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379" r:id="rId3"/>
    <p:sldId id="327" r:id="rId4"/>
    <p:sldId id="391" r:id="rId5"/>
    <p:sldId id="417" r:id="rId6"/>
    <p:sldId id="420" r:id="rId7"/>
    <p:sldId id="408" r:id="rId8"/>
    <p:sldId id="421" r:id="rId9"/>
    <p:sldId id="409" r:id="rId10"/>
    <p:sldId id="422" r:id="rId11"/>
    <p:sldId id="410" r:id="rId12"/>
    <p:sldId id="423" r:id="rId13"/>
    <p:sldId id="411" r:id="rId14"/>
    <p:sldId id="424" r:id="rId15"/>
    <p:sldId id="412" r:id="rId16"/>
    <p:sldId id="425" r:id="rId17"/>
    <p:sldId id="418" r:id="rId18"/>
    <p:sldId id="426" r:id="rId19"/>
    <p:sldId id="419" r:id="rId20"/>
    <p:sldId id="427" r:id="rId21"/>
    <p:sldId id="364" r:id="rId22"/>
    <p:sldId id="32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F09"/>
    <a:srgbClr val="FBCC9A"/>
    <a:srgbClr val="B8C4C5"/>
    <a:srgbClr val="546668"/>
    <a:srgbClr val="94B6D2"/>
    <a:srgbClr val="A5B592"/>
    <a:srgbClr val="DBE1D3"/>
    <a:srgbClr val="F49E86"/>
    <a:srgbClr val="A5300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5" d="100"/>
          <a:sy n="85" d="100"/>
        </p:scale>
        <p:origin x="49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18/02/2024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2/18/2024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2/18/2024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2/18/2024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2/18/2024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2/18/2024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2/18/2024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2/18/2024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2/18/2024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2/18/2024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5"/>
            <a:ext cx="8679915" cy="2208284"/>
          </a:xfrm>
        </p:spPr>
        <p:txBody>
          <a:bodyPr anchor="ctr">
            <a:noAutofit/>
          </a:bodyPr>
          <a:lstStyle/>
          <a:p>
            <a:r>
              <a:rPr lang="en-US" sz="3600" b="1" kern="0" dirty="0">
                <a:solidFill>
                  <a:schemeClr val="tx1"/>
                </a:solidFill>
                <a:latin typeface="Sakkal Majalla" panose="02000000000000000000" pitchFamily="2" charset="-78"/>
                <a:cs typeface="Sakkal Majalla" panose="02000000000000000000" pitchFamily="2" charset="-78"/>
              </a:rPr>
              <a:t>1211 CYS</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IT Systems Components </a:t>
            </a:r>
            <a:br>
              <a:rPr lang="en-US" sz="3600" b="1" kern="0" dirty="0">
                <a:solidFill>
                  <a:schemeClr val="tx1"/>
                </a:solidFill>
                <a:latin typeface="Sakkal Majalla" panose="02000000000000000000" pitchFamily="2" charset="-78"/>
                <a:cs typeface="Sakkal Majalla" panose="02000000000000000000" pitchFamily="2" charset="-78"/>
              </a:rPr>
            </a:br>
            <a:br>
              <a:rPr lang="ar-SA" sz="3600" b="1" kern="0" dirty="0">
                <a:solidFill>
                  <a:schemeClr val="tx1"/>
                </a:solidFill>
                <a:latin typeface="Sakkal Majalla" panose="02000000000000000000" pitchFamily="2" charset="-78"/>
                <a:cs typeface="Sakkal Majalla" panose="02000000000000000000" pitchFamily="2" charset="-78"/>
              </a:rPr>
            </a:br>
            <a:r>
              <a:rPr lang="en-GB" sz="3600" b="1" kern="0" dirty="0">
                <a:solidFill>
                  <a:schemeClr val="tx1"/>
                </a:solidFill>
                <a:latin typeface="Sakkal Majalla" panose="02000000000000000000" pitchFamily="2" charset="-78"/>
                <a:cs typeface="Sakkal Majalla" panose="02000000000000000000" pitchFamily="2" charset="-78"/>
              </a:rPr>
              <a:t>4</a:t>
            </a:r>
            <a:r>
              <a:rPr lang="ar-SA" sz="3600" b="1" kern="0" dirty="0">
                <a:solidFill>
                  <a:schemeClr val="tx1"/>
                </a:solidFill>
                <a:latin typeface="Sakkal Majalla" panose="02000000000000000000" pitchFamily="2" charset="-78"/>
                <a:cs typeface="Sakkal Majalla" panose="02000000000000000000" pitchFamily="2" charset="-78"/>
              </a:rPr>
              <a:t>#</a:t>
            </a:r>
            <a:r>
              <a:rPr lang="en-GB" sz="3600" b="1" kern="0" dirty="0">
                <a:solidFill>
                  <a:schemeClr val="tx1"/>
                </a:solidFill>
                <a:latin typeface="Sakkal Majalla" panose="02000000000000000000" pitchFamily="2" charset="-78"/>
                <a:cs typeface="Sakkal Majalla" panose="02000000000000000000" pitchFamily="2" charset="-78"/>
              </a:rPr>
              <a:t>Lecture  </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SCADA, Real-Time and Critical Infrastructures Environments– Part 1SCADA، </a:t>
            </a:r>
            <a:r>
              <a:rPr lang="ar-DZ" sz="3600" b="1" kern="0" dirty="0">
                <a:solidFill>
                  <a:schemeClr val="tx1"/>
                </a:solidFill>
                <a:latin typeface="Sakkal Majalla" panose="02000000000000000000" pitchFamily="2" charset="-78"/>
                <a:cs typeface="Sakkal Majalla" panose="02000000000000000000" pitchFamily="2" charset="-78"/>
              </a:rPr>
              <a:t>الوقت الحقيقي وبيئات البنية التحتية الحرجة</a:t>
            </a:r>
            <a:br>
              <a:rPr lang="ar-DZ" sz="3600" b="1" kern="0" dirty="0">
                <a:solidFill>
                  <a:schemeClr val="tx1"/>
                </a:solidFill>
                <a:latin typeface="Sakkal Majalla" panose="02000000000000000000" pitchFamily="2" charset="-78"/>
                <a:cs typeface="Sakkal Majalla" panose="02000000000000000000" pitchFamily="2" charset="-78"/>
              </a:rPr>
            </a:br>
            <a:br>
              <a:rPr lang="en-US" sz="3600" b="1" kern="0" dirty="0">
                <a:solidFill>
                  <a:schemeClr val="tx1"/>
                </a:solidFill>
                <a:latin typeface="Sakkal Majalla" panose="02000000000000000000" pitchFamily="2" charset="-78"/>
                <a:cs typeface="Sakkal Majalla" panose="02000000000000000000" pitchFamily="2" charset="-78"/>
              </a:rPr>
            </a:br>
            <a:endParaRPr lang="ar-SA" sz="3600"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DBC526-FB38-4721-99A9-7FD243E10041}"/>
              </a:ext>
            </a:extLst>
          </p:cNvPr>
          <p:cNvSpPr/>
          <p:nvPr/>
        </p:nvSpPr>
        <p:spPr>
          <a:xfrm>
            <a:off x="573741" y="528918"/>
            <a:ext cx="8570259" cy="3139321"/>
          </a:xfrm>
          <a:prstGeom prst="rect">
            <a:avLst/>
          </a:prstGeom>
        </p:spPr>
        <p:txBody>
          <a:bodyPr wrap="square">
            <a:spAutoFit/>
          </a:bodyPr>
          <a:lstStyle/>
          <a:p>
            <a:r>
              <a:rPr lang="ar-DZ" b="1" dirty="0">
                <a:solidFill>
                  <a:srgbClr val="0D0D0D"/>
                </a:solidFill>
                <a:latin typeface="Söhne"/>
              </a:rPr>
              <a:t>يتضمن نظام </a:t>
            </a:r>
            <a:r>
              <a:rPr lang="en-GB" b="1" dirty="0">
                <a:solidFill>
                  <a:srgbClr val="0D0D0D"/>
                </a:solidFill>
                <a:latin typeface="Söhne"/>
              </a:rPr>
              <a:t>SCADA </a:t>
            </a:r>
            <a:r>
              <a:rPr lang="ar-DZ" b="1" dirty="0">
                <a:solidFill>
                  <a:srgbClr val="0D0D0D"/>
                </a:solidFill>
                <a:latin typeface="Söhne"/>
              </a:rPr>
              <a:t>جزئين من التجهيزات البرمجية والتجهيزات الفيزيائية. تجمع التجهيزات الفيزيائية البيانات من مختلف المحطات عن طريق ربطها بالمستشعرات على المعدات وترسلها من خلال نظام الاتصال إلى مركز التحكم الذي يحتوي على الحواسيب التي تحمل البرامج. يقوم هذا الأخير بدوره بمعالجة البيانات وتمثيلها وعرضها على شكل رسومات بحيث يكون المستخدم قادرًا على مراقبتها، بالإضافة إلى اتخاذ قرارات لإدخال أو إزالة الوحدات حسب الاقتضاء. بشكل عام، يتألف نظام </a:t>
            </a:r>
            <a:r>
              <a:rPr lang="en-GB" b="1" dirty="0">
                <a:solidFill>
                  <a:srgbClr val="0D0D0D"/>
                </a:solidFill>
                <a:latin typeface="Söhne"/>
              </a:rPr>
              <a:t>SCADA </a:t>
            </a:r>
            <a:r>
              <a:rPr lang="ar-DZ" b="1" dirty="0">
                <a:solidFill>
                  <a:srgbClr val="0D0D0D"/>
                </a:solidFill>
                <a:latin typeface="Söhne"/>
              </a:rPr>
              <a:t>من أربع مراحل بشكل تسلسلي، من المحطات المختلفة إلى مركز التحكم:</a:t>
            </a:r>
          </a:p>
          <a:p>
            <a:pPr>
              <a:buFont typeface="Arial" panose="020B0604020202020204" pitchFamily="34" charset="0"/>
              <a:buChar char="•"/>
            </a:pPr>
            <a:r>
              <a:rPr lang="ar-DZ" b="1" dirty="0">
                <a:solidFill>
                  <a:srgbClr val="0D0D0D"/>
                </a:solidFill>
                <a:latin typeface="Söhne"/>
              </a:rPr>
              <a:t>مرحلة جمع البيانات تتكون من وحدات (</a:t>
            </a:r>
            <a:r>
              <a:rPr lang="en-GB" b="1" dirty="0">
                <a:solidFill>
                  <a:srgbClr val="0D0D0D"/>
                </a:solidFill>
                <a:latin typeface="Söhne"/>
              </a:rPr>
              <a:t>RTU "</a:t>
            </a:r>
            <a:r>
              <a:rPr lang="ar-DZ" b="1" dirty="0">
                <a:solidFill>
                  <a:srgbClr val="0D0D0D"/>
                </a:solidFill>
                <a:latin typeface="Söhne"/>
              </a:rPr>
              <a:t>وحدة النهاية البعيدة" و </a:t>
            </a:r>
            <a:r>
              <a:rPr lang="en-GB" b="1" dirty="0">
                <a:solidFill>
                  <a:srgbClr val="0D0D0D"/>
                </a:solidFill>
                <a:latin typeface="Söhne"/>
              </a:rPr>
              <a:t>DAS "</a:t>
            </a:r>
            <a:r>
              <a:rPr lang="ar-DZ" b="1" dirty="0">
                <a:solidFill>
                  <a:srgbClr val="0D0D0D"/>
                </a:solidFill>
                <a:latin typeface="Söhne"/>
              </a:rPr>
              <a:t>نظام استحصال البيانات") وهي متصلة مباشرة بالأجهزة من خلال المستشعرات.</a:t>
            </a:r>
          </a:p>
          <a:p>
            <a:pPr>
              <a:buFont typeface="Arial" panose="020B0604020202020204" pitchFamily="34" charset="0"/>
              <a:buChar char="•"/>
            </a:pPr>
            <a:r>
              <a:rPr lang="ar-DZ" b="1" dirty="0">
                <a:solidFill>
                  <a:srgbClr val="0D0D0D"/>
                </a:solidFill>
                <a:latin typeface="Söhne"/>
              </a:rPr>
              <a:t>وحدة الاتصال بين محطات الجمع ومراكز التحكم والوسيلة المستخدمة لنقل المعلومات.</a:t>
            </a:r>
          </a:p>
          <a:p>
            <a:pPr>
              <a:buFont typeface="Arial" panose="020B0604020202020204" pitchFamily="34" charset="0"/>
              <a:buChar char="•"/>
            </a:pPr>
            <a:r>
              <a:rPr lang="ar-DZ" b="1" dirty="0">
                <a:solidFill>
                  <a:srgbClr val="0D0D0D"/>
                </a:solidFill>
                <a:latin typeface="Söhne"/>
              </a:rPr>
              <a:t>مراكز التحكم، التي تحتوي على الحواسيب والبرامج التحكم.</a:t>
            </a:r>
          </a:p>
          <a:p>
            <a:pPr>
              <a:buFont typeface="Arial" panose="020B0604020202020204" pitchFamily="34" charset="0"/>
              <a:buChar char="•"/>
            </a:pPr>
            <a:r>
              <a:rPr lang="ar-DZ" b="1" dirty="0">
                <a:solidFill>
                  <a:srgbClr val="0D0D0D"/>
                </a:solidFill>
                <a:latin typeface="Söhne"/>
              </a:rPr>
              <a:t>وحدات عرض المعلومات: لعرض المعلومات بعد معالجتها وبيانات موقع المعدات في العمل.</a:t>
            </a:r>
            <a:endParaRPr lang="ar-DZ" b="1" i="0" dirty="0">
              <a:solidFill>
                <a:srgbClr val="0D0D0D"/>
              </a:solidFill>
              <a:effectLst/>
              <a:latin typeface="Söhne"/>
            </a:endParaRPr>
          </a:p>
        </p:txBody>
      </p:sp>
    </p:spTree>
    <p:extLst>
      <p:ext uri="{BB962C8B-B14F-4D97-AF65-F5344CB8AC3E}">
        <p14:creationId xmlns:p14="http://schemas.microsoft.com/office/powerpoint/2010/main" val="1315709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SCADA Data processing                        </a:t>
            </a:r>
            <a:r>
              <a:rPr lang="ar-DZ" b="1" dirty="0">
                <a:solidFill>
                  <a:schemeClr val="tx1"/>
                </a:solidFill>
              </a:rPr>
              <a:t>معالجة البيانات في نظام </a:t>
            </a:r>
            <a:r>
              <a:rPr lang="en-US" b="1" dirty="0">
                <a:solidFill>
                  <a:schemeClr val="tx1"/>
                </a:solidFill>
              </a:rPr>
              <a:t>SCADA</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2" name="Rectangle 1">
            <a:extLst>
              <a:ext uri="{FF2B5EF4-FFF2-40B4-BE49-F238E27FC236}">
                <a16:creationId xmlns:a16="http://schemas.microsoft.com/office/drawing/2014/main" id="{1C0F8BF3-FD90-4B1D-A4F3-7A4B37C57466}"/>
              </a:ext>
            </a:extLst>
          </p:cNvPr>
          <p:cNvSpPr/>
          <p:nvPr/>
        </p:nvSpPr>
        <p:spPr>
          <a:xfrm>
            <a:off x="1621762" y="1429141"/>
            <a:ext cx="8722965" cy="4524315"/>
          </a:xfrm>
          <a:prstGeom prst="rect">
            <a:avLst/>
          </a:prstGeom>
        </p:spPr>
        <p:txBody>
          <a:bodyPr wrap="square">
            <a:spAutoFit/>
          </a:bodyPr>
          <a:lstStyle/>
          <a:p>
            <a:pPr algn="just"/>
            <a:r>
              <a:rPr lang="en-US" dirty="0"/>
              <a:t>What distinguishes the SCADA control and monitoring system is its unique structure through which we can carry out the data collection and processing process through a large number of input / output devices that can take different forms in the way they are connected to provide us with various servers specialized in various purposes, these All of them form a solid system that collects data and helps control procedures and decision-making. The function of the servers and computers in the control centers is summarized in the following tasks:</a:t>
            </a:r>
          </a:p>
          <a:p>
            <a:pPr algn="just"/>
            <a:r>
              <a:rPr lang="en-US" dirty="0"/>
              <a:t>1- I/O – It handles and configures all communications with input and output devices. 2- Alarm -It monitors all alarm conditions, whether analogue or digital.</a:t>
            </a:r>
          </a:p>
          <a:p>
            <a:pPr algn="just"/>
            <a:r>
              <a:rPr lang="en-US" dirty="0"/>
              <a:t>3: Reports – It is the control, scheduling and issuance of all reports about operations.</a:t>
            </a:r>
          </a:p>
          <a:p>
            <a:pPr algn="just"/>
            <a:r>
              <a:rPr lang="en-US" dirty="0"/>
              <a:t>4: Trends –  Its mission is to compile, record and issue expressive curves.</a:t>
            </a:r>
          </a:p>
          <a:p>
            <a:pPr algn="just"/>
            <a:r>
              <a:rPr lang="en-US" dirty="0"/>
              <a:t>5: Display - It represents the communication interface between the worker and the system, and it communicates with all the tasks before it all in order to show the latest new information and execute orders.</a:t>
            </a:r>
          </a:p>
        </p:txBody>
      </p:sp>
    </p:spTree>
    <p:extLst>
      <p:ext uri="{BB962C8B-B14F-4D97-AF65-F5344CB8AC3E}">
        <p14:creationId xmlns:p14="http://schemas.microsoft.com/office/powerpoint/2010/main" val="186535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746C88-9177-4F8C-BF60-72DF0674DA78}"/>
              </a:ext>
            </a:extLst>
          </p:cNvPr>
          <p:cNvSpPr/>
          <p:nvPr/>
        </p:nvSpPr>
        <p:spPr>
          <a:xfrm>
            <a:off x="977153" y="735106"/>
            <a:ext cx="8166847" cy="2585323"/>
          </a:xfrm>
          <a:prstGeom prst="rect">
            <a:avLst/>
          </a:prstGeom>
        </p:spPr>
        <p:txBody>
          <a:bodyPr wrap="square">
            <a:spAutoFit/>
          </a:bodyPr>
          <a:lstStyle/>
          <a:p>
            <a:r>
              <a:rPr lang="ar-DZ" b="1" dirty="0">
                <a:solidFill>
                  <a:srgbClr val="0D0D0D"/>
                </a:solidFill>
                <a:latin typeface="Söhne"/>
              </a:rPr>
              <a:t>ما يميز نظام التحكم والمراقبة </a:t>
            </a:r>
            <a:r>
              <a:rPr lang="en-GB" b="1" dirty="0">
                <a:solidFill>
                  <a:srgbClr val="0D0D0D"/>
                </a:solidFill>
                <a:latin typeface="Söhne"/>
              </a:rPr>
              <a:t>SCADA </a:t>
            </a:r>
            <a:r>
              <a:rPr lang="ar-DZ" b="1" dirty="0">
                <a:solidFill>
                  <a:srgbClr val="0D0D0D"/>
                </a:solidFill>
                <a:latin typeface="Söhne"/>
              </a:rPr>
              <a:t>هو هيكله الفريد الذي يتيح لنا إجراء عملية جمع ومعالجة البيانات من خلال عدد كبير من الأجهزة الإدخال/الإخراج التي يمكن أن تتخذ أشكالًا مختلفة في الطريقة التي يتم بها ربطها لتوفير لنا خوادم متخصصة متعددة الأغراض، وهذه كلها تشكل نظامًا قويًا يجمع البيانات ويساعد في التحكم في الإجراءات واتخاذ القرارات. تتمثل وظيفة الخوادم والحواسيب في مراكز التحكم في المهام التالية: 1- إدخال/إخراج (</a:t>
            </a:r>
            <a:r>
              <a:rPr lang="en-GB" b="1" dirty="0">
                <a:solidFill>
                  <a:srgbClr val="0D0D0D"/>
                </a:solidFill>
                <a:latin typeface="Söhne"/>
              </a:rPr>
              <a:t>I/O) - </a:t>
            </a:r>
            <a:r>
              <a:rPr lang="ar-DZ" b="1" dirty="0">
                <a:solidFill>
                  <a:srgbClr val="0D0D0D"/>
                </a:solidFill>
                <a:latin typeface="Söhne"/>
              </a:rPr>
              <a:t>يتعامل ويكون على اتصال مع جميع الأجهزة الإدخال/الإخراج. 2- التنبيه - يراقب جميع حالات التنبيه، سواء كانت تنبيهات تمثيلية أو رقمية. 3- التقارير - هو التحكم والجدولة وإصدار جميع التقارير حول العمليات. 4- الاتجاهات - مهمته تجميع البيانات وتسجيلها وإصدار المنحنيات التعبيرية. 5- العرض - يمثل واجهة الاتصال بين العامل والنظام، ويتواصل مع جميع المهام قبله من أجل عرض أحدث المعلومات الجديدة وتنفيذ الأوامر.</a:t>
            </a:r>
            <a:endParaRPr lang="en-GB" b="1" dirty="0"/>
          </a:p>
        </p:txBody>
      </p:sp>
    </p:spTree>
    <p:extLst>
      <p:ext uri="{BB962C8B-B14F-4D97-AF65-F5344CB8AC3E}">
        <p14:creationId xmlns:p14="http://schemas.microsoft.com/office/powerpoint/2010/main" val="3722134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b="1" dirty="0">
                <a:solidFill>
                  <a:schemeClr val="tx1"/>
                </a:solidFill>
              </a:rPr>
              <a:t>Scada system function    </a:t>
            </a:r>
            <a:r>
              <a:rPr lang="ar-DZ" sz="2400" b="1" dirty="0">
                <a:solidFill>
                  <a:schemeClr val="tx1"/>
                </a:solidFill>
              </a:rPr>
              <a:t>وظيفة نظام </a:t>
            </a:r>
            <a:r>
              <a:rPr lang="en-US" sz="2400" b="1" dirty="0">
                <a:solidFill>
                  <a:schemeClr val="tx1"/>
                </a:solidFill>
              </a:rPr>
              <a:t>SCADA</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4801314"/>
          </a:xfrm>
          <a:prstGeom prst="rect">
            <a:avLst/>
          </a:prstGeom>
        </p:spPr>
        <p:txBody>
          <a:bodyPr wrap="square">
            <a:spAutoFit/>
          </a:bodyPr>
          <a:lstStyle/>
          <a:p>
            <a:endParaRPr lang="en-US" dirty="0"/>
          </a:p>
          <a:p>
            <a:r>
              <a:rPr lang="en-US" dirty="0"/>
              <a:t>The basic functions of a SCADA system are:</a:t>
            </a:r>
          </a:p>
          <a:p>
            <a:endParaRPr lang="en-US" dirty="0"/>
          </a:p>
          <a:p>
            <a:pPr marL="285750" indent="-285750">
              <a:buFontTx/>
              <a:buChar char="-"/>
            </a:pPr>
            <a:r>
              <a:rPr lang="en-US" dirty="0"/>
              <a:t>Data collection: SCADA systems collect data from various sensors and equipment directly in real time.</a:t>
            </a:r>
          </a:p>
          <a:p>
            <a:endParaRPr lang="en-US" dirty="0"/>
          </a:p>
          <a:p>
            <a:pPr marL="285750" indent="-285750">
              <a:buFontTx/>
              <a:buChar char="-"/>
            </a:pPr>
            <a:r>
              <a:rPr lang="en-US" dirty="0"/>
              <a:t>Continuous monitoring of various variables such as voltage, current, and others.</a:t>
            </a:r>
          </a:p>
          <a:p>
            <a:endParaRPr lang="en-US" dirty="0"/>
          </a:p>
          <a:p>
            <a:pPr marL="285750" indent="-285750">
              <a:buFontTx/>
              <a:buChar char="-"/>
            </a:pPr>
            <a:r>
              <a:rPr lang="en-US" dirty="0"/>
              <a:t>Data analysis: The SCADA system analyzes data collected from sensors and equipment, and generates reports and alarms based on this data.</a:t>
            </a:r>
          </a:p>
          <a:p>
            <a:endParaRPr lang="en-US" dirty="0"/>
          </a:p>
          <a:p>
            <a:pPr marL="285750" indent="-285750">
              <a:buFontTx/>
              <a:buChar char="-"/>
            </a:pPr>
            <a:r>
              <a:rPr lang="en-US" dirty="0"/>
              <a:t>Direct remote control of the equipment</a:t>
            </a:r>
          </a:p>
          <a:p>
            <a:endParaRPr lang="en-US" dirty="0"/>
          </a:p>
          <a:p>
            <a:pPr marL="285750" indent="-285750">
              <a:buFontTx/>
              <a:buChar char="-"/>
            </a:pPr>
            <a:r>
              <a:rPr lang="en-US" dirty="0"/>
              <a:t>Data Storage: SCADA systems store historical data for future analysis and troubleshooting.</a:t>
            </a:r>
          </a:p>
          <a:p>
            <a:pPr marL="285750" indent="-285750">
              <a:buFontTx/>
              <a:buChar char="-"/>
            </a:pPr>
            <a:endParaRPr lang="en-US" dirty="0"/>
          </a:p>
          <a:p>
            <a:pPr marL="285750" indent="-285750">
              <a:buFontTx/>
              <a:buChar char="-"/>
            </a:pPr>
            <a:r>
              <a:rPr lang="en-US" dirty="0"/>
              <a:t>Automatically perform operations such as switching between transmission lines.</a:t>
            </a:r>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944810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99C16C-E36B-40D6-A0D0-D37D0236BE7B}"/>
              </a:ext>
            </a:extLst>
          </p:cNvPr>
          <p:cNvSpPr/>
          <p:nvPr/>
        </p:nvSpPr>
        <p:spPr>
          <a:xfrm>
            <a:off x="3048000" y="1997839"/>
            <a:ext cx="6096000" cy="2862322"/>
          </a:xfrm>
          <a:prstGeom prst="rect">
            <a:avLst/>
          </a:prstGeom>
        </p:spPr>
        <p:txBody>
          <a:bodyPr>
            <a:spAutoFit/>
          </a:bodyPr>
          <a:lstStyle/>
          <a:p>
            <a:r>
              <a:rPr lang="ar-DZ" b="1" dirty="0">
                <a:solidFill>
                  <a:srgbClr val="0D0D0D"/>
                </a:solidFill>
                <a:latin typeface="Söhne"/>
              </a:rPr>
              <a:t>وظائف أساسية لنظام </a:t>
            </a:r>
            <a:r>
              <a:rPr lang="en-GB" b="1" dirty="0">
                <a:solidFill>
                  <a:srgbClr val="0D0D0D"/>
                </a:solidFill>
                <a:latin typeface="Söhne"/>
              </a:rPr>
              <a:t>SCADA </a:t>
            </a:r>
            <a:r>
              <a:rPr lang="ar-DZ" b="1" dirty="0">
                <a:solidFill>
                  <a:srgbClr val="0D0D0D"/>
                </a:solidFill>
                <a:latin typeface="Söhne"/>
              </a:rPr>
              <a:t>تتمثل في:</a:t>
            </a:r>
          </a:p>
          <a:p>
            <a:r>
              <a:rPr lang="ar-DZ" b="1" dirty="0">
                <a:solidFill>
                  <a:srgbClr val="0D0D0D"/>
                </a:solidFill>
                <a:latin typeface="Söhne"/>
              </a:rPr>
              <a:t>جمع البيانات: يقوم أنظمة </a:t>
            </a:r>
            <a:r>
              <a:rPr lang="en-GB" b="1" dirty="0">
                <a:solidFill>
                  <a:srgbClr val="0D0D0D"/>
                </a:solidFill>
                <a:latin typeface="Söhne"/>
              </a:rPr>
              <a:t>SCADA </a:t>
            </a:r>
            <a:r>
              <a:rPr lang="ar-DZ" b="1" dirty="0">
                <a:solidFill>
                  <a:srgbClr val="0D0D0D"/>
                </a:solidFill>
                <a:latin typeface="Söhne"/>
              </a:rPr>
              <a:t>بجمع البيانات من مختلف الأجهزة والمستشعرات مباشرة في الوقت الحقيقي.</a:t>
            </a:r>
          </a:p>
          <a:p>
            <a:r>
              <a:rPr lang="ar-DZ" b="1" dirty="0">
                <a:solidFill>
                  <a:srgbClr val="0D0D0D"/>
                </a:solidFill>
                <a:latin typeface="Söhne"/>
              </a:rPr>
              <a:t>المراقبة المستمرة لمتغيرات مختلفة مثل الجهد والتيار وغيرها.</a:t>
            </a:r>
          </a:p>
          <a:p>
            <a:r>
              <a:rPr lang="ar-DZ" b="1" dirty="0">
                <a:solidFill>
                  <a:srgbClr val="0D0D0D"/>
                </a:solidFill>
                <a:latin typeface="Söhne"/>
              </a:rPr>
              <a:t>تحليل البيانات: يقوم نظام </a:t>
            </a:r>
            <a:r>
              <a:rPr lang="en-GB" b="1" dirty="0">
                <a:solidFill>
                  <a:srgbClr val="0D0D0D"/>
                </a:solidFill>
                <a:latin typeface="Söhne"/>
              </a:rPr>
              <a:t>SCADA </a:t>
            </a:r>
            <a:r>
              <a:rPr lang="ar-DZ" b="1" dirty="0">
                <a:solidFill>
                  <a:srgbClr val="0D0D0D"/>
                </a:solidFill>
                <a:latin typeface="Söhne"/>
              </a:rPr>
              <a:t>بتحليل البيانات المجمعة من المستشعرات والأجهزة، وإنشاء تقارير وإنذارات بناءً على هذه البيانات.</a:t>
            </a:r>
          </a:p>
          <a:p>
            <a:r>
              <a:rPr lang="ar-DZ" b="1" dirty="0">
                <a:solidFill>
                  <a:srgbClr val="0D0D0D"/>
                </a:solidFill>
                <a:latin typeface="Söhne"/>
              </a:rPr>
              <a:t>التحكم عن بعد المباشر في الأجهزة</a:t>
            </a:r>
          </a:p>
          <a:p>
            <a:r>
              <a:rPr lang="ar-DZ" b="1" dirty="0">
                <a:solidFill>
                  <a:srgbClr val="0D0D0D"/>
                </a:solidFill>
                <a:latin typeface="Söhne"/>
              </a:rPr>
              <a:t>تخزين البيانات: تخزن أنظمة </a:t>
            </a:r>
            <a:r>
              <a:rPr lang="en-GB" b="1" dirty="0">
                <a:solidFill>
                  <a:srgbClr val="0D0D0D"/>
                </a:solidFill>
                <a:latin typeface="Söhne"/>
              </a:rPr>
              <a:t>SCADA </a:t>
            </a:r>
            <a:r>
              <a:rPr lang="ar-DZ" b="1" dirty="0">
                <a:solidFill>
                  <a:srgbClr val="0D0D0D"/>
                </a:solidFill>
                <a:latin typeface="Söhne"/>
              </a:rPr>
              <a:t>البيانات التاريخية للتحليل وإصلاح الأعطال في المستقبل.</a:t>
            </a:r>
          </a:p>
          <a:p>
            <a:r>
              <a:rPr lang="ar-DZ" b="1" dirty="0">
                <a:solidFill>
                  <a:srgbClr val="0D0D0D"/>
                </a:solidFill>
                <a:latin typeface="Söhne"/>
              </a:rPr>
              <a:t>تنفيذ العمليات تلقائيًا مثل التبديل بين خطوط النقل.</a:t>
            </a:r>
            <a:endParaRPr lang="ar-DZ" b="1" i="0" dirty="0">
              <a:solidFill>
                <a:srgbClr val="0D0D0D"/>
              </a:solidFill>
              <a:effectLst/>
              <a:latin typeface="Söhne"/>
            </a:endParaRPr>
          </a:p>
        </p:txBody>
      </p:sp>
    </p:spTree>
    <p:extLst>
      <p:ext uri="{BB962C8B-B14F-4D97-AF65-F5344CB8AC3E}">
        <p14:creationId xmlns:p14="http://schemas.microsoft.com/office/powerpoint/2010/main" val="358480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Features of Scada systems                                         </a:t>
            </a:r>
            <a:r>
              <a:rPr lang="ar-DZ" b="1" dirty="0">
                <a:solidFill>
                  <a:schemeClr val="tx1"/>
                </a:solidFill>
              </a:rPr>
              <a:t>ميزات أنظمة </a:t>
            </a:r>
            <a:r>
              <a:rPr lang="en-US" b="1" dirty="0">
                <a:solidFill>
                  <a:schemeClr val="tx1"/>
                </a:solidFill>
              </a:rPr>
              <a:t>SCADA</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4247317"/>
          </a:xfrm>
          <a:prstGeom prst="rect">
            <a:avLst/>
          </a:prstGeom>
        </p:spPr>
        <p:txBody>
          <a:bodyPr wrap="square">
            <a:spAutoFit/>
          </a:bodyPr>
          <a:lstStyle/>
          <a:p>
            <a:pPr algn="just"/>
            <a:r>
              <a:rPr lang="en-US" b="1" dirty="0"/>
              <a:t>Increase Efficiency: </a:t>
            </a:r>
            <a:r>
              <a:rPr lang="en-US" dirty="0"/>
              <a:t>SCADA systems can automate many processes, such as monitoring and controlling industrial processes, reducing the need for manual intervention. This automation improves efficiency and productivity and can help organizations reduce costs.</a:t>
            </a:r>
          </a:p>
          <a:p>
            <a:pPr algn="just"/>
            <a:r>
              <a:rPr lang="en-US" b="1" dirty="0"/>
              <a:t>Real-time Monitoring: </a:t>
            </a:r>
            <a:r>
              <a:rPr lang="en-US" dirty="0"/>
              <a:t>SCADA systems allow direct real-time monitoring of various parameters such as temperature, pressure, voltage, current, and others. This helps workers identify any problems early and take action before significant damage occurs.</a:t>
            </a:r>
          </a:p>
          <a:p>
            <a:pPr algn="just"/>
            <a:r>
              <a:rPr lang="en-US" b="1" dirty="0"/>
              <a:t>Remote access to SCADA systems: </a:t>
            </a:r>
            <a:r>
              <a:rPr lang="en-US" dirty="0"/>
              <a:t>meaning operators can monitor and control operations remotely. This is especially useful for large or geographically dispersed systems,</a:t>
            </a:r>
          </a:p>
          <a:p>
            <a:pPr algn="just"/>
            <a:r>
              <a:rPr lang="en-US" b="1" dirty="0"/>
              <a:t>Data management: </a:t>
            </a:r>
            <a:r>
              <a:rPr lang="en-US" dirty="0"/>
              <a:t>SCADA systems collect and store large amounts of data, which helps organizations make accurate decisions.</a:t>
            </a:r>
          </a:p>
          <a:p>
            <a:pPr algn="just"/>
            <a:endParaRPr lang="en-US" dirty="0"/>
          </a:p>
          <a:p>
            <a:pPr algn="just"/>
            <a:r>
              <a:rPr lang="en-US" b="1" dirty="0"/>
              <a:t>Increased Safety: </a:t>
            </a:r>
            <a:r>
              <a:rPr lang="en-US" dirty="0"/>
              <a:t>SCADA systems help increase safety by providing alerts at the onset of any problem, allowing operators to take action before any damage or accidents occur.</a:t>
            </a:r>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492916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F691A9-CF81-41AD-BD1C-C38AEE97C07F}"/>
              </a:ext>
            </a:extLst>
          </p:cNvPr>
          <p:cNvSpPr/>
          <p:nvPr/>
        </p:nvSpPr>
        <p:spPr>
          <a:xfrm>
            <a:off x="3048000" y="1720840"/>
            <a:ext cx="6096000" cy="3693319"/>
          </a:xfrm>
          <a:prstGeom prst="rect">
            <a:avLst/>
          </a:prstGeom>
        </p:spPr>
        <p:txBody>
          <a:bodyPr>
            <a:spAutoFit/>
          </a:bodyPr>
          <a:lstStyle/>
          <a:p>
            <a:r>
              <a:rPr lang="ar-DZ" b="1" dirty="0">
                <a:solidFill>
                  <a:srgbClr val="0D0D0D"/>
                </a:solidFill>
                <a:latin typeface="Söhne"/>
              </a:rPr>
              <a:t>زيادة الكفاءة: يمكن لأنظمة </a:t>
            </a:r>
            <a:r>
              <a:rPr lang="en-GB" b="1" dirty="0">
                <a:solidFill>
                  <a:srgbClr val="0D0D0D"/>
                </a:solidFill>
                <a:latin typeface="Söhne"/>
              </a:rPr>
              <a:t>SCADA </a:t>
            </a:r>
            <a:r>
              <a:rPr lang="ar-DZ" b="1" dirty="0">
                <a:solidFill>
                  <a:srgbClr val="0D0D0D"/>
                </a:solidFill>
                <a:latin typeface="Söhne"/>
              </a:rPr>
              <a:t>أتمتة العديد من العمليات، مثل مراقبة وتحكم العمليات الصناعية، مما يقلل من الحاجة إلى التدخل اليدوي. تحسين الأتمتة هذا الكفاءة والإنتاجية ويمكن أن يساعد المؤسسات في تقليل التكاليف. المراقبة في الوقت الحقيقي: تسمح أنظمة </a:t>
            </a:r>
            <a:r>
              <a:rPr lang="en-GB" b="1" dirty="0">
                <a:solidFill>
                  <a:srgbClr val="0D0D0D"/>
                </a:solidFill>
                <a:latin typeface="Söhne"/>
              </a:rPr>
              <a:t>SCADA </a:t>
            </a:r>
            <a:r>
              <a:rPr lang="ar-DZ" b="1" dirty="0">
                <a:solidFill>
                  <a:srgbClr val="0D0D0D"/>
                </a:solidFill>
                <a:latin typeface="Söhne"/>
              </a:rPr>
              <a:t>بالمراقبة المباشرة في الوقت الحقيقي لمختلف المعلمات مثل درجة الحرارة، والضغط، والجهد، والتيار، وغيرها. يساعد ذلك العمال في تحديد أي مشاكل مبكرًا واتخاذ إجراء قبل حدوث أي ضرر كبير. الوصول عن بُعد إلى أنظمة </a:t>
            </a:r>
            <a:r>
              <a:rPr lang="en-GB" b="1" dirty="0">
                <a:solidFill>
                  <a:srgbClr val="0D0D0D"/>
                </a:solidFill>
                <a:latin typeface="Söhne"/>
              </a:rPr>
              <a:t>SCADA: </a:t>
            </a:r>
            <a:r>
              <a:rPr lang="ar-DZ" b="1" dirty="0">
                <a:solidFill>
                  <a:srgbClr val="0D0D0D"/>
                </a:solidFill>
                <a:latin typeface="Söhne"/>
              </a:rPr>
              <a:t>مما يعني أن المشغلين يمكنهم مراقبة وتحكم العمليات عن بُعد. هذا مفيد بشكل خاص للأنظمة الكبيرة أو المنتشرة جغرافيًا. إدارة البيانات: تقوم أنظمة </a:t>
            </a:r>
            <a:r>
              <a:rPr lang="en-GB" b="1" dirty="0">
                <a:solidFill>
                  <a:srgbClr val="0D0D0D"/>
                </a:solidFill>
                <a:latin typeface="Söhne"/>
              </a:rPr>
              <a:t>SCADA </a:t>
            </a:r>
            <a:r>
              <a:rPr lang="ar-DZ" b="1" dirty="0">
                <a:solidFill>
                  <a:srgbClr val="0D0D0D"/>
                </a:solidFill>
                <a:latin typeface="Söhne"/>
              </a:rPr>
              <a:t>بجمع وتخزين كميات كبيرة من البيانات، مما يساعد المؤسسات في اتخاذ قرارات دقيقة. زيادة السلامة: تساعد أنظمة </a:t>
            </a:r>
            <a:r>
              <a:rPr lang="en-GB" b="1" dirty="0">
                <a:solidFill>
                  <a:srgbClr val="0D0D0D"/>
                </a:solidFill>
                <a:latin typeface="Söhne"/>
              </a:rPr>
              <a:t>SCADA </a:t>
            </a:r>
            <a:r>
              <a:rPr lang="ar-DZ" b="1" dirty="0">
                <a:solidFill>
                  <a:srgbClr val="0D0D0D"/>
                </a:solidFill>
                <a:latin typeface="Söhne"/>
              </a:rPr>
              <a:t>في زيادة السلامة من خلال توفير إنذارات عند بدء أي مشكلة، مما يسمح للمشغلين باتخاذ إجراء قبل حدوث أي ضرر أو حوادث.</a:t>
            </a:r>
            <a:endParaRPr lang="en-GB" b="1" dirty="0"/>
          </a:p>
        </p:txBody>
      </p:sp>
    </p:spTree>
    <p:extLst>
      <p:ext uri="{BB962C8B-B14F-4D97-AF65-F5344CB8AC3E}">
        <p14:creationId xmlns:p14="http://schemas.microsoft.com/office/powerpoint/2010/main" val="1202362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SCADA Security Best Practices                            </a:t>
            </a:r>
            <a:r>
              <a:rPr lang="ar-DZ" b="1" dirty="0">
                <a:solidFill>
                  <a:schemeClr val="tx1"/>
                </a:solidFill>
              </a:rPr>
              <a:t>أفضل الممارسات في أمان نظام </a:t>
            </a:r>
            <a:r>
              <a:rPr lang="en-US" b="1" dirty="0">
                <a:solidFill>
                  <a:schemeClr val="tx1"/>
                </a:solidFill>
              </a:rPr>
              <a:t>SCADA</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5632311"/>
          </a:xfrm>
          <a:prstGeom prst="rect">
            <a:avLst/>
          </a:prstGeom>
        </p:spPr>
        <p:txBody>
          <a:bodyPr wrap="square">
            <a:spAutoFit/>
          </a:bodyPr>
          <a:lstStyle/>
          <a:p>
            <a:pPr algn="just"/>
            <a:r>
              <a:rPr lang="en-US" dirty="0"/>
              <a:t>While organizational circumstances may be different, these best practices can guide any organization looking to step up their security. Each step builds on the ones before it, so consider implementing in sequential order. </a:t>
            </a:r>
          </a:p>
          <a:p>
            <a:pPr algn="just"/>
            <a:endParaRPr lang="en-US" dirty="0"/>
          </a:p>
          <a:p>
            <a:pPr algn="just"/>
            <a:r>
              <a:rPr lang="en-US" b="1" dirty="0"/>
              <a:t>1. Diagram all network traffic: </a:t>
            </a:r>
            <a:r>
              <a:rPr lang="en-US" i="1" dirty="0"/>
              <a:t>Creating a diagram that shows all network traffic between Programmable Logic Controllers (PLCs</a:t>
            </a:r>
            <a:r>
              <a:rPr lang="ar-SA" i="1" dirty="0"/>
              <a:t> “</a:t>
            </a:r>
            <a:r>
              <a:rPr lang="en-US" i="1" dirty="0"/>
              <a:t>control device, It is used to control mechanical actuators</a:t>
            </a:r>
            <a:r>
              <a:rPr lang="ar-SA" i="1" dirty="0"/>
              <a:t>"</a:t>
            </a:r>
            <a:r>
              <a:rPr lang="en-US" i="1" dirty="0"/>
              <a:t>), devices, external software systems..</a:t>
            </a:r>
            <a:endParaRPr lang="en-US" b="1" i="1" dirty="0"/>
          </a:p>
          <a:p>
            <a:pPr algn="just"/>
            <a:r>
              <a:rPr lang="en-US" b="1" dirty="0"/>
              <a:t>2. Encrypt any unencrypted connection : </a:t>
            </a:r>
            <a:r>
              <a:rPr lang="en-US" i="1" dirty="0"/>
              <a:t>If any connections aren’t encrypted, make sure access to that network is secured. Database connections may be easy to encrypt, while a PLC connection could be difficult. Examine the firewalls that are in place and decide which connections should be encrypted. </a:t>
            </a:r>
            <a:endParaRPr lang="en-US" b="1" i="1" dirty="0"/>
          </a:p>
          <a:p>
            <a:pPr algn="just"/>
            <a:r>
              <a:rPr lang="en-US" b="1" dirty="0"/>
              <a:t>3. Invest in an Intrusion Detection System (IDS): </a:t>
            </a:r>
            <a:r>
              <a:rPr lang="en-US" i="1" dirty="0"/>
              <a:t>Having an IDS for a controls network allows easy detection of unauthorized access into the network.</a:t>
            </a:r>
            <a:endParaRPr lang="en-US" b="1" i="1" dirty="0"/>
          </a:p>
          <a:p>
            <a:pPr algn="just"/>
            <a:r>
              <a:rPr lang="en-US" b="1" dirty="0"/>
              <a:t>4. Consider a data diode: </a:t>
            </a:r>
            <a:r>
              <a:rPr lang="en-US" i="1" dirty="0"/>
              <a:t>For extremely sensitive networks that don’t need outside data, consider using a data diode, which only allows data to flow out of a network, but not flow into it, thus cutting off one major vector of attack. While this may not pertain to everyone, a data diode can guarantee there is no communication from the outside to a specific piece of equipment. </a:t>
            </a:r>
          </a:p>
          <a:p>
            <a:endParaRPr lang="en-US" dirty="0"/>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84265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6B46E7-2624-47C8-9832-8B09EB772935}"/>
              </a:ext>
            </a:extLst>
          </p:cNvPr>
          <p:cNvSpPr/>
          <p:nvPr/>
        </p:nvSpPr>
        <p:spPr>
          <a:xfrm>
            <a:off x="1757082" y="889845"/>
            <a:ext cx="8677836" cy="3970318"/>
          </a:xfrm>
          <a:prstGeom prst="rect">
            <a:avLst/>
          </a:prstGeom>
        </p:spPr>
        <p:txBody>
          <a:bodyPr wrap="square">
            <a:spAutoFit/>
          </a:bodyPr>
          <a:lstStyle/>
          <a:p>
            <a:br>
              <a:rPr lang="ar-DZ" b="1" dirty="0">
                <a:solidFill>
                  <a:srgbClr val="0D0D0D"/>
                </a:solidFill>
                <a:latin typeface="Söhne"/>
              </a:rPr>
            </a:br>
            <a:r>
              <a:rPr lang="ar-DZ" b="1" dirty="0">
                <a:solidFill>
                  <a:srgbClr val="0D0D0D"/>
                </a:solidFill>
                <a:latin typeface="Söhne"/>
              </a:rPr>
              <a:t>على الرغم من اختلاف ظروف المؤسسة، يمكن لهذه الممارسات الأفضلية أن توجه أي مؤسسة تسعى إلى تعزيز أمانها. يتم بناء كل خطوة على الخطوات السابقة، لذا يُنصح بتنفيذها بترتيب تسلسلي.</a:t>
            </a:r>
          </a:p>
          <a:p>
            <a:pPr>
              <a:buFont typeface="+mj-lt"/>
              <a:buAutoNum type="arabicPeriod"/>
            </a:pPr>
            <a:r>
              <a:rPr lang="ar-DZ" b="1" dirty="0">
                <a:solidFill>
                  <a:srgbClr val="0D0D0D"/>
                </a:solidFill>
                <a:latin typeface="Söhne"/>
              </a:rPr>
              <a:t>رسم كافة حركة الشبكة: إنشاء رسم بياني يظهر كافة حركة الشبكة بين وحدات التحكم القابلة للبرمجة (</a:t>
            </a:r>
            <a:r>
              <a:rPr lang="en-GB" b="1" dirty="0">
                <a:solidFill>
                  <a:srgbClr val="0D0D0D"/>
                </a:solidFill>
                <a:latin typeface="Söhne"/>
              </a:rPr>
              <a:t>PLCs "</a:t>
            </a:r>
            <a:r>
              <a:rPr lang="ar-DZ" b="1" dirty="0">
                <a:solidFill>
                  <a:srgbClr val="0D0D0D"/>
                </a:solidFill>
                <a:latin typeface="Söhne"/>
              </a:rPr>
              <a:t>جهاز تحكم، يُستخدم للتحكم في المحركات الميكانيكية"), الأجهزة، وأنظمة البرمجيات الخارجية..</a:t>
            </a:r>
          </a:p>
          <a:p>
            <a:pPr>
              <a:buFont typeface="+mj-lt"/>
              <a:buAutoNum type="arabicPeriod"/>
            </a:pPr>
            <a:r>
              <a:rPr lang="ar-DZ" b="1" dirty="0">
                <a:solidFill>
                  <a:srgbClr val="0D0D0D"/>
                </a:solidFill>
                <a:latin typeface="Söhne"/>
              </a:rPr>
              <a:t>تشفير أي اتصال غير مشفر: إذا لم يتم تشفير أي اتصالات، فتأكد من تأمين الوصول إلى تلك الشبكة. يمكن تشفير اتصالات قواعد البيانات بسهولة، بينما يمكن أن يكون اتصال </a:t>
            </a:r>
            <a:r>
              <a:rPr lang="en-GB" b="1" dirty="0">
                <a:solidFill>
                  <a:srgbClr val="0D0D0D"/>
                </a:solidFill>
                <a:latin typeface="Söhne"/>
              </a:rPr>
              <a:t>PLC </a:t>
            </a:r>
            <a:r>
              <a:rPr lang="ar-DZ" b="1" dirty="0">
                <a:solidFill>
                  <a:srgbClr val="0D0D0D"/>
                </a:solidFill>
                <a:latin typeface="Söhne"/>
              </a:rPr>
              <a:t>تحديًا. قم بفحص الجدران النارية الموجودة وقرر أي اتصالات يجب تشفيرها.</a:t>
            </a:r>
          </a:p>
          <a:p>
            <a:pPr>
              <a:buFont typeface="+mj-lt"/>
              <a:buAutoNum type="arabicPeriod"/>
            </a:pPr>
            <a:r>
              <a:rPr lang="ar-DZ" b="1" dirty="0">
                <a:solidFill>
                  <a:srgbClr val="0D0D0D"/>
                </a:solidFill>
                <a:latin typeface="Söhne"/>
              </a:rPr>
              <a:t>الاستثمار في نظام الكشف عن التسلل (</a:t>
            </a:r>
            <a:r>
              <a:rPr lang="en-GB" b="1" dirty="0">
                <a:solidFill>
                  <a:srgbClr val="0D0D0D"/>
                </a:solidFill>
                <a:latin typeface="Söhne"/>
              </a:rPr>
              <a:t>IDS): </a:t>
            </a:r>
            <a:r>
              <a:rPr lang="ar-DZ" b="1" dirty="0">
                <a:solidFill>
                  <a:srgbClr val="0D0D0D"/>
                </a:solidFill>
                <a:latin typeface="Söhne"/>
              </a:rPr>
              <a:t>وجود نظام </a:t>
            </a:r>
            <a:r>
              <a:rPr lang="en-GB" b="1" dirty="0">
                <a:solidFill>
                  <a:srgbClr val="0D0D0D"/>
                </a:solidFill>
                <a:latin typeface="Söhne"/>
              </a:rPr>
              <a:t>IDS </a:t>
            </a:r>
            <a:r>
              <a:rPr lang="ar-DZ" b="1" dirty="0">
                <a:solidFill>
                  <a:srgbClr val="0D0D0D"/>
                </a:solidFill>
                <a:latin typeface="Söhne"/>
              </a:rPr>
              <a:t>لشبكة التحكم يسمح بالكشف السهل عن الوصول غير المصرح به إلى الشبكة.</a:t>
            </a:r>
          </a:p>
          <a:p>
            <a:pPr>
              <a:buFont typeface="+mj-lt"/>
              <a:buAutoNum type="arabicPeriod"/>
            </a:pPr>
            <a:r>
              <a:rPr lang="ar-DZ" b="1" dirty="0">
                <a:solidFill>
                  <a:srgbClr val="0D0D0D"/>
                </a:solidFill>
                <a:latin typeface="Söhne"/>
              </a:rPr>
              <a:t>النظر في استخدام ثنائي البيانات: بالنسبة للشبكات الحساسة للغاية التي لا تحتاج إلى بيانات خارجية، يُنصح بالنظر في استخدام ثنائي البيانات، الذي يسمح فقط بتدفق البيانات من الشبكة للخارج، ولكن لا يسمح بتدفقها إلى الداخل، مما يقطع أحد أهم متجهات الهجوم. بينما قد لا يكون ذلك ملائمًا للجميع، يمكن لثنائي البيانات ضمان عدم وجود اتصال من الخارج إلى قطعة محددة من المعدات.</a:t>
            </a:r>
            <a:endParaRPr lang="ar-DZ" b="1" i="0" dirty="0">
              <a:solidFill>
                <a:srgbClr val="0D0D0D"/>
              </a:solidFill>
              <a:effectLst/>
              <a:latin typeface="Söhne"/>
            </a:endParaRPr>
          </a:p>
        </p:txBody>
      </p:sp>
    </p:spTree>
    <p:extLst>
      <p:ext uri="{BB962C8B-B14F-4D97-AF65-F5344CB8AC3E}">
        <p14:creationId xmlns:p14="http://schemas.microsoft.com/office/powerpoint/2010/main" val="2731221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SCADA Security Best Practices</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5355312"/>
          </a:xfrm>
          <a:prstGeom prst="rect">
            <a:avLst/>
          </a:prstGeom>
        </p:spPr>
        <p:txBody>
          <a:bodyPr wrap="square">
            <a:spAutoFit/>
          </a:bodyPr>
          <a:lstStyle/>
          <a:p>
            <a:pPr algn="just"/>
            <a:r>
              <a:rPr lang="en-US" b="1" dirty="0"/>
              <a:t>5. Determine your risk profile: </a:t>
            </a:r>
            <a:r>
              <a:rPr lang="en-US" i="1" dirty="0"/>
              <a:t>Organizations can spend overly large amounts of time and money implementing security procedures, layering security effort over security effort, and some of it may be unnecessary. To help decide what’s “secure enough” for each organization.</a:t>
            </a:r>
            <a:r>
              <a:rPr lang="en-US" b="1" i="1" dirty="0"/>
              <a:t> </a:t>
            </a:r>
          </a:p>
          <a:p>
            <a:pPr algn="just"/>
            <a:r>
              <a:rPr lang="en-US" b="1" dirty="0"/>
              <a:t>6. Understand the options and the limits of software and hardware: </a:t>
            </a:r>
            <a:r>
              <a:rPr lang="en-US" i="1" dirty="0"/>
              <a:t>While there are some exceptions, many modern PLCs do not have security tools built inside of them, McClusky says. If your hardware or software won’t do encryption out-of-the-box, you’ll need to retrofit them to put encryption in place. </a:t>
            </a:r>
          </a:p>
          <a:p>
            <a:pPr algn="just"/>
            <a:r>
              <a:rPr lang="en-US" dirty="0"/>
              <a:t>“If you don’t know the options when you purchase hardware, there’s no way to do a good job with your security,” . To prevent retrofitting software and hardware, look out for the growing number of devices, PLCs and products, such as Inductive Automation’s Ignition, that are being designed with security directly built in</a:t>
            </a:r>
          </a:p>
          <a:p>
            <a:pPr algn="just"/>
            <a:endParaRPr lang="en-US" b="1" dirty="0"/>
          </a:p>
          <a:p>
            <a:pPr algn="just"/>
            <a:r>
              <a:rPr lang="en-US" b="1" dirty="0"/>
              <a:t>7. Employ two-factor or multi-factor authorization (MFA/2FA) and single sign-on (SSO): </a:t>
            </a:r>
            <a:r>
              <a:rPr lang="en-US" i="1" dirty="0"/>
              <a:t>wider access can lead to greater security risk in the event someone’s login credentials become compromised. wider access can lead to greater security risk in the event someone’s login credentials become compromised.</a:t>
            </a:r>
            <a:r>
              <a:rPr lang="en-US" dirty="0"/>
              <a:t> </a:t>
            </a:r>
            <a:endParaRPr lang="en-US" b="1" dirty="0"/>
          </a:p>
          <a:p>
            <a:endParaRPr lang="en-US" dirty="0"/>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84240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884066" y="2382982"/>
            <a:ext cx="6842904" cy="3876539"/>
          </a:xfrm>
          <a:solidFill>
            <a:schemeClr val="bg1"/>
          </a:solidFill>
        </p:spPr>
        <p:txBody>
          <a:bodyPr>
            <a:noAutofit/>
          </a:bodyPr>
          <a:lstStyle/>
          <a:p>
            <a:pPr marL="0" indent="0" algn="l" rtl="0">
              <a:lnSpc>
                <a:spcPct val="100000"/>
              </a:lnSpc>
              <a:buNone/>
            </a:pPr>
            <a:r>
              <a:rPr lang="en-GB" sz="2400" b="1" dirty="0">
                <a:latin typeface="Sakkal Majalla" panose="02000000000000000000" pitchFamily="2" charset="-78"/>
                <a:cs typeface="Sakkal Majalla" panose="02000000000000000000" pitchFamily="2" charset="-78"/>
              </a:rPr>
              <a:t>Topics:</a:t>
            </a:r>
            <a:endParaRPr lang="ar-SA" sz="2400" b="1" dirty="0">
              <a:latin typeface="Sakkal Majalla" panose="02000000000000000000" pitchFamily="2" charset="-78"/>
              <a:cs typeface="Sakkal Majalla" panose="02000000000000000000" pitchFamily="2" charset="-78"/>
            </a:endParaRPr>
          </a:p>
          <a:p>
            <a:pPr algn="l" rtl="0">
              <a:buFont typeface="Wingdings" panose="05000000000000000000" pitchFamily="2" charset="2"/>
              <a:buChar char="ü"/>
            </a:pPr>
            <a:endParaRPr lang="en-US" sz="2400" b="1" dirty="0">
              <a:latin typeface="Sakkal Majalla" panose="02000000000000000000" pitchFamily="2" charset="-78"/>
              <a:cs typeface="Sakkal Majalla" panose="02000000000000000000" pitchFamily="2" charset="-78"/>
            </a:endParaRPr>
          </a:p>
          <a:p>
            <a:pPr algn="l" rtl="0">
              <a:buFont typeface="Wingdings" panose="05000000000000000000" pitchFamily="2" charset="2"/>
              <a:buChar char="ü"/>
            </a:pPr>
            <a:endParaRPr lang="en-US" sz="2400" dirty="0">
              <a:latin typeface="Calibri" pitchFamily="34" charset="0"/>
            </a:endParaRPr>
          </a:p>
          <a:p>
            <a:pPr algn="l" rtl="0">
              <a:buFont typeface="Wingdings" panose="05000000000000000000" pitchFamily="2" charset="2"/>
              <a:buChar char="ü"/>
            </a:pPr>
            <a:endParaRPr lang="en-US" sz="2400" dirty="0">
              <a:latin typeface="Calibri" pitchFamily="34" charset="0"/>
            </a:endParaRPr>
          </a:p>
          <a:p>
            <a:pPr marL="0" indent="0" algn="l" rtl="0">
              <a:buNone/>
            </a:pPr>
            <a:r>
              <a:rPr lang="en-US" sz="2400" dirty="0">
                <a:latin typeface="Calibri" pitchFamily="34" charset="0"/>
              </a:rPr>
              <a:t>   </a:t>
            </a:r>
            <a:r>
              <a:rPr lang="en-US" sz="2400" b="1" dirty="0">
                <a:latin typeface="Calibri" pitchFamily="34" charset="0"/>
              </a:rPr>
              <a:t>Topics</a:t>
            </a:r>
          </a:p>
          <a:p>
            <a:pPr algn="l" rtl="0">
              <a:buFont typeface="Wingdings" panose="05000000000000000000" pitchFamily="2" charset="2"/>
              <a:buChar char="ü"/>
            </a:pPr>
            <a:r>
              <a:rPr lang="en-US" sz="2400" dirty="0">
                <a:latin typeface="Calibri" pitchFamily="34" charset="0"/>
              </a:rPr>
              <a:t>SCADA (</a:t>
            </a:r>
            <a:r>
              <a:rPr lang="en-GB" dirty="0"/>
              <a:t>Supervisory Control and Data Acquisition</a:t>
            </a:r>
            <a:r>
              <a:rPr lang="en-US" sz="2400" dirty="0">
                <a:latin typeface="Calibri" pitchFamily="34" charset="0"/>
              </a:rPr>
              <a:t>)</a:t>
            </a:r>
          </a:p>
          <a:p>
            <a:pPr algn="l" rtl="0">
              <a:buFont typeface="Wingdings" panose="05000000000000000000" pitchFamily="2" charset="2"/>
              <a:buChar char="ü"/>
            </a:pPr>
            <a:r>
              <a:rPr lang="en-US" sz="2400" dirty="0">
                <a:latin typeface="Calibri" pitchFamily="34" charset="0"/>
              </a:rPr>
              <a:t>The concept of SCADA system in control operations</a:t>
            </a:r>
            <a:r>
              <a:rPr lang="ar-DZ" sz="2400" dirty="0">
                <a:latin typeface="Calibri" pitchFamily="34" charset="0"/>
              </a:rPr>
              <a:t>مفهوم نظام </a:t>
            </a:r>
            <a:r>
              <a:rPr lang="en-US" sz="2400" dirty="0">
                <a:latin typeface="Calibri" pitchFamily="34" charset="0"/>
              </a:rPr>
              <a:t>SCADA </a:t>
            </a:r>
            <a:r>
              <a:rPr lang="ar-DZ" sz="2400" dirty="0">
                <a:latin typeface="Calibri" pitchFamily="34" charset="0"/>
              </a:rPr>
              <a:t>في عمليات التحكم</a:t>
            </a:r>
          </a:p>
          <a:p>
            <a:pPr algn="l" rtl="0">
              <a:buFont typeface="Wingdings" panose="05000000000000000000" pitchFamily="2" charset="2"/>
              <a:buChar char="ü"/>
            </a:pPr>
            <a:r>
              <a:rPr lang="en-US" sz="2400" dirty="0">
                <a:latin typeface="Calibri" pitchFamily="34" charset="0"/>
              </a:rPr>
              <a:t>Examples of use “SCADA” </a:t>
            </a:r>
            <a:r>
              <a:rPr lang="ar-DZ" sz="2400" dirty="0">
                <a:latin typeface="Calibri" pitchFamily="34" charset="0"/>
              </a:rPr>
              <a:t>أمثلة على استخدام "نظام </a:t>
            </a:r>
            <a:r>
              <a:rPr lang="en-US" sz="2400" dirty="0">
                <a:latin typeface="Calibri" pitchFamily="34" charset="0"/>
              </a:rPr>
              <a:t>SCADA"</a:t>
            </a:r>
          </a:p>
          <a:p>
            <a:pPr algn="l" rtl="0">
              <a:buFont typeface="Wingdings" panose="05000000000000000000" pitchFamily="2" charset="2"/>
              <a:buChar char="ü"/>
            </a:pPr>
            <a:r>
              <a:rPr lang="en-US" sz="2400" dirty="0">
                <a:latin typeface="Calibri" pitchFamily="34" charset="0"/>
              </a:rPr>
              <a:t>SCADA system components </a:t>
            </a:r>
            <a:r>
              <a:rPr lang="ar-DZ" sz="2400" dirty="0">
                <a:latin typeface="Calibri" pitchFamily="34" charset="0"/>
              </a:rPr>
              <a:t>مكونات نظام </a:t>
            </a:r>
            <a:r>
              <a:rPr lang="en-US" sz="2400" dirty="0">
                <a:latin typeface="Calibri" pitchFamily="34" charset="0"/>
              </a:rPr>
              <a:t>SCADA</a:t>
            </a:r>
          </a:p>
          <a:p>
            <a:pPr algn="l" rtl="0">
              <a:buFont typeface="Wingdings" panose="05000000000000000000" pitchFamily="2" charset="2"/>
              <a:buChar char="ü"/>
            </a:pPr>
            <a:r>
              <a:rPr lang="en-US" sz="2400" dirty="0">
                <a:latin typeface="Calibri" pitchFamily="34" charset="0"/>
              </a:rPr>
              <a:t>SCADA Data processing  </a:t>
            </a:r>
            <a:r>
              <a:rPr lang="ar-DZ" sz="2400" dirty="0">
                <a:latin typeface="Calibri" pitchFamily="34" charset="0"/>
              </a:rPr>
              <a:t>معالجة بيانات </a:t>
            </a:r>
            <a:r>
              <a:rPr lang="en-US" sz="2400" dirty="0">
                <a:latin typeface="Calibri" pitchFamily="34" charset="0"/>
              </a:rPr>
              <a:t>SCADA </a:t>
            </a:r>
          </a:p>
          <a:p>
            <a:pPr algn="l" rtl="0">
              <a:buFont typeface="Wingdings" panose="05000000000000000000" pitchFamily="2" charset="2"/>
              <a:buChar char="ü"/>
            </a:pPr>
            <a:r>
              <a:rPr lang="en-US" sz="2400" dirty="0">
                <a:latin typeface="Calibri" pitchFamily="34" charset="0"/>
              </a:rPr>
              <a:t>Scada system function </a:t>
            </a:r>
            <a:r>
              <a:rPr lang="ar-DZ" sz="2400" dirty="0">
                <a:latin typeface="Calibri" pitchFamily="34" charset="0"/>
              </a:rPr>
              <a:t>وظيفة نظام </a:t>
            </a:r>
            <a:r>
              <a:rPr lang="en-US" sz="2400" dirty="0">
                <a:latin typeface="Calibri" pitchFamily="34" charset="0"/>
              </a:rPr>
              <a:t>SCADA</a:t>
            </a:r>
          </a:p>
          <a:p>
            <a:pPr algn="l" rtl="0">
              <a:buFont typeface="Wingdings" panose="05000000000000000000" pitchFamily="2" charset="2"/>
              <a:buChar char="ü"/>
            </a:pPr>
            <a:r>
              <a:rPr lang="en-US" sz="2400" dirty="0">
                <a:latin typeface="Calibri" pitchFamily="34" charset="0"/>
              </a:rPr>
              <a:t>Features of Scada systems </a:t>
            </a:r>
            <a:r>
              <a:rPr lang="ar-DZ" sz="2400" dirty="0">
                <a:latin typeface="Calibri" pitchFamily="34" charset="0"/>
              </a:rPr>
              <a:t>ميزات أنظمة </a:t>
            </a:r>
            <a:r>
              <a:rPr lang="en-US" sz="2400" dirty="0">
                <a:latin typeface="Calibri" pitchFamily="34" charset="0"/>
              </a:rPr>
              <a:t>SCADA</a:t>
            </a:r>
          </a:p>
          <a:p>
            <a:pPr algn="l" rtl="0">
              <a:buFont typeface="Wingdings" panose="05000000000000000000" pitchFamily="2" charset="2"/>
              <a:buChar char="ü"/>
            </a:pPr>
            <a:r>
              <a:rPr lang="en-US" sz="2400" dirty="0">
                <a:latin typeface="Calibri" pitchFamily="34" charset="0"/>
              </a:rPr>
              <a:t>SCADA Security Best Practices</a:t>
            </a:r>
            <a:r>
              <a:rPr lang="ar-DZ" sz="2400" dirty="0">
                <a:latin typeface="Calibri" pitchFamily="34" charset="0"/>
              </a:rPr>
              <a:t>ممارسات أمان </a:t>
            </a:r>
            <a:r>
              <a:rPr lang="en-US" sz="2400" dirty="0">
                <a:latin typeface="Calibri" pitchFamily="34" charset="0"/>
              </a:rPr>
              <a:t>SCADA </a:t>
            </a:r>
            <a:r>
              <a:rPr lang="ar-DZ" sz="2400" dirty="0">
                <a:latin typeface="Calibri" pitchFamily="34" charset="0"/>
              </a:rPr>
              <a:t>الأفضل</a:t>
            </a:r>
          </a:p>
          <a:p>
            <a:endParaRPr lang="en-US" sz="2400" b="1" dirty="0"/>
          </a:p>
          <a:p>
            <a:endParaRPr lang="en-US" sz="2400" b="1" dirty="0"/>
          </a:p>
          <a:p>
            <a:pPr algn="l" rtl="0">
              <a:buFont typeface="Wingdings" panose="05000000000000000000" pitchFamily="2" charset="2"/>
              <a:buChar char="ü"/>
            </a:pPr>
            <a:endParaRPr lang="en-US" sz="2400" b="1" dirty="0">
              <a:latin typeface="Sakkal Majalla" panose="02000000000000000000" pitchFamily="2" charset="-78"/>
              <a:cs typeface="Sakkal Majalla" panose="02000000000000000000" pitchFamily="2" charset="-78"/>
            </a:endParaRPr>
          </a:p>
          <a:p>
            <a:pPr algn="l" rtl="0">
              <a:buFont typeface="Wingdings" panose="05000000000000000000" pitchFamily="2" charset="2"/>
              <a:buChar char="ü"/>
            </a:pPr>
            <a:endParaRPr lang="ar-SA" sz="2400" dirty="0"/>
          </a:p>
          <a:p>
            <a:pPr marL="0" indent="0" algn="l" rtl="0">
              <a:lnSpc>
                <a:spcPct val="100000"/>
              </a:lnSpc>
              <a:buNone/>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7987553" y="1720820"/>
            <a:ext cx="3554074" cy="3876539"/>
          </a:xfrm>
          <a:prstGeom prst="rect">
            <a:avLst/>
          </a:prstGeom>
        </p:spPr>
      </p:pic>
      <p:sp>
        <p:nvSpPr>
          <p:cNvPr id="2" name="مستطيل 6">
            <a:extLst>
              <a:ext uri="{FF2B5EF4-FFF2-40B4-BE49-F238E27FC236}">
                <a16:creationId xmlns:a16="http://schemas.microsoft.com/office/drawing/2014/main" id="{48D21C0A-002C-ED2F-AE59-AB3B16FCAAC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2681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75387-DCF8-4FB7-B252-B4A6E6A9FDB8}"/>
              </a:ext>
            </a:extLst>
          </p:cNvPr>
          <p:cNvSpPr/>
          <p:nvPr/>
        </p:nvSpPr>
        <p:spPr>
          <a:xfrm>
            <a:off x="1129553" y="1305342"/>
            <a:ext cx="8014447" cy="3416320"/>
          </a:xfrm>
          <a:prstGeom prst="rect">
            <a:avLst/>
          </a:prstGeom>
        </p:spPr>
        <p:txBody>
          <a:bodyPr wrap="square">
            <a:spAutoFit/>
          </a:bodyPr>
          <a:lstStyle/>
          <a:p>
            <a:pPr>
              <a:buFont typeface="+mj-lt"/>
              <a:buAutoNum type="arabicPeriod" startAt="5"/>
            </a:pPr>
            <a:r>
              <a:rPr lang="ar-DZ" b="1" dirty="0">
                <a:solidFill>
                  <a:srgbClr val="0D0D0D"/>
                </a:solidFill>
                <a:latin typeface="Söhne"/>
              </a:rPr>
              <a:t>حدد ملف تعريف المخاطر الخاص بك: يمكن للمؤسسات أن تقضي مبالغ كبيرة جدًا من الوقت والمال في تنفيذ إجراءات الأمان، وتكديس جهود الأمان فوق بعضها البعض، وقد يكون بعضها غير ضروري. للمساعدة في تحديد ما هو "آمن بما فيه الكفاية" لكل مؤسسة.</a:t>
            </a:r>
          </a:p>
          <a:p>
            <a:pPr>
              <a:buFont typeface="+mj-lt"/>
              <a:buAutoNum type="arabicPeriod" startAt="5"/>
            </a:pPr>
            <a:r>
              <a:rPr lang="ar-DZ" b="1" dirty="0">
                <a:solidFill>
                  <a:srgbClr val="0D0D0D"/>
                </a:solidFill>
                <a:latin typeface="Söhne"/>
              </a:rPr>
              <a:t>فهم الخيارات والحدود للبرمجيات والأجهزة: بينما هناك بعض الاستثناءات، فإن العديد من </a:t>
            </a:r>
            <a:r>
              <a:rPr lang="en-GB" b="1" dirty="0">
                <a:solidFill>
                  <a:srgbClr val="0D0D0D"/>
                </a:solidFill>
                <a:latin typeface="Söhne"/>
              </a:rPr>
              <a:t>PLCs </a:t>
            </a:r>
            <a:r>
              <a:rPr lang="ar-DZ" b="1" dirty="0">
                <a:solidFill>
                  <a:srgbClr val="0D0D0D"/>
                </a:solidFill>
                <a:latin typeface="Söhne"/>
              </a:rPr>
              <a:t>الحديثة لا تحتوي على أدوات أمان مدمجة في داخلها. إذا كانت الأجهزة أو البرامج الخاصة بك لا تقوم بتشفير البيانات بشكل افتراضي، فيجب عليك تعديلها لوضع تشفير البيانات في مكانها. "إذا لم تكن تعرف الخيارات عند شراء الأجهزة، فلا يوجد طريقة لتنفيذ عمل جيد في مجال الأمان"، لتجنب تعديل البرامج والأجهزة، ابحث عن العدد المتزايد من الأجهزة والمنتجات، مثل نظام الإشعال من </a:t>
            </a:r>
            <a:r>
              <a:rPr lang="en-GB" b="1" dirty="0">
                <a:solidFill>
                  <a:srgbClr val="0D0D0D"/>
                </a:solidFill>
                <a:latin typeface="Söhne"/>
              </a:rPr>
              <a:t>Inductive Automation، </a:t>
            </a:r>
            <a:r>
              <a:rPr lang="ar-DZ" b="1" dirty="0">
                <a:solidFill>
                  <a:srgbClr val="0D0D0D"/>
                </a:solidFill>
                <a:latin typeface="Söhne"/>
              </a:rPr>
              <a:t>التي تم تصميمها مع الأمان المدمج مباشرةً فيها.</a:t>
            </a:r>
          </a:p>
          <a:p>
            <a:pPr>
              <a:buFont typeface="+mj-lt"/>
              <a:buAutoNum type="arabicPeriod" startAt="5"/>
            </a:pPr>
            <a:r>
              <a:rPr lang="ar-DZ" b="1" dirty="0">
                <a:solidFill>
                  <a:srgbClr val="0D0D0D"/>
                </a:solidFill>
                <a:latin typeface="Söhne"/>
              </a:rPr>
              <a:t>توظيف المصادقة ذات العاملين المزدوج أو المتعددين (</a:t>
            </a:r>
            <a:r>
              <a:rPr lang="en-GB" b="1" dirty="0">
                <a:solidFill>
                  <a:srgbClr val="0D0D0D"/>
                </a:solidFill>
                <a:latin typeface="Söhne"/>
              </a:rPr>
              <a:t>MFA/2FA) </a:t>
            </a:r>
            <a:r>
              <a:rPr lang="ar-DZ" b="1" dirty="0">
                <a:solidFill>
                  <a:srgbClr val="0D0D0D"/>
                </a:solidFill>
                <a:latin typeface="Söhne"/>
              </a:rPr>
              <a:t>وتسجيل الدخول الواحد (</a:t>
            </a:r>
            <a:r>
              <a:rPr lang="en-GB" b="1" dirty="0">
                <a:solidFill>
                  <a:srgbClr val="0D0D0D"/>
                </a:solidFill>
                <a:latin typeface="Söhne"/>
              </a:rPr>
              <a:t>SSO): </a:t>
            </a:r>
            <a:r>
              <a:rPr lang="ar-DZ" b="1" dirty="0">
                <a:solidFill>
                  <a:srgbClr val="0D0D0D"/>
                </a:solidFill>
                <a:latin typeface="Söhne"/>
              </a:rPr>
              <a:t>يمكن أن يؤدي الوصول الواسع إلى زيادة مخاطر الأمان في حالة تعرض بيانات تسجيل الدخول لشخص ما للاختراق.</a:t>
            </a:r>
            <a:endParaRPr lang="ar-DZ" b="1" i="0" dirty="0">
              <a:solidFill>
                <a:srgbClr val="0D0D0D"/>
              </a:solidFill>
              <a:effectLst/>
              <a:latin typeface="Söhne"/>
            </a:endParaRPr>
          </a:p>
        </p:txBody>
      </p:sp>
    </p:spTree>
    <p:extLst>
      <p:ext uri="{BB962C8B-B14F-4D97-AF65-F5344CB8AC3E}">
        <p14:creationId xmlns:p14="http://schemas.microsoft.com/office/powerpoint/2010/main" val="1694584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2839" y="1372286"/>
            <a:ext cx="3774341" cy="3774341"/>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4827180" y="2644170"/>
            <a:ext cx="6311981" cy="2062103"/>
          </a:xfrm>
          <a:prstGeom prst="rect">
            <a:avLst/>
          </a:prstGeom>
          <a:solidFill>
            <a:schemeClr val="bg1"/>
          </a:solidFill>
        </p:spPr>
        <p:txBody>
          <a:bodyPr wrap="square" rtlCol="1">
            <a:spAutoFit/>
          </a:bodyPr>
          <a:lstStyle/>
          <a:p>
            <a:pPr rtl="1"/>
            <a:r>
              <a:rPr lang="en-US" sz="3200" dirty="0"/>
              <a:t>Discuss the SCADA main component and security best practice?</a:t>
            </a:r>
          </a:p>
          <a:p>
            <a:pPr rtl="1"/>
            <a:endParaRPr lang="ar-SA" sz="3200" b="1" dirty="0">
              <a:latin typeface="Sakkal Majalla" panose="02000000000000000000" pitchFamily="2" charset="-78"/>
              <a:cs typeface="Sakkal Majalla" panose="02000000000000000000" pitchFamily="2" charset="-78"/>
            </a:endParaRPr>
          </a:p>
        </p:txBody>
      </p:sp>
      <p:pic>
        <p:nvPicPr>
          <p:cNvPr id="6" name="Picture 15">
            <a:extLst>
              <a:ext uri="{FF2B5EF4-FFF2-40B4-BE49-F238E27FC236}">
                <a16:creationId xmlns:a16="http://schemas.microsoft.com/office/drawing/2014/main" id="{B699706C-6C8D-490A-AB1F-BE4809D9DB7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CF2D8EFA-2737-A890-6998-9594DB8320D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78403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of Lecture</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3C9EF779-F594-7579-AFDF-F2000B38F99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725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0" y="2691873"/>
            <a:ext cx="3455987" cy="1006475"/>
          </a:xfrm>
        </p:spPr>
        <p:txBody>
          <a:bodyPr>
            <a:normAutofit/>
          </a:bodyPr>
          <a:lstStyle/>
          <a:p>
            <a:r>
              <a:rPr lang="en-US" b="1" dirty="0">
                <a:latin typeface="Sakkal Majalla" panose="02000000000000000000" pitchFamily="2" charset="-78"/>
                <a:ea typeface="+mn-ea"/>
                <a:cs typeface="Sakkal Majalla" panose="02000000000000000000" pitchFamily="2" charset="-78"/>
              </a:rPr>
              <a:t>Objectives </a:t>
            </a:r>
            <a:endParaRPr lang="en-GB" b="1" dirty="0">
              <a:latin typeface="Sakkal Majalla" panose="02000000000000000000" pitchFamily="2" charset="-78"/>
              <a:ea typeface="+mn-ea"/>
              <a:cs typeface="Sakkal Majalla" panose="02000000000000000000" pitchFamily="2" charset="-78"/>
            </a:endParaRPr>
          </a:p>
        </p:txBody>
      </p:sp>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grpSp>
        <p:nvGrpSpPr>
          <p:cNvPr id="41" name="مجموعة 4">
            <a:extLst>
              <a:ext uri="{FF2B5EF4-FFF2-40B4-BE49-F238E27FC236}">
                <a16:creationId xmlns:a16="http://schemas.microsoft.com/office/drawing/2014/main" id="{35A34580-B1C7-41E2-A4A6-92700B09CD12}"/>
              </a:ext>
            </a:extLst>
          </p:cNvPr>
          <p:cNvGrpSpPr/>
          <p:nvPr/>
        </p:nvGrpSpPr>
        <p:grpSpPr>
          <a:xfrm>
            <a:off x="4088818" y="1229081"/>
            <a:ext cx="5467558" cy="4346966"/>
            <a:chOff x="4792288" y="1167116"/>
            <a:chExt cx="4216144" cy="3108543"/>
          </a:xfrm>
        </p:grpSpPr>
        <p:sp>
          <p:nvSpPr>
            <p:cNvPr id="42" name="TextBox 41">
              <a:extLst>
                <a:ext uri="{FF2B5EF4-FFF2-40B4-BE49-F238E27FC236}">
                  <a16:creationId xmlns:a16="http://schemas.microsoft.com/office/drawing/2014/main" id="{097BA69D-5798-49A8-8DC0-3E7317439102}"/>
                </a:ext>
              </a:extLst>
            </p:cNvPr>
            <p:cNvSpPr txBox="1"/>
            <p:nvPr/>
          </p:nvSpPr>
          <p:spPr>
            <a:xfrm>
              <a:off x="5122505" y="1167116"/>
              <a:ext cx="3885927" cy="3108543"/>
            </a:xfrm>
            <a:prstGeom prst="rect">
              <a:avLst/>
            </a:prstGeom>
            <a:solidFill>
              <a:schemeClr val="bg1"/>
            </a:solidFill>
          </p:spPr>
          <p:txBody>
            <a:bodyPr wrap="square" rtlCol="0">
              <a:spAutoFit/>
            </a:bodyPr>
            <a:lstStyle/>
            <a:p>
              <a:r>
                <a:rPr lang="en-US" sz="2800" dirty="0">
                  <a:latin typeface="Calibri" pitchFamily="34" charset="0"/>
                </a:rPr>
                <a:t>Describe SCADA system components. </a:t>
              </a:r>
              <a:r>
                <a:rPr lang="ar-DZ" sz="2800" dirty="0">
                  <a:latin typeface="Calibri" pitchFamily="34" charset="0"/>
                </a:rPr>
                <a:t>صف مكونات نظام </a:t>
              </a:r>
              <a:r>
                <a:rPr lang="en-US" sz="2800" dirty="0">
                  <a:latin typeface="Calibri" pitchFamily="34" charset="0"/>
                </a:rPr>
                <a:t>SCADA.</a:t>
              </a:r>
            </a:p>
            <a:p>
              <a:endParaRPr lang="en-US" sz="2800" dirty="0">
                <a:latin typeface="Calibri" pitchFamily="34" charset="0"/>
              </a:endParaRPr>
            </a:p>
            <a:p>
              <a:endParaRPr lang="en-US" sz="2800" dirty="0">
                <a:latin typeface="Calibri" pitchFamily="34" charset="0"/>
              </a:endParaRPr>
            </a:p>
            <a:p>
              <a:pPr rtl="1"/>
              <a:endParaRPr lang="en-US" sz="2800" dirty="0">
                <a:latin typeface="Calibri" pitchFamily="34" charset="0"/>
              </a:endParaRPr>
            </a:p>
            <a:p>
              <a:pPr rtl="1"/>
              <a:endParaRPr lang="ar-EG" altLang="ar-EG" sz="2800" b="1" dirty="0">
                <a:latin typeface="Sakkal Majalla" panose="02000000000000000000" pitchFamily="2" charset="-78"/>
                <a:cs typeface="Sakkal Majalla" panose="02000000000000000000" pitchFamily="2" charset="-78"/>
              </a:endParaRPr>
            </a:p>
          </p:txBody>
        </p:sp>
        <p:sp>
          <p:nvSpPr>
            <p:cNvPr id="43" name="شكل بيضاوي 2">
              <a:extLst>
                <a:ext uri="{FF2B5EF4-FFF2-40B4-BE49-F238E27FC236}">
                  <a16:creationId xmlns:a16="http://schemas.microsoft.com/office/drawing/2014/main" id="{5AD10ABC-3A6F-4C3A-838C-A99A4387EA8A}"/>
                </a:ext>
              </a:extLst>
            </p:cNvPr>
            <p:cNvSpPr/>
            <p:nvPr/>
          </p:nvSpPr>
          <p:spPr>
            <a:xfrm>
              <a:off x="4792288" y="1262010"/>
              <a:ext cx="306082" cy="30608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46" name="شكل بيضاوي 2">
            <a:extLst>
              <a:ext uri="{FF2B5EF4-FFF2-40B4-BE49-F238E27FC236}">
                <a16:creationId xmlns:a16="http://schemas.microsoft.com/office/drawing/2014/main" id="{E34A98E5-07DA-44D5-90B0-EA49EF8B6CAA}"/>
              </a:ext>
            </a:extLst>
          </p:cNvPr>
          <p:cNvSpPr/>
          <p:nvPr/>
        </p:nvSpPr>
        <p:spPr>
          <a:xfrm>
            <a:off x="4166421" y="2731598"/>
            <a:ext cx="386573" cy="313365"/>
          </a:xfrm>
          <a:prstGeom prst="ellipse">
            <a:avLst/>
          </a:prstGeom>
          <a:solidFill>
            <a:srgbClr val="C6DCC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ستطيل 6">
            <a:extLst>
              <a:ext uri="{FF2B5EF4-FFF2-40B4-BE49-F238E27FC236}">
                <a16:creationId xmlns:a16="http://schemas.microsoft.com/office/drawing/2014/main" id="{A74E0E11-701B-8E70-3438-E7271593ED3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7" name="TextBox 16">
            <a:extLst>
              <a:ext uri="{FF2B5EF4-FFF2-40B4-BE49-F238E27FC236}">
                <a16:creationId xmlns:a16="http://schemas.microsoft.com/office/drawing/2014/main" id="{4F3844C9-820C-45D5-8308-96F50684644B}"/>
              </a:ext>
            </a:extLst>
          </p:cNvPr>
          <p:cNvSpPr txBox="1"/>
          <p:nvPr/>
        </p:nvSpPr>
        <p:spPr>
          <a:xfrm>
            <a:off x="4568643" y="2514610"/>
            <a:ext cx="5147777" cy="3539430"/>
          </a:xfrm>
          <a:prstGeom prst="rect">
            <a:avLst/>
          </a:prstGeom>
          <a:solidFill>
            <a:schemeClr val="bg1"/>
          </a:solidFill>
        </p:spPr>
        <p:txBody>
          <a:bodyPr wrap="square" rtlCol="0">
            <a:spAutoFit/>
          </a:bodyPr>
          <a:lstStyle/>
          <a:p>
            <a:r>
              <a:rPr lang="en-US" sz="2800" dirty="0">
                <a:latin typeface="Calibri" pitchFamily="34" charset="0"/>
              </a:rPr>
              <a:t>Describe SCADA Data processing and system function. </a:t>
            </a:r>
            <a:r>
              <a:rPr lang="ar-DZ" sz="2800" dirty="0">
                <a:latin typeface="Calibri" pitchFamily="34" charset="0"/>
              </a:rPr>
              <a:t>صف معالجة البيانات ووظيفة النظام </a:t>
            </a:r>
            <a:r>
              <a:rPr lang="en-US" sz="2800" dirty="0">
                <a:latin typeface="Calibri" pitchFamily="34" charset="0"/>
              </a:rPr>
              <a:t>SCADA.</a:t>
            </a:r>
          </a:p>
          <a:p>
            <a:endParaRPr lang="en-US" sz="2800" dirty="0">
              <a:latin typeface="Calibri" pitchFamily="34" charset="0"/>
            </a:endParaRPr>
          </a:p>
          <a:p>
            <a:endParaRPr lang="en-US" sz="2800" dirty="0">
              <a:latin typeface="Calibri" pitchFamily="34" charset="0"/>
            </a:endParaRPr>
          </a:p>
          <a:p>
            <a:pPr rtl="1"/>
            <a:endParaRPr lang="en-US" sz="2800" dirty="0">
              <a:latin typeface="Calibri" pitchFamily="34" charset="0"/>
            </a:endParaRPr>
          </a:p>
          <a:p>
            <a:pPr rtl="1"/>
            <a:endParaRPr lang="ar-SA" sz="2800" dirty="0">
              <a:latin typeface="Calibri" pitchFamily="34" charset="0"/>
            </a:endParaRPr>
          </a:p>
          <a:p>
            <a:pPr rtl="1"/>
            <a:endParaRPr lang="en-US" altLang="ar-EG" sz="2800" dirty="0">
              <a:latin typeface="Calibri" pitchFamily="34" charset="0"/>
            </a:endParaRPr>
          </a:p>
        </p:txBody>
      </p:sp>
      <p:sp>
        <p:nvSpPr>
          <p:cNvPr id="13" name="شكل بيضاوي 2">
            <a:extLst>
              <a:ext uri="{FF2B5EF4-FFF2-40B4-BE49-F238E27FC236}">
                <a16:creationId xmlns:a16="http://schemas.microsoft.com/office/drawing/2014/main" id="{8A1D59F1-18ED-461A-950D-9A62EC956548}"/>
              </a:ext>
            </a:extLst>
          </p:cNvPr>
          <p:cNvSpPr/>
          <p:nvPr/>
        </p:nvSpPr>
        <p:spPr>
          <a:xfrm>
            <a:off x="4225956" y="3853438"/>
            <a:ext cx="386573" cy="30608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TextBox 13">
            <a:extLst>
              <a:ext uri="{FF2B5EF4-FFF2-40B4-BE49-F238E27FC236}">
                <a16:creationId xmlns:a16="http://schemas.microsoft.com/office/drawing/2014/main" id="{8E553998-85DE-4DD6-83D5-9EB471E67FEA}"/>
              </a:ext>
            </a:extLst>
          </p:cNvPr>
          <p:cNvSpPr txBox="1"/>
          <p:nvPr/>
        </p:nvSpPr>
        <p:spPr>
          <a:xfrm>
            <a:off x="4699691" y="4262320"/>
            <a:ext cx="5147777" cy="1384995"/>
          </a:xfrm>
          <a:prstGeom prst="rect">
            <a:avLst/>
          </a:prstGeom>
          <a:solidFill>
            <a:schemeClr val="bg1"/>
          </a:solidFill>
        </p:spPr>
        <p:txBody>
          <a:bodyPr wrap="square" rtlCol="0">
            <a:spAutoFit/>
          </a:bodyPr>
          <a:lstStyle/>
          <a:p>
            <a:r>
              <a:rPr lang="en-US" sz="2800" dirty="0">
                <a:latin typeface="Calibri" pitchFamily="34" charset="0"/>
              </a:rPr>
              <a:t>Identify SCADA Security Best Practices. </a:t>
            </a:r>
            <a:r>
              <a:rPr lang="ar-DZ" sz="2800" dirty="0">
                <a:latin typeface="Calibri" pitchFamily="34" charset="0"/>
              </a:rPr>
              <a:t>تحديد ممارسات الأمان الأفضل لنظم </a:t>
            </a:r>
            <a:r>
              <a:rPr lang="en-US" sz="2800" dirty="0">
                <a:latin typeface="Calibri" pitchFamily="34" charset="0"/>
              </a:rPr>
              <a:t>SCADA.</a:t>
            </a:r>
          </a:p>
        </p:txBody>
      </p:sp>
    </p:spTree>
    <p:extLst>
      <p:ext uri="{BB962C8B-B14F-4D97-AF65-F5344CB8AC3E}">
        <p14:creationId xmlns:p14="http://schemas.microsoft.com/office/powerpoint/2010/main" val="144293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89126" y="693393"/>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chemeClr val="tx1"/>
                </a:solidFill>
              </a:rPr>
              <a:t>SCADA</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24445" y="1957248"/>
            <a:ext cx="9877665" cy="4524315"/>
          </a:xfrm>
          <a:prstGeom prst="rect">
            <a:avLst/>
          </a:prstGeom>
        </p:spPr>
        <p:txBody>
          <a:bodyPr wrap="square">
            <a:spAutoFit/>
          </a:bodyPr>
          <a:lstStyle/>
          <a:p>
            <a:pPr algn="just"/>
            <a:r>
              <a:rPr lang="en-US" sz="2400" dirty="0">
                <a:solidFill>
                  <a:srgbClr val="FF0000"/>
                </a:solidFill>
              </a:rPr>
              <a:t>Supervisory control and data acquisition </a:t>
            </a:r>
            <a:r>
              <a:rPr lang="en-US" sz="2400" dirty="0"/>
              <a:t>(or SCADA for short) is a term that refers to industrial control systems, and it is a computer system for monitoring and controlling operations, and the nature of these operations changes according to the systems prepared for them.</a:t>
            </a:r>
          </a:p>
          <a:p>
            <a:pPr algn="just"/>
            <a:endParaRPr lang="en-US" sz="2400" dirty="0"/>
          </a:p>
          <a:p>
            <a:pPr algn="just"/>
            <a:r>
              <a:rPr lang="ar-DZ" sz="2400" dirty="0"/>
              <a:t>التحكم الإشرافي واستحصال البيانات (أو </a:t>
            </a:r>
            <a:r>
              <a:rPr lang="en-US" sz="2400" dirty="0"/>
              <a:t>SCADA </a:t>
            </a:r>
            <a:r>
              <a:rPr lang="ar-DZ" sz="2400" dirty="0"/>
              <a:t>بشكل مختصر) هو مصطلح يشير إلى أنظمة التحكم الصناعي، وهو نظام كمبيوتر لمراقبة والتحكم في العمليات، وطبيعة هذه العمليات تتغير وفقًا للأنظمة المعدة لها.</a:t>
            </a:r>
            <a:endParaRPr lang="en-US" sz="2400" dirty="0"/>
          </a:p>
          <a:p>
            <a:pPr algn="just"/>
            <a:endParaRPr lang="en-US" sz="2400" dirty="0"/>
          </a:p>
          <a:p>
            <a:pPr algn="just"/>
            <a:endParaRPr lang="en-US" sz="2400" dirty="0"/>
          </a:p>
          <a:p>
            <a:pPr algn="just"/>
            <a:endParaRPr lang="en-US" sz="2400"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22441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89126" y="693393"/>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chemeClr val="tx1"/>
                </a:solidFill>
              </a:rPr>
              <a:t>The concept of SCADA system in control operations               </a:t>
            </a:r>
            <a:r>
              <a:rPr lang="ar-DZ" sz="2400" dirty="0">
                <a:solidFill>
                  <a:schemeClr val="tx1"/>
                </a:solidFill>
              </a:rPr>
              <a:t>مفهوم نظام </a:t>
            </a:r>
            <a:r>
              <a:rPr lang="en-US" sz="2400" dirty="0">
                <a:solidFill>
                  <a:schemeClr val="tx1"/>
                </a:solidFill>
              </a:rPr>
              <a:t>SCADA </a:t>
            </a:r>
            <a:r>
              <a:rPr lang="ar-DZ" sz="2400" dirty="0">
                <a:solidFill>
                  <a:schemeClr val="tx1"/>
                </a:solidFill>
              </a:rPr>
              <a:t>في عمليات التحكم</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612613" y="1690255"/>
            <a:ext cx="4465535" cy="4493538"/>
          </a:xfrm>
          <a:prstGeom prst="rect">
            <a:avLst/>
          </a:prstGeom>
        </p:spPr>
        <p:txBody>
          <a:bodyPr wrap="square">
            <a:spAutoFit/>
          </a:bodyPr>
          <a:lstStyle/>
          <a:p>
            <a:pPr algn="just"/>
            <a:r>
              <a:rPr lang="en-US" sz="2200" dirty="0"/>
              <a:t>SCADA system is a system that collects data from the sensors located in the control system and sends it to the main computer for the purpose of management, control and monitoring. It is an application software used for control operations in which real-time data is collected from remote locations to monitor equipment and surrounding conditions and at the same time control them.</a:t>
            </a:r>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pic>
        <p:nvPicPr>
          <p:cNvPr id="6" name="Picture 5">
            <a:extLst>
              <a:ext uri="{FF2B5EF4-FFF2-40B4-BE49-F238E27FC236}">
                <a16:creationId xmlns:a16="http://schemas.microsoft.com/office/drawing/2014/main" id="{A8A480F4-603E-42CC-8A45-B575D7E9EE10}"/>
              </a:ext>
            </a:extLst>
          </p:cNvPr>
          <p:cNvPicPr>
            <a:picLocks noChangeAspect="1"/>
          </p:cNvPicPr>
          <p:nvPr/>
        </p:nvPicPr>
        <p:blipFill>
          <a:blip r:embed="rId3"/>
          <a:stretch>
            <a:fillRect/>
          </a:stretch>
        </p:blipFill>
        <p:spPr>
          <a:xfrm>
            <a:off x="5078148" y="2010109"/>
            <a:ext cx="6711444" cy="3277036"/>
          </a:xfrm>
          <a:prstGeom prst="rect">
            <a:avLst/>
          </a:prstGeom>
        </p:spPr>
      </p:pic>
    </p:spTree>
    <p:extLst>
      <p:ext uri="{BB962C8B-B14F-4D97-AF65-F5344CB8AC3E}">
        <p14:creationId xmlns:p14="http://schemas.microsoft.com/office/powerpoint/2010/main" val="1137655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F6F2D0-041D-43B0-AABF-64EF3DAFDDEA}"/>
              </a:ext>
            </a:extLst>
          </p:cNvPr>
          <p:cNvSpPr/>
          <p:nvPr/>
        </p:nvSpPr>
        <p:spPr>
          <a:xfrm>
            <a:off x="1039906" y="475129"/>
            <a:ext cx="8104094" cy="1200329"/>
          </a:xfrm>
          <a:prstGeom prst="rect">
            <a:avLst/>
          </a:prstGeom>
        </p:spPr>
        <p:txBody>
          <a:bodyPr wrap="square">
            <a:spAutoFit/>
          </a:bodyPr>
          <a:lstStyle/>
          <a:p>
            <a:r>
              <a:rPr lang="ar-DZ" dirty="0">
                <a:solidFill>
                  <a:srgbClr val="0D0D0D"/>
                </a:solidFill>
                <a:latin typeface="Söhne"/>
              </a:rPr>
              <a:t>نظام </a:t>
            </a:r>
            <a:r>
              <a:rPr lang="en-GB" dirty="0">
                <a:solidFill>
                  <a:srgbClr val="0D0D0D"/>
                </a:solidFill>
                <a:latin typeface="Söhne"/>
              </a:rPr>
              <a:t>SCADA </a:t>
            </a:r>
            <a:r>
              <a:rPr lang="ar-DZ" dirty="0">
                <a:solidFill>
                  <a:srgbClr val="0D0D0D"/>
                </a:solidFill>
                <a:latin typeface="Söhne"/>
              </a:rPr>
              <a:t>هو نظام يجمع البيانات من الأجهزة الاستشعارية الموجودة في نظام التحكم ويُرسلها إلى الحاسوب الرئيسي لأغراض الإدارة والتحكم والمراقبة. إنه برنامج تطبيقي يستخدم لعمليات التحكم حيث يتم جمع البيانات في الوقت الفعلي من المواقع البعيدة لمراقبة المعدات والظروف المحيطة وفي نفس الوقت التحكم بها.</a:t>
            </a:r>
            <a:endParaRPr lang="en-GB" dirty="0"/>
          </a:p>
        </p:txBody>
      </p:sp>
    </p:spTree>
    <p:extLst>
      <p:ext uri="{BB962C8B-B14F-4D97-AF65-F5344CB8AC3E}">
        <p14:creationId xmlns:p14="http://schemas.microsoft.com/office/powerpoint/2010/main" val="1272381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b="1" kern="0" dirty="0">
                <a:solidFill>
                  <a:schemeClr val="tx1"/>
                </a:solidFill>
                <a:latin typeface="Sakkal Majalla" panose="02000000000000000000" pitchFamily="2" charset="-78"/>
                <a:cs typeface="Sakkal Majalla" panose="02000000000000000000" pitchFamily="2" charset="-78"/>
              </a:rPr>
              <a:t>Examples of use “SCADA” </a:t>
            </a:r>
            <a:r>
              <a:rPr lang="ar-DZ" sz="2400" b="1" kern="0" dirty="0">
                <a:solidFill>
                  <a:schemeClr val="tx1"/>
                </a:solidFill>
                <a:latin typeface="Sakkal Majalla" panose="02000000000000000000" pitchFamily="2" charset="-78"/>
                <a:cs typeface="Sakkal Majalla" panose="02000000000000000000" pitchFamily="2" charset="-78"/>
              </a:rPr>
              <a:t>أمثلة على استخدام "نظام </a:t>
            </a:r>
            <a:r>
              <a:rPr lang="en-US" sz="2400" b="1" kern="0" dirty="0">
                <a:solidFill>
                  <a:schemeClr val="tx1"/>
                </a:solidFill>
                <a:latin typeface="Sakkal Majalla" panose="02000000000000000000" pitchFamily="2" charset="-78"/>
                <a:cs typeface="Sakkal Majalla" panose="02000000000000000000" pitchFamily="2" charset="-78"/>
              </a:rPr>
              <a:t>SCADA"</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31452" y="1619612"/>
            <a:ext cx="9510439" cy="3416320"/>
          </a:xfrm>
          <a:prstGeom prst="rect">
            <a:avLst/>
          </a:prstGeom>
        </p:spPr>
        <p:txBody>
          <a:bodyPr wrap="square">
            <a:spAutoFit/>
          </a:bodyPr>
          <a:lstStyle/>
          <a:p>
            <a:pPr algn="just"/>
            <a:r>
              <a:rPr lang="en-US" dirty="0"/>
              <a:t>The SCADA system is widely applied as it serves as a broad umbrella that contains solutions to a wide range of problems, for example, but not limited to:</a:t>
            </a:r>
          </a:p>
          <a:p>
            <a:pPr algn="just"/>
            <a:endParaRPr lang="en-US" dirty="0"/>
          </a:p>
          <a:p>
            <a:pPr algn="just"/>
            <a:r>
              <a:rPr lang="en-US" dirty="0"/>
              <a:t>- Industrial processes with all their differences, from manufacturing, production, electricity generation, refining...</a:t>
            </a:r>
          </a:p>
          <a:p>
            <a:pPr algn="just"/>
            <a:r>
              <a:rPr lang="en-US" dirty="0"/>
              <a:t>- Infrastructure, such as water treatment and distribution, petroleum pipelines, electricity distribution lines, and large communications systems.</a:t>
            </a:r>
          </a:p>
          <a:p>
            <a:pPr marL="285750" indent="-285750" algn="just">
              <a:buFontTx/>
              <a:buChar char="-"/>
            </a:pPr>
            <a:r>
              <a:rPr lang="en-US" dirty="0"/>
              <a:t>Agricultural applications and modern irrigation systems.</a:t>
            </a:r>
          </a:p>
          <a:p>
            <a:pPr marL="342900" indent="-342900" algn="just">
              <a:buFontTx/>
              <a:buChar char="-"/>
            </a:pPr>
            <a:endParaRPr lang="en-US" sz="2400" dirty="0"/>
          </a:p>
          <a:p>
            <a:pPr algn="just"/>
            <a:endParaRPr lang="en-US" sz="2400" dirty="0"/>
          </a:p>
          <a:p>
            <a:pPr algn="just"/>
            <a:endParaRPr lang="en-US" sz="2400"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pic>
        <p:nvPicPr>
          <p:cNvPr id="7" name="Picture 6">
            <a:extLst>
              <a:ext uri="{FF2B5EF4-FFF2-40B4-BE49-F238E27FC236}">
                <a16:creationId xmlns:a16="http://schemas.microsoft.com/office/drawing/2014/main" id="{A510208D-6C0E-43CF-A324-BF3B5774BCB4}"/>
              </a:ext>
            </a:extLst>
          </p:cNvPr>
          <p:cNvPicPr>
            <a:picLocks noChangeAspect="1"/>
          </p:cNvPicPr>
          <p:nvPr/>
        </p:nvPicPr>
        <p:blipFill>
          <a:blip r:embed="rId3"/>
          <a:stretch>
            <a:fillRect/>
          </a:stretch>
        </p:blipFill>
        <p:spPr>
          <a:xfrm>
            <a:off x="3475975" y="3880370"/>
            <a:ext cx="5474062" cy="2311124"/>
          </a:xfrm>
          <a:prstGeom prst="rect">
            <a:avLst/>
          </a:prstGeom>
        </p:spPr>
      </p:pic>
    </p:spTree>
    <p:extLst>
      <p:ext uri="{BB962C8B-B14F-4D97-AF65-F5344CB8AC3E}">
        <p14:creationId xmlns:p14="http://schemas.microsoft.com/office/powerpoint/2010/main" val="113060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0B64E6-27CE-4518-8A95-BEB6E32A4CEB}"/>
              </a:ext>
            </a:extLst>
          </p:cNvPr>
          <p:cNvSpPr/>
          <p:nvPr/>
        </p:nvSpPr>
        <p:spPr>
          <a:xfrm>
            <a:off x="1461248" y="860612"/>
            <a:ext cx="7682752" cy="1754326"/>
          </a:xfrm>
          <a:prstGeom prst="rect">
            <a:avLst/>
          </a:prstGeom>
        </p:spPr>
        <p:txBody>
          <a:bodyPr wrap="square">
            <a:spAutoFit/>
          </a:bodyPr>
          <a:lstStyle/>
          <a:p>
            <a:r>
              <a:rPr lang="ar-DZ" dirty="0">
                <a:solidFill>
                  <a:srgbClr val="0D0D0D"/>
                </a:solidFill>
                <a:latin typeface="Söhne"/>
              </a:rPr>
              <a:t>يُطبق نظام </a:t>
            </a:r>
            <a:r>
              <a:rPr lang="en-GB" dirty="0">
                <a:solidFill>
                  <a:srgbClr val="0D0D0D"/>
                </a:solidFill>
                <a:latin typeface="Söhne"/>
              </a:rPr>
              <a:t>SCADA </a:t>
            </a:r>
            <a:r>
              <a:rPr lang="ar-DZ" dirty="0">
                <a:solidFill>
                  <a:srgbClr val="0D0D0D"/>
                </a:solidFill>
                <a:latin typeface="Söhne"/>
              </a:rPr>
              <a:t>على نطاق واسع لأنه يعمل كمظلة شاملة تحتوي على حلول لمجموعة واسعة من المشاكل، على سبيل المثال، ولكن لا يقتصر على:</a:t>
            </a:r>
          </a:p>
          <a:p>
            <a:pPr>
              <a:buFont typeface="Arial" panose="020B0604020202020204" pitchFamily="34" charset="0"/>
              <a:buChar char="•"/>
            </a:pPr>
            <a:r>
              <a:rPr lang="ar-DZ" dirty="0">
                <a:solidFill>
                  <a:srgbClr val="0D0D0D"/>
                </a:solidFill>
                <a:latin typeface="Söhne"/>
              </a:rPr>
              <a:t>العمليات الصناعية بجميع تفاوتاتها، من التصنيع، والإنتاج، وتوليد الكهرباء، والتكرير...</a:t>
            </a:r>
          </a:p>
          <a:p>
            <a:pPr>
              <a:buFont typeface="Arial" panose="020B0604020202020204" pitchFamily="34" charset="0"/>
              <a:buChar char="•"/>
            </a:pPr>
            <a:r>
              <a:rPr lang="ar-DZ" dirty="0">
                <a:solidFill>
                  <a:srgbClr val="0D0D0D"/>
                </a:solidFill>
                <a:latin typeface="Söhne"/>
              </a:rPr>
              <a:t>البنية التحتية، مثل معالجة وتوزيع المياه، وأنابيب البترول، وخطوط توزيع الكهرباء، وأنظمة الاتصالات الكبيرة.</a:t>
            </a:r>
          </a:p>
          <a:p>
            <a:pPr>
              <a:buFont typeface="Arial" panose="020B0604020202020204" pitchFamily="34" charset="0"/>
              <a:buChar char="•"/>
            </a:pPr>
            <a:r>
              <a:rPr lang="ar-DZ" dirty="0">
                <a:solidFill>
                  <a:srgbClr val="0D0D0D"/>
                </a:solidFill>
                <a:latin typeface="Söhne"/>
              </a:rPr>
              <a:t>التطبيقات الزراعية وأنظمة الري الحديثة.</a:t>
            </a:r>
            <a:endParaRPr lang="ar-DZ" b="0" i="0" dirty="0">
              <a:solidFill>
                <a:srgbClr val="0D0D0D"/>
              </a:solidFill>
              <a:effectLst/>
              <a:latin typeface="Söhne"/>
            </a:endParaRPr>
          </a:p>
        </p:txBody>
      </p:sp>
    </p:spTree>
    <p:extLst>
      <p:ext uri="{BB962C8B-B14F-4D97-AF65-F5344CB8AC3E}">
        <p14:creationId xmlns:p14="http://schemas.microsoft.com/office/powerpoint/2010/main" val="196324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SCADA system components             </a:t>
            </a:r>
            <a:r>
              <a:rPr lang="ar-DZ" b="1" dirty="0">
                <a:solidFill>
                  <a:schemeClr val="tx1"/>
                </a:solidFill>
              </a:rPr>
              <a:t>مكونات نظام </a:t>
            </a:r>
            <a:r>
              <a:rPr lang="en-US" b="1" dirty="0">
                <a:solidFill>
                  <a:schemeClr val="tx1"/>
                </a:solidFill>
              </a:rPr>
              <a:t>SCADA</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4247317"/>
          </a:xfrm>
          <a:prstGeom prst="rect">
            <a:avLst/>
          </a:prstGeom>
        </p:spPr>
        <p:txBody>
          <a:bodyPr wrap="square">
            <a:spAutoFit/>
          </a:bodyPr>
          <a:lstStyle/>
          <a:p>
            <a:pPr algn="just"/>
            <a:r>
              <a:rPr lang="en-US" dirty="0"/>
              <a:t>The SCADA system includes two parts of the </a:t>
            </a:r>
            <a:r>
              <a:rPr lang="en-US" dirty="0">
                <a:solidFill>
                  <a:srgbClr val="FF0000"/>
                </a:solidFill>
              </a:rPr>
              <a:t>software equipment and the physical equipment</a:t>
            </a:r>
            <a:r>
              <a:rPr lang="en-US" dirty="0"/>
              <a:t>. The physical equipment collects data from the different stations by linking it to the sensors on the equipment and sends it through the communication system to a control center that contains the computers that carry the software. The latter, in turn, processes the data, represents it and displays it in the form of graphics so that it can The user is able to monitor them, as well as take decisions to enter or remove units, as necessary. In general, the SCADA system consists of four stages in a sequential manner, from the different stations to the control center:</a:t>
            </a:r>
          </a:p>
          <a:p>
            <a:pPr marL="342900" indent="-342900">
              <a:buAutoNum type="arabicPeriod"/>
            </a:pPr>
            <a:r>
              <a:rPr lang="en-US" dirty="0"/>
              <a:t>The data collection stage consists of units (RTU “remote terminal unit” &amp; DAS “Data Acquisition System”) and is directly connected to the devices through sensors.</a:t>
            </a:r>
          </a:p>
          <a:p>
            <a:pPr marL="342900" indent="-342900">
              <a:buAutoNum type="arabicPeriod"/>
            </a:pPr>
            <a:r>
              <a:rPr lang="en-US" dirty="0"/>
              <a:t>The communication unit between the collection stations and control centers and the medium used to transfer information.</a:t>
            </a:r>
          </a:p>
          <a:p>
            <a:pPr marL="342900" indent="-342900">
              <a:buAutoNum type="arabicPeriod"/>
            </a:pPr>
            <a:r>
              <a:rPr lang="en-US" dirty="0"/>
              <a:t>Control centers, which contain computers and control programs.</a:t>
            </a:r>
          </a:p>
          <a:p>
            <a:pPr marL="342900" indent="-342900">
              <a:buAutoNum type="arabicPeriod"/>
            </a:pPr>
            <a:r>
              <a:rPr lang="en-US" dirty="0"/>
              <a:t>Information display units: to display the information after it has been processed and the data of the position of the equipment at work..</a:t>
            </a:r>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743717117"/>
      </p:ext>
    </p:extLst>
  </p:cSld>
  <p:clrMapOvr>
    <a:masterClrMapping/>
  </p:clrMapOvr>
</p:sld>
</file>

<file path=ppt/theme/theme1.xml><?xml version="1.0" encoding="utf-8"?>
<a:theme xmlns:a="http://schemas.openxmlformats.org/drawingml/2006/main" name="أطلس">
  <a:themeElements>
    <a:clrScheme name="مخصص 10">
      <a:dk1>
        <a:sysClr val="windowText" lastClr="000000"/>
      </a:dk1>
      <a:lt1>
        <a:sysClr val="window" lastClr="FFFFFF"/>
      </a:lt1>
      <a:dk2>
        <a:srgbClr val="4E3B30"/>
      </a:dk2>
      <a:lt2>
        <a:srgbClr val="FBEEC9"/>
      </a:lt2>
      <a:accent1>
        <a:srgbClr val="E7D5C4"/>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414</TotalTime>
  <Words>2782</Words>
  <Application>Microsoft Office PowerPoint</Application>
  <PresentationFormat>Widescreen</PresentationFormat>
  <Paragraphs>132</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Calibri Light</vt:lpstr>
      <vt:lpstr>GE Thameen</vt:lpstr>
      <vt:lpstr>Rockwell</vt:lpstr>
      <vt:lpstr>Sakkal Majalla</vt:lpstr>
      <vt:lpstr>Söhne</vt:lpstr>
      <vt:lpstr>Times New Roman</vt:lpstr>
      <vt:lpstr>Wingdings</vt:lpstr>
      <vt:lpstr>أطلس</vt:lpstr>
      <vt:lpstr>1211 CYS IT Systems Components   4#Lecture   SCADA, Real-Time and Critical Infrastructures Environments– Part 1SCADA، الوقت الحقيقي وبيئات البنية التحتية الحرجة  </vt:lpstr>
      <vt:lpstr>PowerPoint Presentation</vt:lpstr>
      <vt:lpstr>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سبر 1111</dc:title>
  <dc:creator>Moneerah Nasser Alghonaim</dc:creator>
  <cp:lastModifiedBy>Mohammed Zakariah</cp:lastModifiedBy>
  <cp:revision>378</cp:revision>
  <dcterms:created xsi:type="dcterms:W3CDTF">2021-05-23T05:55:00Z</dcterms:created>
  <dcterms:modified xsi:type="dcterms:W3CDTF">2024-02-18T05:43:13Z</dcterms:modified>
</cp:coreProperties>
</file>