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6" r:id="rId2"/>
    <p:sldId id="379" r:id="rId3"/>
    <p:sldId id="431" r:id="rId4"/>
    <p:sldId id="327" r:id="rId5"/>
    <p:sldId id="391" r:id="rId6"/>
    <p:sldId id="432" r:id="rId7"/>
    <p:sldId id="417" r:id="rId8"/>
    <p:sldId id="433" r:id="rId9"/>
    <p:sldId id="422" r:id="rId10"/>
    <p:sldId id="434" r:id="rId11"/>
    <p:sldId id="418" r:id="rId12"/>
    <p:sldId id="435" r:id="rId13"/>
    <p:sldId id="419" r:id="rId14"/>
    <p:sldId id="436" r:id="rId15"/>
    <p:sldId id="420" r:id="rId16"/>
    <p:sldId id="421" r:id="rId17"/>
    <p:sldId id="437" r:id="rId18"/>
    <p:sldId id="423" r:id="rId19"/>
    <p:sldId id="424" r:id="rId20"/>
    <p:sldId id="425" r:id="rId21"/>
    <p:sldId id="426" r:id="rId22"/>
    <p:sldId id="438" r:id="rId23"/>
    <p:sldId id="427" r:id="rId24"/>
    <p:sldId id="439" r:id="rId25"/>
    <p:sldId id="428" r:id="rId26"/>
    <p:sldId id="429" r:id="rId27"/>
    <p:sldId id="430" r:id="rId28"/>
    <p:sldId id="440" r:id="rId29"/>
    <p:sldId id="364" r:id="rId30"/>
    <p:sldId id="32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10/02/2024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2/10/2024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2/10/2024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racle.com/sa/cloud/hybrid-cloud/what-is-hybrid-cloud/"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www.vmware.com/solutions/virtualization.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vmware.com/topics/glossary/content/application-monitoring.html" TargetMode="External"/><Relationship Id="rId2" Type="http://schemas.openxmlformats.org/officeDocument/2006/relationships/hyperlink" Target="https://www.vmware.com/topics/glossary/content/bare-metal-hypervisor.html"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www.vmware.com/topics/glossary/content/virtual-machine.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vmware.com/topics/glossary/content/public-cloud.html"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businessnewsdaily.com/5951-workspace-virtualization.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usinessnewsdaily.com/4427-cloud-computing-small-business.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3</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Virtualization and Cloud (</a:t>
            </a:r>
            <a:r>
              <a:rPr lang="ar-DZ" sz="2800" dirty="0">
                <a:solidFill>
                  <a:schemeClr val="tx1"/>
                </a:solidFill>
              </a:rPr>
              <a:t>الافتراضي والسحابي</a:t>
            </a:r>
            <a:r>
              <a:rPr lang="en-US" sz="3600" b="1" kern="0" dirty="0">
                <a:solidFill>
                  <a:schemeClr val="tx1"/>
                </a:solidFill>
                <a:latin typeface="Sakkal Majalla" panose="02000000000000000000" pitchFamily="2" charset="-78"/>
                <a:cs typeface="Sakkal Majalla" panose="02000000000000000000" pitchFamily="2" charset="-78"/>
              </a:rPr>
              <a:t>)– Part 1</a:t>
            </a: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EC2304-C362-4A17-B3CC-EEE072FAC9AF}"/>
              </a:ext>
            </a:extLst>
          </p:cNvPr>
          <p:cNvSpPr/>
          <p:nvPr/>
        </p:nvSpPr>
        <p:spPr>
          <a:xfrm>
            <a:off x="1891553" y="912202"/>
            <a:ext cx="6096000" cy="2308324"/>
          </a:xfrm>
          <a:prstGeom prst="rect">
            <a:avLst/>
          </a:prstGeom>
        </p:spPr>
        <p:txBody>
          <a:bodyPr>
            <a:spAutoFit/>
          </a:bodyPr>
          <a:lstStyle/>
          <a:p>
            <a:r>
              <a:rPr lang="ar-DZ" dirty="0">
                <a:solidFill>
                  <a:srgbClr val="0D0D0D"/>
                </a:solidFill>
                <a:latin typeface="Söhne"/>
              </a:rPr>
              <a:t>مثال على الافتراضيات: لنفترض أن هناك شركة تحتاج إلى خوادم لثلاث وظائف: 1- تخزين البريد الإلكتروني التجاري بشكل آمن 2- تشغيل تطبيق يتواصل مع العملاء 3- تشغيل تطبيقات الأعمال الداخلية لكل من هذه الوظائف متطلبات تكوين مختلفة:</a:t>
            </a:r>
          </a:p>
          <a:p>
            <a:pPr>
              <a:buFont typeface="Arial" panose="020B0604020202020204" pitchFamily="34" charset="0"/>
              <a:buChar char="•"/>
            </a:pPr>
            <a:r>
              <a:rPr lang="ar-DZ" dirty="0">
                <a:solidFill>
                  <a:srgbClr val="0D0D0D"/>
                </a:solidFill>
                <a:latin typeface="Söhne"/>
              </a:rPr>
              <a:t>يتطلب تطبيق البريد الإلكتروني طاقة تخزين أكبر ونظام تشغيل </a:t>
            </a:r>
            <a:r>
              <a:rPr lang="en-GB" dirty="0">
                <a:solidFill>
                  <a:srgbClr val="0D0D0D"/>
                </a:solidFill>
                <a:latin typeface="Söhne"/>
              </a:rPr>
              <a:t>Windows.</a:t>
            </a:r>
          </a:p>
          <a:p>
            <a:pPr>
              <a:buFont typeface="Arial" panose="020B0604020202020204" pitchFamily="34" charset="0"/>
              <a:buChar char="•"/>
            </a:pPr>
            <a:r>
              <a:rPr lang="ar-DZ" dirty="0">
                <a:solidFill>
                  <a:srgbClr val="0D0D0D"/>
                </a:solidFill>
                <a:latin typeface="Söhne"/>
              </a:rPr>
              <a:t>يتطلب تطبيق التواصل مع العملاء نظام تشغيل </a:t>
            </a:r>
            <a:r>
              <a:rPr lang="en-GB" dirty="0">
                <a:solidFill>
                  <a:srgbClr val="0D0D0D"/>
                </a:solidFill>
                <a:latin typeface="Söhne"/>
              </a:rPr>
              <a:t>Linux </a:t>
            </a:r>
            <a:r>
              <a:rPr lang="ar-DZ" dirty="0">
                <a:solidFill>
                  <a:srgbClr val="0D0D0D"/>
                </a:solidFill>
                <a:latin typeface="Söhne"/>
              </a:rPr>
              <a:t>وقوة معالجة عالية للتعامل مع حجم كبير من حركة مرور موقع الويب.</a:t>
            </a:r>
          </a:p>
          <a:p>
            <a:pPr>
              <a:buFont typeface="Arial" panose="020B0604020202020204" pitchFamily="34" charset="0"/>
              <a:buChar char="•"/>
            </a:pPr>
            <a:r>
              <a:rPr lang="ar-DZ" dirty="0">
                <a:solidFill>
                  <a:srgbClr val="0D0D0D"/>
                </a:solidFill>
                <a:latin typeface="Söhne"/>
              </a:rPr>
              <a:t>يتطلب تطبيق الأعمال الداخلية نظام تشغيل </a:t>
            </a:r>
            <a:r>
              <a:rPr lang="en-GB" dirty="0">
                <a:solidFill>
                  <a:srgbClr val="0D0D0D"/>
                </a:solidFill>
                <a:latin typeface="Söhne"/>
              </a:rPr>
              <a:t>iOS </a:t>
            </a:r>
            <a:r>
              <a:rPr lang="ar-DZ" dirty="0">
                <a:solidFill>
                  <a:srgbClr val="0D0D0D"/>
                </a:solidFill>
                <a:latin typeface="Söhne"/>
              </a:rPr>
              <a:t>وذاكرة داخلية (</a:t>
            </a:r>
            <a:r>
              <a:rPr lang="en-GB" dirty="0">
                <a:solidFill>
                  <a:srgbClr val="0D0D0D"/>
                </a:solidFill>
                <a:latin typeface="Söhne"/>
              </a:rPr>
              <a:t>RAM) </a:t>
            </a:r>
            <a:r>
              <a:rPr lang="ar-DZ" dirty="0">
                <a:solidFill>
                  <a:srgbClr val="0D0D0D"/>
                </a:solidFill>
                <a:latin typeface="Söhne"/>
              </a:rPr>
              <a:t>أكبر.</a:t>
            </a:r>
            <a:endParaRPr lang="ar-DZ" b="0" i="0" dirty="0">
              <a:solidFill>
                <a:srgbClr val="0D0D0D"/>
              </a:solidFill>
              <a:effectLst/>
              <a:latin typeface="Söhne"/>
            </a:endParaRPr>
          </a:p>
        </p:txBody>
      </p:sp>
    </p:spTree>
    <p:extLst>
      <p:ext uri="{BB962C8B-B14F-4D97-AF65-F5344CB8AC3E}">
        <p14:creationId xmlns:p14="http://schemas.microsoft.com/office/powerpoint/2010/main" val="4247634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Why is virtualization important?</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078313"/>
          </a:xfrm>
          <a:prstGeom prst="rect">
            <a:avLst/>
          </a:prstGeom>
        </p:spPr>
        <p:txBody>
          <a:bodyPr wrap="square">
            <a:spAutoFit/>
          </a:bodyPr>
          <a:lstStyle/>
          <a:p>
            <a:pPr algn="just"/>
            <a:r>
              <a:rPr lang="en-US" dirty="0"/>
              <a:t>To meet these requirements, the company sets up three different dedicated physical servers for each application. The company must make a high initial investment and perform ongoing maintenance and upgrades for one machine at a time. The company also cannot optimize its computing capacity. It pays 100% of the servers’ maintenance costs but uses only a fraction of their storage and processing capacities.</a:t>
            </a:r>
          </a:p>
          <a:p>
            <a:pPr algn="just"/>
            <a:r>
              <a:rPr lang="ar-DZ" dirty="0"/>
              <a:t>لتلبية هذه المتطلبات، تقوم الشركة بإعداد ثلاث خوادم فعلية مخصصة مختلفة لكل تطبيق. يجب على الشركة إجراء استثمار أولي عالي وأداء الصيانة والترقيات المستمرة لجهاز واحد في كل مرة. كما أن الشركة لا تستطيع تحسين قدرتها الحاسوبية. تدفع الشركة نفقات صيانة الخوادم بنسبة 100٪ ولكنها تستخدم فقط جزءًا صغيرًا من سعات التخزين والمعالجة الخاصة بها.</a:t>
            </a:r>
            <a:endParaRPr lang="en-US" dirty="0"/>
          </a:p>
          <a:p>
            <a:pPr algn="just"/>
            <a:r>
              <a:rPr lang="en-US" b="1" i="1" dirty="0"/>
              <a:t>Efficient hardware use</a:t>
            </a:r>
            <a:endParaRPr lang="en-US" b="1" dirty="0"/>
          </a:p>
          <a:p>
            <a:pPr algn="just"/>
            <a:r>
              <a:rPr lang="en-US" dirty="0"/>
              <a:t>With virtualization, the company creates three digital servers, or virtual machines, on a single physical server. It specifies the operating system requirements for the virtual machines and can use them like the physical servers. However, the company now has less hardware and fewer related expenses. </a:t>
            </a:r>
          </a:p>
          <a:p>
            <a:endParaRPr lang="en-US" dirty="0"/>
          </a:p>
          <a:p>
            <a:r>
              <a:rPr lang="ar-DZ" dirty="0"/>
              <a:t>استخدام الأجهزة بكفاءة: مع الافتراضيات، تقوم الشركة بإنشاء ثلاث خوادم رقمية، أو آلات افتراضية، على خادم فعلي واحد. تحدد متطلبات نظام التشغيل للآلات الافتراضية ويمكن استخدامها مثل الخوادم الفعلية. ومع ذلك، تتوفر الشركة الآن على أقل قدر من الأجهزة وأقل نفقات متصلة بها.</a:t>
            </a:r>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6886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44A434-75D1-4141-B291-D940978ACBEB}"/>
              </a:ext>
            </a:extLst>
          </p:cNvPr>
          <p:cNvSpPr/>
          <p:nvPr/>
        </p:nvSpPr>
        <p:spPr>
          <a:xfrm>
            <a:off x="1586753" y="836457"/>
            <a:ext cx="8453718" cy="3693319"/>
          </a:xfrm>
          <a:prstGeom prst="rect">
            <a:avLst/>
          </a:prstGeom>
        </p:spPr>
        <p:txBody>
          <a:bodyPr wrap="square">
            <a:spAutoFit/>
          </a:bodyPr>
          <a:lstStyle/>
          <a:p>
            <a:pPr algn="just"/>
            <a:r>
              <a:rPr lang="en-US" b="1" i="1" dirty="0"/>
              <a:t>Infrastructure as a service</a:t>
            </a:r>
            <a:endParaRPr lang="en-US" b="1" dirty="0"/>
          </a:p>
          <a:p>
            <a:pPr algn="just"/>
            <a:r>
              <a:rPr lang="en-US" dirty="0"/>
              <a:t>The company can go one step further and use a cloud instance or virtual machine from a cloud computing provider such as AWS. AWS manages all the underlying hardware, and the company can request server resources with varying configurations. All the applications run on these virtual servers without the users noticing any difference. Server management also becomes easier for the company’s IT team.</a:t>
            </a:r>
          </a:p>
          <a:p>
            <a:pPr algn="just"/>
            <a:endParaRPr lang="en-US" dirty="0"/>
          </a:p>
          <a:p>
            <a:pPr algn="just"/>
            <a:endParaRPr lang="en-US" dirty="0"/>
          </a:p>
          <a:p>
            <a:pPr algn="just"/>
            <a:r>
              <a:rPr lang="ar-DZ" dirty="0"/>
              <a:t>البنية التحتية كخدمة: يمكن للشركة أن تأخذ خطوة إضافية وتستخدم نسخة سحابية أو آلة افتراضية من مزود حوسبة سحابية مثل </a:t>
            </a:r>
            <a:r>
              <a:rPr lang="en-GB" dirty="0"/>
              <a:t>AWS. </a:t>
            </a:r>
            <a:r>
              <a:rPr lang="ar-DZ" dirty="0"/>
              <a:t>يدير </a:t>
            </a:r>
            <a:r>
              <a:rPr lang="en-GB" dirty="0"/>
              <a:t>AWS </a:t>
            </a:r>
            <a:r>
              <a:rPr lang="ar-DZ" dirty="0"/>
              <a:t>جميع الأجهزة الأساسية، ويمكن للشركة طلب موارد الخادم بتكوينات متنوعة. تعمل جميع التطبيقات على هذه الخوادم الافتراضية دون أن يلاحظ المستخدمون أي فرق. كما يصبح إدارة الخوادم أسهل أيضًا لفريق تقنية المعلومات في الشركة.</a:t>
            </a:r>
            <a:endParaRPr lang="en-US" dirty="0"/>
          </a:p>
        </p:txBody>
      </p:sp>
    </p:spTree>
    <p:extLst>
      <p:ext uri="{BB962C8B-B14F-4D97-AF65-F5344CB8AC3E}">
        <p14:creationId xmlns:p14="http://schemas.microsoft.com/office/powerpoint/2010/main" val="619614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110774" y="54791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What are the different types of virtualization? </a:t>
            </a:r>
            <a:r>
              <a:rPr lang="ar-DZ" dirty="0">
                <a:solidFill>
                  <a:schemeClr val="tx1"/>
                </a:solidFill>
              </a:rPr>
              <a:t>ما هي أنواع الافتراضيات المختلفة؟</a:t>
            </a:r>
            <a:endParaRPr lang="en-US" b="1"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632311"/>
          </a:xfrm>
          <a:prstGeom prst="rect">
            <a:avLst/>
          </a:prstGeom>
        </p:spPr>
        <p:txBody>
          <a:bodyPr wrap="square">
            <a:spAutoFit/>
          </a:bodyPr>
          <a:lstStyle/>
          <a:p>
            <a:r>
              <a:rPr lang="en-US" b="1" dirty="0"/>
              <a:t>1. Virtual Compute </a:t>
            </a:r>
            <a:r>
              <a:rPr lang="ar-DZ" b="1" dirty="0"/>
              <a:t>الحوسبة الافتراضية</a:t>
            </a:r>
            <a:endParaRPr lang="en-US" b="1" dirty="0"/>
          </a:p>
          <a:p>
            <a:pPr algn="just"/>
            <a:r>
              <a:rPr lang="en-US" b="1" dirty="0"/>
              <a:t>The Hypervisor software creates virtual CPUs in software, and presents them to its guests for their use</a:t>
            </a:r>
            <a:r>
              <a:rPr lang="en-US" dirty="0"/>
              <a:t>. The guests only see their own virtual CPUs, and the Hypervisor passes their requests on to the physical CPUs.  </a:t>
            </a:r>
          </a:p>
          <a:p>
            <a:pPr algn="just"/>
            <a:r>
              <a:rPr lang="ar-DZ" dirty="0"/>
              <a:t>يقوم برنامج الهايبروفايزر بإنشاء وحدات معالجة مركزية افتراضية في البرمجيات، ويقدمها لضيوفه لاستخدامها. يرى الضيوف فقط وحدات المعالجة المركزية الافتراضية الخاصة بهم، ويقوم الهايبروفايزر بتمرير طلباتهم إلى وحدات المعالجة المركزية الفعلية.</a:t>
            </a:r>
            <a:endParaRPr lang="en-US" dirty="0"/>
          </a:p>
          <a:p>
            <a:pPr algn="just"/>
            <a:endParaRPr lang="en-US" dirty="0"/>
          </a:p>
          <a:p>
            <a:pPr algn="just"/>
            <a:r>
              <a:rPr lang="en-US" b="1" dirty="0"/>
              <a:t>2. Virtual Storage</a:t>
            </a:r>
            <a:r>
              <a:rPr lang="en-US" dirty="0"/>
              <a:t> </a:t>
            </a:r>
          </a:p>
          <a:p>
            <a:pPr algn="just"/>
            <a:r>
              <a:rPr lang="en-US" dirty="0"/>
              <a:t>Storage virtualization uses all your physical data storage and creates a large unit of virtual storage that you can assign and control by using management software. IT administrators can streamline storage activities, such as archiving, backup, and recovery, because they can combine multiple network storage devices virtually into a single storage device.</a:t>
            </a:r>
          </a:p>
          <a:p>
            <a:pPr algn="just"/>
            <a:br>
              <a:rPr lang="ar-DZ" dirty="0"/>
            </a:br>
            <a:r>
              <a:rPr lang="ar-DZ" dirty="0"/>
              <a:t>التخزين الافتراضي تستخدم تقنية تخزين الافتراضي جميع وحدات التخزين الفعلية الخاصة بك وتنشئ وحدة تخزين افتراضية كبيرة يمكنك تعيينها والتحكم بها باستخدام برمجيات الإدارة. يمكن لمسؤولي تكنولوجيا المعلومات تبسيط أنشطة التخزين، مثل الأرشفة والنسخ الاحتياطي والاسترداد، لأنهم يمكنهم دمج عدة أجهزة تخزين شبكية افتراضيًا في جهاز تخزين واحد.</a:t>
            </a:r>
            <a:endParaRPr lang="en-US" dirty="0"/>
          </a:p>
          <a:p>
            <a:pPr algn="just"/>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802604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804035-B193-4775-85CB-2CB1E201C938}"/>
              </a:ext>
            </a:extLst>
          </p:cNvPr>
          <p:cNvSpPr/>
          <p:nvPr/>
        </p:nvSpPr>
        <p:spPr>
          <a:xfrm>
            <a:off x="2277035" y="861536"/>
            <a:ext cx="6096000" cy="2862322"/>
          </a:xfrm>
          <a:prstGeom prst="rect">
            <a:avLst/>
          </a:prstGeom>
        </p:spPr>
        <p:txBody>
          <a:bodyPr>
            <a:spAutoFit/>
          </a:bodyPr>
          <a:lstStyle/>
          <a:p>
            <a:pPr algn="just"/>
            <a:r>
              <a:rPr lang="en-US" b="1" dirty="0"/>
              <a:t>3. Virtual Networking </a:t>
            </a:r>
          </a:p>
          <a:p>
            <a:pPr algn="just"/>
            <a:r>
              <a:rPr lang="en-US" dirty="0"/>
              <a:t>Virtual Networking enables the communication between multiple computers, virtual machines (VMs), virtual servers, or other devices across different office and data center locations.  </a:t>
            </a:r>
          </a:p>
          <a:p>
            <a:pPr algn="just"/>
            <a:endParaRPr lang="en-US" dirty="0"/>
          </a:p>
          <a:p>
            <a:pPr algn="just"/>
            <a:endParaRPr lang="en-US" dirty="0"/>
          </a:p>
          <a:p>
            <a:pPr algn="just"/>
            <a:r>
              <a:rPr lang="ar-DZ" dirty="0"/>
              <a:t>الشبكات الافتراضية تمكن الشبكات الافتراضية من التواصل بين عدة أجهزة كمبيوتر، آلات افتراضية (</a:t>
            </a:r>
            <a:r>
              <a:rPr lang="en-GB" dirty="0"/>
              <a:t>VMs)، </a:t>
            </a:r>
            <a:r>
              <a:rPr lang="ar-DZ" dirty="0"/>
              <a:t>خوادم افتراضية، أو أجهزة أخرى عبر مواقع مكاتب مختلفة ومراكز بيانات.</a:t>
            </a:r>
            <a:endParaRPr lang="en-US" dirty="0"/>
          </a:p>
        </p:txBody>
      </p:sp>
    </p:spTree>
    <p:extLst>
      <p:ext uri="{BB962C8B-B14F-4D97-AF65-F5344CB8AC3E}">
        <p14:creationId xmlns:p14="http://schemas.microsoft.com/office/powerpoint/2010/main" val="3996191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Cloud Computing</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909310"/>
          </a:xfrm>
          <a:prstGeom prst="rect">
            <a:avLst/>
          </a:prstGeom>
        </p:spPr>
        <p:txBody>
          <a:bodyPr wrap="square">
            <a:spAutoFit/>
          </a:bodyPr>
          <a:lstStyle/>
          <a:p>
            <a:r>
              <a:rPr lang="en-US" dirty="0"/>
              <a:t>There are the following operations that we can do using cloud computing: </a:t>
            </a:r>
          </a:p>
          <a:p>
            <a:endParaRPr lang="en-US" dirty="0"/>
          </a:p>
          <a:p>
            <a:r>
              <a:rPr lang="en-US" dirty="0"/>
              <a:t>- Developing new applications and services</a:t>
            </a:r>
          </a:p>
          <a:p>
            <a:r>
              <a:rPr lang="en-US" dirty="0"/>
              <a:t>- Storage, back up, and recovery of data</a:t>
            </a:r>
          </a:p>
          <a:p>
            <a:r>
              <a:rPr lang="en-US" dirty="0"/>
              <a:t>- Hosting blogs and websites</a:t>
            </a:r>
          </a:p>
          <a:p>
            <a:r>
              <a:rPr lang="en-US" dirty="0"/>
              <a:t>- Delivery of software on demand</a:t>
            </a:r>
          </a:p>
          <a:p>
            <a:r>
              <a:rPr lang="en-US" dirty="0"/>
              <a:t>- Analysis of data</a:t>
            </a:r>
          </a:p>
          <a:p>
            <a:pPr marL="285750" indent="-285750">
              <a:buFontTx/>
              <a:buChar char="-"/>
            </a:pPr>
            <a:r>
              <a:rPr lang="en-US" dirty="0"/>
              <a:t>Streaming videos and audios </a:t>
            </a:r>
          </a:p>
          <a:p>
            <a:pPr marL="285750" indent="-285750">
              <a:buFontTx/>
              <a:buChar char="-"/>
            </a:pPr>
            <a:endParaRPr lang="en-US" dirty="0"/>
          </a:p>
          <a:p>
            <a:pPr marL="285750" indent="-285750">
              <a:buFontTx/>
              <a:buChar char="-"/>
            </a:pPr>
            <a:endParaRPr lang="en-US" dirty="0"/>
          </a:p>
          <a:p>
            <a:r>
              <a:rPr lang="ar-DZ" dirty="0"/>
              <a:t>هناك العمليات التالية التي يمكننا القيام بها باستخدام الحوسبة السحابية:</a:t>
            </a:r>
          </a:p>
          <a:p>
            <a:r>
              <a:rPr lang="ar-DZ" dirty="0"/>
              <a:t>تطوير تطبيقات وخدمات جديدة</a:t>
            </a:r>
          </a:p>
          <a:p>
            <a:r>
              <a:rPr lang="ar-DZ" dirty="0"/>
              <a:t>تخزين البيانات والنسخ الاحتياطي واسترداد البيانات</a:t>
            </a:r>
          </a:p>
          <a:p>
            <a:r>
              <a:rPr lang="ar-DZ" dirty="0"/>
              <a:t>استضافة المدونات والمواقع الإلكترونية</a:t>
            </a:r>
          </a:p>
          <a:p>
            <a:r>
              <a:rPr lang="ar-DZ" dirty="0"/>
              <a:t>توفير البرمجيات عند الطلب</a:t>
            </a:r>
          </a:p>
          <a:p>
            <a:r>
              <a:rPr lang="ar-DZ" dirty="0"/>
              <a:t>تحليل البيانات</a:t>
            </a:r>
          </a:p>
          <a:p>
            <a:r>
              <a:rPr lang="ar-DZ" dirty="0"/>
              <a:t>بث الفيديوهات والصوتيات</a:t>
            </a:r>
          </a:p>
          <a:p>
            <a:pPr marL="285750" indent="-285750">
              <a:buFontTx/>
              <a:buChar char="-"/>
            </a:pPr>
            <a:endParaRPr lang="en-US" dirty="0"/>
          </a:p>
          <a:p>
            <a:pPr marL="285750" indent="-285750">
              <a:buFontTx/>
              <a:buChar char="-"/>
            </a:pPr>
            <a:endParaRPr lang="en-US" dirty="0"/>
          </a:p>
          <a:p>
            <a:r>
              <a:rPr lang="en-US" dirty="0"/>
              <a:t> </a:t>
            </a:r>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00B4F9E3-69C0-466D-8DAC-6EBB265885B4}"/>
              </a:ext>
            </a:extLst>
          </p:cNvPr>
          <p:cNvPicPr>
            <a:picLocks noChangeAspect="1"/>
          </p:cNvPicPr>
          <p:nvPr/>
        </p:nvPicPr>
        <p:blipFill>
          <a:blip r:embed="rId3"/>
          <a:stretch>
            <a:fillRect/>
          </a:stretch>
        </p:blipFill>
        <p:spPr>
          <a:xfrm>
            <a:off x="5773737" y="2147310"/>
            <a:ext cx="5724525" cy="3819525"/>
          </a:xfrm>
          <a:prstGeom prst="rect">
            <a:avLst/>
          </a:prstGeom>
        </p:spPr>
      </p:pic>
    </p:spTree>
    <p:extLst>
      <p:ext uri="{BB962C8B-B14F-4D97-AF65-F5344CB8AC3E}">
        <p14:creationId xmlns:p14="http://schemas.microsoft.com/office/powerpoint/2010/main" val="357711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Types of cloud computing</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739759"/>
          </a:xfrm>
          <a:prstGeom prst="rect">
            <a:avLst/>
          </a:prstGeom>
        </p:spPr>
        <p:txBody>
          <a:bodyPr wrap="square">
            <a:spAutoFit/>
          </a:bodyPr>
          <a:lstStyle/>
          <a:p>
            <a:r>
              <a:rPr lang="en-US" sz="1600" b="1" dirty="0"/>
              <a:t>Types of cloud computing</a:t>
            </a:r>
          </a:p>
          <a:p>
            <a:pPr algn="just"/>
            <a:r>
              <a:rPr lang="en-US" sz="1600" dirty="0"/>
              <a:t>There are three types of clouds: public, private, and hybrid. Each type requires a different level of management from the customer and provides a </a:t>
            </a:r>
            <a:r>
              <a:rPr lang="en-US" sz="1600" b="1" dirty="0"/>
              <a:t>different level of security.</a:t>
            </a:r>
          </a:p>
          <a:p>
            <a:pPr algn="just"/>
            <a:endParaRPr lang="en-US" sz="1600" b="1" dirty="0"/>
          </a:p>
          <a:p>
            <a:pPr algn="just"/>
            <a:r>
              <a:rPr lang="ar-DZ" dirty="0"/>
              <a:t>أنواع الحوسبة السحابية هناك ثلاثة أنواع من السحابات: العامة، الخاصة، والهجينة. كل نوع يتطلب مستوى إدارة مختلف من العميل ويوفر مستوى مختلف من الأمان.</a:t>
            </a:r>
            <a:endParaRPr lang="en-US" sz="1600" b="1" dirty="0"/>
          </a:p>
          <a:p>
            <a:pPr algn="just"/>
            <a:endParaRPr lang="en-US" sz="1600" b="1" dirty="0"/>
          </a:p>
          <a:p>
            <a:pPr algn="just"/>
            <a:r>
              <a:rPr lang="en-US" sz="1600" b="1" dirty="0"/>
              <a:t>Public cloud</a:t>
            </a:r>
          </a:p>
          <a:p>
            <a:pPr algn="just"/>
            <a:r>
              <a:rPr lang="en-US" sz="1600" dirty="0"/>
              <a:t>In a public cloud, the entire computing infrastructure is located on the premises of the cloud provider, and the provider delivers services to the customer over the internet. Customers do not have to maintain their own IT and can quickly add more users or computing power as needed. In this model, multiple tenants share the cloud provider’s IT infrastructure.</a:t>
            </a:r>
          </a:p>
          <a:p>
            <a:pPr algn="just"/>
            <a:endParaRPr lang="en-US" sz="1600" dirty="0"/>
          </a:p>
          <a:p>
            <a:pPr algn="just"/>
            <a:r>
              <a:rPr lang="ar-DZ" dirty="0"/>
              <a:t>السحابة العامة في السحابة العامة، يتم توفير بنية الحوسبة بأكملها في مواقع مزود السحابة، ويقدم المزود خدماته للعملاء عبر الإنترنت. العملاء لا يحتاجون إلى صيانة نظام تقنية المعلومات الخاص بهم ويمكنهم إضافة مزيد من المستخدمين أو قدرة الحوسبة بسرعة حسب الحاجة. في هذا النموذج، يشترك عدة مستأجرين في بنية تقنية المعلومات لمزود السحابة.</a:t>
            </a:r>
            <a:endParaRPr lang="en-US" sz="1600" dirty="0"/>
          </a:p>
          <a:p>
            <a:r>
              <a:rPr lang="en-US" dirty="0"/>
              <a:t> </a:t>
            </a:r>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637058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C7FA9C-08E1-469C-9A9B-16240F5A0B68}"/>
              </a:ext>
            </a:extLst>
          </p:cNvPr>
          <p:cNvSpPr/>
          <p:nvPr/>
        </p:nvSpPr>
        <p:spPr>
          <a:xfrm>
            <a:off x="1093693" y="958840"/>
            <a:ext cx="8776447" cy="4524315"/>
          </a:xfrm>
          <a:prstGeom prst="rect">
            <a:avLst/>
          </a:prstGeom>
        </p:spPr>
        <p:txBody>
          <a:bodyPr wrap="square">
            <a:spAutoFit/>
          </a:bodyPr>
          <a:lstStyle/>
          <a:p>
            <a:pPr algn="just"/>
            <a:r>
              <a:rPr lang="en-US" b="1" dirty="0"/>
              <a:t>Private cloud</a:t>
            </a:r>
          </a:p>
          <a:p>
            <a:pPr algn="just"/>
            <a:r>
              <a:rPr lang="en-US" dirty="0"/>
              <a:t>A private cloud is used exclusively by one organization. It could be hosted at the organization’s location or at the cloud provider’s data center. A private cloud provides the highest level of security and control.</a:t>
            </a:r>
          </a:p>
          <a:p>
            <a:pPr algn="just"/>
            <a:endParaRPr lang="en-US" dirty="0"/>
          </a:p>
          <a:p>
            <a:pPr algn="just"/>
            <a:r>
              <a:rPr lang="ar-DZ" dirty="0"/>
              <a:t>السحابة الخاصة تُستخدم السحابة الخاصة حصريًا من قبل منظمة واحدة. يمكن أن تكون موجودة في موقع المنظمة أو في مركز بيانات مزود السحابة. توفر السحابة الخاصة أعلى مستوى من الأمان والتحكم.</a:t>
            </a:r>
            <a:endParaRPr lang="en-GB" dirty="0"/>
          </a:p>
          <a:p>
            <a:pPr algn="just"/>
            <a:endParaRPr lang="en-US" dirty="0"/>
          </a:p>
          <a:p>
            <a:pPr algn="just"/>
            <a:r>
              <a:rPr lang="en-US" b="1" dirty="0"/>
              <a:t>Hybrid cloud</a:t>
            </a:r>
          </a:p>
          <a:p>
            <a:pPr algn="just"/>
            <a:r>
              <a:rPr lang="en-US" dirty="0"/>
              <a:t>As the name suggests, a </a:t>
            </a:r>
            <a:r>
              <a:rPr lang="en-US" dirty="0">
                <a:hlinkClick r:id="rId2"/>
              </a:rPr>
              <a:t>hybrid cloud</a:t>
            </a:r>
            <a:r>
              <a:rPr lang="en-US" dirty="0"/>
              <a:t> is a combination of both public and private clouds. Generally, hybrid cloud customers host their business-critical applications on their own servers for more security and control, and store their secondary applications at the cloud provider’s location.</a:t>
            </a:r>
          </a:p>
          <a:p>
            <a:pPr algn="just"/>
            <a:r>
              <a:rPr lang="ar-DZ" dirty="0"/>
              <a:t>السحابة الهجينة كما يوحي الاسم، السحابة الهجينة هي مزيج من السحابات العامة والخاصة. عمومًا، يستضيف عملاء السحابة الهجينة تطبيقاتهم الأساسية للأعمال على خوادمهم الخاصة للحصول على مزيد من الأمان والتحكم، ويخزنون تطبيقاتهم الثانوية في موقع مزود السحابة.</a:t>
            </a:r>
            <a:endParaRPr lang="en-US" dirty="0"/>
          </a:p>
        </p:txBody>
      </p:sp>
    </p:spTree>
    <p:extLst>
      <p:ext uri="{BB962C8B-B14F-4D97-AF65-F5344CB8AC3E}">
        <p14:creationId xmlns:p14="http://schemas.microsoft.com/office/powerpoint/2010/main" val="496453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r>
              <a:rPr lang="en-US" b="1" dirty="0">
                <a:solidFill>
                  <a:schemeClr val="tx1"/>
                </a:solidFill>
              </a:rPr>
              <a:t>Difference between Cloud Computing and Virtualization</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646331"/>
          </a:xfrm>
          <a:prstGeom prst="rect">
            <a:avLst/>
          </a:prstGeom>
        </p:spPr>
        <p:txBody>
          <a:bodyPr wrap="square">
            <a:spAutoFit/>
          </a:bodyPr>
          <a:lstStyle/>
          <a:p>
            <a:r>
              <a:rPr lang="en-US" dirty="0"/>
              <a:t> </a:t>
            </a:r>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4" name="Picture 3">
            <a:extLst>
              <a:ext uri="{FF2B5EF4-FFF2-40B4-BE49-F238E27FC236}">
                <a16:creationId xmlns:a16="http://schemas.microsoft.com/office/drawing/2014/main" id="{DBBC13FF-2579-4816-8328-B3FC5A3413E0}"/>
              </a:ext>
            </a:extLst>
          </p:cNvPr>
          <p:cNvPicPr>
            <a:picLocks noChangeAspect="1"/>
          </p:cNvPicPr>
          <p:nvPr/>
        </p:nvPicPr>
        <p:blipFill>
          <a:blip r:embed="rId3"/>
          <a:stretch>
            <a:fillRect/>
          </a:stretch>
        </p:blipFill>
        <p:spPr>
          <a:xfrm>
            <a:off x="2586214" y="1508775"/>
            <a:ext cx="5679453" cy="4858327"/>
          </a:xfrm>
          <a:prstGeom prst="rect">
            <a:avLst/>
          </a:prstGeom>
        </p:spPr>
      </p:pic>
    </p:spTree>
    <p:extLst>
      <p:ext uri="{BB962C8B-B14F-4D97-AF65-F5344CB8AC3E}">
        <p14:creationId xmlns:p14="http://schemas.microsoft.com/office/powerpoint/2010/main" val="960901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r>
              <a:rPr lang="en-US" b="1" dirty="0">
                <a:solidFill>
                  <a:schemeClr val="tx1"/>
                </a:solidFill>
              </a:rPr>
              <a:t>Difference between Cloud Computing and Virtualization</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646331"/>
          </a:xfrm>
          <a:prstGeom prst="rect">
            <a:avLst/>
          </a:prstGeom>
        </p:spPr>
        <p:txBody>
          <a:bodyPr wrap="square">
            <a:spAutoFit/>
          </a:bodyPr>
          <a:lstStyle/>
          <a:p>
            <a:r>
              <a:rPr lang="en-US" dirty="0"/>
              <a:t> </a:t>
            </a:r>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BBB7650B-A9EC-408E-AE1D-CAA6242626EB}"/>
              </a:ext>
            </a:extLst>
          </p:cNvPr>
          <p:cNvPicPr>
            <a:picLocks noChangeAspect="1"/>
          </p:cNvPicPr>
          <p:nvPr/>
        </p:nvPicPr>
        <p:blipFill>
          <a:blip r:embed="rId3"/>
          <a:stretch>
            <a:fillRect/>
          </a:stretch>
        </p:blipFill>
        <p:spPr>
          <a:xfrm>
            <a:off x="2145867" y="1429140"/>
            <a:ext cx="6129915" cy="4845809"/>
          </a:xfrm>
          <a:prstGeom prst="rect">
            <a:avLst/>
          </a:prstGeom>
        </p:spPr>
      </p:pic>
    </p:spTree>
    <p:extLst>
      <p:ext uri="{BB962C8B-B14F-4D97-AF65-F5344CB8AC3E}">
        <p14:creationId xmlns:p14="http://schemas.microsoft.com/office/powerpoint/2010/main" val="378931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884066" y="1595736"/>
            <a:ext cx="6842904" cy="4126707"/>
          </a:xfrm>
          <a:solidFill>
            <a:schemeClr val="bg1"/>
          </a:solidFill>
        </p:spPr>
        <p:txBody>
          <a:bodyPr>
            <a:noAutofit/>
          </a:bodyPr>
          <a:lstStyle/>
          <a:p>
            <a:pPr marL="0" indent="0" algn="l" rtl="0">
              <a:lnSpc>
                <a:spcPct val="100000"/>
              </a:lnSpc>
              <a:buNone/>
            </a:pPr>
            <a:r>
              <a:rPr lang="en-GB" sz="1600" b="1" dirty="0"/>
              <a:t>Topics:</a:t>
            </a:r>
            <a:endParaRPr lang="ar-SA" sz="1600" b="1" dirty="0"/>
          </a:p>
          <a:p>
            <a:pPr algn="l" rtl="0">
              <a:buFont typeface="Wingdings" panose="05000000000000000000" pitchFamily="2" charset="2"/>
              <a:buChar char="ü"/>
            </a:pPr>
            <a:r>
              <a:rPr lang="en-US" sz="1600" b="1" dirty="0"/>
              <a:t>Virtualization and Cloud</a:t>
            </a:r>
          </a:p>
          <a:p>
            <a:pPr algn="l" rtl="0">
              <a:buFont typeface="Wingdings" panose="05000000000000000000" pitchFamily="2" charset="2"/>
              <a:buChar char="ü"/>
            </a:pPr>
            <a:r>
              <a:rPr lang="en-US" sz="1600" b="1" dirty="0"/>
              <a:t>Why is virtualization important? </a:t>
            </a:r>
            <a:r>
              <a:rPr lang="ar-DZ" b="1" dirty="0"/>
              <a:t>لماذا تعتبر الافتراضيات مهمة؟</a:t>
            </a:r>
            <a:endParaRPr lang="en-US" sz="1600" b="1" dirty="0"/>
          </a:p>
          <a:p>
            <a:pPr algn="l" rtl="0">
              <a:buFont typeface="Wingdings" panose="05000000000000000000" pitchFamily="2" charset="2"/>
              <a:buChar char="ü"/>
            </a:pPr>
            <a:r>
              <a:rPr lang="en-US" sz="1600" b="1" dirty="0"/>
              <a:t>What are the different types of virtualization? (</a:t>
            </a:r>
            <a:r>
              <a:rPr lang="ar-DZ" dirty="0"/>
              <a:t>ما هي أنواع الافتراضيات المختلفة؟</a:t>
            </a:r>
            <a:r>
              <a:rPr lang="en-US" sz="1600" b="1" dirty="0"/>
              <a:t>)</a:t>
            </a:r>
          </a:p>
          <a:p>
            <a:pPr algn="l" rtl="0">
              <a:buFont typeface="Wingdings" panose="05000000000000000000" pitchFamily="2" charset="2"/>
              <a:buChar char="ü"/>
            </a:pPr>
            <a:r>
              <a:rPr lang="en-US" sz="1600" b="1" dirty="0"/>
              <a:t>Cloud Computing   (</a:t>
            </a:r>
            <a:r>
              <a:rPr lang="ar-DZ" dirty="0"/>
              <a:t>الحوسبة السحابية</a:t>
            </a:r>
            <a:r>
              <a:rPr lang="en-US" sz="1600" b="1" dirty="0"/>
              <a:t> )                       </a:t>
            </a:r>
          </a:p>
          <a:p>
            <a:pPr algn="l" rtl="0">
              <a:buFont typeface="Wingdings" panose="05000000000000000000" pitchFamily="2" charset="2"/>
              <a:buChar char="ü"/>
            </a:pPr>
            <a:r>
              <a:rPr lang="en-US" sz="1600" b="1" dirty="0"/>
              <a:t>Types of cloud computing  </a:t>
            </a:r>
            <a:r>
              <a:rPr lang="ar-DZ" dirty="0"/>
              <a:t>أنواع الحوسبة السحابية</a:t>
            </a:r>
            <a:endParaRPr lang="en-US" sz="1600" b="1" dirty="0"/>
          </a:p>
          <a:p>
            <a:pPr algn="l" rtl="0">
              <a:buFont typeface="Wingdings" panose="05000000000000000000" pitchFamily="2" charset="2"/>
              <a:buChar char="ü"/>
            </a:pPr>
            <a:r>
              <a:rPr lang="en-US" sz="1600" b="1" dirty="0"/>
              <a:t>Difference between Cloud Computing and Virtualization </a:t>
            </a:r>
            <a:r>
              <a:rPr lang="ar-DZ" dirty="0"/>
              <a:t>الفرق بين الحوسبة السحابية والافتراضيات</a:t>
            </a:r>
            <a:endParaRPr lang="en-US" sz="1600" b="1" dirty="0"/>
          </a:p>
          <a:p>
            <a:pPr algn="l" rtl="0">
              <a:buFont typeface="Wingdings" panose="05000000000000000000" pitchFamily="2" charset="2"/>
              <a:buChar char="ü"/>
            </a:pPr>
            <a:r>
              <a:rPr lang="en-US" sz="1600" b="1" dirty="0"/>
              <a:t>Virtualization and Cloud Security  </a:t>
            </a:r>
            <a:r>
              <a:rPr lang="ar-DZ" dirty="0"/>
              <a:t>أمان الافتراضيات والحوسبة السحابية</a:t>
            </a:r>
            <a:endParaRPr lang="en-US" sz="1600" b="1" dirty="0"/>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523770" y="1720820"/>
            <a:ext cx="4017857"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Virtualization and Cloud Security  </a:t>
            </a:r>
            <a:br>
              <a:rPr lang="ar-DZ" dirty="0">
                <a:solidFill>
                  <a:schemeClr val="tx1"/>
                </a:solidFill>
              </a:rPr>
            </a:br>
            <a:r>
              <a:rPr lang="ar-DZ" dirty="0">
                <a:solidFill>
                  <a:schemeClr val="tx1"/>
                </a:solidFill>
              </a:rPr>
              <a:t>أمن الافتراضيات والسحابة</a:t>
            </a:r>
            <a:r>
              <a:rPr lang="en-US" b="1" dirty="0">
                <a:solidFill>
                  <a:schemeClr val="tx1"/>
                </a:solidFill>
              </a:rPr>
              <a:t>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524315"/>
          </a:xfrm>
          <a:prstGeom prst="rect">
            <a:avLst/>
          </a:prstGeom>
        </p:spPr>
        <p:txBody>
          <a:bodyPr wrap="square">
            <a:spAutoFit/>
          </a:bodyPr>
          <a:lstStyle/>
          <a:p>
            <a:pPr algn="just"/>
            <a:r>
              <a:rPr lang="en-US" dirty="0"/>
              <a:t>The term </a:t>
            </a:r>
            <a:r>
              <a:rPr lang="en-US" b="1" dirty="0"/>
              <a:t>“Virtualized Security,”</a:t>
            </a:r>
            <a:r>
              <a:rPr lang="en-US" dirty="0"/>
              <a:t> sometimes known as “security virtualization,” describes security solutions that are software-based and created to operate in a virtualized IT environment. This is distinct from conventional hardware-based network security, which is static and is supported by equipment like conventional switches, routers, and firewalls.</a:t>
            </a:r>
          </a:p>
          <a:p>
            <a:pPr algn="just"/>
            <a:endParaRPr lang="en-US" dirty="0"/>
          </a:p>
          <a:p>
            <a:pPr algn="just"/>
            <a:r>
              <a:rPr lang="ar-DZ" dirty="0"/>
              <a:t>يصف مصطلح "الأمن الافتراضي"، المعروف أحيانًا باسم "الأمن الافتراضي"، حلول الأمان التي تعتمد على البرمجيات وتم تطويرها للعمل في بيئة تقنية المعلومات الافتراضية. هذا يختلف عن الأمان التقليدي القائم على الأجهزة الثابتة والمعتمد على معدات مثل التبديلات التقليدية والموجِّهات وجدران الحماية.</a:t>
            </a:r>
            <a:endParaRPr lang="en-US" dirty="0"/>
          </a:p>
          <a:p>
            <a:pPr algn="just"/>
            <a:endParaRPr lang="en-US" dirty="0"/>
          </a:p>
          <a:p>
            <a:pPr algn="just"/>
            <a:r>
              <a:rPr lang="en-US" dirty="0"/>
              <a:t>Virtualized security is flexible and adaptive, in contrast to hardware-based security. It can be deployed anywhere on the network and is frequently cloud-based so it is not bound to a specific device. </a:t>
            </a:r>
          </a:p>
          <a:p>
            <a:pPr algn="just"/>
            <a:r>
              <a:rPr lang="ar-DZ" dirty="0"/>
              <a:t>الأمن الافتراضي مرن ومتكيف، على عكس الأمان القائم على الأجهزة. يمكن نشره في أي مكان على الشبكة وغالباً ما يكون مستنداً إلى السحابة بحيث لا يتم ربطه بجهاز معين.</a:t>
            </a:r>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496513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132235" y="631556"/>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Benefits of virtualized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EB0AF6A2-F1C7-4C9E-8EEF-84F68CA91AF1}"/>
              </a:ext>
            </a:extLst>
          </p:cNvPr>
          <p:cNvSpPr/>
          <p:nvPr/>
        </p:nvSpPr>
        <p:spPr>
          <a:xfrm>
            <a:off x="1621762" y="1502688"/>
            <a:ext cx="8146473" cy="4708981"/>
          </a:xfrm>
          <a:prstGeom prst="rect">
            <a:avLst/>
          </a:prstGeom>
        </p:spPr>
        <p:txBody>
          <a:bodyPr wrap="square">
            <a:spAutoFit/>
          </a:bodyPr>
          <a:lstStyle/>
          <a:p>
            <a:pPr>
              <a:buFont typeface="Arial" panose="020B0604020202020204" pitchFamily="34" charset="0"/>
              <a:buChar char="•"/>
            </a:pPr>
            <a:r>
              <a:rPr lang="en-US" sz="1600" b="1" dirty="0">
                <a:solidFill>
                  <a:srgbClr val="565656"/>
                </a:solidFill>
                <a:latin typeface="metropolislight"/>
              </a:rPr>
              <a:t>Cost-effectiveness</a:t>
            </a:r>
            <a:r>
              <a:rPr lang="en-US" sz="1600" dirty="0">
                <a:solidFill>
                  <a:srgbClr val="565656"/>
                </a:solidFill>
                <a:latin typeface="metropolislight"/>
              </a:rPr>
              <a:t>: Virtualized security allows an enterprise to maintain a secure network without a large increase in spending on expensive proprietary hardware. Pricing for cloud-based virtualized security services is often determined by usage, which can mean additional savings for organizations that use resources efficiently.</a:t>
            </a:r>
          </a:p>
          <a:p>
            <a:pPr>
              <a:buFont typeface="Arial" panose="020B0604020202020204" pitchFamily="34" charset="0"/>
              <a:buChar char="•"/>
            </a:pPr>
            <a:endParaRPr lang="en-US" sz="1600" dirty="0">
              <a:solidFill>
                <a:srgbClr val="565656"/>
              </a:solidFill>
              <a:latin typeface="metropolislight"/>
            </a:endParaRPr>
          </a:p>
          <a:p>
            <a:pPr>
              <a:buFont typeface="Arial" panose="020B0604020202020204" pitchFamily="34" charset="0"/>
              <a:buChar char="•"/>
            </a:pPr>
            <a:r>
              <a:rPr lang="ar-DZ" dirty="0"/>
              <a:t>الكفاءة التكلفوية: يسمح الأمن الافتراضي للشركة بالحفاظ على شبكة آمنة دون زيادة كبيرة في الإنفاق على أجهزة ملكية مكلفة. يتم تحديد التسعير لخدمات الأمن الافتراضي القائمة على السحابة عادةً وفقًا للاستخدام، مما يعني توفير توفير إضافي للمؤسسات التي تستخدم الموارد بكفاءة.</a:t>
            </a:r>
            <a:br>
              <a:rPr lang="en-US" sz="1600" dirty="0">
                <a:solidFill>
                  <a:srgbClr val="565656"/>
                </a:solidFill>
                <a:latin typeface="metropolislight"/>
              </a:rPr>
            </a:br>
            <a:endParaRPr lang="en-US" sz="1600" dirty="0">
              <a:solidFill>
                <a:srgbClr val="565656"/>
              </a:solidFill>
              <a:latin typeface="metropolislight"/>
            </a:endParaRPr>
          </a:p>
          <a:p>
            <a:pPr>
              <a:buFont typeface="Arial" panose="020B0604020202020204" pitchFamily="34" charset="0"/>
              <a:buChar char="•"/>
            </a:pPr>
            <a:r>
              <a:rPr lang="en-US" sz="1600" b="1" dirty="0">
                <a:solidFill>
                  <a:srgbClr val="565656"/>
                </a:solidFill>
                <a:latin typeface="metropolislight"/>
              </a:rPr>
              <a:t>Flexibility:</a:t>
            </a:r>
            <a:r>
              <a:rPr lang="en-US" sz="1600" dirty="0">
                <a:solidFill>
                  <a:srgbClr val="565656"/>
                </a:solidFill>
                <a:latin typeface="metropolislight"/>
              </a:rPr>
              <a:t> Virtualized security functions can follow workloads anywhere, which is crucial in a virtualized environment. It provides protection across multiple data centers and in multi-cloud and hybrid cloud environments, allowing an organization to take advantage of the full benefits of virtualization while also keeping data secure.</a:t>
            </a:r>
          </a:p>
          <a:p>
            <a:pPr>
              <a:buFont typeface="Arial" panose="020B0604020202020204" pitchFamily="34" charset="0"/>
              <a:buChar char="•"/>
            </a:pPr>
            <a:endParaRPr lang="en-US" sz="1600" dirty="0">
              <a:solidFill>
                <a:srgbClr val="565656"/>
              </a:solidFill>
              <a:latin typeface="metropolislight"/>
            </a:endParaRPr>
          </a:p>
          <a:p>
            <a:pPr>
              <a:buFont typeface="Arial" panose="020B0604020202020204" pitchFamily="34" charset="0"/>
              <a:buChar char="•"/>
            </a:pPr>
            <a:r>
              <a:rPr lang="ar-DZ" dirty="0"/>
              <a:t>المرونة: يمكن لوظائف الأمان الافتراضي متابعة الأعباء في أي مكان، وهو أمر حاسم في بيئة الافتراضيات. يوفر الحماية عبر عدة مراكز بيانات وفي بيئات السحابة المتعددة والهجينة، مما يتيح للمؤسسة الاستفادة الكاملة من فوائد الافتراضيات مع الحفاظ على أمان البيانات.</a:t>
            </a:r>
            <a:br>
              <a:rPr lang="en-US" sz="1600" dirty="0">
                <a:solidFill>
                  <a:srgbClr val="565656"/>
                </a:solidFill>
                <a:latin typeface="metropolislight"/>
              </a:rPr>
            </a:br>
            <a:endParaRPr lang="en-US" sz="1600" b="0" i="0" dirty="0">
              <a:solidFill>
                <a:srgbClr val="565656"/>
              </a:solidFill>
              <a:effectLst/>
              <a:latin typeface="metropolislight"/>
            </a:endParaRPr>
          </a:p>
        </p:txBody>
      </p:sp>
    </p:spTree>
    <p:extLst>
      <p:ext uri="{BB962C8B-B14F-4D97-AF65-F5344CB8AC3E}">
        <p14:creationId xmlns:p14="http://schemas.microsoft.com/office/powerpoint/2010/main" val="1456669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B81ED3-C21A-4A53-8889-10A22EE753DA}"/>
              </a:ext>
            </a:extLst>
          </p:cNvPr>
          <p:cNvSpPr/>
          <p:nvPr/>
        </p:nvSpPr>
        <p:spPr>
          <a:xfrm>
            <a:off x="878541" y="425894"/>
            <a:ext cx="9798424" cy="3970318"/>
          </a:xfrm>
          <a:prstGeom prst="rect">
            <a:avLst/>
          </a:prstGeom>
        </p:spPr>
        <p:txBody>
          <a:bodyPr wrap="square">
            <a:spAutoFit/>
          </a:bodyPr>
          <a:lstStyle/>
          <a:p>
            <a:pPr>
              <a:buFont typeface="Arial" panose="020B0604020202020204" pitchFamily="34" charset="0"/>
              <a:buChar char="•"/>
            </a:pPr>
            <a:endParaRPr lang="en-US" dirty="0">
              <a:solidFill>
                <a:srgbClr val="565656"/>
              </a:solidFill>
              <a:latin typeface="metropolislight"/>
            </a:endParaRPr>
          </a:p>
          <a:p>
            <a:pPr>
              <a:buFont typeface="Arial" panose="020B0604020202020204" pitchFamily="34" charset="0"/>
              <a:buChar char="•"/>
            </a:pPr>
            <a:r>
              <a:rPr lang="en-US" b="1" dirty="0">
                <a:solidFill>
                  <a:srgbClr val="565656"/>
                </a:solidFill>
                <a:latin typeface="metropolislight"/>
              </a:rPr>
              <a:t>Operational efficiency: </a:t>
            </a:r>
            <a:r>
              <a:rPr lang="en-US" dirty="0">
                <a:solidFill>
                  <a:srgbClr val="565656"/>
                </a:solidFill>
                <a:latin typeface="metropolislight"/>
              </a:rPr>
              <a:t>Quicker and easier to deploy than hardware-based security, virtualized security doesn’t require IT teams to set up and configure multiple hardware appliances. Instead, they can set up security systems through centralized software, enabling rapid scaling. Using software to run security technology also allows security tasks to be automated, freeing up additional time for IT teams.</a:t>
            </a:r>
          </a:p>
          <a:p>
            <a:pPr>
              <a:buFont typeface="Arial" panose="020B0604020202020204" pitchFamily="34" charset="0"/>
              <a:buChar char="•"/>
            </a:pPr>
            <a:r>
              <a:rPr lang="ar-DZ" dirty="0"/>
              <a:t>الكفاءة التشغيلية: أسرع وأسهل في النشر من الأمان القائم على الأجهزة، الأمان الافتراضي لا يتطلب من فرق تكنولوجيا المعلومات إعداد وتكوين أجهزة متعددة. بدلاً من ذلك، يمكنهم إعداد أنظمة الأمان من خلال برمجيات مركزية، مما يتيح التوسع السريع. استخدام البرمجيات في تشغيل التقنيات الأمنية أيضًا يسمح بتلقين المهام الأمنية، مما يوفر وقتًا إضافيًا لفرق تكنولوجيا المعلومات.</a:t>
            </a:r>
            <a:br>
              <a:rPr lang="en-US" dirty="0">
                <a:solidFill>
                  <a:srgbClr val="565656"/>
                </a:solidFill>
                <a:latin typeface="metropolislight"/>
              </a:rPr>
            </a:br>
            <a:endParaRPr lang="en-US" dirty="0">
              <a:solidFill>
                <a:srgbClr val="565656"/>
              </a:solidFill>
              <a:latin typeface="metropolislight"/>
            </a:endParaRPr>
          </a:p>
          <a:p>
            <a:pPr>
              <a:buFont typeface="Arial" panose="020B0604020202020204" pitchFamily="34" charset="0"/>
              <a:buChar char="•"/>
            </a:pPr>
            <a:r>
              <a:rPr lang="en-US" b="1" dirty="0">
                <a:solidFill>
                  <a:srgbClr val="565656"/>
                </a:solidFill>
                <a:latin typeface="metropolislight"/>
              </a:rPr>
              <a:t>Regulatory compliance</a:t>
            </a:r>
            <a:r>
              <a:rPr lang="en-US" dirty="0">
                <a:solidFill>
                  <a:srgbClr val="565656"/>
                </a:solidFill>
                <a:latin typeface="metropolislight"/>
              </a:rPr>
              <a:t>: Traditional hardware-based security is static and unable to keep up with the demands of a virtualized network, making virtualized security a necessity for organizations that need to maintain regulatory compliance.</a:t>
            </a:r>
          </a:p>
          <a:p>
            <a:pPr>
              <a:buFont typeface="Arial" panose="020B0604020202020204" pitchFamily="34" charset="0"/>
              <a:buChar char="•"/>
            </a:pPr>
            <a:r>
              <a:rPr lang="ar-DZ" dirty="0"/>
              <a:t>الامتثال التنظيمي: الأمان القائم على الأجهزة التقليدية ثابت وغير قادر على مواكبة متطلبات الشبكة الافتراضية، مما يجعل الأمان الافتراضي ضرورة للمؤسسات التي تحتاج إلى الامتثال التنظيمي.</a:t>
            </a:r>
            <a:endParaRPr lang="en-US" dirty="0">
              <a:solidFill>
                <a:srgbClr val="565656"/>
              </a:solidFill>
              <a:latin typeface="metropolislight"/>
            </a:endParaRPr>
          </a:p>
        </p:txBody>
      </p:sp>
    </p:spTree>
    <p:extLst>
      <p:ext uri="{BB962C8B-B14F-4D97-AF65-F5344CB8AC3E}">
        <p14:creationId xmlns:p14="http://schemas.microsoft.com/office/powerpoint/2010/main" val="677764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Virtualized security work</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EB0AF6A2-F1C7-4C9E-8EEF-84F68CA91AF1}"/>
              </a:ext>
            </a:extLst>
          </p:cNvPr>
          <p:cNvSpPr/>
          <p:nvPr/>
        </p:nvSpPr>
        <p:spPr>
          <a:xfrm>
            <a:off x="1621762" y="1502688"/>
            <a:ext cx="9129365" cy="3108543"/>
          </a:xfrm>
          <a:prstGeom prst="rect">
            <a:avLst/>
          </a:prstGeom>
        </p:spPr>
        <p:txBody>
          <a:bodyPr wrap="square">
            <a:spAutoFit/>
          </a:bodyPr>
          <a:lstStyle/>
          <a:p>
            <a:r>
              <a:rPr lang="en-US" dirty="0"/>
              <a:t>Virtualized security can take the functions of traditional security hardware appliances (such as firewalls and antivirus protection) and deploy them via software. In addition, virtualized security can also perform additional security functions. These functions are only possible due to the </a:t>
            </a:r>
            <a:r>
              <a:rPr lang="en-US" dirty="0">
                <a:hlinkClick r:id="rId3"/>
              </a:rPr>
              <a:t>advantages of virtualization</a:t>
            </a:r>
            <a:r>
              <a:rPr lang="en-US" dirty="0"/>
              <a:t>, and are designed to address the specific security needs of a virtualized environment. </a:t>
            </a:r>
          </a:p>
          <a:p>
            <a:endParaRPr lang="en-US" dirty="0"/>
          </a:p>
          <a:p>
            <a:r>
              <a:rPr lang="ar-DZ" dirty="0"/>
              <a:t>يمكن للأمان الافتراضي أن يأخذ وظائف أجهزة الأمان التقليدية (مثل جدران الحماية وحماية مكافحة الفيروسات) وينشرها عبر البرمجيات. بالإضافة إلى ذلك، يمكن للأمان الافتراضي أيضًا أداء وظائف أمان إضافية. هذه الوظائف ممكنة فقط بسبب مزايا الافتراضيات، وتم تصميمها لمعالجة الاحتياجات الأمنية الخاصة بالبيئة الافتراضية.</a:t>
            </a:r>
            <a:br>
              <a:rPr lang="en-US" dirty="0"/>
            </a:br>
            <a:endParaRPr lang="en-US" dirty="0"/>
          </a:p>
          <a:p>
            <a:endParaRPr lang="en-US" sz="1600" b="0" i="0" dirty="0">
              <a:solidFill>
                <a:srgbClr val="565656"/>
              </a:solidFill>
              <a:effectLst/>
              <a:latin typeface="metropolislight"/>
            </a:endParaRPr>
          </a:p>
        </p:txBody>
      </p:sp>
    </p:spTree>
    <p:extLst>
      <p:ext uri="{BB962C8B-B14F-4D97-AF65-F5344CB8AC3E}">
        <p14:creationId xmlns:p14="http://schemas.microsoft.com/office/powerpoint/2010/main" val="384245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ABC76C-83EE-4E15-907B-8E99AC54534B}"/>
              </a:ext>
            </a:extLst>
          </p:cNvPr>
          <p:cNvSpPr/>
          <p:nvPr/>
        </p:nvSpPr>
        <p:spPr>
          <a:xfrm>
            <a:off x="1353671" y="376135"/>
            <a:ext cx="9403976" cy="3970318"/>
          </a:xfrm>
          <a:prstGeom prst="rect">
            <a:avLst/>
          </a:prstGeom>
        </p:spPr>
        <p:txBody>
          <a:bodyPr wrap="square">
            <a:spAutoFit/>
          </a:bodyPr>
          <a:lstStyle/>
          <a:p>
            <a:r>
              <a:rPr lang="en-US" dirty="0"/>
              <a:t>For example, an enterprise can insert security controls (such as encryption) between the application layer and the underlying infrastructure, or use strategies such as micro-segmentation to reduce the potential attack surface. </a:t>
            </a:r>
          </a:p>
          <a:p>
            <a:endParaRPr lang="en-US" dirty="0"/>
          </a:p>
          <a:p>
            <a:r>
              <a:rPr lang="ar-DZ" dirty="0"/>
              <a:t>على سبيل المثال، يمكن للشركة إدراج ضوابط الأمان (مثل التشفير) بين طبقة التطبيق والبنية التحتية الأساسية، أو استخدام استراتيجيات مثل التقسيم الصغير لتقليل سطح الهجوم المحتمل.</a:t>
            </a:r>
            <a:endParaRPr lang="en-GB" dirty="0"/>
          </a:p>
          <a:p>
            <a:endParaRPr lang="en-US" dirty="0"/>
          </a:p>
          <a:p>
            <a:r>
              <a:rPr lang="en-US" dirty="0"/>
              <a:t>Virtualized security can be implemented as an application directly on a </a:t>
            </a:r>
            <a:r>
              <a:rPr lang="en-US" dirty="0">
                <a:hlinkClick r:id="rId2"/>
              </a:rPr>
              <a:t>bare metal hypervisor</a:t>
            </a:r>
            <a:r>
              <a:rPr lang="en-US" dirty="0"/>
              <a:t> (a position it can leverage to provide effective </a:t>
            </a:r>
            <a:r>
              <a:rPr lang="en-US" dirty="0">
                <a:hlinkClick r:id="rId3"/>
              </a:rPr>
              <a:t>application monitoring)</a:t>
            </a:r>
            <a:r>
              <a:rPr lang="en-US" dirty="0"/>
              <a:t> or as a hosted service on a virtual machine. In either case, it can be quickly deployed where it is most effective, unlike physical security, which is tied to a specific device.</a:t>
            </a:r>
          </a:p>
          <a:p>
            <a:r>
              <a:rPr lang="ar-DZ" dirty="0"/>
              <a:t>يمكن تنفيذ الأمان الافتراضي كتطبيق مباشرة على المضيف العاري للبرنامج الوسيط (موقع يمكن أن يستغل لتوفير رصد التطبيق الفعّال) أو كخدمة مستضافة على جهاز افتراضي. في كلتا الحالتين، يمكن نشره بسرعة حيث يكون الأكثر فعالية، على عكس الأمان الفيزيائي الذي يرتبط بجهاز محدد.</a:t>
            </a:r>
            <a:endParaRPr lang="en-US" dirty="0"/>
          </a:p>
        </p:txBody>
      </p:sp>
    </p:spTree>
    <p:extLst>
      <p:ext uri="{BB962C8B-B14F-4D97-AF65-F5344CB8AC3E}">
        <p14:creationId xmlns:p14="http://schemas.microsoft.com/office/powerpoint/2010/main" val="2101094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Risks of virtualized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EB0AF6A2-F1C7-4C9E-8EEF-84F68CA91AF1}"/>
              </a:ext>
            </a:extLst>
          </p:cNvPr>
          <p:cNvSpPr/>
          <p:nvPr/>
        </p:nvSpPr>
        <p:spPr>
          <a:xfrm>
            <a:off x="1621762" y="2124068"/>
            <a:ext cx="8146473" cy="3354765"/>
          </a:xfrm>
          <a:prstGeom prst="rect">
            <a:avLst/>
          </a:prstGeom>
        </p:spPr>
        <p:txBody>
          <a:bodyPr wrap="square">
            <a:spAutoFit/>
          </a:bodyPr>
          <a:lstStyle/>
          <a:p>
            <a:pPr algn="just"/>
            <a:r>
              <a:rPr lang="en-US" dirty="0"/>
              <a:t>The increased complexity of virtualized security can be a challenge for IT, which in turn leads to increased risk. It’s harder to keep track of workloads and applications in a virtualized environment as they migrate across servers, which makes it more difficult to monitor security policies and configurations. And the ease of spinning up </a:t>
            </a:r>
            <a:r>
              <a:rPr lang="en-US" dirty="0">
                <a:hlinkClick r:id="rId3"/>
              </a:rPr>
              <a:t>virtual machines</a:t>
            </a:r>
            <a:r>
              <a:rPr lang="en-US" dirty="0"/>
              <a:t> can also contribute to security holes. </a:t>
            </a:r>
          </a:p>
          <a:p>
            <a:pPr algn="just"/>
            <a:endParaRPr lang="en-US" sz="1600" b="0" i="0" dirty="0">
              <a:solidFill>
                <a:srgbClr val="565656"/>
              </a:solidFill>
              <a:effectLst/>
              <a:latin typeface="metropolislight"/>
            </a:endParaRPr>
          </a:p>
          <a:p>
            <a:pPr algn="just"/>
            <a:endParaRPr lang="en-US" sz="1600" dirty="0">
              <a:solidFill>
                <a:srgbClr val="565656"/>
              </a:solidFill>
              <a:latin typeface="metropolislight"/>
            </a:endParaRPr>
          </a:p>
          <a:p>
            <a:pPr algn="just"/>
            <a:r>
              <a:rPr lang="ar-DZ" dirty="0"/>
              <a:t>زيادة التعقيد في الأمان الافتراضي يمكن أن يكون تحديًا لقسم تكنولوجيا المعلومات، مما يؤدي بدوره إلى زيادة المخاطر. من الصعب تتبع الأعباء العملية والتطبيقات في بيئة الافتراضيات أثناء تحولها عبر الخوادم، مما يجعل من الأصعب مراقبة سياسات الأمان والتكوينات. ويمكن أيضًا أن يسهم سهولة إعداد الآلات الافتراضية في ظهور ثغرات أمنية.</a:t>
            </a:r>
            <a:endParaRPr lang="en-US" sz="1600" b="0" i="0" dirty="0">
              <a:solidFill>
                <a:srgbClr val="565656"/>
              </a:solidFill>
              <a:effectLst/>
              <a:latin typeface="metropolislight"/>
            </a:endParaRPr>
          </a:p>
        </p:txBody>
      </p:sp>
    </p:spTree>
    <p:extLst>
      <p:ext uri="{BB962C8B-B14F-4D97-AF65-F5344CB8AC3E}">
        <p14:creationId xmlns:p14="http://schemas.microsoft.com/office/powerpoint/2010/main" val="4153233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How is physical security different from virtualized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EB0AF6A2-F1C7-4C9E-8EEF-84F68CA91AF1}"/>
              </a:ext>
            </a:extLst>
          </p:cNvPr>
          <p:cNvSpPr/>
          <p:nvPr/>
        </p:nvSpPr>
        <p:spPr>
          <a:xfrm>
            <a:off x="1827596" y="2186179"/>
            <a:ext cx="8146473" cy="3970318"/>
          </a:xfrm>
          <a:prstGeom prst="rect">
            <a:avLst/>
          </a:prstGeom>
        </p:spPr>
        <p:txBody>
          <a:bodyPr wrap="square">
            <a:spAutoFit/>
          </a:bodyPr>
          <a:lstStyle/>
          <a:p>
            <a:pPr algn="just"/>
            <a:r>
              <a:rPr lang="en-US" dirty="0"/>
              <a:t>Traditional physical security is hardware-based, and as a result, it’s inflexible and static. The traditional approach depends on devices deployed at strategic points across a network and is often focused on protecting the network perimeter (as with a traditional firewall). However, the perimeter of a virtualized, cloud-based network is necessarily porous and workloads and applications are dynamically created, increasing the potential attack surface</a:t>
            </a:r>
          </a:p>
          <a:p>
            <a:pPr algn="just"/>
            <a:endParaRPr lang="en-US" dirty="0"/>
          </a:p>
          <a:p>
            <a:pPr algn="just"/>
            <a:endParaRPr lang="en-US" dirty="0"/>
          </a:p>
          <a:p>
            <a:pPr algn="just"/>
            <a:r>
              <a:rPr lang="ar-DZ" dirty="0"/>
              <a:t>الأمان الفيزيائي التقليدي يعتمد على الأجهزة القائمة على الأجهزة، ونتيجة لذلك، فهو غير مرن وثابت. يعتمد النهج التقليدي على الأجهزة المنتشرة في نقاط استراتيجية عبر الشبكة وغالبًا ما يركز على حماية حاجز الشبكة (كما هو الحال مع جدار الحماية التقليدي). ومع ذلك، فإن حاجز شبكة الافتراضيات المستند إلى السحابة بالضرورة هو مسامي، وتُنشأ الأعباء العملية والتطبيقات بشكل دينامي، مما يزيد من سطح الهجوم المحتمل.</a:t>
            </a:r>
            <a:endParaRPr lang="en-US" dirty="0"/>
          </a:p>
          <a:p>
            <a:pPr algn="just"/>
            <a:endParaRPr lang="en-US" dirty="0"/>
          </a:p>
        </p:txBody>
      </p:sp>
    </p:spTree>
    <p:extLst>
      <p:ext uri="{BB962C8B-B14F-4D97-AF65-F5344CB8AC3E}">
        <p14:creationId xmlns:p14="http://schemas.microsoft.com/office/powerpoint/2010/main" val="4266863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Different types of virtualized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EB0AF6A2-F1C7-4C9E-8EEF-84F68CA91AF1}"/>
              </a:ext>
            </a:extLst>
          </p:cNvPr>
          <p:cNvSpPr/>
          <p:nvPr/>
        </p:nvSpPr>
        <p:spPr>
          <a:xfrm>
            <a:off x="1621762" y="1502688"/>
            <a:ext cx="9341802" cy="2862322"/>
          </a:xfrm>
          <a:prstGeom prst="rect">
            <a:avLst/>
          </a:prstGeom>
        </p:spPr>
        <p:txBody>
          <a:bodyPr wrap="square">
            <a:spAutoFit/>
          </a:bodyPr>
          <a:lstStyle/>
          <a:p>
            <a:r>
              <a:rPr lang="en-US" dirty="0"/>
              <a:t>Some common types of virtualized security features include:</a:t>
            </a:r>
          </a:p>
          <a:p>
            <a:r>
              <a:rPr lang="ar-DZ" dirty="0"/>
              <a:t>بعض أنواع مشتركة من ميزات الأمان الافتراضي تشمل:</a:t>
            </a:r>
            <a:endParaRPr lang="en-US" dirty="0"/>
          </a:p>
          <a:p>
            <a:endParaRPr lang="en-US" dirty="0"/>
          </a:p>
          <a:p>
            <a:r>
              <a:rPr lang="en-US" b="1" dirty="0"/>
              <a:t>Segmentation, </a:t>
            </a:r>
            <a:r>
              <a:rPr lang="en-US" dirty="0"/>
              <a:t>or making specific resources available only to specific applications and users. This typically takes the form of controlling traffic between different network segments or tiers.</a:t>
            </a:r>
          </a:p>
          <a:p>
            <a:endParaRPr lang="en-US" dirty="0"/>
          </a:p>
          <a:p>
            <a:r>
              <a:rPr lang="ar-DZ" dirty="0"/>
              <a:t>التقسيم، أو جعل الموارد متاحة لتطبيقات ومستخدمين محددين فقط. وعادة ما يتم ذلك عن طريق التحكم في حركة المرور بين الشرائح أو الطبقات الشبكية المختلفة.</a:t>
            </a:r>
            <a:br>
              <a:rPr lang="en-US" dirty="0"/>
            </a:br>
            <a:endParaRPr lang="en-US" dirty="0"/>
          </a:p>
        </p:txBody>
      </p:sp>
    </p:spTree>
    <p:extLst>
      <p:ext uri="{BB962C8B-B14F-4D97-AF65-F5344CB8AC3E}">
        <p14:creationId xmlns:p14="http://schemas.microsoft.com/office/powerpoint/2010/main" val="1696737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ECB3AC-A1EC-4650-A5C5-C7AC53CDD2D0}"/>
              </a:ext>
            </a:extLst>
          </p:cNvPr>
          <p:cNvSpPr/>
          <p:nvPr/>
        </p:nvSpPr>
        <p:spPr>
          <a:xfrm>
            <a:off x="1174377" y="412900"/>
            <a:ext cx="8408894" cy="5078313"/>
          </a:xfrm>
          <a:prstGeom prst="rect">
            <a:avLst/>
          </a:prstGeom>
        </p:spPr>
        <p:txBody>
          <a:bodyPr wrap="square">
            <a:spAutoFit/>
          </a:bodyPr>
          <a:lstStyle/>
          <a:p>
            <a:r>
              <a:rPr lang="en-US" b="1" dirty="0"/>
              <a:t>Micro-segmentation</a:t>
            </a:r>
            <a:r>
              <a:rPr lang="en-US" dirty="0"/>
              <a:t>, or applying specific security policies at the workload level to create granular secure zones and limit an attacker’s ability to move through the network. Micro-segmentation divides a data center into segments and allows IT teams to define security controls for each segment individually, bolstering the data center’s resistance to attack.</a:t>
            </a:r>
          </a:p>
          <a:p>
            <a:endParaRPr lang="en-US" dirty="0"/>
          </a:p>
          <a:p>
            <a:r>
              <a:rPr lang="ar-DZ" dirty="0"/>
              <a:t>التقسيم الدقيق، أو تطبيق سياسات أمنية محددة على مستوى الأعباء العملية لإنشاء مناطق آمنة دقيقة وتقييد قدرة المهاجم على التحرك في الشبكة. يقوم التقسيم الدقيق بتقسيم مركز البيانات إلى شرائح ويتيح لفرق تكنولوجيا المعلومات تعريف ضوابط الأمان لكل شريحة بشكل فردي، مما يعزز مقاومة مركز البيانات للهجمات.</a:t>
            </a:r>
            <a:endParaRPr lang="en-US" dirty="0"/>
          </a:p>
          <a:p>
            <a:endParaRPr lang="en-US" dirty="0"/>
          </a:p>
          <a:p>
            <a:r>
              <a:rPr lang="en-US" b="1" dirty="0"/>
              <a:t>Isolation</a:t>
            </a:r>
            <a:r>
              <a:rPr lang="en-US" dirty="0"/>
              <a:t>, or separating independent workloads and applications on the same network. This is particularly important in a multitenant </a:t>
            </a:r>
            <a:r>
              <a:rPr lang="en-US" dirty="0">
                <a:hlinkClick r:id="rId2"/>
              </a:rPr>
              <a:t>public cloud</a:t>
            </a:r>
            <a:r>
              <a:rPr lang="en-US" dirty="0"/>
              <a:t> environment, and can also be used to isolate virtual networks from the underlying physical infrastructure, protecting the infrastructure from attack.</a:t>
            </a:r>
          </a:p>
          <a:p>
            <a:endParaRPr lang="en-US" dirty="0"/>
          </a:p>
          <a:p>
            <a:r>
              <a:rPr lang="ar-DZ" dirty="0"/>
              <a:t>العزل، أو فصل الأعباء العملية والتطبيقات المستقلة على نفس الشبكة. هذا مهم بشكل خاص في بيئة السحابة العامة متعددة المستأجرين، ويمكن أيضًا استخدامه لعزل الشبكات الافتراضية عن البنية التحتية الفيزيائية الأساسية، مما يحمي البنية التحتية من الهجمات.</a:t>
            </a:r>
            <a:endParaRPr lang="en-US" dirty="0"/>
          </a:p>
        </p:txBody>
      </p:sp>
    </p:spTree>
    <p:extLst>
      <p:ext uri="{BB962C8B-B14F-4D97-AF65-F5344CB8AC3E}">
        <p14:creationId xmlns:p14="http://schemas.microsoft.com/office/powerpoint/2010/main" val="308244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827180" y="2644170"/>
            <a:ext cx="6311981" cy="2062103"/>
          </a:xfrm>
          <a:prstGeom prst="rect">
            <a:avLst/>
          </a:prstGeom>
          <a:solidFill>
            <a:schemeClr val="bg1"/>
          </a:solidFill>
        </p:spPr>
        <p:txBody>
          <a:bodyPr wrap="square" rtlCol="1">
            <a:spAutoFit/>
          </a:bodyPr>
          <a:lstStyle/>
          <a:p>
            <a:pPr rtl="1"/>
            <a:r>
              <a:rPr lang="en-US" sz="3200" dirty="0"/>
              <a:t>Discuss the System Architectures cybersecurity elements?</a:t>
            </a:r>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EB4964-853D-4BC4-8BFE-D99D01C56523}"/>
              </a:ext>
            </a:extLst>
          </p:cNvPr>
          <p:cNvSpPr/>
          <p:nvPr/>
        </p:nvSpPr>
        <p:spPr>
          <a:xfrm>
            <a:off x="1416422" y="960148"/>
            <a:ext cx="6893859" cy="2585323"/>
          </a:xfrm>
          <a:prstGeom prst="rect">
            <a:avLst/>
          </a:prstGeom>
        </p:spPr>
        <p:txBody>
          <a:bodyPr wrap="square">
            <a:spAutoFit/>
          </a:bodyPr>
          <a:lstStyle/>
          <a:p>
            <a:pPr>
              <a:buFont typeface="Wingdings" panose="05000000000000000000" pitchFamily="2" charset="2"/>
              <a:buChar char="ü"/>
            </a:pPr>
            <a:r>
              <a:rPr lang="en-US" b="1" dirty="0"/>
              <a:t>Virtualized security work </a:t>
            </a:r>
            <a:r>
              <a:rPr lang="ar-DZ" dirty="0"/>
              <a:t>العمل الأمني المُفترض</a:t>
            </a:r>
            <a:endParaRPr lang="en-GB" dirty="0"/>
          </a:p>
          <a:p>
            <a:endParaRPr lang="en-US" b="1" dirty="0"/>
          </a:p>
          <a:p>
            <a:pPr>
              <a:buFont typeface="Wingdings" panose="05000000000000000000" pitchFamily="2" charset="2"/>
              <a:buChar char="ü"/>
            </a:pPr>
            <a:r>
              <a:rPr lang="en-US" b="1" dirty="0"/>
              <a:t>Risks of virtualized security  </a:t>
            </a:r>
            <a:r>
              <a:rPr lang="ar-DZ" dirty="0"/>
              <a:t>مخاطر الأمن المُفترض</a:t>
            </a:r>
            <a:endParaRPr lang="en-GB" dirty="0"/>
          </a:p>
          <a:p>
            <a:endParaRPr lang="en-US" b="1" dirty="0"/>
          </a:p>
          <a:p>
            <a:pPr>
              <a:buFont typeface="Wingdings" panose="05000000000000000000" pitchFamily="2" charset="2"/>
              <a:buChar char="ü"/>
            </a:pPr>
            <a:r>
              <a:rPr lang="en-US" b="1" dirty="0"/>
              <a:t>How is physical security different from virtualized security? </a:t>
            </a:r>
            <a:r>
              <a:rPr lang="ar-DZ" dirty="0"/>
              <a:t>كيف تختلف الأمان الفيزيائي عن الأمان المفترض؟</a:t>
            </a:r>
            <a:endParaRPr lang="en-GB" dirty="0"/>
          </a:p>
          <a:p>
            <a:endParaRPr lang="en-US" b="1" dirty="0"/>
          </a:p>
          <a:p>
            <a:pPr>
              <a:buFont typeface="Wingdings" panose="05000000000000000000" pitchFamily="2" charset="2"/>
              <a:buChar char="ü"/>
            </a:pPr>
            <a:r>
              <a:rPr lang="en-US" b="1" dirty="0"/>
              <a:t>Different types of virtualized security  </a:t>
            </a:r>
            <a:br>
              <a:rPr lang="ar-DZ" dirty="0"/>
            </a:br>
            <a:r>
              <a:rPr lang="ar-DZ" dirty="0"/>
              <a:t>أنواع مختلفة من الأمان المفترض</a:t>
            </a:r>
            <a:endParaRPr lang="en-US" b="1" dirty="0"/>
          </a:p>
        </p:txBody>
      </p:sp>
    </p:spTree>
    <p:extLst>
      <p:ext uri="{BB962C8B-B14F-4D97-AF65-F5344CB8AC3E}">
        <p14:creationId xmlns:p14="http://schemas.microsoft.com/office/powerpoint/2010/main" val="1855027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5" name="مجموعة 4">
            <a:extLst>
              <a:ext uri="{FF2B5EF4-FFF2-40B4-BE49-F238E27FC236}">
                <a16:creationId xmlns:a16="http://schemas.microsoft.com/office/drawing/2014/main" id="{54AD5ED6-93AC-437F-B7A0-7401CE565E7D}"/>
              </a:ext>
            </a:extLst>
          </p:cNvPr>
          <p:cNvGrpSpPr/>
          <p:nvPr/>
        </p:nvGrpSpPr>
        <p:grpSpPr>
          <a:xfrm>
            <a:off x="3998621" y="535090"/>
            <a:ext cx="5921809" cy="1661993"/>
            <a:chOff x="5031559" y="1169748"/>
            <a:chExt cx="4261436" cy="1661993"/>
          </a:xfrm>
        </p:grpSpPr>
        <p:sp>
          <p:nvSpPr>
            <p:cNvPr id="15" name="TextBox 14">
              <a:extLst>
                <a:ext uri="{FF2B5EF4-FFF2-40B4-BE49-F238E27FC236}">
                  <a16:creationId xmlns:a16="http://schemas.microsoft.com/office/drawing/2014/main" id="{AF071597-2381-4BC2-A334-18A3685CC153}"/>
                </a:ext>
              </a:extLst>
            </p:cNvPr>
            <p:cNvSpPr txBox="1"/>
            <p:nvPr/>
          </p:nvSpPr>
          <p:spPr>
            <a:xfrm>
              <a:off x="5469740" y="1169748"/>
              <a:ext cx="3823255" cy="1661993"/>
            </a:xfrm>
            <a:prstGeom prst="rect">
              <a:avLst/>
            </a:prstGeom>
            <a:solidFill>
              <a:schemeClr val="bg1"/>
            </a:solidFill>
          </p:spPr>
          <p:txBody>
            <a:bodyPr wrap="square" rtlCol="0">
              <a:spAutoFit/>
            </a:bodyPr>
            <a:lstStyle/>
            <a:p>
              <a:r>
                <a:rPr lang="en-US" sz="2800" dirty="0">
                  <a:latin typeface="Calibri" pitchFamily="34" charset="0"/>
                </a:rPr>
                <a:t>Identify basic concepts of Virtualization and Cloud.</a:t>
              </a:r>
            </a:p>
            <a:p>
              <a:r>
                <a:rPr lang="ar-DZ" dirty="0"/>
                <a:t>تحديد المفاهيم الأساسية للافتراضيات والحوسبة السحابية.</a:t>
              </a:r>
              <a:endParaRPr lang="en-US" sz="2800" dirty="0">
                <a:latin typeface="Calibri" pitchFamily="34" charset="0"/>
              </a:endParaRPr>
            </a:p>
            <a:p>
              <a:pPr rtl="1"/>
              <a:endParaRPr lang="en-US" altLang="ar-EG" sz="2800" dirty="0">
                <a:latin typeface="Calibri" pitchFamily="34" charset="0"/>
              </a:endParaRPr>
            </a:p>
          </p:txBody>
        </p:sp>
        <p:sp>
          <p:nvSpPr>
            <p:cNvPr id="3" name="شكل بيضاوي 2">
              <a:extLst>
                <a:ext uri="{FF2B5EF4-FFF2-40B4-BE49-F238E27FC236}">
                  <a16:creationId xmlns:a16="http://schemas.microsoft.com/office/drawing/2014/main" id="{026AB8FF-6667-4014-9BFF-D7080653658C}"/>
                </a:ext>
              </a:extLst>
            </p:cNvPr>
            <p:cNvSpPr/>
            <p:nvPr/>
          </p:nvSpPr>
          <p:spPr>
            <a:xfrm>
              <a:off x="5031559" y="1573103"/>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grpSp>
        <p:nvGrpSpPr>
          <p:cNvPr id="41" name="مجموعة 4">
            <a:extLst>
              <a:ext uri="{FF2B5EF4-FFF2-40B4-BE49-F238E27FC236}">
                <a16:creationId xmlns:a16="http://schemas.microsoft.com/office/drawing/2014/main" id="{35A34580-B1C7-41E2-A4A6-92700B09CD12}"/>
              </a:ext>
            </a:extLst>
          </p:cNvPr>
          <p:cNvGrpSpPr/>
          <p:nvPr/>
        </p:nvGrpSpPr>
        <p:grpSpPr>
          <a:xfrm>
            <a:off x="3848761" y="2472272"/>
            <a:ext cx="5012337" cy="1661993"/>
            <a:chOff x="4528830" y="1568092"/>
            <a:chExt cx="3865114" cy="1661993"/>
          </a:xfrm>
        </p:grpSpPr>
        <p:sp>
          <p:nvSpPr>
            <p:cNvPr id="42" name="TextBox 41">
              <a:extLst>
                <a:ext uri="{FF2B5EF4-FFF2-40B4-BE49-F238E27FC236}">
                  <a16:creationId xmlns:a16="http://schemas.microsoft.com/office/drawing/2014/main" id="{097BA69D-5798-49A8-8DC0-3E7317439102}"/>
                </a:ext>
              </a:extLst>
            </p:cNvPr>
            <p:cNvSpPr txBox="1"/>
            <p:nvPr/>
          </p:nvSpPr>
          <p:spPr>
            <a:xfrm>
              <a:off x="4808384" y="1568092"/>
              <a:ext cx="3585560" cy="1661993"/>
            </a:xfrm>
            <a:prstGeom prst="rect">
              <a:avLst/>
            </a:prstGeom>
            <a:solidFill>
              <a:schemeClr val="bg1"/>
            </a:solidFill>
          </p:spPr>
          <p:txBody>
            <a:bodyPr wrap="square" rtlCol="0">
              <a:spAutoFit/>
            </a:bodyPr>
            <a:lstStyle/>
            <a:p>
              <a:r>
                <a:rPr lang="en-US" sz="2800" dirty="0">
                  <a:latin typeface="Calibri" pitchFamily="34" charset="0"/>
                </a:rPr>
                <a:t>Distinguished between Cloud Computing and Virtualization.</a:t>
              </a:r>
            </a:p>
            <a:p>
              <a:pPr rtl="1"/>
              <a:r>
                <a:rPr lang="ar-DZ" dirty="0"/>
                <a:t>تمييز بين الحوسبة السحابية والافتراضيات.</a:t>
              </a:r>
              <a:endParaRPr lang="en-US" sz="2800" dirty="0">
                <a:latin typeface="Calibri" pitchFamily="34" charset="0"/>
              </a:endParaRPr>
            </a:p>
            <a:p>
              <a:pPr rtl="1"/>
              <a:endParaRPr lang="ar-EG" altLang="ar-EG" sz="2800" b="1" dirty="0">
                <a:latin typeface="Sakkal Majalla" panose="02000000000000000000" pitchFamily="2" charset="-78"/>
                <a:cs typeface="Sakkal Majalla" panose="02000000000000000000" pitchFamily="2" charset="-78"/>
              </a:endParaRPr>
            </a:p>
          </p:txBody>
        </p:sp>
        <p:sp>
          <p:nvSpPr>
            <p:cNvPr id="43" name="شكل بيضاوي 2">
              <a:extLst>
                <a:ext uri="{FF2B5EF4-FFF2-40B4-BE49-F238E27FC236}">
                  <a16:creationId xmlns:a16="http://schemas.microsoft.com/office/drawing/2014/main" id="{5AD10ABC-3A6F-4C3A-838C-A99A4387EA8A}"/>
                </a:ext>
              </a:extLst>
            </p:cNvPr>
            <p:cNvSpPr/>
            <p:nvPr/>
          </p:nvSpPr>
          <p:spPr>
            <a:xfrm>
              <a:off x="4528830" y="1895616"/>
              <a:ext cx="306082" cy="3060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46" name="شكل بيضاوي 2">
            <a:extLst>
              <a:ext uri="{FF2B5EF4-FFF2-40B4-BE49-F238E27FC236}">
                <a16:creationId xmlns:a16="http://schemas.microsoft.com/office/drawing/2014/main" id="{E34A98E5-07DA-44D5-90B0-EA49EF8B6CAA}"/>
              </a:ext>
            </a:extLst>
          </p:cNvPr>
          <p:cNvSpPr/>
          <p:nvPr/>
        </p:nvSpPr>
        <p:spPr>
          <a:xfrm>
            <a:off x="3629940" y="4640779"/>
            <a:ext cx="386573" cy="306082"/>
          </a:xfrm>
          <a:prstGeom prst="ellipse">
            <a:avLst/>
          </a:prstGeom>
          <a:solidFill>
            <a:srgbClr val="C6D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7" name="TextBox 16">
            <a:extLst>
              <a:ext uri="{FF2B5EF4-FFF2-40B4-BE49-F238E27FC236}">
                <a16:creationId xmlns:a16="http://schemas.microsoft.com/office/drawing/2014/main" id="{4F3844C9-820C-45D5-8308-96F50684644B}"/>
              </a:ext>
            </a:extLst>
          </p:cNvPr>
          <p:cNvSpPr txBox="1"/>
          <p:nvPr/>
        </p:nvSpPr>
        <p:spPr>
          <a:xfrm>
            <a:off x="4047229" y="4045566"/>
            <a:ext cx="4977934" cy="1661993"/>
          </a:xfrm>
          <a:prstGeom prst="rect">
            <a:avLst/>
          </a:prstGeom>
          <a:solidFill>
            <a:schemeClr val="bg1"/>
          </a:solidFill>
        </p:spPr>
        <p:txBody>
          <a:bodyPr wrap="square" rtlCol="0">
            <a:spAutoFit/>
          </a:bodyPr>
          <a:lstStyle/>
          <a:p>
            <a:pPr rtl="1"/>
            <a:r>
              <a:rPr lang="en-US" sz="2800" dirty="0">
                <a:latin typeface="Calibri" pitchFamily="34" charset="0"/>
              </a:rPr>
              <a:t>Identify the Virtualization and Cloud cybersecurity implications.</a:t>
            </a:r>
          </a:p>
          <a:p>
            <a:pPr rtl="1"/>
            <a:endParaRPr lang="ar-SA" sz="2800" dirty="0">
              <a:latin typeface="Calibri" pitchFamily="34" charset="0"/>
            </a:endParaRPr>
          </a:p>
          <a:p>
            <a:pPr rtl="1"/>
            <a:r>
              <a:rPr lang="ar-DZ" dirty="0"/>
              <a:t>تحديد تأثيرات أمان الحوسبة السحابية والافتراضيات.</a:t>
            </a:r>
            <a:endParaRPr lang="en-US" altLang="ar-EG" sz="2800" dirty="0">
              <a:latin typeface="Calibri" pitchFamily="34" charset="0"/>
            </a:endParaRPr>
          </a:p>
        </p:txBody>
      </p:sp>
    </p:spTree>
    <p:extLst>
      <p:ext uri="{BB962C8B-B14F-4D97-AF65-F5344CB8AC3E}">
        <p14:creationId xmlns:p14="http://schemas.microsoft.com/office/powerpoint/2010/main" val="144293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Virtualization and Cloud</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693319"/>
          </a:xfrm>
          <a:prstGeom prst="rect">
            <a:avLst/>
          </a:prstGeom>
        </p:spPr>
        <p:txBody>
          <a:bodyPr wrap="square">
            <a:spAutoFit/>
          </a:bodyPr>
          <a:lstStyle/>
          <a:p>
            <a:r>
              <a:rPr lang="en-US" b="1" dirty="0"/>
              <a:t>What is </a:t>
            </a:r>
            <a:r>
              <a:rPr lang="en-US" b="1" u="sng" dirty="0"/>
              <a:t>virtualization</a:t>
            </a:r>
            <a:r>
              <a:rPr lang="en-US" b="1" dirty="0"/>
              <a:t>? </a:t>
            </a:r>
            <a:r>
              <a:rPr lang="ar-DZ" dirty="0"/>
              <a:t>ما هي الافتراضيات؟</a:t>
            </a:r>
            <a:endParaRPr lang="en-US" b="1" dirty="0"/>
          </a:p>
          <a:p>
            <a:pPr algn="just"/>
            <a:r>
              <a:rPr lang="en-US" dirty="0"/>
              <a:t>Virtualization software separates computer environments from physical infrastructures so that you can run multiple operating systems and applications simultaneously on the same machine. For example, in a </a:t>
            </a:r>
            <a:r>
              <a:rPr lang="en-US" dirty="0">
                <a:hlinkClick r:id="rId3">
                  <a:extLst>
                    <a:ext uri="{A12FA001-AC4F-418D-AE19-62706E023703}">
                      <ahyp:hlinkClr xmlns:ahyp="http://schemas.microsoft.com/office/drawing/2018/hyperlinkcolor" val="tx"/>
                    </a:ext>
                  </a:extLst>
                </a:hlinkClick>
              </a:rPr>
              <a:t>workspace virtualization</a:t>
            </a:r>
            <a:r>
              <a:rPr lang="en-US" dirty="0"/>
              <a:t> model, if you do most of your work on a Mac but use select applications exclusive to PCs, you can run Windows on a virtual machine to access those applications without switching computers.</a:t>
            </a:r>
          </a:p>
          <a:p>
            <a:pPr algn="just"/>
            <a:endParaRPr lang="en-US" dirty="0"/>
          </a:p>
          <a:p>
            <a:pPr algn="just"/>
            <a:r>
              <a:rPr lang="ar-DZ" dirty="0"/>
              <a:t>يفصل برنامج الافتراضيات البيئات الحاسوبية عن البنية التحتية الفعلية بحيث يمكنك تشغيل أنظمة تشغيل متعددة وتطبيقات في نفس الوقت على نفس الجهاز. على سبيل المثال، في نموذج الافتراضيات المكتبية، إذا كنت تقوم بمعظم عملك على نظام </a:t>
            </a:r>
            <a:r>
              <a:rPr lang="en-GB" dirty="0"/>
              <a:t>Mac </a:t>
            </a:r>
            <a:r>
              <a:rPr lang="ar-DZ" dirty="0"/>
              <a:t>ولكن تستخدم تطبيقات معينة حصراً على أجهزة الكمبيوتر الشخصية، يمكنك تشغيل </a:t>
            </a:r>
            <a:r>
              <a:rPr lang="en-GB" dirty="0"/>
              <a:t>Windows </a:t>
            </a:r>
            <a:r>
              <a:rPr lang="ar-DZ" dirty="0"/>
              <a:t>على جهاز افتراضي للوصول إلى تلك التطبيقات دون الحاجة إلى التبديل بين الكمبيوترين.</a:t>
            </a:r>
            <a:endParaRPr lang="en-US" dirty="0"/>
          </a:p>
          <a:p>
            <a:pPr algn="just"/>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224417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209F49-4869-48F7-9A21-85BA4443B9A3}"/>
              </a:ext>
            </a:extLst>
          </p:cNvPr>
          <p:cNvSpPr/>
          <p:nvPr/>
        </p:nvSpPr>
        <p:spPr>
          <a:xfrm>
            <a:off x="1909482" y="996914"/>
            <a:ext cx="6096000" cy="3416320"/>
          </a:xfrm>
          <a:prstGeom prst="rect">
            <a:avLst/>
          </a:prstGeom>
        </p:spPr>
        <p:txBody>
          <a:bodyPr>
            <a:spAutoFit/>
          </a:bodyPr>
          <a:lstStyle/>
          <a:p>
            <a:pPr algn="just"/>
            <a:r>
              <a:rPr lang="en-US" b="1" dirty="0"/>
              <a:t>What is </a:t>
            </a:r>
            <a:r>
              <a:rPr lang="en-US" b="1" dirty="0">
                <a:hlinkClick r:id="rId2">
                  <a:extLst>
                    <a:ext uri="{A12FA001-AC4F-418D-AE19-62706E023703}">
                      <ahyp:hlinkClr xmlns:ahyp="http://schemas.microsoft.com/office/drawing/2018/hyperlinkcolor" val="tx"/>
                    </a:ext>
                  </a:extLst>
                </a:hlinkClick>
              </a:rPr>
              <a:t>Cloud computing</a:t>
            </a:r>
            <a:r>
              <a:rPr lang="en-US" b="1" dirty="0"/>
              <a:t>? </a:t>
            </a:r>
            <a:r>
              <a:rPr lang="ar-DZ" dirty="0"/>
              <a:t>ما هي الحوسبة السحابية؟</a:t>
            </a:r>
            <a:endParaRPr lang="en-US" b="1" dirty="0"/>
          </a:p>
          <a:p>
            <a:pPr algn="just"/>
            <a:endParaRPr lang="en-US" dirty="0"/>
          </a:p>
          <a:p>
            <a:pPr algn="just"/>
            <a:r>
              <a:rPr lang="en-US" dirty="0"/>
              <a:t>The term cloud refers to a network or the internet. It is a technology that uses remote servers on the internet to store, manage, and access data online rather than local drives. The data can be anything such as files, images, documents, audio, video, and more.</a:t>
            </a:r>
          </a:p>
          <a:p>
            <a:pPr algn="just"/>
            <a:endParaRPr lang="en-US" dirty="0"/>
          </a:p>
          <a:p>
            <a:pPr algn="just"/>
            <a:r>
              <a:rPr lang="ar-DZ" dirty="0"/>
              <a:t>يشير مصطلح "السحابة" إلى شبكة الإنترنت أو الشبكة. إنها تقنية تستخدم خوادم بعيدة على الإنترنت لتخزين البيانات وإدارتها والوصول إليها عبر الإنترنت بدلاً من الأقراص المحلية. يمكن أن تكون البيانات أي شيء مثل الملفات والصور والوثائق والصوت والفيديو وغيرها.</a:t>
            </a:r>
            <a:endParaRPr lang="en-US" dirty="0"/>
          </a:p>
        </p:txBody>
      </p:sp>
    </p:spTree>
    <p:extLst>
      <p:ext uri="{BB962C8B-B14F-4D97-AF65-F5344CB8AC3E}">
        <p14:creationId xmlns:p14="http://schemas.microsoft.com/office/powerpoint/2010/main" val="336649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Why is virtualization important? </a:t>
            </a:r>
            <a:r>
              <a:rPr lang="ar-DZ" dirty="0">
                <a:solidFill>
                  <a:schemeClr val="tx1"/>
                </a:solidFill>
              </a:rPr>
              <a:t>لماذا تعتبر الافتراضيات مهمة؟</a:t>
            </a:r>
            <a:endParaRPr lang="en-US" b="1"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2585323"/>
          </a:xfrm>
          <a:prstGeom prst="rect">
            <a:avLst/>
          </a:prstGeom>
        </p:spPr>
        <p:txBody>
          <a:bodyPr wrap="square">
            <a:spAutoFit/>
          </a:bodyPr>
          <a:lstStyle/>
          <a:p>
            <a:pPr algn="just"/>
            <a:r>
              <a:rPr lang="en-US" dirty="0"/>
              <a:t>By using virtualization, you can interact with any hardware resource with greater flexibility. Physical servers consume electricity, take up storage space, and need maintenance. You are often limited by physical proximity and network design if you want to access them. Virtualization removes all these limitations by abstracting physical hardware functionality into software. You can manage, maintain, and use your hardware infrastructure like an application on the web.</a:t>
            </a:r>
            <a:endParaRPr lang="en-US" b="1" dirty="0"/>
          </a:p>
          <a:p>
            <a:endParaRPr lang="en-US" b="1" dirty="0"/>
          </a:p>
          <a:p>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48BFECA4-36A9-4CB2-A4EB-97F5D959EEA8}"/>
              </a:ext>
            </a:extLst>
          </p:cNvPr>
          <p:cNvPicPr>
            <a:picLocks noChangeAspect="1"/>
          </p:cNvPicPr>
          <p:nvPr/>
        </p:nvPicPr>
        <p:blipFill>
          <a:blip r:embed="rId3"/>
          <a:stretch>
            <a:fillRect/>
          </a:stretch>
        </p:blipFill>
        <p:spPr>
          <a:xfrm>
            <a:off x="3836121" y="3177387"/>
            <a:ext cx="4910715" cy="3024880"/>
          </a:xfrm>
          <a:prstGeom prst="rect">
            <a:avLst/>
          </a:prstGeom>
        </p:spPr>
      </p:pic>
    </p:spTree>
    <p:extLst>
      <p:ext uri="{BB962C8B-B14F-4D97-AF65-F5344CB8AC3E}">
        <p14:creationId xmlns:p14="http://schemas.microsoft.com/office/powerpoint/2010/main" val="229515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580800-8045-421E-A6D5-B7D472535FD9}"/>
              </a:ext>
            </a:extLst>
          </p:cNvPr>
          <p:cNvSpPr/>
          <p:nvPr/>
        </p:nvSpPr>
        <p:spPr>
          <a:xfrm>
            <a:off x="2133600" y="902331"/>
            <a:ext cx="6096000" cy="1754326"/>
          </a:xfrm>
          <a:prstGeom prst="rect">
            <a:avLst/>
          </a:prstGeom>
        </p:spPr>
        <p:txBody>
          <a:bodyPr>
            <a:spAutoFit/>
          </a:bodyPr>
          <a:lstStyle/>
          <a:p>
            <a:r>
              <a:rPr lang="ar-DZ" dirty="0">
                <a:solidFill>
                  <a:srgbClr val="0D0D0D"/>
                </a:solidFill>
                <a:latin typeface="Söhne"/>
              </a:rPr>
              <a:t>من خلال استخدام الافتراضيات، يمكنك التفاعل مع أي مورد حاسوبي بمرونة أكبر. تستهلك الخوادم الفعلية الكهرباء وتستغرق مساحة تخزين وتحتاج صيانة. غالبًا ما تكون مقيدًا بالقرب الجغرافي وتصميم الشبكة إذا أردت الوصول إليها. تزيل الافتراضيات كل هذه القيود من خلال تجريد وظائف الأجهزة الفعلية إلى برمجيات. يمكنك إدارة وصيانة واستخدام بنية الأجهزة الخاصة بك مثل تطبيق على الويب.</a:t>
            </a:r>
            <a:endParaRPr lang="en-GB" dirty="0"/>
          </a:p>
        </p:txBody>
      </p:sp>
    </p:spTree>
    <p:extLst>
      <p:ext uri="{BB962C8B-B14F-4D97-AF65-F5344CB8AC3E}">
        <p14:creationId xmlns:p14="http://schemas.microsoft.com/office/powerpoint/2010/main" val="2109782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Why is virtualization important?</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693319"/>
          </a:xfrm>
          <a:prstGeom prst="rect">
            <a:avLst/>
          </a:prstGeom>
        </p:spPr>
        <p:txBody>
          <a:bodyPr wrap="square">
            <a:spAutoFit/>
          </a:bodyPr>
          <a:lstStyle/>
          <a:p>
            <a:endParaRPr lang="en-US" b="1" dirty="0"/>
          </a:p>
          <a:p>
            <a:r>
              <a:rPr lang="en-US" b="1" dirty="0"/>
              <a:t>Virtualization example</a:t>
            </a:r>
          </a:p>
          <a:p>
            <a:r>
              <a:rPr lang="en-US" dirty="0"/>
              <a:t>Consider a company that needs servers for three functions:</a:t>
            </a:r>
          </a:p>
          <a:p>
            <a:r>
              <a:rPr lang="en-US" dirty="0"/>
              <a:t>1- Store business email securely</a:t>
            </a:r>
          </a:p>
          <a:p>
            <a:pPr algn="just"/>
            <a:r>
              <a:rPr lang="en-US" dirty="0"/>
              <a:t>2- Run a customer-facing application</a:t>
            </a:r>
          </a:p>
          <a:p>
            <a:pPr algn="just"/>
            <a:r>
              <a:rPr lang="en-US" dirty="0"/>
              <a:t>3- Run internal business applications</a:t>
            </a:r>
          </a:p>
          <a:p>
            <a:pPr algn="just"/>
            <a:r>
              <a:rPr lang="en-US" dirty="0"/>
              <a:t>    Each of these functions has different configuration requirements: </a:t>
            </a:r>
          </a:p>
          <a:p>
            <a:pPr algn="just"/>
            <a:r>
              <a:rPr lang="en-US" dirty="0"/>
              <a:t>- The email application requires more storage capacity and a Windows operating system.</a:t>
            </a:r>
          </a:p>
          <a:p>
            <a:pPr algn="just"/>
            <a:r>
              <a:rPr lang="en-US" dirty="0"/>
              <a:t>- The customer-facing application requires a Linux operating system and high processing power to handle large volumes of website traffic.</a:t>
            </a:r>
          </a:p>
          <a:p>
            <a:r>
              <a:rPr lang="en-US" dirty="0"/>
              <a:t>- The internal business application requires iOS and more internal memory (RAM).</a:t>
            </a:r>
          </a:p>
          <a:p>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366268593"/>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496</TotalTime>
  <Words>3562</Words>
  <Application>Microsoft Office PowerPoint</Application>
  <PresentationFormat>Widescreen</PresentationFormat>
  <Paragraphs>197</Paragraphs>
  <Slides>30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Calibri</vt:lpstr>
      <vt:lpstr>Calibri Light</vt:lpstr>
      <vt:lpstr>GE Thameen</vt:lpstr>
      <vt:lpstr>metropolislight</vt:lpstr>
      <vt:lpstr>Rockwell</vt:lpstr>
      <vt:lpstr>Sakkal Majalla</vt:lpstr>
      <vt:lpstr>Söhne</vt:lpstr>
      <vt:lpstr>Times New Roman</vt:lpstr>
      <vt:lpstr>Wingdings</vt:lpstr>
      <vt:lpstr>أطلس</vt:lpstr>
      <vt:lpstr>1211 CYS IT Systems Components   3#Lecture   Virtualization and Cloud (الافتراضي والسحابي)– Part 1 </vt:lpstr>
      <vt:lpstr>PowerPoint Presentation</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Mohammed Zakariah</cp:lastModifiedBy>
  <cp:revision>383</cp:revision>
  <dcterms:created xsi:type="dcterms:W3CDTF">2021-05-23T05:55:00Z</dcterms:created>
  <dcterms:modified xsi:type="dcterms:W3CDTF">2024-02-10T19:45:43Z</dcterms:modified>
</cp:coreProperties>
</file>