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2"/>
  </p:notesMasterIdLst>
  <p:sldIdLst>
    <p:sldId id="256" r:id="rId2"/>
    <p:sldId id="379" r:id="rId3"/>
    <p:sldId id="327" r:id="rId4"/>
    <p:sldId id="391" r:id="rId5"/>
    <p:sldId id="408" r:id="rId6"/>
    <p:sldId id="409" r:id="rId7"/>
    <p:sldId id="417" r:id="rId8"/>
    <p:sldId id="410" r:id="rId9"/>
    <p:sldId id="411" r:id="rId10"/>
    <p:sldId id="418" r:id="rId11"/>
    <p:sldId id="412" r:id="rId12"/>
    <p:sldId id="419" r:id="rId13"/>
    <p:sldId id="413" r:id="rId14"/>
    <p:sldId id="414" r:id="rId15"/>
    <p:sldId id="420" r:id="rId16"/>
    <p:sldId id="415" r:id="rId17"/>
    <p:sldId id="421" r:id="rId18"/>
    <p:sldId id="416" r:id="rId19"/>
    <p:sldId id="364" r:id="rId20"/>
    <p:sldId id="32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7F09"/>
    <a:srgbClr val="FBCC9A"/>
    <a:srgbClr val="B8C4C5"/>
    <a:srgbClr val="546668"/>
    <a:srgbClr val="94B6D2"/>
    <a:srgbClr val="A5B592"/>
    <a:srgbClr val="DBE1D3"/>
    <a:srgbClr val="F49E86"/>
    <a:srgbClr val="A5300F"/>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نمط متوسط 3 - تمييز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نمط فاتح 2 - تميي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85" d="100"/>
          <a:sy n="85" d="100"/>
        </p:scale>
        <p:origin x="499"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519331-4BDF-4E56-9029-698398FA5D34}" type="datetimeFigureOut">
              <a:rPr lang="en-GB" smtClean="0"/>
              <a:t>10/02/2024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01106A-63F7-471F-ABE4-1F8412FF9F40}" type="slidenum">
              <a:rPr lang="en-GB" smtClean="0"/>
              <a:t>‹#›</a:t>
            </a:fld>
            <a:endParaRPr lang="en-GB"/>
          </a:p>
        </p:txBody>
      </p:sp>
    </p:spTree>
    <p:extLst>
      <p:ext uri="{BB962C8B-B14F-4D97-AF65-F5344CB8AC3E}">
        <p14:creationId xmlns:p14="http://schemas.microsoft.com/office/powerpoint/2010/main" val="1105431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2/10/2024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2/10/2024</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2/10/2024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عنوان ومحتوى">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Content Placeholder 2"/>
          <p:cNvSpPr>
            <a:spLocks noGrp="1"/>
          </p:cNvSpPr>
          <p:nvPr>
            <p:ph idx="1"/>
          </p:nvPr>
        </p:nvSpPr>
        <p:spPr>
          <a:xfrm>
            <a:off x="5118447" y="803186"/>
            <a:ext cx="6281873" cy="5248622"/>
          </a:xfrm>
        </p:spPr>
        <p:txBody>
          <a:bodyPr anchor="ctr"/>
          <a:lstStyle/>
          <a:p>
            <a:pPr lvl="0"/>
            <a:r>
              <a:rPr lang="ar-SA" dirty="0"/>
              <a:t>حرر أنماط نص الشكل الرئيسي</a:t>
            </a:r>
          </a:p>
          <a:p>
            <a:pPr lvl="1"/>
            <a:r>
              <a:rPr lang="ar-SA" dirty="0"/>
              <a:t>المستوى الثاني</a:t>
            </a:r>
          </a:p>
          <a:p>
            <a:pPr lvl="2"/>
            <a:r>
              <a:rPr lang="ar-SA" dirty="0"/>
              <a:t>المستوى الثالث</a:t>
            </a:r>
          </a:p>
          <a:p>
            <a:pPr lvl="3"/>
            <a:r>
              <a:rPr lang="ar-SA" dirty="0"/>
              <a:t>المستوى الرابع</a:t>
            </a:r>
          </a:p>
          <a:p>
            <a:pPr lvl="4"/>
            <a:r>
              <a:rPr lang="ar-SA" dirty="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2/10/2024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2/10/2024</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مقارنة">
    <p:spTree>
      <p:nvGrpSpPr>
        <p:cNvPr id="1" name=""/>
        <p:cNvGrpSpPr/>
        <p:nvPr/>
      </p:nvGrpSpPr>
      <p:grpSpPr>
        <a:xfrm>
          <a:off x="0" y="0"/>
          <a:ext cx="0" cy="0"/>
          <a:chOff x="0" y="0"/>
          <a:chExt cx="0" cy="0"/>
        </a:xfrm>
      </p:grpSpPr>
      <p:grpSp>
        <p:nvGrpSpPr>
          <p:cNvPr id="39" name="Group 38"/>
          <p:cNvGrpSpPr/>
          <p:nvPr/>
        </p:nvGrpSpPr>
        <p:grpSpPr>
          <a:xfrm flipH="1">
            <a:off x="0"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2/10/2024</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عنوان فقط">
    <p:spTree>
      <p:nvGrpSpPr>
        <p:cNvPr id="1" name=""/>
        <p:cNvGrpSpPr/>
        <p:nvPr/>
      </p:nvGrpSpPr>
      <p:grpSpPr>
        <a:xfrm>
          <a:off x="0" y="0"/>
          <a:ext cx="0" cy="0"/>
          <a:chOff x="0" y="0"/>
          <a:chExt cx="0" cy="0"/>
        </a:xfrm>
      </p:grpSpPr>
      <p:grpSp>
        <p:nvGrpSpPr>
          <p:cNvPr id="77" name="Group 76"/>
          <p:cNvGrpSpPr/>
          <p:nvPr/>
        </p:nvGrpSpPr>
        <p:grpSpPr>
          <a:xfrm flipH="1">
            <a:off x="0"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Date Placeholder 2"/>
          <p:cNvSpPr>
            <a:spLocks noGrp="1"/>
          </p:cNvSpPr>
          <p:nvPr>
            <p:ph type="dt" sz="half" idx="10"/>
          </p:nvPr>
        </p:nvSpPr>
        <p:spPr/>
        <p:txBody>
          <a:bodyPr/>
          <a:lstStyle/>
          <a:p>
            <a:fld id="{48A87A34-81AB-432B-8DAE-1953F412C126}" type="datetimeFigureOut">
              <a:rPr lang="en-US" dirty="0"/>
              <a:t>2/10/2024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32" name="Flowchart: Delay 10">
            <a:extLst>
              <a:ext uri="{FF2B5EF4-FFF2-40B4-BE49-F238E27FC236}">
                <a16:creationId xmlns:a16="http://schemas.microsoft.com/office/drawing/2014/main" id="{530DC4B3-57F0-4275-AF6C-960710CEFC52}"/>
              </a:ext>
            </a:extLst>
          </p:cNvPr>
          <p:cNvSpPr/>
          <p:nvPr userDrawn="1"/>
        </p:nvSpPr>
        <p:spPr>
          <a:xfrm>
            <a:off x="-1" y="0"/>
            <a:ext cx="3930651" cy="6868633"/>
          </a:xfrm>
          <a:custGeom>
            <a:avLst/>
            <a:gdLst>
              <a:gd name="connsiteX0" fmla="*/ 0 w 2913321"/>
              <a:gd name="connsiteY0" fmla="*/ 0 h 6858000"/>
              <a:gd name="connsiteX1" fmla="*/ 1456661 w 2913321"/>
              <a:gd name="connsiteY1" fmla="*/ 0 h 6858000"/>
              <a:gd name="connsiteX2" fmla="*/ 2913322 w 2913321"/>
              <a:gd name="connsiteY2" fmla="*/ 3429000 h 6858000"/>
              <a:gd name="connsiteX3" fmla="*/ 1456661 w 2913321"/>
              <a:gd name="connsiteY3" fmla="*/ 6858000 h 6858000"/>
              <a:gd name="connsiteX4" fmla="*/ 0 w 2913321"/>
              <a:gd name="connsiteY4" fmla="*/ 6858000 h 6858000"/>
              <a:gd name="connsiteX5" fmla="*/ 0 w 2913321"/>
              <a:gd name="connsiteY5" fmla="*/ 0 h 6858000"/>
              <a:gd name="connsiteX0" fmla="*/ 0 w 2935089"/>
              <a:gd name="connsiteY0" fmla="*/ 0 h 6858000"/>
              <a:gd name="connsiteX1" fmla="*/ 457201 w 2935089"/>
              <a:gd name="connsiteY1" fmla="*/ 0 h 6858000"/>
              <a:gd name="connsiteX2" fmla="*/ 2913322 w 2935089"/>
              <a:gd name="connsiteY2" fmla="*/ 3429000 h 6858000"/>
              <a:gd name="connsiteX3" fmla="*/ 1456661 w 2935089"/>
              <a:gd name="connsiteY3" fmla="*/ 6858000 h 6858000"/>
              <a:gd name="connsiteX4" fmla="*/ 0 w 2935089"/>
              <a:gd name="connsiteY4" fmla="*/ 6858000 h 6858000"/>
              <a:gd name="connsiteX5" fmla="*/ 0 w 2935089"/>
              <a:gd name="connsiteY5" fmla="*/ 0 h 6858000"/>
              <a:gd name="connsiteX0" fmla="*/ 0 w 2914459"/>
              <a:gd name="connsiteY0" fmla="*/ 0 h 6868633"/>
              <a:gd name="connsiteX1" fmla="*/ 457201 w 2914459"/>
              <a:gd name="connsiteY1" fmla="*/ 0 h 6868633"/>
              <a:gd name="connsiteX2" fmla="*/ 2913322 w 2914459"/>
              <a:gd name="connsiteY2" fmla="*/ 3429000 h 6868633"/>
              <a:gd name="connsiteX3" fmla="*/ 148856 w 2914459"/>
              <a:gd name="connsiteY3" fmla="*/ 6868633 h 6868633"/>
              <a:gd name="connsiteX4" fmla="*/ 0 w 2914459"/>
              <a:gd name="connsiteY4" fmla="*/ 6858000 h 6868633"/>
              <a:gd name="connsiteX5" fmla="*/ 0 w 2914459"/>
              <a:gd name="connsiteY5" fmla="*/ 0 h 6868633"/>
              <a:gd name="connsiteX0" fmla="*/ 0 w 3371423"/>
              <a:gd name="connsiteY0" fmla="*/ 0 h 6868633"/>
              <a:gd name="connsiteX1" fmla="*/ 457201 w 3371423"/>
              <a:gd name="connsiteY1" fmla="*/ 0 h 6868633"/>
              <a:gd name="connsiteX2" fmla="*/ 3370522 w 3371423"/>
              <a:gd name="connsiteY2" fmla="*/ 3450265 h 6868633"/>
              <a:gd name="connsiteX3" fmla="*/ 148856 w 3371423"/>
              <a:gd name="connsiteY3" fmla="*/ 6868633 h 6868633"/>
              <a:gd name="connsiteX4" fmla="*/ 0 w 3371423"/>
              <a:gd name="connsiteY4" fmla="*/ 6858000 h 6868633"/>
              <a:gd name="connsiteX5" fmla="*/ 0 w 3371423"/>
              <a:gd name="connsiteY5" fmla="*/ 0 h 6868633"/>
              <a:gd name="connsiteX0" fmla="*/ 0 w 3370684"/>
              <a:gd name="connsiteY0" fmla="*/ 0 h 6868633"/>
              <a:gd name="connsiteX1" fmla="*/ 457201 w 3370684"/>
              <a:gd name="connsiteY1" fmla="*/ 0 h 6868633"/>
              <a:gd name="connsiteX2" fmla="*/ 3370522 w 3370684"/>
              <a:gd name="connsiteY2" fmla="*/ 3450265 h 6868633"/>
              <a:gd name="connsiteX3" fmla="*/ 148856 w 3370684"/>
              <a:gd name="connsiteY3" fmla="*/ 6868633 h 6868633"/>
              <a:gd name="connsiteX4" fmla="*/ 0 w 3370684"/>
              <a:gd name="connsiteY4" fmla="*/ 6858000 h 6868633"/>
              <a:gd name="connsiteX5" fmla="*/ 0 w 3370684"/>
              <a:gd name="connsiteY5" fmla="*/ 0 h 686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70684" h="6868633">
                <a:moveTo>
                  <a:pt x="0" y="0"/>
                </a:moveTo>
                <a:lnTo>
                  <a:pt x="457201" y="0"/>
                </a:lnTo>
                <a:cubicBezTo>
                  <a:pt x="1261693" y="0"/>
                  <a:pt x="3347485" y="1061483"/>
                  <a:pt x="3370522" y="3450265"/>
                </a:cubicBezTo>
                <a:cubicBezTo>
                  <a:pt x="3393559" y="5839047"/>
                  <a:pt x="953348" y="6868633"/>
                  <a:pt x="148856" y="6868633"/>
                </a:cubicBezTo>
                <a:lnTo>
                  <a:pt x="0" y="685800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98251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C9C9AC32-DF2D-4CEF-A6CF-B34A2716D76E}"/>
              </a:ext>
            </a:extLst>
          </p:cNvPr>
          <p:cNvSpPr>
            <a:spLocks noGrp="1"/>
          </p:cNvSpPr>
          <p:nvPr>
            <p:ph type="dt" sz="half" idx="10"/>
          </p:nvPr>
        </p:nvSpPr>
        <p:spPr/>
        <p:txBody>
          <a:bodyPr/>
          <a:lstStyle/>
          <a:p>
            <a:fld id="{48A87A34-81AB-432B-8DAE-1953F412C126}" type="datetimeFigureOut">
              <a:rPr lang="en-US" smtClean="0"/>
              <a:pPr/>
              <a:t>2/10/2024</a:t>
            </a:fld>
            <a:endParaRPr lang="en-US" dirty="0"/>
          </a:p>
        </p:txBody>
      </p:sp>
      <p:sp>
        <p:nvSpPr>
          <p:cNvPr id="4" name="Footer Placeholder 3">
            <a:extLst>
              <a:ext uri="{FF2B5EF4-FFF2-40B4-BE49-F238E27FC236}">
                <a16:creationId xmlns:a16="http://schemas.microsoft.com/office/drawing/2014/main" id="{99AFB578-A5E3-4921-AA46-FD65CD36E55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33ACC61-559F-4B5D-8734-C1F414B7E1DA}"/>
              </a:ext>
            </a:extLst>
          </p:cNvPr>
          <p:cNvSpPr>
            <a:spLocks noGrp="1"/>
          </p:cNvSpPr>
          <p:nvPr>
            <p:ph type="sldNum" sz="quarter" idx="12"/>
          </p:nvPr>
        </p:nvSpPr>
        <p:spPr/>
        <p:txBody>
          <a:bodyPr/>
          <a:lstStyle/>
          <a:p>
            <a:fld id="{6D22F896-40B5-4ADD-8801-0D06FADFA095}" type="slidenum">
              <a:rPr lang="en-US" smtClean="0"/>
              <a:pPr/>
              <a:t>‹#›</a:t>
            </a:fld>
            <a:endParaRPr lang="en-US" dirty="0"/>
          </a:p>
        </p:txBody>
      </p:sp>
      <p:sp>
        <p:nvSpPr>
          <p:cNvPr id="11" name="Flowchart: Delay 10">
            <a:extLst>
              <a:ext uri="{FF2B5EF4-FFF2-40B4-BE49-F238E27FC236}">
                <a16:creationId xmlns:a16="http://schemas.microsoft.com/office/drawing/2014/main" id="{BA8A894D-5FE1-4F98-9DF4-9F91D8B46DAA}"/>
              </a:ext>
            </a:extLst>
          </p:cNvPr>
          <p:cNvSpPr/>
          <p:nvPr userDrawn="1"/>
        </p:nvSpPr>
        <p:spPr>
          <a:xfrm>
            <a:off x="0" y="0"/>
            <a:ext cx="3370684" cy="6868633"/>
          </a:xfrm>
          <a:custGeom>
            <a:avLst/>
            <a:gdLst>
              <a:gd name="connsiteX0" fmla="*/ 0 w 2913321"/>
              <a:gd name="connsiteY0" fmla="*/ 0 h 6858000"/>
              <a:gd name="connsiteX1" fmla="*/ 1456661 w 2913321"/>
              <a:gd name="connsiteY1" fmla="*/ 0 h 6858000"/>
              <a:gd name="connsiteX2" fmla="*/ 2913322 w 2913321"/>
              <a:gd name="connsiteY2" fmla="*/ 3429000 h 6858000"/>
              <a:gd name="connsiteX3" fmla="*/ 1456661 w 2913321"/>
              <a:gd name="connsiteY3" fmla="*/ 6858000 h 6858000"/>
              <a:gd name="connsiteX4" fmla="*/ 0 w 2913321"/>
              <a:gd name="connsiteY4" fmla="*/ 6858000 h 6858000"/>
              <a:gd name="connsiteX5" fmla="*/ 0 w 2913321"/>
              <a:gd name="connsiteY5" fmla="*/ 0 h 6858000"/>
              <a:gd name="connsiteX0" fmla="*/ 0 w 2935089"/>
              <a:gd name="connsiteY0" fmla="*/ 0 h 6858000"/>
              <a:gd name="connsiteX1" fmla="*/ 457201 w 2935089"/>
              <a:gd name="connsiteY1" fmla="*/ 0 h 6858000"/>
              <a:gd name="connsiteX2" fmla="*/ 2913322 w 2935089"/>
              <a:gd name="connsiteY2" fmla="*/ 3429000 h 6858000"/>
              <a:gd name="connsiteX3" fmla="*/ 1456661 w 2935089"/>
              <a:gd name="connsiteY3" fmla="*/ 6858000 h 6858000"/>
              <a:gd name="connsiteX4" fmla="*/ 0 w 2935089"/>
              <a:gd name="connsiteY4" fmla="*/ 6858000 h 6858000"/>
              <a:gd name="connsiteX5" fmla="*/ 0 w 2935089"/>
              <a:gd name="connsiteY5" fmla="*/ 0 h 6858000"/>
              <a:gd name="connsiteX0" fmla="*/ 0 w 2914459"/>
              <a:gd name="connsiteY0" fmla="*/ 0 h 6868633"/>
              <a:gd name="connsiteX1" fmla="*/ 457201 w 2914459"/>
              <a:gd name="connsiteY1" fmla="*/ 0 h 6868633"/>
              <a:gd name="connsiteX2" fmla="*/ 2913322 w 2914459"/>
              <a:gd name="connsiteY2" fmla="*/ 3429000 h 6868633"/>
              <a:gd name="connsiteX3" fmla="*/ 148856 w 2914459"/>
              <a:gd name="connsiteY3" fmla="*/ 6868633 h 6868633"/>
              <a:gd name="connsiteX4" fmla="*/ 0 w 2914459"/>
              <a:gd name="connsiteY4" fmla="*/ 6858000 h 6868633"/>
              <a:gd name="connsiteX5" fmla="*/ 0 w 2914459"/>
              <a:gd name="connsiteY5" fmla="*/ 0 h 6868633"/>
              <a:gd name="connsiteX0" fmla="*/ 0 w 3371423"/>
              <a:gd name="connsiteY0" fmla="*/ 0 h 6868633"/>
              <a:gd name="connsiteX1" fmla="*/ 457201 w 3371423"/>
              <a:gd name="connsiteY1" fmla="*/ 0 h 6868633"/>
              <a:gd name="connsiteX2" fmla="*/ 3370522 w 3371423"/>
              <a:gd name="connsiteY2" fmla="*/ 3450265 h 6868633"/>
              <a:gd name="connsiteX3" fmla="*/ 148856 w 3371423"/>
              <a:gd name="connsiteY3" fmla="*/ 6868633 h 6868633"/>
              <a:gd name="connsiteX4" fmla="*/ 0 w 3371423"/>
              <a:gd name="connsiteY4" fmla="*/ 6858000 h 6868633"/>
              <a:gd name="connsiteX5" fmla="*/ 0 w 3371423"/>
              <a:gd name="connsiteY5" fmla="*/ 0 h 6868633"/>
              <a:gd name="connsiteX0" fmla="*/ 0 w 3370684"/>
              <a:gd name="connsiteY0" fmla="*/ 0 h 6868633"/>
              <a:gd name="connsiteX1" fmla="*/ 457201 w 3370684"/>
              <a:gd name="connsiteY1" fmla="*/ 0 h 6868633"/>
              <a:gd name="connsiteX2" fmla="*/ 3370522 w 3370684"/>
              <a:gd name="connsiteY2" fmla="*/ 3450265 h 6868633"/>
              <a:gd name="connsiteX3" fmla="*/ 148856 w 3370684"/>
              <a:gd name="connsiteY3" fmla="*/ 6868633 h 6868633"/>
              <a:gd name="connsiteX4" fmla="*/ 0 w 3370684"/>
              <a:gd name="connsiteY4" fmla="*/ 6858000 h 6868633"/>
              <a:gd name="connsiteX5" fmla="*/ 0 w 3370684"/>
              <a:gd name="connsiteY5" fmla="*/ 0 h 686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70684" h="6868633">
                <a:moveTo>
                  <a:pt x="0" y="0"/>
                </a:moveTo>
                <a:lnTo>
                  <a:pt x="457201" y="0"/>
                </a:lnTo>
                <a:cubicBezTo>
                  <a:pt x="1261693" y="0"/>
                  <a:pt x="3347485" y="1061483"/>
                  <a:pt x="3370522" y="3450265"/>
                </a:cubicBezTo>
                <a:cubicBezTo>
                  <a:pt x="3393559" y="5839047"/>
                  <a:pt x="953348" y="6868633"/>
                  <a:pt x="148856" y="6868633"/>
                </a:cubicBezTo>
                <a:lnTo>
                  <a:pt x="0" y="685800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15025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2/10/2024</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grpSp>
        <p:nvGrpSpPr>
          <p:cNvPr id="5" name="Group 4">
            <a:extLst>
              <a:ext uri="{FF2B5EF4-FFF2-40B4-BE49-F238E27FC236}">
                <a16:creationId xmlns:a16="http://schemas.microsoft.com/office/drawing/2014/main" id="{7205C3EB-E067-429F-A6EE-0F6C7D489CDD}"/>
              </a:ext>
            </a:extLst>
          </p:cNvPr>
          <p:cNvGrpSpPr/>
          <p:nvPr userDrawn="1"/>
        </p:nvGrpSpPr>
        <p:grpSpPr>
          <a:xfrm>
            <a:off x="504497" y="1082566"/>
            <a:ext cx="11067393" cy="5076496"/>
            <a:chOff x="504497" y="1082566"/>
            <a:chExt cx="11067393" cy="5076496"/>
          </a:xfrm>
        </p:grpSpPr>
        <p:sp>
          <p:nvSpPr>
            <p:cNvPr id="6" name="Rectangle 5">
              <a:extLst>
                <a:ext uri="{FF2B5EF4-FFF2-40B4-BE49-F238E27FC236}">
                  <a16:creationId xmlns:a16="http://schemas.microsoft.com/office/drawing/2014/main" id="{EF1178E9-1E90-43B6-BADB-C453A5DA8CD8}"/>
                </a:ext>
              </a:extLst>
            </p:cNvPr>
            <p:cNvSpPr/>
            <p:nvPr/>
          </p:nvSpPr>
          <p:spPr>
            <a:xfrm>
              <a:off x="504497" y="1082566"/>
              <a:ext cx="11067393" cy="5076496"/>
            </a:xfrm>
            <a:prstGeom prst="rect">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41CDC70B-3B54-4C10-8D11-ECB5EA9887CB}"/>
                </a:ext>
              </a:extLst>
            </p:cNvPr>
            <p:cNvSpPr/>
            <p:nvPr/>
          </p:nvSpPr>
          <p:spPr>
            <a:xfrm>
              <a:off x="819807" y="1355835"/>
              <a:ext cx="10436772" cy="4562178"/>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Isosceles Triangle 7">
              <a:extLst>
                <a:ext uri="{FF2B5EF4-FFF2-40B4-BE49-F238E27FC236}">
                  <a16:creationId xmlns:a16="http://schemas.microsoft.com/office/drawing/2014/main" id="{ACBD8AD9-7C98-4E03-9400-3212125C5BC6}"/>
                </a:ext>
              </a:extLst>
            </p:cNvPr>
            <p:cNvSpPr/>
            <p:nvPr/>
          </p:nvSpPr>
          <p:spPr>
            <a:xfrm>
              <a:off x="504497" y="3268717"/>
              <a:ext cx="4424855" cy="2890345"/>
            </a:xfrm>
            <a:prstGeom prst="triangle">
              <a:avLst>
                <a:gd name="adj" fmla="val 0"/>
              </a:avLst>
            </a:prstGeom>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2/10/2024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2/10/2024</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1" r:id="rId6"/>
    <p:sldLayoutId id="2147483660" r:id="rId7"/>
    <p:sldLayoutId id="2147483655" r:id="rId8"/>
    <p:sldLayoutId id="2147483656" r:id="rId9"/>
    <p:sldLayoutId id="2147483657" r:id="rId10"/>
    <p:sldLayoutId id="2147483658" r:id="rId11"/>
    <p:sldLayoutId id="2147483659" r:id="rId12"/>
  </p:sldLayoutIdLst>
  <p:txStyles>
    <p:titleStyle>
      <a:lvl1pPr algn="ctr" defTabSz="914400" rtl="1"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5.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2" y="2554635"/>
            <a:ext cx="8679915" cy="1748729"/>
          </a:xfrm>
        </p:spPr>
        <p:txBody>
          <a:bodyPr anchor="ctr">
            <a:noAutofit/>
          </a:bodyPr>
          <a:lstStyle/>
          <a:p>
            <a:r>
              <a:rPr lang="en-US" sz="3600" b="1" kern="0" dirty="0">
                <a:solidFill>
                  <a:schemeClr val="tx1"/>
                </a:solidFill>
                <a:latin typeface="Sakkal Majalla" panose="02000000000000000000" pitchFamily="2" charset="-78"/>
                <a:cs typeface="Sakkal Majalla" panose="02000000000000000000" pitchFamily="2" charset="-78"/>
              </a:rPr>
              <a:t>1211 CYS</a:t>
            </a:r>
            <a:br>
              <a:rPr lang="ar-SA" sz="3600" b="1" kern="0" dirty="0">
                <a:solidFill>
                  <a:schemeClr val="tx1"/>
                </a:solidFill>
                <a:latin typeface="Sakkal Majalla" panose="02000000000000000000" pitchFamily="2" charset="-78"/>
                <a:cs typeface="Sakkal Majalla" panose="02000000000000000000" pitchFamily="2" charset="-78"/>
              </a:rPr>
            </a:br>
            <a:r>
              <a:rPr lang="en-US" sz="3600" b="1" kern="0" dirty="0">
                <a:solidFill>
                  <a:schemeClr val="tx1"/>
                </a:solidFill>
                <a:latin typeface="Sakkal Majalla" panose="02000000000000000000" pitchFamily="2" charset="-78"/>
                <a:cs typeface="Sakkal Majalla" panose="02000000000000000000" pitchFamily="2" charset="-78"/>
              </a:rPr>
              <a:t>IT Systems Components </a:t>
            </a:r>
            <a:br>
              <a:rPr lang="en-US" sz="3600" b="1" kern="0" dirty="0">
                <a:solidFill>
                  <a:schemeClr val="tx1"/>
                </a:solidFill>
                <a:latin typeface="Sakkal Majalla" panose="02000000000000000000" pitchFamily="2" charset="-78"/>
                <a:cs typeface="Sakkal Majalla" panose="02000000000000000000" pitchFamily="2" charset="-78"/>
              </a:rPr>
            </a:br>
            <a:br>
              <a:rPr lang="ar-SA" sz="3600" b="1" kern="0" dirty="0">
                <a:solidFill>
                  <a:schemeClr val="tx1"/>
                </a:solidFill>
                <a:latin typeface="Sakkal Majalla" panose="02000000000000000000" pitchFamily="2" charset="-78"/>
                <a:cs typeface="Sakkal Majalla" panose="02000000000000000000" pitchFamily="2" charset="-78"/>
              </a:rPr>
            </a:br>
            <a:r>
              <a:rPr lang="en-GB" sz="3600" b="1" kern="0" dirty="0">
                <a:solidFill>
                  <a:schemeClr val="tx1"/>
                </a:solidFill>
                <a:latin typeface="Sakkal Majalla" panose="02000000000000000000" pitchFamily="2" charset="-78"/>
                <a:cs typeface="Sakkal Majalla" panose="02000000000000000000" pitchFamily="2" charset="-78"/>
              </a:rPr>
              <a:t>3</a:t>
            </a:r>
            <a:r>
              <a:rPr lang="ar-SA" sz="3600" b="1" kern="0" dirty="0">
                <a:solidFill>
                  <a:schemeClr val="tx1"/>
                </a:solidFill>
                <a:latin typeface="Sakkal Majalla" panose="02000000000000000000" pitchFamily="2" charset="-78"/>
                <a:cs typeface="Sakkal Majalla" panose="02000000000000000000" pitchFamily="2" charset="-78"/>
              </a:rPr>
              <a:t>#</a:t>
            </a:r>
            <a:r>
              <a:rPr lang="en-GB" sz="3600" b="1" kern="0" dirty="0">
                <a:solidFill>
                  <a:schemeClr val="tx1"/>
                </a:solidFill>
                <a:latin typeface="Sakkal Majalla" panose="02000000000000000000" pitchFamily="2" charset="-78"/>
                <a:cs typeface="Sakkal Majalla" panose="02000000000000000000" pitchFamily="2" charset="-78"/>
              </a:rPr>
              <a:t>Lecture  </a:t>
            </a:r>
            <a:br>
              <a:rPr lang="ar-SA" sz="3600" b="1" kern="0" dirty="0">
                <a:solidFill>
                  <a:schemeClr val="tx1"/>
                </a:solidFill>
                <a:latin typeface="Sakkal Majalla" panose="02000000000000000000" pitchFamily="2" charset="-78"/>
                <a:cs typeface="Sakkal Majalla" panose="02000000000000000000" pitchFamily="2" charset="-78"/>
              </a:rPr>
            </a:br>
            <a:r>
              <a:rPr lang="en-US" sz="3600" b="1" kern="0" dirty="0">
                <a:solidFill>
                  <a:schemeClr val="tx1"/>
                </a:solidFill>
                <a:latin typeface="Sakkal Majalla" panose="02000000000000000000" pitchFamily="2" charset="-78"/>
                <a:cs typeface="Sakkal Majalla" panose="02000000000000000000" pitchFamily="2" charset="-78"/>
              </a:rPr>
              <a:t>System Architectures (</a:t>
            </a:r>
            <a:r>
              <a:rPr lang="ar-DZ" sz="3200" dirty="0">
                <a:solidFill>
                  <a:schemeClr val="tx1"/>
                </a:solidFill>
              </a:rPr>
              <a:t>هندسة الأنظمة</a:t>
            </a:r>
            <a:r>
              <a:rPr lang="en-US" sz="3600" b="1" kern="0" dirty="0">
                <a:solidFill>
                  <a:schemeClr val="tx1"/>
                </a:solidFill>
                <a:latin typeface="Sakkal Majalla" panose="02000000000000000000" pitchFamily="2" charset="-78"/>
                <a:cs typeface="Sakkal Majalla" panose="02000000000000000000" pitchFamily="2" charset="-78"/>
              </a:rPr>
              <a:t>)– Part 1</a:t>
            </a:r>
            <a:br>
              <a:rPr lang="en-US" sz="3600" b="1" kern="0" dirty="0">
                <a:solidFill>
                  <a:schemeClr val="tx1"/>
                </a:solidFill>
                <a:latin typeface="Sakkal Majalla" panose="02000000000000000000" pitchFamily="2" charset="-78"/>
                <a:cs typeface="Sakkal Majalla" panose="02000000000000000000" pitchFamily="2" charset="-78"/>
              </a:rPr>
            </a:br>
            <a:endParaRPr lang="ar-SA" sz="3600" dirty="0">
              <a:solidFill>
                <a:schemeClr val="tx1"/>
              </a:solidFill>
            </a:endParaRP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 name="مستطيل 6">
            <a:extLst>
              <a:ext uri="{FF2B5EF4-FFF2-40B4-BE49-F238E27FC236}">
                <a16:creationId xmlns:a16="http://schemas.microsoft.com/office/drawing/2014/main" id="{D93ADBD8-3E2A-40C7-8A8B-7F8AF5185FF6}"/>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4256555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450A583-DB93-40F5-B9BA-3D81BB62CE20}"/>
              </a:ext>
            </a:extLst>
          </p:cNvPr>
          <p:cNvSpPr/>
          <p:nvPr/>
        </p:nvSpPr>
        <p:spPr>
          <a:xfrm>
            <a:off x="1757081" y="1239868"/>
            <a:ext cx="8193741" cy="4247317"/>
          </a:xfrm>
          <a:prstGeom prst="rect">
            <a:avLst/>
          </a:prstGeom>
        </p:spPr>
        <p:txBody>
          <a:bodyPr wrap="square">
            <a:spAutoFit/>
          </a:bodyPr>
          <a:lstStyle/>
          <a:p>
            <a:r>
              <a:rPr lang="en-US" dirty="0"/>
              <a:t>●    </a:t>
            </a:r>
            <a:r>
              <a:rPr lang="en-US" b="1" dirty="0"/>
              <a:t>Database: </a:t>
            </a:r>
            <a:r>
              <a:rPr lang="en-US" dirty="0"/>
              <a:t>During the operation of an application, data is stored and retrieved from a database. DBMSs, aka, databases because they manage physical data storage.</a:t>
            </a:r>
          </a:p>
          <a:p>
            <a:endParaRPr lang="en-US" dirty="0"/>
          </a:p>
          <a:p>
            <a:r>
              <a:rPr lang="ar-DZ" dirty="0"/>
              <a:t>قاعدة بيانات: خلال عملية تشغيل تطبيق ما، يتم تخزين البيانات واسترجاعها من قاعدة بيانات. تُعرف أنظمة إدارة قواعد البيانات، أو </a:t>
            </a:r>
            <a:r>
              <a:rPr lang="en-GB" dirty="0"/>
              <a:t>DBMSs، </a:t>
            </a:r>
            <a:r>
              <a:rPr lang="ar-DZ" dirty="0"/>
              <a:t>أيضًا بقواعد البيانات لأنها تدير تخزين البيانات الفعلي.</a:t>
            </a:r>
            <a:endParaRPr lang="en-US" dirty="0"/>
          </a:p>
          <a:p>
            <a:endParaRPr lang="en-US" dirty="0"/>
          </a:p>
          <a:p>
            <a:endParaRPr lang="en-US" dirty="0"/>
          </a:p>
          <a:p>
            <a:r>
              <a:rPr lang="en-US" dirty="0"/>
              <a:t>●    </a:t>
            </a:r>
            <a:r>
              <a:rPr lang="en-US" b="1" dirty="0"/>
              <a:t>Cache: </a:t>
            </a:r>
            <a:r>
              <a:rPr lang="en-US" dirty="0"/>
              <a:t>The concept of caching in computing refers to storing small amounts of data, often transient, to make them more accessible than directly accessing them. Data caches can be used to repurpose previously procured or computed data effectively.</a:t>
            </a:r>
          </a:p>
          <a:p>
            <a:r>
              <a:rPr lang="ar-DZ" dirty="0"/>
              <a:t>الذاكرة المخبأة: في مجال الحوسبة، يشير مفهوم الذاكرة المخبأة إلى تخزين كميات صغيرة من البيانات، غالبًا ما تكون عابرة، لجعلها أكثر إمكانية للوصول إليها من الوصول المباشر إليها. يمكن استخدام الذواكر المخبأة لإعادة استخدام البيانات التي تم الحصول عليها أو حسابها مسبقًا بشكل فعال.</a:t>
            </a:r>
            <a:endParaRPr lang="en-US" dirty="0"/>
          </a:p>
        </p:txBody>
      </p:sp>
    </p:spTree>
    <p:extLst>
      <p:ext uri="{BB962C8B-B14F-4D97-AF65-F5344CB8AC3E}">
        <p14:creationId xmlns:p14="http://schemas.microsoft.com/office/powerpoint/2010/main" val="3367453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6E76C6E5-C3DA-42D7-B1D4-766024C4B98E}"/>
              </a:ext>
            </a:extLst>
          </p:cNvPr>
          <p:cNvSpPr/>
          <p:nvPr/>
        </p:nvSpPr>
        <p:spPr>
          <a:xfrm>
            <a:off x="1621762" y="657701"/>
            <a:ext cx="8558143" cy="771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b="1" dirty="0">
                <a:solidFill>
                  <a:schemeClr val="tx1"/>
                </a:solidFill>
              </a:rPr>
              <a:t>What Is Cybersecurity Architecture</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Rectangle 1">
            <a:extLst>
              <a:ext uri="{FF2B5EF4-FFF2-40B4-BE49-F238E27FC236}">
                <a16:creationId xmlns:a16="http://schemas.microsoft.com/office/drawing/2014/main" id="{BF65B8F6-5DBA-4B27-A9AA-F0A83AC3A0CA}"/>
              </a:ext>
            </a:extLst>
          </p:cNvPr>
          <p:cNvSpPr/>
          <p:nvPr/>
        </p:nvSpPr>
        <p:spPr>
          <a:xfrm>
            <a:off x="1212979" y="1508775"/>
            <a:ext cx="9510439" cy="3139321"/>
          </a:xfrm>
          <a:prstGeom prst="rect">
            <a:avLst/>
          </a:prstGeom>
        </p:spPr>
        <p:txBody>
          <a:bodyPr wrap="square">
            <a:spAutoFit/>
          </a:bodyPr>
          <a:lstStyle/>
          <a:p>
            <a:pPr algn="just"/>
            <a:r>
              <a:rPr lang="en-US" dirty="0"/>
              <a:t>A framework for describing how a computer network's standard operating procedures and security protocols should work together. The architecture of your cyber or computer system is also how different components are grouped, synchronized, and integrated.</a:t>
            </a:r>
          </a:p>
          <a:p>
            <a:pPr algn="just"/>
            <a:endParaRPr lang="en-US" dirty="0"/>
          </a:p>
          <a:p>
            <a:pPr algn="just"/>
            <a:r>
              <a:rPr lang="ar-DZ" dirty="0"/>
              <a:t>إطار لوصف كيفية عمل إجراءات التشغيل القياسية وبروتوكولات الأمان في شبكة الحاسوب معًا. يعد هندسة نظام الحاسوب الخاص بك أيضًا الطريقة التي تتم فيها تجميع وتنسيق وتكامل المكونات المختلفة.</a:t>
            </a:r>
            <a:endParaRPr lang="en-US" dirty="0"/>
          </a:p>
          <a:p>
            <a:pPr algn="just"/>
            <a:endParaRPr lang="en-US" dirty="0"/>
          </a:p>
          <a:p>
            <a:pPr algn="just"/>
            <a:r>
              <a:rPr lang="en-US" dirty="0"/>
              <a:t>As part of a system's architecture, a cybersecurity framework is one of its components. A complete product or system is created and constructed around it.</a:t>
            </a:r>
          </a:p>
          <a:p>
            <a:pPr algn="just"/>
            <a:endParaRPr lang="en-US" dirty="0"/>
          </a:p>
          <a:p>
            <a:pPr algn="just"/>
            <a:r>
              <a:rPr lang="ar-DZ" dirty="0"/>
              <a:t>كجزء من هندسة النظام، يعتبر إطار الأمن السيبراني أحد مكوناته. يتم إنشاء وبناء منتج أو نظام كامل حوله.</a:t>
            </a:r>
            <a:endParaRPr lang="en-US" dirty="0"/>
          </a:p>
        </p:txBody>
      </p:sp>
      <p:sp>
        <p:nvSpPr>
          <p:cNvPr id="3" name="مستطيل 6">
            <a:extLst>
              <a:ext uri="{FF2B5EF4-FFF2-40B4-BE49-F238E27FC236}">
                <a16:creationId xmlns:a16="http://schemas.microsoft.com/office/drawing/2014/main" id="{861C328E-6A4D-E6A0-D6C0-0C93404A582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1492916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5B3040A-803F-4276-B7BE-C0D9E5C569BF}"/>
              </a:ext>
            </a:extLst>
          </p:cNvPr>
          <p:cNvSpPr/>
          <p:nvPr/>
        </p:nvSpPr>
        <p:spPr>
          <a:xfrm>
            <a:off x="1066800" y="576480"/>
            <a:ext cx="8408894" cy="4247317"/>
          </a:xfrm>
          <a:prstGeom prst="rect">
            <a:avLst/>
          </a:prstGeom>
        </p:spPr>
        <p:txBody>
          <a:bodyPr wrap="square">
            <a:spAutoFit/>
          </a:bodyPr>
          <a:lstStyle/>
          <a:p>
            <a:pPr algn="just"/>
            <a:r>
              <a:rPr lang="en-US" dirty="0"/>
              <a:t>Security architecture is a framework for determining how your company's security controls and countermeasures fit into the broader system structure. Keeping your critical systems' quality attributes like confidentiality, integrity, and availability is the primary goal of these controls.</a:t>
            </a:r>
          </a:p>
          <a:p>
            <a:pPr algn="just"/>
            <a:endParaRPr lang="en-US" dirty="0"/>
          </a:p>
          <a:p>
            <a:pPr algn="just"/>
            <a:r>
              <a:rPr lang="ar-DZ" dirty="0"/>
              <a:t>هندسة الأمن هي إطار لتحديد كيفية تناسق ومواءمة ضوابط الأمان والتدابير الوقائية في شركتك داخل هيكل النظام الأوسع. الهدف الأساسي من هذه الضوابط هو الحفاظ على سمات الجودة الرئيسية لأنظمتك الحرجة مثل السرية والنزاهة والتوفرية.</a:t>
            </a:r>
            <a:endParaRPr lang="en-US" dirty="0"/>
          </a:p>
          <a:p>
            <a:pPr algn="just"/>
            <a:endParaRPr lang="en-US" dirty="0"/>
          </a:p>
          <a:p>
            <a:pPr algn="just"/>
            <a:endParaRPr lang="en-US" dirty="0"/>
          </a:p>
          <a:p>
            <a:pPr algn="just"/>
            <a:r>
              <a:rPr lang="en-US" dirty="0"/>
              <a:t>In addition, it's the synergy of hardware and software understanding, together with programming expertise, research abilities, and policy formation</a:t>
            </a:r>
          </a:p>
          <a:p>
            <a:pPr algn="just"/>
            <a:endParaRPr lang="en-US" dirty="0"/>
          </a:p>
          <a:p>
            <a:pPr algn="just"/>
            <a:r>
              <a:rPr lang="ar-DZ" dirty="0"/>
              <a:t>بالإضافة إلى ذلك، فإنه يجمع بين فهم الأجهزة والبرمجيات، جنبًا إلى جنب مع خبرة في البرمجة وقدرات البحث وتكوين السياسات.</a:t>
            </a:r>
            <a:endParaRPr lang="en-US" dirty="0"/>
          </a:p>
        </p:txBody>
      </p:sp>
    </p:spTree>
    <p:extLst>
      <p:ext uri="{BB962C8B-B14F-4D97-AF65-F5344CB8AC3E}">
        <p14:creationId xmlns:p14="http://schemas.microsoft.com/office/powerpoint/2010/main" val="4026460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6E76C6E5-C3DA-42D7-B1D4-766024C4B98E}"/>
              </a:ext>
            </a:extLst>
          </p:cNvPr>
          <p:cNvSpPr/>
          <p:nvPr/>
        </p:nvSpPr>
        <p:spPr>
          <a:xfrm>
            <a:off x="1621762" y="657701"/>
            <a:ext cx="8558143" cy="771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b="1" dirty="0">
                <a:solidFill>
                  <a:schemeClr val="tx1"/>
                </a:solidFill>
              </a:rPr>
              <a:t>What Is Cybersecurity Architecture</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Rectangle 1">
            <a:extLst>
              <a:ext uri="{FF2B5EF4-FFF2-40B4-BE49-F238E27FC236}">
                <a16:creationId xmlns:a16="http://schemas.microsoft.com/office/drawing/2014/main" id="{BF65B8F6-5DBA-4B27-A9AA-F0A83AC3A0CA}"/>
              </a:ext>
            </a:extLst>
          </p:cNvPr>
          <p:cNvSpPr/>
          <p:nvPr/>
        </p:nvSpPr>
        <p:spPr>
          <a:xfrm>
            <a:off x="1145613" y="2181761"/>
            <a:ext cx="9510439" cy="4247317"/>
          </a:xfrm>
          <a:prstGeom prst="rect">
            <a:avLst/>
          </a:prstGeom>
        </p:spPr>
        <p:txBody>
          <a:bodyPr wrap="square">
            <a:spAutoFit/>
          </a:bodyPr>
          <a:lstStyle/>
          <a:p>
            <a:pPr algn="just"/>
            <a:r>
              <a:rPr lang="en-US" sz="2400" dirty="0"/>
              <a:t>Antivirus, firewalls, and intrusion detection systems are essential in defending your business from external threats. Your organization should develop a complete security architecture incorporating these many parts for your networks to maintain and optimize these security technologies and currently existing and working rules and processes. </a:t>
            </a:r>
          </a:p>
          <a:p>
            <a:endParaRPr lang="en-US" sz="2400" dirty="0"/>
          </a:p>
          <a:p>
            <a:r>
              <a:rPr lang="ar-DZ" dirty="0"/>
              <a:t>تقنيات مكافحة الفيروسات وجدران الحماية وأنظمة اكتشاف الاختراق ضرورية للدفاع عن عملك من التهديدات الخارجية. ينبغي على منظمتك تطوير هندسة أمن شاملة تدمج هذه العديد من الأجزاء ليتسنى لشبكاتك الحفاظ على هذه التقنيات الأمنية وتحسينها والالتزام بالقواعد والعمليات القائمة حاليًا والعاملة.</a:t>
            </a:r>
            <a:endParaRPr lang="en-US" sz="2400" dirty="0"/>
          </a:p>
          <a:p>
            <a:endParaRPr lang="en-US" sz="2400" dirty="0"/>
          </a:p>
          <a:p>
            <a:endParaRPr lang="en-US" sz="2400" dirty="0"/>
          </a:p>
        </p:txBody>
      </p:sp>
      <p:sp>
        <p:nvSpPr>
          <p:cNvPr id="3" name="مستطيل 6">
            <a:extLst>
              <a:ext uri="{FF2B5EF4-FFF2-40B4-BE49-F238E27FC236}">
                <a16:creationId xmlns:a16="http://schemas.microsoft.com/office/drawing/2014/main" id="{861C328E-6A4D-E6A0-D6C0-0C93404A582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24136521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6E76C6E5-C3DA-42D7-B1D4-766024C4B98E}"/>
              </a:ext>
            </a:extLst>
          </p:cNvPr>
          <p:cNvSpPr/>
          <p:nvPr/>
        </p:nvSpPr>
        <p:spPr>
          <a:xfrm>
            <a:off x="1212979" y="604811"/>
            <a:ext cx="8558143" cy="771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b="1" dirty="0">
                <a:solidFill>
                  <a:schemeClr val="tx1"/>
                </a:solidFill>
              </a:rPr>
              <a:t>What Is the Benefit of Security Architecture? </a:t>
            </a:r>
            <a:r>
              <a:rPr lang="ar-DZ" b="1" dirty="0">
                <a:solidFill>
                  <a:schemeClr val="tx1"/>
                </a:solidFill>
              </a:rPr>
              <a:t>ما هي فوائد هندسة الأمن؟</a:t>
            </a:r>
            <a:endParaRPr lang="en-US" b="1" dirty="0">
              <a:solidFill>
                <a:schemeClr val="tx1"/>
              </a:solidFill>
            </a:endParaRP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Rectangle 1">
            <a:extLst>
              <a:ext uri="{FF2B5EF4-FFF2-40B4-BE49-F238E27FC236}">
                <a16:creationId xmlns:a16="http://schemas.microsoft.com/office/drawing/2014/main" id="{BF65B8F6-5DBA-4B27-A9AA-F0A83AC3A0CA}"/>
              </a:ext>
            </a:extLst>
          </p:cNvPr>
          <p:cNvSpPr/>
          <p:nvPr/>
        </p:nvSpPr>
        <p:spPr>
          <a:xfrm>
            <a:off x="1212979" y="1508775"/>
            <a:ext cx="9510439" cy="3693319"/>
          </a:xfrm>
          <a:prstGeom prst="rect">
            <a:avLst/>
          </a:prstGeom>
        </p:spPr>
        <p:txBody>
          <a:bodyPr wrap="square">
            <a:spAutoFit/>
          </a:bodyPr>
          <a:lstStyle/>
          <a:p>
            <a:r>
              <a:rPr lang="en-US" b="1" dirty="0"/>
              <a:t>Fewer security breaches</a:t>
            </a:r>
          </a:p>
          <a:p>
            <a:endParaRPr lang="en-US" dirty="0"/>
          </a:p>
          <a:p>
            <a:pPr algn="just"/>
            <a:r>
              <a:rPr lang="en-US" dirty="0"/>
              <a:t>Modern technology necessitates an organization's use of a cybersecurity reference architecture framework to safeguard critical data. This dramatically minimizes the risk of an attacker successfully gaining access to an organization's network infrastructure. With security architecture, a firm may create a risk-free environment while adhering to the most current security standards and business requirements.</a:t>
            </a:r>
          </a:p>
          <a:p>
            <a:pPr algn="just"/>
            <a:endParaRPr lang="en-US" dirty="0"/>
          </a:p>
          <a:p>
            <a:pPr algn="just"/>
            <a:r>
              <a:rPr lang="ar-DZ" dirty="0"/>
              <a:t>التكنولوجيا الحديثة تستلزم استخدام منظمة لإطار هندسة الأمن السيبراني لحماية البيانات الحيوية. يقلل هذا بشكل كبير من خطر نجاح المهاجم في الوصول إلى بنية الشبكة التحتية للمنظمة. من خلال هندسة الأمن، يمكن للشركة إنشاء بيئة خالية من المخاطر مع الالتزام بأحدث معايير الأمان ومتطلبات الأعمال.</a:t>
            </a:r>
            <a:endParaRPr lang="en-US" dirty="0"/>
          </a:p>
          <a:p>
            <a:pPr algn="just"/>
            <a:endParaRPr lang="en-US" dirty="0"/>
          </a:p>
          <a:p>
            <a:endParaRPr lang="en-US" dirty="0"/>
          </a:p>
        </p:txBody>
      </p:sp>
      <p:sp>
        <p:nvSpPr>
          <p:cNvPr id="3" name="مستطيل 6">
            <a:extLst>
              <a:ext uri="{FF2B5EF4-FFF2-40B4-BE49-F238E27FC236}">
                <a16:creationId xmlns:a16="http://schemas.microsoft.com/office/drawing/2014/main" id="{861C328E-6A4D-E6A0-D6C0-0C93404A582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38233840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76AD020-C285-47D9-80FD-0C930D640F52}"/>
              </a:ext>
            </a:extLst>
          </p:cNvPr>
          <p:cNvSpPr/>
          <p:nvPr/>
        </p:nvSpPr>
        <p:spPr>
          <a:xfrm>
            <a:off x="1488142" y="862444"/>
            <a:ext cx="8525434" cy="2585323"/>
          </a:xfrm>
          <a:prstGeom prst="rect">
            <a:avLst/>
          </a:prstGeom>
        </p:spPr>
        <p:txBody>
          <a:bodyPr wrap="square">
            <a:spAutoFit/>
          </a:bodyPr>
          <a:lstStyle/>
          <a:p>
            <a:pPr algn="just"/>
            <a:r>
              <a:rPr lang="en-US" dirty="0"/>
              <a:t>This is only one of the numerous advantages of this approach. Organizations may show their integrity and secrecy to prospective partners with the aid of security architecture. Confidentiality, Integrity, and Accessibility are the foundations of a solid security architecture. This will make it much easier for customers and partners to conduct business with and trust a company.</a:t>
            </a:r>
          </a:p>
          <a:p>
            <a:pPr algn="just"/>
            <a:endParaRPr lang="en-US" dirty="0"/>
          </a:p>
          <a:p>
            <a:pPr algn="just"/>
            <a:r>
              <a:rPr lang="ar-DZ" dirty="0"/>
              <a:t>هذه ليست سوى واحدة من العديد من المزايا لهذا النهج. يمكن للمنظمات أن تظهر نزاهتها وسريتها للشركاء المحتملين بمساعدة هندسة الأمن. السرية والنزاهة والوصولية هي أسس هندسة الأمن القوية. سيجعل هذا الأمر من السهل بالنسبة للعملاء والشركاء إجراء الأعمال التجارية مع الشركة والثقة بها.</a:t>
            </a:r>
            <a:endParaRPr lang="en-US" dirty="0"/>
          </a:p>
        </p:txBody>
      </p:sp>
    </p:spTree>
    <p:extLst>
      <p:ext uri="{BB962C8B-B14F-4D97-AF65-F5344CB8AC3E}">
        <p14:creationId xmlns:p14="http://schemas.microsoft.com/office/powerpoint/2010/main" val="33312781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6E76C6E5-C3DA-42D7-B1D4-766024C4B98E}"/>
              </a:ext>
            </a:extLst>
          </p:cNvPr>
          <p:cNvSpPr/>
          <p:nvPr/>
        </p:nvSpPr>
        <p:spPr>
          <a:xfrm>
            <a:off x="1621762" y="657701"/>
            <a:ext cx="8558143" cy="771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b="1" dirty="0">
                <a:solidFill>
                  <a:schemeClr val="tx1"/>
                </a:solidFill>
              </a:rPr>
              <a:t>Purpose of Cybersecurity Architecture</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 name="مستطيل 6">
            <a:extLst>
              <a:ext uri="{FF2B5EF4-FFF2-40B4-BE49-F238E27FC236}">
                <a16:creationId xmlns:a16="http://schemas.microsoft.com/office/drawing/2014/main" id="{861C328E-6A4D-E6A0-D6C0-0C93404A582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4" name="Rectangle 3">
            <a:extLst>
              <a:ext uri="{FF2B5EF4-FFF2-40B4-BE49-F238E27FC236}">
                <a16:creationId xmlns:a16="http://schemas.microsoft.com/office/drawing/2014/main" id="{D5296BB0-2DAB-4A14-8139-208DA1777648}"/>
              </a:ext>
            </a:extLst>
          </p:cNvPr>
          <p:cNvSpPr/>
          <p:nvPr/>
        </p:nvSpPr>
        <p:spPr>
          <a:xfrm>
            <a:off x="1471996" y="1567686"/>
            <a:ext cx="8857673" cy="2585323"/>
          </a:xfrm>
          <a:prstGeom prst="rect">
            <a:avLst/>
          </a:prstGeom>
        </p:spPr>
        <p:txBody>
          <a:bodyPr wrap="square">
            <a:spAutoFit/>
          </a:bodyPr>
          <a:lstStyle/>
          <a:p>
            <a:pPr algn="just"/>
            <a:r>
              <a:rPr lang="en-US" dirty="0"/>
              <a:t>A cybersecurity architect is a perfect person to hire if you want to figure out where your system is vulnerable. Your sensitive data and critical applications will be adequately protected thanks to a cybersecurity architect's comprehensive examination of network topologies and cyber-attacks. </a:t>
            </a:r>
          </a:p>
          <a:p>
            <a:pPr algn="just"/>
            <a:endParaRPr lang="en-US" dirty="0"/>
          </a:p>
          <a:p>
            <a:pPr algn="just"/>
            <a:endParaRPr lang="en-US" dirty="0"/>
          </a:p>
          <a:p>
            <a:pPr algn="just"/>
            <a:r>
              <a:rPr lang="ar-DZ" dirty="0"/>
              <a:t>مهندس أمن سيبراني هو الشخص المثالي للتوظيف إذا كنت ترغب في معرفة نقاط الضعف في نظامك. ستتم حماية بياناتك الحساسة وتطبيقاتك الحرجة بشكل كاف بفضل الفحص الشامل لتوبولوجيا الشبكة والهجمات السيبرانية من قبل مهندس أمن سيبراني.</a:t>
            </a:r>
            <a:endParaRPr lang="en-US" dirty="0"/>
          </a:p>
        </p:txBody>
      </p:sp>
    </p:spTree>
    <p:extLst>
      <p:ext uri="{BB962C8B-B14F-4D97-AF65-F5344CB8AC3E}">
        <p14:creationId xmlns:p14="http://schemas.microsoft.com/office/powerpoint/2010/main" val="4792870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0CDC120-AD50-4EEF-BA53-45C3F079A871}"/>
              </a:ext>
            </a:extLst>
          </p:cNvPr>
          <p:cNvSpPr/>
          <p:nvPr/>
        </p:nvSpPr>
        <p:spPr>
          <a:xfrm>
            <a:off x="1515035" y="286487"/>
            <a:ext cx="8812306" cy="5078313"/>
          </a:xfrm>
          <a:prstGeom prst="rect">
            <a:avLst/>
          </a:prstGeom>
        </p:spPr>
        <p:txBody>
          <a:bodyPr wrap="square">
            <a:spAutoFit/>
          </a:bodyPr>
          <a:lstStyle/>
          <a:p>
            <a:pPr algn="just"/>
            <a:r>
              <a:rPr lang="en-US" dirty="0"/>
              <a:t>Security architecture's primary objectives are: </a:t>
            </a:r>
          </a:p>
          <a:p>
            <a:pPr algn="just"/>
            <a:endParaRPr lang="en-US" dirty="0"/>
          </a:p>
          <a:p>
            <a:pPr algn="just">
              <a:buFont typeface="Arial" panose="020B0604020202020204" pitchFamily="34" charset="0"/>
              <a:buChar char="•"/>
            </a:pPr>
            <a:r>
              <a:rPr lang="en-US" dirty="0"/>
              <a:t>There must be a way to prevent any cyber-attacks from occurring. </a:t>
            </a:r>
          </a:p>
          <a:p>
            <a:pPr algn="just">
              <a:buFont typeface="Arial" panose="020B0604020202020204" pitchFamily="34" charset="0"/>
              <a:buChar char="•"/>
            </a:pPr>
            <a:r>
              <a:rPr lang="en-US" dirty="0"/>
              <a:t>To avoid being detected and penetrated by cyber threats, attack surfaces should be kept tiny and hidden to make them difficult to detect. </a:t>
            </a:r>
          </a:p>
          <a:p>
            <a:pPr algn="just">
              <a:buFont typeface="Arial" panose="020B0604020202020204" pitchFamily="34" charset="0"/>
              <a:buChar char="•"/>
            </a:pPr>
            <a:r>
              <a:rPr lang="en-US" dirty="0"/>
              <a:t>Ensure that all of your personal and sensitive data is securely encrypted and sent using end-to-end encryption protocols. </a:t>
            </a:r>
          </a:p>
          <a:p>
            <a:pPr algn="just">
              <a:buFont typeface="Arial" panose="020B0604020202020204" pitchFamily="34" charset="0"/>
              <a:buChar char="•"/>
            </a:pPr>
            <a:r>
              <a:rPr lang="en-US" dirty="0"/>
              <a:t>Countermeasures like Moving-Target Defenses identify, mitigate, and counteract all cyberattacks (MTD). </a:t>
            </a:r>
          </a:p>
          <a:p>
            <a:pPr algn="just">
              <a:buFont typeface="Arial" panose="020B0604020202020204" pitchFamily="34" charset="0"/>
              <a:buChar char="•"/>
            </a:pPr>
            <a:endParaRPr lang="en-US" dirty="0"/>
          </a:p>
          <a:p>
            <a:r>
              <a:rPr lang="ar-DZ" dirty="0"/>
              <a:t>أهداف هندسة الأمن الرئيسية هي:</a:t>
            </a:r>
          </a:p>
          <a:p>
            <a:r>
              <a:rPr lang="ar-DZ" dirty="0"/>
              <a:t>يجب أن يكون هناك وسيلة لمنع حدوث أي هجمات سيبرانية.</a:t>
            </a:r>
          </a:p>
          <a:p>
            <a:r>
              <a:rPr lang="ar-DZ" dirty="0"/>
              <a:t>لتجنب الكشف عنها واختراقها من قبل التهديدات السيبرانية، يجب أن يتم الحفاظ على سطح الهجوم صغيرًا ومخفيًا لجعلها صعبة الكشف.</a:t>
            </a:r>
          </a:p>
          <a:p>
            <a:r>
              <a:rPr lang="ar-DZ" dirty="0"/>
              <a:t>التأكد من أن جميع البيانات الشخصية والحساسة الخاصة بك مشفرة بشكل آمن وترسل باستخدام بروتوكولات التشفير من النهاية إلى النهاية.</a:t>
            </a:r>
          </a:p>
          <a:p>
            <a:r>
              <a:rPr lang="ar-DZ" dirty="0"/>
              <a:t>تتضمن التدابير التصحيحية مثل الدفاعات النشطة التي تحدد وتخفف وتعاكس جميع الهجمات السيبرانية (</a:t>
            </a:r>
            <a:r>
              <a:rPr lang="en-GB" dirty="0"/>
              <a:t>MTD).</a:t>
            </a:r>
          </a:p>
          <a:p>
            <a:pPr algn="just">
              <a:buFont typeface="Arial" panose="020B0604020202020204" pitchFamily="34" charset="0"/>
              <a:buChar char="•"/>
            </a:pPr>
            <a:endParaRPr lang="en-US" dirty="0"/>
          </a:p>
        </p:txBody>
      </p:sp>
    </p:spTree>
    <p:extLst>
      <p:ext uri="{BB962C8B-B14F-4D97-AF65-F5344CB8AC3E}">
        <p14:creationId xmlns:p14="http://schemas.microsoft.com/office/powerpoint/2010/main" val="29511906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6E76C6E5-C3DA-42D7-B1D4-766024C4B98E}"/>
              </a:ext>
            </a:extLst>
          </p:cNvPr>
          <p:cNvSpPr/>
          <p:nvPr/>
        </p:nvSpPr>
        <p:spPr>
          <a:xfrm>
            <a:off x="1621762" y="657701"/>
            <a:ext cx="8558143" cy="771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b="1" dirty="0">
                <a:solidFill>
                  <a:schemeClr val="tx1"/>
                </a:solidFill>
              </a:rPr>
              <a:t>The 3 Phases of Cybersecurity Architecture</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 name="مستطيل 6">
            <a:extLst>
              <a:ext uri="{FF2B5EF4-FFF2-40B4-BE49-F238E27FC236}">
                <a16:creationId xmlns:a16="http://schemas.microsoft.com/office/drawing/2014/main" id="{861C328E-6A4D-E6A0-D6C0-0C93404A582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4" name="Rectangle 3">
            <a:extLst>
              <a:ext uri="{FF2B5EF4-FFF2-40B4-BE49-F238E27FC236}">
                <a16:creationId xmlns:a16="http://schemas.microsoft.com/office/drawing/2014/main" id="{D5296BB0-2DAB-4A14-8139-208DA1777648}"/>
              </a:ext>
            </a:extLst>
          </p:cNvPr>
          <p:cNvSpPr/>
          <p:nvPr/>
        </p:nvSpPr>
        <p:spPr>
          <a:xfrm>
            <a:off x="923636" y="1570070"/>
            <a:ext cx="8386618" cy="3970318"/>
          </a:xfrm>
          <a:prstGeom prst="rect">
            <a:avLst/>
          </a:prstGeom>
        </p:spPr>
        <p:txBody>
          <a:bodyPr wrap="square">
            <a:spAutoFit/>
          </a:bodyPr>
          <a:lstStyle/>
          <a:p>
            <a:r>
              <a:rPr lang="en-US" dirty="0"/>
              <a:t>Security architects tailor their security approach to best fit their organization and sector, keeping in mind the risk calculations. Most plans have 3 common elements:</a:t>
            </a:r>
          </a:p>
          <a:p>
            <a:r>
              <a:rPr lang="ar-DZ" dirty="0"/>
              <a:t>مهندسو الأمان يُعدون نهج الأمان الخاص بهم ليلائم بشكل أفضل منظمتهم وقطاعهم، مع مراعاة حسابات المخاطر. تحتوي معظم الخطط على 3 عناصر شائعة:</a:t>
            </a:r>
            <a:endParaRPr lang="en-US" dirty="0"/>
          </a:p>
          <a:p>
            <a:endParaRPr lang="en-US" dirty="0"/>
          </a:p>
          <a:p>
            <a:r>
              <a:rPr lang="en-US" dirty="0"/>
              <a:t>Phase 1 Develop Policies, Standards, and Best Practices</a:t>
            </a:r>
          </a:p>
          <a:p>
            <a:r>
              <a:rPr lang="en-US" dirty="0"/>
              <a:t>Phase 2 Implementation of Phase 1</a:t>
            </a:r>
          </a:p>
          <a:p>
            <a:r>
              <a:rPr lang="en-US" dirty="0"/>
              <a:t>Phase 3 Monitoring of Phases 1 and 2</a:t>
            </a:r>
          </a:p>
          <a:p>
            <a:endParaRPr lang="en-US" dirty="0"/>
          </a:p>
          <a:p>
            <a:endParaRPr lang="en-US" dirty="0"/>
          </a:p>
          <a:p>
            <a:endParaRPr lang="en-US" dirty="0"/>
          </a:p>
          <a:p>
            <a:r>
              <a:rPr lang="ar-DZ" dirty="0"/>
              <a:t>المرحلة الأولى: تطوير السياسات والمعايير وأفضل الممارسات. المرحلة الثانية: تنفيذ المرحلة الأولى. المرحلة الثالثة: مراقبة المراحل الأولى والثانية.</a:t>
            </a:r>
            <a:endParaRPr lang="en-US" dirty="0"/>
          </a:p>
        </p:txBody>
      </p:sp>
      <p:pic>
        <p:nvPicPr>
          <p:cNvPr id="6" name="Picture 5">
            <a:extLst>
              <a:ext uri="{FF2B5EF4-FFF2-40B4-BE49-F238E27FC236}">
                <a16:creationId xmlns:a16="http://schemas.microsoft.com/office/drawing/2014/main" id="{6C9297AA-5B15-4150-871A-92E2ADA25784}"/>
              </a:ext>
            </a:extLst>
          </p:cNvPr>
          <p:cNvPicPr>
            <a:picLocks noChangeAspect="1"/>
          </p:cNvPicPr>
          <p:nvPr/>
        </p:nvPicPr>
        <p:blipFill>
          <a:blip r:embed="rId3"/>
          <a:stretch>
            <a:fillRect/>
          </a:stretch>
        </p:blipFill>
        <p:spPr>
          <a:xfrm>
            <a:off x="7241878" y="2760840"/>
            <a:ext cx="4507970" cy="2253985"/>
          </a:xfrm>
          <a:prstGeom prst="rect">
            <a:avLst/>
          </a:prstGeom>
        </p:spPr>
      </p:pic>
    </p:spTree>
    <p:extLst>
      <p:ext uri="{BB962C8B-B14F-4D97-AF65-F5344CB8AC3E}">
        <p14:creationId xmlns:p14="http://schemas.microsoft.com/office/powerpoint/2010/main" val="24188279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رسم 3">
            <a:extLst>
              <a:ext uri="{FF2B5EF4-FFF2-40B4-BE49-F238E27FC236}">
                <a16:creationId xmlns:a16="http://schemas.microsoft.com/office/drawing/2014/main" id="{3BE6478E-F9EE-485D-A2E3-6D2AEC76A4D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52839" y="1372286"/>
            <a:ext cx="3774341" cy="3774341"/>
          </a:xfrm>
          <a:prstGeom prst="rect">
            <a:avLst/>
          </a:prstGeom>
        </p:spPr>
      </p:pic>
      <p:sp>
        <p:nvSpPr>
          <p:cNvPr id="5" name="مربع نص 4">
            <a:extLst>
              <a:ext uri="{FF2B5EF4-FFF2-40B4-BE49-F238E27FC236}">
                <a16:creationId xmlns:a16="http://schemas.microsoft.com/office/drawing/2014/main" id="{42749C3E-1E25-49E7-AB3C-5FE2400D2B39}"/>
              </a:ext>
            </a:extLst>
          </p:cNvPr>
          <p:cNvSpPr txBox="1"/>
          <p:nvPr/>
        </p:nvSpPr>
        <p:spPr>
          <a:xfrm>
            <a:off x="4827180" y="2644170"/>
            <a:ext cx="6311981" cy="2062103"/>
          </a:xfrm>
          <a:prstGeom prst="rect">
            <a:avLst/>
          </a:prstGeom>
          <a:solidFill>
            <a:schemeClr val="bg1"/>
          </a:solidFill>
        </p:spPr>
        <p:txBody>
          <a:bodyPr wrap="square" rtlCol="1">
            <a:spAutoFit/>
          </a:bodyPr>
          <a:lstStyle/>
          <a:p>
            <a:pPr rtl="1"/>
            <a:r>
              <a:rPr lang="en-US" sz="3200" dirty="0"/>
              <a:t>Discuss the System Architectures cybersecurity elements?</a:t>
            </a:r>
          </a:p>
          <a:p>
            <a:pPr rtl="1"/>
            <a:endParaRPr lang="ar-SA" sz="3200" b="1" dirty="0">
              <a:latin typeface="Sakkal Majalla" panose="02000000000000000000" pitchFamily="2" charset="-78"/>
              <a:cs typeface="Sakkal Majalla" panose="02000000000000000000" pitchFamily="2" charset="-78"/>
            </a:endParaRPr>
          </a:p>
        </p:txBody>
      </p:sp>
      <p:pic>
        <p:nvPicPr>
          <p:cNvPr id="6" name="Picture 15">
            <a:extLst>
              <a:ext uri="{FF2B5EF4-FFF2-40B4-BE49-F238E27FC236}">
                <a16:creationId xmlns:a16="http://schemas.microsoft.com/office/drawing/2014/main" id="{B699706C-6C8D-490A-AB1F-BE4809D9DB7F}"/>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مستطيل 6">
            <a:extLst>
              <a:ext uri="{FF2B5EF4-FFF2-40B4-BE49-F238E27FC236}">
                <a16:creationId xmlns:a16="http://schemas.microsoft.com/office/drawing/2014/main" id="{CF2D8EFA-2737-A890-6998-9594DB8320D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378403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093ACE14-E7DE-457B-822C-5CF43CC9EE8B}"/>
              </a:ext>
            </a:extLst>
          </p:cNvPr>
          <p:cNvSpPr>
            <a:spLocks noGrp="1"/>
          </p:cNvSpPr>
          <p:nvPr>
            <p:ph idx="1"/>
          </p:nvPr>
        </p:nvSpPr>
        <p:spPr>
          <a:xfrm>
            <a:off x="902539" y="1595736"/>
            <a:ext cx="6842904" cy="4126707"/>
          </a:xfrm>
          <a:solidFill>
            <a:schemeClr val="bg1"/>
          </a:solidFill>
        </p:spPr>
        <p:txBody>
          <a:bodyPr>
            <a:noAutofit/>
          </a:bodyPr>
          <a:lstStyle/>
          <a:p>
            <a:pPr marL="0" indent="0" algn="l" rtl="0">
              <a:lnSpc>
                <a:spcPct val="100000"/>
              </a:lnSpc>
              <a:buNone/>
            </a:pPr>
            <a:r>
              <a:rPr lang="en-GB" sz="2800" b="1" dirty="0">
                <a:latin typeface="Sakkal Majalla" panose="02000000000000000000" pitchFamily="2" charset="-78"/>
                <a:cs typeface="Sakkal Majalla" panose="02000000000000000000" pitchFamily="2" charset="-78"/>
              </a:rPr>
              <a:t>Topics:</a:t>
            </a:r>
            <a:endParaRPr lang="ar-SA" sz="2800" b="1" dirty="0">
              <a:latin typeface="Sakkal Majalla" panose="02000000000000000000" pitchFamily="2" charset="-78"/>
              <a:cs typeface="Sakkal Majalla" panose="02000000000000000000" pitchFamily="2" charset="-78"/>
            </a:endParaRPr>
          </a:p>
          <a:p>
            <a:pPr algn="l" rtl="0">
              <a:buFont typeface="Wingdings" panose="05000000000000000000" pitchFamily="2" charset="2"/>
              <a:buChar char="ü"/>
            </a:pPr>
            <a:endParaRPr lang="en-US" sz="2400" b="1" dirty="0">
              <a:latin typeface="Sakkal Majalla" panose="02000000000000000000" pitchFamily="2" charset="-78"/>
              <a:cs typeface="Sakkal Majalla" panose="02000000000000000000" pitchFamily="2" charset="-78"/>
            </a:endParaRPr>
          </a:p>
          <a:p>
            <a:pPr algn="l" rtl="0">
              <a:buFont typeface="Wingdings" panose="05000000000000000000" pitchFamily="2" charset="2"/>
              <a:buChar char="ü"/>
            </a:pPr>
            <a:r>
              <a:rPr lang="en-US" sz="2400" b="1" kern="0" dirty="0">
                <a:latin typeface="Sakkal Majalla" panose="02000000000000000000" pitchFamily="2" charset="-78"/>
                <a:cs typeface="Sakkal Majalla" panose="02000000000000000000" pitchFamily="2" charset="-78"/>
              </a:rPr>
              <a:t>System Architectures Basic Concepts  (</a:t>
            </a:r>
            <a:r>
              <a:rPr lang="ar-DZ" dirty="0"/>
              <a:t>مفاهيم أساسية لهندسة الأنظمة</a:t>
            </a:r>
            <a:r>
              <a:rPr lang="en-US" sz="2400" b="1" kern="0" dirty="0">
                <a:latin typeface="Sakkal Majalla" panose="02000000000000000000" pitchFamily="2" charset="-78"/>
                <a:cs typeface="Sakkal Majalla" panose="02000000000000000000" pitchFamily="2" charset="-78"/>
              </a:rPr>
              <a:t>)</a:t>
            </a:r>
          </a:p>
          <a:p>
            <a:pPr algn="l" rtl="0">
              <a:buFont typeface="Wingdings" panose="05000000000000000000" pitchFamily="2" charset="2"/>
              <a:buChar char="ü"/>
            </a:pPr>
            <a:r>
              <a:rPr lang="en-US" sz="2400" b="1" dirty="0">
                <a:latin typeface="Sakkal Majalla" panose="02000000000000000000" pitchFamily="2" charset="-78"/>
                <a:cs typeface="Sakkal Majalla" panose="02000000000000000000" pitchFamily="2" charset="-78"/>
              </a:rPr>
              <a:t>Elemental Composition of System Architecture (</a:t>
            </a:r>
            <a:r>
              <a:rPr lang="ar-DZ" dirty="0"/>
              <a:t>التكوين الأساسي لهندسة الأنظمة</a:t>
            </a:r>
            <a:r>
              <a:rPr lang="en-US" sz="2400" b="1" dirty="0">
                <a:latin typeface="Sakkal Majalla" panose="02000000000000000000" pitchFamily="2" charset="-78"/>
                <a:cs typeface="Sakkal Majalla" panose="02000000000000000000" pitchFamily="2" charset="-78"/>
              </a:rPr>
              <a:t>)</a:t>
            </a:r>
          </a:p>
          <a:p>
            <a:pPr algn="l" rtl="0">
              <a:buFont typeface="Wingdings" panose="05000000000000000000" pitchFamily="2" charset="2"/>
              <a:buChar char="ü"/>
            </a:pPr>
            <a:r>
              <a:rPr lang="en-US" sz="2400" b="1" dirty="0">
                <a:latin typeface="Sakkal Majalla" panose="02000000000000000000" pitchFamily="2" charset="-78"/>
                <a:cs typeface="Sakkal Majalla" panose="02000000000000000000" pitchFamily="2" charset="-78"/>
              </a:rPr>
              <a:t>What Is Cybersecurity Architecture (</a:t>
            </a:r>
            <a:r>
              <a:rPr lang="ar-DZ" dirty="0"/>
              <a:t>هندسة أمن المعلومات</a:t>
            </a:r>
            <a:r>
              <a:rPr lang="en-US" sz="2400" b="1" dirty="0">
                <a:latin typeface="Sakkal Majalla" panose="02000000000000000000" pitchFamily="2" charset="-78"/>
                <a:cs typeface="Sakkal Majalla" panose="02000000000000000000" pitchFamily="2" charset="-78"/>
              </a:rPr>
              <a:t>)</a:t>
            </a:r>
          </a:p>
          <a:p>
            <a:pPr algn="l" rtl="0">
              <a:buFont typeface="Wingdings" panose="05000000000000000000" pitchFamily="2" charset="2"/>
              <a:buChar char="ü"/>
            </a:pPr>
            <a:r>
              <a:rPr lang="en-US" sz="2400" b="1" dirty="0">
                <a:latin typeface="Sakkal Majalla" panose="02000000000000000000" pitchFamily="2" charset="-78"/>
                <a:cs typeface="Sakkal Majalla" panose="02000000000000000000" pitchFamily="2" charset="-78"/>
              </a:rPr>
              <a:t>What Is the Benefit of Security Architecture</a:t>
            </a:r>
            <a:r>
              <a:rPr lang="en-US" sz="2400" b="1" dirty="0"/>
              <a:t>? (</a:t>
            </a:r>
            <a:r>
              <a:rPr lang="ar-DZ" dirty="0"/>
              <a:t>فوائد هندسة الأمن</a:t>
            </a:r>
            <a:r>
              <a:rPr lang="en-US" sz="2400" b="1" dirty="0"/>
              <a:t>)</a:t>
            </a:r>
          </a:p>
          <a:p>
            <a:pPr algn="l" rtl="0">
              <a:buFont typeface="Wingdings" panose="05000000000000000000" pitchFamily="2" charset="2"/>
              <a:buChar char="ü"/>
            </a:pPr>
            <a:r>
              <a:rPr lang="en-US" sz="2400" b="1" dirty="0">
                <a:latin typeface="Sakkal Majalla" panose="02000000000000000000" pitchFamily="2" charset="-78"/>
                <a:cs typeface="Sakkal Majalla" panose="02000000000000000000" pitchFamily="2" charset="-78"/>
              </a:rPr>
              <a:t>Purpose of Cybersecurity Architecture (</a:t>
            </a:r>
            <a:r>
              <a:rPr lang="ar-DZ" dirty="0"/>
              <a:t>غرض هندسة أمن المعلومات</a:t>
            </a:r>
            <a:r>
              <a:rPr lang="en-US" sz="2400" b="1" dirty="0">
                <a:latin typeface="Sakkal Majalla" panose="02000000000000000000" pitchFamily="2" charset="-78"/>
                <a:cs typeface="Sakkal Majalla" panose="02000000000000000000" pitchFamily="2" charset="-78"/>
              </a:rPr>
              <a:t>)</a:t>
            </a:r>
          </a:p>
          <a:p>
            <a:pPr algn="l" rtl="0">
              <a:buFont typeface="Wingdings" panose="05000000000000000000" pitchFamily="2" charset="2"/>
              <a:buChar char="ü"/>
            </a:pPr>
            <a:r>
              <a:rPr lang="en-US" sz="2400" b="1" dirty="0">
                <a:latin typeface="Sakkal Majalla" panose="02000000000000000000" pitchFamily="2" charset="-78"/>
                <a:cs typeface="Sakkal Majalla" panose="02000000000000000000" pitchFamily="2" charset="-78"/>
              </a:rPr>
              <a:t>Phases of Cybersecurity Architecture (</a:t>
            </a:r>
            <a:r>
              <a:rPr lang="ar-DZ" dirty="0"/>
              <a:t>مراحل هندسة أمن المعلومات</a:t>
            </a:r>
            <a:r>
              <a:rPr lang="en-US" sz="2400" b="1" dirty="0">
                <a:latin typeface="Sakkal Majalla" panose="02000000000000000000" pitchFamily="2" charset="-78"/>
                <a:cs typeface="Sakkal Majalla" panose="02000000000000000000" pitchFamily="2" charset="-78"/>
              </a:rPr>
              <a:t>)</a:t>
            </a:r>
          </a:p>
          <a:p>
            <a:pPr algn="l" rtl="0">
              <a:buFont typeface="Wingdings" panose="05000000000000000000" pitchFamily="2" charset="2"/>
              <a:buChar char="ü"/>
            </a:pPr>
            <a:endParaRPr lang="en-US" sz="2400" b="1" dirty="0">
              <a:latin typeface="Sakkal Majalla" panose="02000000000000000000" pitchFamily="2" charset="-78"/>
              <a:cs typeface="Sakkal Majalla" panose="02000000000000000000" pitchFamily="2" charset="-78"/>
            </a:endParaRPr>
          </a:p>
          <a:p>
            <a:pPr algn="l" rtl="0">
              <a:buFont typeface="Wingdings" panose="05000000000000000000" pitchFamily="2" charset="2"/>
              <a:buChar char="ü"/>
            </a:pPr>
            <a:endParaRPr lang="ar-SA" sz="2400" dirty="0"/>
          </a:p>
          <a:p>
            <a:pPr marL="0" indent="0" algn="l" rtl="0">
              <a:lnSpc>
                <a:spcPct val="100000"/>
              </a:lnSpc>
              <a:buNone/>
            </a:pPr>
            <a:endParaRPr lang="ar-SA" sz="2400" b="1" dirty="0">
              <a:latin typeface="Sakkal Majalla" panose="02000000000000000000" pitchFamily="2" charset="-78"/>
              <a:cs typeface="Sakkal Majalla" panose="02000000000000000000" pitchFamily="2" charset="-78"/>
            </a:endParaRPr>
          </a:p>
          <a:p>
            <a:pPr algn="l" rtl="0">
              <a:lnSpc>
                <a:spcPct val="100000"/>
              </a:lnSpc>
              <a:buFont typeface="Wingdings" panose="05000000000000000000" pitchFamily="2" charset="2"/>
              <a:buChar char="ü"/>
            </a:pPr>
            <a:endParaRPr lang="ar-SA" sz="2400" b="1" dirty="0">
              <a:latin typeface="Sakkal Majalla" panose="02000000000000000000" pitchFamily="2" charset="-78"/>
              <a:cs typeface="Sakkal Majalla" panose="02000000000000000000" pitchFamily="2" charset="-78"/>
            </a:endParaRPr>
          </a:p>
          <a:p>
            <a:pPr algn="l" rtl="0">
              <a:lnSpc>
                <a:spcPct val="100000"/>
              </a:lnSpc>
              <a:buFont typeface="Wingdings" panose="05000000000000000000" pitchFamily="2" charset="2"/>
              <a:buChar char="ü"/>
            </a:pPr>
            <a:endParaRPr lang="ar-SA" sz="2400" b="1" dirty="0">
              <a:latin typeface="Sakkal Majalla" panose="02000000000000000000" pitchFamily="2" charset="-78"/>
              <a:cs typeface="Sakkal Majalla" panose="02000000000000000000" pitchFamily="2" charset="-78"/>
            </a:endParaRPr>
          </a:p>
        </p:txBody>
      </p:sp>
      <p:pic>
        <p:nvPicPr>
          <p:cNvPr id="16" name="Picture 15">
            <a:extLst>
              <a:ext uri="{FF2B5EF4-FFF2-40B4-BE49-F238E27FC236}">
                <a16:creationId xmlns:a16="http://schemas.microsoft.com/office/drawing/2014/main" id="{44BADFC5-BDFB-4EC7-9738-AA94363199E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pic>
        <p:nvPicPr>
          <p:cNvPr id="18" name="صورة 17" descr="صورة تحتوي على نص&#10;&#10;تم إنشاء الوصف تلقائياً">
            <a:extLst>
              <a:ext uri="{FF2B5EF4-FFF2-40B4-BE49-F238E27FC236}">
                <a16:creationId xmlns:a16="http://schemas.microsoft.com/office/drawing/2014/main" id="{A2796007-5A94-4264-931C-5B25895A4013}"/>
              </a:ext>
            </a:extLst>
          </p:cNvPr>
          <p:cNvPicPr>
            <a:picLocks noChangeAspect="1"/>
          </p:cNvPicPr>
          <p:nvPr/>
        </p:nvPicPr>
        <p:blipFill>
          <a:blip r:embed="rId3"/>
          <a:stretch>
            <a:fillRect/>
          </a:stretch>
        </p:blipFill>
        <p:spPr>
          <a:xfrm>
            <a:off x="7523770" y="1720820"/>
            <a:ext cx="4017857" cy="3876539"/>
          </a:xfrm>
          <a:prstGeom prst="rect">
            <a:avLst/>
          </a:prstGeom>
        </p:spPr>
      </p:pic>
      <p:sp>
        <p:nvSpPr>
          <p:cNvPr id="2" name="مستطيل 6">
            <a:extLst>
              <a:ext uri="{FF2B5EF4-FFF2-40B4-BE49-F238E27FC236}">
                <a16:creationId xmlns:a16="http://schemas.microsoft.com/office/drawing/2014/main" id="{48D21C0A-002C-ED2F-AE59-AB3B16FCAACC}"/>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32268127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2" y="2189272"/>
            <a:ext cx="8679915" cy="1748729"/>
          </a:xfrm>
        </p:spPr>
        <p:txBody>
          <a:bodyPr>
            <a:normAutofit/>
          </a:bodyPr>
          <a:lstStyle/>
          <a:p>
            <a:r>
              <a:rPr lang="en-GB" b="1" kern="0" dirty="0">
                <a:solidFill>
                  <a:schemeClr val="tx1"/>
                </a:solidFill>
                <a:latin typeface="Sakkal Majalla" panose="02000000000000000000" pitchFamily="2" charset="-78"/>
                <a:cs typeface="Sakkal Majalla" panose="02000000000000000000" pitchFamily="2" charset="-78"/>
              </a:rPr>
              <a:t>End of Lecture</a:t>
            </a:r>
            <a:endParaRPr lang="ar-SA" dirty="0">
              <a:solidFill>
                <a:schemeClr val="tx1"/>
              </a:solidFill>
            </a:endParaRP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 name="مستطيل 6">
            <a:extLst>
              <a:ext uri="{FF2B5EF4-FFF2-40B4-BE49-F238E27FC236}">
                <a16:creationId xmlns:a16="http://schemas.microsoft.com/office/drawing/2014/main" id="{3C9EF779-F594-7579-AFDF-F2000B38F995}"/>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327257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15DAF-1B90-440D-94C2-2B542EEE07BB}"/>
              </a:ext>
            </a:extLst>
          </p:cNvPr>
          <p:cNvSpPr>
            <a:spLocks noGrp="1"/>
          </p:cNvSpPr>
          <p:nvPr>
            <p:ph type="title" idx="4294967295"/>
          </p:nvPr>
        </p:nvSpPr>
        <p:spPr>
          <a:xfrm>
            <a:off x="0" y="2691873"/>
            <a:ext cx="3455987" cy="1006475"/>
          </a:xfrm>
        </p:spPr>
        <p:txBody>
          <a:bodyPr>
            <a:normAutofit/>
          </a:bodyPr>
          <a:lstStyle/>
          <a:p>
            <a:r>
              <a:rPr lang="en-US" b="1" dirty="0">
                <a:latin typeface="Sakkal Majalla" panose="02000000000000000000" pitchFamily="2" charset="-78"/>
                <a:ea typeface="+mn-ea"/>
                <a:cs typeface="Sakkal Majalla" panose="02000000000000000000" pitchFamily="2" charset="-78"/>
              </a:rPr>
              <a:t>Objectives </a:t>
            </a:r>
            <a:endParaRPr lang="en-GB" b="1" dirty="0">
              <a:latin typeface="Sakkal Majalla" panose="02000000000000000000" pitchFamily="2" charset="-78"/>
              <a:ea typeface="+mn-ea"/>
              <a:cs typeface="Sakkal Majalla" panose="02000000000000000000" pitchFamily="2" charset="-78"/>
            </a:endParaRPr>
          </a:p>
        </p:txBody>
      </p:sp>
      <p:pic>
        <p:nvPicPr>
          <p:cNvPr id="9" name="Picture 15">
            <a:extLst>
              <a:ext uri="{FF2B5EF4-FFF2-40B4-BE49-F238E27FC236}">
                <a16:creationId xmlns:a16="http://schemas.microsoft.com/office/drawing/2014/main" id="{7079E822-FE8A-45A5-AA7B-B751F83E5EEA}"/>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grpSp>
        <p:nvGrpSpPr>
          <p:cNvPr id="5" name="مجموعة 4">
            <a:extLst>
              <a:ext uri="{FF2B5EF4-FFF2-40B4-BE49-F238E27FC236}">
                <a16:creationId xmlns:a16="http://schemas.microsoft.com/office/drawing/2014/main" id="{54AD5ED6-93AC-437F-B7A0-7401CE565E7D}"/>
              </a:ext>
            </a:extLst>
          </p:cNvPr>
          <p:cNvGrpSpPr/>
          <p:nvPr/>
        </p:nvGrpSpPr>
        <p:grpSpPr>
          <a:xfrm>
            <a:off x="3695494" y="683669"/>
            <a:ext cx="5771780" cy="1231106"/>
            <a:chOff x="4792288" y="1167116"/>
            <a:chExt cx="4153472" cy="1231106"/>
          </a:xfrm>
        </p:grpSpPr>
        <p:sp>
          <p:nvSpPr>
            <p:cNvPr id="15" name="TextBox 14">
              <a:extLst>
                <a:ext uri="{FF2B5EF4-FFF2-40B4-BE49-F238E27FC236}">
                  <a16:creationId xmlns:a16="http://schemas.microsoft.com/office/drawing/2014/main" id="{AF071597-2381-4BC2-A334-18A3685CC153}"/>
                </a:ext>
              </a:extLst>
            </p:cNvPr>
            <p:cNvSpPr txBox="1"/>
            <p:nvPr/>
          </p:nvSpPr>
          <p:spPr>
            <a:xfrm>
              <a:off x="5122505" y="1167116"/>
              <a:ext cx="3823255" cy="1231106"/>
            </a:xfrm>
            <a:prstGeom prst="rect">
              <a:avLst/>
            </a:prstGeom>
            <a:solidFill>
              <a:schemeClr val="bg1"/>
            </a:solidFill>
          </p:spPr>
          <p:txBody>
            <a:bodyPr wrap="square" rtlCol="0">
              <a:spAutoFit/>
            </a:bodyPr>
            <a:lstStyle/>
            <a:p>
              <a:pPr rtl="1"/>
              <a:r>
                <a:rPr lang="en-US" sz="2800" dirty="0">
                  <a:latin typeface="Calibri" pitchFamily="34" charset="0"/>
                </a:rPr>
                <a:t>Identify system architecture elements. </a:t>
              </a:r>
            </a:p>
            <a:p>
              <a:pPr rtl="1"/>
              <a:r>
                <a:rPr lang="en-GB" dirty="0"/>
                <a:t>)</a:t>
              </a:r>
              <a:r>
                <a:rPr lang="ar-DZ" dirty="0"/>
                <a:t>تحديد عناصر هندسة النظم</a:t>
              </a:r>
              <a:r>
                <a:rPr lang="en-GB" dirty="0"/>
                <a:t>(</a:t>
              </a:r>
              <a:endParaRPr lang="en-US" altLang="ar-EG" sz="2800" dirty="0">
                <a:latin typeface="Calibri" pitchFamily="34" charset="0"/>
              </a:endParaRPr>
            </a:p>
          </p:txBody>
        </p:sp>
        <p:sp>
          <p:nvSpPr>
            <p:cNvPr id="3" name="شكل بيضاوي 2">
              <a:extLst>
                <a:ext uri="{FF2B5EF4-FFF2-40B4-BE49-F238E27FC236}">
                  <a16:creationId xmlns:a16="http://schemas.microsoft.com/office/drawing/2014/main" id="{026AB8FF-6667-4014-9BFF-D7080653658C}"/>
                </a:ext>
              </a:extLst>
            </p:cNvPr>
            <p:cNvSpPr/>
            <p:nvPr/>
          </p:nvSpPr>
          <p:spPr>
            <a:xfrm>
              <a:off x="4792288" y="1262010"/>
              <a:ext cx="306082" cy="30608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grpSp>
        <p:nvGrpSpPr>
          <p:cNvPr id="41" name="مجموعة 4">
            <a:extLst>
              <a:ext uri="{FF2B5EF4-FFF2-40B4-BE49-F238E27FC236}">
                <a16:creationId xmlns:a16="http://schemas.microsoft.com/office/drawing/2014/main" id="{35A34580-B1C7-41E2-A4A6-92700B09CD12}"/>
              </a:ext>
            </a:extLst>
          </p:cNvPr>
          <p:cNvGrpSpPr/>
          <p:nvPr/>
        </p:nvGrpSpPr>
        <p:grpSpPr>
          <a:xfrm>
            <a:off x="4190418" y="2071296"/>
            <a:ext cx="5078038" cy="1661993"/>
            <a:chOff x="4792288" y="1167116"/>
            <a:chExt cx="3915777" cy="1661993"/>
          </a:xfrm>
        </p:grpSpPr>
        <p:sp>
          <p:nvSpPr>
            <p:cNvPr id="42" name="TextBox 41">
              <a:extLst>
                <a:ext uri="{FF2B5EF4-FFF2-40B4-BE49-F238E27FC236}">
                  <a16:creationId xmlns:a16="http://schemas.microsoft.com/office/drawing/2014/main" id="{097BA69D-5798-49A8-8DC0-3E7317439102}"/>
                </a:ext>
              </a:extLst>
            </p:cNvPr>
            <p:cNvSpPr txBox="1"/>
            <p:nvPr/>
          </p:nvSpPr>
          <p:spPr>
            <a:xfrm>
              <a:off x="5122505" y="1167116"/>
              <a:ext cx="3585560" cy="1661993"/>
            </a:xfrm>
            <a:prstGeom prst="rect">
              <a:avLst/>
            </a:prstGeom>
            <a:solidFill>
              <a:schemeClr val="bg1"/>
            </a:solidFill>
          </p:spPr>
          <p:txBody>
            <a:bodyPr wrap="square" rtlCol="0">
              <a:spAutoFit/>
            </a:bodyPr>
            <a:lstStyle/>
            <a:p>
              <a:pPr rtl="1"/>
              <a:r>
                <a:rPr lang="en-US" sz="2800" dirty="0">
                  <a:latin typeface="Calibri" pitchFamily="34" charset="0"/>
                </a:rPr>
                <a:t>Describe Cybersecurity Architecture.</a:t>
              </a:r>
            </a:p>
            <a:p>
              <a:pPr rtl="1"/>
              <a:r>
                <a:rPr lang="ar-DZ" dirty="0"/>
                <a:t>وصف هندسة أمن المعلومات</a:t>
              </a:r>
              <a:endParaRPr lang="en-US" sz="2800" dirty="0">
                <a:latin typeface="Calibri" pitchFamily="34" charset="0"/>
              </a:endParaRPr>
            </a:p>
            <a:p>
              <a:pPr rtl="1"/>
              <a:endParaRPr lang="ar-EG" altLang="ar-EG" sz="2800" b="1" dirty="0">
                <a:latin typeface="Sakkal Majalla" panose="02000000000000000000" pitchFamily="2" charset="-78"/>
                <a:cs typeface="Sakkal Majalla" panose="02000000000000000000" pitchFamily="2" charset="-78"/>
              </a:endParaRPr>
            </a:p>
          </p:txBody>
        </p:sp>
        <p:sp>
          <p:nvSpPr>
            <p:cNvPr id="43" name="شكل بيضاوي 2">
              <a:extLst>
                <a:ext uri="{FF2B5EF4-FFF2-40B4-BE49-F238E27FC236}">
                  <a16:creationId xmlns:a16="http://schemas.microsoft.com/office/drawing/2014/main" id="{5AD10ABC-3A6F-4C3A-838C-A99A4387EA8A}"/>
                </a:ext>
              </a:extLst>
            </p:cNvPr>
            <p:cNvSpPr/>
            <p:nvPr/>
          </p:nvSpPr>
          <p:spPr>
            <a:xfrm>
              <a:off x="4792288" y="1262010"/>
              <a:ext cx="306082" cy="306082"/>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sp>
        <p:nvSpPr>
          <p:cNvPr id="46" name="شكل بيضاوي 2">
            <a:extLst>
              <a:ext uri="{FF2B5EF4-FFF2-40B4-BE49-F238E27FC236}">
                <a16:creationId xmlns:a16="http://schemas.microsoft.com/office/drawing/2014/main" id="{E34A98E5-07DA-44D5-90B0-EA49EF8B6CAA}"/>
              </a:ext>
            </a:extLst>
          </p:cNvPr>
          <p:cNvSpPr/>
          <p:nvPr/>
        </p:nvSpPr>
        <p:spPr>
          <a:xfrm>
            <a:off x="4182070" y="3493296"/>
            <a:ext cx="386573" cy="306082"/>
          </a:xfrm>
          <a:prstGeom prst="ellipse">
            <a:avLst/>
          </a:prstGeom>
          <a:solidFill>
            <a:srgbClr val="C6DCCB"/>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4" name="مستطيل 6">
            <a:extLst>
              <a:ext uri="{FF2B5EF4-FFF2-40B4-BE49-F238E27FC236}">
                <a16:creationId xmlns:a16="http://schemas.microsoft.com/office/drawing/2014/main" id="{A74E0E11-701B-8E70-3438-E7271593ED3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17" name="TextBox 16">
            <a:extLst>
              <a:ext uri="{FF2B5EF4-FFF2-40B4-BE49-F238E27FC236}">
                <a16:creationId xmlns:a16="http://schemas.microsoft.com/office/drawing/2014/main" id="{4F3844C9-820C-45D5-8308-96F50684644B}"/>
              </a:ext>
            </a:extLst>
          </p:cNvPr>
          <p:cNvSpPr txBox="1"/>
          <p:nvPr/>
        </p:nvSpPr>
        <p:spPr>
          <a:xfrm>
            <a:off x="4618648" y="3208390"/>
            <a:ext cx="4649808" cy="2523768"/>
          </a:xfrm>
          <a:prstGeom prst="rect">
            <a:avLst/>
          </a:prstGeom>
          <a:solidFill>
            <a:schemeClr val="bg1"/>
          </a:solidFill>
        </p:spPr>
        <p:txBody>
          <a:bodyPr wrap="square" rtlCol="0">
            <a:spAutoFit/>
          </a:bodyPr>
          <a:lstStyle/>
          <a:p>
            <a:pPr rtl="1"/>
            <a:endParaRPr lang="en-US" sz="2800" dirty="0">
              <a:latin typeface="Calibri" pitchFamily="34" charset="0"/>
            </a:endParaRPr>
          </a:p>
          <a:p>
            <a:pPr rtl="1"/>
            <a:r>
              <a:rPr lang="en-US" sz="2800" dirty="0">
                <a:latin typeface="Calibri" pitchFamily="34" charset="0"/>
              </a:rPr>
              <a:t>Describe Phases of Cybersecurity Architecture.</a:t>
            </a:r>
          </a:p>
          <a:p>
            <a:pPr rtl="1"/>
            <a:endParaRPr lang="en-US" sz="2800" dirty="0">
              <a:latin typeface="Calibri" pitchFamily="34" charset="0"/>
            </a:endParaRPr>
          </a:p>
          <a:p>
            <a:pPr rtl="1"/>
            <a:r>
              <a:rPr lang="ar-DZ" dirty="0"/>
              <a:t>وصف مراحل هندسة أمن المعلومات</a:t>
            </a:r>
            <a:endParaRPr lang="ar-SA" sz="2800" dirty="0">
              <a:latin typeface="Calibri" pitchFamily="34" charset="0"/>
            </a:endParaRPr>
          </a:p>
          <a:p>
            <a:pPr rtl="1"/>
            <a:endParaRPr lang="en-US" altLang="ar-EG" sz="2800" dirty="0">
              <a:latin typeface="Calibri" pitchFamily="34" charset="0"/>
            </a:endParaRPr>
          </a:p>
        </p:txBody>
      </p:sp>
    </p:spTree>
    <p:extLst>
      <p:ext uri="{BB962C8B-B14F-4D97-AF65-F5344CB8AC3E}">
        <p14:creationId xmlns:p14="http://schemas.microsoft.com/office/powerpoint/2010/main" val="1442934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6E76C6E5-C3DA-42D7-B1D4-766024C4B98E}"/>
              </a:ext>
            </a:extLst>
          </p:cNvPr>
          <p:cNvSpPr/>
          <p:nvPr/>
        </p:nvSpPr>
        <p:spPr>
          <a:xfrm>
            <a:off x="1621762" y="657701"/>
            <a:ext cx="8558143" cy="771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sz="2400" b="1" kern="0" dirty="0">
                <a:solidFill>
                  <a:schemeClr val="tx1"/>
                </a:solidFill>
                <a:latin typeface="Sakkal Majalla" panose="02000000000000000000" pitchFamily="2" charset="-78"/>
                <a:cs typeface="Sakkal Majalla" panose="02000000000000000000" pitchFamily="2" charset="-78"/>
              </a:rPr>
              <a:t>System Architectures</a:t>
            </a:r>
            <a:endParaRPr lang="en-US" sz="2400" dirty="0">
              <a:solidFill>
                <a:schemeClr val="tx1"/>
              </a:solidFill>
            </a:endParaRP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Rectangle 1">
            <a:extLst>
              <a:ext uri="{FF2B5EF4-FFF2-40B4-BE49-F238E27FC236}">
                <a16:creationId xmlns:a16="http://schemas.microsoft.com/office/drawing/2014/main" id="{BF65B8F6-5DBA-4B27-A9AA-F0A83AC3A0CA}"/>
              </a:ext>
            </a:extLst>
          </p:cNvPr>
          <p:cNvSpPr/>
          <p:nvPr/>
        </p:nvSpPr>
        <p:spPr>
          <a:xfrm>
            <a:off x="1145613" y="1997839"/>
            <a:ext cx="9510439" cy="4308872"/>
          </a:xfrm>
          <a:prstGeom prst="rect">
            <a:avLst/>
          </a:prstGeom>
        </p:spPr>
        <p:txBody>
          <a:bodyPr wrap="square">
            <a:spAutoFit/>
          </a:bodyPr>
          <a:lstStyle/>
          <a:p>
            <a:pPr algn="just"/>
            <a:r>
              <a:rPr lang="en-US" sz="1400" dirty="0"/>
              <a:t>The architecture of a system reflects how the system is used and how it interacts with other systems and the outside world. It describes the interconnection of all the system’s components and the data link between them. The architecture of a system reflects the way it is thought about in terms of its structure, functions, and relationships. In architecture, the term “system” usually refers to the architecture of the software itself, rather than the physical structure of the buildings or machinery. The architecture of a system reflects the way it is used, and therefore changes as the system is used. For example, an airport may be designed using an architecture where the control tower and departures lounge are close together in the same building, while the control tower is further away in the same airport</a:t>
            </a:r>
          </a:p>
          <a:p>
            <a:pPr algn="just"/>
            <a:endParaRPr lang="en-US" sz="2400" dirty="0"/>
          </a:p>
          <a:p>
            <a:pPr algn="just"/>
            <a:r>
              <a:rPr lang="ar-DZ" dirty="0"/>
              <a:t>تعكس هندسة النظام كيفية استخدام النظام وكيفية تفاعله مع الأنظمة الأخرى والعالم الخارجي. تصف الترابط بين جميع مكونات النظام والرابط البياني بينها. تعكس هندسة النظام الطريقة التي يُفكر بها النظام من حيث هيكله ووظائفه وعلاقاته. في مجال العمارة، يُشير مصطلح "النظام" عادة إلى هندسة البرمجيات نفسها، بدلاً من الهيكل الجسدي للمباني أو الآلات. تعكس هندسة النظام الطريقة التي يُستخدم بها، وبالتالي تتغير مع استخدام النظام. على سبيل المثال، يمكن أن يتم تصميم مطار باستخدام هندسة حيث يكون برج المراقبة وصالة المغادرة متقاربين في المبنى نفسه، في حين يكون برج المراقبة بعيدًا في نفس المطار.</a:t>
            </a:r>
            <a:endParaRPr lang="en-US" sz="2400" dirty="0"/>
          </a:p>
          <a:p>
            <a:pPr algn="just"/>
            <a:endParaRPr lang="en-US" sz="2400" dirty="0"/>
          </a:p>
          <a:p>
            <a:pPr algn="just"/>
            <a:endParaRPr lang="en-US" sz="2400" dirty="0"/>
          </a:p>
        </p:txBody>
      </p:sp>
      <p:sp>
        <p:nvSpPr>
          <p:cNvPr id="3" name="مستطيل 6">
            <a:extLst>
              <a:ext uri="{FF2B5EF4-FFF2-40B4-BE49-F238E27FC236}">
                <a16:creationId xmlns:a16="http://schemas.microsoft.com/office/drawing/2014/main" id="{861C328E-6A4D-E6A0-D6C0-0C93404A582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1224417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6E76C6E5-C3DA-42D7-B1D4-766024C4B98E}"/>
              </a:ext>
            </a:extLst>
          </p:cNvPr>
          <p:cNvSpPr/>
          <p:nvPr/>
        </p:nvSpPr>
        <p:spPr>
          <a:xfrm>
            <a:off x="1621762" y="657701"/>
            <a:ext cx="8558143" cy="771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sz="2400" b="1" kern="0" dirty="0">
                <a:solidFill>
                  <a:schemeClr val="tx1"/>
                </a:solidFill>
                <a:latin typeface="Sakkal Majalla" panose="02000000000000000000" pitchFamily="2" charset="-78"/>
                <a:cs typeface="Sakkal Majalla" panose="02000000000000000000" pitchFamily="2" charset="-78"/>
              </a:rPr>
              <a:t>System Architectures Basic Concepts </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Rectangle 1">
            <a:extLst>
              <a:ext uri="{FF2B5EF4-FFF2-40B4-BE49-F238E27FC236}">
                <a16:creationId xmlns:a16="http://schemas.microsoft.com/office/drawing/2014/main" id="{BF65B8F6-5DBA-4B27-A9AA-F0A83AC3A0CA}"/>
              </a:ext>
            </a:extLst>
          </p:cNvPr>
          <p:cNvSpPr/>
          <p:nvPr/>
        </p:nvSpPr>
        <p:spPr>
          <a:xfrm>
            <a:off x="1212979" y="1508775"/>
            <a:ext cx="9510439" cy="2769989"/>
          </a:xfrm>
          <a:prstGeom prst="rect">
            <a:avLst/>
          </a:prstGeom>
        </p:spPr>
        <p:txBody>
          <a:bodyPr wrap="square">
            <a:spAutoFit/>
          </a:bodyPr>
          <a:lstStyle/>
          <a:p>
            <a:pPr algn="just"/>
            <a:r>
              <a:rPr lang="en-US" dirty="0"/>
              <a:t>Therefore, the system is always described in terms of its parts and their operations. In the same way, data is always described in terms of the elements which compose it and the operations which make it useful to an end-user. Now that we know the system and its parts, let’s dig into the data.</a:t>
            </a:r>
          </a:p>
          <a:p>
            <a:pPr algn="just"/>
            <a:endParaRPr lang="en-US" dirty="0"/>
          </a:p>
          <a:p>
            <a:pPr algn="just"/>
            <a:r>
              <a:rPr lang="ar-DZ" dirty="0"/>
              <a:t>لذلك، يتم وصف النظام دائمًا من حيث أجزائه وعملياتها. بالمثل، يتم وصف البيانات دائمًا من حيث العناصر التي تتكون منها والعمليات التي تجعلها مفيدة للمستخدم النهائي. الآن بعد أن نعرف النظام وأجزائه، دعونا ننغمس في البيانات.</a:t>
            </a:r>
            <a:endParaRPr lang="en-US" dirty="0"/>
          </a:p>
          <a:p>
            <a:pPr algn="just"/>
            <a:endParaRPr lang="en-US" sz="2400" dirty="0"/>
          </a:p>
          <a:p>
            <a:pPr algn="just"/>
            <a:endParaRPr lang="en-US" sz="2400" dirty="0"/>
          </a:p>
        </p:txBody>
      </p:sp>
      <p:sp>
        <p:nvSpPr>
          <p:cNvPr id="3" name="مستطيل 6">
            <a:extLst>
              <a:ext uri="{FF2B5EF4-FFF2-40B4-BE49-F238E27FC236}">
                <a16:creationId xmlns:a16="http://schemas.microsoft.com/office/drawing/2014/main" id="{861C328E-6A4D-E6A0-D6C0-0C93404A582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pic>
        <p:nvPicPr>
          <p:cNvPr id="6" name="Picture 5">
            <a:extLst>
              <a:ext uri="{FF2B5EF4-FFF2-40B4-BE49-F238E27FC236}">
                <a16:creationId xmlns:a16="http://schemas.microsoft.com/office/drawing/2014/main" id="{6FDB7C1B-B5F6-4DA6-80B0-C9785EDC0D7D}"/>
              </a:ext>
            </a:extLst>
          </p:cNvPr>
          <p:cNvPicPr>
            <a:picLocks noChangeAspect="1"/>
          </p:cNvPicPr>
          <p:nvPr/>
        </p:nvPicPr>
        <p:blipFill>
          <a:blip r:embed="rId3"/>
          <a:stretch>
            <a:fillRect/>
          </a:stretch>
        </p:blipFill>
        <p:spPr>
          <a:xfrm>
            <a:off x="2634448" y="3922868"/>
            <a:ext cx="6667500" cy="2076450"/>
          </a:xfrm>
          <a:prstGeom prst="rect">
            <a:avLst/>
          </a:prstGeom>
        </p:spPr>
      </p:pic>
    </p:spTree>
    <p:extLst>
      <p:ext uri="{BB962C8B-B14F-4D97-AF65-F5344CB8AC3E}">
        <p14:creationId xmlns:p14="http://schemas.microsoft.com/office/powerpoint/2010/main" val="1130606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6E76C6E5-C3DA-42D7-B1D4-766024C4B98E}"/>
              </a:ext>
            </a:extLst>
          </p:cNvPr>
          <p:cNvSpPr/>
          <p:nvPr/>
        </p:nvSpPr>
        <p:spPr>
          <a:xfrm>
            <a:off x="1621762" y="657701"/>
            <a:ext cx="8558143" cy="771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b="1" dirty="0">
                <a:solidFill>
                  <a:schemeClr val="tx1"/>
                </a:solidFill>
              </a:rPr>
              <a:t>Basic Concepts of System Architecture</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Rectangle 1">
            <a:extLst>
              <a:ext uri="{FF2B5EF4-FFF2-40B4-BE49-F238E27FC236}">
                <a16:creationId xmlns:a16="http://schemas.microsoft.com/office/drawing/2014/main" id="{BF65B8F6-5DBA-4B27-A9AA-F0A83AC3A0CA}"/>
              </a:ext>
            </a:extLst>
          </p:cNvPr>
          <p:cNvSpPr/>
          <p:nvPr/>
        </p:nvSpPr>
        <p:spPr>
          <a:xfrm>
            <a:off x="1212979" y="1950929"/>
            <a:ext cx="9510439" cy="3693319"/>
          </a:xfrm>
          <a:prstGeom prst="rect">
            <a:avLst/>
          </a:prstGeom>
        </p:spPr>
        <p:txBody>
          <a:bodyPr wrap="square">
            <a:spAutoFit/>
          </a:bodyPr>
          <a:lstStyle/>
          <a:p>
            <a:r>
              <a:rPr lang="en-US" dirty="0"/>
              <a:t>●    </a:t>
            </a:r>
            <a:r>
              <a:rPr lang="en-US" b="1" dirty="0"/>
              <a:t>Latency:</a:t>
            </a:r>
            <a:r>
              <a:rPr lang="en-US" dirty="0"/>
              <a:t> In data transmission, latency refers to the time required in communication between two points. It is determined by the physical distance the data has to cover.</a:t>
            </a:r>
          </a:p>
          <a:p>
            <a:r>
              <a:rPr lang="ar-DZ" dirty="0"/>
              <a:t>تأخير البيانات: في عملية نقل البيانات، يشير التأخير إلى الوقت اللازم في التواصل بين نقطتين. يتم تحديد ذلك بواسطة المسافة الفعلية التي يجب أن تغطيها البيانات.</a:t>
            </a:r>
            <a:endParaRPr lang="en-US" dirty="0"/>
          </a:p>
          <a:p>
            <a:endParaRPr lang="en-US" dirty="0"/>
          </a:p>
          <a:p>
            <a:r>
              <a:rPr lang="en-US" dirty="0"/>
              <a:t>●    </a:t>
            </a:r>
            <a:r>
              <a:rPr lang="en-US" b="1" dirty="0"/>
              <a:t>Bandwidth:</a:t>
            </a:r>
            <a:r>
              <a:rPr lang="en-US" dirty="0"/>
              <a:t> In computing, bandwidth refers to the speed at which data is transferred for a fixed period and is usually measured in megabits per second (Mbps) or gigabits per second (Gbps). Inherently, the word bandwidth refers to the width of a communication band, which determines transfer speed.</a:t>
            </a:r>
          </a:p>
          <a:p>
            <a:r>
              <a:rPr lang="ar-DZ" dirty="0"/>
              <a:t>عرض النطاق الترددي: في مجال الحوسبة، يشير عرض النطاق الترددي إلى سرعة نقل البيانات لفترة زمنية محددة، وعادة ما يتم قياسه بالميجابت في الثانية (ميغابت/ثانية) أو بالجيجابت في الثانية (جيغابت/ثانية). من الطبيعي أن يُشير مصطلح عرض النطاق الترددي إلى عرض النطاق الترددي للنقل، والذي يحدد سرعة التحويل.</a:t>
            </a:r>
            <a:endParaRPr lang="en-GB" dirty="0"/>
          </a:p>
          <a:p>
            <a:endParaRPr lang="en-US" dirty="0"/>
          </a:p>
        </p:txBody>
      </p:sp>
      <p:sp>
        <p:nvSpPr>
          <p:cNvPr id="3" name="مستطيل 6">
            <a:extLst>
              <a:ext uri="{FF2B5EF4-FFF2-40B4-BE49-F238E27FC236}">
                <a16:creationId xmlns:a16="http://schemas.microsoft.com/office/drawing/2014/main" id="{861C328E-6A4D-E6A0-D6C0-0C93404A582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3743717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07930DE-492C-4585-A046-1142FA1C2C8F}"/>
              </a:ext>
            </a:extLst>
          </p:cNvPr>
          <p:cNvSpPr/>
          <p:nvPr/>
        </p:nvSpPr>
        <p:spPr>
          <a:xfrm>
            <a:off x="1371599" y="1206224"/>
            <a:ext cx="9592235" cy="2031325"/>
          </a:xfrm>
          <a:prstGeom prst="rect">
            <a:avLst/>
          </a:prstGeom>
        </p:spPr>
        <p:txBody>
          <a:bodyPr wrap="square">
            <a:spAutoFit/>
          </a:bodyPr>
          <a:lstStyle/>
          <a:p>
            <a:r>
              <a:rPr lang="en-US" b="1" dirty="0"/>
              <a:t>Throughput:</a:t>
            </a:r>
            <a:r>
              <a:rPr lang="en-US" dirty="0"/>
              <a:t> The throughput of a system refers to how much information it can process in a given timeframe. Various aspects of computer, network, and organizational techniques are subject to this concept.</a:t>
            </a:r>
          </a:p>
          <a:p>
            <a:endParaRPr lang="en-US" dirty="0"/>
          </a:p>
          <a:p>
            <a:endParaRPr lang="en-US" dirty="0"/>
          </a:p>
          <a:p>
            <a:r>
              <a:rPr lang="ar-DZ" dirty="0"/>
              <a:t>الإنتاجية: إن الإنتاجية لنظام ما تشير إلى كمية المعلومات التي يمكنه معالجتها في إطار زمني معين. مختلف الجوانب المتعلقة بتقنيات الحاسوب والشبكة والتنظيمية تخضع لهذا المفهوم.</a:t>
            </a:r>
            <a:endParaRPr lang="en-US" dirty="0"/>
          </a:p>
        </p:txBody>
      </p:sp>
      <p:sp>
        <p:nvSpPr>
          <p:cNvPr id="3" name="Rectangle 2">
            <a:extLst>
              <a:ext uri="{FF2B5EF4-FFF2-40B4-BE49-F238E27FC236}">
                <a16:creationId xmlns:a16="http://schemas.microsoft.com/office/drawing/2014/main" id="{6AEC4D62-C564-4F1C-A7A7-7388C847D5D6}"/>
              </a:ext>
            </a:extLst>
          </p:cNvPr>
          <p:cNvSpPr/>
          <p:nvPr/>
        </p:nvSpPr>
        <p:spPr>
          <a:xfrm>
            <a:off x="1371598" y="3636130"/>
            <a:ext cx="9959789" cy="1754326"/>
          </a:xfrm>
          <a:prstGeom prst="rect">
            <a:avLst/>
          </a:prstGeom>
        </p:spPr>
        <p:txBody>
          <a:bodyPr wrap="square">
            <a:spAutoFit/>
          </a:bodyPr>
          <a:lstStyle/>
          <a:p>
            <a:r>
              <a:rPr lang="en-US" dirty="0"/>
              <a:t> </a:t>
            </a:r>
            <a:r>
              <a:rPr lang="en-US" b="1" dirty="0"/>
              <a:t>Horizontal and Vertical Scaling:</a:t>
            </a:r>
            <a:r>
              <a:rPr lang="en-US" dirty="0"/>
              <a:t> To cope with growing demands, horizontal scaling entails adding additional servers or machines. The solution to problems like traffic overload is to add another server.</a:t>
            </a:r>
          </a:p>
          <a:p>
            <a:endParaRPr lang="en-US" dirty="0"/>
          </a:p>
          <a:p>
            <a:r>
              <a:rPr lang="ar-DZ" dirty="0"/>
              <a:t>التوسع الأفقي والتوسع الرأسي: للتعامل مع الطلب المتزايد، يتضمن التوسع الأفقي إضافة خوادم أو آلات إضافية. الحل لمشاكل مثل زيادة حمولة المرور هو إضافة خادم آخر.</a:t>
            </a:r>
            <a:endParaRPr lang="en-GB" dirty="0"/>
          </a:p>
        </p:txBody>
      </p:sp>
    </p:spTree>
    <p:extLst>
      <p:ext uri="{BB962C8B-B14F-4D97-AF65-F5344CB8AC3E}">
        <p14:creationId xmlns:p14="http://schemas.microsoft.com/office/powerpoint/2010/main" val="3791118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6E76C6E5-C3DA-42D7-B1D4-766024C4B98E}"/>
              </a:ext>
            </a:extLst>
          </p:cNvPr>
          <p:cNvSpPr/>
          <p:nvPr/>
        </p:nvSpPr>
        <p:spPr>
          <a:xfrm>
            <a:off x="1621762" y="657701"/>
            <a:ext cx="8558143" cy="771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b="1" dirty="0">
                <a:solidFill>
                  <a:schemeClr val="tx1"/>
                </a:solidFill>
              </a:rPr>
              <a:t>Elemental Composition of System Architecture</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 name="مستطيل 6">
            <a:extLst>
              <a:ext uri="{FF2B5EF4-FFF2-40B4-BE49-F238E27FC236}">
                <a16:creationId xmlns:a16="http://schemas.microsoft.com/office/drawing/2014/main" id="{861C328E-6A4D-E6A0-D6C0-0C93404A582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pic>
        <p:nvPicPr>
          <p:cNvPr id="6" name="Picture 5">
            <a:extLst>
              <a:ext uri="{FF2B5EF4-FFF2-40B4-BE49-F238E27FC236}">
                <a16:creationId xmlns:a16="http://schemas.microsoft.com/office/drawing/2014/main" id="{EBBC2DAB-DA9E-4952-9799-CF6EE308D9DD}"/>
              </a:ext>
            </a:extLst>
          </p:cNvPr>
          <p:cNvPicPr>
            <a:picLocks noChangeAspect="1"/>
          </p:cNvPicPr>
          <p:nvPr/>
        </p:nvPicPr>
        <p:blipFill>
          <a:blip r:embed="rId3"/>
          <a:stretch>
            <a:fillRect/>
          </a:stretch>
        </p:blipFill>
        <p:spPr>
          <a:xfrm>
            <a:off x="3238500" y="1743075"/>
            <a:ext cx="5715000" cy="3371850"/>
          </a:xfrm>
          <a:prstGeom prst="rect">
            <a:avLst/>
          </a:prstGeom>
        </p:spPr>
      </p:pic>
    </p:spTree>
    <p:extLst>
      <p:ext uri="{BB962C8B-B14F-4D97-AF65-F5344CB8AC3E}">
        <p14:creationId xmlns:p14="http://schemas.microsoft.com/office/powerpoint/2010/main" val="1865355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6E76C6E5-C3DA-42D7-B1D4-766024C4B98E}"/>
              </a:ext>
            </a:extLst>
          </p:cNvPr>
          <p:cNvSpPr/>
          <p:nvPr/>
        </p:nvSpPr>
        <p:spPr>
          <a:xfrm>
            <a:off x="1621762" y="657701"/>
            <a:ext cx="8558143" cy="771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b="1" dirty="0">
                <a:solidFill>
                  <a:schemeClr val="tx1"/>
                </a:solidFill>
              </a:rPr>
              <a:t>Elemental Composition of System Architecture</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Rectangle 1">
            <a:extLst>
              <a:ext uri="{FF2B5EF4-FFF2-40B4-BE49-F238E27FC236}">
                <a16:creationId xmlns:a16="http://schemas.microsoft.com/office/drawing/2014/main" id="{BF65B8F6-5DBA-4B27-A9AA-F0A83AC3A0CA}"/>
              </a:ext>
            </a:extLst>
          </p:cNvPr>
          <p:cNvSpPr/>
          <p:nvPr/>
        </p:nvSpPr>
        <p:spPr>
          <a:xfrm>
            <a:off x="1212979" y="1508775"/>
            <a:ext cx="9510439" cy="4801314"/>
          </a:xfrm>
          <a:prstGeom prst="rect">
            <a:avLst/>
          </a:prstGeom>
        </p:spPr>
        <p:txBody>
          <a:bodyPr wrap="square">
            <a:spAutoFit/>
          </a:bodyPr>
          <a:lstStyle/>
          <a:p>
            <a:r>
              <a:rPr lang="en-US" dirty="0"/>
              <a:t>Developing a system involves selecting the appropriate components to address the challenge at hand. Various cloud providers offer thousands of different features and stacks. Here we will discuss some of the fundamental elements of system architecture.</a:t>
            </a:r>
          </a:p>
          <a:p>
            <a:r>
              <a:rPr lang="ar-DZ" dirty="0"/>
              <a:t>تطوير النظام ينطوي على اختيار المكونات المناسبة لمواجهة التحدي الحالي. تقدم مقدمو الخدمات السحابية المختلفون آلاف الميزات والأطر المختلفة. سنناقش هنا بعض العناصر الأساسية لهندسة النظم.</a:t>
            </a:r>
            <a:endParaRPr lang="en-US" dirty="0"/>
          </a:p>
          <a:p>
            <a:r>
              <a:rPr lang="en-US" dirty="0"/>
              <a:t>●    </a:t>
            </a:r>
            <a:r>
              <a:rPr lang="en-US" b="1" dirty="0"/>
              <a:t>Virtual Machines:</a:t>
            </a:r>
            <a:r>
              <a:rPr lang="en-US" dirty="0"/>
              <a:t> Virtual machines (VMs) are computer systems based on physical hardware but featuring their CPU, memory, network interface, and storage. A single piece of hardware, such as a server, can support multiple VMs, which are isolated from the rest of the system.</a:t>
            </a:r>
          </a:p>
          <a:p>
            <a:r>
              <a:rPr lang="ar-DZ" dirty="0"/>
              <a:t>آلات افتراضية: الآلات الافتراضية (</a:t>
            </a:r>
            <a:r>
              <a:rPr lang="en-GB" dirty="0"/>
              <a:t>VMs) </a:t>
            </a:r>
            <a:r>
              <a:rPr lang="ar-DZ" dirty="0"/>
              <a:t>هي أنظمة حاسوبية تعتمد على الأجهزة الفعلية ولكن تتميز بوجود معالجها المركزي (</a:t>
            </a:r>
            <a:r>
              <a:rPr lang="en-GB" dirty="0"/>
              <a:t>CPU)، </a:t>
            </a:r>
            <a:r>
              <a:rPr lang="ar-DZ" dirty="0"/>
              <a:t>وذاكرتها، وواجهة شبكتها، وتخزينها. يمكن لقطعة واحدة من الأجهزة، مثل خادم، دعم عدة آلات افتراضية، والتي تكون معزولة عن بقية النظام.</a:t>
            </a:r>
            <a:endParaRPr lang="en-US" dirty="0"/>
          </a:p>
          <a:p>
            <a:r>
              <a:rPr lang="en-US" dirty="0"/>
              <a:t>●    </a:t>
            </a:r>
            <a:r>
              <a:rPr lang="en-US" b="1" dirty="0"/>
              <a:t>Load Balancer:</a:t>
            </a:r>
            <a:r>
              <a:rPr lang="en-US" dirty="0"/>
              <a:t> In the context of distributed computing, a load balancer distributes traffic among multiple servers by acting as a reverse proxy. Increasing the number of servers horizontally makes it easier to scale.</a:t>
            </a:r>
          </a:p>
          <a:p>
            <a:r>
              <a:rPr lang="ar-DZ" dirty="0"/>
              <a:t>موزع الأحمال: في سياق الحوسبة الموزعة، يقوم موزع الأحمال بتوزيع حركة المرور بين عدة خوادم عن طريق التصرف كوكيل مضاد. زيادة عدد الخوادم أفقيًا يجعل النظام أسهل في التوسع.</a:t>
            </a:r>
            <a:endParaRPr lang="en-US" dirty="0"/>
          </a:p>
        </p:txBody>
      </p:sp>
      <p:sp>
        <p:nvSpPr>
          <p:cNvPr id="3" name="مستطيل 6">
            <a:extLst>
              <a:ext uri="{FF2B5EF4-FFF2-40B4-BE49-F238E27FC236}">
                <a16:creationId xmlns:a16="http://schemas.microsoft.com/office/drawing/2014/main" id="{861C328E-6A4D-E6A0-D6C0-0C93404A582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2944810559"/>
      </p:ext>
    </p:extLst>
  </p:cSld>
  <p:clrMapOvr>
    <a:masterClrMapping/>
  </p:clrMapOvr>
</p:sld>
</file>

<file path=ppt/theme/theme1.xml><?xml version="1.0" encoding="utf-8"?>
<a:theme xmlns:a="http://schemas.openxmlformats.org/drawingml/2006/main" name="أطلس">
  <a:themeElements>
    <a:clrScheme name="مخصص 10">
      <a:dk1>
        <a:sysClr val="windowText" lastClr="000000"/>
      </a:dk1>
      <a:lt1>
        <a:sysClr val="window" lastClr="FFFFFF"/>
      </a:lt1>
      <a:dk2>
        <a:srgbClr val="4E3B30"/>
      </a:dk2>
      <a:lt2>
        <a:srgbClr val="FBEEC9"/>
      </a:lt2>
      <a:accent1>
        <a:srgbClr val="E7D5C4"/>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TM16401371[[fn=أطلس]]</Template>
  <TotalTime>354</TotalTime>
  <Words>2358</Words>
  <Application>Microsoft Office PowerPoint</Application>
  <PresentationFormat>Widescreen</PresentationFormat>
  <Paragraphs>131</Paragraphs>
  <Slides>20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Arial</vt:lpstr>
      <vt:lpstr>Calibri</vt:lpstr>
      <vt:lpstr>Calibri Light</vt:lpstr>
      <vt:lpstr>GE Thameen</vt:lpstr>
      <vt:lpstr>Rockwell</vt:lpstr>
      <vt:lpstr>Sakkal Majalla</vt:lpstr>
      <vt:lpstr>Times New Roman</vt:lpstr>
      <vt:lpstr>Wingdings</vt:lpstr>
      <vt:lpstr>أطلس</vt:lpstr>
      <vt:lpstr>1211 CYS IT Systems Components   3#Lecture   System Architectures (هندسة الأنظمة)– Part 1 </vt:lpstr>
      <vt:lpstr>PowerPoint Presentation</vt:lpstr>
      <vt:lpstr>Objectives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 of Lecture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سبر 1111</dc:title>
  <dc:creator>Moneerah Nasser Alghonaim</dc:creator>
  <cp:lastModifiedBy>Mohammed Zakariah</cp:lastModifiedBy>
  <cp:revision>350</cp:revision>
  <dcterms:created xsi:type="dcterms:W3CDTF">2021-05-23T05:55:00Z</dcterms:created>
  <dcterms:modified xsi:type="dcterms:W3CDTF">2024-02-10T17:49:31Z</dcterms:modified>
</cp:coreProperties>
</file>