
<file path=[Content_Types].xml><?xml version="1.0" encoding="utf-8"?>
<Types xmlns="http://schemas.openxmlformats.org/package/2006/content-types">
  <Default Extension="png" ContentType="image/png"/>
  <Default Extension="jfif" ContentType="image/jpe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379" r:id="rId3"/>
    <p:sldId id="327" r:id="rId4"/>
    <p:sldId id="391" r:id="rId5"/>
    <p:sldId id="405" r:id="rId6"/>
    <p:sldId id="406" r:id="rId7"/>
    <p:sldId id="401" r:id="rId8"/>
    <p:sldId id="394" r:id="rId9"/>
    <p:sldId id="407" r:id="rId10"/>
    <p:sldId id="409" r:id="rId11"/>
    <p:sldId id="410" r:id="rId12"/>
    <p:sldId id="364" r:id="rId13"/>
    <p:sldId id="32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F09"/>
    <a:srgbClr val="FBCC9A"/>
    <a:srgbClr val="B8C4C5"/>
    <a:srgbClr val="546668"/>
    <a:srgbClr val="94B6D2"/>
    <a:srgbClr val="A5B592"/>
    <a:srgbClr val="DBE1D3"/>
    <a:srgbClr val="F49E86"/>
    <a:srgbClr val="A5300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3" d="100"/>
          <a:sy n="83" d="100"/>
        </p:scale>
        <p:origin x="5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15/05/2023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5/15/2023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5/15/2023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5/15/2023</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5/15/2023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5"/>
            <a:ext cx="8679915" cy="1748729"/>
          </a:xfrm>
        </p:spPr>
        <p:txBody>
          <a:bodyPr anchor="ctr">
            <a:noAutofit/>
          </a:bodyPr>
          <a:lstStyle/>
          <a:p>
            <a:r>
              <a:rPr lang="en-US" sz="3600" b="1" kern="0" dirty="0">
                <a:solidFill>
                  <a:schemeClr val="tx1"/>
                </a:solidFill>
                <a:latin typeface="Sakkal Majalla" panose="02000000000000000000" pitchFamily="2" charset="-78"/>
                <a:cs typeface="Sakkal Majalla" panose="02000000000000000000" pitchFamily="2" charset="-78"/>
              </a:rPr>
              <a:t>1211 CYS</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IT Systems Components </a:t>
            </a:r>
            <a:br>
              <a:rPr lang="en-US" sz="3600" b="1" kern="0" dirty="0">
                <a:solidFill>
                  <a:schemeClr val="tx1"/>
                </a:solidFill>
                <a:latin typeface="Sakkal Majalla" panose="02000000000000000000" pitchFamily="2" charset="-78"/>
                <a:cs typeface="Sakkal Majalla" panose="02000000000000000000" pitchFamily="2" charset="-78"/>
              </a:rPr>
            </a:br>
            <a:br>
              <a:rPr lang="ar-SA" sz="3600" b="1" kern="0" dirty="0">
                <a:solidFill>
                  <a:schemeClr val="tx1"/>
                </a:solidFill>
                <a:latin typeface="Sakkal Majalla" panose="02000000000000000000" pitchFamily="2" charset="-78"/>
                <a:cs typeface="Sakkal Majalla" panose="02000000000000000000" pitchFamily="2" charset="-78"/>
              </a:rPr>
            </a:br>
            <a:r>
              <a:rPr lang="en-GB" sz="3600" b="1" kern="0" dirty="0">
                <a:solidFill>
                  <a:schemeClr val="tx1"/>
                </a:solidFill>
                <a:latin typeface="Sakkal Majalla" panose="02000000000000000000" pitchFamily="2" charset="-78"/>
                <a:cs typeface="Sakkal Majalla" panose="02000000000000000000" pitchFamily="2" charset="-78"/>
              </a:rPr>
              <a:t>2</a:t>
            </a:r>
            <a:r>
              <a:rPr lang="ar-SA" sz="3600" b="1" kern="0" dirty="0">
                <a:solidFill>
                  <a:schemeClr val="tx1"/>
                </a:solidFill>
                <a:latin typeface="Sakkal Majalla" panose="02000000000000000000" pitchFamily="2" charset="-78"/>
                <a:cs typeface="Sakkal Majalla" panose="02000000000000000000" pitchFamily="2" charset="-78"/>
              </a:rPr>
              <a:t>#</a:t>
            </a:r>
            <a:r>
              <a:rPr lang="en-GB" sz="3600" b="1" kern="0" dirty="0">
                <a:solidFill>
                  <a:schemeClr val="tx1"/>
                </a:solidFill>
                <a:latin typeface="Sakkal Majalla" panose="02000000000000000000" pitchFamily="2" charset="-78"/>
                <a:cs typeface="Sakkal Majalla" panose="02000000000000000000" pitchFamily="2" charset="-78"/>
              </a:rPr>
              <a:t>Lecture  </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a:solidFill>
                  <a:schemeClr val="tx1"/>
                </a:solidFill>
                <a:latin typeface="Sakkal Majalla" panose="02000000000000000000" pitchFamily="2" charset="-78"/>
                <a:cs typeface="Sakkal Majalla" panose="02000000000000000000" pitchFamily="2" charset="-78"/>
              </a:rPr>
              <a:t>Storage Devices – </a:t>
            </a:r>
            <a:r>
              <a:rPr lang="en-US" sz="3600" b="1" kern="0" dirty="0">
                <a:solidFill>
                  <a:schemeClr val="tx1"/>
                </a:solidFill>
                <a:latin typeface="Sakkal Majalla" panose="02000000000000000000" pitchFamily="2" charset="-78"/>
                <a:cs typeface="Sakkal Majalla" panose="02000000000000000000" pitchFamily="2" charset="-78"/>
              </a:rPr>
              <a:t>Part 1</a:t>
            </a:r>
            <a:br>
              <a:rPr lang="en-US" sz="3600" b="1" kern="0" dirty="0">
                <a:solidFill>
                  <a:schemeClr val="tx1"/>
                </a:solidFill>
                <a:latin typeface="Sakkal Majalla" panose="02000000000000000000" pitchFamily="2" charset="-78"/>
                <a:cs typeface="Sakkal Majalla" panose="02000000000000000000" pitchFamily="2" charset="-78"/>
              </a:rPr>
            </a:br>
            <a:endParaRPr lang="ar-SA" sz="3600"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مستطيل 4">
            <a:extLst>
              <a:ext uri="{FF2B5EF4-FFF2-40B4-BE49-F238E27FC236}">
                <a16:creationId xmlns:a16="http://schemas.microsoft.com/office/drawing/2014/main" id="{452B76B4-5E69-48EF-AC33-7FBE8D421D10}"/>
              </a:ext>
            </a:extLst>
          </p:cNvPr>
          <p:cNvSpPr/>
          <p:nvPr/>
        </p:nvSpPr>
        <p:spPr>
          <a:xfrm>
            <a:off x="1621762" y="652612"/>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r>
              <a:rPr lang="en-US" sz="2400" dirty="0">
                <a:solidFill>
                  <a:schemeClr val="tx1"/>
                </a:solidFill>
              </a:rPr>
              <a:t>Data Center Storage and Cloud Storage</a:t>
            </a:r>
          </a:p>
          <a:p>
            <a:endParaRPr lang="en-US" sz="2400" dirty="0">
              <a:solidFill>
                <a:schemeClr val="tx1"/>
              </a:solidFill>
            </a:endParaRPr>
          </a:p>
          <a:p>
            <a:endParaRPr lang="en-US" dirty="0"/>
          </a:p>
          <a:p>
            <a:endParaRPr lang="en-US" dirty="0"/>
          </a:p>
          <a:p>
            <a:r>
              <a:rPr lang="en-US" dirty="0"/>
              <a:t>Data center storage primarily refers to the devices, equipment and software technologies that enable data and application storage within a data center facility.</a:t>
            </a:r>
            <a:endParaRPr lang="en-US" sz="2400" dirty="0">
              <a:solidFill>
                <a:schemeClr val="tx1"/>
              </a:solidFill>
            </a:endParaRPr>
          </a:p>
        </p:txBody>
      </p:sp>
      <p:sp>
        <p:nvSpPr>
          <p:cNvPr id="7" name="مربع نص 4">
            <a:extLst>
              <a:ext uri="{FF2B5EF4-FFF2-40B4-BE49-F238E27FC236}">
                <a16:creationId xmlns:a16="http://schemas.microsoft.com/office/drawing/2014/main" id="{DD778C35-80C0-4AD9-8A59-BC588B720C8C}"/>
              </a:ext>
            </a:extLst>
          </p:cNvPr>
          <p:cNvSpPr txBox="1"/>
          <p:nvPr/>
        </p:nvSpPr>
        <p:spPr>
          <a:xfrm>
            <a:off x="1477764" y="1508962"/>
            <a:ext cx="9236471" cy="4739759"/>
          </a:xfrm>
          <a:prstGeom prst="rect">
            <a:avLst/>
          </a:prstGeom>
          <a:solidFill>
            <a:schemeClr val="bg1"/>
          </a:solidFill>
        </p:spPr>
        <p:txBody>
          <a:bodyPr wrap="square" rtlCol="1">
            <a:spAutoFit/>
          </a:bodyPr>
          <a:lstStyle/>
          <a:p>
            <a:pPr algn="just" rtl="1"/>
            <a:r>
              <a:rPr lang="en-US" b="1" dirty="0"/>
              <a:t>Data center </a:t>
            </a:r>
            <a:r>
              <a:rPr lang="en-US" dirty="0"/>
              <a:t>storage primarily refers to the devices, equipment and software technologies that enable data and application storage within a data center facility.</a:t>
            </a:r>
            <a:endParaRPr lang="en-US" sz="3200" dirty="0"/>
          </a:p>
          <a:p>
            <a:pPr algn="just" fontAlgn="base"/>
            <a:r>
              <a:rPr lang="en-US" dirty="0"/>
              <a:t>This includes:</a:t>
            </a:r>
          </a:p>
          <a:p>
            <a:pPr algn="just" fontAlgn="base"/>
            <a:r>
              <a:rPr lang="en-US" dirty="0"/>
              <a:t>- Hard disk drives, tape drives and other forms of internal and external storage</a:t>
            </a:r>
          </a:p>
          <a:p>
            <a:pPr algn="just" fontAlgn="base"/>
            <a:r>
              <a:rPr lang="en-US" dirty="0"/>
              <a:t>- Storage and backup management software utilities</a:t>
            </a:r>
          </a:p>
          <a:p>
            <a:pPr algn="just" fontAlgn="base"/>
            <a:r>
              <a:rPr lang="en-US" dirty="0"/>
              <a:t>- External storage facilities/solutions such as cloud or remote storage</a:t>
            </a:r>
          </a:p>
          <a:p>
            <a:pPr marL="285750" indent="-285750" algn="just" fontAlgn="base">
              <a:buFontTx/>
              <a:buChar char="-"/>
            </a:pPr>
            <a:r>
              <a:rPr lang="en-US" dirty="0"/>
              <a:t>Storage networking technologies such as storage area networks (SAN), network attached storage (NAS).</a:t>
            </a:r>
          </a:p>
          <a:p>
            <a:pPr algn="just" fontAlgn="base"/>
            <a:r>
              <a:rPr lang="en-US" b="1" dirty="0"/>
              <a:t>Cloud storage</a:t>
            </a:r>
            <a:r>
              <a:rPr lang="en-US" dirty="0"/>
              <a:t> is also known as utility storage – a term subject to differentiation based on actual implementation and service delivery.</a:t>
            </a:r>
          </a:p>
          <a:p>
            <a:pPr algn="just" fontAlgn="base"/>
            <a:r>
              <a:rPr lang="en-US" dirty="0"/>
              <a:t>Cloud storage works through data center virtualization, providing end users and applications with a virtual storage architecture that is scalable according to application requirements.</a:t>
            </a:r>
          </a:p>
          <a:p>
            <a:pPr fontAlgn="base"/>
            <a:endParaRPr lang="en-US" dirty="0"/>
          </a:p>
          <a:p>
            <a:pPr fontAlgn="base"/>
            <a:endParaRPr lang="en-US" dirty="0"/>
          </a:p>
          <a:p>
            <a:pPr fontAlgn="base"/>
            <a:endParaRPr lang="ar-SA" sz="3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47072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مستطيل 4">
            <a:extLst>
              <a:ext uri="{FF2B5EF4-FFF2-40B4-BE49-F238E27FC236}">
                <a16:creationId xmlns:a16="http://schemas.microsoft.com/office/drawing/2014/main" id="{452B76B4-5E69-48EF-AC33-7FBE8D421D10}"/>
              </a:ext>
            </a:extLst>
          </p:cNvPr>
          <p:cNvSpPr/>
          <p:nvPr/>
        </p:nvSpPr>
        <p:spPr>
          <a:xfrm>
            <a:off x="1621762" y="652612"/>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r>
              <a:rPr lang="en-US" sz="2400" dirty="0">
                <a:solidFill>
                  <a:schemeClr val="tx1"/>
                </a:solidFill>
              </a:rPr>
              <a:t>Data Center Storage and Cloud Storage</a:t>
            </a:r>
          </a:p>
          <a:p>
            <a:endParaRPr lang="en-US" sz="2400" dirty="0">
              <a:solidFill>
                <a:schemeClr val="tx1"/>
              </a:solidFill>
            </a:endParaRPr>
          </a:p>
          <a:p>
            <a:endParaRPr lang="en-US" dirty="0"/>
          </a:p>
          <a:p>
            <a:endParaRPr lang="en-US" dirty="0"/>
          </a:p>
          <a:p>
            <a:r>
              <a:rPr lang="en-US" dirty="0"/>
              <a:t>Data center storage primarily refers to the devices, equipment and software technologies that enable data and application storage within a data center facility.</a:t>
            </a:r>
            <a:endParaRPr lang="en-US" sz="2400" dirty="0">
              <a:solidFill>
                <a:schemeClr val="tx1"/>
              </a:solidFill>
            </a:endParaRPr>
          </a:p>
        </p:txBody>
      </p:sp>
      <p:sp>
        <p:nvSpPr>
          <p:cNvPr id="7" name="مربع نص 4">
            <a:extLst>
              <a:ext uri="{FF2B5EF4-FFF2-40B4-BE49-F238E27FC236}">
                <a16:creationId xmlns:a16="http://schemas.microsoft.com/office/drawing/2014/main" id="{DD778C35-80C0-4AD9-8A59-BC588B720C8C}"/>
              </a:ext>
            </a:extLst>
          </p:cNvPr>
          <p:cNvSpPr txBox="1"/>
          <p:nvPr/>
        </p:nvSpPr>
        <p:spPr>
          <a:xfrm>
            <a:off x="1477764" y="1508962"/>
            <a:ext cx="9236471" cy="1415772"/>
          </a:xfrm>
          <a:prstGeom prst="rect">
            <a:avLst/>
          </a:prstGeom>
          <a:solidFill>
            <a:schemeClr val="bg1"/>
          </a:solidFill>
        </p:spPr>
        <p:txBody>
          <a:bodyPr wrap="square" rtlCol="1">
            <a:spAutoFit/>
          </a:bodyPr>
          <a:lstStyle/>
          <a:p>
            <a:pPr rtl="1"/>
            <a:r>
              <a:rPr lang="en-US" dirty="0"/>
              <a:t>The main difference between the cloud vs. data center is that a data center refers to on-premise hardware while the cloud refers to off-premise computing.</a:t>
            </a:r>
          </a:p>
          <a:p>
            <a:pPr fontAlgn="base"/>
            <a:endParaRPr lang="en-US" dirty="0"/>
          </a:p>
          <a:p>
            <a:pPr fontAlgn="base"/>
            <a:endParaRPr lang="ar-SA" sz="3200" b="1" dirty="0">
              <a:latin typeface="Sakkal Majalla" panose="02000000000000000000" pitchFamily="2" charset="-78"/>
              <a:cs typeface="Sakkal Majalla" panose="02000000000000000000" pitchFamily="2" charset="-78"/>
            </a:endParaRPr>
          </a:p>
        </p:txBody>
      </p:sp>
      <p:pic>
        <p:nvPicPr>
          <p:cNvPr id="4" name="Picture 3">
            <a:extLst>
              <a:ext uri="{FF2B5EF4-FFF2-40B4-BE49-F238E27FC236}">
                <a16:creationId xmlns:a16="http://schemas.microsoft.com/office/drawing/2014/main" id="{C8302C48-0C9F-46DA-A622-83193521D0E0}"/>
              </a:ext>
            </a:extLst>
          </p:cNvPr>
          <p:cNvPicPr>
            <a:picLocks noChangeAspect="1"/>
          </p:cNvPicPr>
          <p:nvPr/>
        </p:nvPicPr>
        <p:blipFill>
          <a:blip r:embed="rId3"/>
          <a:stretch>
            <a:fillRect/>
          </a:stretch>
        </p:blipFill>
        <p:spPr>
          <a:xfrm>
            <a:off x="2770909" y="2494738"/>
            <a:ext cx="5855566" cy="2909369"/>
          </a:xfrm>
          <a:prstGeom prst="rect">
            <a:avLst/>
          </a:prstGeom>
        </p:spPr>
      </p:pic>
    </p:spTree>
    <p:extLst>
      <p:ext uri="{BB962C8B-B14F-4D97-AF65-F5344CB8AC3E}">
        <p14:creationId xmlns:p14="http://schemas.microsoft.com/office/powerpoint/2010/main" val="2884660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2839" y="1372286"/>
            <a:ext cx="3774341" cy="3774341"/>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4827180" y="2644170"/>
            <a:ext cx="6311981" cy="2554545"/>
          </a:xfrm>
          <a:prstGeom prst="rect">
            <a:avLst/>
          </a:prstGeom>
          <a:solidFill>
            <a:schemeClr val="bg1"/>
          </a:solidFill>
        </p:spPr>
        <p:txBody>
          <a:bodyPr wrap="square" rtlCol="1">
            <a:spAutoFit/>
          </a:bodyPr>
          <a:lstStyle/>
          <a:p>
            <a:r>
              <a:rPr lang="en-US" sz="3200" dirty="0"/>
              <a:t>Discuss the Threats to Data Security and Data Security Best Practices</a:t>
            </a:r>
          </a:p>
          <a:p>
            <a:endParaRPr lang="en-US" sz="3200" dirty="0"/>
          </a:p>
          <a:p>
            <a:pPr rtl="1"/>
            <a:endParaRPr lang="ar-SA" sz="3200" b="1" dirty="0">
              <a:latin typeface="Sakkal Majalla" panose="02000000000000000000" pitchFamily="2" charset="-78"/>
              <a:cs typeface="Sakkal Majalla" panose="02000000000000000000" pitchFamily="2" charset="-78"/>
            </a:endParaRPr>
          </a:p>
        </p:txBody>
      </p:sp>
      <p:pic>
        <p:nvPicPr>
          <p:cNvPr id="6" name="Picture 15">
            <a:extLst>
              <a:ext uri="{FF2B5EF4-FFF2-40B4-BE49-F238E27FC236}">
                <a16:creationId xmlns:a16="http://schemas.microsoft.com/office/drawing/2014/main" id="{B699706C-6C8D-490A-AB1F-BE4809D9DB7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CF2D8EFA-2737-A890-6998-9594DB8320D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78403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a:t>
            </a:r>
            <a:r>
              <a:rPr lang="en-GB" b="1" kern="0">
                <a:solidFill>
                  <a:schemeClr val="tx1"/>
                </a:solidFill>
                <a:latin typeface="Sakkal Majalla" panose="02000000000000000000" pitchFamily="2" charset="-78"/>
                <a:cs typeface="Sakkal Majalla" panose="02000000000000000000" pitchFamily="2" charset="-78"/>
              </a:rPr>
              <a:t>of Second </a:t>
            </a:r>
            <a:r>
              <a:rPr lang="en-GB" b="1" kern="0" dirty="0">
                <a:solidFill>
                  <a:schemeClr val="tx1"/>
                </a:solidFill>
                <a:latin typeface="Sakkal Majalla" panose="02000000000000000000" pitchFamily="2" charset="-78"/>
                <a:cs typeface="Sakkal Majalla" panose="02000000000000000000" pitchFamily="2" charset="-78"/>
              </a:rPr>
              <a:t>Lecture</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3C9EF779-F594-7579-AFDF-F2000B38F99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725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884066" y="1595736"/>
            <a:ext cx="6842904" cy="4126707"/>
          </a:xfrm>
          <a:solidFill>
            <a:schemeClr val="bg1"/>
          </a:solidFill>
        </p:spPr>
        <p:txBody>
          <a:bodyPr>
            <a:noAutofit/>
          </a:bodyPr>
          <a:lstStyle/>
          <a:p>
            <a:pPr marL="0" indent="0" algn="l" rtl="0">
              <a:lnSpc>
                <a:spcPct val="100000"/>
              </a:lnSpc>
              <a:buNone/>
            </a:pPr>
            <a:r>
              <a:rPr lang="en-GB" sz="2800" b="1" dirty="0">
                <a:latin typeface="Sakkal Majalla" panose="02000000000000000000" pitchFamily="2" charset="-78"/>
                <a:cs typeface="Sakkal Majalla" panose="02000000000000000000" pitchFamily="2" charset="-78"/>
              </a:rPr>
              <a:t>Topics:</a:t>
            </a:r>
            <a:endParaRPr lang="ar-SA" sz="2800" b="1" dirty="0">
              <a:latin typeface="Sakkal Majalla" panose="02000000000000000000" pitchFamily="2" charset="-78"/>
              <a:cs typeface="Sakkal Majalla" panose="02000000000000000000" pitchFamily="2" charset="-78"/>
            </a:endParaRPr>
          </a:p>
          <a:p>
            <a:pPr algn="l" rtl="0">
              <a:buFont typeface="Wingdings" panose="05000000000000000000" pitchFamily="2" charset="2"/>
              <a:buChar char="ü"/>
            </a:pPr>
            <a:endParaRPr lang="en-US" sz="2400" b="1" dirty="0">
              <a:latin typeface="Sakkal Majalla" panose="02000000000000000000" pitchFamily="2" charset="-78"/>
              <a:cs typeface="Sakkal Majalla" panose="02000000000000000000" pitchFamily="2" charset="-78"/>
            </a:endParaRPr>
          </a:p>
          <a:p>
            <a:pPr algn="l" rtl="0">
              <a:buFont typeface="Wingdings" panose="05000000000000000000" pitchFamily="2" charset="2"/>
              <a:buChar char="ü"/>
            </a:pPr>
            <a:r>
              <a:rPr lang="en-US" sz="2400" dirty="0"/>
              <a:t>Data Security vs Data Protection</a:t>
            </a:r>
          </a:p>
          <a:p>
            <a:pPr algn="l" rtl="0">
              <a:buFont typeface="Wingdings" panose="05000000000000000000" pitchFamily="2" charset="2"/>
              <a:buChar char="ü"/>
            </a:pPr>
            <a:r>
              <a:rPr lang="en-US" sz="2400" dirty="0"/>
              <a:t>Threats to Data Security</a:t>
            </a:r>
          </a:p>
          <a:p>
            <a:pPr algn="l" rtl="0">
              <a:buFont typeface="Wingdings" panose="05000000000000000000" pitchFamily="2" charset="2"/>
              <a:buChar char="ü"/>
            </a:pPr>
            <a:r>
              <a:rPr lang="en-US" sz="2400" dirty="0"/>
              <a:t>Storage Vulnerabilities </a:t>
            </a:r>
          </a:p>
          <a:p>
            <a:pPr algn="l" rtl="0">
              <a:buFont typeface="Wingdings" panose="05000000000000000000" pitchFamily="2" charset="2"/>
              <a:buChar char="ü"/>
            </a:pPr>
            <a:r>
              <a:rPr lang="en-US" sz="2400" dirty="0"/>
              <a:t>Data Security Best Practices</a:t>
            </a:r>
          </a:p>
          <a:p>
            <a:pPr algn="l" rtl="0">
              <a:buFont typeface="Wingdings" panose="05000000000000000000" pitchFamily="2" charset="2"/>
              <a:buChar char="ü"/>
            </a:pPr>
            <a:endParaRPr lang="en-US" sz="2400" dirty="0"/>
          </a:p>
          <a:p>
            <a:pPr algn="l" rtl="0">
              <a:buFont typeface="Wingdings" panose="05000000000000000000" pitchFamily="2" charset="2"/>
              <a:buChar char="ü"/>
            </a:pPr>
            <a:endParaRPr lang="en-US" sz="2400" b="1" dirty="0">
              <a:latin typeface="Sakkal Majalla" panose="02000000000000000000" pitchFamily="2" charset="-78"/>
              <a:cs typeface="Sakkal Majalla" panose="02000000000000000000" pitchFamily="2" charset="-78"/>
            </a:endParaRPr>
          </a:p>
          <a:p>
            <a:pPr algn="l" rtl="0">
              <a:buFont typeface="Wingdings" panose="05000000000000000000" pitchFamily="2" charset="2"/>
              <a:buChar char="ü"/>
            </a:pPr>
            <a:endParaRPr lang="ar-SA" sz="2400" dirty="0"/>
          </a:p>
          <a:p>
            <a:pPr marL="0" indent="0" algn="l" rtl="0">
              <a:lnSpc>
                <a:spcPct val="100000"/>
              </a:lnSpc>
              <a:buNone/>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7523770" y="1720820"/>
            <a:ext cx="4017857" cy="3876539"/>
          </a:xfrm>
          <a:prstGeom prst="rect">
            <a:avLst/>
          </a:prstGeom>
        </p:spPr>
      </p:pic>
      <p:sp>
        <p:nvSpPr>
          <p:cNvPr id="2" name="مستطيل 6">
            <a:extLst>
              <a:ext uri="{FF2B5EF4-FFF2-40B4-BE49-F238E27FC236}">
                <a16:creationId xmlns:a16="http://schemas.microsoft.com/office/drawing/2014/main" id="{48D21C0A-002C-ED2F-AE59-AB3B16FCAAC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2681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0" y="2691873"/>
            <a:ext cx="3455987" cy="1006475"/>
          </a:xfrm>
        </p:spPr>
        <p:txBody>
          <a:bodyPr>
            <a:normAutofit/>
          </a:bodyPr>
          <a:lstStyle/>
          <a:p>
            <a:r>
              <a:rPr lang="en-US" b="1" dirty="0">
                <a:latin typeface="Sakkal Majalla" panose="02000000000000000000" pitchFamily="2" charset="-78"/>
                <a:ea typeface="+mn-ea"/>
                <a:cs typeface="Sakkal Majalla" panose="02000000000000000000" pitchFamily="2" charset="-78"/>
              </a:rPr>
              <a:t>Objectives </a:t>
            </a:r>
            <a:endParaRPr lang="en-GB" b="1" dirty="0">
              <a:latin typeface="Sakkal Majalla" panose="02000000000000000000" pitchFamily="2" charset="-78"/>
              <a:ea typeface="+mn-ea"/>
              <a:cs typeface="Sakkal Majalla" panose="02000000000000000000" pitchFamily="2" charset="-78"/>
            </a:endParaRPr>
          </a:p>
        </p:txBody>
      </p:sp>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grpSp>
        <p:nvGrpSpPr>
          <p:cNvPr id="5" name="مجموعة 4">
            <a:extLst>
              <a:ext uri="{FF2B5EF4-FFF2-40B4-BE49-F238E27FC236}">
                <a16:creationId xmlns:a16="http://schemas.microsoft.com/office/drawing/2014/main" id="{54AD5ED6-93AC-437F-B7A0-7401CE565E7D}"/>
              </a:ext>
            </a:extLst>
          </p:cNvPr>
          <p:cNvGrpSpPr/>
          <p:nvPr/>
        </p:nvGrpSpPr>
        <p:grpSpPr>
          <a:xfrm>
            <a:off x="3723203" y="823815"/>
            <a:ext cx="6097471" cy="1399124"/>
            <a:chOff x="4792288" y="1262010"/>
            <a:chExt cx="4387845" cy="1399124"/>
          </a:xfrm>
        </p:grpSpPr>
        <p:sp>
          <p:nvSpPr>
            <p:cNvPr id="15" name="TextBox 14">
              <a:extLst>
                <a:ext uri="{FF2B5EF4-FFF2-40B4-BE49-F238E27FC236}">
                  <a16:creationId xmlns:a16="http://schemas.microsoft.com/office/drawing/2014/main" id="{AF071597-2381-4BC2-A334-18A3685CC153}"/>
                </a:ext>
              </a:extLst>
            </p:cNvPr>
            <p:cNvSpPr txBox="1"/>
            <p:nvPr/>
          </p:nvSpPr>
          <p:spPr>
            <a:xfrm>
              <a:off x="5356878" y="1276139"/>
              <a:ext cx="3823255" cy="1384995"/>
            </a:xfrm>
            <a:prstGeom prst="rect">
              <a:avLst/>
            </a:prstGeom>
            <a:solidFill>
              <a:schemeClr val="bg1"/>
            </a:solidFill>
          </p:spPr>
          <p:txBody>
            <a:bodyPr wrap="square" rtlCol="0">
              <a:spAutoFit/>
            </a:bodyPr>
            <a:lstStyle/>
            <a:p>
              <a:pPr rtl="1"/>
              <a:r>
                <a:rPr lang="en-US" sz="2800" dirty="0">
                  <a:latin typeface="Calibri" pitchFamily="34" charset="0"/>
                </a:rPr>
                <a:t>Distinguish between Data Security vs Data Protection.</a:t>
              </a:r>
            </a:p>
            <a:p>
              <a:pPr rtl="1"/>
              <a:endParaRPr lang="en-US" altLang="ar-EG" sz="2800" dirty="0">
                <a:latin typeface="Calibri" pitchFamily="34" charset="0"/>
              </a:endParaRPr>
            </a:p>
          </p:txBody>
        </p:sp>
        <p:sp>
          <p:nvSpPr>
            <p:cNvPr id="3" name="شكل بيضاوي 2">
              <a:extLst>
                <a:ext uri="{FF2B5EF4-FFF2-40B4-BE49-F238E27FC236}">
                  <a16:creationId xmlns:a16="http://schemas.microsoft.com/office/drawing/2014/main" id="{026AB8FF-6667-4014-9BFF-D7080653658C}"/>
                </a:ext>
              </a:extLst>
            </p:cNvPr>
            <p:cNvSpPr/>
            <p:nvPr/>
          </p:nvSpPr>
          <p:spPr>
            <a:xfrm>
              <a:off x="4792288" y="1262010"/>
              <a:ext cx="306082" cy="3060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41" name="مجموعة 4">
            <a:extLst>
              <a:ext uri="{FF2B5EF4-FFF2-40B4-BE49-F238E27FC236}">
                <a16:creationId xmlns:a16="http://schemas.microsoft.com/office/drawing/2014/main" id="{35A34580-B1C7-41E2-A4A6-92700B09CD12}"/>
              </a:ext>
            </a:extLst>
          </p:cNvPr>
          <p:cNvGrpSpPr/>
          <p:nvPr/>
        </p:nvGrpSpPr>
        <p:grpSpPr>
          <a:xfrm>
            <a:off x="4190418" y="2008439"/>
            <a:ext cx="5050096" cy="1815882"/>
            <a:chOff x="4792288" y="1104259"/>
            <a:chExt cx="3894230" cy="1815882"/>
          </a:xfrm>
        </p:grpSpPr>
        <p:sp>
          <p:nvSpPr>
            <p:cNvPr id="42" name="TextBox 41">
              <a:extLst>
                <a:ext uri="{FF2B5EF4-FFF2-40B4-BE49-F238E27FC236}">
                  <a16:creationId xmlns:a16="http://schemas.microsoft.com/office/drawing/2014/main" id="{097BA69D-5798-49A8-8DC0-3E7317439102}"/>
                </a:ext>
              </a:extLst>
            </p:cNvPr>
            <p:cNvSpPr txBox="1"/>
            <p:nvPr/>
          </p:nvSpPr>
          <p:spPr>
            <a:xfrm>
              <a:off x="5100958" y="1104259"/>
              <a:ext cx="3585560" cy="1815882"/>
            </a:xfrm>
            <a:prstGeom prst="rect">
              <a:avLst/>
            </a:prstGeom>
            <a:solidFill>
              <a:schemeClr val="bg1"/>
            </a:solidFill>
          </p:spPr>
          <p:txBody>
            <a:bodyPr wrap="square" rtlCol="0">
              <a:spAutoFit/>
            </a:bodyPr>
            <a:lstStyle/>
            <a:p>
              <a:pPr rtl="1"/>
              <a:r>
                <a:rPr lang="en-US" sz="2800" dirty="0">
                  <a:latin typeface="Calibri" pitchFamily="34" charset="0"/>
                </a:rPr>
                <a:t>Describe the Threats of Data Security and Vulnerabilities.</a:t>
              </a:r>
            </a:p>
            <a:p>
              <a:pPr rtl="1"/>
              <a:endParaRPr lang="en-US" sz="2800" dirty="0">
                <a:latin typeface="Calibri" pitchFamily="34" charset="0"/>
              </a:endParaRPr>
            </a:p>
            <a:p>
              <a:pPr rtl="1"/>
              <a:endParaRPr lang="ar-EG" altLang="ar-EG" sz="2800" b="1" dirty="0">
                <a:latin typeface="Sakkal Majalla" panose="02000000000000000000" pitchFamily="2" charset="-78"/>
                <a:cs typeface="Sakkal Majalla" panose="02000000000000000000" pitchFamily="2" charset="-78"/>
              </a:endParaRPr>
            </a:p>
          </p:txBody>
        </p:sp>
        <p:sp>
          <p:nvSpPr>
            <p:cNvPr id="43" name="شكل بيضاوي 2">
              <a:extLst>
                <a:ext uri="{FF2B5EF4-FFF2-40B4-BE49-F238E27FC236}">
                  <a16:creationId xmlns:a16="http://schemas.microsoft.com/office/drawing/2014/main" id="{5AD10ABC-3A6F-4C3A-838C-A99A4387EA8A}"/>
                </a:ext>
              </a:extLst>
            </p:cNvPr>
            <p:cNvSpPr/>
            <p:nvPr/>
          </p:nvSpPr>
          <p:spPr>
            <a:xfrm>
              <a:off x="4792288" y="1262010"/>
              <a:ext cx="306082" cy="30608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46" name="شكل بيضاوي 2">
            <a:extLst>
              <a:ext uri="{FF2B5EF4-FFF2-40B4-BE49-F238E27FC236}">
                <a16:creationId xmlns:a16="http://schemas.microsoft.com/office/drawing/2014/main" id="{E34A98E5-07DA-44D5-90B0-EA49EF8B6CAA}"/>
              </a:ext>
            </a:extLst>
          </p:cNvPr>
          <p:cNvSpPr/>
          <p:nvPr/>
        </p:nvSpPr>
        <p:spPr>
          <a:xfrm>
            <a:off x="4182070" y="3493296"/>
            <a:ext cx="386573" cy="306082"/>
          </a:xfrm>
          <a:prstGeom prst="ellipse">
            <a:avLst/>
          </a:prstGeom>
          <a:solidFill>
            <a:srgbClr val="C6DCC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ستطيل 6">
            <a:extLst>
              <a:ext uri="{FF2B5EF4-FFF2-40B4-BE49-F238E27FC236}">
                <a16:creationId xmlns:a16="http://schemas.microsoft.com/office/drawing/2014/main" id="{A74E0E11-701B-8E70-3438-E7271593ED3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7" name="TextBox 16">
            <a:extLst>
              <a:ext uri="{FF2B5EF4-FFF2-40B4-BE49-F238E27FC236}">
                <a16:creationId xmlns:a16="http://schemas.microsoft.com/office/drawing/2014/main" id="{4F3844C9-820C-45D5-8308-96F50684644B}"/>
              </a:ext>
            </a:extLst>
          </p:cNvPr>
          <p:cNvSpPr txBox="1"/>
          <p:nvPr/>
        </p:nvSpPr>
        <p:spPr>
          <a:xfrm>
            <a:off x="4618648" y="3208390"/>
            <a:ext cx="4649808" cy="1815882"/>
          </a:xfrm>
          <a:prstGeom prst="rect">
            <a:avLst/>
          </a:prstGeom>
          <a:solidFill>
            <a:schemeClr val="bg1"/>
          </a:solidFill>
        </p:spPr>
        <p:txBody>
          <a:bodyPr wrap="square" rtlCol="0">
            <a:spAutoFit/>
          </a:bodyPr>
          <a:lstStyle/>
          <a:p>
            <a:r>
              <a:rPr lang="en-US" sz="2800" dirty="0">
                <a:latin typeface="Calibri" pitchFamily="34" charset="0"/>
              </a:rPr>
              <a:t>Describe Data Security Best Practices.</a:t>
            </a:r>
          </a:p>
          <a:p>
            <a:pPr rtl="1"/>
            <a:endParaRPr lang="ar-SA" sz="2800" dirty="0">
              <a:latin typeface="Calibri" pitchFamily="34" charset="0"/>
            </a:endParaRPr>
          </a:p>
          <a:p>
            <a:pPr rtl="1"/>
            <a:endParaRPr lang="en-US" altLang="ar-EG" sz="2800" dirty="0">
              <a:latin typeface="Calibri" pitchFamily="34" charset="0"/>
            </a:endParaRPr>
          </a:p>
        </p:txBody>
      </p:sp>
    </p:spTree>
    <p:extLst>
      <p:ext uri="{BB962C8B-B14F-4D97-AF65-F5344CB8AC3E}">
        <p14:creationId xmlns:p14="http://schemas.microsoft.com/office/powerpoint/2010/main" val="144293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468582" y="737335"/>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chemeClr val="tx1"/>
                </a:solidFill>
              </a:rPr>
              <a:t>Data Security vs Data Protection</a:t>
            </a:r>
          </a:p>
          <a:p>
            <a:endParaRPr lang="en-US" sz="2400" dirty="0">
              <a:solidFill>
                <a:schemeClr val="tx1"/>
              </a:solidFill>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102142" y="1696394"/>
            <a:ext cx="10046149" cy="3416320"/>
          </a:xfrm>
          <a:prstGeom prst="rect">
            <a:avLst/>
          </a:prstGeom>
        </p:spPr>
        <p:txBody>
          <a:bodyPr wrap="square">
            <a:spAutoFit/>
          </a:bodyPr>
          <a:lstStyle/>
          <a:p>
            <a:pPr algn="just" fontAlgn="base"/>
            <a:r>
              <a:rPr lang="en-US" dirty="0"/>
              <a:t>Storage security and data security are closely related to data protection. Data security primarily involves keeping private information out of the hands of anyone not authorized to see it. It also includes protecting data from other types of attacks, such as ransomware that prevents access to information or attacks that alter data, making it unreliable.</a:t>
            </a:r>
          </a:p>
          <a:p>
            <a:pPr fontAlgn="base"/>
            <a:endParaRPr lang="en-US" dirty="0"/>
          </a:p>
          <a:p>
            <a:pPr fontAlgn="base"/>
            <a:r>
              <a:rPr lang="en-US" dirty="0"/>
              <a:t>Data protection is more about making sure data remains available after </a:t>
            </a:r>
          </a:p>
          <a:p>
            <a:pPr fontAlgn="base"/>
            <a:r>
              <a:rPr lang="en-US" dirty="0"/>
              <a:t>less nefarious incidents, like system or component failures or even </a:t>
            </a:r>
          </a:p>
          <a:p>
            <a:pPr fontAlgn="base"/>
            <a:r>
              <a:rPr lang="en-US" dirty="0"/>
              <a:t>natural disasters.</a:t>
            </a:r>
          </a:p>
          <a:p>
            <a:pPr fontAlgn="base"/>
            <a:endParaRPr lang="en-US" dirty="0"/>
          </a:p>
          <a:p>
            <a:pPr fontAlgn="base"/>
            <a:r>
              <a:rPr lang="en-US" dirty="0"/>
              <a:t>But the two overlap in their shared need to ensure the reliability </a:t>
            </a:r>
          </a:p>
          <a:p>
            <a:pPr fontAlgn="base"/>
            <a:r>
              <a:rPr lang="en-US" dirty="0"/>
              <a:t>and availability of information, as well as in the need to recover</a:t>
            </a:r>
          </a:p>
          <a:p>
            <a:pPr fontAlgn="base"/>
            <a:r>
              <a:rPr lang="en-US" dirty="0"/>
              <a:t> from any incidents that might threaten an organization’s data.</a:t>
            </a:r>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pic>
        <p:nvPicPr>
          <p:cNvPr id="6" name="Picture 5">
            <a:extLst>
              <a:ext uri="{FF2B5EF4-FFF2-40B4-BE49-F238E27FC236}">
                <a16:creationId xmlns:a16="http://schemas.microsoft.com/office/drawing/2014/main" id="{A2648836-CBBA-4221-B399-4ABAC5AFF268}"/>
              </a:ext>
            </a:extLst>
          </p:cNvPr>
          <p:cNvPicPr>
            <a:picLocks noChangeAspect="1"/>
          </p:cNvPicPr>
          <p:nvPr/>
        </p:nvPicPr>
        <p:blipFill>
          <a:blip r:embed="rId3"/>
          <a:stretch>
            <a:fillRect/>
          </a:stretch>
        </p:blipFill>
        <p:spPr>
          <a:xfrm>
            <a:off x="8273758" y="3404554"/>
            <a:ext cx="2989361" cy="2663619"/>
          </a:xfrm>
          <a:prstGeom prst="rect">
            <a:avLst/>
          </a:prstGeom>
        </p:spPr>
      </p:pic>
    </p:spTree>
    <p:extLst>
      <p:ext uri="{BB962C8B-B14F-4D97-AF65-F5344CB8AC3E}">
        <p14:creationId xmlns:p14="http://schemas.microsoft.com/office/powerpoint/2010/main" val="122441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468582" y="737335"/>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chemeClr val="tx1"/>
                </a:solidFill>
              </a:rPr>
              <a:t>Data Security vs Data Protection</a:t>
            </a:r>
          </a:p>
          <a:p>
            <a:endParaRPr lang="en-US" sz="2400" dirty="0">
              <a:solidFill>
                <a:schemeClr val="tx1"/>
              </a:solidFill>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102142" y="1696394"/>
            <a:ext cx="9510439" cy="369332"/>
          </a:xfrm>
          <a:prstGeom prst="rect">
            <a:avLst/>
          </a:prstGeom>
        </p:spPr>
        <p:txBody>
          <a:bodyPr wrap="square">
            <a:spAutoFit/>
          </a:bodyPr>
          <a:lstStyle/>
          <a:p>
            <a:pPr algn="just" fontAlgn="base"/>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pic>
        <p:nvPicPr>
          <p:cNvPr id="4" name="Picture 3">
            <a:extLst>
              <a:ext uri="{FF2B5EF4-FFF2-40B4-BE49-F238E27FC236}">
                <a16:creationId xmlns:a16="http://schemas.microsoft.com/office/drawing/2014/main" id="{F98A7748-88E1-4DE8-BCA2-A86D318375B3}"/>
              </a:ext>
            </a:extLst>
          </p:cNvPr>
          <p:cNvPicPr>
            <a:picLocks noChangeAspect="1"/>
          </p:cNvPicPr>
          <p:nvPr/>
        </p:nvPicPr>
        <p:blipFill>
          <a:blip r:embed="rId3"/>
          <a:stretch>
            <a:fillRect/>
          </a:stretch>
        </p:blipFill>
        <p:spPr>
          <a:xfrm>
            <a:off x="3652387" y="1606550"/>
            <a:ext cx="4409947" cy="4424795"/>
          </a:xfrm>
          <a:prstGeom prst="rect">
            <a:avLst/>
          </a:prstGeom>
        </p:spPr>
      </p:pic>
    </p:spTree>
    <p:extLst>
      <p:ext uri="{BB962C8B-B14F-4D97-AF65-F5344CB8AC3E}">
        <p14:creationId xmlns:p14="http://schemas.microsoft.com/office/powerpoint/2010/main" val="1099537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468582" y="737335"/>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chemeClr val="tx1"/>
                </a:solidFill>
              </a:rPr>
              <a:t>Threats to Data Security</a:t>
            </a:r>
          </a:p>
          <a:p>
            <a:endParaRPr lang="en-US" sz="2400" dirty="0">
              <a:solidFill>
                <a:schemeClr val="tx1"/>
              </a:solidFill>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102142" y="1696394"/>
            <a:ext cx="9510439" cy="4801314"/>
          </a:xfrm>
          <a:prstGeom prst="rect">
            <a:avLst/>
          </a:prstGeom>
        </p:spPr>
        <p:txBody>
          <a:bodyPr wrap="square">
            <a:spAutoFit/>
          </a:bodyPr>
          <a:lstStyle/>
          <a:p>
            <a:pPr algn="just" fontAlgn="base"/>
            <a:r>
              <a:rPr lang="en-US" dirty="0"/>
              <a:t>Before looking at how to implement data storage security, it is important to understand the types of threats organizations face. Threat agents can be divided into two categories: external and internal.</a:t>
            </a:r>
          </a:p>
          <a:p>
            <a:pPr fontAlgn="base"/>
            <a:endParaRPr lang="en-US" dirty="0"/>
          </a:p>
          <a:p>
            <a:pPr fontAlgn="base"/>
            <a:r>
              <a:rPr lang="en-US" b="1" dirty="0"/>
              <a:t>External threat agents include:</a:t>
            </a:r>
          </a:p>
          <a:p>
            <a:pPr fontAlgn="base"/>
            <a:r>
              <a:rPr lang="en-US" dirty="0"/>
              <a:t>Nation states</a:t>
            </a:r>
          </a:p>
          <a:p>
            <a:pPr fontAlgn="base"/>
            <a:r>
              <a:rPr lang="en-US" dirty="0"/>
              <a:t>Terrorists</a:t>
            </a:r>
          </a:p>
          <a:p>
            <a:pPr fontAlgn="base"/>
            <a:r>
              <a:rPr lang="en-US" dirty="0"/>
              <a:t>Hackers, cybercriminals, organized crime groups</a:t>
            </a:r>
          </a:p>
          <a:p>
            <a:pPr fontAlgn="base"/>
            <a:r>
              <a:rPr lang="en-US" dirty="0"/>
              <a:t>Competitors carrying out “industrial espionage”</a:t>
            </a:r>
          </a:p>
          <a:p>
            <a:pPr fontAlgn="base"/>
            <a:endParaRPr lang="en-US" dirty="0"/>
          </a:p>
          <a:p>
            <a:pPr fontAlgn="base"/>
            <a:r>
              <a:rPr lang="en-US" b="1" dirty="0"/>
              <a:t>Internal threat agents include:</a:t>
            </a:r>
          </a:p>
          <a:p>
            <a:pPr fontAlgn="base"/>
            <a:r>
              <a:rPr lang="en-US" dirty="0"/>
              <a:t>Malicious insiders</a:t>
            </a:r>
          </a:p>
          <a:p>
            <a:pPr fontAlgn="base"/>
            <a:r>
              <a:rPr lang="en-US" dirty="0"/>
              <a:t>Poorly trained or careless staff</a:t>
            </a:r>
          </a:p>
          <a:p>
            <a:pPr fontAlgn="base"/>
            <a:r>
              <a:rPr lang="en-US" dirty="0"/>
              <a:t>Disgruntled employees</a:t>
            </a:r>
          </a:p>
          <a:p>
            <a:pPr fontAlgn="base"/>
            <a:r>
              <a:rPr lang="en-US" b="1" dirty="0"/>
              <a:t>Other threats include:</a:t>
            </a:r>
          </a:p>
          <a:p>
            <a:pPr fontAlgn="base"/>
            <a:r>
              <a:rPr lang="en-US" dirty="0"/>
              <a:t>Fire, flooding and other natural disasters</a:t>
            </a:r>
          </a:p>
          <a:p>
            <a:pPr fontAlgn="base"/>
            <a:r>
              <a:rPr lang="en-US" dirty="0"/>
              <a:t>Power outages</a:t>
            </a:r>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90337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t> </a:t>
            </a:r>
            <a:r>
              <a:rPr lang="en-US" sz="2400" dirty="0">
                <a:solidFill>
                  <a:schemeClr val="tx1"/>
                </a:solidFill>
              </a:rPr>
              <a:t> Storage Vulnerabilities</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3416320"/>
          </a:xfrm>
          <a:prstGeom prst="rect">
            <a:avLst/>
          </a:prstGeom>
        </p:spPr>
        <p:txBody>
          <a:bodyPr wrap="square">
            <a:spAutoFit/>
          </a:bodyPr>
          <a:lstStyle/>
          <a:p>
            <a:pPr algn="just" fontAlgn="base"/>
            <a:r>
              <a:rPr lang="en-US" dirty="0"/>
              <a:t>Another huge driver of interest in data storage security is the vulnerabilities inherent in storage systems. They include the following:</a:t>
            </a:r>
          </a:p>
          <a:p>
            <a:pPr algn="just" fontAlgn="base"/>
            <a:r>
              <a:rPr lang="en-US" b="1" dirty="0"/>
              <a:t>Lack of encryption</a:t>
            </a:r>
            <a:r>
              <a:rPr lang="en-US" dirty="0"/>
              <a:t> —The means organizations need to install separate software or an encryption appliance in order to make sure that their data is encrypted.</a:t>
            </a:r>
          </a:p>
          <a:p>
            <a:pPr algn="just" fontAlgn="base"/>
            <a:r>
              <a:rPr lang="en-US" b="1" dirty="0"/>
              <a:t>Cloud storage</a:t>
            </a:r>
            <a:r>
              <a:rPr lang="en-US" dirty="0"/>
              <a:t> —The cloud adds complexity to storage environments and often requires storage personnel to learn new tools and implement new procedures in order to ensure that data is adequately secured.</a:t>
            </a:r>
          </a:p>
          <a:p>
            <a:pPr algn="just" fontAlgn="base"/>
            <a:r>
              <a:rPr lang="en-US" b="1" dirty="0"/>
              <a:t>Incomplete data destruction</a:t>
            </a:r>
            <a:r>
              <a:rPr lang="en-US" dirty="0"/>
              <a:t> — When data is deleted from a hard drive or other storage media, it may leave behind traces that could allow unauthorized individuals to recover that information.</a:t>
            </a:r>
          </a:p>
          <a:p>
            <a:pPr algn="just" fontAlgn="base"/>
            <a:r>
              <a:rPr lang="en-US" b="1" dirty="0"/>
              <a:t>Lack of physical security</a:t>
            </a:r>
            <a:r>
              <a:rPr lang="en-US" dirty="0"/>
              <a:t> — Some organizations don’t pay enough attention to the physical security of their storage devices. </a:t>
            </a:r>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859811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4708981"/>
          </a:xfrm>
          <a:prstGeom prst="rect">
            <a:avLst/>
          </a:prstGeom>
        </p:spPr>
        <p:txBody>
          <a:bodyPr wrap="square">
            <a:spAutoFit/>
          </a:bodyPr>
          <a:lstStyle/>
          <a:p>
            <a:pPr algn="just" fontAlgn="base"/>
            <a:r>
              <a:rPr lang="en-US" dirty="0"/>
              <a:t>At the highest level, data storage security seeks to ensure “CIA” – confidentiality, integrity, and availability.</a:t>
            </a:r>
          </a:p>
          <a:p>
            <a:pPr algn="just" fontAlgn="base"/>
            <a:endParaRPr lang="en-US" dirty="0"/>
          </a:p>
          <a:p>
            <a:pPr algn="just" fontAlgn="base"/>
            <a:r>
              <a:rPr lang="en-US" b="1" dirty="0"/>
              <a:t>Confidentiality:</a:t>
            </a:r>
            <a:r>
              <a:rPr lang="en-US" dirty="0"/>
              <a:t> Keeping data confidential by ensuring that it cannot be accessed either over a network or locally by unauthorized people is a key storage security principle for preventing data breaches.</a:t>
            </a:r>
          </a:p>
          <a:p>
            <a:pPr algn="just" fontAlgn="base"/>
            <a:endParaRPr lang="en-US" dirty="0"/>
          </a:p>
          <a:p>
            <a:pPr algn="just" fontAlgn="base"/>
            <a:r>
              <a:rPr lang="en-US" b="1" dirty="0"/>
              <a:t>Integrity:</a:t>
            </a:r>
            <a:r>
              <a:rPr lang="en-US" dirty="0"/>
              <a:t> Data integrity in the context of data storage security means ensuring that the data cannot be tampered with or changed.</a:t>
            </a:r>
          </a:p>
          <a:p>
            <a:pPr algn="just" fontAlgn="base"/>
            <a:endParaRPr lang="en-US" dirty="0"/>
          </a:p>
          <a:p>
            <a:pPr algn="just" fontAlgn="base"/>
            <a:r>
              <a:rPr lang="en-US" b="1" dirty="0"/>
              <a:t>Availability:</a:t>
            </a:r>
            <a:r>
              <a:rPr lang="en-US" dirty="0"/>
              <a:t> In the context of data storage security, availability means minimizing the risk that storage resources are destroyed or made inaccessible either deliberately – say during a DDoS attack – or accidentally, due to a natural disaster, power failure, or mechanical breakdown.</a:t>
            </a:r>
          </a:p>
          <a:p>
            <a:pPr algn="just"/>
            <a:endParaRPr lang="en-US" sz="2400" dirty="0"/>
          </a:p>
          <a:p>
            <a:pPr algn="just"/>
            <a:endParaRPr lang="en-US" sz="2400"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مستطيل 4">
            <a:extLst>
              <a:ext uri="{FF2B5EF4-FFF2-40B4-BE49-F238E27FC236}">
                <a16:creationId xmlns:a16="http://schemas.microsoft.com/office/drawing/2014/main" id="{452B76B4-5E69-48EF-AC33-7FBE8D421D10}"/>
              </a:ext>
            </a:extLst>
          </p:cNvPr>
          <p:cNvSpPr/>
          <p:nvPr/>
        </p:nvSpPr>
        <p:spPr>
          <a:xfrm>
            <a:off x="1621762" y="652612"/>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chemeClr val="tx1"/>
                </a:solidFill>
              </a:rPr>
              <a:t>Data Storage Security Principles</a:t>
            </a:r>
          </a:p>
          <a:p>
            <a:endParaRPr lang="en-US" sz="2400" dirty="0">
              <a:solidFill>
                <a:schemeClr val="tx1"/>
              </a:solidFill>
            </a:endParaRPr>
          </a:p>
        </p:txBody>
      </p:sp>
    </p:spTree>
    <p:extLst>
      <p:ext uri="{BB962C8B-B14F-4D97-AF65-F5344CB8AC3E}">
        <p14:creationId xmlns:p14="http://schemas.microsoft.com/office/powerpoint/2010/main" val="1443590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4955203"/>
          </a:xfrm>
          <a:prstGeom prst="rect">
            <a:avLst/>
          </a:prstGeom>
        </p:spPr>
        <p:txBody>
          <a:bodyPr wrap="square">
            <a:spAutoFit/>
          </a:bodyPr>
          <a:lstStyle/>
          <a:p>
            <a:pPr algn="just" fontAlgn="base"/>
            <a:r>
              <a:rPr lang="en-US" b="1" dirty="0"/>
              <a:t>Data storage security policies: </a:t>
            </a:r>
            <a:r>
              <a:rPr lang="en-US" sz="1400" dirty="0"/>
              <a:t>Enterprises should have written policies specifying the appropriate levels of security for the different types of data that it has.</a:t>
            </a:r>
          </a:p>
          <a:p>
            <a:pPr algn="just" fontAlgn="base"/>
            <a:r>
              <a:rPr lang="en-US" b="1" dirty="0"/>
              <a:t>Access control: </a:t>
            </a:r>
            <a:r>
              <a:rPr lang="en-US" sz="1400" dirty="0"/>
              <a:t>Administrators should also be sure to change any default passwords on their storage devices and to enforce the use of strong passwords by users.</a:t>
            </a:r>
          </a:p>
          <a:p>
            <a:pPr algn="just" fontAlgn="base"/>
            <a:r>
              <a:rPr lang="en-US" b="1" dirty="0"/>
              <a:t>Encryption: </a:t>
            </a:r>
            <a:r>
              <a:rPr lang="en-US" sz="1400" dirty="0"/>
              <a:t>Data should be encrypted both while in transit and at rest in the storage systems. Storage administrators also need to have a secure key management systems for tracking their encryption keys.</a:t>
            </a:r>
          </a:p>
          <a:p>
            <a:pPr algn="just" fontAlgn="base"/>
            <a:r>
              <a:rPr lang="en-US" b="1" dirty="0"/>
              <a:t>Data loss prevention: </a:t>
            </a:r>
            <a:r>
              <a:rPr lang="en-US" dirty="0"/>
              <a:t> </a:t>
            </a:r>
            <a:r>
              <a:rPr lang="en-US" sz="1400" dirty="0"/>
              <a:t>Many experts say that encryption alone is not enough to provide full data security. They recommend that organizations also deploy data loss prevention (DLP) solutions that can help find and stop any attacks in progress.</a:t>
            </a:r>
          </a:p>
          <a:p>
            <a:pPr algn="just" fontAlgn="base"/>
            <a:r>
              <a:rPr lang="en-US" b="1" dirty="0"/>
              <a:t>Strong network security: </a:t>
            </a:r>
            <a:r>
              <a:rPr lang="en-US" sz="1400" dirty="0"/>
              <a:t>firewalls, anti-malware protection, security gateways, intrusion detection systems and possibly advanced analytics and machine learning based security solutions. </a:t>
            </a:r>
          </a:p>
          <a:p>
            <a:pPr algn="just" fontAlgn="base"/>
            <a:r>
              <a:rPr lang="en-US" b="1" dirty="0"/>
              <a:t>Strong endpoint security: </a:t>
            </a:r>
            <a:r>
              <a:rPr lang="en-US" sz="1400" dirty="0"/>
              <a:t>appropriate security measures in place on the PCs, smartphones and other devices that will be accessing the stored data.</a:t>
            </a:r>
          </a:p>
          <a:p>
            <a:pPr algn="just" fontAlgn="base"/>
            <a:r>
              <a:rPr lang="en-US" b="1" dirty="0"/>
              <a:t>Redundancy:  </a:t>
            </a:r>
            <a:r>
              <a:rPr lang="en-US" sz="1400" dirty="0"/>
              <a:t>Redundant storage, including, not only helps to improve availability and performance, in some cases, it can also help organizations mitigate security incidents</a:t>
            </a:r>
          </a:p>
          <a:p>
            <a:pPr algn="just" fontAlgn="base"/>
            <a:r>
              <a:rPr lang="en-US" b="1" dirty="0"/>
              <a:t>Backup and recovery: </a:t>
            </a:r>
            <a:r>
              <a:rPr lang="en-US" sz="1400" dirty="0"/>
              <a:t>make sure that their backup systems and processes are adequate, disaster recovery purposes, In addition, they need to make sure that backup systems have the same level of data security in place as primary systems.</a:t>
            </a:r>
          </a:p>
          <a:p>
            <a:pPr algn="just"/>
            <a:endParaRPr lang="en-US" sz="2400"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مستطيل 4">
            <a:extLst>
              <a:ext uri="{FF2B5EF4-FFF2-40B4-BE49-F238E27FC236}">
                <a16:creationId xmlns:a16="http://schemas.microsoft.com/office/drawing/2014/main" id="{452B76B4-5E69-48EF-AC33-7FBE8D421D10}"/>
              </a:ext>
            </a:extLst>
          </p:cNvPr>
          <p:cNvSpPr/>
          <p:nvPr/>
        </p:nvSpPr>
        <p:spPr>
          <a:xfrm>
            <a:off x="1621762" y="652612"/>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en-US" sz="2400" dirty="0">
              <a:solidFill>
                <a:schemeClr val="tx1"/>
              </a:solidFill>
            </a:endParaRPr>
          </a:p>
          <a:p>
            <a:endParaRPr lang="en-US" sz="2400" dirty="0">
              <a:solidFill>
                <a:schemeClr val="tx1"/>
              </a:solidFill>
            </a:endParaRPr>
          </a:p>
          <a:p>
            <a:r>
              <a:rPr lang="en-US" sz="2400" dirty="0">
                <a:solidFill>
                  <a:schemeClr val="tx1"/>
                </a:solidFill>
              </a:rPr>
              <a:t>Data Security Best Practices</a:t>
            </a:r>
          </a:p>
          <a:p>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1288335669"/>
      </p:ext>
    </p:extLst>
  </p:cSld>
  <p:clrMapOvr>
    <a:masterClrMapping/>
  </p:clrMapOvr>
</p:sld>
</file>

<file path=ppt/theme/theme1.xml><?xml version="1.0" encoding="utf-8"?>
<a:theme xmlns:a="http://schemas.openxmlformats.org/drawingml/2006/main" name="أطلس">
  <a:themeElements>
    <a:clrScheme name="مخصص 10">
      <a:dk1>
        <a:sysClr val="windowText" lastClr="000000"/>
      </a:dk1>
      <a:lt1>
        <a:sysClr val="window" lastClr="FFFFFF"/>
      </a:lt1>
      <a:dk2>
        <a:srgbClr val="4E3B30"/>
      </a:dk2>
      <a:lt2>
        <a:srgbClr val="FBEEC9"/>
      </a:lt2>
      <a:accent1>
        <a:srgbClr val="E7D5C4"/>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301</TotalTime>
  <Words>1214</Words>
  <Application>Microsoft Office PowerPoint</Application>
  <PresentationFormat>Widescreen</PresentationFormat>
  <Paragraphs>110</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GE Thameen</vt:lpstr>
      <vt:lpstr>Rockwell</vt:lpstr>
      <vt:lpstr>Sakkal Majalla</vt:lpstr>
      <vt:lpstr>Times New Roman</vt:lpstr>
      <vt:lpstr>Wingdings</vt:lpstr>
      <vt:lpstr>أطلس</vt:lpstr>
      <vt:lpstr>1211 CYS IT Systems Components   2#Lecture   Storage Devices – Part 1 </vt:lpstr>
      <vt:lpstr>PowerPoint Presentation</vt:lpstr>
      <vt:lpstr>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Second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سبر 1111</dc:title>
  <dc:creator>Moneerah Nasser Alghonaim</dc:creator>
  <cp:lastModifiedBy>ABDALLAH MOHAMMAD ABDUL KAREEM ALMA'AITAH</cp:lastModifiedBy>
  <cp:revision>347</cp:revision>
  <dcterms:created xsi:type="dcterms:W3CDTF">2021-05-23T05:55:00Z</dcterms:created>
  <dcterms:modified xsi:type="dcterms:W3CDTF">2023-05-15T14:52:14Z</dcterms:modified>
</cp:coreProperties>
</file>