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379" r:id="rId3"/>
    <p:sldId id="327" r:id="rId4"/>
    <p:sldId id="391" r:id="rId5"/>
    <p:sldId id="405" r:id="rId6"/>
    <p:sldId id="401" r:id="rId7"/>
    <p:sldId id="394" r:id="rId8"/>
    <p:sldId id="406" r:id="rId9"/>
    <p:sldId id="402" r:id="rId10"/>
    <p:sldId id="403" r:id="rId11"/>
    <p:sldId id="404" r:id="rId12"/>
    <p:sldId id="407" r:id="rId13"/>
    <p:sldId id="364" r:id="rId14"/>
    <p:sldId id="32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mmed Zakariah" initials="MZ" lastIdx="12" clrIdx="0">
    <p:extLst>
      <p:ext uri="{19B8F6BF-5375-455C-9EA6-DF929625EA0E}">
        <p15:presenceInfo xmlns:p15="http://schemas.microsoft.com/office/powerpoint/2012/main" userId="29abf6db998b0b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F09"/>
    <a:srgbClr val="FBCC9A"/>
    <a:srgbClr val="B8C4C5"/>
    <a:srgbClr val="546668"/>
    <a:srgbClr val="94B6D2"/>
    <a:srgbClr val="A5B592"/>
    <a:srgbClr val="DBE1D3"/>
    <a:srgbClr val="F49E86"/>
    <a:srgbClr val="A5300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9" d="100"/>
          <a:sy n="79" d="100"/>
        </p:scale>
        <p:origin x="72" y="1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2-04T08:47:35.841" idx="1">
    <p:pos x="6574" y="1609"/>
    <p:text>أجهزة التخزين</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4-02-04T08:47:58.849" idx="2">
    <p:pos x="2531" y="1256"/>
    <p:text>تعريف أمن التخزين.</p:text>
    <p:extLst>
      <p:ext uri="{C676402C-5697-4E1C-873F-D02D1690AC5C}">
        <p15:threadingInfo xmlns:p15="http://schemas.microsoft.com/office/powerpoint/2012/main" timeZoneBias="-180"/>
      </p:ext>
    </p:extLst>
  </p:cm>
  <p:cm authorId="1" dt="2024-02-04T08:48:14.807" idx="3">
    <p:pos x="3186" y="1612"/>
    <p:text>جهود أمن تقنيات التخزين</p:text>
    <p:extLst>
      <p:ext uri="{C676402C-5697-4E1C-873F-D02D1690AC5C}">
        <p15:threadingInfo xmlns:p15="http://schemas.microsoft.com/office/powerpoint/2012/main" timeZoneBias="-180"/>
      </p:ext>
    </p:extLst>
  </p:cm>
  <p:cm authorId="1" dt="2024-02-04T08:48:24.606" idx="4">
    <p:pos x="2139" y="1973"/>
    <p:text>مخاطر أمن التخزين</p:text>
    <p:extLst>
      <p:ext uri="{C676402C-5697-4E1C-873F-D02D1690AC5C}">
        <p15:threadingInfo xmlns:p15="http://schemas.microsoft.com/office/powerpoint/2012/main" timeZoneBias="-180"/>
      </p:ext>
    </p:extLst>
  </p:cm>
  <p:cm authorId="1" dt="2024-02-04T08:48:34.064" idx="5">
    <p:pos x="2083" y="2329"/>
    <p:text>تخزين آمن للبيانات</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4-02-04T08:48:52.221" idx="6">
    <p:pos x="5827" y="453"/>
    <p:text>تحديد أساسيات أمان التخزين</p:text>
    <p:extLst>
      <p:ext uri="{C676402C-5697-4E1C-873F-D02D1690AC5C}">
        <p15:threadingInfo xmlns:p15="http://schemas.microsoft.com/office/powerpoint/2012/main" timeZoneBias="-180"/>
      </p:ext>
    </p:extLst>
  </p:cm>
  <p:cm authorId="1" dt="2024-02-04T08:49:03.985" idx="7">
    <p:pos x="5558" y="1330"/>
    <p:text/>
    <p:extLst>
      <p:ext uri="{C676402C-5697-4E1C-873F-D02D1690AC5C}">
        <p15:threadingInfo xmlns:p15="http://schemas.microsoft.com/office/powerpoint/2012/main" timeZoneBias="-180"/>
      </p:ext>
    </p:extLst>
  </p:cm>
  <p:cm authorId="1" dt="2024-02-04T08:49:06.532" idx="8">
    <p:pos x="4822" y="1330"/>
    <p:text>ناقش التخزين الآمن للبيانات</p:text>
    <p:extLst>
      <p:ext uri="{C676402C-5697-4E1C-873F-D02D1690AC5C}">
        <p15:threadingInfo xmlns:p15="http://schemas.microsoft.com/office/powerpoint/2012/main" timeZoneBias="-180"/>
      </p:ext>
    </p:extLst>
  </p:cm>
  <p:cm authorId="1" dt="2024-02-04T08:49:21.148" idx="9">
    <p:pos x="5693" y="2047"/>
    <p:text>وصف المخاطر الأمنية للتخزين</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4-02-04T08:49:59.916" idx="10">
    <p:pos x="6734" y="1495"/>
    <p:text>لغرض حماية وتأمين الأصول الرقمية.</p:text>
    <p:extLst>
      <p:ext uri="{C676402C-5697-4E1C-873F-D02D1690AC5C}">
        <p15:threadingInfo xmlns:p15="http://schemas.microsoft.com/office/powerpoint/2012/main" timeZoneBias="-180"/>
      </p:ext>
    </p:extLst>
  </p:cm>
  <p:cm authorId="1" dt="2024-02-04T08:50:35.380" idx="11">
    <p:pos x="6667" y="1838"/>
    <p:text>الضوابط المادية والفنية والإدارية</p:text>
    <p:extLst>
      <p:ext uri="{C676402C-5697-4E1C-873F-D02D1690AC5C}">
        <p15:threadingInfo xmlns:p15="http://schemas.microsoft.com/office/powerpoint/2012/main" timeZoneBias="-180"/>
      </p:ext>
    </p:extLst>
  </p:cm>
  <p:cm authorId="1" dt="2024-02-04T08:50:57.454" idx="12">
    <p:pos x="6734" y="2010"/>
    <p:text>الضوابط الوقائية والكشفية والتصحيحية المرتبطة بأنظمة التخزين والبنية التحتية.</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04/02/2024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fld id="{48A87A34-81AB-432B-8DAE-1953F412C126}" type="datetimeFigureOut">
              <a:rPr lang="en-US" dirty="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9825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fld id="{48A87A34-81AB-432B-8DAE-1953F412C126}" type="datetimeFigureOut">
              <a:rPr lang="en-US" smtClean="0"/>
              <a:pPr/>
              <a:t>2/4/2024</a:t>
            </a:fld>
            <a:endParaRPr lang="en-US" dirty="0"/>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5025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2/4/2024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2/4/2024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60" r:id="rId7"/>
    <p:sldLayoutId id="2147483655" r:id="rId8"/>
    <p:sldLayoutId id="2147483656" r:id="rId9"/>
    <p:sldLayoutId id="2147483657" r:id="rId10"/>
    <p:sldLayoutId id="2147483658" r:id="rId11"/>
    <p:sldLayoutId id="2147483659"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ore.hypertecdirect.com/Products/all?lcat=CC&amp;cn2=Disk+Drives" TargetMode="External"/><Relationship Id="rId7" Type="http://schemas.openxmlformats.org/officeDocument/2006/relationships/hyperlink" Target="https://store.hypertecdirect.com/Products/all?search_string=NAS&amp;search_type=ds_products_ss&amp;search_field=all&amp;decor_search_string_change=yes&amp;search_style=contain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store.hypertecdirect.com/Products/all?search_string=SAN&amp;search_type=ds_products_ss&amp;search_field=all&amp;decor_search_string_change=yes&amp;search_style=contains&amp;lclass=G" TargetMode="External"/><Relationship Id="rId5" Type="http://schemas.openxmlformats.org/officeDocument/2006/relationships/hyperlink" Target="https://store.hypertecdirect.com/Products/all?search_string=USB%20Drive&amp;search_type=ds_products_ss&amp;search_field=all&amp;decor_search_string_change=yes&amp;search_style=contains" TargetMode="External"/><Relationship Id="rId4" Type="http://schemas.openxmlformats.org/officeDocument/2006/relationships/hyperlink" Target="https://store.hypertecdirect.com/Products/all?search_string=External%20Hard%20Drive&amp;search_type=ds_products_ss&amp;search_field=all&amp;decor_search_string_change=yes&amp;search_style=contain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r>
              <a:rPr lang="en-US" sz="3600" b="1" kern="0" dirty="0">
                <a:solidFill>
                  <a:schemeClr val="tx1"/>
                </a:solidFill>
                <a:latin typeface="Sakkal Majalla" panose="02000000000000000000" pitchFamily="2" charset="-78"/>
                <a:cs typeface="Sakkal Majalla" panose="02000000000000000000" pitchFamily="2" charset="-78"/>
              </a:rPr>
              <a:t>1211 CYS</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IT Systems Components </a:t>
            </a:r>
            <a:r>
              <a:rPr lang="ar-DZ" sz="3600" b="1" kern="0" dirty="0">
                <a:solidFill>
                  <a:schemeClr val="tx1"/>
                </a:solidFill>
                <a:latin typeface="Sakkal Majalla" panose="02000000000000000000" pitchFamily="2" charset="-78"/>
                <a:cs typeface="Sakkal Majalla" panose="02000000000000000000" pitchFamily="2" charset="-78"/>
              </a:rPr>
              <a:t>مكونات أنظمة تكنولوجيا المعلومات</a:t>
            </a:r>
            <a:br>
              <a:rPr lang="en-US" sz="3600" b="1" kern="0" dirty="0">
                <a:solidFill>
                  <a:schemeClr val="tx1"/>
                </a:solidFill>
                <a:latin typeface="Sakkal Majalla" panose="02000000000000000000" pitchFamily="2" charset="-78"/>
                <a:cs typeface="Sakkal Majalla" panose="02000000000000000000" pitchFamily="2" charset="-78"/>
              </a:rPr>
            </a:br>
            <a:br>
              <a:rPr lang="ar-SA" sz="3600" b="1" kern="0" dirty="0">
                <a:solidFill>
                  <a:schemeClr val="tx1"/>
                </a:solidFill>
                <a:latin typeface="Sakkal Majalla" panose="02000000000000000000" pitchFamily="2" charset="-78"/>
                <a:cs typeface="Sakkal Majalla" panose="02000000000000000000" pitchFamily="2" charset="-78"/>
              </a:rPr>
            </a:br>
            <a:r>
              <a:rPr lang="en-GB" sz="3600" b="1" kern="0" dirty="0">
                <a:solidFill>
                  <a:schemeClr val="tx1"/>
                </a:solidFill>
                <a:latin typeface="Sakkal Majalla" panose="02000000000000000000" pitchFamily="2" charset="-78"/>
                <a:cs typeface="Sakkal Majalla" panose="02000000000000000000" pitchFamily="2" charset="-78"/>
              </a:rPr>
              <a:t>2</a:t>
            </a:r>
            <a:r>
              <a:rPr lang="ar-SA" sz="3600" b="1" kern="0" dirty="0">
                <a:solidFill>
                  <a:schemeClr val="tx1"/>
                </a:solidFill>
                <a:latin typeface="Sakkal Majalla" panose="02000000000000000000" pitchFamily="2" charset="-78"/>
                <a:cs typeface="Sakkal Majalla" panose="02000000000000000000" pitchFamily="2" charset="-78"/>
              </a:rPr>
              <a:t>#</a:t>
            </a:r>
            <a:r>
              <a:rPr lang="en-GB" sz="3600" b="1" kern="0" dirty="0">
                <a:solidFill>
                  <a:schemeClr val="tx1"/>
                </a:solidFill>
                <a:latin typeface="Sakkal Majalla" panose="02000000000000000000" pitchFamily="2" charset="-78"/>
                <a:cs typeface="Sakkal Majalla" panose="02000000000000000000" pitchFamily="2" charset="-78"/>
              </a:rPr>
              <a:t>Lecture  </a:t>
            </a:r>
            <a:br>
              <a:rPr lang="ar-SA" sz="3600" b="1" kern="0" dirty="0">
                <a:solidFill>
                  <a:schemeClr val="tx1"/>
                </a:solidFill>
                <a:latin typeface="Sakkal Majalla" panose="02000000000000000000" pitchFamily="2" charset="-78"/>
                <a:cs typeface="Sakkal Majalla" panose="02000000000000000000" pitchFamily="2" charset="-78"/>
              </a:rPr>
            </a:br>
            <a:r>
              <a:rPr lang="en-US" sz="3600" b="1" kern="0" dirty="0">
                <a:solidFill>
                  <a:schemeClr val="tx1"/>
                </a:solidFill>
                <a:latin typeface="Sakkal Majalla" panose="02000000000000000000" pitchFamily="2" charset="-78"/>
                <a:cs typeface="Sakkal Majalla" panose="02000000000000000000" pitchFamily="2" charset="-78"/>
              </a:rPr>
              <a:t>Storage Devices  – Part 1</a:t>
            </a:r>
            <a:r>
              <a:rPr lang="ar-DZ" sz="3600" b="1" kern="0" dirty="0">
                <a:solidFill>
                  <a:schemeClr val="tx1"/>
                </a:solidFill>
                <a:latin typeface="Sakkal Majalla" panose="02000000000000000000" pitchFamily="2" charset="-78"/>
                <a:cs typeface="Sakkal Majalla" panose="02000000000000000000" pitchFamily="2" charset="-78"/>
              </a:rPr>
              <a:t> أجهزة التخزين</a:t>
            </a:r>
            <a:r>
              <a:rPr lang="en-GB" sz="3600" b="1" kern="0" dirty="0">
                <a:solidFill>
                  <a:schemeClr val="tx1"/>
                </a:solidFill>
                <a:latin typeface="Sakkal Majalla" panose="02000000000000000000" pitchFamily="2" charset="-78"/>
                <a:cs typeface="Sakkal Majalla" panose="02000000000000000000" pitchFamily="2" charset="-78"/>
              </a:rPr>
              <a:t> </a:t>
            </a:r>
            <a:br>
              <a:rPr lang="en-US" sz="3600" b="1" kern="0" dirty="0">
                <a:solidFill>
                  <a:schemeClr val="tx1"/>
                </a:solidFill>
                <a:latin typeface="Sakkal Majalla" panose="02000000000000000000" pitchFamily="2" charset="-78"/>
                <a:cs typeface="Sakkal Majalla" panose="02000000000000000000" pitchFamily="2" charset="-78"/>
              </a:rPr>
            </a:br>
            <a:endParaRPr lang="ar-SA" sz="3600"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078313"/>
          </a:xfrm>
          <a:prstGeom prst="rect">
            <a:avLst/>
          </a:prstGeom>
        </p:spPr>
        <p:txBody>
          <a:bodyPr wrap="square">
            <a:spAutoFit/>
          </a:bodyPr>
          <a:lstStyle/>
          <a:p>
            <a:pPr algn="just"/>
            <a:r>
              <a:rPr lang="en-US" dirty="0"/>
              <a:t>Depending on the volume and type of information involved (e.g., personally identifiable information, protected health information, etc.) and the applicable laws and regulations, a data breach can expose the organization to significant risk arising from costs involved in investigating the data breach, making requisite notifications to affected individuals, litigation expenses, regulatory fines and other legal penalties as well as brand damage accruing from the public disclosure of the data breach.</a:t>
            </a:r>
          </a:p>
          <a:p>
            <a:pPr algn="just"/>
            <a:br>
              <a:rPr lang="ar-DZ" dirty="0"/>
            </a:br>
            <a:r>
              <a:rPr lang="ar-DZ" dirty="0"/>
              <a:t>اعتمادًا على حجم ونوع المعلومات المعنية (على سبيل المثال، معلومات التعريف الشخصية والمعلومات الصحية المحمية وما إلى ذلك) والقوانين واللوائح المعمول بها، يمكن أن يعرض خرق البيانات المنظمة لمخاطر كبيرة ناجمة عن التكاليف المرتبطة بالتحقيق في خرق البيانات، إرسال الإخطارات اللازمة للأفراد المتضررين، ونفقات التقاضي، والغرامات التنظيمية والعقوبات القانونية الأخرى، بالإضافة إلى الأضرار التي لحقت بالعلامة التجارية الناتجة عن الكشف العلني عن خرق البيانات.</a:t>
            </a:r>
            <a:endParaRPr lang="en-US" dirty="0"/>
          </a:p>
          <a:p>
            <a:pPr algn="just"/>
            <a:endParaRPr lang="en-US" dirty="0"/>
          </a:p>
          <a:p>
            <a:pPr algn="just"/>
            <a:r>
              <a:rPr lang="en-US" dirty="0"/>
              <a:t>There are economic and security risks to the entity that has lost their or others’ secured information.  Untrusted or unauthorized entities seeking this leaked or spilled information can be of a broad range of sources, be well funded and have diverse motivations. </a:t>
            </a:r>
            <a:r>
              <a:rPr lang="ar-DZ" dirty="0"/>
              <a:t>هناك مخاطر اقتصادية وأمنية على الكيان الذي فقد معلوماته المؤمنة أو معلومات الآخرين. يمكن أن تكون الكيانات غير الموثوقة أو غير المرخصة التي تسعى للحصول على هذه المعلومات المسربة أو المنسكبة من مجموعة واسعة من المصادر، وتكون ممولة بشكل جيد ولها دوافع متنوعة.</a:t>
            </a:r>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492453" y="607467"/>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Storage Security Risk</a:t>
            </a:r>
          </a:p>
        </p:txBody>
      </p:sp>
    </p:spTree>
    <p:extLst>
      <p:ext uri="{BB962C8B-B14F-4D97-AF65-F5344CB8AC3E}">
        <p14:creationId xmlns:p14="http://schemas.microsoft.com/office/powerpoint/2010/main" val="3687243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708981"/>
          </a:xfrm>
          <a:prstGeom prst="rect">
            <a:avLst/>
          </a:prstGeom>
        </p:spPr>
        <p:txBody>
          <a:bodyPr wrap="square">
            <a:spAutoFit/>
          </a:bodyPr>
          <a:lstStyle/>
          <a:p>
            <a:pPr algn="just"/>
            <a:r>
              <a:rPr lang="en-US" dirty="0"/>
              <a:t>Secure data storage applies to data at rest stored in computer/server </a:t>
            </a:r>
            <a:r>
              <a:rPr lang="en-US" dirty="0">
                <a:hlinkClick r:id="rId3"/>
              </a:rPr>
              <a:t>hard disks</a:t>
            </a:r>
            <a:r>
              <a:rPr lang="en-US" dirty="0"/>
              <a:t>, portable devices – like </a:t>
            </a:r>
            <a:r>
              <a:rPr lang="en-US" dirty="0">
                <a:hlinkClick r:id="rId4"/>
              </a:rPr>
              <a:t>external hard drives</a:t>
            </a:r>
            <a:r>
              <a:rPr lang="en-US" dirty="0"/>
              <a:t> or </a:t>
            </a:r>
            <a:r>
              <a:rPr lang="en-US" dirty="0">
                <a:hlinkClick r:id="rId5"/>
              </a:rPr>
              <a:t>USB drives</a:t>
            </a:r>
            <a:r>
              <a:rPr lang="en-US" dirty="0"/>
              <a:t> – as well as online/cloud, network-based storage area network </a:t>
            </a:r>
            <a:r>
              <a:rPr lang="en-US" dirty="0">
                <a:hlinkClick r:id="rId6"/>
              </a:rPr>
              <a:t>(SAN)</a:t>
            </a:r>
            <a:r>
              <a:rPr lang="en-US" dirty="0"/>
              <a:t> or network attached storage </a:t>
            </a:r>
            <a:r>
              <a:rPr lang="en-US" dirty="0">
                <a:hlinkClick r:id="rId7"/>
              </a:rPr>
              <a:t>(NAS)</a:t>
            </a:r>
            <a:r>
              <a:rPr lang="en-US" dirty="0"/>
              <a:t> systems.</a:t>
            </a:r>
          </a:p>
          <a:p>
            <a:pPr algn="just"/>
            <a:endParaRPr lang="en-US" sz="2400" dirty="0"/>
          </a:p>
          <a:p>
            <a:pPr fontAlgn="base"/>
            <a:r>
              <a:rPr lang="en-US" b="1" dirty="0"/>
              <a:t>How Secure Data Storage is Achieved:</a:t>
            </a:r>
          </a:p>
          <a:p>
            <a:pPr fontAlgn="base"/>
            <a:endParaRPr lang="en-US" dirty="0"/>
          </a:p>
          <a:p>
            <a:pPr fontAlgn="base"/>
            <a:r>
              <a:rPr lang="en-US" dirty="0"/>
              <a:t>- Data encryption (</a:t>
            </a:r>
            <a:r>
              <a:rPr lang="ar-DZ" dirty="0"/>
              <a:t>تشفير البيانات</a:t>
            </a:r>
            <a:r>
              <a:rPr lang="en-US" dirty="0"/>
              <a:t>)</a:t>
            </a:r>
          </a:p>
          <a:p>
            <a:pPr fontAlgn="base"/>
            <a:r>
              <a:rPr lang="en-US" dirty="0"/>
              <a:t>- Access control mechanism at each data storage device/software (</a:t>
            </a:r>
            <a:r>
              <a:rPr lang="ar-DZ" dirty="0"/>
              <a:t>آلية التحكم في الوصول لكل جهاز/برنامج لتخزين البيانات</a:t>
            </a:r>
            <a:r>
              <a:rPr lang="en-US" dirty="0"/>
              <a:t>)</a:t>
            </a:r>
          </a:p>
          <a:p>
            <a:pPr fontAlgn="base"/>
            <a:r>
              <a:rPr lang="en-US" dirty="0"/>
              <a:t>- Protection against viruses, worms and other data corruption threats (</a:t>
            </a:r>
            <a:r>
              <a:rPr lang="ar-DZ" dirty="0"/>
              <a:t>- الحماية ضد الفيروسات والديدان وغيرها من تهديدات تلف البيانات</a:t>
            </a:r>
            <a:r>
              <a:rPr lang="en-US" dirty="0"/>
              <a:t>)</a:t>
            </a:r>
          </a:p>
          <a:p>
            <a:pPr fontAlgn="base"/>
            <a:r>
              <a:rPr lang="en-US" dirty="0"/>
              <a:t>- Physical/manned storage device and infrastructure security (</a:t>
            </a:r>
            <a:r>
              <a:rPr lang="ar-DZ" dirty="0"/>
              <a:t>أجهزة التخزين المادية/المأهولة وأمن البنية التحتية</a:t>
            </a:r>
            <a:r>
              <a:rPr lang="en-US" dirty="0"/>
              <a:t>)</a:t>
            </a:r>
          </a:p>
          <a:p>
            <a:pPr fontAlgn="base"/>
            <a:r>
              <a:rPr lang="en-US" dirty="0"/>
              <a:t>- Enforcement and implementation of layered/tiered storage security architecture (</a:t>
            </a:r>
            <a:r>
              <a:rPr lang="ar-DZ" dirty="0"/>
              <a:t>إنفاذ وتنفيذ بنية أمان التخزين ذات الطبقات/المتدرجة</a:t>
            </a:r>
            <a:r>
              <a:rPr lang="en-US" dirty="0"/>
              <a:t>)</a:t>
            </a:r>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492453" y="607467"/>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 Secure Data Storage</a:t>
            </a:r>
          </a:p>
          <a:p>
            <a:endParaRPr lang="en-US" sz="2400" dirty="0">
              <a:solidFill>
                <a:schemeClr val="tx1"/>
              </a:solidFill>
            </a:endParaRPr>
          </a:p>
        </p:txBody>
      </p:sp>
    </p:spTree>
    <p:extLst>
      <p:ext uri="{BB962C8B-B14F-4D97-AF65-F5344CB8AC3E}">
        <p14:creationId xmlns:p14="http://schemas.microsoft.com/office/powerpoint/2010/main" val="102313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E890598-DA2C-42A9-BAB5-5FE53EAEA93B}"/>
              </a:ext>
            </a:extLst>
          </p:cNvPr>
          <p:cNvPicPr>
            <a:picLocks noGrp="1" noChangeAspect="1"/>
          </p:cNvPicPr>
          <p:nvPr>
            <p:ph idx="1"/>
          </p:nvPr>
        </p:nvPicPr>
        <p:blipFill>
          <a:blip r:embed="rId2"/>
          <a:stretch>
            <a:fillRect/>
          </a:stretch>
        </p:blipFill>
        <p:spPr>
          <a:xfrm>
            <a:off x="1451263" y="1124541"/>
            <a:ext cx="8782627" cy="4838104"/>
          </a:xfrm>
        </p:spPr>
      </p:pic>
    </p:spTree>
    <p:extLst>
      <p:ext uri="{BB962C8B-B14F-4D97-AF65-F5344CB8AC3E}">
        <p14:creationId xmlns:p14="http://schemas.microsoft.com/office/powerpoint/2010/main" val="1981831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4827180" y="2644170"/>
            <a:ext cx="6311981" cy="1569660"/>
          </a:xfrm>
          <a:prstGeom prst="rect">
            <a:avLst/>
          </a:prstGeom>
          <a:solidFill>
            <a:schemeClr val="bg1"/>
          </a:solidFill>
        </p:spPr>
        <p:txBody>
          <a:bodyPr wrap="square" rtlCol="1">
            <a:spAutoFit/>
          </a:bodyPr>
          <a:lstStyle/>
          <a:p>
            <a:pPr rtl="1"/>
            <a:r>
              <a:rPr lang="en-US" sz="3200" dirty="0"/>
              <a:t>Discuss the of the Storage Security essentials?</a:t>
            </a:r>
          </a:p>
          <a:p>
            <a:pPr rtl="1"/>
            <a:endParaRPr lang="ar-SA" sz="32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مستطيل 6">
            <a:extLst>
              <a:ext uri="{FF2B5EF4-FFF2-40B4-BE49-F238E27FC236}">
                <a16:creationId xmlns:a16="http://schemas.microsoft.com/office/drawing/2014/main" id="{CF2D8EFA-2737-A890-6998-9594DB8320D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tx1"/>
                </a:solidFill>
                <a:latin typeface="Sakkal Majalla" panose="02000000000000000000" pitchFamily="2" charset="-78"/>
                <a:cs typeface="Sakkal Majalla" panose="02000000000000000000" pitchFamily="2" charset="-78"/>
              </a:rPr>
              <a:t>End </a:t>
            </a:r>
            <a:r>
              <a:rPr lang="en-GB" b="1" kern="0">
                <a:solidFill>
                  <a:schemeClr val="tx1"/>
                </a:solidFill>
                <a:latin typeface="Sakkal Majalla" panose="02000000000000000000" pitchFamily="2" charset="-78"/>
                <a:cs typeface="Sakkal Majalla" panose="02000000000000000000" pitchFamily="2" charset="-78"/>
              </a:rPr>
              <a:t>of Second </a:t>
            </a:r>
            <a:r>
              <a:rPr lang="en-GB" b="1" kern="0" dirty="0">
                <a:solidFill>
                  <a:schemeClr val="tx1"/>
                </a:solidFill>
                <a:latin typeface="Sakkal Majalla" panose="02000000000000000000" pitchFamily="2" charset="-78"/>
                <a:cs typeface="Sakkal Majalla" panose="02000000000000000000" pitchFamily="2" charset="-78"/>
              </a:rPr>
              <a:t>Lecture</a:t>
            </a:r>
            <a:endParaRPr lang="ar-SA" dirty="0">
              <a:solidFill>
                <a:schemeClr val="tx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ستطيل 6">
            <a:extLst>
              <a:ext uri="{FF2B5EF4-FFF2-40B4-BE49-F238E27FC236}">
                <a16:creationId xmlns:a16="http://schemas.microsoft.com/office/drawing/2014/main" id="{3C9EF779-F594-7579-AFDF-F2000B38F99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884066" y="1595736"/>
            <a:ext cx="6842904" cy="4126707"/>
          </a:xfrm>
          <a:solidFill>
            <a:schemeClr val="bg1"/>
          </a:solidFill>
        </p:spPr>
        <p:txBody>
          <a:bodyPr>
            <a:noAutofit/>
          </a:bodyPr>
          <a:lstStyle/>
          <a:p>
            <a:pPr marL="0" indent="0" algn="l" rtl="0">
              <a:lnSpc>
                <a:spcPct val="100000"/>
              </a:lnSpc>
              <a:buNone/>
            </a:pPr>
            <a:r>
              <a:rPr lang="en-GB" sz="2800" b="1" dirty="0">
                <a:latin typeface="Sakkal Majalla" panose="02000000000000000000" pitchFamily="2" charset="-78"/>
                <a:cs typeface="Sakkal Majalla" panose="02000000000000000000" pitchFamily="2" charset="-78"/>
              </a:rPr>
              <a:t>Topics:</a:t>
            </a:r>
            <a:endParaRPr lang="ar-SA" sz="28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endParaRPr lang="en-US" sz="2400" b="1" dirty="0">
              <a:latin typeface="Sakkal Majalla" panose="02000000000000000000" pitchFamily="2" charset="-78"/>
              <a:cs typeface="Sakkal Majalla" panose="02000000000000000000" pitchFamily="2" charset="-78"/>
            </a:endParaRP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Storage Security definition. (</a:t>
            </a:r>
            <a:r>
              <a:rPr lang="ar-DZ" sz="2400" b="1" dirty="0">
                <a:latin typeface="Sakkal Majalla" panose="02000000000000000000" pitchFamily="2" charset="-78"/>
                <a:cs typeface="Sakkal Majalla" panose="02000000000000000000" pitchFamily="2" charset="-78"/>
              </a:rPr>
              <a:t>تعريف أمن التخزين</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Storage Technologies Security Efforts (</a:t>
            </a:r>
            <a:r>
              <a:rPr lang="ar-DZ" sz="2400" b="1" dirty="0">
                <a:latin typeface="Sakkal Majalla" panose="02000000000000000000" pitchFamily="2" charset="-78"/>
                <a:cs typeface="Sakkal Majalla" panose="02000000000000000000" pitchFamily="2" charset="-78"/>
              </a:rPr>
              <a:t>جهود أمن تقنيات التخزين</a:t>
            </a:r>
            <a:r>
              <a:rPr lang="en-US" sz="2400" b="1" dirty="0">
                <a:latin typeface="Sakkal Majalla" panose="02000000000000000000" pitchFamily="2" charset="-78"/>
                <a:cs typeface="Sakkal Majalla" panose="02000000000000000000" pitchFamily="2" charset="-78"/>
              </a:rPr>
              <a:t>) </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Storage Security Risk (</a:t>
            </a:r>
            <a:r>
              <a:rPr lang="ar-DZ" sz="2400" b="1" dirty="0">
                <a:latin typeface="Sakkal Majalla" panose="02000000000000000000" pitchFamily="2" charset="-78"/>
                <a:cs typeface="Sakkal Majalla" panose="02000000000000000000" pitchFamily="2" charset="-78"/>
              </a:rPr>
              <a:t>مخاطر أمن التخزين</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r>
              <a:rPr lang="en-US" sz="2400" b="1" dirty="0">
                <a:latin typeface="Sakkal Majalla" panose="02000000000000000000" pitchFamily="2" charset="-78"/>
                <a:cs typeface="Sakkal Majalla" panose="02000000000000000000" pitchFamily="2" charset="-78"/>
              </a:rPr>
              <a:t>Secure Data Storage (</a:t>
            </a:r>
            <a:r>
              <a:rPr lang="ar-DZ" sz="2400" b="1" dirty="0">
                <a:latin typeface="Sakkal Majalla" panose="02000000000000000000" pitchFamily="2" charset="-78"/>
                <a:cs typeface="Sakkal Majalla" panose="02000000000000000000" pitchFamily="2" charset="-78"/>
              </a:rPr>
              <a:t>تخزين آمن للبيانات</a:t>
            </a:r>
            <a:r>
              <a:rPr lang="en-US" sz="2400" b="1" dirty="0">
                <a:latin typeface="Sakkal Majalla" panose="02000000000000000000" pitchFamily="2" charset="-78"/>
                <a:cs typeface="Sakkal Majalla" panose="02000000000000000000" pitchFamily="2" charset="-78"/>
              </a:rPr>
              <a:t>)</a:t>
            </a:r>
          </a:p>
          <a:p>
            <a:pPr algn="l" rtl="0">
              <a:buFont typeface="Wingdings" panose="05000000000000000000" pitchFamily="2" charset="2"/>
              <a:buChar char="ü"/>
            </a:pPr>
            <a:endParaRPr lang="ar-SA" sz="2400" dirty="0"/>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523770" y="1720820"/>
            <a:ext cx="4017857" cy="3876539"/>
          </a:xfrm>
          <a:prstGeom prst="rect">
            <a:avLst/>
          </a:prstGeom>
        </p:spPr>
      </p:pic>
      <p:sp>
        <p:nvSpPr>
          <p:cNvPr id="2" name="مستطيل 6">
            <a:extLst>
              <a:ext uri="{FF2B5EF4-FFF2-40B4-BE49-F238E27FC236}">
                <a16:creationId xmlns:a16="http://schemas.microsoft.com/office/drawing/2014/main" id="{48D21C0A-002C-ED2F-AE59-AB3B16FCAAC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5DAF-1B90-440D-94C2-2B542EEE07BB}"/>
              </a:ext>
            </a:extLst>
          </p:cNvPr>
          <p:cNvSpPr>
            <a:spLocks noGrp="1"/>
          </p:cNvSpPr>
          <p:nvPr>
            <p:ph type="title" idx="4294967295"/>
          </p:nvPr>
        </p:nvSpPr>
        <p:spPr>
          <a:xfrm>
            <a:off x="0" y="2691873"/>
            <a:ext cx="3455987" cy="1006475"/>
          </a:xfrm>
        </p:spPr>
        <p:txBody>
          <a:bodyPr>
            <a:normAutofit/>
          </a:bodyPr>
          <a:lstStyle/>
          <a:p>
            <a:r>
              <a:rPr lang="en-US" b="1" dirty="0">
                <a:latin typeface="Sakkal Majalla" panose="02000000000000000000" pitchFamily="2" charset="-78"/>
                <a:ea typeface="+mn-ea"/>
                <a:cs typeface="Sakkal Majalla" panose="02000000000000000000" pitchFamily="2" charset="-78"/>
              </a:rPr>
              <a:t>Objectives </a:t>
            </a:r>
            <a:endParaRPr lang="en-GB" b="1" dirty="0">
              <a:latin typeface="Sakkal Majalla" panose="02000000000000000000" pitchFamily="2" charset="-78"/>
              <a:ea typeface="+mn-ea"/>
              <a:cs typeface="Sakkal Majalla" panose="02000000000000000000" pitchFamily="2" charset="-78"/>
            </a:endParaRPr>
          </a:p>
        </p:txBody>
      </p:sp>
      <p:pic>
        <p:nvPicPr>
          <p:cNvPr id="9" name="Picture 15">
            <a:extLst>
              <a:ext uri="{FF2B5EF4-FFF2-40B4-BE49-F238E27FC236}">
                <a16:creationId xmlns:a16="http://schemas.microsoft.com/office/drawing/2014/main" id="{7079E822-FE8A-45A5-AA7B-B751F83E5EE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5" name="مجموعة 4">
            <a:extLst>
              <a:ext uri="{FF2B5EF4-FFF2-40B4-BE49-F238E27FC236}">
                <a16:creationId xmlns:a16="http://schemas.microsoft.com/office/drawing/2014/main" id="{54AD5ED6-93AC-437F-B7A0-7401CE565E7D}"/>
              </a:ext>
            </a:extLst>
          </p:cNvPr>
          <p:cNvGrpSpPr/>
          <p:nvPr/>
        </p:nvGrpSpPr>
        <p:grpSpPr>
          <a:xfrm>
            <a:off x="3695494" y="683669"/>
            <a:ext cx="5771780" cy="954107"/>
            <a:chOff x="4792288" y="1167116"/>
            <a:chExt cx="4153472" cy="954107"/>
          </a:xfrm>
        </p:grpSpPr>
        <p:sp>
          <p:nvSpPr>
            <p:cNvPr id="15" name="TextBox 14">
              <a:extLst>
                <a:ext uri="{FF2B5EF4-FFF2-40B4-BE49-F238E27FC236}">
                  <a16:creationId xmlns:a16="http://schemas.microsoft.com/office/drawing/2014/main" id="{AF071597-2381-4BC2-A334-18A3685CC153}"/>
                </a:ext>
              </a:extLst>
            </p:cNvPr>
            <p:cNvSpPr txBox="1"/>
            <p:nvPr/>
          </p:nvSpPr>
          <p:spPr>
            <a:xfrm>
              <a:off x="5122505" y="1167116"/>
              <a:ext cx="3823255" cy="954107"/>
            </a:xfrm>
            <a:prstGeom prst="rect">
              <a:avLst/>
            </a:prstGeom>
            <a:solidFill>
              <a:schemeClr val="bg1"/>
            </a:solidFill>
          </p:spPr>
          <p:txBody>
            <a:bodyPr wrap="square" rtlCol="0">
              <a:spAutoFit/>
            </a:bodyPr>
            <a:lstStyle/>
            <a:p>
              <a:pPr rtl="1"/>
              <a:r>
                <a:rPr lang="en-US" sz="2800" dirty="0">
                  <a:latin typeface="Calibri" pitchFamily="34" charset="0"/>
                </a:rPr>
                <a:t>Identify Storage Security essentials )</a:t>
              </a:r>
              <a:r>
                <a:rPr lang="ar-DZ" sz="2800" dirty="0">
                  <a:latin typeface="Calibri" pitchFamily="34" charset="0"/>
                </a:rPr>
                <a:t>تحديد أساسيات أمان التخزين</a:t>
              </a:r>
              <a:r>
                <a:rPr lang="en-GB" sz="2800" dirty="0">
                  <a:latin typeface="Calibri" pitchFamily="34" charset="0"/>
                </a:rPr>
                <a:t>(</a:t>
              </a:r>
              <a:endParaRPr lang="en-US" altLang="ar-EG" sz="2800" dirty="0">
                <a:latin typeface="Calibri" pitchFamily="34" charset="0"/>
              </a:endParaRPr>
            </a:p>
          </p:txBody>
        </p:sp>
        <p:sp>
          <p:nvSpPr>
            <p:cNvPr id="3" name="شكل بيضاوي 2">
              <a:extLst>
                <a:ext uri="{FF2B5EF4-FFF2-40B4-BE49-F238E27FC236}">
                  <a16:creationId xmlns:a16="http://schemas.microsoft.com/office/drawing/2014/main" id="{026AB8FF-6667-4014-9BFF-D7080653658C}"/>
                </a:ext>
              </a:extLst>
            </p:cNvPr>
            <p:cNvSpPr/>
            <p:nvPr/>
          </p:nvSpPr>
          <p:spPr>
            <a:xfrm>
              <a:off x="4792288" y="1262010"/>
              <a:ext cx="306082" cy="30608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1" name="مجموعة 4">
            <a:extLst>
              <a:ext uri="{FF2B5EF4-FFF2-40B4-BE49-F238E27FC236}">
                <a16:creationId xmlns:a16="http://schemas.microsoft.com/office/drawing/2014/main" id="{35A34580-B1C7-41E2-A4A6-92700B09CD12}"/>
              </a:ext>
            </a:extLst>
          </p:cNvPr>
          <p:cNvGrpSpPr/>
          <p:nvPr/>
        </p:nvGrpSpPr>
        <p:grpSpPr>
          <a:xfrm>
            <a:off x="4190418" y="2071296"/>
            <a:ext cx="5078038" cy="954107"/>
            <a:chOff x="4792288" y="1167116"/>
            <a:chExt cx="3915777" cy="954107"/>
          </a:xfrm>
        </p:grpSpPr>
        <p:sp>
          <p:nvSpPr>
            <p:cNvPr id="42" name="TextBox 41">
              <a:extLst>
                <a:ext uri="{FF2B5EF4-FFF2-40B4-BE49-F238E27FC236}">
                  <a16:creationId xmlns:a16="http://schemas.microsoft.com/office/drawing/2014/main" id="{097BA69D-5798-49A8-8DC0-3E7317439102}"/>
                </a:ext>
              </a:extLst>
            </p:cNvPr>
            <p:cNvSpPr txBox="1"/>
            <p:nvPr/>
          </p:nvSpPr>
          <p:spPr>
            <a:xfrm>
              <a:off x="5122505" y="1167116"/>
              <a:ext cx="3585560" cy="954107"/>
            </a:xfrm>
            <a:prstGeom prst="rect">
              <a:avLst/>
            </a:prstGeom>
            <a:solidFill>
              <a:schemeClr val="bg1"/>
            </a:solidFill>
          </p:spPr>
          <p:txBody>
            <a:bodyPr wrap="square" rtlCol="0">
              <a:spAutoFit/>
            </a:bodyPr>
            <a:lstStyle/>
            <a:p>
              <a:pPr rtl="1"/>
              <a:r>
                <a:rPr lang="en-US" sz="2800" dirty="0">
                  <a:latin typeface="Calibri" pitchFamily="34" charset="0"/>
                </a:rPr>
                <a:t>Discuss  Secure Data Storage.  ()</a:t>
              </a:r>
              <a:r>
                <a:rPr lang="ar-DZ" sz="2800" dirty="0">
                  <a:latin typeface="Calibri" pitchFamily="34" charset="0"/>
                </a:rPr>
                <a:t> ناقش التخزين الآمن للبيانات</a:t>
              </a:r>
              <a:r>
                <a:rPr lang="en-GB" sz="2800" dirty="0">
                  <a:latin typeface="Calibri" pitchFamily="34" charset="0"/>
                </a:rPr>
                <a:t>(</a:t>
              </a:r>
              <a:endParaRPr lang="ar-EG" altLang="ar-EG" sz="2800" b="1" dirty="0">
                <a:latin typeface="Sakkal Majalla" panose="02000000000000000000" pitchFamily="2" charset="-78"/>
                <a:cs typeface="Sakkal Majalla" panose="02000000000000000000" pitchFamily="2" charset="-78"/>
              </a:endParaRPr>
            </a:p>
          </p:txBody>
        </p:sp>
        <p:sp>
          <p:nvSpPr>
            <p:cNvPr id="43" name="شكل بيضاوي 2">
              <a:extLst>
                <a:ext uri="{FF2B5EF4-FFF2-40B4-BE49-F238E27FC236}">
                  <a16:creationId xmlns:a16="http://schemas.microsoft.com/office/drawing/2014/main" id="{5AD10ABC-3A6F-4C3A-838C-A99A4387EA8A}"/>
                </a:ext>
              </a:extLst>
            </p:cNvPr>
            <p:cNvSpPr/>
            <p:nvPr/>
          </p:nvSpPr>
          <p:spPr>
            <a:xfrm>
              <a:off x="4792288" y="1262010"/>
              <a:ext cx="306082" cy="306082"/>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6" name="شكل بيضاوي 2">
            <a:extLst>
              <a:ext uri="{FF2B5EF4-FFF2-40B4-BE49-F238E27FC236}">
                <a16:creationId xmlns:a16="http://schemas.microsoft.com/office/drawing/2014/main" id="{E34A98E5-07DA-44D5-90B0-EA49EF8B6CAA}"/>
              </a:ext>
            </a:extLst>
          </p:cNvPr>
          <p:cNvSpPr/>
          <p:nvPr/>
        </p:nvSpPr>
        <p:spPr>
          <a:xfrm>
            <a:off x="4182070" y="3493296"/>
            <a:ext cx="386573" cy="306082"/>
          </a:xfrm>
          <a:prstGeom prst="ellipse">
            <a:avLst/>
          </a:prstGeom>
          <a:solidFill>
            <a:srgbClr val="C6DCC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6">
            <a:extLst>
              <a:ext uri="{FF2B5EF4-FFF2-40B4-BE49-F238E27FC236}">
                <a16:creationId xmlns:a16="http://schemas.microsoft.com/office/drawing/2014/main" id="{A74E0E11-701B-8E70-3438-E7271593ED3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7" name="TextBox 16">
            <a:extLst>
              <a:ext uri="{FF2B5EF4-FFF2-40B4-BE49-F238E27FC236}">
                <a16:creationId xmlns:a16="http://schemas.microsoft.com/office/drawing/2014/main" id="{4F3844C9-820C-45D5-8308-96F50684644B}"/>
              </a:ext>
            </a:extLst>
          </p:cNvPr>
          <p:cNvSpPr txBox="1"/>
          <p:nvPr/>
        </p:nvSpPr>
        <p:spPr>
          <a:xfrm>
            <a:off x="4618648" y="3208390"/>
            <a:ext cx="4649808" cy="1815882"/>
          </a:xfrm>
          <a:prstGeom prst="rect">
            <a:avLst/>
          </a:prstGeom>
          <a:solidFill>
            <a:schemeClr val="bg1"/>
          </a:solidFill>
        </p:spPr>
        <p:txBody>
          <a:bodyPr wrap="square" rtlCol="0">
            <a:spAutoFit/>
          </a:bodyPr>
          <a:lstStyle/>
          <a:p>
            <a:pPr rtl="1"/>
            <a:r>
              <a:rPr lang="en-US" sz="2800" dirty="0">
                <a:latin typeface="Calibri" pitchFamily="34" charset="0"/>
              </a:rPr>
              <a:t>Describe Storage Security Risk. )</a:t>
            </a:r>
            <a:r>
              <a:rPr lang="ar-DZ" sz="2800" dirty="0">
                <a:latin typeface="Calibri" pitchFamily="34" charset="0"/>
              </a:rPr>
              <a:t>وصف المخاطر الأمنية للتخزين</a:t>
            </a:r>
            <a:r>
              <a:rPr lang="en-GB" sz="2800" dirty="0">
                <a:latin typeface="Calibri" pitchFamily="34" charset="0"/>
              </a:rPr>
              <a:t>(</a:t>
            </a:r>
            <a:endParaRPr lang="en-US" sz="2800" dirty="0">
              <a:latin typeface="Calibri" pitchFamily="34" charset="0"/>
            </a:endParaRPr>
          </a:p>
          <a:p>
            <a:pPr rtl="1"/>
            <a:endParaRPr lang="ar-SA" sz="2800" dirty="0">
              <a:latin typeface="Calibri" pitchFamily="34" charset="0"/>
            </a:endParaRPr>
          </a:p>
          <a:p>
            <a:pPr rtl="1"/>
            <a:endParaRPr lang="en-US" altLang="ar-EG" sz="2800" dirty="0">
              <a:latin typeface="Calibri" pitchFamily="34" charset="0"/>
            </a:endParaRPr>
          </a:p>
        </p:txBody>
      </p:sp>
    </p:spTree>
    <p:extLst>
      <p:ext uri="{BB962C8B-B14F-4D97-AF65-F5344CB8AC3E}">
        <p14:creationId xmlns:p14="http://schemas.microsoft.com/office/powerpoint/2010/main" val="144293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Storage Security</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339650"/>
          </a:xfrm>
          <a:prstGeom prst="rect">
            <a:avLst/>
          </a:prstGeom>
        </p:spPr>
        <p:txBody>
          <a:bodyPr wrap="square">
            <a:spAutoFit/>
          </a:bodyPr>
          <a:lstStyle/>
          <a:p>
            <a:pPr algn="just"/>
            <a:r>
              <a:rPr lang="en-US" b="1" dirty="0"/>
              <a:t>Storage security</a:t>
            </a:r>
            <a:r>
              <a:rPr lang="en-US" dirty="0"/>
              <a:t> is a specialty area of security that is concerned with securing data storage systems and ecosystems and the data that resides on these systems. Storage security represents the convergence of the storage, networking, and security disciplines, technologies, and methodologies </a:t>
            </a:r>
            <a:r>
              <a:rPr lang="en-US" b="1" u="sng" dirty="0"/>
              <a:t>for the purpose of protecting and securing digital assets (</a:t>
            </a:r>
            <a:r>
              <a:rPr lang="ar-DZ" b="1" u="sng" dirty="0"/>
              <a:t>لغرض حماية وتأمين الأصول الرقمية</a:t>
            </a:r>
            <a:r>
              <a:rPr lang="en-US" b="1" u="sng" dirty="0"/>
              <a:t>).</a:t>
            </a:r>
          </a:p>
          <a:p>
            <a:pPr algn="just"/>
            <a:r>
              <a:rPr lang="en-US" dirty="0"/>
              <a:t>Storage security is mainly focused on the </a:t>
            </a:r>
            <a:r>
              <a:rPr lang="en-US" b="1" u="sng" dirty="0"/>
              <a:t>physical, technical and administrative controls (</a:t>
            </a:r>
            <a:r>
              <a:rPr lang="ar-DZ" b="1" u="sng" dirty="0"/>
              <a:t>الضوابط المادية والفنية والإدارية</a:t>
            </a:r>
            <a:r>
              <a:rPr lang="en-US" b="1" u="sng" dirty="0"/>
              <a:t>)</a:t>
            </a:r>
            <a:r>
              <a:rPr lang="en-US" dirty="0"/>
              <a:t>, as well as the </a:t>
            </a:r>
            <a:r>
              <a:rPr lang="en-US" b="1" u="sng" dirty="0"/>
              <a:t>preventive, detective and corrective controls associated with storage systems and infrastructure (</a:t>
            </a:r>
            <a:r>
              <a:rPr lang="ar-DZ" b="1" u="sng" dirty="0"/>
              <a:t>الضوابط الوقائية والكشفية والتصحيحية المرتبطة بأنظمة التخزين والبنية التحتية</a:t>
            </a:r>
            <a:r>
              <a:rPr lang="en-US" b="1" u="sng" dirty="0"/>
              <a:t>).</a:t>
            </a:r>
          </a:p>
          <a:p>
            <a:pPr algn="just"/>
            <a:endParaRPr lang="en-US" sz="2400" dirty="0"/>
          </a:p>
          <a:p>
            <a:pPr algn="just"/>
            <a:r>
              <a:rPr lang="en-US" dirty="0"/>
              <a:t>Data storage security involves protecting storage resources and the data stored on them – both on-premises and in external data centers and the cloud – from accidental or deliberate damage or destruction and from unauthorized users and uses. It’s an area that is of critical importance to enterprises because the majority of data breaches are ultimately caused by a failure in data storage security</a:t>
            </a:r>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1224417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CE856EB-4859-42F3-95AA-6FD79C815E2D}"/>
              </a:ext>
            </a:extLst>
          </p:cNvPr>
          <p:cNvPicPr>
            <a:picLocks noGrp="1" noChangeAspect="1"/>
          </p:cNvPicPr>
          <p:nvPr>
            <p:ph idx="1"/>
          </p:nvPr>
        </p:nvPicPr>
        <p:blipFill>
          <a:blip r:embed="rId2"/>
          <a:stretch>
            <a:fillRect/>
          </a:stretch>
        </p:blipFill>
        <p:spPr>
          <a:xfrm>
            <a:off x="2124363" y="1359080"/>
            <a:ext cx="8241002" cy="3851652"/>
          </a:xfrm>
        </p:spPr>
      </p:pic>
    </p:spTree>
    <p:extLst>
      <p:ext uri="{BB962C8B-B14F-4D97-AF65-F5344CB8AC3E}">
        <p14:creationId xmlns:p14="http://schemas.microsoft.com/office/powerpoint/2010/main" val="1813806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6E76C6E5-C3DA-42D7-B1D4-766024C4B98E}"/>
              </a:ext>
            </a:extLst>
          </p:cNvPr>
          <p:cNvSpPr/>
          <p:nvPr/>
        </p:nvSpPr>
        <p:spPr>
          <a:xfrm>
            <a:off x="1621762" y="657701"/>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Storage Technologies Security Efforts</a:t>
            </a:r>
            <a:r>
              <a:rPr lang="en-US" dirty="0"/>
              <a:t> </a:t>
            </a:r>
            <a:endParaRPr lang="en-US" sz="2400" dirty="0">
              <a:solidFill>
                <a:schemeClr val="tx1"/>
              </a:solidFill>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3693319"/>
          </a:xfrm>
          <a:prstGeom prst="rect">
            <a:avLst/>
          </a:prstGeom>
        </p:spPr>
        <p:txBody>
          <a:bodyPr wrap="square">
            <a:spAutoFit/>
          </a:bodyPr>
          <a:lstStyle/>
          <a:p>
            <a:pPr algn="just"/>
            <a:r>
              <a:rPr lang="en-US" dirty="0"/>
              <a:t>Ensuring adequate confidentiality, integrity, and availability of data stored and accessed on current and emerging storage technologies requires a concerted effort within this layer of ICT (Information and communications technology). Many security efforts will focus on (</a:t>
            </a:r>
            <a:r>
              <a:rPr lang="ar-DZ" dirty="0"/>
              <a:t>ستركز العديد من الجهود الأمنية على:</a:t>
            </a:r>
            <a:r>
              <a:rPr lang="en-US" dirty="0"/>
              <a:t>):</a:t>
            </a:r>
          </a:p>
          <a:p>
            <a:endParaRPr lang="en-US" dirty="0"/>
          </a:p>
          <a:p>
            <a:r>
              <a:rPr lang="en-US" dirty="0"/>
              <a:t>- Protecting storage management (operations and interfaces), data backup and recovery resources (</a:t>
            </a:r>
            <a:r>
              <a:rPr lang="ar-DZ" dirty="0"/>
              <a:t>حماية إدارة التخزين</a:t>
            </a:r>
            <a:r>
              <a:rPr lang="en-US" dirty="0"/>
              <a:t>)</a:t>
            </a:r>
          </a:p>
          <a:p>
            <a:r>
              <a:rPr lang="en-US" dirty="0"/>
              <a:t>- Ensuring adequate credential and trust management (</a:t>
            </a:r>
            <a:r>
              <a:rPr lang="ar-DZ" dirty="0"/>
              <a:t>ضمان إدارة الاعتماد والثقة الكافية</a:t>
            </a:r>
            <a:r>
              <a:rPr lang="en-US" dirty="0"/>
              <a:t>)</a:t>
            </a:r>
          </a:p>
          <a:p>
            <a:r>
              <a:rPr lang="en-US" dirty="0"/>
              <a:t>- Data in motion, rest, and availability protection (</a:t>
            </a:r>
            <a:r>
              <a:rPr lang="ar-DZ" dirty="0"/>
              <a:t>حماية البيانات أثناء الحركة والراحة والتوافر</a:t>
            </a:r>
            <a:r>
              <a:rPr lang="en-US" dirty="0"/>
              <a:t>)</a:t>
            </a:r>
          </a:p>
          <a:p>
            <a:r>
              <a:rPr lang="en-US" dirty="0"/>
              <a:t>- Disaster recovery and Business continuity support (</a:t>
            </a:r>
            <a:r>
              <a:rPr lang="ar-DZ" dirty="0"/>
              <a:t>دعم التعافي من الكوارث واستمرارية الأعمال</a:t>
            </a:r>
            <a:r>
              <a:rPr lang="en-US" dirty="0"/>
              <a:t>)</a:t>
            </a:r>
          </a:p>
          <a:p>
            <a:r>
              <a:rPr lang="en-US" dirty="0"/>
              <a:t>- Proper sanitization and disposal (</a:t>
            </a:r>
            <a:r>
              <a:rPr lang="ar-DZ" dirty="0"/>
              <a:t>التعقيم والتخلص المناسبين</a:t>
            </a:r>
            <a:r>
              <a:rPr lang="en-US" dirty="0"/>
              <a:t>)</a:t>
            </a:r>
          </a:p>
          <a:p>
            <a:r>
              <a:rPr lang="en-US" dirty="0"/>
              <a:t>- Secure autonomous data movement and secure multi-tenancy (</a:t>
            </a:r>
            <a:r>
              <a:rPr lang="ar-DZ" dirty="0"/>
              <a:t>تأمين حركة البيانات المستقلة وتأمين الإيجارات المتعددة</a:t>
            </a:r>
            <a:r>
              <a:rPr lang="en-US" dirty="0"/>
              <a:t>)</a:t>
            </a:r>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2859811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5816977"/>
          </a:xfrm>
          <a:prstGeom prst="rect">
            <a:avLst/>
          </a:prstGeom>
        </p:spPr>
        <p:txBody>
          <a:bodyPr wrap="square">
            <a:spAutoFit/>
          </a:bodyPr>
          <a:lstStyle/>
          <a:p>
            <a:pPr algn="just"/>
            <a:r>
              <a:rPr lang="en-US" dirty="0"/>
              <a:t>Storage security risk is created by an organization’s use of specific storage systems or infrastructures. Storage security risk arises from threats targeting the information handled by the storage systems and infrastructure, vulnerabilities (both technical and non-technical) and the impact of successful exploitation of vulnerabilities by threats. </a:t>
            </a:r>
          </a:p>
          <a:p>
            <a:pPr algn="just"/>
            <a:r>
              <a:rPr lang="ar-DZ" dirty="0"/>
              <a:t>تنشأ مخاطر أمان التخزين من خلال استخدام المؤسسة لأنظمة تخزين أو بنيات أساسية معينة. تنشأ مخاطر أمان التخزين من التهديدات التي تستهدف المعلومات التي تعالجها أنظمة التخزين والبنية التحتية، ونقاط الضعف (التقنية وغير الفنية) وتأثير الاستغلال الناجح لنقاط الضعف من خلال التهديدات.</a:t>
            </a:r>
            <a:endParaRPr lang="en-US" dirty="0"/>
          </a:p>
          <a:p>
            <a:pPr algn="just"/>
            <a:endParaRPr lang="en-US" sz="2400" dirty="0"/>
          </a:p>
          <a:p>
            <a:pPr algn="just"/>
            <a:r>
              <a:rPr lang="en-US" dirty="0"/>
              <a:t>Risk management is a key concept in information security and its process can be applied to the organization as a whole, any discrete part of the organization (e.g. a department, a physical location, a service), any information system, existing or planned or particular aspects of control (e.g. Business Continuity planning). This process consists of context establishment, risk assessment, risk treatment, risk acceptance, risk communication, and risk monitoring and review. </a:t>
            </a:r>
          </a:p>
          <a:p>
            <a:pPr algn="just"/>
            <a:br>
              <a:rPr lang="ar-DZ" dirty="0"/>
            </a:br>
            <a:r>
              <a:rPr lang="ar-DZ" dirty="0"/>
              <a:t>تعد إدارة المخاطر مفهومًا أساسيًا في أمن المعلومات ويمكن تطبيق عمليتها على المنظمة ككل، أو أي جزء منفصل من المنظمة (مثل قسم، أو موقع فعلي، أو خدمة)، أو أي نظام معلومات، موجود أو مخطط له أو خاص جوانب التحكم (مثل تخطيط استمرارية الأعمال). تتكون هذه العملية من إنشاء السياق، وتقييم المخاطر، ومعالجة المخاطر، وقبول المخاطر، والإبلاغ عن المخاطر، ومراقبة المخاطر ومراجعتها.</a:t>
            </a:r>
            <a:endParaRPr lang="en-US" sz="2400" dirty="0"/>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991216" y="631556"/>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Storage Security Risk</a:t>
            </a:r>
          </a:p>
        </p:txBody>
      </p:sp>
    </p:spTree>
    <p:extLst>
      <p:ext uri="{BB962C8B-B14F-4D97-AF65-F5344CB8AC3E}">
        <p14:creationId xmlns:p14="http://schemas.microsoft.com/office/powerpoint/2010/main" val="144359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2DB9DB7-A940-4F7C-8973-048F7809D8FE}"/>
              </a:ext>
            </a:extLst>
          </p:cNvPr>
          <p:cNvPicPr>
            <a:picLocks noGrp="1" noChangeAspect="1"/>
          </p:cNvPicPr>
          <p:nvPr>
            <p:ph idx="1"/>
          </p:nvPr>
        </p:nvPicPr>
        <p:blipFill>
          <a:blip r:embed="rId2"/>
          <a:stretch>
            <a:fillRect/>
          </a:stretch>
        </p:blipFill>
        <p:spPr>
          <a:xfrm>
            <a:off x="1506681" y="821077"/>
            <a:ext cx="8976591" cy="4914736"/>
          </a:xfrm>
        </p:spPr>
      </p:pic>
    </p:spTree>
    <p:extLst>
      <p:ext uri="{BB962C8B-B14F-4D97-AF65-F5344CB8AC3E}">
        <p14:creationId xmlns:p14="http://schemas.microsoft.com/office/powerpoint/2010/main" val="4168076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2" name="Rectangle 1">
            <a:extLst>
              <a:ext uri="{FF2B5EF4-FFF2-40B4-BE49-F238E27FC236}">
                <a16:creationId xmlns:a16="http://schemas.microsoft.com/office/drawing/2014/main" id="{BF65B8F6-5DBA-4B27-A9AA-F0A83AC3A0CA}"/>
              </a:ext>
            </a:extLst>
          </p:cNvPr>
          <p:cNvSpPr/>
          <p:nvPr/>
        </p:nvSpPr>
        <p:spPr>
          <a:xfrm>
            <a:off x="1212979" y="1508775"/>
            <a:ext cx="9510439" cy="4708981"/>
          </a:xfrm>
          <a:prstGeom prst="rect">
            <a:avLst/>
          </a:prstGeom>
        </p:spPr>
        <p:txBody>
          <a:bodyPr wrap="square">
            <a:spAutoFit/>
          </a:bodyPr>
          <a:lstStyle/>
          <a:p>
            <a:pPr algn="just"/>
            <a:r>
              <a:rPr lang="en-US" dirty="0"/>
              <a:t>Threats for storage systems and infrastructure include things like:</a:t>
            </a:r>
          </a:p>
          <a:p>
            <a:pPr algn="just"/>
            <a:endParaRPr lang="en-US" dirty="0"/>
          </a:p>
          <a:p>
            <a:pPr algn="just"/>
            <a:r>
              <a:rPr lang="en-US" dirty="0"/>
              <a:t>- Unauthorized usage and access (</a:t>
            </a:r>
            <a:r>
              <a:rPr lang="ar-DZ" dirty="0"/>
              <a:t>الاستخدام والوصول غير المصرح به</a:t>
            </a:r>
            <a:r>
              <a:rPr lang="en-US" dirty="0"/>
              <a:t>)</a:t>
            </a:r>
          </a:p>
          <a:p>
            <a:pPr algn="just"/>
            <a:r>
              <a:rPr lang="en-US" dirty="0"/>
              <a:t>- Liability due to regulatory non-compliance (</a:t>
            </a:r>
            <a:r>
              <a:rPr lang="ar-DZ" dirty="0"/>
              <a:t>المسؤولية بسبب عدم الامتثال التنظيمي</a:t>
            </a:r>
            <a:r>
              <a:rPr lang="en-US" dirty="0"/>
              <a:t>)</a:t>
            </a:r>
          </a:p>
          <a:p>
            <a:pPr algn="just"/>
            <a:r>
              <a:rPr lang="en-US" dirty="0"/>
              <a:t>- Corruption, modification, and destruction of data (</a:t>
            </a:r>
            <a:r>
              <a:rPr lang="ar-DZ" dirty="0"/>
              <a:t>الفساد والتعديل وتدمير البيانات</a:t>
            </a:r>
            <a:r>
              <a:rPr lang="en-US" dirty="0"/>
              <a:t>)</a:t>
            </a:r>
          </a:p>
          <a:p>
            <a:pPr algn="just"/>
            <a:r>
              <a:rPr lang="en-US" dirty="0"/>
              <a:t>- Data leakage and/or breaches (</a:t>
            </a:r>
            <a:r>
              <a:rPr lang="ar-DZ" dirty="0"/>
              <a:t>تسرب البيانات و/أو الانتهاكات</a:t>
            </a:r>
            <a:r>
              <a:rPr lang="en-US" dirty="0"/>
              <a:t>)</a:t>
            </a:r>
          </a:p>
          <a:p>
            <a:pPr algn="just"/>
            <a:r>
              <a:rPr lang="en-US" dirty="0"/>
              <a:t>- Theft or accidental loss of media (</a:t>
            </a:r>
            <a:r>
              <a:rPr lang="ar-DZ" dirty="0"/>
              <a:t>سرقة الوسائط أو فقدانها عرضيًا</a:t>
            </a:r>
            <a:r>
              <a:rPr lang="en-US" dirty="0"/>
              <a:t>)</a:t>
            </a:r>
          </a:p>
          <a:p>
            <a:pPr algn="just"/>
            <a:r>
              <a:rPr lang="en-US" dirty="0"/>
              <a:t>- Malware attack (</a:t>
            </a:r>
            <a:r>
              <a:rPr lang="ar-DZ" dirty="0"/>
              <a:t>هجوم البرامج الضارة</a:t>
            </a:r>
            <a:r>
              <a:rPr lang="en-US" dirty="0"/>
              <a:t>)</a:t>
            </a:r>
          </a:p>
          <a:p>
            <a:pPr algn="just"/>
            <a:r>
              <a:rPr lang="en-US" dirty="0"/>
              <a:t>- Improper treatment or sanitization after end-of-use (</a:t>
            </a:r>
            <a:r>
              <a:rPr lang="ar-DZ" dirty="0"/>
              <a:t>المعالجة أو التعقيم غير المناسب بعد انتهاء الاستخدام</a:t>
            </a:r>
            <a:r>
              <a:rPr lang="en-US" dirty="0"/>
              <a:t>)</a:t>
            </a:r>
          </a:p>
          <a:p>
            <a:pPr algn="just"/>
            <a:endParaRPr lang="en-US" sz="2400" dirty="0"/>
          </a:p>
          <a:p>
            <a:pPr algn="just"/>
            <a:r>
              <a:rPr lang="en-US" dirty="0"/>
              <a:t>These threats can give rise to a wide assortment of risks. However, for storage systems and infrastructure the risks associated with data breaches, data corruption or destruction, temporary or permanent loss of access/availability, and failure to meet statutory, regulatory, or legal requirements are the major concerns</a:t>
            </a:r>
          </a:p>
          <a:p>
            <a:pPr algn="just"/>
            <a:endParaRPr lang="en-US" sz="2400" dirty="0"/>
          </a:p>
        </p:txBody>
      </p:sp>
      <p:sp>
        <p:nvSpPr>
          <p:cNvPr id="3" name="مستطيل 6">
            <a:extLst>
              <a:ext uri="{FF2B5EF4-FFF2-40B4-BE49-F238E27FC236}">
                <a16:creationId xmlns:a16="http://schemas.microsoft.com/office/drawing/2014/main" id="{861C328E-6A4D-E6A0-D6C0-0C93404A582E}"/>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1211 CYS</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6" name="مستطيل 4">
            <a:extLst>
              <a:ext uri="{FF2B5EF4-FFF2-40B4-BE49-F238E27FC236}">
                <a16:creationId xmlns:a16="http://schemas.microsoft.com/office/drawing/2014/main" id="{452B76B4-5E69-48EF-AC33-7FBE8D421D10}"/>
              </a:ext>
            </a:extLst>
          </p:cNvPr>
          <p:cNvSpPr/>
          <p:nvPr/>
        </p:nvSpPr>
        <p:spPr>
          <a:xfrm>
            <a:off x="1492453" y="607467"/>
            <a:ext cx="8558143" cy="7714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chemeClr val="tx1"/>
                </a:solidFill>
              </a:rPr>
              <a:t>Storage Security Risk</a:t>
            </a:r>
          </a:p>
        </p:txBody>
      </p:sp>
    </p:spTree>
    <p:extLst>
      <p:ext uri="{BB962C8B-B14F-4D97-AF65-F5344CB8AC3E}">
        <p14:creationId xmlns:p14="http://schemas.microsoft.com/office/powerpoint/2010/main" val="4253361888"/>
      </p:ext>
    </p:extLst>
  </p:cSld>
  <p:clrMapOvr>
    <a:masterClrMapping/>
  </p:clrMapOvr>
</p:sld>
</file>

<file path=ppt/theme/theme1.xml><?xml version="1.0" encoding="utf-8"?>
<a:theme xmlns:a="http://schemas.openxmlformats.org/drawingml/2006/main" name="أطلس">
  <a:themeElements>
    <a:clrScheme name="مخصص 10">
      <a:dk1>
        <a:sysClr val="windowText" lastClr="000000"/>
      </a:dk1>
      <a:lt1>
        <a:sysClr val="window" lastClr="FFFFFF"/>
      </a:lt1>
      <a:dk2>
        <a:srgbClr val="4E3B30"/>
      </a:dk2>
      <a:lt2>
        <a:srgbClr val="FBEEC9"/>
      </a:lt2>
      <a:accent1>
        <a:srgbClr val="E7D5C4"/>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TM16401371[[fn=أطلس]]</Template>
  <TotalTime>374</TotalTime>
  <Words>1418</Words>
  <Application>Microsoft Office PowerPoint</Application>
  <PresentationFormat>Widescreen</PresentationFormat>
  <Paragraphs>73</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Calibri Light</vt:lpstr>
      <vt:lpstr>GE Thameen</vt:lpstr>
      <vt:lpstr>Rockwell</vt:lpstr>
      <vt:lpstr>Sakkal Majalla</vt:lpstr>
      <vt:lpstr>Times New Roman</vt:lpstr>
      <vt:lpstr>Wingdings</vt:lpstr>
      <vt:lpstr>أطلس</vt:lpstr>
      <vt:lpstr>1211 CYS IT Systems Components مكونات أنظمة تكنولوجيا المعلومات  2#Lecture   Storage Devices  – Part 1 أجهزة التخزين  </vt:lpstr>
      <vt:lpstr>PowerPoint Presentation</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Second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سبر 1111</dc:title>
  <dc:creator>Moneerah Nasser Alghonaim</dc:creator>
  <cp:lastModifiedBy>Mohammed Zakariah</cp:lastModifiedBy>
  <cp:revision>331</cp:revision>
  <dcterms:created xsi:type="dcterms:W3CDTF">2021-05-23T05:55:00Z</dcterms:created>
  <dcterms:modified xsi:type="dcterms:W3CDTF">2024-02-04T07:59:08Z</dcterms:modified>
</cp:coreProperties>
</file>