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6" r:id="rId2"/>
    <p:sldId id="379" r:id="rId3"/>
    <p:sldId id="327" r:id="rId4"/>
    <p:sldId id="391" r:id="rId5"/>
    <p:sldId id="394" r:id="rId6"/>
    <p:sldId id="370" r:id="rId7"/>
    <p:sldId id="393" r:id="rId8"/>
    <p:sldId id="395" r:id="rId9"/>
    <p:sldId id="396" r:id="rId10"/>
    <p:sldId id="397" r:id="rId11"/>
    <p:sldId id="364" r:id="rId12"/>
    <p:sldId id="32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7F09"/>
    <a:srgbClr val="FBCC9A"/>
    <a:srgbClr val="B8C4C5"/>
    <a:srgbClr val="546668"/>
    <a:srgbClr val="94B6D2"/>
    <a:srgbClr val="A5B592"/>
    <a:srgbClr val="DBE1D3"/>
    <a:srgbClr val="F49E86"/>
    <a:srgbClr val="A5300F"/>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نمط متوسط 3 - تمييز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نمط فاتح 2 - تميي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83" d="100"/>
          <a:sy n="83" d="100"/>
        </p:scale>
        <p:origin x="5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519331-4BDF-4E56-9029-698398FA5D34}" type="datetimeFigureOut">
              <a:rPr lang="en-GB" smtClean="0"/>
              <a:t>15/05/2023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01106A-63F7-471F-ABE4-1F8412FF9F40}" type="slidenum">
              <a:rPr lang="en-GB" smtClean="0"/>
              <a:t>‹#›</a:t>
            </a:fld>
            <a:endParaRPr lang="en-GB"/>
          </a:p>
        </p:txBody>
      </p:sp>
    </p:spTree>
    <p:extLst>
      <p:ext uri="{BB962C8B-B14F-4D97-AF65-F5344CB8AC3E}">
        <p14:creationId xmlns:p14="http://schemas.microsoft.com/office/powerpoint/2010/main" val="1105431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5/15/2023</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5/15/2023</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5/15/2023</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عنوان ومحتوى">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 name="Content Placeholder 2"/>
          <p:cNvSpPr>
            <a:spLocks noGrp="1"/>
          </p:cNvSpPr>
          <p:nvPr>
            <p:ph idx="1"/>
          </p:nvPr>
        </p:nvSpPr>
        <p:spPr>
          <a:xfrm>
            <a:off x="5118447" y="803186"/>
            <a:ext cx="6281873" cy="5248622"/>
          </a:xfrm>
        </p:spPr>
        <p:txBody>
          <a:bodyPr anchor="ctr"/>
          <a:lstStyle/>
          <a:p>
            <a:pPr lvl="0"/>
            <a:r>
              <a:rPr lang="ar-SA" dirty="0"/>
              <a:t>حرر أنماط نص الشكل الرئيسي</a:t>
            </a:r>
          </a:p>
          <a:p>
            <a:pPr lvl="1"/>
            <a:r>
              <a:rPr lang="ar-SA" dirty="0"/>
              <a:t>المستوى الثاني</a:t>
            </a:r>
          </a:p>
          <a:p>
            <a:pPr lvl="2"/>
            <a:r>
              <a:rPr lang="ar-SA" dirty="0"/>
              <a:t>المستوى الثالث</a:t>
            </a:r>
          </a:p>
          <a:p>
            <a:pPr lvl="3"/>
            <a:r>
              <a:rPr lang="ar-SA" dirty="0"/>
              <a:t>المستوى الرابع</a:t>
            </a:r>
          </a:p>
          <a:p>
            <a:pPr lvl="4"/>
            <a:r>
              <a:rPr lang="ar-SA" dirty="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حرر أنماط نص الشكل الرئيسي</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5/15/2023</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5/15/2023</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مقارنة">
    <p:spTree>
      <p:nvGrpSpPr>
        <p:cNvPr id="1" name=""/>
        <p:cNvGrpSpPr/>
        <p:nvPr/>
      </p:nvGrpSpPr>
      <p:grpSpPr>
        <a:xfrm>
          <a:off x="0" y="0"/>
          <a:ext cx="0" cy="0"/>
          <a:chOff x="0" y="0"/>
          <a:chExt cx="0" cy="0"/>
        </a:xfrm>
      </p:grpSpPr>
      <p:grpSp>
        <p:nvGrpSpPr>
          <p:cNvPr id="39" name="Group 38"/>
          <p:cNvGrpSpPr/>
          <p:nvPr/>
        </p:nvGrpSpPr>
        <p:grpSpPr>
          <a:xfrm flipH="1">
            <a:off x="0"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5/15/2023</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عنوان فقط">
    <p:spTree>
      <p:nvGrpSpPr>
        <p:cNvPr id="1" name=""/>
        <p:cNvGrpSpPr/>
        <p:nvPr/>
      </p:nvGrpSpPr>
      <p:grpSpPr>
        <a:xfrm>
          <a:off x="0" y="0"/>
          <a:ext cx="0" cy="0"/>
          <a:chOff x="0" y="0"/>
          <a:chExt cx="0" cy="0"/>
        </a:xfrm>
      </p:grpSpPr>
      <p:grpSp>
        <p:nvGrpSpPr>
          <p:cNvPr id="77" name="Group 76"/>
          <p:cNvGrpSpPr/>
          <p:nvPr/>
        </p:nvGrpSpPr>
        <p:grpSpPr>
          <a:xfrm flipH="1">
            <a:off x="0"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 name="Date Placeholder 2"/>
          <p:cNvSpPr>
            <a:spLocks noGrp="1"/>
          </p:cNvSpPr>
          <p:nvPr>
            <p:ph type="dt" sz="half" idx="10"/>
          </p:nvPr>
        </p:nvSpPr>
        <p:spPr/>
        <p:txBody>
          <a:bodyPr/>
          <a:lstStyle/>
          <a:p>
            <a:fld id="{48A87A34-81AB-432B-8DAE-1953F412C126}" type="datetimeFigureOut">
              <a:rPr lang="en-US" dirty="0"/>
              <a:t>5/15/2023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32" name="Flowchart: Delay 10">
            <a:extLst>
              <a:ext uri="{FF2B5EF4-FFF2-40B4-BE49-F238E27FC236}">
                <a16:creationId xmlns:a16="http://schemas.microsoft.com/office/drawing/2014/main" id="{530DC4B3-57F0-4275-AF6C-960710CEFC52}"/>
              </a:ext>
            </a:extLst>
          </p:cNvPr>
          <p:cNvSpPr/>
          <p:nvPr userDrawn="1"/>
        </p:nvSpPr>
        <p:spPr>
          <a:xfrm>
            <a:off x="-1" y="0"/>
            <a:ext cx="3930651" cy="6868633"/>
          </a:xfrm>
          <a:custGeom>
            <a:avLst/>
            <a:gdLst>
              <a:gd name="connsiteX0" fmla="*/ 0 w 2913321"/>
              <a:gd name="connsiteY0" fmla="*/ 0 h 6858000"/>
              <a:gd name="connsiteX1" fmla="*/ 1456661 w 2913321"/>
              <a:gd name="connsiteY1" fmla="*/ 0 h 6858000"/>
              <a:gd name="connsiteX2" fmla="*/ 2913322 w 2913321"/>
              <a:gd name="connsiteY2" fmla="*/ 3429000 h 6858000"/>
              <a:gd name="connsiteX3" fmla="*/ 1456661 w 2913321"/>
              <a:gd name="connsiteY3" fmla="*/ 6858000 h 6858000"/>
              <a:gd name="connsiteX4" fmla="*/ 0 w 2913321"/>
              <a:gd name="connsiteY4" fmla="*/ 6858000 h 6858000"/>
              <a:gd name="connsiteX5" fmla="*/ 0 w 2913321"/>
              <a:gd name="connsiteY5" fmla="*/ 0 h 6858000"/>
              <a:gd name="connsiteX0" fmla="*/ 0 w 2935089"/>
              <a:gd name="connsiteY0" fmla="*/ 0 h 6858000"/>
              <a:gd name="connsiteX1" fmla="*/ 457201 w 2935089"/>
              <a:gd name="connsiteY1" fmla="*/ 0 h 6858000"/>
              <a:gd name="connsiteX2" fmla="*/ 2913322 w 2935089"/>
              <a:gd name="connsiteY2" fmla="*/ 3429000 h 6858000"/>
              <a:gd name="connsiteX3" fmla="*/ 1456661 w 2935089"/>
              <a:gd name="connsiteY3" fmla="*/ 6858000 h 6858000"/>
              <a:gd name="connsiteX4" fmla="*/ 0 w 2935089"/>
              <a:gd name="connsiteY4" fmla="*/ 6858000 h 6858000"/>
              <a:gd name="connsiteX5" fmla="*/ 0 w 2935089"/>
              <a:gd name="connsiteY5" fmla="*/ 0 h 6858000"/>
              <a:gd name="connsiteX0" fmla="*/ 0 w 2914459"/>
              <a:gd name="connsiteY0" fmla="*/ 0 h 6868633"/>
              <a:gd name="connsiteX1" fmla="*/ 457201 w 2914459"/>
              <a:gd name="connsiteY1" fmla="*/ 0 h 6868633"/>
              <a:gd name="connsiteX2" fmla="*/ 2913322 w 2914459"/>
              <a:gd name="connsiteY2" fmla="*/ 3429000 h 6868633"/>
              <a:gd name="connsiteX3" fmla="*/ 148856 w 2914459"/>
              <a:gd name="connsiteY3" fmla="*/ 6868633 h 6868633"/>
              <a:gd name="connsiteX4" fmla="*/ 0 w 2914459"/>
              <a:gd name="connsiteY4" fmla="*/ 6858000 h 6868633"/>
              <a:gd name="connsiteX5" fmla="*/ 0 w 2914459"/>
              <a:gd name="connsiteY5" fmla="*/ 0 h 6868633"/>
              <a:gd name="connsiteX0" fmla="*/ 0 w 3371423"/>
              <a:gd name="connsiteY0" fmla="*/ 0 h 6868633"/>
              <a:gd name="connsiteX1" fmla="*/ 457201 w 3371423"/>
              <a:gd name="connsiteY1" fmla="*/ 0 h 6868633"/>
              <a:gd name="connsiteX2" fmla="*/ 3370522 w 3371423"/>
              <a:gd name="connsiteY2" fmla="*/ 3450265 h 6868633"/>
              <a:gd name="connsiteX3" fmla="*/ 148856 w 3371423"/>
              <a:gd name="connsiteY3" fmla="*/ 6868633 h 6868633"/>
              <a:gd name="connsiteX4" fmla="*/ 0 w 3371423"/>
              <a:gd name="connsiteY4" fmla="*/ 6858000 h 6868633"/>
              <a:gd name="connsiteX5" fmla="*/ 0 w 3371423"/>
              <a:gd name="connsiteY5" fmla="*/ 0 h 6868633"/>
              <a:gd name="connsiteX0" fmla="*/ 0 w 3370684"/>
              <a:gd name="connsiteY0" fmla="*/ 0 h 6868633"/>
              <a:gd name="connsiteX1" fmla="*/ 457201 w 3370684"/>
              <a:gd name="connsiteY1" fmla="*/ 0 h 6868633"/>
              <a:gd name="connsiteX2" fmla="*/ 3370522 w 3370684"/>
              <a:gd name="connsiteY2" fmla="*/ 3450265 h 6868633"/>
              <a:gd name="connsiteX3" fmla="*/ 148856 w 3370684"/>
              <a:gd name="connsiteY3" fmla="*/ 6868633 h 6868633"/>
              <a:gd name="connsiteX4" fmla="*/ 0 w 3370684"/>
              <a:gd name="connsiteY4" fmla="*/ 6858000 h 6868633"/>
              <a:gd name="connsiteX5" fmla="*/ 0 w 3370684"/>
              <a:gd name="connsiteY5" fmla="*/ 0 h 6868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70684" h="6868633">
                <a:moveTo>
                  <a:pt x="0" y="0"/>
                </a:moveTo>
                <a:lnTo>
                  <a:pt x="457201" y="0"/>
                </a:lnTo>
                <a:cubicBezTo>
                  <a:pt x="1261693" y="0"/>
                  <a:pt x="3347485" y="1061483"/>
                  <a:pt x="3370522" y="3450265"/>
                </a:cubicBezTo>
                <a:cubicBezTo>
                  <a:pt x="3393559" y="5839047"/>
                  <a:pt x="953348" y="6868633"/>
                  <a:pt x="148856" y="6868633"/>
                </a:cubicBezTo>
                <a:lnTo>
                  <a:pt x="0" y="685800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98251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C9C9AC32-DF2D-4CEF-A6CF-B34A2716D76E}"/>
              </a:ext>
            </a:extLst>
          </p:cNvPr>
          <p:cNvSpPr>
            <a:spLocks noGrp="1"/>
          </p:cNvSpPr>
          <p:nvPr>
            <p:ph type="dt" sz="half" idx="10"/>
          </p:nvPr>
        </p:nvSpPr>
        <p:spPr/>
        <p:txBody>
          <a:bodyPr/>
          <a:lstStyle/>
          <a:p>
            <a:fld id="{48A87A34-81AB-432B-8DAE-1953F412C126}" type="datetimeFigureOut">
              <a:rPr lang="en-US" smtClean="0"/>
              <a:pPr/>
              <a:t>5/15/2023</a:t>
            </a:fld>
            <a:endParaRPr lang="en-US" dirty="0"/>
          </a:p>
        </p:txBody>
      </p:sp>
      <p:sp>
        <p:nvSpPr>
          <p:cNvPr id="4" name="Footer Placeholder 3">
            <a:extLst>
              <a:ext uri="{FF2B5EF4-FFF2-40B4-BE49-F238E27FC236}">
                <a16:creationId xmlns:a16="http://schemas.microsoft.com/office/drawing/2014/main" id="{99AFB578-A5E3-4921-AA46-FD65CD36E55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33ACC61-559F-4B5D-8734-C1F414B7E1DA}"/>
              </a:ext>
            </a:extLst>
          </p:cNvPr>
          <p:cNvSpPr>
            <a:spLocks noGrp="1"/>
          </p:cNvSpPr>
          <p:nvPr>
            <p:ph type="sldNum" sz="quarter" idx="12"/>
          </p:nvPr>
        </p:nvSpPr>
        <p:spPr/>
        <p:txBody>
          <a:bodyPr/>
          <a:lstStyle/>
          <a:p>
            <a:fld id="{6D22F896-40B5-4ADD-8801-0D06FADFA095}" type="slidenum">
              <a:rPr lang="en-US" smtClean="0"/>
              <a:pPr/>
              <a:t>‹#›</a:t>
            </a:fld>
            <a:endParaRPr lang="en-US" dirty="0"/>
          </a:p>
        </p:txBody>
      </p:sp>
      <p:sp>
        <p:nvSpPr>
          <p:cNvPr id="11" name="Flowchart: Delay 10">
            <a:extLst>
              <a:ext uri="{FF2B5EF4-FFF2-40B4-BE49-F238E27FC236}">
                <a16:creationId xmlns:a16="http://schemas.microsoft.com/office/drawing/2014/main" id="{BA8A894D-5FE1-4F98-9DF4-9F91D8B46DAA}"/>
              </a:ext>
            </a:extLst>
          </p:cNvPr>
          <p:cNvSpPr/>
          <p:nvPr userDrawn="1"/>
        </p:nvSpPr>
        <p:spPr>
          <a:xfrm>
            <a:off x="0" y="0"/>
            <a:ext cx="3370684" cy="6868633"/>
          </a:xfrm>
          <a:custGeom>
            <a:avLst/>
            <a:gdLst>
              <a:gd name="connsiteX0" fmla="*/ 0 w 2913321"/>
              <a:gd name="connsiteY0" fmla="*/ 0 h 6858000"/>
              <a:gd name="connsiteX1" fmla="*/ 1456661 w 2913321"/>
              <a:gd name="connsiteY1" fmla="*/ 0 h 6858000"/>
              <a:gd name="connsiteX2" fmla="*/ 2913322 w 2913321"/>
              <a:gd name="connsiteY2" fmla="*/ 3429000 h 6858000"/>
              <a:gd name="connsiteX3" fmla="*/ 1456661 w 2913321"/>
              <a:gd name="connsiteY3" fmla="*/ 6858000 h 6858000"/>
              <a:gd name="connsiteX4" fmla="*/ 0 w 2913321"/>
              <a:gd name="connsiteY4" fmla="*/ 6858000 h 6858000"/>
              <a:gd name="connsiteX5" fmla="*/ 0 w 2913321"/>
              <a:gd name="connsiteY5" fmla="*/ 0 h 6858000"/>
              <a:gd name="connsiteX0" fmla="*/ 0 w 2935089"/>
              <a:gd name="connsiteY0" fmla="*/ 0 h 6858000"/>
              <a:gd name="connsiteX1" fmla="*/ 457201 w 2935089"/>
              <a:gd name="connsiteY1" fmla="*/ 0 h 6858000"/>
              <a:gd name="connsiteX2" fmla="*/ 2913322 w 2935089"/>
              <a:gd name="connsiteY2" fmla="*/ 3429000 h 6858000"/>
              <a:gd name="connsiteX3" fmla="*/ 1456661 w 2935089"/>
              <a:gd name="connsiteY3" fmla="*/ 6858000 h 6858000"/>
              <a:gd name="connsiteX4" fmla="*/ 0 w 2935089"/>
              <a:gd name="connsiteY4" fmla="*/ 6858000 h 6858000"/>
              <a:gd name="connsiteX5" fmla="*/ 0 w 2935089"/>
              <a:gd name="connsiteY5" fmla="*/ 0 h 6858000"/>
              <a:gd name="connsiteX0" fmla="*/ 0 w 2914459"/>
              <a:gd name="connsiteY0" fmla="*/ 0 h 6868633"/>
              <a:gd name="connsiteX1" fmla="*/ 457201 w 2914459"/>
              <a:gd name="connsiteY1" fmla="*/ 0 h 6868633"/>
              <a:gd name="connsiteX2" fmla="*/ 2913322 w 2914459"/>
              <a:gd name="connsiteY2" fmla="*/ 3429000 h 6868633"/>
              <a:gd name="connsiteX3" fmla="*/ 148856 w 2914459"/>
              <a:gd name="connsiteY3" fmla="*/ 6868633 h 6868633"/>
              <a:gd name="connsiteX4" fmla="*/ 0 w 2914459"/>
              <a:gd name="connsiteY4" fmla="*/ 6858000 h 6868633"/>
              <a:gd name="connsiteX5" fmla="*/ 0 w 2914459"/>
              <a:gd name="connsiteY5" fmla="*/ 0 h 6868633"/>
              <a:gd name="connsiteX0" fmla="*/ 0 w 3371423"/>
              <a:gd name="connsiteY0" fmla="*/ 0 h 6868633"/>
              <a:gd name="connsiteX1" fmla="*/ 457201 w 3371423"/>
              <a:gd name="connsiteY1" fmla="*/ 0 h 6868633"/>
              <a:gd name="connsiteX2" fmla="*/ 3370522 w 3371423"/>
              <a:gd name="connsiteY2" fmla="*/ 3450265 h 6868633"/>
              <a:gd name="connsiteX3" fmla="*/ 148856 w 3371423"/>
              <a:gd name="connsiteY3" fmla="*/ 6868633 h 6868633"/>
              <a:gd name="connsiteX4" fmla="*/ 0 w 3371423"/>
              <a:gd name="connsiteY4" fmla="*/ 6858000 h 6868633"/>
              <a:gd name="connsiteX5" fmla="*/ 0 w 3371423"/>
              <a:gd name="connsiteY5" fmla="*/ 0 h 6868633"/>
              <a:gd name="connsiteX0" fmla="*/ 0 w 3370684"/>
              <a:gd name="connsiteY0" fmla="*/ 0 h 6868633"/>
              <a:gd name="connsiteX1" fmla="*/ 457201 w 3370684"/>
              <a:gd name="connsiteY1" fmla="*/ 0 h 6868633"/>
              <a:gd name="connsiteX2" fmla="*/ 3370522 w 3370684"/>
              <a:gd name="connsiteY2" fmla="*/ 3450265 h 6868633"/>
              <a:gd name="connsiteX3" fmla="*/ 148856 w 3370684"/>
              <a:gd name="connsiteY3" fmla="*/ 6868633 h 6868633"/>
              <a:gd name="connsiteX4" fmla="*/ 0 w 3370684"/>
              <a:gd name="connsiteY4" fmla="*/ 6858000 h 6868633"/>
              <a:gd name="connsiteX5" fmla="*/ 0 w 3370684"/>
              <a:gd name="connsiteY5" fmla="*/ 0 h 6868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70684" h="6868633">
                <a:moveTo>
                  <a:pt x="0" y="0"/>
                </a:moveTo>
                <a:lnTo>
                  <a:pt x="457201" y="0"/>
                </a:lnTo>
                <a:cubicBezTo>
                  <a:pt x="1261693" y="0"/>
                  <a:pt x="3347485" y="1061483"/>
                  <a:pt x="3370522" y="3450265"/>
                </a:cubicBezTo>
                <a:cubicBezTo>
                  <a:pt x="3393559" y="5839047"/>
                  <a:pt x="953348" y="6868633"/>
                  <a:pt x="148856" y="6868633"/>
                </a:cubicBezTo>
                <a:lnTo>
                  <a:pt x="0" y="685800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15025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5/15/2023</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grpSp>
        <p:nvGrpSpPr>
          <p:cNvPr id="5" name="Group 4">
            <a:extLst>
              <a:ext uri="{FF2B5EF4-FFF2-40B4-BE49-F238E27FC236}">
                <a16:creationId xmlns:a16="http://schemas.microsoft.com/office/drawing/2014/main" id="{7205C3EB-E067-429F-A6EE-0F6C7D489CDD}"/>
              </a:ext>
            </a:extLst>
          </p:cNvPr>
          <p:cNvGrpSpPr/>
          <p:nvPr userDrawn="1"/>
        </p:nvGrpSpPr>
        <p:grpSpPr>
          <a:xfrm>
            <a:off x="504497" y="1082566"/>
            <a:ext cx="11067393" cy="5076496"/>
            <a:chOff x="504497" y="1082566"/>
            <a:chExt cx="11067393" cy="5076496"/>
          </a:xfrm>
        </p:grpSpPr>
        <p:sp>
          <p:nvSpPr>
            <p:cNvPr id="6" name="Rectangle 5">
              <a:extLst>
                <a:ext uri="{FF2B5EF4-FFF2-40B4-BE49-F238E27FC236}">
                  <a16:creationId xmlns:a16="http://schemas.microsoft.com/office/drawing/2014/main" id="{EF1178E9-1E90-43B6-BADB-C453A5DA8CD8}"/>
                </a:ext>
              </a:extLst>
            </p:cNvPr>
            <p:cNvSpPr/>
            <p:nvPr/>
          </p:nvSpPr>
          <p:spPr>
            <a:xfrm>
              <a:off x="504497" y="1082566"/>
              <a:ext cx="11067393" cy="5076496"/>
            </a:xfrm>
            <a:prstGeom prst="rect">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41CDC70B-3B54-4C10-8D11-ECB5EA9887CB}"/>
                </a:ext>
              </a:extLst>
            </p:cNvPr>
            <p:cNvSpPr/>
            <p:nvPr/>
          </p:nvSpPr>
          <p:spPr>
            <a:xfrm>
              <a:off x="819807" y="1355835"/>
              <a:ext cx="10436772" cy="4562178"/>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Isosceles Triangle 7">
              <a:extLst>
                <a:ext uri="{FF2B5EF4-FFF2-40B4-BE49-F238E27FC236}">
                  <a16:creationId xmlns:a16="http://schemas.microsoft.com/office/drawing/2014/main" id="{ACBD8AD9-7C98-4E03-9400-3212125C5BC6}"/>
                </a:ext>
              </a:extLst>
            </p:cNvPr>
            <p:cNvSpPr/>
            <p:nvPr/>
          </p:nvSpPr>
          <p:spPr>
            <a:xfrm>
              <a:off x="504497" y="3268717"/>
              <a:ext cx="4424855" cy="2890345"/>
            </a:xfrm>
            <a:prstGeom prst="triangle">
              <a:avLst>
                <a:gd name="adj" fmla="val 0"/>
              </a:avLst>
            </a:prstGeom>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5/15/2023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5/15/2023</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1" r:id="rId6"/>
    <p:sldLayoutId id="2147483660" r:id="rId7"/>
    <p:sldLayoutId id="2147483655" r:id="rId8"/>
    <p:sldLayoutId id="2147483656" r:id="rId9"/>
    <p:sldLayoutId id="2147483657" r:id="rId10"/>
    <p:sldLayoutId id="2147483658" r:id="rId11"/>
    <p:sldLayoutId id="2147483659" r:id="rId12"/>
  </p:sldLayoutIdLst>
  <p:txStyles>
    <p:titleStyle>
      <a:lvl1pPr algn="ctr" defTabSz="914400" rtl="1"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5.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756042" y="2554635"/>
            <a:ext cx="8679915" cy="1748729"/>
          </a:xfrm>
        </p:spPr>
        <p:txBody>
          <a:bodyPr anchor="ctr">
            <a:noAutofit/>
          </a:bodyPr>
          <a:lstStyle/>
          <a:p>
            <a:r>
              <a:rPr lang="en-US" sz="3600" b="1" kern="0" dirty="0">
                <a:solidFill>
                  <a:schemeClr val="tx1"/>
                </a:solidFill>
                <a:latin typeface="Sakkal Majalla" panose="02000000000000000000" pitchFamily="2" charset="-78"/>
                <a:cs typeface="Sakkal Majalla" panose="02000000000000000000" pitchFamily="2" charset="-78"/>
              </a:rPr>
              <a:t>1211 CYS</a:t>
            </a:r>
            <a:br>
              <a:rPr lang="ar-SA" sz="3600" b="1" kern="0" dirty="0">
                <a:solidFill>
                  <a:schemeClr val="tx1"/>
                </a:solidFill>
                <a:latin typeface="Sakkal Majalla" panose="02000000000000000000" pitchFamily="2" charset="-78"/>
                <a:cs typeface="Sakkal Majalla" panose="02000000000000000000" pitchFamily="2" charset="-78"/>
              </a:rPr>
            </a:br>
            <a:r>
              <a:rPr lang="en-US" sz="3600" b="1" kern="0" dirty="0">
                <a:solidFill>
                  <a:schemeClr val="tx1"/>
                </a:solidFill>
                <a:latin typeface="Sakkal Majalla" panose="02000000000000000000" pitchFamily="2" charset="-78"/>
                <a:cs typeface="Sakkal Majalla" panose="02000000000000000000" pitchFamily="2" charset="-78"/>
              </a:rPr>
              <a:t>IT Systems Components </a:t>
            </a:r>
            <a:br>
              <a:rPr lang="en-US" sz="3600" b="1" kern="0" dirty="0">
                <a:solidFill>
                  <a:schemeClr val="tx1"/>
                </a:solidFill>
                <a:latin typeface="Sakkal Majalla" panose="02000000000000000000" pitchFamily="2" charset="-78"/>
                <a:cs typeface="Sakkal Majalla" panose="02000000000000000000" pitchFamily="2" charset="-78"/>
              </a:rPr>
            </a:br>
            <a:br>
              <a:rPr lang="ar-SA" sz="3600" b="1" kern="0" dirty="0">
                <a:solidFill>
                  <a:schemeClr val="tx1"/>
                </a:solidFill>
                <a:latin typeface="Sakkal Majalla" panose="02000000000000000000" pitchFamily="2" charset="-78"/>
                <a:cs typeface="Sakkal Majalla" panose="02000000000000000000" pitchFamily="2" charset="-78"/>
              </a:rPr>
            </a:br>
            <a:r>
              <a:rPr lang="en-GB" sz="3600" b="1" kern="0" dirty="0">
                <a:solidFill>
                  <a:schemeClr val="tx1"/>
                </a:solidFill>
                <a:latin typeface="Sakkal Majalla" panose="02000000000000000000" pitchFamily="2" charset="-78"/>
                <a:cs typeface="Sakkal Majalla" panose="02000000000000000000" pitchFamily="2" charset="-78"/>
              </a:rPr>
              <a:t>1</a:t>
            </a:r>
            <a:r>
              <a:rPr lang="ar-SA" sz="3600" b="1" kern="0" dirty="0">
                <a:solidFill>
                  <a:schemeClr val="tx1"/>
                </a:solidFill>
                <a:latin typeface="Sakkal Majalla" panose="02000000000000000000" pitchFamily="2" charset="-78"/>
                <a:cs typeface="Sakkal Majalla" panose="02000000000000000000" pitchFamily="2" charset="-78"/>
              </a:rPr>
              <a:t>#</a:t>
            </a:r>
            <a:r>
              <a:rPr lang="en-GB" sz="3600" b="1" kern="0" dirty="0">
                <a:solidFill>
                  <a:schemeClr val="tx1"/>
                </a:solidFill>
                <a:latin typeface="Sakkal Majalla" panose="02000000000000000000" pitchFamily="2" charset="-78"/>
                <a:cs typeface="Sakkal Majalla" panose="02000000000000000000" pitchFamily="2" charset="-78"/>
              </a:rPr>
              <a:t>Lecture  </a:t>
            </a:r>
            <a:br>
              <a:rPr lang="ar-SA" sz="3600" b="1" kern="0" dirty="0">
                <a:solidFill>
                  <a:schemeClr val="tx1"/>
                </a:solidFill>
                <a:latin typeface="Sakkal Majalla" panose="02000000000000000000" pitchFamily="2" charset="-78"/>
                <a:cs typeface="Sakkal Majalla" panose="02000000000000000000" pitchFamily="2" charset="-78"/>
              </a:rPr>
            </a:br>
            <a:r>
              <a:rPr lang="en-US" sz="3600" b="1" kern="0" dirty="0">
                <a:solidFill>
                  <a:schemeClr val="tx1"/>
                </a:solidFill>
                <a:latin typeface="Sakkal Majalla" panose="02000000000000000000" pitchFamily="2" charset="-78"/>
                <a:cs typeface="Sakkal Majalla" panose="02000000000000000000" pitchFamily="2" charset="-78"/>
              </a:rPr>
              <a:t>Endpoint security– Part 1</a:t>
            </a:r>
            <a:br>
              <a:rPr lang="en-US" sz="3600" b="1" kern="0" dirty="0">
                <a:solidFill>
                  <a:schemeClr val="tx1"/>
                </a:solidFill>
                <a:latin typeface="Sakkal Majalla" panose="02000000000000000000" pitchFamily="2" charset="-78"/>
                <a:cs typeface="Sakkal Majalla" panose="02000000000000000000" pitchFamily="2" charset="-78"/>
              </a:rPr>
            </a:br>
            <a:endParaRPr lang="ar-SA" sz="3600" dirty="0">
              <a:solidFill>
                <a:schemeClr val="tx1"/>
              </a:solidFill>
            </a:endParaRPr>
          </a:p>
        </p:txBody>
      </p:sp>
      <p:pic>
        <p:nvPicPr>
          <p:cNvPr id="4" name="Picture 15">
            <a:extLst>
              <a:ext uri="{FF2B5EF4-FFF2-40B4-BE49-F238E27FC236}">
                <a16:creationId xmlns:a16="http://schemas.microsoft.com/office/drawing/2014/main" id="{AF838472-B53A-49C3-8F80-A3519617703F}"/>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 name="مستطيل 6">
            <a:extLst>
              <a:ext uri="{FF2B5EF4-FFF2-40B4-BE49-F238E27FC236}">
                <a16:creationId xmlns:a16="http://schemas.microsoft.com/office/drawing/2014/main" id="{D93ADBD8-3E2A-40C7-8A8B-7F8AF5185FF6}"/>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4256555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6E76C6E5-C3DA-42D7-B1D4-766024C4B98E}"/>
              </a:ext>
            </a:extLst>
          </p:cNvPr>
          <p:cNvSpPr/>
          <p:nvPr/>
        </p:nvSpPr>
        <p:spPr>
          <a:xfrm>
            <a:off x="1084590" y="651452"/>
            <a:ext cx="7348210"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1084590" y="584490"/>
            <a:ext cx="7625301" cy="810202"/>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200" b="1" dirty="0">
                <a:latin typeface="Sakkal Majalla" panose="02000000000000000000" pitchFamily="2" charset="-78"/>
                <a:cs typeface="Sakkal Majalla" panose="02000000000000000000" pitchFamily="2" charset="-78"/>
              </a:rPr>
              <a:t>Components of endpoint security solutions</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 name="مستطيل 6">
            <a:extLst>
              <a:ext uri="{FF2B5EF4-FFF2-40B4-BE49-F238E27FC236}">
                <a16:creationId xmlns:a16="http://schemas.microsoft.com/office/drawing/2014/main" id="{340C4422-FFC8-AF99-95CA-3DCE53370949}"/>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46" name="Rectangle 45">
            <a:extLst>
              <a:ext uri="{FF2B5EF4-FFF2-40B4-BE49-F238E27FC236}">
                <a16:creationId xmlns:a16="http://schemas.microsoft.com/office/drawing/2014/main" id="{AC26756E-6F3A-4CB8-A60D-AAE6D097F8CC}"/>
              </a:ext>
            </a:extLst>
          </p:cNvPr>
          <p:cNvSpPr/>
          <p:nvPr/>
        </p:nvSpPr>
        <p:spPr>
          <a:xfrm>
            <a:off x="1212979" y="1508775"/>
            <a:ext cx="9510439" cy="3785652"/>
          </a:xfrm>
          <a:prstGeom prst="rect">
            <a:avLst/>
          </a:prstGeom>
        </p:spPr>
        <p:txBody>
          <a:bodyPr wrap="square">
            <a:spAutoFit/>
          </a:bodyPr>
          <a:lstStyle/>
          <a:p>
            <a:pPr algn="just"/>
            <a:r>
              <a:rPr lang="en-US" sz="2400" dirty="0"/>
              <a:t>While there is certainly no limit to what endpoint security can contain—and this list will only expand in the future—there are some essential applications for any endpoint security solution. (Because, completely securing a network is a different ball game than securing a computer).</a:t>
            </a:r>
            <a:endParaRPr lang="ar-SA" sz="2400" dirty="0"/>
          </a:p>
          <a:p>
            <a:pPr algn="just"/>
            <a:endParaRPr lang="ar-SA" sz="2400" dirty="0"/>
          </a:p>
          <a:p>
            <a:pPr algn="just"/>
            <a:r>
              <a:rPr lang="en-US" sz="2400" dirty="0"/>
              <a:t>Some of these applications are firewalls, antivirus tools, internet security tools, mobile device management tools, encryption, intrusion detection tools, mobile security solutions, etc. just to name a few.</a:t>
            </a:r>
          </a:p>
        </p:txBody>
      </p:sp>
    </p:spTree>
    <p:extLst>
      <p:ext uri="{BB962C8B-B14F-4D97-AF65-F5344CB8AC3E}">
        <p14:creationId xmlns:p14="http://schemas.microsoft.com/office/powerpoint/2010/main" val="29941447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رسم 3">
            <a:extLst>
              <a:ext uri="{FF2B5EF4-FFF2-40B4-BE49-F238E27FC236}">
                <a16:creationId xmlns:a16="http://schemas.microsoft.com/office/drawing/2014/main" id="{3BE6478E-F9EE-485D-A2E3-6D2AEC76A4D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52839" y="1372286"/>
            <a:ext cx="3774341" cy="3774341"/>
          </a:xfrm>
          <a:prstGeom prst="rect">
            <a:avLst/>
          </a:prstGeom>
        </p:spPr>
      </p:pic>
      <p:sp>
        <p:nvSpPr>
          <p:cNvPr id="5" name="مربع نص 4">
            <a:extLst>
              <a:ext uri="{FF2B5EF4-FFF2-40B4-BE49-F238E27FC236}">
                <a16:creationId xmlns:a16="http://schemas.microsoft.com/office/drawing/2014/main" id="{42749C3E-1E25-49E7-AB3C-5FE2400D2B39}"/>
              </a:ext>
            </a:extLst>
          </p:cNvPr>
          <p:cNvSpPr txBox="1"/>
          <p:nvPr/>
        </p:nvSpPr>
        <p:spPr>
          <a:xfrm>
            <a:off x="4969567" y="2644170"/>
            <a:ext cx="5486520" cy="1569660"/>
          </a:xfrm>
          <a:prstGeom prst="rect">
            <a:avLst/>
          </a:prstGeom>
          <a:solidFill>
            <a:schemeClr val="bg1"/>
          </a:solidFill>
        </p:spPr>
        <p:txBody>
          <a:bodyPr wrap="square" rtlCol="1">
            <a:spAutoFit/>
          </a:bodyPr>
          <a:lstStyle/>
          <a:p>
            <a:pPr rtl="1"/>
            <a:r>
              <a:rPr lang="en-US" sz="3200" dirty="0"/>
              <a:t>Discuss the main elements of the Endpoint security?</a:t>
            </a:r>
          </a:p>
          <a:p>
            <a:pPr rtl="1"/>
            <a:endParaRPr lang="ar-SA" sz="3200" b="1" dirty="0">
              <a:latin typeface="Sakkal Majalla" panose="02000000000000000000" pitchFamily="2" charset="-78"/>
              <a:cs typeface="Sakkal Majalla" panose="02000000000000000000" pitchFamily="2" charset="-78"/>
            </a:endParaRPr>
          </a:p>
        </p:txBody>
      </p:sp>
      <p:pic>
        <p:nvPicPr>
          <p:cNvPr id="6" name="Picture 15">
            <a:extLst>
              <a:ext uri="{FF2B5EF4-FFF2-40B4-BE49-F238E27FC236}">
                <a16:creationId xmlns:a16="http://schemas.microsoft.com/office/drawing/2014/main" id="{B699706C-6C8D-490A-AB1F-BE4809D9DB7F}"/>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 name="مستطيل 6">
            <a:extLst>
              <a:ext uri="{FF2B5EF4-FFF2-40B4-BE49-F238E27FC236}">
                <a16:creationId xmlns:a16="http://schemas.microsoft.com/office/drawing/2014/main" id="{CF2D8EFA-2737-A890-6998-9594DB8320D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378403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756042" y="2189272"/>
            <a:ext cx="8679915" cy="1748729"/>
          </a:xfrm>
        </p:spPr>
        <p:txBody>
          <a:bodyPr>
            <a:normAutofit/>
          </a:bodyPr>
          <a:lstStyle/>
          <a:p>
            <a:r>
              <a:rPr lang="en-GB" b="1" kern="0" dirty="0">
                <a:solidFill>
                  <a:schemeClr val="tx1"/>
                </a:solidFill>
                <a:latin typeface="Sakkal Majalla" panose="02000000000000000000" pitchFamily="2" charset="-78"/>
                <a:cs typeface="Sakkal Majalla" panose="02000000000000000000" pitchFamily="2" charset="-78"/>
              </a:rPr>
              <a:t>End of First Lecture</a:t>
            </a:r>
            <a:endParaRPr lang="ar-SA" dirty="0">
              <a:solidFill>
                <a:schemeClr val="tx1"/>
              </a:solidFill>
            </a:endParaRPr>
          </a:p>
        </p:txBody>
      </p:sp>
      <p:pic>
        <p:nvPicPr>
          <p:cNvPr id="4" name="Picture 15">
            <a:extLst>
              <a:ext uri="{FF2B5EF4-FFF2-40B4-BE49-F238E27FC236}">
                <a16:creationId xmlns:a16="http://schemas.microsoft.com/office/drawing/2014/main" id="{AF838472-B53A-49C3-8F80-A3519617703F}"/>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3" name="مستطيل 6">
            <a:extLst>
              <a:ext uri="{FF2B5EF4-FFF2-40B4-BE49-F238E27FC236}">
                <a16:creationId xmlns:a16="http://schemas.microsoft.com/office/drawing/2014/main" id="{3C9EF779-F594-7579-AFDF-F2000B38F995}"/>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327257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093ACE14-E7DE-457B-822C-5CF43CC9EE8B}"/>
              </a:ext>
            </a:extLst>
          </p:cNvPr>
          <p:cNvSpPr>
            <a:spLocks noGrp="1"/>
          </p:cNvSpPr>
          <p:nvPr>
            <p:ph idx="1"/>
          </p:nvPr>
        </p:nvSpPr>
        <p:spPr>
          <a:xfrm>
            <a:off x="680866" y="1595736"/>
            <a:ext cx="6842904" cy="4126707"/>
          </a:xfrm>
          <a:solidFill>
            <a:schemeClr val="bg1"/>
          </a:solidFill>
        </p:spPr>
        <p:txBody>
          <a:bodyPr>
            <a:noAutofit/>
          </a:bodyPr>
          <a:lstStyle/>
          <a:p>
            <a:pPr marL="0" indent="0" algn="l" rtl="0">
              <a:lnSpc>
                <a:spcPct val="100000"/>
              </a:lnSpc>
              <a:buNone/>
            </a:pPr>
            <a:r>
              <a:rPr lang="en-GB" sz="2800" b="1" dirty="0">
                <a:latin typeface="Sakkal Majalla" panose="02000000000000000000" pitchFamily="2" charset="-78"/>
                <a:cs typeface="Sakkal Majalla" panose="02000000000000000000" pitchFamily="2" charset="-78"/>
              </a:rPr>
              <a:t>Topics:</a:t>
            </a:r>
            <a:endParaRPr lang="ar-SA" sz="2800" b="1" dirty="0">
              <a:latin typeface="Sakkal Majalla" panose="02000000000000000000" pitchFamily="2" charset="-78"/>
              <a:cs typeface="Sakkal Majalla" panose="02000000000000000000" pitchFamily="2" charset="-78"/>
            </a:endParaRPr>
          </a:p>
          <a:p>
            <a:pPr marL="446088" indent="-446088" algn="l" rtl="0">
              <a:lnSpc>
                <a:spcPct val="100000"/>
              </a:lnSpc>
              <a:buFont typeface="Wingdings" panose="05000000000000000000" pitchFamily="2" charset="2"/>
              <a:buChar char="ü"/>
            </a:pPr>
            <a:endParaRPr lang="en-US" sz="2800" dirty="0">
              <a:latin typeface="Calibri" pitchFamily="34" charset="0"/>
            </a:endParaRPr>
          </a:p>
          <a:p>
            <a:pPr marL="446088" indent="-446088" algn="l" rtl="0">
              <a:lnSpc>
                <a:spcPct val="100000"/>
              </a:lnSpc>
              <a:buFont typeface="Wingdings" panose="05000000000000000000" pitchFamily="2" charset="2"/>
              <a:buChar char="ü"/>
            </a:pPr>
            <a:r>
              <a:rPr lang="en-US" sz="2400" dirty="0">
                <a:latin typeface="Calibri" pitchFamily="34" charset="0"/>
              </a:rPr>
              <a:t>Meaning of Endpoint security. </a:t>
            </a:r>
            <a:endParaRPr lang="ar-SA" sz="2400" dirty="0">
              <a:latin typeface="Calibri" pitchFamily="34" charset="0"/>
            </a:endParaRPr>
          </a:p>
          <a:p>
            <a:pPr marL="446088" indent="-446088" algn="l" rtl="0">
              <a:lnSpc>
                <a:spcPct val="100000"/>
              </a:lnSpc>
              <a:buFont typeface="Wingdings" panose="05000000000000000000" pitchFamily="2" charset="2"/>
              <a:buChar char="ü"/>
            </a:pPr>
            <a:r>
              <a:rPr lang="en-US" sz="2400" dirty="0">
                <a:latin typeface="Calibri" pitchFamily="34" charset="0"/>
              </a:rPr>
              <a:t>The Importance Endpoint security. </a:t>
            </a:r>
          </a:p>
          <a:p>
            <a:pPr marL="446088" indent="-446088" algn="l" rtl="0">
              <a:lnSpc>
                <a:spcPct val="100000"/>
              </a:lnSpc>
              <a:buFont typeface="Wingdings" panose="05000000000000000000" pitchFamily="2" charset="2"/>
              <a:buChar char="ü"/>
            </a:pPr>
            <a:r>
              <a:rPr lang="en-US" sz="2400" dirty="0">
                <a:latin typeface="Calibri" pitchFamily="34" charset="0"/>
              </a:rPr>
              <a:t>The difference between Endpoint Protection and other network security tools. </a:t>
            </a:r>
          </a:p>
          <a:p>
            <a:pPr marL="446088" indent="-446088" algn="l" rtl="0">
              <a:lnSpc>
                <a:spcPct val="100000"/>
              </a:lnSpc>
              <a:buFont typeface="Wingdings" panose="05000000000000000000" pitchFamily="2" charset="2"/>
              <a:buChar char="ü"/>
            </a:pPr>
            <a:r>
              <a:rPr lang="en-US" sz="2400" dirty="0">
                <a:latin typeface="Calibri" pitchFamily="34" charset="0"/>
              </a:rPr>
              <a:t>Components of endpoint security solutions. </a:t>
            </a:r>
          </a:p>
          <a:p>
            <a:pPr marL="0" indent="0" algn="l" rtl="0">
              <a:lnSpc>
                <a:spcPct val="100000"/>
              </a:lnSpc>
              <a:buNone/>
            </a:pPr>
            <a:endParaRPr lang="ar-SA" sz="2400" b="1" dirty="0">
              <a:latin typeface="Sakkal Majalla" panose="02000000000000000000" pitchFamily="2" charset="-78"/>
              <a:cs typeface="Sakkal Majalla" panose="02000000000000000000" pitchFamily="2" charset="-78"/>
            </a:endParaRPr>
          </a:p>
          <a:p>
            <a:pPr algn="l" rtl="0">
              <a:lnSpc>
                <a:spcPct val="100000"/>
              </a:lnSpc>
              <a:buFont typeface="Wingdings" panose="05000000000000000000" pitchFamily="2" charset="2"/>
              <a:buChar char="ü"/>
            </a:pPr>
            <a:endParaRPr lang="ar-SA" sz="2400" b="1" dirty="0">
              <a:latin typeface="Sakkal Majalla" panose="02000000000000000000" pitchFamily="2" charset="-78"/>
              <a:cs typeface="Sakkal Majalla" panose="02000000000000000000" pitchFamily="2" charset="-78"/>
            </a:endParaRPr>
          </a:p>
          <a:p>
            <a:pPr algn="l" rtl="0">
              <a:lnSpc>
                <a:spcPct val="100000"/>
              </a:lnSpc>
              <a:buFont typeface="Wingdings" panose="05000000000000000000" pitchFamily="2" charset="2"/>
              <a:buChar char="ü"/>
            </a:pPr>
            <a:endParaRPr lang="ar-SA" sz="2400" b="1" dirty="0">
              <a:latin typeface="Sakkal Majalla" panose="02000000000000000000" pitchFamily="2" charset="-78"/>
              <a:cs typeface="Sakkal Majalla" panose="02000000000000000000" pitchFamily="2" charset="-78"/>
            </a:endParaRPr>
          </a:p>
        </p:txBody>
      </p:sp>
      <p:pic>
        <p:nvPicPr>
          <p:cNvPr id="16" name="Picture 15">
            <a:extLst>
              <a:ext uri="{FF2B5EF4-FFF2-40B4-BE49-F238E27FC236}">
                <a16:creationId xmlns:a16="http://schemas.microsoft.com/office/drawing/2014/main" id="{44BADFC5-BDFB-4EC7-9738-AA94363199E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pic>
        <p:nvPicPr>
          <p:cNvPr id="18" name="صورة 17" descr="صورة تحتوي على نص&#10;&#10;تم إنشاء الوصف تلقائياً">
            <a:extLst>
              <a:ext uri="{FF2B5EF4-FFF2-40B4-BE49-F238E27FC236}">
                <a16:creationId xmlns:a16="http://schemas.microsoft.com/office/drawing/2014/main" id="{A2796007-5A94-4264-931C-5B25895A4013}"/>
              </a:ext>
            </a:extLst>
          </p:cNvPr>
          <p:cNvPicPr>
            <a:picLocks noChangeAspect="1"/>
          </p:cNvPicPr>
          <p:nvPr/>
        </p:nvPicPr>
        <p:blipFill>
          <a:blip r:embed="rId3"/>
          <a:stretch>
            <a:fillRect/>
          </a:stretch>
        </p:blipFill>
        <p:spPr>
          <a:xfrm>
            <a:off x="7523770" y="1720820"/>
            <a:ext cx="4017857" cy="3876539"/>
          </a:xfrm>
          <a:prstGeom prst="rect">
            <a:avLst/>
          </a:prstGeom>
        </p:spPr>
      </p:pic>
      <p:sp>
        <p:nvSpPr>
          <p:cNvPr id="2" name="مستطيل 6">
            <a:extLst>
              <a:ext uri="{FF2B5EF4-FFF2-40B4-BE49-F238E27FC236}">
                <a16:creationId xmlns:a16="http://schemas.microsoft.com/office/drawing/2014/main" id="{48D21C0A-002C-ED2F-AE59-AB3B16FCAACC}"/>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3226812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15DAF-1B90-440D-94C2-2B542EEE07BB}"/>
              </a:ext>
            </a:extLst>
          </p:cNvPr>
          <p:cNvSpPr>
            <a:spLocks noGrp="1"/>
          </p:cNvSpPr>
          <p:nvPr>
            <p:ph type="title" idx="4294967295"/>
          </p:nvPr>
        </p:nvSpPr>
        <p:spPr>
          <a:xfrm>
            <a:off x="0" y="2691873"/>
            <a:ext cx="3455987" cy="1006475"/>
          </a:xfrm>
        </p:spPr>
        <p:txBody>
          <a:bodyPr>
            <a:normAutofit/>
          </a:bodyPr>
          <a:lstStyle/>
          <a:p>
            <a:r>
              <a:rPr lang="en-US" b="1" dirty="0">
                <a:latin typeface="Sakkal Majalla" panose="02000000000000000000" pitchFamily="2" charset="-78"/>
                <a:ea typeface="+mn-ea"/>
                <a:cs typeface="Sakkal Majalla" panose="02000000000000000000" pitchFamily="2" charset="-78"/>
              </a:rPr>
              <a:t>Objectives </a:t>
            </a:r>
            <a:endParaRPr lang="en-GB" b="1" dirty="0">
              <a:latin typeface="Sakkal Majalla" panose="02000000000000000000" pitchFamily="2" charset="-78"/>
              <a:ea typeface="+mn-ea"/>
              <a:cs typeface="Sakkal Majalla" panose="02000000000000000000" pitchFamily="2" charset="-78"/>
            </a:endParaRPr>
          </a:p>
        </p:txBody>
      </p:sp>
      <p:pic>
        <p:nvPicPr>
          <p:cNvPr id="9" name="Picture 15">
            <a:extLst>
              <a:ext uri="{FF2B5EF4-FFF2-40B4-BE49-F238E27FC236}">
                <a16:creationId xmlns:a16="http://schemas.microsoft.com/office/drawing/2014/main" id="{7079E822-FE8A-45A5-AA7B-B751F83E5EEA}"/>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grpSp>
        <p:nvGrpSpPr>
          <p:cNvPr id="5" name="مجموعة 4">
            <a:extLst>
              <a:ext uri="{FF2B5EF4-FFF2-40B4-BE49-F238E27FC236}">
                <a16:creationId xmlns:a16="http://schemas.microsoft.com/office/drawing/2014/main" id="{54AD5ED6-93AC-437F-B7A0-7401CE565E7D}"/>
              </a:ext>
            </a:extLst>
          </p:cNvPr>
          <p:cNvGrpSpPr/>
          <p:nvPr/>
        </p:nvGrpSpPr>
        <p:grpSpPr>
          <a:xfrm>
            <a:off x="3695493" y="683669"/>
            <a:ext cx="5441472" cy="954107"/>
            <a:chOff x="4792288" y="1167116"/>
            <a:chExt cx="3915777" cy="954107"/>
          </a:xfrm>
        </p:grpSpPr>
        <p:sp>
          <p:nvSpPr>
            <p:cNvPr id="15" name="TextBox 14">
              <a:extLst>
                <a:ext uri="{FF2B5EF4-FFF2-40B4-BE49-F238E27FC236}">
                  <a16:creationId xmlns:a16="http://schemas.microsoft.com/office/drawing/2014/main" id="{AF071597-2381-4BC2-A334-18A3685CC153}"/>
                </a:ext>
              </a:extLst>
            </p:cNvPr>
            <p:cNvSpPr txBox="1"/>
            <p:nvPr/>
          </p:nvSpPr>
          <p:spPr>
            <a:xfrm>
              <a:off x="5122505" y="1167116"/>
              <a:ext cx="3585560" cy="954107"/>
            </a:xfrm>
            <a:prstGeom prst="rect">
              <a:avLst/>
            </a:prstGeom>
            <a:solidFill>
              <a:schemeClr val="bg1"/>
            </a:solidFill>
          </p:spPr>
          <p:txBody>
            <a:bodyPr wrap="square" rtlCol="0">
              <a:spAutoFit/>
            </a:bodyPr>
            <a:lstStyle/>
            <a:p>
              <a:pPr rtl="1"/>
              <a:r>
                <a:rPr lang="en-US" sz="2800" dirty="0">
                  <a:latin typeface="Calibri" pitchFamily="34" charset="0"/>
                </a:rPr>
                <a:t>Distinguish between Endpoint Protection and security tools</a:t>
              </a:r>
              <a:endParaRPr lang="en-US" altLang="ar-EG" sz="2800" dirty="0">
                <a:latin typeface="Calibri" pitchFamily="34" charset="0"/>
              </a:endParaRPr>
            </a:p>
          </p:txBody>
        </p:sp>
        <p:sp>
          <p:nvSpPr>
            <p:cNvPr id="3" name="شكل بيضاوي 2">
              <a:extLst>
                <a:ext uri="{FF2B5EF4-FFF2-40B4-BE49-F238E27FC236}">
                  <a16:creationId xmlns:a16="http://schemas.microsoft.com/office/drawing/2014/main" id="{026AB8FF-6667-4014-9BFF-D7080653658C}"/>
                </a:ext>
              </a:extLst>
            </p:cNvPr>
            <p:cNvSpPr/>
            <p:nvPr/>
          </p:nvSpPr>
          <p:spPr>
            <a:xfrm>
              <a:off x="4792288" y="1262010"/>
              <a:ext cx="306082" cy="30608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grpSp>
        <p:nvGrpSpPr>
          <p:cNvPr id="41" name="مجموعة 4">
            <a:extLst>
              <a:ext uri="{FF2B5EF4-FFF2-40B4-BE49-F238E27FC236}">
                <a16:creationId xmlns:a16="http://schemas.microsoft.com/office/drawing/2014/main" id="{35A34580-B1C7-41E2-A4A6-92700B09CD12}"/>
              </a:ext>
            </a:extLst>
          </p:cNvPr>
          <p:cNvGrpSpPr/>
          <p:nvPr/>
        </p:nvGrpSpPr>
        <p:grpSpPr>
          <a:xfrm>
            <a:off x="4190418" y="2071296"/>
            <a:ext cx="5078038" cy="1384995"/>
            <a:chOff x="4792288" y="1167116"/>
            <a:chExt cx="3915777" cy="1384995"/>
          </a:xfrm>
        </p:grpSpPr>
        <p:sp>
          <p:nvSpPr>
            <p:cNvPr id="42" name="TextBox 41">
              <a:extLst>
                <a:ext uri="{FF2B5EF4-FFF2-40B4-BE49-F238E27FC236}">
                  <a16:creationId xmlns:a16="http://schemas.microsoft.com/office/drawing/2014/main" id="{097BA69D-5798-49A8-8DC0-3E7317439102}"/>
                </a:ext>
              </a:extLst>
            </p:cNvPr>
            <p:cNvSpPr txBox="1"/>
            <p:nvPr/>
          </p:nvSpPr>
          <p:spPr>
            <a:xfrm>
              <a:off x="5122505" y="1167116"/>
              <a:ext cx="3585560" cy="1384995"/>
            </a:xfrm>
            <a:prstGeom prst="rect">
              <a:avLst/>
            </a:prstGeom>
            <a:solidFill>
              <a:schemeClr val="bg1"/>
            </a:solidFill>
          </p:spPr>
          <p:txBody>
            <a:bodyPr wrap="square" rtlCol="0">
              <a:spAutoFit/>
            </a:bodyPr>
            <a:lstStyle/>
            <a:p>
              <a:pPr rtl="1"/>
              <a:r>
                <a:rPr lang="en-US" sz="2800" dirty="0">
                  <a:latin typeface="Calibri" pitchFamily="34" charset="0"/>
                </a:rPr>
                <a:t>Explain the parts of endpoint protection system.</a:t>
              </a:r>
            </a:p>
            <a:p>
              <a:pPr rtl="1" fontAlgn="auto">
                <a:spcBef>
                  <a:spcPts val="0"/>
                </a:spcBef>
                <a:spcAft>
                  <a:spcPts val="0"/>
                </a:spcAft>
              </a:pPr>
              <a:endParaRPr lang="ar-EG" altLang="ar-EG" sz="2800" b="1" dirty="0">
                <a:latin typeface="Sakkal Majalla" panose="02000000000000000000" pitchFamily="2" charset="-78"/>
                <a:cs typeface="Sakkal Majalla" panose="02000000000000000000" pitchFamily="2" charset="-78"/>
              </a:endParaRPr>
            </a:p>
          </p:txBody>
        </p:sp>
        <p:sp>
          <p:nvSpPr>
            <p:cNvPr id="43" name="شكل بيضاوي 2">
              <a:extLst>
                <a:ext uri="{FF2B5EF4-FFF2-40B4-BE49-F238E27FC236}">
                  <a16:creationId xmlns:a16="http://schemas.microsoft.com/office/drawing/2014/main" id="{5AD10ABC-3A6F-4C3A-838C-A99A4387EA8A}"/>
                </a:ext>
              </a:extLst>
            </p:cNvPr>
            <p:cNvSpPr/>
            <p:nvPr/>
          </p:nvSpPr>
          <p:spPr>
            <a:xfrm>
              <a:off x="4792288" y="1262010"/>
              <a:ext cx="306082" cy="306082"/>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sp>
        <p:nvSpPr>
          <p:cNvPr id="46" name="شكل بيضاوي 2">
            <a:extLst>
              <a:ext uri="{FF2B5EF4-FFF2-40B4-BE49-F238E27FC236}">
                <a16:creationId xmlns:a16="http://schemas.microsoft.com/office/drawing/2014/main" id="{E34A98E5-07DA-44D5-90B0-EA49EF8B6CAA}"/>
              </a:ext>
            </a:extLst>
          </p:cNvPr>
          <p:cNvSpPr/>
          <p:nvPr/>
        </p:nvSpPr>
        <p:spPr>
          <a:xfrm>
            <a:off x="4182070" y="3493296"/>
            <a:ext cx="386573" cy="306082"/>
          </a:xfrm>
          <a:prstGeom prst="ellipse">
            <a:avLst/>
          </a:prstGeom>
          <a:solidFill>
            <a:srgbClr val="C6DCCB"/>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4" name="مستطيل 6">
            <a:extLst>
              <a:ext uri="{FF2B5EF4-FFF2-40B4-BE49-F238E27FC236}">
                <a16:creationId xmlns:a16="http://schemas.microsoft.com/office/drawing/2014/main" id="{A74E0E11-701B-8E70-3438-E7271593ED3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17" name="TextBox 16">
            <a:extLst>
              <a:ext uri="{FF2B5EF4-FFF2-40B4-BE49-F238E27FC236}">
                <a16:creationId xmlns:a16="http://schemas.microsoft.com/office/drawing/2014/main" id="{4F3844C9-820C-45D5-8308-96F50684644B}"/>
              </a:ext>
            </a:extLst>
          </p:cNvPr>
          <p:cNvSpPr txBox="1"/>
          <p:nvPr/>
        </p:nvSpPr>
        <p:spPr>
          <a:xfrm>
            <a:off x="5167183" y="3306964"/>
            <a:ext cx="4649808" cy="954107"/>
          </a:xfrm>
          <a:prstGeom prst="rect">
            <a:avLst/>
          </a:prstGeom>
          <a:solidFill>
            <a:schemeClr val="bg1"/>
          </a:solidFill>
        </p:spPr>
        <p:txBody>
          <a:bodyPr wrap="square" rtlCol="0">
            <a:spAutoFit/>
          </a:bodyPr>
          <a:lstStyle/>
          <a:p>
            <a:pPr algn="just"/>
            <a:r>
              <a:rPr lang="en-US" sz="2800" dirty="0">
                <a:latin typeface="Calibri" pitchFamily="34" charset="0"/>
              </a:rPr>
              <a:t>Identify the Components of endpoint security solutions</a:t>
            </a:r>
          </a:p>
        </p:txBody>
      </p:sp>
    </p:spTree>
    <p:extLst>
      <p:ext uri="{BB962C8B-B14F-4D97-AF65-F5344CB8AC3E}">
        <p14:creationId xmlns:p14="http://schemas.microsoft.com/office/powerpoint/2010/main" val="1442934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6E76C6E5-C3DA-42D7-B1D4-766024C4B98E}"/>
              </a:ext>
            </a:extLst>
          </p:cNvPr>
          <p:cNvSpPr/>
          <p:nvPr/>
        </p:nvSpPr>
        <p:spPr>
          <a:xfrm>
            <a:off x="1388469" y="645951"/>
            <a:ext cx="8558143"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800" dirty="0">
                <a:solidFill>
                  <a:schemeClr val="tx1"/>
                </a:solidFill>
              </a:rPr>
              <a:t>Introduction</a:t>
            </a:r>
            <a:endParaRPr lang="ar-SA" sz="2800" dirty="0">
              <a:solidFill>
                <a:schemeClr val="tx1"/>
              </a:solidFill>
            </a:endParaRP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 name="Rectangle 1">
            <a:extLst>
              <a:ext uri="{FF2B5EF4-FFF2-40B4-BE49-F238E27FC236}">
                <a16:creationId xmlns:a16="http://schemas.microsoft.com/office/drawing/2014/main" id="{BF65B8F6-5DBA-4B27-A9AA-F0A83AC3A0CA}"/>
              </a:ext>
            </a:extLst>
          </p:cNvPr>
          <p:cNvSpPr/>
          <p:nvPr/>
        </p:nvSpPr>
        <p:spPr>
          <a:xfrm>
            <a:off x="1212979" y="1508775"/>
            <a:ext cx="9510439" cy="1569660"/>
          </a:xfrm>
          <a:prstGeom prst="rect">
            <a:avLst/>
          </a:prstGeom>
        </p:spPr>
        <p:txBody>
          <a:bodyPr wrap="square">
            <a:spAutoFit/>
          </a:bodyPr>
          <a:lstStyle/>
          <a:p>
            <a:pPr algn="just"/>
            <a:r>
              <a:rPr lang="en-US" sz="2400" dirty="0"/>
              <a:t>Endpoint security refers to the approach to protecting an endpoint's business network when it is accessed by remote devices such as smartphones, laptops, tablets, or other wireless devices. Includes status monitoring, programs and activities.</a:t>
            </a:r>
          </a:p>
        </p:txBody>
      </p:sp>
      <p:sp>
        <p:nvSpPr>
          <p:cNvPr id="3" name="مستطيل 6">
            <a:extLst>
              <a:ext uri="{FF2B5EF4-FFF2-40B4-BE49-F238E27FC236}">
                <a16:creationId xmlns:a16="http://schemas.microsoft.com/office/drawing/2014/main" id="{861C328E-6A4D-E6A0-D6C0-0C93404A582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27" name="Rectangle 26">
            <a:extLst>
              <a:ext uri="{FF2B5EF4-FFF2-40B4-BE49-F238E27FC236}">
                <a16:creationId xmlns:a16="http://schemas.microsoft.com/office/drawing/2014/main" id="{17AAEC4F-9716-4528-8561-157BC7270DA8}"/>
              </a:ext>
            </a:extLst>
          </p:cNvPr>
          <p:cNvSpPr/>
          <p:nvPr/>
        </p:nvSpPr>
        <p:spPr>
          <a:xfrm>
            <a:off x="1212978" y="3447767"/>
            <a:ext cx="9510439" cy="2677656"/>
          </a:xfrm>
          <a:prstGeom prst="rect">
            <a:avLst/>
          </a:prstGeom>
        </p:spPr>
        <p:txBody>
          <a:bodyPr wrap="square">
            <a:spAutoFit/>
          </a:bodyPr>
          <a:lstStyle/>
          <a:p>
            <a:pPr algn="just"/>
            <a:r>
              <a:rPr lang="en-US" sz="2400" dirty="0"/>
              <a:t>With the proliferation of mobile devices such as laptops, smartphones, tablets, laptops, etc., there has been a sharp increase in the number of devices being lost or stolen as well. These incidents will likely translate into a massive loss of sensitive data for organizations that allow their employees to bring these mobile devices (enterprise-provided or otherwise) into their organizations.</a:t>
            </a:r>
          </a:p>
        </p:txBody>
      </p:sp>
    </p:spTree>
    <p:extLst>
      <p:ext uri="{BB962C8B-B14F-4D97-AF65-F5344CB8AC3E}">
        <p14:creationId xmlns:p14="http://schemas.microsoft.com/office/powerpoint/2010/main" val="1224417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6E76C6E5-C3DA-42D7-B1D4-766024C4B98E}"/>
              </a:ext>
            </a:extLst>
          </p:cNvPr>
          <p:cNvSpPr/>
          <p:nvPr/>
        </p:nvSpPr>
        <p:spPr>
          <a:xfrm>
            <a:off x="1693269" y="631556"/>
            <a:ext cx="8558143"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dirty="0">
                <a:solidFill>
                  <a:schemeClr val="tx1"/>
                </a:solidFill>
              </a:rPr>
              <a:t>Introduction</a:t>
            </a:r>
            <a:endParaRPr lang="ar-SA" sz="2400" dirty="0">
              <a:solidFill>
                <a:schemeClr val="tx1"/>
              </a:solidFill>
            </a:endParaRP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 name="Rectangle 1">
            <a:extLst>
              <a:ext uri="{FF2B5EF4-FFF2-40B4-BE49-F238E27FC236}">
                <a16:creationId xmlns:a16="http://schemas.microsoft.com/office/drawing/2014/main" id="{BF65B8F6-5DBA-4B27-A9AA-F0A83AC3A0CA}"/>
              </a:ext>
            </a:extLst>
          </p:cNvPr>
          <p:cNvSpPr/>
          <p:nvPr/>
        </p:nvSpPr>
        <p:spPr>
          <a:xfrm>
            <a:off x="1212979" y="1508775"/>
            <a:ext cx="9510439" cy="2308324"/>
          </a:xfrm>
          <a:prstGeom prst="rect">
            <a:avLst/>
          </a:prstGeom>
        </p:spPr>
        <p:txBody>
          <a:bodyPr wrap="square">
            <a:spAutoFit/>
          </a:bodyPr>
          <a:lstStyle/>
          <a:p>
            <a:pPr algn="just"/>
            <a:r>
              <a:rPr lang="en-US" sz="2400" dirty="0"/>
              <a:t>Every device that can connect to a network poses a significant risk. And since these devices are placed outside the corporate firewall at the edge of the network using which individuals especially these days and employees are away from their place of work and have to connect to the central network, they are called as endpoints.</a:t>
            </a:r>
          </a:p>
        </p:txBody>
      </p:sp>
      <p:sp>
        <p:nvSpPr>
          <p:cNvPr id="3" name="مستطيل 6">
            <a:extLst>
              <a:ext uri="{FF2B5EF4-FFF2-40B4-BE49-F238E27FC236}">
                <a16:creationId xmlns:a16="http://schemas.microsoft.com/office/drawing/2014/main" id="{861C328E-6A4D-E6A0-D6C0-0C93404A582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1443590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6E76C6E5-C3DA-42D7-B1D4-766024C4B98E}"/>
              </a:ext>
            </a:extLst>
          </p:cNvPr>
          <p:cNvSpPr/>
          <p:nvPr/>
        </p:nvSpPr>
        <p:spPr>
          <a:xfrm>
            <a:off x="1212979" y="651452"/>
            <a:ext cx="4605930"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000" dirty="0">
                <a:solidFill>
                  <a:schemeClr val="tx1"/>
                </a:solidFill>
              </a:rPr>
              <a:t>The importance of endpoint security</a:t>
            </a:r>
            <a:endParaRPr lang="ar-SA" sz="2000" dirty="0">
              <a:solidFill>
                <a:schemeClr val="tx1"/>
              </a:solidFill>
            </a:endParaRP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 name="Rectangle 1">
            <a:extLst>
              <a:ext uri="{FF2B5EF4-FFF2-40B4-BE49-F238E27FC236}">
                <a16:creationId xmlns:a16="http://schemas.microsoft.com/office/drawing/2014/main" id="{BF65B8F6-5DBA-4B27-A9AA-F0A83AC3A0CA}"/>
              </a:ext>
            </a:extLst>
          </p:cNvPr>
          <p:cNvSpPr/>
          <p:nvPr/>
        </p:nvSpPr>
        <p:spPr>
          <a:xfrm>
            <a:off x="991779" y="1591189"/>
            <a:ext cx="10304294" cy="4154984"/>
          </a:xfrm>
          <a:prstGeom prst="rect">
            <a:avLst/>
          </a:prstGeom>
        </p:spPr>
        <p:txBody>
          <a:bodyPr wrap="square">
            <a:spAutoFit/>
          </a:bodyPr>
          <a:lstStyle/>
          <a:p>
            <a:pPr algn="just"/>
            <a:r>
              <a:rPr lang="en-US" sz="2400" dirty="0"/>
              <a:t>To solve this problem, organizations have to secure the organization data available on these mobile devices for their employees in such a way that the data is protected even if the device falls into the wrong hands. The process of securing the endpoints of an organization is known as endpoint security.</a:t>
            </a:r>
          </a:p>
          <a:p>
            <a:pPr algn="just"/>
            <a:endParaRPr lang="en-US" sz="2400" dirty="0"/>
          </a:p>
          <a:p>
            <a:pPr algn="just"/>
            <a:r>
              <a:rPr lang="en-US" sz="2400" dirty="0"/>
              <a:t>Apart from this, it also helps the organizations in preventing any misuse of their data that they have made available on the mobile devices of the employee. (Example: a disgruntled employee trying to cause inconvenience to the organization, or someone who might be a friend of the employee trying to misuse the organization's data on the device).</a:t>
            </a:r>
          </a:p>
        </p:txBody>
      </p:sp>
      <p:sp>
        <p:nvSpPr>
          <p:cNvPr id="3" name="مستطيل 6">
            <a:extLst>
              <a:ext uri="{FF2B5EF4-FFF2-40B4-BE49-F238E27FC236}">
                <a16:creationId xmlns:a16="http://schemas.microsoft.com/office/drawing/2014/main" id="{7BAA406E-1331-D035-0803-61A8C552D545}"/>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2469547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6E76C6E5-C3DA-42D7-B1D4-766024C4B98E}"/>
              </a:ext>
            </a:extLst>
          </p:cNvPr>
          <p:cNvSpPr/>
          <p:nvPr/>
        </p:nvSpPr>
        <p:spPr>
          <a:xfrm>
            <a:off x="1084590" y="651452"/>
            <a:ext cx="7348210"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1084590" y="584490"/>
            <a:ext cx="7625301" cy="810202"/>
          </a:xfrm>
          <a:prstGeom prst="rect">
            <a:avLst/>
          </a:prstGeom>
        </p:spPr>
        <p:txBody>
          <a:bodyPr vert="horz" lIns="91440" tIns="45720" rIns="91440" bIns="45720" rtlCol="1" anchor="b">
            <a:normAutofit fontScale="70000" lnSpcReduction="20000"/>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200" b="1" dirty="0">
                <a:latin typeface="Sakkal Majalla" panose="02000000000000000000" pitchFamily="2" charset="-78"/>
                <a:cs typeface="Sakkal Majalla" panose="02000000000000000000" pitchFamily="2" charset="-78"/>
              </a:rPr>
              <a:t>Distinguish between Endpoint Protection and a number of other network security tools such as antivirus, firewall, and even network security</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 name="مستطيل 6">
            <a:extLst>
              <a:ext uri="{FF2B5EF4-FFF2-40B4-BE49-F238E27FC236}">
                <a16:creationId xmlns:a16="http://schemas.microsoft.com/office/drawing/2014/main" id="{340C4422-FFC8-AF99-95CA-3DCE53370949}"/>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46" name="Rectangle 45">
            <a:extLst>
              <a:ext uri="{FF2B5EF4-FFF2-40B4-BE49-F238E27FC236}">
                <a16:creationId xmlns:a16="http://schemas.microsoft.com/office/drawing/2014/main" id="{AC26756E-6F3A-4CB8-A60D-AAE6D097F8CC}"/>
              </a:ext>
            </a:extLst>
          </p:cNvPr>
          <p:cNvSpPr/>
          <p:nvPr/>
        </p:nvSpPr>
        <p:spPr>
          <a:xfrm>
            <a:off x="1212979" y="1508775"/>
            <a:ext cx="9510439" cy="3416320"/>
          </a:xfrm>
          <a:prstGeom prst="rect">
            <a:avLst/>
          </a:prstGeom>
        </p:spPr>
        <p:txBody>
          <a:bodyPr wrap="square">
            <a:spAutoFit/>
          </a:bodyPr>
          <a:lstStyle/>
          <a:p>
            <a:pPr algn="just"/>
            <a:r>
              <a:rPr lang="en-US" sz="2400" dirty="0">
                <a:solidFill>
                  <a:srgbClr val="FF0000"/>
                </a:solidFill>
              </a:rPr>
              <a:t>Endpoint security is not the same as antivirus software</a:t>
            </a:r>
            <a:endParaRPr lang="ar-SA" sz="2400" dirty="0">
              <a:solidFill>
                <a:srgbClr val="FF0000"/>
              </a:solidFill>
            </a:endParaRPr>
          </a:p>
          <a:p>
            <a:pPr algn="just"/>
            <a:endParaRPr lang="ar-SA" sz="2400" dirty="0"/>
          </a:p>
          <a:p>
            <a:pPr algn="just"/>
            <a:endParaRPr lang="ar-SA" sz="2400" dirty="0"/>
          </a:p>
          <a:p>
            <a:pPr algn="just"/>
            <a:r>
              <a:rPr lang="en-US" sz="2400" dirty="0"/>
              <a:t>Although the goal of endpoint security solutions is the same – secure devices – there is a big difference between endpoint security and antivirus. Antivirus software is all about protecting PCs, either single or multiple depending on the type of antivirus being deployed – while endpoint security covers the entirety. It's about securing every aspect of the network.</a:t>
            </a:r>
          </a:p>
        </p:txBody>
      </p:sp>
    </p:spTree>
    <p:extLst>
      <p:ext uri="{BB962C8B-B14F-4D97-AF65-F5344CB8AC3E}">
        <p14:creationId xmlns:p14="http://schemas.microsoft.com/office/powerpoint/2010/main" val="827200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6E76C6E5-C3DA-42D7-B1D4-766024C4B98E}"/>
              </a:ext>
            </a:extLst>
          </p:cNvPr>
          <p:cNvSpPr/>
          <p:nvPr/>
        </p:nvSpPr>
        <p:spPr>
          <a:xfrm>
            <a:off x="1084590" y="651452"/>
            <a:ext cx="7348210"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1084590" y="584490"/>
            <a:ext cx="7625301" cy="810202"/>
          </a:xfrm>
          <a:prstGeom prst="rect">
            <a:avLst/>
          </a:prstGeom>
        </p:spPr>
        <p:txBody>
          <a:bodyPr vert="horz" lIns="91440" tIns="45720" rIns="91440" bIns="45720" rtlCol="1" anchor="b">
            <a:normAutofit fontScale="70000" lnSpcReduction="20000"/>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200" b="1" dirty="0">
                <a:latin typeface="Sakkal Majalla" panose="02000000000000000000" pitchFamily="2" charset="-78"/>
                <a:cs typeface="Sakkal Majalla" panose="02000000000000000000" pitchFamily="2" charset="-78"/>
              </a:rPr>
              <a:t>Distinguish between Endpoint Protection and a number of other network security tools such as antivirus, firewall, and even network security</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 name="مستطيل 6">
            <a:extLst>
              <a:ext uri="{FF2B5EF4-FFF2-40B4-BE49-F238E27FC236}">
                <a16:creationId xmlns:a16="http://schemas.microsoft.com/office/drawing/2014/main" id="{340C4422-FFC8-AF99-95CA-3DCE53370949}"/>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46" name="Rectangle 45">
            <a:extLst>
              <a:ext uri="{FF2B5EF4-FFF2-40B4-BE49-F238E27FC236}">
                <a16:creationId xmlns:a16="http://schemas.microsoft.com/office/drawing/2014/main" id="{AC26756E-6F3A-4CB8-A60D-AAE6D097F8CC}"/>
              </a:ext>
            </a:extLst>
          </p:cNvPr>
          <p:cNvSpPr/>
          <p:nvPr/>
        </p:nvSpPr>
        <p:spPr>
          <a:xfrm>
            <a:off x="1212979" y="1508775"/>
            <a:ext cx="9510439" cy="1938992"/>
          </a:xfrm>
          <a:prstGeom prst="rect">
            <a:avLst/>
          </a:prstGeom>
        </p:spPr>
        <p:txBody>
          <a:bodyPr wrap="square">
            <a:spAutoFit/>
          </a:bodyPr>
          <a:lstStyle/>
          <a:p>
            <a:pPr algn="just"/>
            <a:r>
              <a:rPr lang="en-US" sz="2400" dirty="0"/>
              <a:t>Endpoint security typically includes “provisions for application whitelisting, network access control, and endpoint detection and response,” things that are not usually available in antivirus packages. It can also be said that antivirus packages are </a:t>
            </a:r>
            <a:r>
              <a:rPr lang="en-US" sz="2400" dirty="0">
                <a:solidFill>
                  <a:srgbClr val="FF0000"/>
                </a:solidFill>
              </a:rPr>
              <a:t>simpler forms</a:t>
            </a:r>
            <a:r>
              <a:rPr lang="en-US" sz="2400" dirty="0"/>
              <a:t> of endpoint security.</a:t>
            </a:r>
          </a:p>
        </p:txBody>
      </p:sp>
      <p:sp>
        <p:nvSpPr>
          <p:cNvPr id="7" name="Rectangle 6">
            <a:extLst>
              <a:ext uri="{FF2B5EF4-FFF2-40B4-BE49-F238E27FC236}">
                <a16:creationId xmlns:a16="http://schemas.microsoft.com/office/drawing/2014/main" id="{C9B169BB-D662-4C4C-9312-4128CDCD70C2}"/>
              </a:ext>
            </a:extLst>
          </p:cNvPr>
          <p:cNvSpPr/>
          <p:nvPr/>
        </p:nvSpPr>
        <p:spPr>
          <a:xfrm>
            <a:off x="1212978" y="3447767"/>
            <a:ext cx="9510439" cy="1938992"/>
          </a:xfrm>
          <a:prstGeom prst="rect">
            <a:avLst/>
          </a:prstGeom>
        </p:spPr>
        <p:txBody>
          <a:bodyPr wrap="square">
            <a:spAutoFit/>
          </a:bodyPr>
          <a:lstStyle/>
          <a:p>
            <a:pPr algn="just"/>
            <a:r>
              <a:rPr lang="en-US" sz="2400" dirty="0"/>
              <a:t>Endpoint security is different for consumers and businesses.</a:t>
            </a:r>
          </a:p>
          <a:p>
            <a:pPr algn="just"/>
            <a:endParaRPr lang="en-US" sz="2400" dirty="0"/>
          </a:p>
          <a:p>
            <a:pPr algn="just"/>
            <a:r>
              <a:rPr lang="en-US" sz="2400" dirty="0"/>
              <a:t>Endpoint security solutions can broadly be categorized into two different types. One for consumers and one for businesses.</a:t>
            </a:r>
          </a:p>
          <a:p>
            <a:pPr algn="just"/>
            <a:endParaRPr lang="en-US" sz="2400" dirty="0"/>
          </a:p>
        </p:txBody>
      </p:sp>
    </p:spTree>
    <p:extLst>
      <p:ext uri="{BB962C8B-B14F-4D97-AF65-F5344CB8AC3E}">
        <p14:creationId xmlns:p14="http://schemas.microsoft.com/office/powerpoint/2010/main" val="2320714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6E76C6E5-C3DA-42D7-B1D4-766024C4B98E}"/>
              </a:ext>
            </a:extLst>
          </p:cNvPr>
          <p:cNvSpPr/>
          <p:nvPr/>
        </p:nvSpPr>
        <p:spPr>
          <a:xfrm>
            <a:off x="1084590" y="651452"/>
            <a:ext cx="7348210"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1084590" y="584490"/>
            <a:ext cx="7625301" cy="810202"/>
          </a:xfrm>
          <a:prstGeom prst="rect">
            <a:avLst/>
          </a:prstGeom>
        </p:spPr>
        <p:txBody>
          <a:bodyPr vert="horz" lIns="91440" tIns="45720" rIns="91440" bIns="45720" rtlCol="1" anchor="b">
            <a:normAutofit fontScale="70000" lnSpcReduction="20000"/>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200" b="1" dirty="0">
                <a:latin typeface="Sakkal Majalla" panose="02000000000000000000" pitchFamily="2" charset="-78"/>
                <a:cs typeface="Sakkal Majalla" panose="02000000000000000000" pitchFamily="2" charset="-78"/>
              </a:rPr>
              <a:t>Distinguish between Endpoint Protection and a number of other network security tools such as antivirus, firewall, and even network security</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 name="مستطيل 6">
            <a:extLst>
              <a:ext uri="{FF2B5EF4-FFF2-40B4-BE49-F238E27FC236}">
                <a16:creationId xmlns:a16="http://schemas.microsoft.com/office/drawing/2014/main" id="{340C4422-FFC8-AF99-95CA-3DCE53370949}"/>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46" name="Rectangle 45">
            <a:extLst>
              <a:ext uri="{FF2B5EF4-FFF2-40B4-BE49-F238E27FC236}">
                <a16:creationId xmlns:a16="http://schemas.microsoft.com/office/drawing/2014/main" id="{AC26756E-6F3A-4CB8-A60D-AAE6D097F8CC}"/>
              </a:ext>
            </a:extLst>
          </p:cNvPr>
          <p:cNvSpPr/>
          <p:nvPr/>
        </p:nvSpPr>
        <p:spPr>
          <a:xfrm>
            <a:off x="1212979" y="1508775"/>
            <a:ext cx="9510439" cy="3416320"/>
          </a:xfrm>
          <a:prstGeom prst="rect">
            <a:avLst/>
          </a:prstGeom>
        </p:spPr>
        <p:txBody>
          <a:bodyPr wrap="square">
            <a:spAutoFit/>
          </a:bodyPr>
          <a:lstStyle/>
          <a:p>
            <a:pPr algn="just"/>
            <a:r>
              <a:rPr lang="en-US" sz="2400" dirty="0"/>
              <a:t>Consumers and Businesses.</a:t>
            </a:r>
          </a:p>
          <a:p>
            <a:pPr algn="just"/>
            <a:endParaRPr lang="en-US" sz="2400" dirty="0"/>
          </a:p>
          <a:p>
            <a:pPr algn="just"/>
            <a:r>
              <a:rPr lang="en-US" sz="2400" dirty="0"/>
              <a:t>The main difference between the two is that there is no centralized management and management for consumers, while centralized management is necessary for organizations. This central administration (or server) simplifies configuring or installing endpoint security software on individual endpoint devices and performance logs and other alerts are sent to the central management server for evaluation and analysis.</a:t>
            </a:r>
          </a:p>
        </p:txBody>
      </p:sp>
    </p:spTree>
    <p:extLst>
      <p:ext uri="{BB962C8B-B14F-4D97-AF65-F5344CB8AC3E}">
        <p14:creationId xmlns:p14="http://schemas.microsoft.com/office/powerpoint/2010/main" val="3283351714"/>
      </p:ext>
    </p:extLst>
  </p:cSld>
  <p:clrMapOvr>
    <a:masterClrMapping/>
  </p:clrMapOvr>
</p:sld>
</file>

<file path=ppt/theme/theme1.xml><?xml version="1.0" encoding="utf-8"?>
<a:theme xmlns:a="http://schemas.openxmlformats.org/drawingml/2006/main" name="أطلس">
  <a:themeElements>
    <a:clrScheme name="مخصص 10">
      <a:dk1>
        <a:sysClr val="windowText" lastClr="000000"/>
      </a:dk1>
      <a:lt1>
        <a:sysClr val="window" lastClr="FFFFFF"/>
      </a:lt1>
      <a:dk2>
        <a:srgbClr val="4E3B30"/>
      </a:dk2>
      <a:lt2>
        <a:srgbClr val="FBEEC9"/>
      </a:lt2>
      <a:accent1>
        <a:srgbClr val="E7D5C4"/>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TM16401371[[fn=أطلس]]</Template>
  <TotalTime>81</TotalTime>
  <Words>888</Words>
  <Application>Microsoft Office PowerPoint</Application>
  <PresentationFormat>Widescreen</PresentationFormat>
  <Paragraphs>53</Paragraphs>
  <Slides>12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Arial</vt:lpstr>
      <vt:lpstr>Calibri</vt:lpstr>
      <vt:lpstr>Calibri Light</vt:lpstr>
      <vt:lpstr>GE Thameen</vt:lpstr>
      <vt:lpstr>Rockwell</vt:lpstr>
      <vt:lpstr>Sakkal Majalla</vt:lpstr>
      <vt:lpstr>Times New Roman</vt:lpstr>
      <vt:lpstr>Wingdings</vt:lpstr>
      <vt:lpstr>أطلس</vt:lpstr>
      <vt:lpstr>1211 CYS IT Systems Components   1#Lecture   Endpoint security– Part 1 </vt:lpstr>
      <vt:lpstr>PowerPoint Presentation</vt:lpstr>
      <vt:lpstr>Objectives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End of First Lecture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سبر 1111</dc:title>
  <dc:creator>Moneerah Nasser Alghonaim</dc:creator>
  <cp:lastModifiedBy>ABDALLAH MOHAMMAD ABDUL KAREEM ALMA'AITAH</cp:lastModifiedBy>
  <cp:revision>286</cp:revision>
  <dcterms:created xsi:type="dcterms:W3CDTF">2021-05-23T05:55:00Z</dcterms:created>
  <dcterms:modified xsi:type="dcterms:W3CDTF">2023-05-15T14:49:52Z</dcterms:modified>
</cp:coreProperties>
</file>