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05" r:id="rId4"/>
  </p:sldMasterIdLst>
  <p:notesMasterIdLst>
    <p:notesMasterId r:id="rId35"/>
  </p:notesMasterIdLst>
  <p:sldIdLst>
    <p:sldId id="256" r:id="rId5"/>
    <p:sldId id="306" r:id="rId6"/>
    <p:sldId id="301" r:id="rId7"/>
    <p:sldId id="258" r:id="rId8"/>
    <p:sldId id="263" r:id="rId9"/>
    <p:sldId id="304" r:id="rId10"/>
    <p:sldId id="303" r:id="rId11"/>
    <p:sldId id="292" r:id="rId12"/>
    <p:sldId id="309" r:id="rId13"/>
    <p:sldId id="293" r:id="rId14"/>
    <p:sldId id="310" r:id="rId15"/>
    <p:sldId id="313" r:id="rId16"/>
    <p:sldId id="308" r:id="rId17"/>
    <p:sldId id="311" r:id="rId18"/>
    <p:sldId id="271" r:id="rId19"/>
    <p:sldId id="272" r:id="rId20"/>
    <p:sldId id="273" r:id="rId21"/>
    <p:sldId id="264" r:id="rId22"/>
    <p:sldId id="261" r:id="rId23"/>
    <p:sldId id="266" r:id="rId24"/>
    <p:sldId id="295" r:id="rId25"/>
    <p:sldId id="316" r:id="rId26"/>
    <p:sldId id="314" r:id="rId27"/>
    <p:sldId id="286" r:id="rId28"/>
    <p:sldId id="315" r:id="rId29"/>
    <p:sldId id="287" r:id="rId30"/>
    <p:sldId id="317" r:id="rId31"/>
    <p:sldId id="276" r:id="rId32"/>
    <p:sldId id="278" r:id="rId33"/>
    <p:sldId id="299" r:id="rId34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3728" autoAdjust="0"/>
  </p:normalViewPr>
  <p:slideViewPr>
    <p:cSldViewPr>
      <p:cViewPr varScale="1">
        <p:scale>
          <a:sx n="61" d="100"/>
          <a:sy n="61" d="100"/>
        </p:scale>
        <p:origin x="1430" y="4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AAFD9EF-4EEB-4F44-BD75-760844DDAD09}" type="datetimeFigureOut">
              <a:rPr lang="ar-SA" smtClean="0"/>
              <a:pPr/>
              <a:t>14/01/39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C759FC2-C83E-4E25-9744-5F09226E8DB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8817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59FC2-C83E-4E25-9744-5F09226E8DB9}" type="slidenum">
              <a:rPr lang="ar-SA" smtClean="0"/>
              <a:pPr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5831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59FC2-C83E-4E25-9744-5F09226E8DB9}" type="slidenum">
              <a:rPr lang="ar-SA" smtClean="0"/>
              <a:pPr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5831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59FC2-C83E-4E25-9744-5F09226E8DB9}" type="slidenum">
              <a:rPr lang="ar-SA" smtClean="0"/>
              <a:pPr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5831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59FC2-C83E-4E25-9744-5F09226E8DB9}" type="slidenum">
              <a:rPr lang="ar-SA" smtClean="0"/>
              <a:pPr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58318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59FC2-C83E-4E25-9744-5F09226E8DB9}" type="slidenum">
              <a:rPr lang="ar-SA" smtClean="0"/>
              <a:pPr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5831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14/01/39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14/01/39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14/01/39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14/01/39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14/01/39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14/01/39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14/01/39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14/01/39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14/01/39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14/01/39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14/01/39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14/01/39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C146A0-E994-45B0-8D4E-989CC7EF315B}" type="slidenum">
              <a:rPr lang="ar-SA" smtClean="0"/>
              <a:pPr>
                <a:defRPr/>
              </a:pPr>
              <a:t>1</a:t>
            </a:fld>
            <a:endParaRPr lang="ar-SA"/>
          </a:p>
        </p:txBody>
      </p:sp>
      <p:sp>
        <p:nvSpPr>
          <p:cNvPr id="6" name="Rectangle 5"/>
          <p:cNvSpPr/>
          <p:nvPr/>
        </p:nvSpPr>
        <p:spPr>
          <a:xfrm>
            <a:off x="3059832" y="3649379"/>
            <a:ext cx="32335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ct val="20000"/>
              </a:spcBef>
              <a:spcAft>
                <a:spcPts val="0"/>
              </a:spcAft>
              <a:buClr>
                <a:srgbClr val="93A299"/>
              </a:buClr>
              <a:defRPr/>
            </a:pPr>
            <a:r>
              <a:rPr lang="ar-SA" sz="32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entury Gothic"/>
                <a:cs typeface="Tahoma"/>
              </a:rPr>
              <a:t>المحاضرة الثانية</a:t>
            </a: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899592" y="1412776"/>
            <a:ext cx="7416824" cy="172819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+mn-cs"/>
              </a:rPr>
              <a:t>مبادئ قواعد البيانات العلائقية</a:t>
            </a:r>
            <a:br>
              <a:rPr lang="ar-SA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+mn-cs"/>
              </a:rPr>
            </a:br>
            <a:r>
              <a:rPr lang="ar-SA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+mn-cs"/>
              </a:rPr>
              <a:t>تصميم قاعدة البيانات </a:t>
            </a:r>
            <a:br>
              <a:rPr lang="ar-SA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+mn-cs"/>
              </a:rPr>
            </a:br>
            <a:r>
              <a:rPr lang="ar-SA" sz="31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+mn-cs"/>
              </a:rPr>
              <a:t>(رسم نموذج </a:t>
            </a:r>
            <a:r>
              <a:rPr lang="ar-JO" sz="31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+mn-cs"/>
              </a:rPr>
              <a:t>الكي</a:t>
            </a:r>
            <a:r>
              <a:rPr lang="ar-SA" sz="31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+mn-cs"/>
              </a:rPr>
              <a:t>ان والعلاقة الرابطة </a:t>
            </a:r>
            <a:r>
              <a:rPr lang="en-US" sz="31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+mn-cs"/>
              </a:rPr>
              <a:t>ERD</a:t>
            </a:r>
            <a:r>
              <a:rPr lang="ar-SA" sz="31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+mn-cs"/>
              </a:rPr>
              <a:t>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10</a:t>
            </a:fld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539552" y="1844824"/>
            <a:ext cx="8147248" cy="4608512"/>
          </a:xfrm>
        </p:spPr>
        <p:txBody>
          <a:bodyPr/>
          <a:lstStyle/>
          <a:p>
            <a:pPr marL="0" indent="0">
              <a:buNone/>
            </a:pPr>
            <a:r>
              <a:rPr lang="ar-SA" sz="2800" b="1" u="sng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rPr>
              <a:t>1- الكيانات   </a:t>
            </a:r>
            <a:r>
              <a:rPr lang="en-US" sz="2800" b="1" u="sng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rPr>
              <a:t>Entities</a:t>
            </a:r>
            <a:r>
              <a:rPr lang="ar-SA" sz="2800" b="1" u="sng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rPr>
              <a:t> :</a:t>
            </a:r>
          </a:p>
          <a:p>
            <a:pPr marL="0" indent="0">
              <a:buNone/>
            </a:pPr>
            <a:endParaRPr lang="ar-SA" sz="900" b="1" u="sng" dirty="0">
              <a:latin typeface="Tahoma" pitchFamily="34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ar-SA" sz="2400" b="1" dirty="0">
                <a:latin typeface="Comic Sans MS" pitchFamily="66" charset="0"/>
              </a:rPr>
              <a:t>هي الوحدات الأساسية في قاعدة البيانات وهي  تشير إلى شيء حقيقي في الحياة سواء كان له وجود فعلي مثل ( مريض – طالب – موظف – سيارة ... ) أو وجود منطقي مثل (شركة - وظيفة – مقرر ... ).</a:t>
            </a:r>
          </a:p>
          <a:p>
            <a:pPr marL="0" indent="0">
              <a:buNone/>
            </a:pPr>
            <a:endParaRPr lang="ar-SA" sz="2400" b="1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ar-SA" sz="2400" b="1" u="sng" dirty="0">
                <a:latin typeface="Tahoma" pitchFamily="34" charset="0"/>
                <a:cs typeface="Times New Roman" pitchFamily="18" charset="0"/>
              </a:rPr>
              <a:t>و يتم تمثيل الكيان باستخدام شكل مستطيل يكتب داخله أسم الكيان  </a:t>
            </a:r>
            <a:endParaRPr lang="ar-SA" sz="2400" b="1" dirty="0">
              <a:latin typeface="Comic Sans MS" pitchFamily="66" charset="0"/>
            </a:endParaRPr>
          </a:p>
          <a:p>
            <a:pPr marL="0" indent="0">
              <a:buNone/>
            </a:pPr>
            <a:endParaRPr lang="ar-SA" sz="2400" dirty="0"/>
          </a:p>
        </p:txBody>
      </p:sp>
      <p:sp>
        <p:nvSpPr>
          <p:cNvPr id="5" name="Rectangle 4"/>
          <p:cNvSpPr/>
          <p:nvPr/>
        </p:nvSpPr>
        <p:spPr>
          <a:xfrm>
            <a:off x="1979712" y="4869160"/>
            <a:ext cx="1800200" cy="720080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>
                <a:solidFill>
                  <a:srgbClr val="FF0000"/>
                </a:solidFill>
              </a:rPr>
              <a:t>الطالب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395536" y="260648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ar-SA" sz="20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</a:br>
            <a:r>
              <a:rPr lang="ar-SA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نموذج</a:t>
            </a:r>
            <a:r>
              <a:rPr lang="ar-JO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الكي</a:t>
            </a:r>
            <a:r>
              <a:rPr lang="ar-SA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ان و</a:t>
            </a:r>
            <a:r>
              <a:rPr lang="ar-JO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العلا</a:t>
            </a:r>
            <a:r>
              <a:rPr lang="ar-SA" sz="2800" b="1" u="sng" dirty="0" err="1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قة</a:t>
            </a:r>
            <a:r>
              <a:rPr lang="ar-SA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الرابطة </a:t>
            </a:r>
            <a:r>
              <a:rPr lang="en-US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(ERD)</a:t>
            </a:r>
            <a:r>
              <a:rPr lang="ar-SA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:</a:t>
            </a:r>
            <a:endParaRPr lang="en-US" sz="2000" b="1" u="sng" dirty="0">
              <a:solidFill>
                <a:schemeClr val="accent1"/>
              </a:solidFill>
              <a:latin typeface="Tahoma" pitchFamily="34" charset="0"/>
              <a:ea typeface="Times New Roman" pitchFamily="18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289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11</a:t>
            </a:fld>
            <a:endParaRPr lang="ar-SA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"/>
          </p:nvPr>
        </p:nvSpPr>
        <p:spPr>
          <a:xfrm>
            <a:off x="251520" y="1522532"/>
            <a:ext cx="8435280" cy="48587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2- الصفات أو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الخصائص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Attributes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 : </a:t>
            </a:r>
          </a:p>
          <a:p>
            <a:pPr marL="0" indent="0">
              <a:buNone/>
            </a:pPr>
            <a:endParaRPr lang="ar-SA" sz="900" b="1" u="sng" dirty="0">
              <a:latin typeface="Tahoma" pitchFamily="34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ar-SA" b="1" dirty="0">
                <a:latin typeface="Comic Sans MS" pitchFamily="66" charset="0"/>
              </a:rPr>
              <a:t>هي صفات معينة تصف الكيان أو العلاقة وتكون تابعه له ولا تخص غيره .</a:t>
            </a:r>
          </a:p>
          <a:p>
            <a:pPr marL="0" indent="0">
              <a:buNone/>
            </a:pPr>
            <a:r>
              <a:rPr lang="ar-SA" b="1" dirty="0">
                <a:latin typeface="Comic Sans MS" pitchFamily="66" charset="0"/>
              </a:rPr>
              <a:t> </a:t>
            </a:r>
          </a:p>
          <a:p>
            <a:pPr marL="0" indent="0">
              <a:buNone/>
            </a:pPr>
            <a:r>
              <a:rPr lang="ar-SA" b="1" dirty="0">
                <a:latin typeface="Comic Sans MS" pitchFamily="66" charset="0"/>
              </a:rPr>
              <a:t>مثل ( اسم الطالب , رقم الطالب , عنوان الطالب ) تصف الكيان الطالب .</a:t>
            </a:r>
          </a:p>
          <a:p>
            <a:pPr marL="0" indent="0">
              <a:buNone/>
            </a:pPr>
            <a:r>
              <a:rPr lang="ar-SA" b="1" dirty="0">
                <a:latin typeface="Comic Sans MS" pitchFamily="66" charset="0"/>
              </a:rPr>
              <a:t> وتمثل الصفات حسب أنواعها  بأشكال بيضاوية مختلفة  .</a:t>
            </a:r>
          </a:p>
        </p:txBody>
      </p:sp>
      <p:grpSp>
        <p:nvGrpSpPr>
          <p:cNvPr id="13" name="مجموعة 12"/>
          <p:cNvGrpSpPr/>
          <p:nvPr/>
        </p:nvGrpSpPr>
        <p:grpSpPr>
          <a:xfrm>
            <a:off x="3779912" y="4437112"/>
            <a:ext cx="3122902" cy="1893161"/>
            <a:chOff x="3779912" y="4437112"/>
            <a:chExt cx="3122902" cy="1893161"/>
          </a:xfrm>
        </p:grpSpPr>
        <p:sp>
          <p:nvSpPr>
            <p:cNvPr id="9" name="Rectangle 4"/>
            <p:cNvSpPr/>
            <p:nvPr/>
          </p:nvSpPr>
          <p:spPr>
            <a:xfrm>
              <a:off x="3779912" y="5610193"/>
              <a:ext cx="1800200" cy="720080"/>
            </a:xfrm>
            <a:prstGeom prst="rect">
              <a:avLst/>
            </a:prstGeom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2800" dirty="0"/>
                <a:t>الطالب</a:t>
              </a:r>
            </a:p>
          </p:txBody>
        </p:sp>
        <p:sp>
          <p:nvSpPr>
            <p:cNvPr id="11" name="Oval 4"/>
            <p:cNvSpPr/>
            <p:nvPr/>
          </p:nvSpPr>
          <p:spPr>
            <a:xfrm>
              <a:off x="5174622" y="4437112"/>
              <a:ext cx="1728192" cy="79208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>
                  <a:solidFill>
                    <a:srgbClr val="FF0000"/>
                  </a:solidFill>
                </a:rPr>
                <a:t>اسم الطالب </a:t>
              </a:r>
            </a:p>
          </p:txBody>
        </p:sp>
        <p:sp>
          <p:nvSpPr>
            <p:cNvPr id="12" name="Line 26"/>
            <p:cNvSpPr>
              <a:spLocks noChangeShapeType="1"/>
            </p:cNvSpPr>
            <p:nvPr/>
          </p:nvSpPr>
          <p:spPr bwMode="auto">
            <a:xfrm flipH="1">
              <a:off x="5174622" y="5229198"/>
              <a:ext cx="805513" cy="38099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sp>
        <p:nvSpPr>
          <p:cNvPr id="14" name="مربع نص 13"/>
          <p:cNvSpPr txBox="1"/>
          <p:nvPr/>
        </p:nvSpPr>
        <p:spPr>
          <a:xfrm>
            <a:off x="395536" y="260648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ar-SA" sz="20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</a:br>
            <a:r>
              <a:rPr lang="ar-SA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نموذج</a:t>
            </a:r>
            <a:r>
              <a:rPr lang="ar-JO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الكي</a:t>
            </a:r>
            <a:r>
              <a:rPr lang="ar-SA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ان و</a:t>
            </a:r>
            <a:r>
              <a:rPr lang="ar-JO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العلا</a:t>
            </a:r>
            <a:r>
              <a:rPr lang="ar-SA" sz="2800" b="1" u="sng" dirty="0" err="1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قة</a:t>
            </a:r>
            <a:r>
              <a:rPr lang="ar-SA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الرابطة </a:t>
            </a:r>
            <a:r>
              <a:rPr lang="en-US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(ERD)</a:t>
            </a:r>
            <a:r>
              <a:rPr lang="ar-SA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:</a:t>
            </a:r>
            <a:endParaRPr lang="en-US" sz="2000" b="1" u="sng" dirty="0">
              <a:solidFill>
                <a:schemeClr val="accent1"/>
              </a:solidFill>
              <a:latin typeface="Tahoma" pitchFamily="34" charset="0"/>
              <a:ea typeface="Times New Roman" pitchFamily="18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306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12</a:t>
            </a:fld>
            <a:endParaRPr lang="ar-SA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"/>
          </p:nvPr>
        </p:nvSpPr>
        <p:spPr>
          <a:xfrm>
            <a:off x="395536" y="476672"/>
            <a:ext cx="8435280" cy="604867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ar-SA" b="1" u="sng" dirty="0">
                <a:solidFill>
                  <a:schemeClr val="accent1"/>
                </a:solidFill>
                <a:latin typeface="Comic Sans MS" pitchFamily="66" charset="0"/>
              </a:rPr>
              <a:t>أنواع الصفات :</a:t>
            </a:r>
          </a:p>
          <a:p>
            <a:pPr>
              <a:lnSpc>
                <a:spcPct val="150000"/>
              </a:lnSpc>
            </a:pPr>
            <a:r>
              <a:rPr lang="ar-SA" b="1" dirty="0">
                <a:solidFill>
                  <a:srgbClr val="92D050"/>
                </a:solidFill>
                <a:latin typeface="Comic Sans MS" pitchFamily="66" charset="0"/>
              </a:rPr>
              <a:t>صفة بسيطة </a:t>
            </a:r>
            <a:r>
              <a:rPr lang="ar-SA" b="1" dirty="0">
                <a:latin typeface="Comic Sans MS" pitchFamily="66" charset="0"/>
              </a:rPr>
              <a:t>: مثل اسم الطالب , رقم الطالب  .</a:t>
            </a:r>
          </a:p>
          <a:p>
            <a:pPr>
              <a:lnSpc>
                <a:spcPct val="150000"/>
              </a:lnSpc>
            </a:pPr>
            <a:r>
              <a:rPr lang="ar-SA" b="1" dirty="0">
                <a:solidFill>
                  <a:srgbClr val="92D050"/>
                </a:solidFill>
                <a:latin typeface="Comic Sans MS" pitchFamily="66" charset="0"/>
              </a:rPr>
              <a:t>صفة مركبة </a:t>
            </a:r>
            <a:r>
              <a:rPr lang="ar-SA" b="1" dirty="0">
                <a:latin typeface="Comic Sans MS" pitchFamily="66" charset="0"/>
              </a:rPr>
              <a:t>: عند تقسيم الصفة إلى اكثر من قسم 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SA" b="1" dirty="0">
                <a:latin typeface="Comic Sans MS" pitchFamily="66" charset="0"/>
              </a:rPr>
              <a:t>         مثل اسم الطالب يقسم إلى : ( الاسم الأول ، اسم الأب ، اسم العائلة). </a:t>
            </a:r>
          </a:p>
          <a:p>
            <a:pPr>
              <a:lnSpc>
                <a:spcPct val="150000"/>
              </a:lnSpc>
            </a:pPr>
            <a:r>
              <a:rPr lang="ar-SA" b="1" dirty="0">
                <a:solidFill>
                  <a:srgbClr val="92D050"/>
                </a:solidFill>
                <a:latin typeface="Comic Sans MS" pitchFamily="66" charset="0"/>
              </a:rPr>
              <a:t>صفة أحادية القيمة </a:t>
            </a:r>
            <a:r>
              <a:rPr lang="ar-SA" b="1" dirty="0">
                <a:latin typeface="Comic Sans MS" pitchFamily="66" charset="0"/>
              </a:rPr>
              <a:t>: مثل تاريخ ميلاد الطالب .</a:t>
            </a:r>
          </a:p>
          <a:p>
            <a:pPr>
              <a:lnSpc>
                <a:spcPct val="150000"/>
              </a:lnSpc>
            </a:pPr>
            <a:r>
              <a:rPr lang="ar-SA" b="1" dirty="0">
                <a:solidFill>
                  <a:srgbClr val="92D050"/>
                </a:solidFill>
                <a:latin typeface="Comic Sans MS" pitchFamily="66" charset="0"/>
              </a:rPr>
              <a:t>صفة متعددة القيم </a:t>
            </a:r>
            <a:r>
              <a:rPr lang="ar-SA" b="1" dirty="0">
                <a:latin typeface="Comic Sans MS" pitchFamily="66" charset="0"/>
              </a:rPr>
              <a:t>: مثل رقم الهاتف ممكن أن يكون للطالب اكثر من رقم هاتف . </a:t>
            </a:r>
          </a:p>
          <a:p>
            <a:pPr>
              <a:lnSpc>
                <a:spcPct val="150000"/>
              </a:lnSpc>
            </a:pPr>
            <a:r>
              <a:rPr lang="ar-SA" b="1" dirty="0">
                <a:solidFill>
                  <a:srgbClr val="92D050"/>
                </a:solidFill>
                <a:latin typeface="Comic Sans MS" pitchFamily="66" charset="0"/>
              </a:rPr>
              <a:t>صفة مشتقة </a:t>
            </a:r>
            <a:r>
              <a:rPr lang="ar-SA" b="1" dirty="0">
                <a:latin typeface="Comic Sans MS" pitchFamily="66" charset="0"/>
              </a:rPr>
              <a:t>: وهي التي يمكن الحصول عليها عن طريق صفة بسيطة أخرى مثل عمر الطالب نحصل عليه من تاريخ ميلاده .</a:t>
            </a:r>
          </a:p>
          <a:p>
            <a:r>
              <a:rPr lang="ar-SA" sz="3000" b="1" dirty="0">
                <a:solidFill>
                  <a:schemeClr val="accent1"/>
                </a:solidFill>
                <a:latin typeface="Comic Sans MS" pitchFamily="66" charset="0"/>
              </a:rPr>
              <a:t>صفة فريدة وتسمى </a:t>
            </a:r>
            <a:r>
              <a:rPr lang="ar-SA" sz="30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المفتاح الأساسي </a:t>
            </a:r>
            <a:r>
              <a:rPr lang="ar-SA" b="1" dirty="0">
                <a:latin typeface="Comic Sans MS" pitchFamily="66" charset="0"/>
              </a:rPr>
              <a:t>: وهي  التي لا يمكن أن تتكرر وتميز كل سجل عن الآخر و يوضع خط تحتها عن الرسم </a:t>
            </a:r>
            <a:r>
              <a:rPr lang="ar-SA" b="1" dirty="0">
                <a:latin typeface="Arial" pitchFamily="34" charset="0"/>
                <a:cs typeface="Arial" pitchFamily="34" charset="0"/>
              </a:rPr>
              <a:t>.</a:t>
            </a:r>
            <a:endParaRPr lang="ar-SA" sz="2400" b="1" u="sng" dirty="0">
              <a:latin typeface="Tahom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179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320707"/>
              </p:ext>
            </p:extLst>
          </p:nvPr>
        </p:nvGraphicFramePr>
        <p:xfrm>
          <a:off x="1907704" y="681848"/>
          <a:ext cx="6096000" cy="595689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0082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/>
                        <a:t>المفهوم</a:t>
                      </a:r>
                      <a:r>
                        <a:rPr lang="ar-SA" sz="2800" baseline="0" dirty="0"/>
                        <a:t> </a:t>
                      </a:r>
                      <a:endParaRPr lang="ar-SA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/>
                        <a:t>الرمز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893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/>
                        <a:t>الكيان</a:t>
                      </a:r>
                    </a:p>
                    <a:p>
                      <a:pPr algn="ctr" rtl="1"/>
                      <a:endParaRPr lang="ar-SA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893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aseline="0" dirty="0"/>
                        <a:t> الصفة البسيطة و </a:t>
                      </a:r>
                      <a:r>
                        <a:rPr lang="ar-SA" sz="2000" baseline="0" dirty="0" err="1"/>
                        <a:t>الآحادية</a:t>
                      </a:r>
                      <a:endParaRPr lang="ar-SA" sz="2000" baseline="0" dirty="0"/>
                    </a:p>
                    <a:p>
                      <a:pPr algn="ctr" rtl="1"/>
                      <a:endParaRPr lang="ar-SA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893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/>
                        <a:t>الصفة الفريدة أو</a:t>
                      </a:r>
                      <a:r>
                        <a:rPr lang="ar-SA" sz="2000" baseline="0" dirty="0"/>
                        <a:t> المفتاح أساسي</a:t>
                      </a:r>
                    </a:p>
                    <a:p>
                      <a:pPr algn="ctr" rtl="1"/>
                      <a:endParaRPr lang="ar-SA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893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/>
                        <a:t>صفة متعددة</a:t>
                      </a:r>
                      <a:r>
                        <a:rPr lang="ar-SA" sz="2000" baseline="0" dirty="0"/>
                        <a:t> القيم</a:t>
                      </a:r>
                      <a:endParaRPr lang="ar-SA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99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/>
                        <a:t>صفة مركبة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  <a:p>
                      <a:pPr algn="ctr" rtl="1"/>
                      <a:endParaRPr lang="ar-SA" dirty="0"/>
                    </a:p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2432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/>
                        <a:t>صفة مشتقة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42432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/>
                        <a:t>العلاقة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874261" y="1547672"/>
            <a:ext cx="1058309" cy="4411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Diamond 3"/>
          <p:cNvSpPr/>
          <p:nvPr/>
        </p:nvSpPr>
        <p:spPr>
          <a:xfrm>
            <a:off x="2899862" y="6021288"/>
            <a:ext cx="1000132" cy="497216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Oval 4"/>
          <p:cNvSpPr/>
          <p:nvPr/>
        </p:nvSpPr>
        <p:spPr>
          <a:xfrm>
            <a:off x="2826668" y="2276872"/>
            <a:ext cx="1120000" cy="35719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Oval 5"/>
          <p:cNvSpPr/>
          <p:nvPr/>
        </p:nvSpPr>
        <p:spPr>
          <a:xfrm>
            <a:off x="2782480" y="2924944"/>
            <a:ext cx="1208375" cy="42862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</a:rPr>
              <a:t>ـــــــــ</a:t>
            </a:r>
          </a:p>
        </p:txBody>
      </p:sp>
      <p:sp>
        <p:nvSpPr>
          <p:cNvPr id="7" name="Oval 6"/>
          <p:cNvSpPr/>
          <p:nvPr/>
        </p:nvSpPr>
        <p:spPr>
          <a:xfrm>
            <a:off x="2864527" y="3611945"/>
            <a:ext cx="1070802" cy="459997"/>
          </a:xfrm>
          <a:prstGeom prst="ellipse">
            <a:avLst/>
          </a:prstGeom>
          <a:solidFill>
            <a:schemeClr val="bg1"/>
          </a:solidFill>
          <a:ln w="57150" cmpd="db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2455947" y="4253999"/>
            <a:ext cx="1628982" cy="719084"/>
            <a:chOff x="1860" y="3960"/>
            <a:chExt cx="1960" cy="990"/>
          </a:xfrm>
        </p:grpSpPr>
        <p:sp>
          <p:nvSpPr>
            <p:cNvPr id="19" name="Oval 25"/>
            <p:cNvSpPr>
              <a:spLocks noChangeArrowheads="1"/>
            </p:cNvSpPr>
            <p:nvPr/>
          </p:nvSpPr>
          <p:spPr bwMode="auto">
            <a:xfrm>
              <a:off x="2520" y="4680"/>
              <a:ext cx="760" cy="27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grpSp>
          <p:nvGrpSpPr>
            <p:cNvPr id="10" name="Group 27"/>
            <p:cNvGrpSpPr>
              <a:grpSpLocks/>
            </p:cNvGrpSpPr>
            <p:nvPr/>
          </p:nvGrpSpPr>
          <p:grpSpPr bwMode="auto">
            <a:xfrm>
              <a:off x="3220" y="4180"/>
              <a:ext cx="600" cy="540"/>
              <a:chOff x="3220" y="4180"/>
              <a:chExt cx="600" cy="540"/>
            </a:xfrm>
          </p:grpSpPr>
          <p:sp>
            <p:nvSpPr>
              <p:cNvPr id="17" name="Oval 28"/>
              <p:cNvSpPr>
                <a:spLocks noChangeArrowheads="1"/>
              </p:cNvSpPr>
              <p:nvPr/>
            </p:nvSpPr>
            <p:spPr bwMode="auto">
              <a:xfrm>
                <a:off x="3280" y="4180"/>
                <a:ext cx="54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18" name="Line 29"/>
              <p:cNvSpPr>
                <a:spLocks noChangeShapeType="1"/>
              </p:cNvSpPr>
              <p:nvPr/>
            </p:nvSpPr>
            <p:spPr bwMode="auto">
              <a:xfrm flipH="1">
                <a:off x="3220" y="4540"/>
                <a:ext cx="18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</p:grpSp>
        <p:grpSp>
          <p:nvGrpSpPr>
            <p:cNvPr id="11" name="Group 30"/>
            <p:cNvGrpSpPr>
              <a:grpSpLocks/>
            </p:cNvGrpSpPr>
            <p:nvPr/>
          </p:nvGrpSpPr>
          <p:grpSpPr bwMode="auto">
            <a:xfrm>
              <a:off x="2640" y="3960"/>
              <a:ext cx="540" cy="720"/>
              <a:chOff x="4140" y="10080"/>
              <a:chExt cx="900" cy="720"/>
            </a:xfrm>
          </p:grpSpPr>
          <p:sp>
            <p:nvSpPr>
              <p:cNvPr id="15" name="Oval 31"/>
              <p:cNvSpPr>
                <a:spLocks noChangeArrowheads="1"/>
              </p:cNvSpPr>
              <p:nvPr/>
            </p:nvSpPr>
            <p:spPr bwMode="auto">
              <a:xfrm>
                <a:off x="4140" y="10080"/>
                <a:ext cx="90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16" name="Line 32"/>
              <p:cNvSpPr>
                <a:spLocks noChangeShapeType="1"/>
              </p:cNvSpPr>
              <p:nvPr/>
            </p:nvSpPr>
            <p:spPr bwMode="auto">
              <a:xfrm flipH="1">
                <a:off x="4575" y="10440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</p:grpSp>
        <p:grpSp>
          <p:nvGrpSpPr>
            <p:cNvPr id="12" name="Group 33"/>
            <p:cNvGrpSpPr>
              <a:grpSpLocks/>
            </p:cNvGrpSpPr>
            <p:nvPr/>
          </p:nvGrpSpPr>
          <p:grpSpPr bwMode="auto">
            <a:xfrm>
              <a:off x="1860" y="4240"/>
              <a:ext cx="720" cy="500"/>
              <a:chOff x="1800" y="4320"/>
              <a:chExt cx="720" cy="500"/>
            </a:xfrm>
          </p:grpSpPr>
          <p:sp>
            <p:nvSpPr>
              <p:cNvPr id="13" name="Oval 34"/>
              <p:cNvSpPr>
                <a:spLocks noChangeArrowheads="1"/>
              </p:cNvSpPr>
              <p:nvPr/>
            </p:nvSpPr>
            <p:spPr bwMode="auto">
              <a:xfrm>
                <a:off x="1800" y="4320"/>
                <a:ext cx="54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14" name="Line 35"/>
              <p:cNvSpPr>
                <a:spLocks noChangeShapeType="1"/>
              </p:cNvSpPr>
              <p:nvPr/>
            </p:nvSpPr>
            <p:spPr bwMode="auto">
              <a:xfrm>
                <a:off x="2241" y="4640"/>
                <a:ext cx="279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</p:grpSp>
      </p:grp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755576" y="154852"/>
            <a:ext cx="75608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</a:pPr>
            <a:r>
              <a:rPr lang="ar-SA" sz="20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الرموز المستخدمة في  نموذج الكيان والعلاقة الرابطة</a:t>
            </a:r>
            <a:endParaRPr kumimoji="0" lang="ar-SA" sz="2400" b="0" i="0" u="sng" strike="noStrike" cap="none" normalizeH="0" baseline="0" dirty="0">
              <a:ln>
                <a:noFill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20" name="Oval 4"/>
          <p:cNvSpPr/>
          <p:nvPr/>
        </p:nvSpPr>
        <p:spPr>
          <a:xfrm>
            <a:off x="2850426" y="5373216"/>
            <a:ext cx="1120000" cy="357190"/>
          </a:xfrm>
          <a:prstGeom prst="ellipse">
            <a:avLst/>
          </a:prstGeom>
          <a:solidFill>
            <a:schemeClr val="bg1"/>
          </a:solidFill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60646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14</a:t>
            </a:fld>
            <a:endParaRPr lang="ar-SA"/>
          </a:p>
        </p:txBody>
      </p:sp>
      <p:sp>
        <p:nvSpPr>
          <p:cNvPr id="5" name="TextBox 7"/>
          <p:cNvSpPr txBox="1">
            <a:spLocks noChangeArrowheads="1"/>
          </p:cNvSpPr>
          <p:nvPr/>
        </p:nvSpPr>
        <p:spPr bwMode="auto">
          <a:xfrm>
            <a:off x="681117" y="2420887"/>
            <a:ext cx="7997789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ar-SA" sz="2400" b="1" dirty="0">
                <a:latin typeface="Comic Sans MS" pitchFamily="66" charset="0"/>
                <a:cs typeface="+mn-cs"/>
              </a:rPr>
              <a:t>هي العلاقة التي تربط بين الكيانات في الواقع  , وهي عبارة عن فعل يمثل العلاقة بين كيان ونفسه , أو كيانين أو ثلاثة كيانات معا  وتمثل بشكل معين .</a:t>
            </a:r>
          </a:p>
          <a:p>
            <a:pPr algn="just"/>
            <a:endParaRPr lang="ar-SA" sz="2400" b="1" dirty="0">
              <a:latin typeface="Comic Sans MS" pitchFamily="66" charset="0"/>
              <a:cs typeface="+mn-cs"/>
            </a:endParaRPr>
          </a:p>
          <a:p>
            <a:pPr algn="just"/>
            <a:r>
              <a:rPr lang="ar-SA" sz="2400" b="1" dirty="0">
                <a:latin typeface="Comic Sans MS" pitchFamily="66" charset="0"/>
                <a:cs typeface="+mn-cs"/>
              </a:rPr>
              <a:t>مثال : </a:t>
            </a:r>
          </a:p>
          <a:p>
            <a:pPr algn="just"/>
            <a:endParaRPr lang="ar-SA" sz="2000" b="1" dirty="0">
              <a:latin typeface="Comic Sans MS" pitchFamily="66" charset="0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2339752" y="1772816"/>
            <a:ext cx="64198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685800" algn="l"/>
              </a:tabLst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3 . العلاقات  </a:t>
            </a: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Relationship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 :</a:t>
            </a:r>
            <a:endParaRPr lang="ar-SA" u="sng" dirty="0"/>
          </a:p>
        </p:txBody>
      </p:sp>
      <p:sp>
        <p:nvSpPr>
          <p:cNvPr id="10" name="Rectangle 4"/>
          <p:cNvSpPr/>
          <p:nvPr/>
        </p:nvSpPr>
        <p:spPr>
          <a:xfrm>
            <a:off x="6228184" y="5417231"/>
            <a:ext cx="1800200" cy="72008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/>
              <a:t>الطالب</a:t>
            </a:r>
          </a:p>
        </p:txBody>
      </p:sp>
      <p:sp>
        <p:nvSpPr>
          <p:cNvPr id="12" name="Rectangle 4"/>
          <p:cNvSpPr/>
          <p:nvPr/>
        </p:nvSpPr>
        <p:spPr>
          <a:xfrm>
            <a:off x="953970" y="5661248"/>
            <a:ext cx="1800200" cy="72008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/>
              <a:t>المقرر</a:t>
            </a:r>
          </a:p>
        </p:txBody>
      </p:sp>
      <p:grpSp>
        <p:nvGrpSpPr>
          <p:cNvPr id="2" name="مجموعة 1"/>
          <p:cNvGrpSpPr/>
          <p:nvPr/>
        </p:nvGrpSpPr>
        <p:grpSpPr>
          <a:xfrm>
            <a:off x="2754170" y="5574662"/>
            <a:ext cx="3474014" cy="792088"/>
            <a:chOff x="2754170" y="5574662"/>
            <a:chExt cx="3474014" cy="792088"/>
          </a:xfrm>
        </p:grpSpPr>
        <p:sp>
          <p:nvSpPr>
            <p:cNvPr id="11" name="Diamond 6"/>
            <p:cNvSpPr/>
            <p:nvPr/>
          </p:nvSpPr>
          <p:spPr>
            <a:xfrm>
              <a:off x="3635896" y="5574662"/>
              <a:ext cx="1637810" cy="792088"/>
            </a:xfrm>
            <a:prstGeom prst="diamond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2000" b="1" dirty="0">
                  <a:ln>
                    <a:solidFill>
                      <a:schemeClr val="accent1"/>
                    </a:solidFill>
                  </a:ln>
                </a:rPr>
                <a:t>يسجل</a:t>
              </a:r>
            </a:p>
          </p:txBody>
        </p:sp>
        <p:sp>
          <p:nvSpPr>
            <p:cNvPr id="13" name="Line 26"/>
            <p:cNvSpPr>
              <a:spLocks noChangeShapeType="1"/>
            </p:cNvSpPr>
            <p:nvPr/>
          </p:nvSpPr>
          <p:spPr bwMode="auto">
            <a:xfrm flipH="1">
              <a:off x="2754170" y="5975519"/>
              <a:ext cx="893512" cy="2095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4" name="Line 26"/>
            <p:cNvSpPr>
              <a:spLocks noChangeShapeType="1"/>
            </p:cNvSpPr>
            <p:nvPr/>
          </p:nvSpPr>
          <p:spPr bwMode="auto">
            <a:xfrm flipH="1">
              <a:off x="5212402" y="5900007"/>
              <a:ext cx="1015782" cy="70699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sp>
        <p:nvSpPr>
          <p:cNvPr id="15" name="مربع نص 14"/>
          <p:cNvSpPr txBox="1"/>
          <p:nvPr/>
        </p:nvSpPr>
        <p:spPr>
          <a:xfrm>
            <a:off x="395536" y="260648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ar-SA" sz="20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</a:br>
            <a:r>
              <a:rPr lang="ar-SA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نموذج</a:t>
            </a:r>
            <a:r>
              <a:rPr lang="ar-JO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الكي</a:t>
            </a:r>
            <a:r>
              <a:rPr lang="ar-SA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ان و</a:t>
            </a:r>
            <a:r>
              <a:rPr lang="ar-JO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العلا</a:t>
            </a:r>
            <a:r>
              <a:rPr lang="ar-SA" sz="2800" b="1" u="sng" dirty="0" err="1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قة</a:t>
            </a:r>
            <a:r>
              <a:rPr lang="ar-SA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الرابطة </a:t>
            </a:r>
            <a:r>
              <a:rPr lang="en-US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(ERD)</a:t>
            </a:r>
            <a:r>
              <a:rPr lang="ar-SA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:</a:t>
            </a:r>
            <a:endParaRPr lang="en-US" sz="2000" b="1" u="sng" dirty="0">
              <a:solidFill>
                <a:schemeClr val="accent1"/>
              </a:solidFill>
              <a:latin typeface="Tahoma" pitchFamily="34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" name="Oval 4"/>
          <p:cNvSpPr/>
          <p:nvPr/>
        </p:nvSpPr>
        <p:spPr>
          <a:xfrm>
            <a:off x="7321583" y="4445329"/>
            <a:ext cx="1413602" cy="64807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اسم الطالب </a:t>
            </a:r>
          </a:p>
        </p:txBody>
      </p:sp>
      <p:sp>
        <p:nvSpPr>
          <p:cNvPr id="17" name="Oval 4"/>
          <p:cNvSpPr/>
          <p:nvPr/>
        </p:nvSpPr>
        <p:spPr>
          <a:xfrm>
            <a:off x="1475656" y="4630085"/>
            <a:ext cx="1413602" cy="64807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اسم المقرر </a:t>
            </a:r>
          </a:p>
        </p:txBody>
      </p:sp>
      <p:sp>
        <p:nvSpPr>
          <p:cNvPr id="18" name="Line 26"/>
          <p:cNvSpPr>
            <a:spLocks noChangeShapeType="1"/>
          </p:cNvSpPr>
          <p:nvPr/>
        </p:nvSpPr>
        <p:spPr bwMode="auto">
          <a:xfrm flipH="1">
            <a:off x="7452320" y="5080608"/>
            <a:ext cx="377154" cy="33662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/>
          </a:p>
        </p:txBody>
      </p:sp>
      <p:sp>
        <p:nvSpPr>
          <p:cNvPr id="19" name="Line 26"/>
          <p:cNvSpPr>
            <a:spLocks noChangeShapeType="1"/>
          </p:cNvSpPr>
          <p:nvPr/>
        </p:nvSpPr>
        <p:spPr bwMode="auto">
          <a:xfrm flipH="1">
            <a:off x="2012638" y="5278157"/>
            <a:ext cx="327114" cy="383091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/>
          </a:p>
        </p:txBody>
      </p:sp>
    </p:spTree>
    <p:extLst>
      <p:ext uri="{BB962C8B-B14F-4D97-AF65-F5344CB8AC3E}">
        <p14:creationId xmlns:p14="http://schemas.microsoft.com/office/powerpoint/2010/main" val="419358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 animBg="1"/>
      <p:bldP spid="12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467543" y="560293"/>
            <a:ext cx="83642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tabLst>
                <a:tab pos="685800" algn="l"/>
              </a:tabLst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4- تحديد نوع العلاقة    </a:t>
            </a: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Cardinality ratio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 :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259196" y="1214774"/>
            <a:ext cx="8572560" cy="3924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ar-SA" sz="2400" b="1" u="sng" dirty="0">
                <a:ea typeface="+mj-ea"/>
              </a:rPr>
              <a:t>أولاً- علاقة واحد إلى واحد </a:t>
            </a:r>
            <a:r>
              <a:rPr lang="en-US" sz="2400" b="1" u="sng" dirty="0">
                <a:ea typeface="+mj-ea"/>
              </a:rPr>
              <a:t>One to One    </a:t>
            </a:r>
            <a:r>
              <a:rPr lang="ar-SA" sz="2400" b="1" u="sng" dirty="0">
                <a:ea typeface="+mj-ea"/>
              </a:rPr>
              <a:t>  : </a:t>
            </a:r>
          </a:p>
          <a:p>
            <a:pPr>
              <a:tabLst>
                <a:tab pos="457200" algn="l"/>
              </a:tabLst>
            </a:pPr>
            <a:endParaRPr lang="ar-SA" sz="900" b="1" u="sng" dirty="0">
              <a:solidFill>
                <a:schemeClr val="bg2">
                  <a:lumMod val="50000"/>
                </a:schemeClr>
              </a:solidFill>
              <a:ea typeface="+mj-ea"/>
            </a:endParaRPr>
          </a:p>
          <a:p>
            <a:pPr eaLnBrk="0" hangingPunct="0">
              <a:tabLst>
                <a:tab pos="457200" algn="l"/>
              </a:tabLst>
            </a:pPr>
            <a:r>
              <a:rPr lang="ar-SA" sz="2400" dirty="0">
                <a:cs typeface="+mn-cs"/>
              </a:rPr>
              <a:t>تعني أن كل سجل في الكيان الأول يرتبط بسجل واحد فقط في الكيان الثاني  وكل سجل في الكيان الثاني يرتبط بسجل  واحد فقط في الكيان الأول .</a:t>
            </a:r>
            <a:endParaRPr lang="en-US" sz="2400" dirty="0">
              <a:cs typeface="+mn-cs"/>
            </a:endParaRPr>
          </a:p>
          <a:p>
            <a:pPr eaLnBrk="0" hangingPunct="0">
              <a:tabLst>
                <a:tab pos="457200" algn="l"/>
              </a:tabLst>
            </a:pPr>
            <a:r>
              <a:rPr lang="ar-SA" sz="2400" dirty="0">
                <a:cs typeface="+mn-cs"/>
              </a:rPr>
              <a:t>مثال:</a:t>
            </a:r>
            <a:endParaRPr lang="en-US" sz="2400" dirty="0">
              <a:cs typeface="+mn-cs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ar-SA" sz="2400" dirty="0">
                <a:cs typeface="+mn-cs"/>
              </a:rPr>
              <a:t>البنك لديه عده فروع ، بحيث يكون كل فرع يرأسه مدير واحد فقط وكل مدير يرأس فرع واحد  فقط  .</a:t>
            </a:r>
          </a:p>
          <a:p>
            <a:pPr eaLnBrk="0" hangingPunct="0">
              <a:tabLst>
                <a:tab pos="457200" algn="l"/>
              </a:tabLst>
            </a:pPr>
            <a:r>
              <a:rPr lang="ar-SA" sz="2400" dirty="0">
                <a:cs typeface="+mn-cs"/>
              </a:rPr>
              <a:t>فتكون العلاقة بين كيان المدير وكيان الفرع علاقة واحد إلى واحد.</a:t>
            </a:r>
          </a:p>
          <a:p>
            <a:pPr eaLnBrk="0" hangingPunct="0">
              <a:tabLst>
                <a:tab pos="457200" algn="l"/>
              </a:tabLst>
            </a:pPr>
            <a:endParaRPr lang="ar-SA" sz="2400" dirty="0">
              <a:cs typeface="+mn-cs"/>
            </a:endParaRPr>
          </a:p>
          <a:p>
            <a:pPr eaLnBrk="0" hangingPunct="0">
              <a:tabLst>
                <a:tab pos="457200" algn="l"/>
              </a:tabLst>
            </a:pPr>
            <a:r>
              <a:rPr lang="ar-SA" sz="2400" b="1" i="1" dirty="0"/>
              <a:t>		يرمز لها بــ </a:t>
            </a:r>
            <a:r>
              <a:rPr lang="en-US" sz="2400" b="1" i="1" dirty="0"/>
              <a:t>1:1</a:t>
            </a: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endParaRPr lang="ar-SA" sz="2400" dirty="0">
              <a:cs typeface="+mn-cs"/>
            </a:endParaRPr>
          </a:p>
        </p:txBody>
      </p:sp>
      <p:grpSp>
        <p:nvGrpSpPr>
          <p:cNvPr id="22532" name="Group 18"/>
          <p:cNvGrpSpPr>
            <a:grpSpLocks noChangeAspect="1"/>
          </p:cNvGrpSpPr>
          <p:nvPr/>
        </p:nvGrpSpPr>
        <p:grpSpPr bwMode="auto">
          <a:xfrm>
            <a:off x="2154354" y="5047501"/>
            <a:ext cx="5273675" cy="1371600"/>
            <a:chOff x="1795" y="3924"/>
            <a:chExt cx="8306" cy="2160"/>
          </a:xfrm>
        </p:grpSpPr>
        <p:sp>
          <p:nvSpPr>
            <p:cNvPr id="22533" name="AutoShape 27"/>
            <p:cNvSpPr>
              <a:spLocks noChangeAspect="1" noChangeArrowheads="1" noTextEdit="1"/>
            </p:cNvSpPr>
            <p:nvPr/>
          </p:nvSpPr>
          <p:spPr bwMode="auto">
            <a:xfrm>
              <a:off x="1795" y="3924"/>
              <a:ext cx="8306" cy="2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2534" name="Rectangle 26"/>
            <p:cNvSpPr>
              <a:spLocks noChangeArrowheads="1"/>
            </p:cNvSpPr>
            <p:nvPr/>
          </p:nvSpPr>
          <p:spPr bwMode="auto">
            <a:xfrm>
              <a:off x="7643" y="4374"/>
              <a:ext cx="1015" cy="873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PerspectiveTop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wrap="none" lIns="58522" tIns="29261" rIns="58522" bIns="29261" anchor="ctr">
              <a:flatTx/>
            </a:bodyPr>
            <a:lstStyle/>
            <a:p>
              <a:pPr algn="ctr"/>
              <a:r>
                <a:rPr lang="ar-SA" b="1" dirty="0">
                  <a:ea typeface="Times New Roman" pitchFamily="18" charset="0"/>
                </a:rPr>
                <a:t>المدير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2535" name="Rectangle 25"/>
            <p:cNvSpPr>
              <a:spLocks noChangeArrowheads="1"/>
            </p:cNvSpPr>
            <p:nvPr/>
          </p:nvSpPr>
          <p:spPr bwMode="auto">
            <a:xfrm>
              <a:off x="3287" y="4374"/>
              <a:ext cx="1054" cy="946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PerspectiveTop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wrap="none" lIns="58522" tIns="29261" rIns="58522" bIns="29261" anchor="ctr">
              <a:flatTx/>
            </a:bodyPr>
            <a:lstStyle/>
            <a:p>
              <a:pPr algn="ctr"/>
              <a:r>
                <a:rPr lang="ar-SA" b="1" dirty="0">
                  <a:ea typeface="Times New Roman" pitchFamily="18" charset="0"/>
                </a:rPr>
                <a:t>الفرع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2536" name="Line 24"/>
            <p:cNvSpPr>
              <a:spLocks noChangeShapeType="1"/>
            </p:cNvSpPr>
            <p:nvPr/>
          </p:nvSpPr>
          <p:spPr bwMode="auto">
            <a:xfrm flipH="1">
              <a:off x="5512" y="4544"/>
              <a:ext cx="130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2537" name="Line 23"/>
            <p:cNvSpPr>
              <a:spLocks noChangeShapeType="1"/>
            </p:cNvSpPr>
            <p:nvPr/>
          </p:nvSpPr>
          <p:spPr bwMode="auto">
            <a:xfrm>
              <a:off x="5512" y="5344"/>
              <a:ext cx="130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2538" name="Text Box 22"/>
            <p:cNvSpPr txBox="1">
              <a:spLocks noChangeArrowheads="1"/>
            </p:cNvSpPr>
            <p:nvPr/>
          </p:nvSpPr>
          <p:spPr bwMode="auto">
            <a:xfrm>
              <a:off x="6947" y="4262"/>
              <a:ext cx="400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2539" name="Text Box 21"/>
            <p:cNvSpPr txBox="1">
              <a:spLocks noChangeArrowheads="1"/>
            </p:cNvSpPr>
            <p:nvPr/>
          </p:nvSpPr>
          <p:spPr bwMode="auto">
            <a:xfrm>
              <a:off x="4770" y="4262"/>
              <a:ext cx="398" cy="5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2540" name="Text Box 20"/>
            <p:cNvSpPr txBox="1">
              <a:spLocks noChangeArrowheads="1"/>
            </p:cNvSpPr>
            <p:nvPr/>
          </p:nvSpPr>
          <p:spPr bwMode="auto">
            <a:xfrm>
              <a:off x="4764" y="5049"/>
              <a:ext cx="400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2541" name="Text Box 19"/>
            <p:cNvSpPr txBox="1">
              <a:spLocks noChangeArrowheads="1"/>
            </p:cNvSpPr>
            <p:nvPr/>
          </p:nvSpPr>
          <p:spPr bwMode="auto">
            <a:xfrm>
              <a:off x="6933" y="5049"/>
              <a:ext cx="398" cy="5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15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403989" y="1275854"/>
            <a:ext cx="842968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ar-SA" sz="2400" b="1" u="sng" dirty="0">
                <a:ea typeface="+mj-ea"/>
              </a:rPr>
              <a:t>ثانياً - علاقة واحد إلى متعدد     </a:t>
            </a:r>
            <a:r>
              <a:rPr lang="en-US" sz="2400" b="1" u="sng" dirty="0">
                <a:ea typeface="+mj-ea"/>
              </a:rPr>
              <a:t>One to Many  </a:t>
            </a:r>
            <a:r>
              <a:rPr lang="ar-SA" sz="2400" b="1" u="sng" dirty="0">
                <a:ea typeface="+mj-ea"/>
              </a:rPr>
              <a:t> : </a:t>
            </a:r>
            <a:endParaRPr lang="en-US" sz="2400" b="1" u="sng" dirty="0">
              <a:ea typeface="+mj-ea"/>
            </a:endParaRPr>
          </a:p>
          <a:p>
            <a:pPr eaLnBrk="0" hangingPunct="0">
              <a:tabLst>
                <a:tab pos="457200" algn="l"/>
              </a:tabLst>
            </a:pPr>
            <a:endParaRPr lang="ar-SA" sz="2400" dirty="0">
              <a:cs typeface="+mn-cs"/>
            </a:endParaRPr>
          </a:p>
          <a:p>
            <a:pPr eaLnBrk="0" hangingPunct="0">
              <a:tabLst>
                <a:tab pos="457200" algn="l"/>
              </a:tabLst>
            </a:pPr>
            <a:r>
              <a:rPr lang="ar-SA" sz="2400" dirty="0">
                <a:cs typeface="+mn-cs"/>
              </a:rPr>
              <a:t>تعني أن كل سجل في الكيان الأول يرتبط بعدة سجلات  في الكيان الثاني وكل سجل في الكيان الثاني  يرتبط بسجل واحد  فقط في الكيان الأول  .</a:t>
            </a:r>
          </a:p>
          <a:p>
            <a:pPr eaLnBrk="0" hangingPunct="0">
              <a:tabLst>
                <a:tab pos="457200" algn="l"/>
              </a:tabLst>
            </a:pPr>
            <a:endParaRPr lang="en-US" sz="2400" dirty="0">
              <a:cs typeface="+mn-cs"/>
            </a:endParaRPr>
          </a:p>
          <a:p>
            <a:pPr eaLnBrk="0" hangingPunct="0">
              <a:tabLst>
                <a:tab pos="457200" algn="l"/>
              </a:tabLst>
            </a:pPr>
            <a:r>
              <a:rPr lang="ar-SA" sz="2400" dirty="0">
                <a:cs typeface="+mn-cs"/>
              </a:rPr>
              <a:t>مثلا : </a:t>
            </a:r>
            <a:endParaRPr lang="en-US" sz="2400" dirty="0">
              <a:cs typeface="+mn-cs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ar-SA" sz="2400" dirty="0">
                <a:cs typeface="+mn-cs"/>
              </a:rPr>
              <a:t> في البنك يمكن ان يكون للعميل اكثر من حساب بنكي ولكن يوجد لكل حساب  بنكي عميل واحد فقط  .</a:t>
            </a: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endParaRPr lang="ar-SA" sz="2400" dirty="0">
              <a:cs typeface="+mn-cs"/>
            </a:endParaRPr>
          </a:p>
          <a:p>
            <a:pPr eaLnBrk="0" hangingPunct="0">
              <a:tabLst>
                <a:tab pos="457200" algn="l"/>
              </a:tabLst>
            </a:pPr>
            <a:r>
              <a:rPr lang="ar-SA" sz="2000" dirty="0">
                <a:cs typeface="+mn-cs"/>
              </a:rPr>
              <a:t>يرمز لها بــ : </a:t>
            </a:r>
            <a:r>
              <a:rPr lang="en-US" sz="2000" b="1" i="1" dirty="0">
                <a:cs typeface="+mn-cs"/>
              </a:rPr>
              <a:t>1:M</a:t>
            </a:r>
          </a:p>
          <a:p>
            <a:pPr eaLnBrk="0" hangingPunct="0">
              <a:tabLst>
                <a:tab pos="457200" algn="l"/>
              </a:tabLst>
            </a:pPr>
            <a:endParaRPr lang="en-US" dirty="0"/>
          </a:p>
        </p:txBody>
      </p:sp>
      <p:grpSp>
        <p:nvGrpSpPr>
          <p:cNvPr id="23556" name="Group 1"/>
          <p:cNvGrpSpPr>
            <a:grpSpLocks noChangeAspect="1"/>
          </p:cNvGrpSpPr>
          <p:nvPr/>
        </p:nvGrpSpPr>
        <p:grpSpPr bwMode="auto">
          <a:xfrm>
            <a:off x="2195736" y="5246172"/>
            <a:ext cx="5273675" cy="999830"/>
            <a:chOff x="1783" y="4200"/>
            <a:chExt cx="8306" cy="1574"/>
          </a:xfrm>
        </p:grpSpPr>
        <p:sp>
          <p:nvSpPr>
            <p:cNvPr id="23557" name="AutoShape 10"/>
            <p:cNvSpPr>
              <a:spLocks noChangeAspect="1" noChangeArrowheads="1" noTextEdit="1"/>
            </p:cNvSpPr>
            <p:nvPr/>
          </p:nvSpPr>
          <p:spPr bwMode="auto">
            <a:xfrm>
              <a:off x="1783" y="4200"/>
              <a:ext cx="8306" cy="14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3558" name="Rectangle 9"/>
            <p:cNvSpPr>
              <a:spLocks noChangeArrowheads="1"/>
            </p:cNvSpPr>
            <p:nvPr/>
          </p:nvSpPr>
          <p:spPr bwMode="auto">
            <a:xfrm>
              <a:off x="7483" y="4537"/>
              <a:ext cx="1051" cy="969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PerspectiveTop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wrap="none" lIns="62179" tIns="31090" rIns="62179" bIns="31090" anchor="ctr">
              <a:flatTx/>
            </a:bodyPr>
            <a:lstStyle/>
            <a:p>
              <a:pPr algn="ctr"/>
              <a:r>
                <a:rPr lang="ar-SA" sz="1600" b="1" dirty="0">
                  <a:ea typeface="Times New Roman" pitchFamily="18" charset="0"/>
                </a:rPr>
                <a:t>العميل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3559" name="Rectangle 8"/>
            <p:cNvSpPr>
              <a:spLocks noChangeArrowheads="1"/>
            </p:cNvSpPr>
            <p:nvPr/>
          </p:nvSpPr>
          <p:spPr bwMode="auto">
            <a:xfrm>
              <a:off x="3133" y="4537"/>
              <a:ext cx="976" cy="1001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PerspectiveTop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wrap="none" lIns="62179" tIns="31090" rIns="62179" bIns="31090" anchor="ctr">
              <a:flatTx/>
            </a:bodyPr>
            <a:lstStyle/>
            <a:p>
              <a:pPr algn="ctr"/>
              <a:r>
                <a:rPr lang="ar-SA" sz="1600" b="1" dirty="0"/>
                <a:t>الحساب</a:t>
              </a:r>
              <a:endParaRPr lang="ar-SA" dirty="0"/>
            </a:p>
          </p:txBody>
        </p:sp>
        <p:sp>
          <p:nvSpPr>
            <p:cNvPr id="23560" name="Line 7"/>
            <p:cNvSpPr>
              <a:spLocks noChangeShapeType="1"/>
            </p:cNvSpPr>
            <p:nvPr/>
          </p:nvSpPr>
          <p:spPr bwMode="auto">
            <a:xfrm flipH="1">
              <a:off x="5243" y="4671"/>
              <a:ext cx="1385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3561" name="Line 6"/>
            <p:cNvSpPr>
              <a:spLocks noChangeShapeType="1"/>
            </p:cNvSpPr>
            <p:nvPr/>
          </p:nvSpPr>
          <p:spPr bwMode="auto">
            <a:xfrm>
              <a:off x="5243" y="5517"/>
              <a:ext cx="138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3562" name="Text Box 5"/>
            <p:cNvSpPr txBox="1">
              <a:spLocks noChangeArrowheads="1"/>
            </p:cNvSpPr>
            <p:nvPr/>
          </p:nvSpPr>
          <p:spPr bwMode="auto">
            <a:xfrm>
              <a:off x="6761" y="4394"/>
              <a:ext cx="421" cy="5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2179" tIns="31090" rIns="62179" bIns="31090">
              <a:spAutoFit/>
            </a:bodyPr>
            <a:lstStyle/>
            <a:p>
              <a:r>
                <a:rPr lang="ar-SA" sz="22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3563" name="Text Box 4"/>
            <p:cNvSpPr txBox="1">
              <a:spLocks noChangeArrowheads="1"/>
            </p:cNvSpPr>
            <p:nvPr/>
          </p:nvSpPr>
          <p:spPr bwMode="auto">
            <a:xfrm>
              <a:off x="4319" y="4394"/>
              <a:ext cx="556" cy="5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2179" tIns="31090" rIns="62179" bIns="31090">
              <a:spAutoFit/>
            </a:bodyPr>
            <a:lstStyle/>
            <a:p>
              <a:r>
                <a:rPr lang="ar-SA" sz="2200" dirty="0">
                  <a:solidFill>
                    <a:srgbClr val="000000"/>
                  </a:solidFill>
                  <a:ea typeface="Times New Roman" pitchFamily="18" charset="0"/>
                </a:rPr>
                <a:t>M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3564" name="Text Box 3"/>
            <p:cNvSpPr txBox="1">
              <a:spLocks noChangeArrowheads="1"/>
            </p:cNvSpPr>
            <p:nvPr/>
          </p:nvSpPr>
          <p:spPr bwMode="auto">
            <a:xfrm>
              <a:off x="4451" y="5181"/>
              <a:ext cx="421" cy="5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2179" tIns="31090" rIns="62179" bIns="31090">
              <a:spAutoFit/>
            </a:bodyPr>
            <a:lstStyle/>
            <a:p>
              <a:r>
                <a:rPr lang="ar-SA" sz="22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3565" name="Text Box 2"/>
            <p:cNvSpPr txBox="1">
              <a:spLocks noChangeArrowheads="1"/>
            </p:cNvSpPr>
            <p:nvPr/>
          </p:nvSpPr>
          <p:spPr bwMode="auto">
            <a:xfrm>
              <a:off x="6755" y="5181"/>
              <a:ext cx="421" cy="5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2179" tIns="31090" rIns="62179" bIns="31090">
              <a:spAutoFit/>
            </a:bodyPr>
            <a:lstStyle/>
            <a:p>
              <a:r>
                <a:rPr lang="ar-SA" sz="22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16</a:t>
            </a:fld>
            <a:endParaRPr lang="ar-SA"/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467543" y="560293"/>
            <a:ext cx="83642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tabLst>
                <a:tab pos="685800" algn="l"/>
              </a:tabLst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4- تحديد نوع العلاقة    </a:t>
            </a: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Cardinality ratio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85720" y="1822758"/>
            <a:ext cx="857256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ar-SA" sz="2400" b="1" u="sng" dirty="0">
                <a:ea typeface="+mj-ea"/>
              </a:rPr>
              <a:t>ثالثاً - علاقة متعدد إلى متعدد      </a:t>
            </a:r>
            <a:r>
              <a:rPr lang="en-US" sz="2400" b="1" u="sng" dirty="0">
                <a:ea typeface="+mj-ea"/>
              </a:rPr>
              <a:t>Many to Many   </a:t>
            </a:r>
            <a:r>
              <a:rPr lang="ar-SA" sz="2400" b="1" u="sng" dirty="0">
                <a:ea typeface="+mj-ea"/>
              </a:rPr>
              <a:t>  :</a:t>
            </a:r>
            <a:endParaRPr lang="en-US" sz="2400" b="1" u="sng" dirty="0">
              <a:ea typeface="+mj-ea"/>
            </a:endParaRPr>
          </a:p>
          <a:p>
            <a:pPr algn="just"/>
            <a:endParaRPr lang="ar-SA" sz="2000" dirty="0">
              <a:latin typeface="Comic Sans MS" pitchFamily="66" charset="0"/>
              <a:ea typeface="Times New Roman" pitchFamily="18" charset="0"/>
              <a:cs typeface="Tahoma" pitchFamily="34" charset="0"/>
            </a:endParaRPr>
          </a:p>
          <a:p>
            <a:pPr algn="just"/>
            <a:r>
              <a:rPr lang="ar-SA" sz="2400" dirty="0">
                <a:latin typeface="Comic Sans MS" pitchFamily="66" charset="0"/>
                <a:ea typeface="Times New Roman" pitchFamily="18" charset="0"/>
                <a:cs typeface="+mn-cs"/>
              </a:rPr>
              <a:t>كل سجل في الكيان الأول مرتبط بعدة سجلات في الكيان الثاني وكل سجل في الكيان الثاني مرتبط بعدة سجلات في الكيان الأول .</a:t>
            </a:r>
            <a:endParaRPr lang="en-US" sz="2400" dirty="0">
              <a:latin typeface="Comic Sans MS" pitchFamily="66" charset="0"/>
              <a:ea typeface="Times New Roman" pitchFamily="18" charset="0"/>
              <a:cs typeface="+mn-cs"/>
            </a:endParaRPr>
          </a:p>
          <a:p>
            <a:pPr algn="just"/>
            <a:r>
              <a:rPr lang="ar-SA" sz="2400" dirty="0">
                <a:latin typeface="Comic Sans MS" pitchFamily="66" charset="0"/>
                <a:ea typeface="Times New Roman" pitchFamily="18" charset="0"/>
                <a:cs typeface="+mn-cs"/>
              </a:rPr>
              <a:t> مثال : في البنك الموظف يخدم أكثر من عميل والعميل ممكن أن يخدمه أكثر من موظف  </a:t>
            </a:r>
          </a:p>
          <a:p>
            <a:pPr algn="just"/>
            <a:r>
              <a:rPr lang="ar-SA" sz="2400" dirty="0">
                <a:latin typeface="Comic Sans MS" pitchFamily="66" charset="0"/>
                <a:ea typeface="Times New Roman" pitchFamily="18" charset="0"/>
                <a:cs typeface="+mn-cs"/>
              </a:rPr>
              <a:t>يرمز لها بــ  </a:t>
            </a:r>
            <a:r>
              <a:rPr lang="en-US" sz="2400" b="1" i="1" dirty="0">
                <a:latin typeface="Comic Sans MS" pitchFamily="66" charset="0"/>
                <a:ea typeface="Times New Roman" pitchFamily="18" charset="0"/>
                <a:cs typeface="+mn-cs"/>
              </a:rPr>
              <a:t>M:N</a:t>
            </a:r>
          </a:p>
          <a:p>
            <a:pPr algn="just"/>
            <a:endParaRPr lang="en-US" sz="2000" dirty="0">
              <a:latin typeface="Comic Sans MS" pitchFamily="66" charset="0"/>
              <a:ea typeface="Times New Roman" pitchFamily="18" charset="0"/>
              <a:cs typeface="Tahoma" pitchFamily="34" charset="0"/>
            </a:endParaRPr>
          </a:p>
        </p:txBody>
      </p:sp>
      <p:grpSp>
        <p:nvGrpSpPr>
          <p:cNvPr id="24580" name="Group 1"/>
          <p:cNvGrpSpPr>
            <a:grpSpLocks noChangeAspect="1"/>
          </p:cNvGrpSpPr>
          <p:nvPr/>
        </p:nvGrpSpPr>
        <p:grpSpPr bwMode="auto">
          <a:xfrm>
            <a:off x="2143124" y="5077172"/>
            <a:ext cx="5273675" cy="1371600"/>
            <a:chOff x="1795" y="3924"/>
            <a:chExt cx="8306" cy="2160"/>
          </a:xfrm>
        </p:grpSpPr>
        <p:sp>
          <p:nvSpPr>
            <p:cNvPr id="24582" name="AutoShape 10"/>
            <p:cNvSpPr>
              <a:spLocks noChangeAspect="1" noChangeArrowheads="1" noTextEdit="1"/>
            </p:cNvSpPr>
            <p:nvPr/>
          </p:nvSpPr>
          <p:spPr bwMode="auto">
            <a:xfrm>
              <a:off x="1795" y="3924"/>
              <a:ext cx="8306" cy="2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4583" name="Rectangle 9"/>
            <p:cNvSpPr>
              <a:spLocks noChangeArrowheads="1"/>
            </p:cNvSpPr>
            <p:nvPr/>
          </p:nvSpPr>
          <p:spPr bwMode="auto">
            <a:xfrm>
              <a:off x="7756" y="4544"/>
              <a:ext cx="1015" cy="873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PerspectiveTop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wrap="none" lIns="58522" tIns="29261" rIns="58522" bIns="29261" anchor="ctr">
              <a:flatTx/>
            </a:bodyPr>
            <a:lstStyle/>
            <a:p>
              <a:pPr algn="ctr"/>
              <a:r>
                <a:rPr lang="ar-SA" b="1" dirty="0">
                  <a:ea typeface="Times New Roman" pitchFamily="18" charset="0"/>
                </a:rPr>
                <a:t>الموظف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3287" y="4544"/>
              <a:ext cx="1054" cy="946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PerspectiveTop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wrap="none" lIns="58522" tIns="29261" rIns="58522" bIns="29261" anchor="ctr">
              <a:flatTx/>
            </a:bodyPr>
            <a:lstStyle/>
            <a:p>
              <a:pPr algn="ctr"/>
              <a:r>
                <a:rPr lang="ar-SA" b="1" dirty="0">
                  <a:ea typeface="Times New Roman" pitchFamily="18" charset="0"/>
                </a:rPr>
                <a:t>العميل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4585" name="Line 7"/>
            <p:cNvSpPr>
              <a:spLocks noChangeShapeType="1"/>
            </p:cNvSpPr>
            <p:nvPr/>
          </p:nvSpPr>
          <p:spPr bwMode="auto">
            <a:xfrm flipH="1">
              <a:off x="5512" y="4544"/>
              <a:ext cx="130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4586" name="Line 6"/>
            <p:cNvSpPr>
              <a:spLocks noChangeShapeType="1"/>
            </p:cNvSpPr>
            <p:nvPr/>
          </p:nvSpPr>
          <p:spPr bwMode="auto">
            <a:xfrm>
              <a:off x="5512" y="5344"/>
              <a:ext cx="130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4587" name="Text Box 5"/>
            <p:cNvSpPr txBox="1">
              <a:spLocks noChangeArrowheads="1"/>
            </p:cNvSpPr>
            <p:nvPr/>
          </p:nvSpPr>
          <p:spPr bwMode="auto">
            <a:xfrm>
              <a:off x="7021" y="4262"/>
              <a:ext cx="400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4588" name="Text Box 4"/>
            <p:cNvSpPr txBox="1">
              <a:spLocks noChangeArrowheads="1"/>
            </p:cNvSpPr>
            <p:nvPr/>
          </p:nvSpPr>
          <p:spPr bwMode="auto">
            <a:xfrm>
              <a:off x="4639" y="4252"/>
              <a:ext cx="529" cy="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M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4589" name="Text Box 3"/>
            <p:cNvSpPr txBox="1">
              <a:spLocks noChangeArrowheads="1"/>
            </p:cNvSpPr>
            <p:nvPr/>
          </p:nvSpPr>
          <p:spPr bwMode="auto">
            <a:xfrm>
              <a:off x="4764" y="5049"/>
              <a:ext cx="400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4590" name="Text Box 2"/>
            <p:cNvSpPr txBox="1">
              <a:spLocks noChangeArrowheads="1"/>
            </p:cNvSpPr>
            <p:nvPr/>
          </p:nvSpPr>
          <p:spPr bwMode="auto">
            <a:xfrm>
              <a:off x="6942" y="5034"/>
              <a:ext cx="479" cy="5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endParaRPr lang="ar-SA" dirty="0"/>
            </a:p>
          </p:txBody>
        </p:sp>
      </p:grp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17</a:t>
            </a:fld>
            <a:endParaRPr lang="ar-SA"/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467543" y="560293"/>
            <a:ext cx="83642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tabLst>
                <a:tab pos="685800" algn="l"/>
              </a:tabLst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4- تحديد نوع العلاقة    </a:t>
            </a: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Cardinality ratio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827584" y="1063769"/>
            <a:ext cx="807244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chemeClr val="accent1"/>
                </a:solidFill>
                <a:latin typeface="Comic Sans MS" pitchFamily="66" charset="0"/>
                <a:cs typeface="+mn-cs"/>
              </a:rPr>
              <a:t> أولا : أقوم برسم نموذج الكيان والعلاقة الرابطة </a:t>
            </a:r>
            <a:r>
              <a:rPr lang="en-US" sz="2400" b="1" dirty="0">
                <a:solidFill>
                  <a:schemeClr val="accent1"/>
                </a:solidFill>
                <a:latin typeface="Comic Sans MS" pitchFamily="66" charset="0"/>
                <a:cs typeface="+mn-cs"/>
              </a:rPr>
              <a:t>ERD</a:t>
            </a:r>
            <a:r>
              <a:rPr lang="ar-SA" sz="2400" b="1" dirty="0">
                <a:solidFill>
                  <a:schemeClr val="accent1"/>
                </a:solidFill>
                <a:latin typeface="Comic Sans MS" pitchFamily="66" charset="0"/>
                <a:cs typeface="+mn-cs"/>
              </a:rPr>
              <a:t> عن طريق :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latin typeface="Comic Sans MS" pitchFamily="66" charset="0"/>
                <a:cs typeface="+mn-cs"/>
              </a:rPr>
              <a:t>1. تحديد </a:t>
            </a:r>
            <a:r>
              <a:rPr lang="ar-SA" sz="2400" b="1" dirty="0">
                <a:solidFill>
                  <a:schemeClr val="accent1"/>
                </a:solidFill>
                <a:latin typeface="Comic Sans MS" pitchFamily="66" charset="0"/>
                <a:cs typeface="+mn-cs"/>
              </a:rPr>
              <a:t>الكيانات الرئيسية </a:t>
            </a:r>
            <a:r>
              <a:rPr lang="ar-SA" sz="2400" b="1" dirty="0">
                <a:latin typeface="Comic Sans MS" pitchFamily="66" charset="0"/>
                <a:cs typeface="+mn-cs"/>
              </a:rPr>
              <a:t>التي نتعامل معها في مركز التدريب و المراد وضعها في قاعدة البيانات التي نريد تصميمها ؟؟</a:t>
            </a:r>
          </a:p>
          <a:p>
            <a:pPr>
              <a:lnSpc>
                <a:spcPct val="150000"/>
              </a:lnSpc>
            </a:pPr>
            <a:endParaRPr lang="ar-SA" sz="2400" b="1" dirty="0">
              <a:latin typeface="Comic Sans MS" pitchFamily="66" charset="0"/>
              <a:cs typeface="+mn-cs"/>
            </a:endParaRPr>
          </a:p>
          <a:p>
            <a:pPr>
              <a:lnSpc>
                <a:spcPct val="150000"/>
              </a:lnSpc>
            </a:pPr>
            <a:r>
              <a:rPr lang="ar-SA" sz="2400" b="1" dirty="0">
                <a:latin typeface="Comic Sans MS" pitchFamily="66" charset="0"/>
                <a:cs typeface="+mn-cs"/>
              </a:rPr>
              <a:t> فنجد أن هناك 3 كيانات  وهي المتدربة ، المدربة ، والدورة ..</a:t>
            </a:r>
            <a:endParaRPr lang="en-US" sz="2400" b="1" dirty="0">
              <a:latin typeface="Comic Sans MS" pitchFamily="66" charset="0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195736" y="476672"/>
            <a:ext cx="644519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ar-SA" sz="3200" b="1" u="sng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+mn-cs"/>
              </a:rPr>
              <a:t>مثال تطبيقي : إنشاء  قاعدة بيانات لمركز تدريب :</a:t>
            </a:r>
          </a:p>
        </p:txBody>
      </p:sp>
      <p:grpSp>
        <p:nvGrpSpPr>
          <p:cNvPr id="2" name="مجموعة 1"/>
          <p:cNvGrpSpPr/>
          <p:nvPr/>
        </p:nvGrpSpPr>
        <p:grpSpPr>
          <a:xfrm>
            <a:off x="2837445" y="5157192"/>
            <a:ext cx="5210649" cy="718072"/>
            <a:chOff x="2837445" y="5157192"/>
            <a:chExt cx="5210649" cy="718072"/>
          </a:xfrm>
        </p:grpSpPr>
        <p:sp>
          <p:nvSpPr>
            <p:cNvPr id="19" name="Rectangle 5"/>
            <p:cNvSpPr>
              <a:spLocks noChangeArrowheads="1"/>
            </p:cNvSpPr>
            <p:nvPr/>
          </p:nvSpPr>
          <p:spPr bwMode="auto">
            <a:xfrm>
              <a:off x="6588224" y="5157192"/>
              <a:ext cx="1459870" cy="718072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ar-SA" sz="900" b="1" dirty="0"/>
            </a:p>
            <a:p>
              <a:pPr algn="ctr"/>
              <a:r>
                <a:rPr lang="ar-SA" b="1" dirty="0"/>
                <a:t>المتدربة</a:t>
              </a:r>
            </a:p>
            <a:p>
              <a:pPr algn="ctr"/>
              <a:endParaRPr lang="ar-SA" dirty="0">
                <a:latin typeface="Comic Sans MS" pitchFamily="66" charset="0"/>
                <a:cs typeface="Tahoma" pitchFamily="34" charset="0"/>
              </a:endParaRPr>
            </a:p>
          </p:txBody>
        </p:sp>
        <p:sp>
          <p:nvSpPr>
            <p:cNvPr id="17" name="Rectangle 29"/>
            <p:cNvSpPr>
              <a:spLocks noChangeArrowheads="1"/>
            </p:cNvSpPr>
            <p:nvPr/>
          </p:nvSpPr>
          <p:spPr bwMode="auto">
            <a:xfrm>
              <a:off x="4693522" y="5182408"/>
              <a:ext cx="1584080" cy="692855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ar-SA" sz="900" b="1" dirty="0"/>
            </a:p>
            <a:p>
              <a:pPr algn="ctr"/>
              <a:r>
                <a:rPr lang="ar-SA" b="1" dirty="0"/>
                <a:t>المدربة</a:t>
              </a:r>
            </a:p>
            <a:p>
              <a:pPr algn="ctr"/>
              <a:endParaRPr lang="ar-SA" dirty="0">
                <a:latin typeface="Comic Sans MS" pitchFamily="66" charset="0"/>
                <a:cs typeface="Tahoma" pitchFamily="34" charset="0"/>
              </a:endParaRPr>
            </a:p>
          </p:txBody>
        </p:sp>
        <p:sp>
          <p:nvSpPr>
            <p:cNvPr id="15" name="Rectangle 57"/>
            <p:cNvSpPr>
              <a:spLocks noChangeArrowheads="1"/>
            </p:cNvSpPr>
            <p:nvPr/>
          </p:nvSpPr>
          <p:spPr bwMode="auto">
            <a:xfrm>
              <a:off x="2837445" y="5157192"/>
              <a:ext cx="1446427" cy="718071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ar-SA" sz="900" b="1" dirty="0"/>
            </a:p>
            <a:p>
              <a:pPr algn="ctr"/>
              <a:r>
                <a:rPr lang="ar-SA" b="1" dirty="0"/>
                <a:t>الدورة</a:t>
              </a:r>
            </a:p>
            <a:p>
              <a:pPr algn="ctr"/>
              <a:endParaRPr lang="ar-SA" dirty="0">
                <a:latin typeface="Comic Sans MS" pitchFamily="66" charset="0"/>
                <a:cs typeface="Tahoma" pitchFamily="34" charset="0"/>
              </a:endParaRPr>
            </a:p>
          </p:txBody>
        </p:sp>
      </p:grp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18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85720" y="225516"/>
            <a:ext cx="8643998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>
              <a:lnSpc>
                <a:spcPct val="150000"/>
              </a:lnSpc>
              <a:tabLst>
                <a:tab pos="1143000" algn="l"/>
              </a:tabLst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2. تحديد الصفات للكيانات الرئيسية التي وضعتها : </a:t>
            </a:r>
          </a:p>
          <a:p>
            <a:pPr marL="457200" indent="-457200" algn="just" eaLnBrk="0" hangingPunct="0">
              <a:lnSpc>
                <a:spcPct val="150000"/>
              </a:lnSpc>
              <a:buFont typeface="Arial" pitchFamily="34" charset="0"/>
              <a:buChar char="•"/>
              <a:tabLst>
                <a:tab pos="1143000" algn="l"/>
              </a:tabLst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  <a:ea typeface="+mj-ea"/>
              </a:rPr>
              <a:t>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المتدربة :</a:t>
            </a:r>
          </a:p>
          <a:p>
            <a:pPr algn="just" eaLnBrk="0" hangingPunct="0">
              <a:lnSpc>
                <a:spcPct val="150000"/>
              </a:lnSpc>
              <a:tabLst>
                <a:tab pos="1143000" algn="l"/>
              </a:tabLst>
            </a:pPr>
            <a:r>
              <a:rPr lang="ar-SA" sz="2400" b="1" dirty="0">
                <a:latin typeface="Tahoma" pitchFamily="34" charset="0"/>
                <a:cs typeface="+mn-cs"/>
              </a:rPr>
              <a:t> </a:t>
            </a:r>
            <a:r>
              <a:rPr lang="ar-SA" sz="2000" b="1" dirty="0">
                <a:latin typeface="Tahoma" pitchFamily="34" charset="0"/>
                <a:cs typeface="+mn-cs"/>
              </a:rPr>
              <a:t>اسم المتدربة ، </a:t>
            </a:r>
            <a:r>
              <a:rPr lang="ar-SA" sz="2000" b="1" u="sng" dirty="0">
                <a:latin typeface="Tahoma" pitchFamily="34" charset="0"/>
              </a:rPr>
              <a:t>رقم المتدربة</a:t>
            </a:r>
            <a:r>
              <a:rPr lang="ar-SA" sz="2000" b="1" dirty="0">
                <a:latin typeface="Tahoma" pitchFamily="34" charset="0"/>
              </a:rPr>
              <a:t>  : صفة فريدة وتكون مفتاح أساسي  ليميز كل متدربة عن الأخرى  ,</a:t>
            </a:r>
          </a:p>
          <a:p>
            <a:pPr algn="just" eaLnBrk="0" hangingPunct="0">
              <a:lnSpc>
                <a:spcPct val="150000"/>
              </a:lnSpc>
              <a:tabLst>
                <a:tab pos="1143000" algn="l"/>
              </a:tabLst>
            </a:pPr>
            <a:r>
              <a:rPr lang="ar-SA" sz="2000" b="1" dirty="0">
                <a:latin typeface="Tahoma" pitchFamily="34" charset="0"/>
                <a:cs typeface="+mn-cs"/>
              </a:rPr>
              <a:t>رقم الهاتف .</a:t>
            </a:r>
            <a:endParaRPr lang="en-US" sz="2000" b="1" dirty="0">
              <a:cs typeface="+mn-cs"/>
            </a:endParaRPr>
          </a:p>
          <a:p>
            <a:pPr marL="457200" indent="-457200" algn="just" eaLnBrk="0" hangingPunct="0">
              <a:lnSpc>
                <a:spcPct val="150000"/>
              </a:lnSpc>
              <a:buFont typeface="Arial" pitchFamily="34" charset="0"/>
              <a:buChar char="•"/>
              <a:tabLst>
                <a:tab pos="1143000" algn="l"/>
              </a:tabLst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المدربة : </a:t>
            </a:r>
          </a:p>
          <a:p>
            <a:pPr algn="just" eaLnBrk="0" hangingPunct="0">
              <a:lnSpc>
                <a:spcPct val="150000"/>
              </a:lnSpc>
              <a:tabLst>
                <a:tab pos="1143000" algn="l"/>
              </a:tabLst>
            </a:pPr>
            <a:r>
              <a:rPr lang="ar-SA" sz="2000" b="1" dirty="0">
                <a:latin typeface="Tahoma" pitchFamily="34" charset="0"/>
                <a:cs typeface="+mn-cs"/>
              </a:rPr>
              <a:t>اسم المدربة ، </a:t>
            </a:r>
            <a:r>
              <a:rPr lang="ar-SA" sz="2000" b="1" u="sng" dirty="0">
                <a:latin typeface="Tahoma" pitchFamily="34" charset="0"/>
              </a:rPr>
              <a:t>رقم المدربة</a:t>
            </a:r>
            <a:r>
              <a:rPr lang="ar-SA" sz="2000" b="1" dirty="0">
                <a:latin typeface="Tahoma" pitchFamily="34" charset="0"/>
              </a:rPr>
              <a:t>  : كحقل مفتاح أساسي مميز ليميز كل مدربة عن الأخرى , </a:t>
            </a:r>
          </a:p>
          <a:p>
            <a:pPr algn="just" eaLnBrk="0" hangingPunct="0">
              <a:lnSpc>
                <a:spcPct val="150000"/>
              </a:lnSpc>
              <a:tabLst>
                <a:tab pos="1143000" algn="l"/>
              </a:tabLst>
            </a:pPr>
            <a:r>
              <a:rPr lang="ar-SA" sz="2000" b="1" dirty="0">
                <a:latin typeface="Tahoma" pitchFamily="34" charset="0"/>
                <a:cs typeface="+mn-cs"/>
              </a:rPr>
              <a:t>التخصص</a:t>
            </a:r>
            <a:r>
              <a:rPr lang="en-US" sz="2000" b="1" dirty="0">
                <a:latin typeface="Tahoma" pitchFamily="34" charset="0"/>
                <a:cs typeface="+mn-cs"/>
              </a:rPr>
              <a:t>  </a:t>
            </a:r>
            <a:r>
              <a:rPr lang="ar-SA" sz="2000" b="1" dirty="0">
                <a:latin typeface="Tahoma" pitchFamily="34" charset="0"/>
                <a:cs typeface="+mn-cs"/>
              </a:rPr>
              <a:t>، رقم الهاتف .</a:t>
            </a:r>
          </a:p>
          <a:p>
            <a:pPr algn="just" eaLnBrk="0" hangingPunct="0">
              <a:lnSpc>
                <a:spcPct val="150000"/>
              </a:lnSpc>
              <a:tabLst>
                <a:tab pos="1143000" algn="l"/>
              </a:tabLst>
            </a:pPr>
            <a:r>
              <a:rPr lang="ar-SA" sz="2000" b="1" dirty="0">
                <a:latin typeface="Tahoma" pitchFamily="34" charset="0"/>
                <a:cs typeface="+mn-cs"/>
              </a:rPr>
              <a:t>لا نضع هنا اسم الدورة  هنا لأن هذه صفة تخص الدورة ولاتخص المدربة .</a:t>
            </a:r>
            <a:endParaRPr lang="en-US" sz="2000" b="1" dirty="0">
              <a:cs typeface="+mn-cs"/>
            </a:endParaRPr>
          </a:p>
          <a:p>
            <a:pPr marL="457200" indent="-457200" algn="just" eaLnBrk="0" hangingPunct="0">
              <a:lnSpc>
                <a:spcPct val="150000"/>
              </a:lnSpc>
              <a:buFont typeface="Arial" pitchFamily="34" charset="0"/>
              <a:buChar char="•"/>
              <a:tabLst>
                <a:tab pos="1143000" algn="l"/>
              </a:tabLst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الدورة : </a:t>
            </a:r>
          </a:p>
          <a:p>
            <a:pPr algn="just" eaLnBrk="0" hangingPunct="0">
              <a:lnSpc>
                <a:spcPct val="150000"/>
              </a:lnSpc>
              <a:tabLst>
                <a:tab pos="1143000" algn="l"/>
              </a:tabLst>
            </a:pPr>
            <a:r>
              <a:rPr lang="ar-SA" sz="2000" b="1" dirty="0">
                <a:latin typeface="Tahoma" pitchFamily="34" charset="0"/>
                <a:cs typeface="+mn-cs"/>
              </a:rPr>
              <a:t>اسم الدورة ، </a:t>
            </a:r>
            <a:r>
              <a:rPr lang="ar-SA" sz="2000" b="1" u="sng" dirty="0">
                <a:latin typeface="Tahoma" pitchFamily="34" charset="0"/>
              </a:rPr>
              <a:t>رقم الدورة</a:t>
            </a:r>
            <a:r>
              <a:rPr lang="ar-SA" sz="2000" b="1" dirty="0">
                <a:latin typeface="Tahoma" pitchFamily="34" charset="0"/>
              </a:rPr>
              <a:t> : كحقل  مفتاح أساسي ليميز كل دورة عن الأخرى  , </a:t>
            </a:r>
            <a:r>
              <a:rPr lang="ar-SA" sz="2000" b="1" dirty="0">
                <a:latin typeface="Tahoma" pitchFamily="34" charset="0"/>
                <a:cs typeface="+mn-cs"/>
              </a:rPr>
              <a:t>عدد ساعات الدورة .</a:t>
            </a:r>
            <a:endParaRPr lang="ar-SA" sz="2000" b="1" dirty="0">
              <a:cs typeface="+mn-cs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19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476672"/>
            <a:ext cx="7772400" cy="5436096"/>
          </a:xfrm>
        </p:spPr>
        <p:txBody>
          <a:bodyPr/>
          <a:lstStyle/>
          <a:p>
            <a:pPr>
              <a:buNone/>
            </a:pPr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</a:rPr>
              <a:t> قواعد البيانات العلائقية </a:t>
            </a:r>
            <a:r>
              <a:rPr lang="en-US" sz="3200" b="1" u="sng" dirty="0">
                <a:solidFill>
                  <a:schemeClr val="bg2">
                    <a:lumMod val="50000"/>
                  </a:schemeClr>
                </a:solidFill>
              </a:rPr>
              <a:t>Relational Database </a:t>
            </a:r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</a:rPr>
              <a:t> :   </a:t>
            </a:r>
          </a:p>
          <a:p>
            <a:pPr>
              <a:buNone/>
            </a:pPr>
            <a:endParaRPr lang="ar-SA" sz="1050" b="1" u="sng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r>
              <a:rPr lang="ar-SA" dirty="0"/>
              <a:t>في الماضي كانت قواعد البيانات المتعارف عليها هي :</a:t>
            </a:r>
          </a:p>
          <a:p>
            <a:r>
              <a:rPr lang="ar-SA" u="sng" dirty="0"/>
              <a:t>قواعد البيانات الشبكية .</a:t>
            </a:r>
          </a:p>
          <a:p>
            <a:r>
              <a:rPr lang="ar-SA" u="sng" dirty="0"/>
              <a:t>قواعد البيانات الهرمية .</a:t>
            </a:r>
          </a:p>
          <a:p>
            <a:pPr>
              <a:buNone/>
            </a:pPr>
            <a:r>
              <a:rPr lang="ar-SA" dirty="0"/>
              <a:t>وظلت هذه الأنواع هي المستخدمة حتى ظهرت قواعد </a:t>
            </a:r>
            <a:r>
              <a:rPr lang="ar-SA" u="sng" dirty="0"/>
              <a:t>البيانات العلائقية </a:t>
            </a:r>
          </a:p>
          <a:p>
            <a:pPr>
              <a:buNone/>
            </a:pPr>
            <a:r>
              <a:rPr lang="ar-SA" dirty="0"/>
              <a:t>ونظرا </a:t>
            </a:r>
            <a:r>
              <a:rPr lang="ar-SA" dirty="0">
                <a:solidFill>
                  <a:schemeClr val="accent1"/>
                </a:solidFill>
              </a:rPr>
              <a:t>لقوة نظم إدارة قواعد البيانات العلائقية </a:t>
            </a:r>
            <a:r>
              <a:rPr lang="ar-SA" dirty="0"/>
              <a:t>، و </a:t>
            </a:r>
            <a:r>
              <a:rPr lang="ar-SA" dirty="0">
                <a:solidFill>
                  <a:schemeClr val="accent1"/>
                </a:solidFill>
              </a:rPr>
              <a:t>لسهولة تصميمها و برمجتها و تعامل المستخدمين معها</a:t>
            </a:r>
            <a:r>
              <a:rPr lang="ar-SA" dirty="0"/>
              <a:t> فقد طغت على الأنواع الأخرى وأصبحت هي النوع الوحيد المستخدم.</a:t>
            </a:r>
          </a:p>
          <a:p>
            <a:pPr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1899912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4789358" y="334783"/>
            <a:ext cx="4213611" cy="2282962"/>
            <a:chOff x="4789358" y="334783"/>
            <a:chExt cx="4213611" cy="2282962"/>
          </a:xfrm>
          <a:noFill/>
        </p:grpSpPr>
        <p:grpSp>
          <p:nvGrpSpPr>
            <p:cNvPr id="17452" name="Group 4"/>
            <p:cNvGrpSpPr>
              <a:grpSpLocks/>
            </p:cNvGrpSpPr>
            <p:nvPr/>
          </p:nvGrpSpPr>
          <p:grpSpPr bwMode="auto">
            <a:xfrm>
              <a:off x="5977002" y="1818043"/>
              <a:ext cx="1520001" cy="799702"/>
              <a:chOff x="6840" y="12060"/>
              <a:chExt cx="1800" cy="900"/>
            </a:xfrm>
            <a:grpFill/>
          </p:grpSpPr>
          <p:sp>
            <p:nvSpPr>
              <p:cNvPr id="17473" name="Rectangle 5"/>
              <p:cNvSpPr>
                <a:spLocks noChangeArrowheads="1"/>
              </p:cNvSpPr>
              <p:nvPr/>
            </p:nvSpPr>
            <p:spPr bwMode="auto">
              <a:xfrm>
                <a:off x="6840" y="12060"/>
                <a:ext cx="1800" cy="900"/>
              </a:xfrm>
              <a:prstGeom prst="rect">
                <a:avLst/>
              </a:prstGeom>
              <a:grpFill/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7474" name="Text Box 6"/>
              <p:cNvSpPr txBox="1">
                <a:spLocks noChangeArrowheads="1"/>
              </p:cNvSpPr>
              <p:nvPr/>
            </p:nvSpPr>
            <p:spPr bwMode="auto">
              <a:xfrm>
                <a:off x="7200" y="12280"/>
                <a:ext cx="1080" cy="620"/>
              </a:xfrm>
              <a:prstGeom prst="rect">
                <a:avLst/>
              </a:prstGeom>
              <a:grp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المتدربة</a:t>
                </a:r>
              </a:p>
            </p:txBody>
          </p:sp>
        </p:grpSp>
        <p:grpSp>
          <p:nvGrpSpPr>
            <p:cNvPr id="17453" name="Group 7"/>
            <p:cNvGrpSpPr>
              <a:grpSpLocks/>
            </p:cNvGrpSpPr>
            <p:nvPr/>
          </p:nvGrpSpPr>
          <p:grpSpPr bwMode="auto">
            <a:xfrm>
              <a:off x="6100181" y="334783"/>
              <a:ext cx="1368001" cy="639761"/>
              <a:chOff x="5300" y="12420"/>
              <a:chExt cx="1620" cy="720"/>
            </a:xfrm>
            <a:grpFill/>
          </p:grpSpPr>
          <p:sp>
            <p:nvSpPr>
              <p:cNvPr id="17471" name="Oval 8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grp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7472" name="Text Box 9"/>
              <p:cNvSpPr txBox="1">
                <a:spLocks noChangeArrowheads="1"/>
              </p:cNvSpPr>
              <p:nvPr/>
            </p:nvSpPr>
            <p:spPr bwMode="auto">
              <a:xfrm>
                <a:off x="5300" y="12520"/>
                <a:ext cx="1620" cy="460"/>
              </a:xfrm>
              <a:prstGeom prst="rect">
                <a:avLst/>
              </a:prstGeom>
              <a:grp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u="sng" dirty="0"/>
                  <a:t>رقم المتدربة</a:t>
                </a:r>
              </a:p>
            </p:txBody>
          </p:sp>
        </p:grpSp>
        <p:grpSp>
          <p:nvGrpSpPr>
            <p:cNvPr id="17454" name="Group 10"/>
            <p:cNvGrpSpPr>
              <a:grpSpLocks/>
            </p:cNvGrpSpPr>
            <p:nvPr/>
          </p:nvGrpSpPr>
          <p:grpSpPr bwMode="auto">
            <a:xfrm>
              <a:off x="4789358" y="716862"/>
              <a:ext cx="1368001" cy="639761"/>
              <a:chOff x="5300" y="12420"/>
              <a:chExt cx="1620" cy="720"/>
            </a:xfrm>
            <a:grpFill/>
          </p:grpSpPr>
          <p:sp>
            <p:nvSpPr>
              <p:cNvPr id="17469" name="Oval 11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grp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7470" name="Text Box 12"/>
              <p:cNvSpPr txBox="1">
                <a:spLocks noChangeArrowheads="1"/>
              </p:cNvSpPr>
              <p:nvPr/>
            </p:nvSpPr>
            <p:spPr bwMode="auto">
              <a:xfrm>
                <a:off x="5300" y="12520"/>
                <a:ext cx="1620" cy="460"/>
              </a:xfrm>
              <a:prstGeom prst="rect">
                <a:avLst/>
              </a:prstGeom>
              <a:grp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اسم المتدربة</a:t>
                </a:r>
              </a:p>
            </p:txBody>
          </p:sp>
        </p:grpSp>
        <p:grpSp>
          <p:nvGrpSpPr>
            <p:cNvPr id="17457" name="Group 19"/>
            <p:cNvGrpSpPr>
              <a:grpSpLocks/>
            </p:cNvGrpSpPr>
            <p:nvPr/>
          </p:nvGrpSpPr>
          <p:grpSpPr bwMode="auto">
            <a:xfrm>
              <a:off x="7634968" y="885688"/>
              <a:ext cx="1368001" cy="639761"/>
              <a:chOff x="5300" y="12420"/>
              <a:chExt cx="1620" cy="720"/>
            </a:xfrm>
            <a:grpFill/>
          </p:grpSpPr>
          <p:sp>
            <p:nvSpPr>
              <p:cNvPr id="17463" name="Oval 20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grp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7464" name="Text Box 21"/>
              <p:cNvSpPr txBox="1">
                <a:spLocks noChangeArrowheads="1"/>
              </p:cNvSpPr>
              <p:nvPr/>
            </p:nvSpPr>
            <p:spPr bwMode="auto">
              <a:xfrm>
                <a:off x="5300" y="12520"/>
                <a:ext cx="1620" cy="460"/>
              </a:xfrm>
              <a:prstGeom prst="rect">
                <a:avLst/>
              </a:prstGeom>
              <a:grp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رقم الهاتف</a:t>
                </a:r>
              </a:p>
            </p:txBody>
          </p:sp>
        </p:grpSp>
        <p:sp>
          <p:nvSpPr>
            <p:cNvPr id="17458" name="Line 22"/>
            <p:cNvSpPr>
              <a:spLocks noChangeShapeType="1"/>
            </p:cNvSpPr>
            <p:nvPr/>
          </p:nvSpPr>
          <p:spPr bwMode="auto">
            <a:xfrm>
              <a:off x="6763411" y="985692"/>
              <a:ext cx="29215" cy="832351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7459" name="Line 23"/>
            <p:cNvSpPr>
              <a:spLocks noChangeShapeType="1"/>
            </p:cNvSpPr>
            <p:nvPr/>
          </p:nvSpPr>
          <p:spPr bwMode="auto">
            <a:xfrm flipH="1">
              <a:off x="7497003" y="1529576"/>
              <a:ext cx="830410" cy="688317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7462" name="Line 26"/>
            <p:cNvSpPr>
              <a:spLocks noChangeShapeType="1"/>
            </p:cNvSpPr>
            <p:nvPr/>
          </p:nvSpPr>
          <p:spPr bwMode="auto">
            <a:xfrm>
              <a:off x="5904186" y="1241111"/>
              <a:ext cx="391989" cy="576932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grpSp>
        <p:nvGrpSpPr>
          <p:cNvPr id="17425" name="Group 28"/>
          <p:cNvGrpSpPr>
            <a:grpSpLocks/>
          </p:cNvGrpSpPr>
          <p:nvPr/>
        </p:nvGrpSpPr>
        <p:grpSpPr bwMode="auto">
          <a:xfrm>
            <a:off x="2111287" y="3375821"/>
            <a:ext cx="1784195" cy="677088"/>
            <a:chOff x="2340" y="12060"/>
            <a:chExt cx="1800" cy="900"/>
          </a:xfrm>
        </p:grpSpPr>
        <p:sp>
          <p:nvSpPr>
            <p:cNvPr id="17450" name="Rectangle 29"/>
            <p:cNvSpPr>
              <a:spLocks noChangeArrowheads="1"/>
            </p:cNvSpPr>
            <p:nvPr/>
          </p:nvSpPr>
          <p:spPr bwMode="auto">
            <a:xfrm>
              <a:off x="2340" y="12060"/>
              <a:ext cx="1800" cy="90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 sz="1600" b="1">
                <a:latin typeface="Comic Sans MS" pitchFamily="66" charset="0"/>
                <a:cs typeface="Tahoma" pitchFamily="34" charset="0"/>
              </a:endParaRPr>
            </a:p>
          </p:txBody>
        </p:sp>
        <p:sp>
          <p:nvSpPr>
            <p:cNvPr id="17451" name="Text Box 30"/>
            <p:cNvSpPr txBox="1">
              <a:spLocks noChangeArrowheads="1"/>
            </p:cNvSpPr>
            <p:nvPr/>
          </p:nvSpPr>
          <p:spPr bwMode="auto">
            <a:xfrm>
              <a:off x="2680" y="12280"/>
              <a:ext cx="1080" cy="60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المدربة</a:t>
              </a:r>
            </a:p>
          </p:txBody>
        </p:sp>
      </p:grpSp>
      <p:grpSp>
        <p:nvGrpSpPr>
          <p:cNvPr id="17426" name="Group 31"/>
          <p:cNvGrpSpPr>
            <a:grpSpLocks/>
          </p:cNvGrpSpPr>
          <p:nvPr/>
        </p:nvGrpSpPr>
        <p:grpSpPr bwMode="auto">
          <a:xfrm>
            <a:off x="2289707" y="2698733"/>
            <a:ext cx="1605776" cy="541670"/>
            <a:chOff x="5300" y="12420"/>
            <a:chExt cx="1620" cy="720"/>
          </a:xfrm>
        </p:grpSpPr>
        <p:sp>
          <p:nvSpPr>
            <p:cNvPr id="17448" name="Oval 32"/>
            <p:cNvSpPr>
              <a:spLocks noChangeArrowheads="1"/>
            </p:cNvSpPr>
            <p:nvPr/>
          </p:nvSpPr>
          <p:spPr bwMode="auto">
            <a:xfrm>
              <a:off x="5400" y="12420"/>
              <a:ext cx="1440" cy="72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>
                <a:latin typeface="Comic Sans MS" pitchFamily="66" charset="0"/>
                <a:cs typeface="Tahoma" pitchFamily="34" charset="0"/>
              </a:endParaRPr>
            </a:p>
          </p:txBody>
        </p:sp>
        <p:sp>
          <p:nvSpPr>
            <p:cNvPr id="17449" name="Text Box 33"/>
            <p:cNvSpPr txBox="1">
              <a:spLocks noChangeArrowheads="1"/>
            </p:cNvSpPr>
            <p:nvPr/>
          </p:nvSpPr>
          <p:spPr bwMode="auto">
            <a:xfrm>
              <a:off x="5300" y="12520"/>
              <a:ext cx="1620" cy="46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 dirty="0"/>
                <a:t>رقم الهاتف</a:t>
              </a:r>
            </a:p>
          </p:txBody>
        </p:sp>
      </p:grpSp>
      <p:grpSp>
        <p:nvGrpSpPr>
          <p:cNvPr id="17427" name="Group 34"/>
          <p:cNvGrpSpPr>
            <a:grpSpLocks/>
          </p:cNvGrpSpPr>
          <p:nvPr/>
        </p:nvGrpSpPr>
        <p:grpSpPr bwMode="auto">
          <a:xfrm>
            <a:off x="1595853" y="4323743"/>
            <a:ext cx="1605776" cy="541670"/>
            <a:chOff x="5300" y="12420"/>
            <a:chExt cx="1620" cy="720"/>
          </a:xfrm>
        </p:grpSpPr>
        <p:sp>
          <p:nvSpPr>
            <p:cNvPr id="17446" name="Oval 35"/>
            <p:cNvSpPr>
              <a:spLocks noChangeArrowheads="1"/>
            </p:cNvSpPr>
            <p:nvPr/>
          </p:nvSpPr>
          <p:spPr bwMode="auto">
            <a:xfrm>
              <a:off x="5400" y="12420"/>
              <a:ext cx="1440" cy="72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>
                <a:latin typeface="Comic Sans MS" pitchFamily="66" charset="0"/>
                <a:cs typeface="Tahoma" pitchFamily="34" charset="0"/>
              </a:endParaRPr>
            </a:p>
          </p:txBody>
        </p:sp>
        <p:sp>
          <p:nvSpPr>
            <p:cNvPr id="17447" name="Text Box 36"/>
            <p:cNvSpPr txBox="1">
              <a:spLocks noChangeArrowheads="1"/>
            </p:cNvSpPr>
            <p:nvPr/>
          </p:nvSpPr>
          <p:spPr bwMode="auto">
            <a:xfrm>
              <a:off x="5300" y="12520"/>
              <a:ext cx="1620" cy="46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 u="sng"/>
                <a:t>رقم المدربة</a:t>
              </a:r>
            </a:p>
          </p:txBody>
        </p:sp>
      </p:grpSp>
      <p:grpSp>
        <p:nvGrpSpPr>
          <p:cNvPr id="17428" name="Group 37"/>
          <p:cNvGrpSpPr>
            <a:grpSpLocks/>
          </p:cNvGrpSpPr>
          <p:nvPr/>
        </p:nvGrpSpPr>
        <p:grpSpPr bwMode="auto">
          <a:xfrm>
            <a:off x="505512" y="3917491"/>
            <a:ext cx="1605776" cy="541670"/>
            <a:chOff x="5300" y="12420"/>
            <a:chExt cx="1620" cy="720"/>
          </a:xfrm>
        </p:grpSpPr>
        <p:sp>
          <p:nvSpPr>
            <p:cNvPr id="17444" name="Oval 38"/>
            <p:cNvSpPr>
              <a:spLocks noChangeArrowheads="1"/>
            </p:cNvSpPr>
            <p:nvPr/>
          </p:nvSpPr>
          <p:spPr bwMode="auto">
            <a:xfrm>
              <a:off x="5400" y="12420"/>
              <a:ext cx="1440" cy="72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>
                <a:latin typeface="Comic Sans MS" pitchFamily="66" charset="0"/>
                <a:cs typeface="Tahoma" pitchFamily="34" charset="0"/>
              </a:endParaRPr>
            </a:p>
          </p:txBody>
        </p:sp>
        <p:sp>
          <p:nvSpPr>
            <p:cNvPr id="17445" name="Text Box 39"/>
            <p:cNvSpPr txBox="1">
              <a:spLocks noChangeArrowheads="1"/>
            </p:cNvSpPr>
            <p:nvPr/>
          </p:nvSpPr>
          <p:spPr bwMode="auto">
            <a:xfrm>
              <a:off x="5300" y="12520"/>
              <a:ext cx="1620" cy="46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اسم المدربة</a:t>
              </a:r>
            </a:p>
          </p:txBody>
        </p:sp>
      </p:grpSp>
      <p:grpSp>
        <p:nvGrpSpPr>
          <p:cNvPr id="17429" name="Group 40"/>
          <p:cNvGrpSpPr>
            <a:grpSpLocks/>
          </p:cNvGrpSpPr>
          <p:nvPr/>
        </p:nvGrpSpPr>
        <p:grpSpPr bwMode="auto">
          <a:xfrm>
            <a:off x="316984" y="3123885"/>
            <a:ext cx="1605776" cy="541670"/>
            <a:chOff x="5300" y="12420"/>
            <a:chExt cx="1620" cy="720"/>
          </a:xfrm>
        </p:grpSpPr>
        <p:sp>
          <p:nvSpPr>
            <p:cNvPr id="17442" name="Oval 41"/>
            <p:cNvSpPr>
              <a:spLocks noChangeArrowheads="1"/>
            </p:cNvSpPr>
            <p:nvPr/>
          </p:nvSpPr>
          <p:spPr bwMode="auto">
            <a:xfrm>
              <a:off x="5400" y="12420"/>
              <a:ext cx="1440" cy="72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>
                <a:latin typeface="Comic Sans MS" pitchFamily="66" charset="0"/>
                <a:cs typeface="Tahoma" pitchFamily="34" charset="0"/>
              </a:endParaRPr>
            </a:p>
          </p:txBody>
        </p:sp>
        <p:sp>
          <p:nvSpPr>
            <p:cNvPr id="17443" name="Text Box 42"/>
            <p:cNvSpPr txBox="1">
              <a:spLocks noChangeArrowheads="1"/>
            </p:cNvSpPr>
            <p:nvPr/>
          </p:nvSpPr>
          <p:spPr bwMode="auto">
            <a:xfrm>
              <a:off x="5300" y="12520"/>
              <a:ext cx="1620" cy="46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التخصص</a:t>
              </a:r>
            </a:p>
          </p:txBody>
        </p:sp>
      </p:grpSp>
      <p:sp>
        <p:nvSpPr>
          <p:cNvPr id="17432" name="Line 49"/>
          <p:cNvSpPr>
            <a:spLocks noChangeShapeType="1"/>
          </p:cNvSpPr>
          <p:nvPr/>
        </p:nvSpPr>
        <p:spPr bwMode="auto">
          <a:xfrm flipV="1">
            <a:off x="2289707" y="4067954"/>
            <a:ext cx="356839" cy="255789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/>
          </a:p>
        </p:txBody>
      </p:sp>
      <p:sp>
        <p:nvSpPr>
          <p:cNvPr id="17433" name="Line 50"/>
          <p:cNvSpPr>
            <a:spLocks noChangeShapeType="1"/>
          </p:cNvSpPr>
          <p:nvPr/>
        </p:nvSpPr>
        <p:spPr bwMode="auto">
          <a:xfrm flipV="1">
            <a:off x="1576029" y="3782073"/>
            <a:ext cx="535259" cy="13541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/>
          </a:p>
        </p:txBody>
      </p:sp>
      <p:sp>
        <p:nvSpPr>
          <p:cNvPr id="17434" name="Line 51"/>
          <p:cNvSpPr>
            <a:spLocks noChangeShapeType="1"/>
          </p:cNvSpPr>
          <p:nvPr/>
        </p:nvSpPr>
        <p:spPr bwMode="auto">
          <a:xfrm>
            <a:off x="1754448" y="3511238"/>
            <a:ext cx="356839" cy="13541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/>
          </a:p>
        </p:txBody>
      </p:sp>
      <p:sp>
        <p:nvSpPr>
          <p:cNvPr id="17437" name="Line 54"/>
          <p:cNvSpPr>
            <a:spLocks noChangeShapeType="1"/>
          </p:cNvSpPr>
          <p:nvPr/>
        </p:nvSpPr>
        <p:spPr bwMode="auto">
          <a:xfrm flipH="1">
            <a:off x="3003385" y="3240403"/>
            <a:ext cx="178420" cy="13541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/>
          </a:p>
        </p:txBody>
      </p:sp>
      <p:grpSp>
        <p:nvGrpSpPr>
          <p:cNvPr id="17413" name="Group 55"/>
          <p:cNvGrpSpPr>
            <a:grpSpLocks/>
          </p:cNvGrpSpPr>
          <p:nvPr/>
        </p:nvGrpSpPr>
        <p:grpSpPr bwMode="auto">
          <a:xfrm>
            <a:off x="3981492" y="3260533"/>
            <a:ext cx="4854854" cy="2360846"/>
            <a:chOff x="4687" y="8820"/>
            <a:chExt cx="6293" cy="2000"/>
          </a:xfrm>
        </p:grpSpPr>
        <p:grpSp>
          <p:nvGrpSpPr>
            <p:cNvPr id="17414" name="Group 56"/>
            <p:cNvGrpSpPr>
              <a:grpSpLocks/>
            </p:cNvGrpSpPr>
            <p:nvPr/>
          </p:nvGrpSpPr>
          <p:grpSpPr bwMode="auto">
            <a:xfrm>
              <a:off x="6840" y="8820"/>
              <a:ext cx="1800" cy="900"/>
              <a:chOff x="4500" y="14220"/>
              <a:chExt cx="1800" cy="900"/>
            </a:xfrm>
          </p:grpSpPr>
          <p:sp>
            <p:nvSpPr>
              <p:cNvPr id="17423" name="Rectangle 57"/>
              <p:cNvSpPr>
                <a:spLocks noChangeArrowheads="1"/>
              </p:cNvSpPr>
              <p:nvPr/>
            </p:nvSpPr>
            <p:spPr bwMode="auto">
              <a:xfrm>
                <a:off x="4500" y="14220"/>
                <a:ext cx="1800" cy="90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7424" name="Text Box 58"/>
              <p:cNvSpPr txBox="1">
                <a:spLocks noChangeArrowheads="1"/>
              </p:cNvSpPr>
              <p:nvPr/>
            </p:nvSpPr>
            <p:spPr bwMode="auto">
              <a:xfrm>
                <a:off x="4860" y="14440"/>
                <a:ext cx="1080" cy="54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الدورة</a:t>
                </a:r>
              </a:p>
            </p:txBody>
          </p:sp>
        </p:grpSp>
        <p:grpSp>
          <p:nvGrpSpPr>
            <p:cNvPr id="17415" name="Group 62"/>
            <p:cNvGrpSpPr>
              <a:grpSpLocks/>
            </p:cNvGrpSpPr>
            <p:nvPr/>
          </p:nvGrpSpPr>
          <p:grpSpPr bwMode="auto">
            <a:xfrm>
              <a:off x="4687" y="9838"/>
              <a:ext cx="3773" cy="962"/>
              <a:chOff x="3147" y="12178"/>
              <a:chExt cx="3773" cy="962"/>
            </a:xfrm>
          </p:grpSpPr>
          <p:sp>
            <p:nvSpPr>
              <p:cNvPr id="17421" name="Oval 63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7422" name="Text Box 64"/>
              <p:cNvSpPr txBox="1">
                <a:spLocks noChangeArrowheads="1"/>
              </p:cNvSpPr>
              <p:nvPr/>
            </p:nvSpPr>
            <p:spPr bwMode="auto">
              <a:xfrm>
                <a:off x="5300" y="1252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اسم الدورة</a:t>
                </a:r>
              </a:p>
            </p:txBody>
          </p:sp>
          <p:sp>
            <p:nvSpPr>
              <p:cNvPr id="67" name="Oval 63"/>
              <p:cNvSpPr>
                <a:spLocks noChangeArrowheads="1"/>
              </p:cNvSpPr>
              <p:nvPr/>
            </p:nvSpPr>
            <p:spPr bwMode="auto">
              <a:xfrm>
                <a:off x="3327" y="12178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68" name="Text Box 64"/>
              <p:cNvSpPr txBox="1">
                <a:spLocks noChangeArrowheads="1"/>
              </p:cNvSpPr>
              <p:nvPr/>
            </p:nvSpPr>
            <p:spPr bwMode="auto">
              <a:xfrm>
                <a:off x="3147" y="1237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u="sng" dirty="0"/>
                  <a:t>رقم الدورة</a:t>
                </a:r>
              </a:p>
            </p:txBody>
          </p:sp>
        </p:grpSp>
        <p:grpSp>
          <p:nvGrpSpPr>
            <p:cNvPr id="17416" name="Group 65"/>
            <p:cNvGrpSpPr>
              <a:grpSpLocks/>
            </p:cNvGrpSpPr>
            <p:nvPr/>
          </p:nvGrpSpPr>
          <p:grpSpPr bwMode="auto">
            <a:xfrm>
              <a:off x="8640" y="10080"/>
              <a:ext cx="2340" cy="740"/>
              <a:chOff x="8640" y="10080"/>
              <a:chExt cx="2340" cy="740"/>
            </a:xfrm>
          </p:grpSpPr>
          <p:sp>
            <p:nvSpPr>
              <p:cNvPr id="17419" name="Oval 66"/>
              <p:cNvSpPr>
                <a:spLocks noChangeArrowheads="1"/>
              </p:cNvSpPr>
              <p:nvPr/>
            </p:nvSpPr>
            <p:spPr bwMode="auto">
              <a:xfrm>
                <a:off x="8740" y="10080"/>
                <a:ext cx="22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7420" name="Text Box 67"/>
              <p:cNvSpPr txBox="1">
                <a:spLocks noChangeArrowheads="1"/>
              </p:cNvSpPr>
              <p:nvPr/>
            </p:nvSpPr>
            <p:spPr bwMode="auto">
              <a:xfrm>
                <a:off x="8640" y="10260"/>
                <a:ext cx="2340" cy="5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عدد ساعات الدورة</a:t>
                </a:r>
              </a:p>
            </p:txBody>
          </p:sp>
        </p:grpSp>
        <p:sp>
          <p:nvSpPr>
            <p:cNvPr id="17417" name="Line 69"/>
            <p:cNvSpPr>
              <a:spLocks noChangeShapeType="1"/>
            </p:cNvSpPr>
            <p:nvPr/>
          </p:nvSpPr>
          <p:spPr bwMode="auto">
            <a:xfrm flipV="1">
              <a:off x="7560" y="9720"/>
              <a:ext cx="0" cy="36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7418" name="Line 70"/>
            <p:cNvSpPr>
              <a:spLocks noChangeShapeType="1"/>
            </p:cNvSpPr>
            <p:nvPr/>
          </p:nvSpPr>
          <p:spPr bwMode="auto">
            <a:xfrm flipH="1" flipV="1">
              <a:off x="8640" y="9540"/>
              <a:ext cx="900" cy="5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69" name="Line 69"/>
            <p:cNvSpPr>
              <a:spLocks noChangeShapeType="1"/>
            </p:cNvSpPr>
            <p:nvPr/>
          </p:nvSpPr>
          <p:spPr bwMode="auto">
            <a:xfrm flipV="1">
              <a:off x="6307" y="9714"/>
              <a:ext cx="534" cy="36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sp>
        <p:nvSpPr>
          <p:cNvPr id="70" name="Slide Number Placeholder 6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z="1600" b="1" smtClean="0"/>
              <a:pPr>
                <a:defRPr/>
              </a:pPr>
              <a:t>20</a:t>
            </a:fld>
            <a:endParaRPr lang="ar-SA" sz="1600" b="1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Oval 69"/>
          <p:cNvSpPr>
            <a:spLocks noChangeArrowheads="1"/>
          </p:cNvSpPr>
          <p:nvPr/>
        </p:nvSpPr>
        <p:spPr bwMode="auto">
          <a:xfrm>
            <a:off x="6610013" y="223770"/>
            <a:ext cx="1308148" cy="781543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endParaRPr lang="ar-SA" sz="1600" b="1" dirty="0"/>
          </a:p>
        </p:txBody>
      </p:sp>
      <p:grpSp>
        <p:nvGrpSpPr>
          <p:cNvPr id="19459" name="Group 23"/>
          <p:cNvGrpSpPr>
            <a:grpSpLocks/>
          </p:cNvGrpSpPr>
          <p:nvPr/>
        </p:nvGrpSpPr>
        <p:grpSpPr bwMode="auto">
          <a:xfrm>
            <a:off x="5641718" y="4270201"/>
            <a:ext cx="2863389" cy="2265344"/>
            <a:chOff x="6840" y="8820"/>
            <a:chExt cx="4140" cy="2000"/>
          </a:xfrm>
        </p:grpSpPr>
        <p:grpSp>
          <p:nvGrpSpPr>
            <p:cNvPr id="19526" name="Group 24"/>
            <p:cNvGrpSpPr>
              <a:grpSpLocks/>
            </p:cNvGrpSpPr>
            <p:nvPr/>
          </p:nvGrpSpPr>
          <p:grpSpPr bwMode="auto">
            <a:xfrm>
              <a:off x="6840" y="8820"/>
              <a:ext cx="1800" cy="900"/>
              <a:chOff x="4500" y="14220"/>
              <a:chExt cx="1800" cy="900"/>
            </a:xfrm>
          </p:grpSpPr>
          <p:sp>
            <p:nvSpPr>
              <p:cNvPr id="19535" name="Rectangle 25"/>
              <p:cNvSpPr>
                <a:spLocks noChangeArrowheads="1"/>
              </p:cNvSpPr>
              <p:nvPr/>
            </p:nvSpPr>
            <p:spPr bwMode="auto">
              <a:xfrm>
                <a:off x="4500" y="14220"/>
                <a:ext cx="1800" cy="90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6" name="Text Box 26"/>
              <p:cNvSpPr txBox="1">
                <a:spLocks noChangeArrowheads="1"/>
              </p:cNvSpPr>
              <p:nvPr/>
            </p:nvSpPr>
            <p:spPr bwMode="auto">
              <a:xfrm>
                <a:off x="4860" y="14440"/>
                <a:ext cx="1080" cy="54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الدورة</a:t>
                </a:r>
              </a:p>
            </p:txBody>
          </p:sp>
        </p:grpSp>
        <p:grpSp>
          <p:nvGrpSpPr>
            <p:cNvPr id="19527" name="Group 30"/>
            <p:cNvGrpSpPr>
              <a:grpSpLocks/>
            </p:cNvGrpSpPr>
            <p:nvPr/>
          </p:nvGrpSpPr>
          <p:grpSpPr bwMode="auto">
            <a:xfrm>
              <a:off x="6840" y="10080"/>
              <a:ext cx="1620" cy="720"/>
              <a:chOff x="5300" y="12420"/>
              <a:chExt cx="1620" cy="720"/>
            </a:xfrm>
          </p:grpSpPr>
          <p:sp>
            <p:nvSpPr>
              <p:cNvPr id="19533" name="Oval 31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4" name="Text Box 32"/>
              <p:cNvSpPr txBox="1">
                <a:spLocks noChangeArrowheads="1"/>
              </p:cNvSpPr>
              <p:nvPr/>
            </p:nvSpPr>
            <p:spPr bwMode="auto">
              <a:xfrm>
                <a:off x="5300" y="1260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اسم الدورة</a:t>
                </a:r>
              </a:p>
            </p:txBody>
          </p:sp>
        </p:grpSp>
        <p:grpSp>
          <p:nvGrpSpPr>
            <p:cNvPr id="19528" name="Group 33"/>
            <p:cNvGrpSpPr>
              <a:grpSpLocks/>
            </p:cNvGrpSpPr>
            <p:nvPr/>
          </p:nvGrpSpPr>
          <p:grpSpPr bwMode="auto">
            <a:xfrm>
              <a:off x="8640" y="10080"/>
              <a:ext cx="2340" cy="740"/>
              <a:chOff x="8640" y="10080"/>
              <a:chExt cx="2340" cy="740"/>
            </a:xfrm>
          </p:grpSpPr>
          <p:sp>
            <p:nvSpPr>
              <p:cNvPr id="19531" name="Oval 34"/>
              <p:cNvSpPr>
                <a:spLocks noChangeArrowheads="1"/>
              </p:cNvSpPr>
              <p:nvPr/>
            </p:nvSpPr>
            <p:spPr bwMode="auto">
              <a:xfrm>
                <a:off x="8740" y="10080"/>
                <a:ext cx="22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2" name="Text Box 35"/>
              <p:cNvSpPr txBox="1">
                <a:spLocks noChangeArrowheads="1"/>
              </p:cNvSpPr>
              <p:nvPr/>
            </p:nvSpPr>
            <p:spPr bwMode="auto">
              <a:xfrm>
                <a:off x="8640" y="10260"/>
                <a:ext cx="2340" cy="5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عدد ساعات الدورة</a:t>
                </a:r>
              </a:p>
            </p:txBody>
          </p:sp>
        </p:grpSp>
        <p:sp>
          <p:nvSpPr>
            <p:cNvPr id="19529" name="Line 37"/>
            <p:cNvSpPr>
              <a:spLocks noChangeShapeType="1"/>
            </p:cNvSpPr>
            <p:nvPr/>
          </p:nvSpPr>
          <p:spPr bwMode="auto">
            <a:xfrm flipV="1">
              <a:off x="7560" y="9720"/>
              <a:ext cx="0" cy="36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30" name="Line 38"/>
            <p:cNvSpPr>
              <a:spLocks noChangeShapeType="1"/>
            </p:cNvSpPr>
            <p:nvPr/>
          </p:nvSpPr>
          <p:spPr bwMode="auto">
            <a:xfrm flipH="1" flipV="1">
              <a:off x="8640" y="9540"/>
              <a:ext cx="900" cy="5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grpSp>
        <p:nvGrpSpPr>
          <p:cNvPr id="19460" name="Group 39"/>
          <p:cNvGrpSpPr>
            <a:grpSpLocks/>
          </p:cNvGrpSpPr>
          <p:nvPr/>
        </p:nvGrpSpPr>
        <p:grpSpPr bwMode="auto">
          <a:xfrm>
            <a:off x="4179156" y="478436"/>
            <a:ext cx="4823497" cy="2841874"/>
            <a:chOff x="4715" y="3411"/>
            <a:chExt cx="6974" cy="2509"/>
          </a:xfrm>
        </p:grpSpPr>
        <p:grpSp>
          <p:nvGrpSpPr>
            <p:cNvPr id="19496" name="Group 40"/>
            <p:cNvGrpSpPr>
              <a:grpSpLocks/>
            </p:cNvGrpSpPr>
            <p:nvPr/>
          </p:nvGrpSpPr>
          <p:grpSpPr bwMode="auto">
            <a:xfrm>
              <a:off x="6377" y="3411"/>
              <a:ext cx="5312" cy="2509"/>
              <a:chOff x="6377" y="3411"/>
              <a:chExt cx="5312" cy="2509"/>
            </a:xfrm>
          </p:grpSpPr>
          <p:grpSp>
            <p:nvGrpSpPr>
              <p:cNvPr id="19503" name="Group 41"/>
              <p:cNvGrpSpPr>
                <a:grpSpLocks/>
              </p:cNvGrpSpPr>
              <p:nvPr/>
            </p:nvGrpSpPr>
            <p:grpSpPr bwMode="auto">
              <a:xfrm>
                <a:off x="8229" y="4480"/>
                <a:ext cx="1800" cy="900"/>
                <a:chOff x="6840" y="12060"/>
                <a:chExt cx="1800" cy="900"/>
              </a:xfrm>
            </p:grpSpPr>
            <p:sp>
              <p:nvSpPr>
                <p:cNvPr id="19524" name="Rectangle 42"/>
                <p:cNvSpPr>
                  <a:spLocks noChangeArrowheads="1"/>
                </p:cNvSpPr>
                <p:nvPr/>
              </p:nvSpPr>
              <p:spPr bwMode="auto">
                <a:xfrm>
                  <a:off x="6840" y="12060"/>
                  <a:ext cx="1800" cy="900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25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7200" y="12280"/>
                  <a:ext cx="1080" cy="62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dirty="0"/>
                    <a:t>المتدربة</a:t>
                  </a:r>
                </a:p>
              </p:txBody>
            </p:sp>
          </p:grpSp>
          <p:grpSp>
            <p:nvGrpSpPr>
              <p:cNvPr id="19504" name="Group 44"/>
              <p:cNvGrpSpPr>
                <a:grpSpLocks/>
              </p:cNvGrpSpPr>
              <p:nvPr/>
            </p:nvGrpSpPr>
            <p:grpSpPr bwMode="auto">
              <a:xfrm>
                <a:off x="6629" y="3411"/>
                <a:ext cx="3409" cy="2509"/>
                <a:chOff x="5400" y="10631"/>
                <a:chExt cx="3409" cy="2509"/>
              </a:xfrm>
            </p:grpSpPr>
            <p:sp>
              <p:nvSpPr>
                <p:cNvPr id="19523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7036" y="10631"/>
                  <a:ext cx="1773" cy="525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u="sng" dirty="0"/>
                    <a:t>رقم المتدربة</a:t>
                  </a:r>
                  <a:endParaRPr lang="ar-SA" sz="1600" b="1" dirty="0"/>
                </a:p>
              </p:txBody>
            </p:sp>
            <p:sp>
              <p:nvSpPr>
                <p:cNvPr id="19522" name="Oval 45"/>
                <p:cNvSpPr>
                  <a:spLocks noChangeArrowheads="1"/>
                </p:cNvSpPr>
                <p:nvPr/>
              </p:nvSpPr>
              <p:spPr bwMode="auto">
                <a:xfrm>
                  <a:off x="5400" y="12420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</p:grpSp>
          <p:grpSp>
            <p:nvGrpSpPr>
              <p:cNvPr id="19505" name="Group 47"/>
              <p:cNvGrpSpPr>
                <a:grpSpLocks/>
              </p:cNvGrpSpPr>
              <p:nvPr/>
            </p:nvGrpSpPr>
            <p:grpSpPr bwMode="auto">
              <a:xfrm>
                <a:off x="6377" y="3638"/>
                <a:ext cx="1620" cy="720"/>
                <a:chOff x="5348" y="11578"/>
                <a:chExt cx="1620" cy="720"/>
              </a:xfrm>
            </p:grpSpPr>
            <p:sp>
              <p:nvSpPr>
                <p:cNvPr id="19520" name="Oval 48"/>
                <p:cNvSpPr>
                  <a:spLocks noChangeArrowheads="1"/>
                </p:cNvSpPr>
                <p:nvPr/>
              </p:nvSpPr>
              <p:spPr bwMode="auto">
                <a:xfrm>
                  <a:off x="5441" y="11578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21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5348" y="11780"/>
                  <a:ext cx="1620" cy="46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dirty="0"/>
                    <a:t>اسم المتدربة</a:t>
                  </a:r>
                </a:p>
              </p:txBody>
            </p:sp>
          </p:grpSp>
          <p:grpSp>
            <p:nvGrpSpPr>
              <p:cNvPr id="19508" name="Group 56"/>
              <p:cNvGrpSpPr>
                <a:grpSpLocks/>
              </p:cNvGrpSpPr>
              <p:nvPr/>
            </p:nvGrpSpPr>
            <p:grpSpPr bwMode="auto">
              <a:xfrm>
                <a:off x="10069" y="3940"/>
                <a:ext cx="1620" cy="720"/>
                <a:chOff x="5300" y="12420"/>
                <a:chExt cx="1620" cy="720"/>
              </a:xfrm>
            </p:grpSpPr>
            <p:sp>
              <p:nvSpPr>
                <p:cNvPr id="19514" name="Oval 57"/>
                <p:cNvSpPr>
                  <a:spLocks noChangeArrowheads="1"/>
                </p:cNvSpPr>
                <p:nvPr/>
              </p:nvSpPr>
              <p:spPr bwMode="auto">
                <a:xfrm>
                  <a:off x="5400" y="12420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762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15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5300" y="12520"/>
                  <a:ext cx="1620" cy="46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/>
                    <a:t>رقم الهاتف</a:t>
                  </a:r>
                </a:p>
              </p:txBody>
            </p:sp>
          </p:grpSp>
          <p:sp>
            <p:nvSpPr>
              <p:cNvPr id="19509" name="Line 59"/>
              <p:cNvSpPr>
                <a:spLocks noChangeShapeType="1"/>
              </p:cNvSpPr>
              <p:nvPr/>
            </p:nvSpPr>
            <p:spPr bwMode="auto">
              <a:xfrm flipV="1">
                <a:off x="9129" y="3937"/>
                <a:ext cx="51" cy="543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  <p:sp>
            <p:nvSpPr>
              <p:cNvPr id="19510" name="Line 60"/>
              <p:cNvSpPr>
                <a:spLocks noChangeShapeType="1"/>
              </p:cNvSpPr>
              <p:nvPr/>
            </p:nvSpPr>
            <p:spPr bwMode="auto">
              <a:xfrm>
                <a:off x="7910" y="4100"/>
                <a:ext cx="540" cy="40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  <p:sp>
            <p:nvSpPr>
              <p:cNvPr id="19513" name="Line 63"/>
              <p:cNvSpPr>
                <a:spLocks noChangeShapeType="1"/>
              </p:cNvSpPr>
              <p:nvPr/>
            </p:nvSpPr>
            <p:spPr bwMode="auto">
              <a:xfrm flipH="1">
                <a:off x="10029" y="4660"/>
                <a:ext cx="540" cy="18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</p:grpSp>
        <p:sp>
          <p:nvSpPr>
            <p:cNvPr id="19497" name="Oval 64"/>
            <p:cNvSpPr>
              <a:spLocks noChangeArrowheads="1"/>
            </p:cNvSpPr>
            <p:nvPr/>
          </p:nvSpPr>
          <p:spPr bwMode="auto">
            <a:xfrm>
              <a:off x="4820" y="4100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الأول</a:t>
              </a:r>
            </a:p>
          </p:txBody>
        </p:sp>
        <p:sp>
          <p:nvSpPr>
            <p:cNvPr id="19498" name="Line 65"/>
            <p:cNvSpPr>
              <a:spLocks noChangeShapeType="1"/>
            </p:cNvSpPr>
            <p:nvPr/>
          </p:nvSpPr>
          <p:spPr bwMode="auto">
            <a:xfrm flipV="1">
              <a:off x="6080" y="4209"/>
              <a:ext cx="549" cy="17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99" name="Line 66"/>
            <p:cNvSpPr>
              <a:spLocks noChangeShapeType="1"/>
            </p:cNvSpPr>
            <p:nvPr/>
          </p:nvSpPr>
          <p:spPr bwMode="auto">
            <a:xfrm flipV="1">
              <a:off x="5975" y="4358"/>
              <a:ext cx="955" cy="5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00" name="Oval 67"/>
            <p:cNvSpPr>
              <a:spLocks noChangeArrowheads="1"/>
            </p:cNvSpPr>
            <p:nvPr/>
          </p:nvSpPr>
          <p:spPr bwMode="auto">
            <a:xfrm>
              <a:off x="4715" y="4799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الأب</a:t>
              </a:r>
            </a:p>
          </p:txBody>
        </p:sp>
        <p:sp>
          <p:nvSpPr>
            <p:cNvPr id="19501" name="Line 68"/>
            <p:cNvSpPr>
              <a:spLocks noChangeShapeType="1"/>
            </p:cNvSpPr>
            <p:nvPr/>
          </p:nvSpPr>
          <p:spPr bwMode="auto">
            <a:xfrm flipV="1">
              <a:off x="6930" y="4385"/>
              <a:ext cx="310" cy="58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02" name="Oval 69"/>
            <p:cNvSpPr>
              <a:spLocks noChangeArrowheads="1"/>
            </p:cNvSpPr>
            <p:nvPr/>
          </p:nvSpPr>
          <p:spPr bwMode="auto">
            <a:xfrm>
              <a:off x="6300" y="4972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العائلة</a:t>
              </a:r>
            </a:p>
          </p:txBody>
        </p:sp>
      </p:grpSp>
      <p:grpSp>
        <p:nvGrpSpPr>
          <p:cNvPr id="19462" name="Group 71"/>
          <p:cNvGrpSpPr>
            <a:grpSpLocks/>
          </p:cNvGrpSpPr>
          <p:nvPr/>
        </p:nvGrpSpPr>
        <p:grpSpPr bwMode="auto">
          <a:xfrm>
            <a:off x="308052" y="1957286"/>
            <a:ext cx="2851868" cy="3332320"/>
            <a:chOff x="450" y="6442"/>
            <a:chExt cx="3719" cy="2942"/>
          </a:xfrm>
        </p:grpSpPr>
        <p:grpSp>
          <p:nvGrpSpPr>
            <p:cNvPr id="19469" name="Group 72"/>
            <p:cNvGrpSpPr>
              <a:grpSpLocks/>
            </p:cNvGrpSpPr>
            <p:nvPr/>
          </p:nvGrpSpPr>
          <p:grpSpPr bwMode="auto">
            <a:xfrm>
              <a:off x="2349" y="7342"/>
              <a:ext cx="1800" cy="900"/>
              <a:chOff x="2340" y="12060"/>
              <a:chExt cx="1800" cy="900"/>
            </a:xfrm>
          </p:grpSpPr>
          <p:sp>
            <p:nvSpPr>
              <p:cNvPr id="19494" name="Rectangle 73"/>
              <p:cNvSpPr>
                <a:spLocks noChangeArrowheads="1"/>
              </p:cNvSpPr>
              <p:nvPr/>
            </p:nvSpPr>
            <p:spPr bwMode="auto">
              <a:xfrm>
                <a:off x="2340" y="12060"/>
                <a:ext cx="1800" cy="90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5" name="Text Box 74"/>
              <p:cNvSpPr txBox="1">
                <a:spLocks noChangeArrowheads="1"/>
              </p:cNvSpPr>
              <p:nvPr/>
            </p:nvSpPr>
            <p:spPr bwMode="auto">
              <a:xfrm>
                <a:off x="2680" y="12280"/>
                <a:ext cx="1080" cy="60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المدربة</a:t>
                </a:r>
              </a:p>
            </p:txBody>
          </p:sp>
        </p:grpSp>
        <p:grpSp>
          <p:nvGrpSpPr>
            <p:cNvPr id="19470" name="Group 75"/>
            <p:cNvGrpSpPr>
              <a:grpSpLocks/>
            </p:cNvGrpSpPr>
            <p:nvPr/>
          </p:nvGrpSpPr>
          <p:grpSpPr bwMode="auto">
            <a:xfrm>
              <a:off x="2529" y="6442"/>
              <a:ext cx="1620" cy="720"/>
              <a:chOff x="5300" y="12420"/>
              <a:chExt cx="1620" cy="720"/>
            </a:xfrm>
          </p:grpSpPr>
          <p:sp>
            <p:nvSpPr>
              <p:cNvPr id="19492" name="Oval 76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76200" cmpd="dbl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3" name="Text Box 77"/>
              <p:cNvSpPr txBox="1">
                <a:spLocks noChangeArrowheads="1"/>
              </p:cNvSpPr>
              <p:nvPr/>
            </p:nvSpPr>
            <p:spPr bwMode="auto">
              <a:xfrm>
                <a:off x="5300" y="1252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رقم الهاتف</a:t>
                </a:r>
              </a:p>
            </p:txBody>
          </p:sp>
        </p:grpSp>
        <p:grpSp>
          <p:nvGrpSpPr>
            <p:cNvPr id="19471" name="Group 78"/>
            <p:cNvGrpSpPr>
              <a:grpSpLocks/>
            </p:cNvGrpSpPr>
            <p:nvPr/>
          </p:nvGrpSpPr>
          <p:grpSpPr bwMode="auto">
            <a:xfrm>
              <a:off x="2629" y="8664"/>
              <a:ext cx="1540" cy="720"/>
              <a:chOff x="6100" y="12482"/>
              <a:chExt cx="1540" cy="720"/>
            </a:xfrm>
          </p:grpSpPr>
          <p:sp>
            <p:nvSpPr>
              <p:cNvPr id="19490" name="Oval 79"/>
              <p:cNvSpPr>
                <a:spLocks noChangeArrowheads="1"/>
              </p:cNvSpPr>
              <p:nvPr/>
            </p:nvSpPr>
            <p:spPr bwMode="auto">
              <a:xfrm>
                <a:off x="6120" y="12482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1" name="Text Box 80"/>
              <p:cNvSpPr txBox="1">
                <a:spLocks noChangeArrowheads="1"/>
              </p:cNvSpPr>
              <p:nvPr/>
            </p:nvSpPr>
            <p:spPr bwMode="auto">
              <a:xfrm>
                <a:off x="6100" y="12642"/>
                <a:ext cx="1540" cy="341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u="sng" dirty="0"/>
                  <a:t>رقم المدربة</a:t>
                </a:r>
                <a:endParaRPr lang="ar-SA" sz="1600" b="1" dirty="0"/>
              </a:p>
            </p:txBody>
          </p:sp>
        </p:grpSp>
        <p:grpSp>
          <p:nvGrpSpPr>
            <p:cNvPr id="19472" name="Group 81"/>
            <p:cNvGrpSpPr>
              <a:grpSpLocks/>
            </p:cNvGrpSpPr>
            <p:nvPr/>
          </p:nvGrpSpPr>
          <p:grpSpPr bwMode="auto">
            <a:xfrm>
              <a:off x="540" y="8242"/>
              <a:ext cx="1620" cy="720"/>
              <a:chOff x="5111" y="12600"/>
              <a:chExt cx="1620" cy="720"/>
            </a:xfrm>
          </p:grpSpPr>
          <p:sp>
            <p:nvSpPr>
              <p:cNvPr id="19488" name="Oval 82"/>
              <p:cNvSpPr>
                <a:spLocks noChangeArrowheads="1"/>
              </p:cNvSpPr>
              <p:nvPr/>
            </p:nvSpPr>
            <p:spPr bwMode="auto">
              <a:xfrm>
                <a:off x="5130" y="1260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89" name="Text Box 83"/>
              <p:cNvSpPr txBox="1">
                <a:spLocks noChangeArrowheads="1"/>
              </p:cNvSpPr>
              <p:nvPr/>
            </p:nvSpPr>
            <p:spPr bwMode="auto">
              <a:xfrm>
                <a:off x="5111" y="1273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اسم المدربة</a:t>
                </a:r>
              </a:p>
            </p:txBody>
          </p:sp>
        </p:grpSp>
        <p:grpSp>
          <p:nvGrpSpPr>
            <p:cNvPr id="19473" name="Group 84"/>
            <p:cNvGrpSpPr>
              <a:grpSpLocks/>
            </p:cNvGrpSpPr>
            <p:nvPr/>
          </p:nvGrpSpPr>
          <p:grpSpPr bwMode="auto">
            <a:xfrm>
              <a:off x="450" y="7242"/>
              <a:ext cx="1639" cy="720"/>
              <a:chOff x="5201" y="12420"/>
              <a:chExt cx="1639" cy="720"/>
            </a:xfrm>
          </p:grpSpPr>
          <p:sp>
            <p:nvSpPr>
              <p:cNvPr id="19486" name="Oval 85"/>
              <p:cNvSpPr>
                <a:spLocks noChangeArrowheads="1"/>
              </p:cNvSpPr>
              <p:nvPr/>
            </p:nvSpPr>
            <p:spPr bwMode="auto">
              <a:xfrm>
                <a:off x="5201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87" name="Text Box 86"/>
              <p:cNvSpPr txBox="1">
                <a:spLocks noChangeArrowheads="1"/>
              </p:cNvSpPr>
              <p:nvPr/>
            </p:nvSpPr>
            <p:spPr bwMode="auto">
              <a:xfrm>
                <a:off x="5220" y="1260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التخصص</a:t>
                </a:r>
              </a:p>
            </p:txBody>
          </p:sp>
        </p:grpSp>
        <p:sp>
          <p:nvSpPr>
            <p:cNvPr id="19476" name="Line 93"/>
            <p:cNvSpPr>
              <a:spLocks noChangeShapeType="1"/>
            </p:cNvSpPr>
            <p:nvPr/>
          </p:nvSpPr>
          <p:spPr bwMode="auto">
            <a:xfrm flipV="1">
              <a:off x="3377" y="8242"/>
              <a:ext cx="22" cy="42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77" name="Line 94"/>
            <p:cNvSpPr>
              <a:spLocks noChangeShapeType="1"/>
            </p:cNvSpPr>
            <p:nvPr/>
          </p:nvSpPr>
          <p:spPr bwMode="auto">
            <a:xfrm flipV="1">
              <a:off x="1890" y="8242"/>
              <a:ext cx="459" cy="1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78" name="Line 95"/>
            <p:cNvSpPr>
              <a:spLocks noChangeShapeType="1"/>
            </p:cNvSpPr>
            <p:nvPr/>
          </p:nvSpPr>
          <p:spPr bwMode="auto">
            <a:xfrm>
              <a:off x="1909" y="7612"/>
              <a:ext cx="440" cy="9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81" name="Line 98"/>
            <p:cNvSpPr>
              <a:spLocks noChangeShapeType="1"/>
            </p:cNvSpPr>
            <p:nvPr/>
          </p:nvSpPr>
          <p:spPr bwMode="auto">
            <a:xfrm flipH="1">
              <a:off x="3249" y="7162"/>
              <a:ext cx="180" cy="1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sp>
        <p:nvSpPr>
          <p:cNvPr id="81" name="Oval 63"/>
          <p:cNvSpPr>
            <a:spLocks noChangeArrowheads="1"/>
          </p:cNvSpPr>
          <p:nvPr/>
        </p:nvSpPr>
        <p:spPr bwMode="auto">
          <a:xfrm>
            <a:off x="4218581" y="5697368"/>
            <a:ext cx="1037468" cy="634296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>
              <a:latin typeface="Comic Sans MS" pitchFamily="66" charset="0"/>
              <a:cs typeface="Tahoma" pitchFamily="34" charset="0"/>
            </a:endParaRPr>
          </a:p>
        </p:txBody>
      </p:sp>
      <p:sp>
        <p:nvSpPr>
          <p:cNvPr id="82" name="Text Box 64"/>
          <p:cNvSpPr txBox="1">
            <a:spLocks noChangeArrowheads="1"/>
          </p:cNvSpPr>
          <p:nvPr/>
        </p:nvSpPr>
        <p:spPr bwMode="auto">
          <a:xfrm>
            <a:off x="4175658" y="5855392"/>
            <a:ext cx="1028700" cy="264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ar-SA" sz="1600" b="1" u="sng" dirty="0"/>
              <a:t>رقم الدورة</a:t>
            </a:r>
          </a:p>
        </p:txBody>
      </p:sp>
      <p:sp>
        <p:nvSpPr>
          <p:cNvPr id="83" name="Line 69"/>
          <p:cNvSpPr>
            <a:spLocks noChangeShapeType="1"/>
          </p:cNvSpPr>
          <p:nvPr/>
        </p:nvSpPr>
        <p:spPr bwMode="auto">
          <a:xfrm flipV="1">
            <a:off x="5064543" y="5311468"/>
            <a:ext cx="550447" cy="41651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/>
          </a:p>
        </p:txBody>
      </p:sp>
      <p:sp>
        <p:nvSpPr>
          <p:cNvPr id="84" name="Slide Number Placeholder 8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z="1600" b="1" smtClean="0"/>
              <a:pPr>
                <a:defRPr/>
              </a:pPr>
              <a:t>21</a:t>
            </a:fld>
            <a:endParaRPr lang="ar-SA" sz="1600" b="1"/>
          </a:p>
        </p:txBody>
      </p:sp>
    </p:spTree>
    <p:extLst>
      <p:ext uri="{BB962C8B-B14F-4D97-AF65-F5344CB8AC3E}">
        <p14:creationId xmlns:p14="http://schemas.microsoft.com/office/powerpoint/2010/main" val="28784974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85720" y="1979842"/>
            <a:ext cx="8643998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>
              <a:lnSpc>
                <a:spcPct val="150000"/>
              </a:lnSpc>
              <a:tabLst>
                <a:tab pos="1143000" algn="l"/>
              </a:tabLst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3. تحديد العلاقات بين الكيانات : </a:t>
            </a:r>
          </a:p>
          <a:p>
            <a:pPr algn="just" eaLnBrk="0" hangingPunct="0">
              <a:lnSpc>
                <a:spcPct val="150000"/>
              </a:lnSpc>
              <a:tabLst>
                <a:tab pos="1143000" algn="l"/>
              </a:tabLst>
            </a:pPr>
            <a:r>
              <a:rPr lang="ar-SA" sz="2800" b="1" dirty="0">
                <a:latin typeface="Comic Sans MS" pitchFamily="66" charset="0"/>
              </a:rPr>
              <a:t> وضع العلاقات التي تربط بين الكيانات الموجودة لدي ثم تحديد نوع العلاقة .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22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57157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9" name="Group 23"/>
          <p:cNvGrpSpPr>
            <a:grpSpLocks/>
          </p:cNvGrpSpPr>
          <p:nvPr/>
        </p:nvGrpSpPr>
        <p:grpSpPr bwMode="auto">
          <a:xfrm>
            <a:off x="6483229" y="4328109"/>
            <a:ext cx="2660739" cy="2265344"/>
            <a:chOff x="6840" y="8820"/>
            <a:chExt cx="3847" cy="2000"/>
          </a:xfrm>
        </p:grpSpPr>
        <p:grpSp>
          <p:nvGrpSpPr>
            <p:cNvPr id="19526" name="Group 24"/>
            <p:cNvGrpSpPr>
              <a:grpSpLocks/>
            </p:cNvGrpSpPr>
            <p:nvPr/>
          </p:nvGrpSpPr>
          <p:grpSpPr bwMode="auto">
            <a:xfrm>
              <a:off x="6840" y="8820"/>
              <a:ext cx="1800" cy="900"/>
              <a:chOff x="4500" y="14220"/>
              <a:chExt cx="1800" cy="900"/>
            </a:xfrm>
          </p:grpSpPr>
          <p:sp>
            <p:nvSpPr>
              <p:cNvPr id="19535" name="Rectangle 25"/>
              <p:cNvSpPr>
                <a:spLocks noChangeArrowheads="1"/>
              </p:cNvSpPr>
              <p:nvPr/>
            </p:nvSpPr>
            <p:spPr bwMode="auto">
              <a:xfrm>
                <a:off x="4500" y="14220"/>
                <a:ext cx="1800" cy="90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6" name="Text Box 26"/>
              <p:cNvSpPr txBox="1">
                <a:spLocks noChangeArrowheads="1"/>
              </p:cNvSpPr>
              <p:nvPr/>
            </p:nvSpPr>
            <p:spPr bwMode="auto">
              <a:xfrm>
                <a:off x="4860" y="14440"/>
                <a:ext cx="1080" cy="54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الدورة</a:t>
                </a:r>
              </a:p>
            </p:txBody>
          </p:sp>
        </p:grpSp>
        <p:grpSp>
          <p:nvGrpSpPr>
            <p:cNvPr id="19527" name="Group 30"/>
            <p:cNvGrpSpPr>
              <a:grpSpLocks/>
            </p:cNvGrpSpPr>
            <p:nvPr/>
          </p:nvGrpSpPr>
          <p:grpSpPr bwMode="auto">
            <a:xfrm>
              <a:off x="6840" y="10080"/>
              <a:ext cx="1620" cy="720"/>
              <a:chOff x="5300" y="12420"/>
              <a:chExt cx="1620" cy="720"/>
            </a:xfrm>
          </p:grpSpPr>
          <p:sp>
            <p:nvSpPr>
              <p:cNvPr id="19533" name="Oval 31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4" name="Text Box 32"/>
              <p:cNvSpPr txBox="1">
                <a:spLocks noChangeArrowheads="1"/>
              </p:cNvSpPr>
              <p:nvPr/>
            </p:nvSpPr>
            <p:spPr bwMode="auto">
              <a:xfrm>
                <a:off x="5300" y="1260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اسم الدورة</a:t>
                </a:r>
              </a:p>
            </p:txBody>
          </p:sp>
        </p:grpSp>
        <p:grpSp>
          <p:nvGrpSpPr>
            <p:cNvPr id="19528" name="Group 33"/>
            <p:cNvGrpSpPr>
              <a:grpSpLocks/>
            </p:cNvGrpSpPr>
            <p:nvPr/>
          </p:nvGrpSpPr>
          <p:grpSpPr bwMode="auto">
            <a:xfrm>
              <a:off x="8640" y="10080"/>
              <a:ext cx="2047" cy="740"/>
              <a:chOff x="8640" y="10080"/>
              <a:chExt cx="2047" cy="740"/>
            </a:xfrm>
          </p:grpSpPr>
          <p:sp>
            <p:nvSpPr>
              <p:cNvPr id="19531" name="Oval 34"/>
              <p:cNvSpPr>
                <a:spLocks noChangeArrowheads="1"/>
              </p:cNvSpPr>
              <p:nvPr/>
            </p:nvSpPr>
            <p:spPr bwMode="auto">
              <a:xfrm>
                <a:off x="8740" y="10080"/>
                <a:ext cx="161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2" name="Text Box 35"/>
              <p:cNvSpPr txBox="1">
                <a:spLocks noChangeArrowheads="1"/>
              </p:cNvSpPr>
              <p:nvPr/>
            </p:nvSpPr>
            <p:spPr bwMode="auto">
              <a:xfrm>
                <a:off x="8640" y="10260"/>
                <a:ext cx="2047" cy="5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عدد ساعات الدورة</a:t>
                </a:r>
              </a:p>
            </p:txBody>
          </p:sp>
        </p:grpSp>
        <p:sp>
          <p:nvSpPr>
            <p:cNvPr id="19529" name="Line 37"/>
            <p:cNvSpPr>
              <a:spLocks noChangeShapeType="1"/>
            </p:cNvSpPr>
            <p:nvPr/>
          </p:nvSpPr>
          <p:spPr bwMode="auto">
            <a:xfrm flipV="1">
              <a:off x="7560" y="9720"/>
              <a:ext cx="0" cy="36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30" name="Line 38"/>
            <p:cNvSpPr>
              <a:spLocks noChangeShapeType="1"/>
            </p:cNvSpPr>
            <p:nvPr/>
          </p:nvSpPr>
          <p:spPr bwMode="auto">
            <a:xfrm flipH="1" flipV="1">
              <a:off x="8640" y="9540"/>
              <a:ext cx="900" cy="5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grpSp>
        <p:nvGrpSpPr>
          <p:cNvPr id="19460" name="Group 39"/>
          <p:cNvGrpSpPr>
            <a:grpSpLocks/>
          </p:cNvGrpSpPr>
          <p:nvPr/>
        </p:nvGrpSpPr>
        <p:grpSpPr bwMode="auto">
          <a:xfrm>
            <a:off x="4020425" y="205669"/>
            <a:ext cx="4944063" cy="2164376"/>
            <a:chOff x="4280" y="3600"/>
            <a:chExt cx="7409" cy="2180"/>
          </a:xfrm>
        </p:grpSpPr>
        <p:grpSp>
          <p:nvGrpSpPr>
            <p:cNvPr id="19496" name="Group 40"/>
            <p:cNvGrpSpPr>
              <a:grpSpLocks/>
            </p:cNvGrpSpPr>
            <p:nvPr/>
          </p:nvGrpSpPr>
          <p:grpSpPr bwMode="auto">
            <a:xfrm>
              <a:off x="6348" y="3600"/>
              <a:ext cx="5341" cy="1780"/>
              <a:chOff x="6348" y="3600"/>
              <a:chExt cx="5341" cy="1780"/>
            </a:xfrm>
          </p:grpSpPr>
          <p:grpSp>
            <p:nvGrpSpPr>
              <p:cNvPr id="19503" name="Group 41"/>
              <p:cNvGrpSpPr>
                <a:grpSpLocks/>
              </p:cNvGrpSpPr>
              <p:nvPr/>
            </p:nvGrpSpPr>
            <p:grpSpPr bwMode="auto">
              <a:xfrm>
                <a:off x="8229" y="4480"/>
                <a:ext cx="1800" cy="900"/>
                <a:chOff x="6840" y="12060"/>
                <a:chExt cx="1800" cy="900"/>
              </a:xfrm>
            </p:grpSpPr>
            <p:sp>
              <p:nvSpPr>
                <p:cNvPr id="19524" name="Rectangle 42"/>
                <p:cNvSpPr>
                  <a:spLocks noChangeArrowheads="1"/>
                </p:cNvSpPr>
                <p:nvPr/>
              </p:nvSpPr>
              <p:spPr bwMode="auto">
                <a:xfrm>
                  <a:off x="6840" y="12060"/>
                  <a:ext cx="1800" cy="900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25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7200" y="12280"/>
                  <a:ext cx="1080" cy="62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dirty="0"/>
                    <a:t>المتدربة</a:t>
                  </a:r>
                </a:p>
              </p:txBody>
            </p:sp>
          </p:grpSp>
          <p:grpSp>
            <p:nvGrpSpPr>
              <p:cNvPr id="19505" name="Group 47"/>
              <p:cNvGrpSpPr>
                <a:grpSpLocks/>
              </p:cNvGrpSpPr>
              <p:nvPr/>
            </p:nvGrpSpPr>
            <p:grpSpPr bwMode="auto">
              <a:xfrm>
                <a:off x="6348" y="4480"/>
                <a:ext cx="1620" cy="720"/>
                <a:chOff x="5319" y="12420"/>
                <a:chExt cx="1620" cy="720"/>
              </a:xfrm>
            </p:grpSpPr>
            <p:sp>
              <p:nvSpPr>
                <p:cNvPr id="19520" name="Oval 48"/>
                <p:cNvSpPr>
                  <a:spLocks noChangeArrowheads="1"/>
                </p:cNvSpPr>
                <p:nvPr/>
              </p:nvSpPr>
              <p:spPr bwMode="auto">
                <a:xfrm>
                  <a:off x="5400" y="12420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21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5319" y="12598"/>
                  <a:ext cx="1620" cy="46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dirty="0"/>
                    <a:t>اسم المتدربة</a:t>
                  </a:r>
                </a:p>
              </p:txBody>
            </p:sp>
          </p:grpSp>
          <p:grpSp>
            <p:nvGrpSpPr>
              <p:cNvPr id="19507" name="Group 53"/>
              <p:cNvGrpSpPr>
                <a:grpSpLocks/>
              </p:cNvGrpSpPr>
              <p:nvPr/>
            </p:nvGrpSpPr>
            <p:grpSpPr bwMode="auto">
              <a:xfrm>
                <a:off x="8269" y="3600"/>
                <a:ext cx="1620" cy="720"/>
                <a:chOff x="5300" y="12420"/>
                <a:chExt cx="1620" cy="720"/>
              </a:xfrm>
            </p:grpSpPr>
            <p:sp>
              <p:nvSpPr>
                <p:cNvPr id="19516" name="Oval 54"/>
                <p:cNvSpPr>
                  <a:spLocks noChangeArrowheads="1"/>
                </p:cNvSpPr>
                <p:nvPr/>
              </p:nvSpPr>
              <p:spPr bwMode="auto">
                <a:xfrm>
                  <a:off x="5400" y="12420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17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5300" y="12520"/>
                  <a:ext cx="1620" cy="46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u="sng" dirty="0"/>
                    <a:t>رقم المتدربة</a:t>
                  </a:r>
                </a:p>
              </p:txBody>
            </p:sp>
          </p:grpSp>
          <p:grpSp>
            <p:nvGrpSpPr>
              <p:cNvPr id="19508" name="Group 56"/>
              <p:cNvGrpSpPr>
                <a:grpSpLocks/>
              </p:cNvGrpSpPr>
              <p:nvPr/>
            </p:nvGrpSpPr>
            <p:grpSpPr bwMode="auto">
              <a:xfrm>
                <a:off x="10069" y="3940"/>
                <a:ext cx="1620" cy="720"/>
                <a:chOff x="5300" y="12420"/>
                <a:chExt cx="1620" cy="720"/>
              </a:xfrm>
            </p:grpSpPr>
            <p:sp>
              <p:nvSpPr>
                <p:cNvPr id="19514" name="Oval 57"/>
                <p:cNvSpPr>
                  <a:spLocks noChangeArrowheads="1"/>
                </p:cNvSpPr>
                <p:nvPr/>
              </p:nvSpPr>
              <p:spPr bwMode="auto">
                <a:xfrm>
                  <a:off x="5400" y="12420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762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15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5300" y="12520"/>
                  <a:ext cx="1620" cy="46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/>
                    <a:t>رقم الهاتف</a:t>
                  </a:r>
                </a:p>
              </p:txBody>
            </p:sp>
          </p:grpSp>
          <p:sp>
            <p:nvSpPr>
              <p:cNvPr id="19510" name="Line 60"/>
              <p:cNvSpPr>
                <a:spLocks noChangeShapeType="1"/>
              </p:cNvSpPr>
              <p:nvPr/>
            </p:nvSpPr>
            <p:spPr bwMode="auto">
              <a:xfrm>
                <a:off x="7869" y="4840"/>
                <a:ext cx="360" cy="18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  <p:sp>
            <p:nvSpPr>
              <p:cNvPr id="19512" name="Line 62"/>
              <p:cNvSpPr>
                <a:spLocks noChangeShapeType="1"/>
              </p:cNvSpPr>
              <p:nvPr/>
            </p:nvSpPr>
            <p:spPr bwMode="auto">
              <a:xfrm>
                <a:off x="9129" y="4300"/>
                <a:ext cx="0" cy="18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  <p:sp>
            <p:nvSpPr>
              <p:cNvPr id="19513" name="Line 63"/>
              <p:cNvSpPr>
                <a:spLocks noChangeShapeType="1"/>
              </p:cNvSpPr>
              <p:nvPr/>
            </p:nvSpPr>
            <p:spPr bwMode="auto">
              <a:xfrm flipH="1">
                <a:off x="10029" y="4660"/>
                <a:ext cx="540" cy="18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</p:grpSp>
        <p:sp>
          <p:nvSpPr>
            <p:cNvPr id="19497" name="Oval 64"/>
            <p:cNvSpPr>
              <a:spLocks noChangeArrowheads="1"/>
            </p:cNvSpPr>
            <p:nvPr/>
          </p:nvSpPr>
          <p:spPr bwMode="auto">
            <a:xfrm>
              <a:off x="4820" y="4100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الأول</a:t>
              </a:r>
            </a:p>
          </p:txBody>
        </p:sp>
        <p:sp>
          <p:nvSpPr>
            <p:cNvPr id="19498" name="Line 65"/>
            <p:cNvSpPr>
              <a:spLocks noChangeShapeType="1"/>
            </p:cNvSpPr>
            <p:nvPr/>
          </p:nvSpPr>
          <p:spPr bwMode="auto">
            <a:xfrm>
              <a:off x="6080" y="4380"/>
              <a:ext cx="600" cy="1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99" name="Line 66"/>
            <p:cNvSpPr>
              <a:spLocks noChangeShapeType="1"/>
            </p:cNvSpPr>
            <p:nvPr/>
          </p:nvSpPr>
          <p:spPr bwMode="auto">
            <a:xfrm>
              <a:off x="5540" y="4860"/>
              <a:ext cx="9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00" name="Oval 67"/>
            <p:cNvSpPr>
              <a:spLocks noChangeArrowheads="1"/>
            </p:cNvSpPr>
            <p:nvPr/>
          </p:nvSpPr>
          <p:spPr bwMode="auto">
            <a:xfrm>
              <a:off x="4280" y="4620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الأب</a:t>
              </a:r>
            </a:p>
          </p:txBody>
        </p:sp>
        <p:sp>
          <p:nvSpPr>
            <p:cNvPr id="19501" name="Line 68"/>
            <p:cNvSpPr>
              <a:spLocks noChangeShapeType="1"/>
            </p:cNvSpPr>
            <p:nvPr/>
          </p:nvSpPr>
          <p:spPr bwMode="auto">
            <a:xfrm flipV="1">
              <a:off x="5880" y="5000"/>
              <a:ext cx="620" cy="42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02" name="Oval 69"/>
            <p:cNvSpPr>
              <a:spLocks noChangeArrowheads="1"/>
            </p:cNvSpPr>
            <p:nvPr/>
          </p:nvSpPr>
          <p:spPr bwMode="auto">
            <a:xfrm>
              <a:off x="4660" y="5240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العائلة</a:t>
              </a:r>
            </a:p>
          </p:txBody>
        </p:sp>
      </p:grpSp>
      <p:grpSp>
        <p:nvGrpSpPr>
          <p:cNvPr id="19462" name="Group 71"/>
          <p:cNvGrpSpPr>
            <a:grpSpLocks/>
          </p:cNvGrpSpPr>
          <p:nvPr/>
        </p:nvGrpSpPr>
        <p:grpSpPr bwMode="auto">
          <a:xfrm>
            <a:off x="420624" y="3147863"/>
            <a:ext cx="2851867" cy="3332320"/>
            <a:chOff x="450" y="6442"/>
            <a:chExt cx="3719" cy="2942"/>
          </a:xfrm>
        </p:grpSpPr>
        <p:grpSp>
          <p:nvGrpSpPr>
            <p:cNvPr id="19469" name="Group 72"/>
            <p:cNvGrpSpPr>
              <a:grpSpLocks/>
            </p:cNvGrpSpPr>
            <p:nvPr/>
          </p:nvGrpSpPr>
          <p:grpSpPr bwMode="auto">
            <a:xfrm>
              <a:off x="2349" y="7342"/>
              <a:ext cx="1800" cy="900"/>
              <a:chOff x="2340" y="12060"/>
              <a:chExt cx="1800" cy="900"/>
            </a:xfrm>
          </p:grpSpPr>
          <p:sp>
            <p:nvSpPr>
              <p:cNvPr id="19494" name="Rectangle 73"/>
              <p:cNvSpPr>
                <a:spLocks noChangeArrowheads="1"/>
              </p:cNvSpPr>
              <p:nvPr/>
            </p:nvSpPr>
            <p:spPr bwMode="auto">
              <a:xfrm>
                <a:off x="2340" y="12060"/>
                <a:ext cx="1800" cy="90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5" name="Text Box 74"/>
              <p:cNvSpPr txBox="1">
                <a:spLocks noChangeArrowheads="1"/>
              </p:cNvSpPr>
              <p:nvPr/>
            </p:nvSpPr>
            <p:spPr bwMode="auto">
              <a:xfrm>
                <a:off x="2680" y="12280"/>
                <a:ext cx="1080" cy="60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المدربة</a:t>
                </a:r>
              </a:p>
            </p:txBody>
          </p:sp>
        </p:grpSp>
        <p:grpSp>
          <p:nvGrpSpPr>
            <p:cNvPr id="19470" name="Group 75"/>
            <p:cNvGrpSpPr>
              <a:grpSpLocks/>
            </p:cNvGrpSpPr>
            <p:nvPr/>
          </p:nvGrpSpPr>
          <p:grpSpPr bwMode="auto">
            <a:xfrm>
              <a:off x="2529" y="6442"/>
              <a:ext cx="1620" cy="720"/>
              <a:chOff x="5300" y="12420"/>
              <a:chExt cx="1620" cy="720"/>
            </a:xfrm>
          </p:grpSpPr>
          <p:sp>
            <p:nvSpPr>
              <p:cNvPr id="19492" name="Oval 76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76200" cmpd="dbl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3" name="Text Box 77"/>
              <p:cNvSpPr txBox="1">
                <a:spLocks noChangeArrowheads="1"/>
              </p:cNvSpPr>
              <p:nvPr/>
            </p:nvSpPr>
            <p:spPr bwMode="auto">
              <a:xfrm>
                <a:off x="5300" y="1252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رقم الهاتف</a:t>
                </a:r>
              </a:p>
            </p:txBody>
          </p:sp>
        </p:grpSp>
        <p:grpSp>
          <p:nvGrpSpPr>
            <p:cNvPr id="19471" name="Group 78"/>
            <p:cNvGrpSpPr>
              <a:grpSpLocks/>
            </p:cNvGrpSpPr>
            <p:nvPr/>
          </p:nvGrpSpPr>
          <p:grpSpPr bwMode="auto">
            <a:xfrm>
              <a:off x="2629" y="8664"/>
              <a:ext cx="1540" cy="720"/>
              <a:chOff x="6100" y="12482"/>
              <a:chExt cx="1540" cy="720"/>
            </a:xfrm>
          </p:grpSpPr>
          <p:sp>
            <p:nvSpPr>
              <p:cNvPr id="19490" name="Oval 79"/>
              <p:cNvSpPr>
                <a:spLocks noChangeArrowheads="1"/>
              </p:cNvSpPr>
              <p:nvPr/>
            </p:nvSpPr>
            <p:spPr bwMode="auto">
              <a:xfrm>
                <a:off x="6120" y="12482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1" name="Text Box 80"/>
              <p:cNvSpPr txBox="1">
                <a:spLocks noChangeArrowheads="1"/>
              </p:cNvSpPr>
              <p:nvPr/>
            </p:nvSpPr>
            <p:spPr bwMode="auto">
              <a:xfrm>
                <a:off x="6100" y="12642"/>
                <a:ext cx="1540" cy="341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u="sng" dirty="0"/>
                  <a:t>رقم المدربة</a:t>
                </a:r>
                <a:endParaRPr lang="ar-SA" sz="1600" b="1" dirty="0"/>
              </a:p>
            </p:txBody>
          </p:sp>
        </p:grpSp>
        <p:grpSp>
          <p:nvGrpSpPr>
            <p:cNvPr id="19472" name="Group 81"/>
            <p:cNvGrpSpPr>
              <a:grpSpLocks/>
            </p:cNvGrpSpPr>
            <p:nvPr/>
          </p:nvGrpSpPr>
          <p:grpSpPr bwMode="auto">
            <a:xfrm>
              <a:off x="729" y="8062"/>
              <a:ext cx="1620" cy="720"/>
              <a:chOff x="5300" y="12420"/>
              <a:chExt cx="1620" cy="720"/>
            </a:xfrm>
          </p:grpSpPr>
          <p:sp>
            <p:nvSpPr>
              <p:cNvPr id="19488" name="Oval 82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89" name="Text Box 83"/>
              <p:cNvSpPr txBox="1">
                <a:spLocks noChangeArrowheads="1"/>
              </p:cNvSpPr>
              <p:nvPr/>
            </p:nvSpPr>
            <p:spPr bwMode="auto">
              <a:xfrm>
                <a:off x="5300" y="1252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اسم المدربة</a:t>
                </a:r>
              </a:p>
            </p:txBody>
          </p:sp>
        </p:grpSp>
        <p:grpSp>
          <p:nvGrpSpPr>
            <p:cNvPr id="19473" name="Group 84"/>
            <p:cNvGrpSpPr>
              <a:grpSpLocks/>
            </p:cNvGrpSpPr>
            <p:nvPr/>
          </p:nvGrpSpPr>
          <p:grpSpPr bwMode="auto">
            <a:xfrm>
              <a:off x="450" y="7242"/>
              <a:ext cx="1639" cy="720"/>
              <a:chOff x="5201" y="12420"/>
              <a:chExt cx="1639" cy="720"/>
            </a:xfrm>
          </p:grpSpPr>
          <p:sp>
            <p:nvSpPr>
              <p:cNvPr id="19486" name="Oval 85"/>
              <p:cNvSpPr>
                <a:spLocks noChangeArrowheads="1"/>
              </p:cNvSpPr>
              <p:nvPr/>
            </p:nvSpPr>
            <p:spPr bwMode="auto">
              <a:xfrm>
                <a:off x="5201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87" name="Text Box 86"/>
              <p:cNvSpPr txBox="1">
                <a:spLocks noChangeArrowheads="1"/>
              </p:cNvSpPr>
              <p:nvPr/>
            </p:nvSpPr>
            <p:spPr bwMode="auto">
              <a:xfrm>
                <a:off x="5220" y="1260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التخصص</a:t>
                </a:r>
              </a:p>
            </p:txBody>
          </p:sp>
        </p:grpSp>
        <p:sp>
          <p:nvSpPr>
            <p:cNvPr id="19476" name="Line 93"/>
            <p:cNvSpPr>
              <a:spLocks noChangeShapeType="1"/>
            </p:cNvSpPr>
            <p:nvPr/>
          </p:nvSpPr>
          <p:spPr bwMode="auto">
            <a:xfrm flipV="1">
              <a:off x="3377" y="8242"/>
              <a:ext cx="22" cy="42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77" name="Line 94"/>
            <p:cNvSpPr>
              <a:spLocks noChangeShapeType="1"/>
            </p:cNvSpPr>
            <p:nvPr/>
          </p:nvSpPr>
          <p:spPr bwMode="auto">
            <a:xfrm flipV="1">
              <a:off x="1809" y="7882"/>
              <a:ext cx="540" cy="1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78" name="Line 95"/>
            <p:cNvSpPr>
              <a:spLocks noChangeShapeType="1"/>
            </p:cNvSpPr>
            <p:nvPr/>
          </p:nvSpPr>
          <p:spPr bwMode="auto">
            <a:xfrm>
              <a:off x="1909" y="7612"/>
              <a:ext cx="440" cy="9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81" name="Line 98"/>
            <p:cNvSpPr>
              <a:spLocks noChangeShapeType="1"/>
            </p:cNvSpPr>
            <p:nvPr/>
          </p:nvSpPr>
          <p:spPr bwMode="auto">
            <a:xfrm flipH="1">
              <a:off x="3249" y="7162"/>
              <a:ext cx="180" cy="1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sp>
        <p:nvSpPr>
          <p:cNvPr id="81" name="Oval 63"/>
          <p:cNvSpPr>
            <a:spLocks noChangeArrowheads="1"/>
          </p:cNvSpPr>
          <p:nvPr/>
        </p:nvSpPr>
        <p:spPr bwMode="auto">
          <a:xfrm>
            <a:off x="5078961" y="5721859"/>
            <a:ext cx="1037468" cy="634296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>
              <a:latin typeface="Comic Sans MS" pitchFamily="66" charset="0"/>
              <a:cs typeface="Tahoma" pitchFamily="34" charset="0"/>
            </a:endParaRPr>
          </a:p>
        </p:txBody>
      </p:sp>
      <p:sp>
        <p:nvSpPr>
          <p:cNvPr id="82" name="Text Box 64"/>
          <p:cNvSpPr txBox="1">
            <a:spLocks noChangeArrowheads="1"/>
          </p:cNvSpPr>
          <p:nvPr/>
        </p:nvSpPr>
        <p:spPr bwMode="auto">
          <a:xfrm>
            <a:off x="5027797" y="5818763"/>
            <a:ext cx="1028700" cy="264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ar-SA" sz="1600" b="1" u="sng" dirty="0"/>
              <a:t>رقم الدورة</a:t>
            </a:r>
          </a:p>
        </p:txBody>
      </p:sp>
      <p:sp>
        <p:nvSpPr>
          <p:cNvPr id="83" name="Line 69"/>
          <p:cNvSpPr>
            <a:spLocks noChangeShapeType="1"/>
          </p:cNvSpPr>
          <p:nvPr/>
        </p:nvSpPr>
        <p:spPr bwMode="auto">
          <a:xfrm flipV="1">
            <a:off x="5940929" y="5331811"/>
            <a:ext cx="522072" cy="486951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/>
          </a:p>
        </p:txBody>
      </p:sp>
      <p:sp>
        <p:nvSpPr>
          <p:cNvPr id="84" name="Slide Number Placeholder 8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z="1600" b="1" smtClean="0"/>
              <a:pPr>
                <a:defRPr/>
              </a:pPr>
              <a:t>23</a:t>
            </a:fld>
            <a:endParaRPr lang="ar-SA" sz="1600" b="1"/>
          </a:p>
        </p:txBody>
      </p:sp>
      <p:grpSp>
        <p:nvGrpSpPr>
          <p:cNvPr id="4" name="مجموعة 3"/>
          <p:cNvGrpSpPr/>
          <p:nvPr/>
        </p:nvGrpSpPr>
        <p:grpSpPr>
          <a:xfrm>
            <a:off x="6733845" y="1972912"/>
            <a:ext cx="935449" cy="2377850"/>
            <a:chOff x="7606458" y="2048368"/>
            <a:chExt cx="935449" cy="2377850"/>
          </a:xfrm>
        </p:grpSpPr>
        <p:grpSp>
          <p:nvGrpSpPr>
            <p:cNvPr id="3" name="مجموعة 2"/>
            <p:cNvGrpSpPr/>
            <p:nvPr/>
          </p:nvGrpSpPr>
          <p:grpSpPr>
            <a:xfrm>
              <a:off x="7606458" y="3079147"/>
              <a:ext cx="935449" cy="791274"/>
              <a:chOff x="7606458" y="3079147"/>
              <a:chExt cx="935449" cy="791274"/>
            </a:xfrm>
          </p:grpSpPr>
          <p:sp>
            <p:nvSpPr>
              <p:cNvPr id="86" name="AutoShape 106"/>
              <p:cNvSpPr>
                <a:spLocks noChangeArrowheads="1"/>
              </p:cNvSpPr>
              <p:nvPr/>
            </p:nvSpPr>
            <p:spPr bwMode="auto">
              <a:xfrm>
                <a:off x="7606458" y="3079147"/>
                <a:ext cx="935449" cy="791274"/>
              </a:xfrm>
              <a:prstGeom prst="diamond">
                <a:avLst/>
              </a:prstGeom>
              <a:solidFill>
                <a:srgbClr val="FFFFFF"/>
              </a:solidFill>
              <a:ln w="38100">
                <a:solidFill>
                  <a:schemeClr val="accent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87" name="Text Box 107"/>
              <p:cNvSpPr txBox="1">
                <a:spLocks noChangeArrowheads="1"/>
              </p:cNvSpPr>
              <p:nvPr/>
            </p:nvSpPr>
            <p:spPr bwMode="auto">
              <a:xfrm>
                <a:off x="7627674" y="3281986"/>
                <a:ext cx="796297" cy="3869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>
                    <a:solidFill>
                      <a:schemeClr val="accent1">
                        <a:lumMod val="75000"/>
                      </a:schemeClr>
                    </a:solidFill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تأخذ</a:t>
                </a:r>
              </a:p>
            </p:txBody>
          </p:sp>
        </p:grpSp>
        <p:sp>
          <p:nvSpPr>
            <p:cNvPr id="88" name="Line 108"/>
            <p:cNvSpPr>
              <a:spLocks noChangeShapeType="1"/>
            </p:cNvSpPr>
            <p:nvPr/>
          </p:nvSpPr>
          <p:spPr bwMode="auto">
            <a:xfrm>
              <a:off x="8069443" y="2048368"/>
              <a:ext cx="4738" cy="1030779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0" name="Line 108"/>
            <p:cNvSpPr>
              <a:spLocks noChangeShapeType="1"/>
            </p:cNvSpPr>
            <p:nvPr/>
          </p:nvSpPr>
          <p:spPr bwMode="auto">
            <a:xfrm flipH="1">
              <a:off x="8036931" y="3872775"/>
              <a:ext cx="0" cy="553443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5" name="مجموعة 4"/>
          <p:cNvGrpSpPr/>
          <p:nvPr/>
        </p:nvGrpSpPr>
        <p:grpSpPr>
          <a:xfrm>
            <a:off x="3251649" y="4167267"/>
            <a:ext cx="3231580" cy="942204"/>
            <a:chOff x="3251649" y="4167267"/>
            <a:chExt cx="3231580" cy="942204"/>
          </a:xfrm>
        </p:grpSpPr>
        <p:sp>
          <p:nvSpPr>
            <p:cNvPr id="97" name="AutoShape 106"/>
            <p:cNvSpPr>
              <a:spLocks noChangeArrowheads="1"/>
            </p:cNvSpPr>
            <p:nvPr/>
          </p:nvSpPr>
          <p:spPr bwMode="auto">
            <a:xfrm>
              <a:off x="4094767" y="4167267"/>
              <a:ext cx="1200209" cy="942204"/>
            </a:xfrm>
            <a:prstGeom prst="diamond">
              <a:avLst/>
            </a:prstGeom>
            <a:solidFill>
              <a:srgbClr val="FFFFFF"/>
            </a:solidFill>
            <a:ln w="38100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>
                <a:latin typeface="Comic Sans MS" pitchFamily="66" charset="0"/>
                <a:cs typeface="Tahoma" pitchFamily="34" charset="0"/>
              </a:endParaRPr>
            </a:p>
          </p:txBody>
        </p:sp>
        <p:sp>
          <p:nvSpPr>
            <p:cNvPr id="93" name="Line 108"/>
            <p:cNvSpPr>
              <a:spLocks noChangeShapeType="1"/>
            </p:cNvSpPr>
            <p:nvPr/>
          </p:nvSpPr>
          <p:spPr bwMode="auto">
            <a:xfrm flipH="1" flipV="1">
              <a:off x="5288993" y="4619906"/>
              <a:ext cx="1194236" cy="18462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4" name="Line 108"/>
            <p:cNvSpPr>
              <a:spLocks noChangeShapeType="1"/>
            </p:cNvSpPr>
            <p:nvPr/>
          </p:nvSpPr>
          <p:spPr bwMode="auto">
            <a:xfrm>
              <a:off x="3251649" y="4619907"/>
              <a:ext cx="825619" cy="0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6" name="Text Box 107"/>
            <p:cNvSpPr txBox="1">
              <a:spLocks noChangeArrowheads="1"/>
            </p:cNvSpPr>
            <p:nvPr/>
          </p:nvSpPr>
          <p:spPr bwMode="auto">
            <a:xfrm>
              <a:off x="4102062" y="4357260"/>
              <a:ext cx="1059454" cy="421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 dirty="0">
                  <a:solidFill>
                    <a:schemeClr val="accent1">
                      <a:lumMod val="75000"/>
                    </a:schemeClr>
                  </a:solidFill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تعطي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0616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sz="3200" b="1" u="sng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imes New Roman" pitchFamily="18" charset="0"/>
                <a:sym typeface="Wingdings" pitchFamily="2" charset="2"/>
              </a:rPr>
              <a:t>الآن نحدد نوع العلاقة :</a:t>
            </a:r>
            <a:br>
              <a:rPr lang="ar-SA" sz="3200" b="1" u="sng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imes New Roman" pitchFamily="18" charset="0"/>
                <a:sym typeface="Wingdings" pitchFamily="2" charset="2"/>
              </a:rPr>
            </a:br>
            <a:r>
              <a:rPr lang="ar-SA" sz="3200" b="1" u="sng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imes New Roman" pitchFamily="18" charset="0"/>
                <a:sym typeface="Wingdings" pitchFamily="2" charset="2"/>
              </a:rPr>
              <a:t>نأخذ العلاقة بين المدربة والدورة :  و نسأل سؤالين </a:t>
            </a:r>
            <a:endParaRPr lang="ar-SA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24</a:t>
            </a:fld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77544"/>
          </a:xfrm>
        </p:spPr>
        <p:txBody>
          <a:bodyPr>
            <a:normAutofit/>
          </a:bodyPr>
          <a:lstStyle/>
          <a:p>
            <a:pPr marL="0" indent="0" algn="just" eaLnBrk="0" hangingPunct="0">
              <a:lnSpc>
                <a:spcPct val="150000"/>
              </a:lnSpc>
              <a:buNone/>
              <a:tabLst>
                <a:tab pos="457200" algn="r"/>
              </a:tabLst>
            </a:pPr>
            <a:r>
              <a:rPr lang="ar-SA" dirty="0">
                <a:solidFill>
                  <a:srgbClr val="0070C0"/>
                </a:solidFill>
                <a:sym typeface="Wingdings" pitchFamily="2" charset="2"/>
              </a:rPr>
              <a:t>س 1 : هل المدربة الواحدة ممكن أن تعطي اكثر من دورة أم دورة واحدة؟</a:t>
            </a:r>
          </a:p>
          <a:p>
            <a:pPr marL="0" indent="0" algn="just" eaLnBrk="0" hangingPunct="0">
              <a:lnSpc>
                <a:spcPct val="150000"/>
              </a:lnSpc>
              <a:buNone/>
              <a:tabLst>
                <a:tab pos="457200" algn="r"/>
              </a:tabLst>
            </a:pPr>
            <a:r>
              <a:rPr lang="ar-SA" dirty="0">
                <a:sym typeface="Wingdings" pitchFamily="2" charset="2"/>
              </a:rPr>
              <a:t>   نقول أن المدربة الواحدة ممكن أن تعطي اكثر من دورة .</a:t>
            </a:r>
            <a:endParaRPr lang="en-US" dirty="0">
              <a:sym typeface="Wingdings" pitchFamily="2" charset="2"/>
            </a:endParaRPr>
          </a:p>
          <a:p>
            <a:pPr marL="0" indent="0" algn="just" eaLnBrk="0" hangingPunct="0">
              <a:lnSpc>
                <a:spcPct val="150000"/>
              </a:lnSpc>
              <a:buNone/>
              <a:tabLst>
                <a:tab pos="457200" algn="r"/>
              </a:tabLst>
            </a:pPr>
            <a:r>
              <a:rPr lang="ar-SA" dirty="0">
                <a:solidFill>
                  <a:srgbClr val="0070C0"/>
                </a:solidFill>
                <a:sym typeface="Wingdings" pitchFamily="2" charset="2"/>
              </a:rPr>
              <a:t>س 2 : هل الدورة الواحدة تعطيها اكثر من مدربة أم مدربة واحدة ؟</a:t>
            </a:r>
            <a:endParaRPr lang="en-US" dirty="0">
              <a:solidFill>
                <a:srgbClr val="0070C0"/>
              </a:solidFill>
              <a:sym typeface="Wingdings" pitchFamily="2" charset="2"/>
            </a:endParaRPr>
          </a:p>
          <a:p>
            <a:pPr marL="0" indent="0" algn="just" eaLnBrk="0" hangingPunct="0">
              <a:lnSpc>
                <a:spcPct val="150000"/>
              </a:lnSpc>
              <a:buNone/>
              <a:tabLst>
                <a:tab pos="457200" algn="r"/>
              </a:tabLst>
            </a:pPr>
            <a:r>
              <a:rPr lang="ar-SA" dirty="0">
                <a:sym typeface="Wingdings" pitchFamily="2" charset="2"/>
              </a:rPr>
              <a:t>  نقول أن الدورة الواحدة تعطيها أو تدرب عليها اكثر من مدربة .</a:t>
            </a:r>
          </a:p>
          <a:p>
            <a:pPr marL="0" indent="0" algn="just" eaLnBrk="0" hangingPunct="0">
              <a:lnSpc>
                <a:spcPct val="150000"/>
              </a:lnSpc>
              <a:buNone/>
              <a:tabLst>
                <a:tab pos="457200" algn="r"/>
              </a:tabLst>
            </a:pPr>
            <a:endParaRPr lang="ar-SA" dirty="0">
              <a:sym typeface="Wingdings" pitchFamily="2" charset="2"/>
            </a:endParaRPr>
          </a:p>
          <a:p>
            <a:pPr marL="0" indent="0" algn="just" eaLnBrk="0" hangingPunct="0">
              <a:lnSpc>
                <a:spcPct val="150000"/>
              </a:lnSpc>
              <a:buNone/>
              <a:tabLst>
                <a:tab pos="457200" algn="r"/>
              </a:tabLst>
            </a:pPr>
            <a:endParaRPr lang="ar-SA" dirty="0">
              <a:sym typeface="Wingdings" pitchFamily="2" charset="2"/>
            </a:endParaRPr>
          </a:p>
          <a:p>
            <a:pPr marL="0" indent="0" algn="just" eaLnBrk="0" hangingPunct="0">
              <a:lnSpc>
                <a:spcPct val="150000"/>
              </a:lnSpc>
              <a:buNone/>
              <a:tabLst>
                <a:tab pos="457200" algn="r"/>
              </a:tabLst>
            </a:pPr>
            <a:r>
              <a:rPr lang="ar-SA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فمن هذين السؤال تنتج العلاقة التالية :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 M:N</a:t>
            </a:r>
          </a:p>
          <a:p>
            <a:pPr marL="0" indent="0" algn="just" eaLnBrk="0" hangingPunct="0">
              <a:lnSpc>
                <a:spcPct val="150000"/>
              </a:lnSpc>
              <a:buNone/>
              <a:tabLst>
                <a:tab pos="457200" algn="r"/>
              </a:tabLst>
            </a:pPr>
            <a:endParaRPr lang="en-US" dirty="0">
              <a:sym typeface="Wingdings" pitchFamily="2" charset="2"/>
            </a:endParaRPr>
          </a:p>
        </p:txBody>
      </p:sp>
      <p:grpSp>
        <p:nvGrpSpPr>
          <p:cNvPr id="5" name="Group 1"/>
          <p:cNvGrpSpPr>
            <a:grpSpLocks noChangeAspect="1"/>
          </p:cNvGrpSpPr>
          <p:nvPr/>
        </p:nvGrpSpPr>
        <p:grpSpPr bwMode="auto">
          <a:xfrm>
            <a:off x="2281537" y="4099272"/>
            <a:ext cx="5273675" cy="1371600"/>
            <a:chOff x="1795" y="3924"/>
            <a:chExt cx="8306" cy="2160"/>
          </a:xfrm>
        </p:grpSpPr>
        <p:sp>
          <p:nvSpPr>
            <p:cNvPr id="6" name="AutoShape 10"/>
            <p:cNvSpPr>
              <a:spLocks noChangeAspect="1" noChangeArrowheads="1" noTextEdit="1"/>
            </p:cNvSpPr>
            <p:nvPr/>
          </p:nvSpPr>
          <p:spPr bwMode="auto">
            <a:xfrm>
              <a:off x="1795" y="3924"/>
              <a:ext cx="8306" cy="2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7756" y="4544"/>
              <a:ext cx="1015" cy="873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PerspectiveTop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wrap="none" lIns="58522" tIns="29261" rIns="58522" bIns="29261" anchor="ctr">
              <a:flatTx/>
            </a:bodyPr>
            <a:lstStyle/>
            <a:p>
              <a:pPr algn="ctr"/>
              <a:r>
                <a:rPr lang="ar-SA" b="1" dirty="0">
                  <a:ea typeface="Times New Roman" pitchFamily="18" charset="0"/>
                </a:rPr>
                <a:t>المدربة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3287" y="4544"/>
              <a:ext cx="1054" cy="946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PerspectiveTop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wrap="none" lIns="58522" tIns="29261" rIns="58522" bIns="29261" anchor="ctr">
              <a:flatTx/>
            </a:bodyPr>
            <a:lstStyle/>
            <a:p>
              <a:pPr algn="ctr"/>
              <a:r>
                <a:rPr lang="ar-SA" b="1" dirty="0">
                  <a:ea typeface="Times New Roman" pitchFamily="18" charset="0"/>
                </a:rPr>
                <a:t>الدورة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 flipH="1">
              <a:off x="5512" y="4544"/>
              <a:ext cx="130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>
              <a:off x="5512" y="5344"/>
              <a:ext cx="130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1" name="Text Box 5"/>
            <p:cNvSpPr txBox="1">
              <a:spLocks noChangeArrowheads="1"/>
            </p:cNvSpPr>
            <p:nvPr/>
          </p:nvSpPr>
          <p:spPr bwMode="auto">
            <a:xfrm>
              <a:off x="7021" y="4262"/>
              <a:ext cx="400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4639" y="4252"/>
              <a:ext cx="529" cy="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M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13" name="Text Box 3"/>
            <p:cNvSpPr txBox="1">
              <a:spLocks noChangeArrowheads="1"/>
            </p:cNvSpPr>
            <p:nvPr/>
          </p:nvSpPr>
          <p:spPr bwMode="auto">
            <a:xfrm>
              <a:off x="4764" y="5049"/>
              <a:ext cx="400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14" name="Text Box 2"/>
            <p:cNvSpPr txBox="1">
              <a:spLocks noChangeArrowheads="1"/>
            </p:cNvSpPr>
            <p:nvPr/>
          </p:nvSpPr>
          <p:spPr bwMode="auto">
            <a:xfrm>
              <a:off x="6942" y="5034"/>
              <a:ext cx="479" cy="5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endParaRPr lang="ar-SA" dirty="0"/>
            </a:p>
          </p:txBody>
        </p:sp>
      </p:grpSp>
    </p:spTree>
    <p:extLst>
      <p:ext uri="{BB962C8B-B14F-4D97-AF65-F5344CB8AC3E}">
        <p14:creationId xmlns:p14="http://schemas.microsoft.com/office/powerpoint/2010/main" val="1750298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9" name="Group 23"/>
          <p:cNvGrpSpPr>
            <a:grpSpLocks/>
          </p:cNvGrpSpPr>
          <p:nvPr/>
        </p:nvGrpSpPr>
        <p:grpSpPr bwMode="auto">
          <a:xfrm>
            <a:off x="6483229" y="4328109"/>
            <a:ext cx="2660739" cy="2265344"/>
            <a:chOff x="6840" y="8820"/>
            <a:chExt cx="3847" cy="2000"/>
          </a:xfrm>
        </p:grpSpPr>
        <p:grpSp>
          <p:nvGrpSpPr>
            <p:cNvPr id="19526" name="Group 24"/>
            <p:cNvGrpSpPr>
              <a:grpSpLocks/>
            </p:cNvGrpSpPr>
            <p:nvPr/>
          </p:nvGrpSpPr>
          <p:grpSpPr bwMode="auto">
            <a:xfrm>
              <a:off x="6840" y="8820"/>
              <a:ext cx="1800" cy="900"/>
              <a:chOff x="4500" y="14220"/>
              <a:chExt cx="1800" cy="900"/>
            </a:xfrm>
          </p:grpSpPr>
          <p:sp>
            <p:nvSpPr>
              <p:cNvPr id="19535" name="Rectangle 25"/>
              <p:cNvSpPr>
                <a:spLocks noChangeArrowheads="1"/>
              </p:cNvSpPr>
              <p:nvPr/>
            </p:nvSpPr>
            <p:spPr bwMode="auto">
              <a:xfrm>
                <a:off x="4500" y="14220"/>
                <a:ext cx="1800" cy="90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6" name="Text Box 26"/>
              <p:cNvSpPr txBox="1">
                <a:spLocks noChangeArrowheads="1"/>
              </p:cNvSpPr>
              <p:nvPr/>
            </p:nvSpPr>
            <p:spPr bwMode="auto">
              <a:xfrm>
                <a:off x="4860" y="14440"/>
                <a:ext cx="1080" cy="54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الدورة</a:t>
                </a:r>
              </a:p>
            </p:txBody>
          </p:sp>
        </p:grpSp>
        <p:grpSp>
          <p:nvGrpSpPr>
            <p:cNvPr id="19527" name="Group 30"/>
            <p:cNvGrpSpPr>
              <a:grpSpLocks/>
            </p:cNvGrpSpPr>
            <p:nvPr/>
          </p:nvGrpSpPr>
          <p:grpSpPr bwMode="auto">
            <a:xfrm>
              <a:off x="6840" y="10080"/>
              <a:ext cx="1620" cy="720"/>
              <a:chOff x="5300" y="12420"/>
              <a:chExt cx="1620" cy="720"/>
            </a:xfrm>
          </p:grpSpPr>
          <p:sp>
            <p:nvSpPr>
              <p:cNvPr id="19533" name="Oval 31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4" name="Text Box 32"/>
              <p:cNvSpPr txBox="1">
                <a:spLocks noChangeArrowheads="1"/>
              </p:cNvSpPr>
              <p:nvPr/>
            </p:nvSpPr>
            <p:spPr bwMode="auto">
              <a:xfrm>
                <a:off x="5300" y="1260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اسم الدورة</a:t>
                </a:r>
              </a:p>
            </p:txBody>
          </p:sp>
        </p:grpSp>
        <p:grpSp>
          <p:nvGrpSpPr>
            <p:cNvPr id="19528" name="Group 33"/>
            <p:cNvGrpSpPr>
              <a:grpSpLocks/>
            </p:cNvGrpSpPr>
            <p:nvPr/>
          </p:nvGrpSpPr>
          <p:grpSpPr bwMode="auto">
            <a:xfrm>
              <a:off x="8640" y="10080"/>
              <a:ext cx="2047" cy="740"/>
              <a:chOff x="8640" y="10080"/>
              <a:chExt cx="2047" cy="740"/>
            </a:xfrm>
          </p:grpSpPr>
          <p:sp>
            <p:nvSpPr>
              <p:cNvPr id="19531" name="Oval 34"/>
              <p:cNvSpPr>
                <a:spLocks noChangeArrowheads="1"/>
              </p:cNvSpPr>
              <p:nvPr/>
            </p:nvSpPr>
            <p:spPr bwMode="auto">
              <a:xfrm>
                <a:off x="8740" y="10080"/>
                <a:ext cx="161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2" name="Text Box 35"/>
              <p:cNvSpPr txBox="1">
                <a:spLocks noChangeArrowheads="1"/>
              </p:cNvSpPr>
              <p:nvPr/>
            </p:nvSpPr>
            <p:spPr bwMode="auto">
              <a:xfrm>
                <a:off x="8640" y="10260"/>
                <a:ext cx="2047" cy="5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عدد ساعات الدورة</a:t>
                </a:r>
              </a:p>
            </p:txBody>
          </p:sp>
        </p:grpSp>
        <p:sp>
          <p:nvSpPr>
            <p:cNvPr id="19529" name="Line 37"/>
            <p:cNvSpPr>
              <a:spLocks noChangeShapeType="1"/>
            </p:cNvSpPr>
            <p:nvPr/>
          </p:nvSpPr>
          <p:spPr bwMode="auto">
            <a:xfrm flipV="1">
              <a:off x="7560" y="9720"/>
              <a:ext cx="0" cy="36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30" name="Line 38"/>
            <p:cNvSpPr>
              <a:spLocks noChangeShapeType="1"/>
            </p:cNvSpPr>
            <p:nvPr/>
          </p:nvSpPr>
          <p:spPr bwMode="auto">
            <a:xfrm flipH="1" flipV="1">
              <a:off x="8640" y="9540"/>
              <a:ext cx="900" cy="5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grpSp>
        <p:nvGrpSpPr>
          <p:cNvPr id="19460" name="Group 39"/>
          <p:cNvGrpSpPr>
            <a:grpSpLocks/>
          </p:cNvGrpSpPr>
          <p:nvPr/>
        </p:nvGrpSpPr>
        <p:grpSpPr bwMode="auto">
          <a:xfrm>
            <a:off x="4020425" y="205669"/>
            <a:ext cx="4944063" cy="2164376"/>
            <a:chOff x="4280" y="3600"/>
            <a:chExt cx="7409" cy="2180"/>
          </a:xfrm>
        </p:grpSpPr>
        <p:grpSp>
          <p:nvGrpSpPr>
            <p:cNvPr id="19496" name="Group 40"/>
            <p:cNvGrpSpPr>
              <a:grpSpLocks/>
            </p:cNvGrpSpPr>
            <p:nvPr/>
          </p:nvGrpSpPr>
          <p:grpSpPr bwMode="auto">
            <a:xfrm>
              <a:off x="6348" y="3600"/>
              <a:ext cx="5341" cy="1780"/>
              <a:chOff x="6348" y="3600"/>
              <a:chExt cx="5341" cy="1780"/>
            </a:xfrm>
          </p:grpSpPr>
          <p:grpSp>
            <p:nvGrpSpPr>
              <p:cNvPr id="19503" name="Group 41"/>
              <p:cNvGrpSpPr>
                <a:grpSpLocks/>
              </p:cNvGrpSpPr>
              <p:nvPr/>
            </p:nvGrpSpPr>
            <p:grpSpPr bwMode="auto">
              <a:xfrm>
                <a:off x="8229" y="4480"/>
                <a:ext cx="1800" cy="900"/>
                <a:chOff x="6840" y="12060"/>
                <a:chExt cx="1800" cy="900"/>
              </a:xfrm>
            </p:grpSpPr>
            <p:sp>
              <p:nvSpPr>
                <p:cNvPr id="19524" name="Rectangle 42"/>
                <p:cNvSpPr>
                  <a:spLocks noChangeArrowheads="1"/>
                </p:cNvSpPr>
                <p:nvPr/>
              </p:nvSpPr>
              <p:spPr bwMode="auto">
                <a:xfrm>
                  <a:off x="6840" y="12060"/>
                  <a:ext cx="1800" cy="900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25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7200" y="12280"/>
                  <a:ext cx="1080" cy="62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dirty="0"/>
                    <a:t>المتدربة</a:t>
                  </a:r>
                </a:p>
              </p:txBody>
            </p:sp>
          </p:grpSp>
          <p:grpSp>
            <p:nvGrpSpPr>
              <p:cNvPr id="19505" name="Group 47"/>
              <p:cNvGrpSpPr>
                <a:grpSpLocks/>
              </p:cNvGrpSpPr>
              <p:nvPr/>
            </p:nvGrpSpPr>
            <p:grpSpPr bwMode="auto">
              <a:xfrm>
                <a:off x="6348" y="4480"/>
                <a:ext cx="1620" cy="720"/>
                <a:chOff x="5319" y="12420"/>
                <a:chExt cx="1620" cy="720"/>
              </a:xfrm>
            </p:grpSpPr>
            <p:sp>
              <p:nvSpPr>
                <p:cNvPr id="19520" name="Oval 48"/>
                <p:cNvSpPr>
                  <a:spLocks noChangeArrowheads="1"/>
                </p:cNvSpPr>
                <p:nvPr/>
              </p:nvSpPr>
              <p:spPr bwMode="auto">
                <a:xfrm>
                  <a:off x="5400" y="12420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21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5319" y="12598"/>
                  <a:ext cx="1620" cy="46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dirty="0"/>
                    <a:t>اسم المتدربة</a:t>
                  </a:r>
                </a:p>
              </p:txBody>
            </p:sp>
          </p:grpSp>
          <p:grpSp>
            <p:nvGrpSpPr>
              <p:cNvPr id="19507" name="Group 53"/>
              <p:cNvGrpSpPr>
                <a:grpSpLocks/>
              </p:cNvGrpSpPr>
              <p:nvPr/>
            </p:nvGrpSpPr>
            <p:grpSpPr bwMode="auto">
              <a:xfrm>
                <a:off x="8269" y="3600"/>
                <a:ext cx="1620" cy="720"/>
                <a:chOff x="5300" y="12420"/>
                <a:chExt cx="1620" cy="720"/>
              </a:xfrm>
            </p:grpSpPr>
            <p:sp>
              <p:nvSpPr>
                <p:cNvPr id="19516" name="Oval 54"/>
                <p:cNvSpPr>
                  <a:spLocks noChangeArrowheads="1"/>
                </p:cNvSpPr>
                <p:nvPr/>
              </p:nvSpPr>
              <p:spPr bwMode="auto">
                <a:xfrm>
                  <a:off x="5400" y="12420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17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5300" y="12520"/>
                  <a:ext cx="1620" cy="46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u="sng" dirty="0"/>
                    <a:t>رقم المتدربة</a:t>
                  </a:r>
                </a:p>
              </p:txBody>
            </p:sp>
          </p:grpSp>
          <p:grpSp>
            <p:nvGrpSpPr>
              <p:cNvPr id="19508" name="Group 56"/>
              <p:cNvGrpSpPr>
                <a:grpSpLocks/>
              </p:cNvGrpSpPr>
              <p:nvPr/>
            </p:nvGrpSpPr>
            <p:grpSpPr bwMode="auto">
              <a:xfrm>
                <a:off x="10069" y="3940"/>
                <a:ext cx="1620" cy="720"/>
                <a:chOff x="5300" y="12420"/>
                <a:chExt cx="1620" cy="720"/>
              </a:xfrm>
            </p:grpSpPr>
            <p:sp>
              <p:nvSpPr>
                <p:cNvPr id="19514" name="Oval 57"/>
                <p:cNvSpPr>
                  <a:spLocks noChangeArrowheads="1"/>
                </p:cNvSpPr>
                <p:nvPr/>
              </p:nvSpPr>
              <p:spPr bwMode="auto">
                <a:xfrm>
                  <a:off x="5400" y="12420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762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15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5300" y="12520"/>
                  <a:ext cx="1620" cy="46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/>
                    <a:t>رقم الهاتف</a:t>
                  </a:r>
                </a:p>
              </p:txBody>
            </p:sp>
          </p:grpSp>
          <p:sp>
            <p:nvSpPr>
              <p:cNvPr id="19510" name="Line 60"/>
              <p:cNvSpPr>
                <a:spLocks noChangeShapeType="1"/>
              </p:cNvSpPr>
              <p:nvPr/>
            </p:nvSpPr>
            <p:spPr bwMode="auto">
              <a:xfrm>
                <a:off x="7869" y="4840"/>
                <a:ext cx="360" cy="18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  <p:sp>
            <p:nvSpPr>
              <p:cNvPr id="19512" name="Line 62"/>
              <p:cNvSpPr>
                <a:spLocks noChangeShapeType="1"/>
              </p:cNvSpPr>
              <p:nvPr/>
            </p:nvSpPr>
            <p:spPr bwMode="auto">
              <a:xfrm>
                <a:off x="9129" y="4300"/>
                <a:ext cx="0" cy="18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  <p:sp>
            <p:nvSpPr>
              <p:cNvPr id="19513" name="Line 63"/>
              <p:cNvSpPr>
                <a:spLocks noChangeShapeType="1"/>
              </p:cNvSpPr>
              <p:nvPr/>
            </p:nvSpPr>
            <p:spPr bwMode="auto">
              <a:xfrm flipH="1">
                <a:off x="10029" y="4660"/>
                <a:ext cx="540" cy="18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</p:grpSp>
        <p:sp>
          <p:nvSpPr>
            <p:cNvPr id="19497" name="Oval 64"/>
            <p:cNvSpPr>
              <a:spLocks noChangeArrowheads="1"/>
            </p:cNvSpPr>
            <p:nvPr/>
          </p:nvSpPr>
          <p:spPr bwMode="auto">
            <a:xfrm>
              <a:off x="4820" y="4100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الأول</a:t>
              </a:r>
            </a:p>
          </p:txBody>
        </p:sp>
        <p:sp>
          <p:nvSpPr>
            <p:cNvPr id="19498" name="Line 65"/>
            <p:cNvSpPr>
              <a:spLocks noChangeShapeType="1"/>
            </p:cNvSpPr>
            <p:nvPr/>
          </p:nvSpPr>
          <p:spPr bwMode="auto">
            <a:xfrm>
              <a:off x="6080" y="4380"/>
              <a:ext cx="600" cy="1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99" name="Line 66"/>
            <p:cNvSpPr>
              <a:spLocks noChangeShapeType="1"/>
            </p:cNvSpPr>
            <p:nvPr/>
          </p:nvSpPr>
          <p:spPr bwMode="auto">
            <a:xfrm>
              <a:off x="5540" y="4860"/>
              <a:ext cx="9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00" name="Oval 67"/>
            <p:cNvSpPr>
              <a:spLocks noChangeArrowheads="1"/>
            </p:cNvSpPr>
            <p:nvPr/>
          </p:nvSpPr>
          <p:spPr bwMode="auto">
            <a:xfrm>
              <a:off x="4280" y="4620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الأب</a:t>
              </a:r>
            </a:p>
          </p:txBody>
        </p:sp>
        <p:sp>
          <p:nvSpPr>
            <p:cNvPr id="19501" name="Line 68"/>
            <p:cNvSpPr>
              <a:spLocks noChangeShapeType="1"/>
            </p:cNvSpPr>
            <p:nvPr/>
          </p:nvSpPr>
          <p:spPr bwMode="auto">
            <a:xfrm flipV="1">
              <a:off x="5880" y="5000"/>
              <a:ext cx="620" cy="42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02" name="Oval 69"/>
            <p:cNvSpPr>
              <a:spLocks noChangeArrowheads="1"/>
            </p:cNvSpPr>
            <p:nvPr/>
          </p:nvSpPr>
          <p:spPr bwMode="auto">
            <a:xfrm>
              <a:off x="4660" y="5240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العائلة</a:t>
              </a:r>
            </a:p>
          </p:txBody>
        </p:sp>
      </p:grpSp>
      <p:grpSp>
        <p:nvGrpSpPr>
          <p:cNvPr id="19462" name="Group 71"/>
          <p:cNvGrpSpPr>
            <a:grpSpLocks/>
          </p:cNvGrpSpPr>
          <p:nvPr/>
        </p:nvGrpSpPr>
        <p:grpSpPr bwMode="auto">
          <a:xfrm>
            <a:off x="420624" y="3147863"/>
            <a:ext cx="2851867" cy="3332320"/>
            <a:chOff x="450" y="6442"/>
            <a:chExt cx="3719" cy="2942"/>
          </a:xfrm>
        </p:grpSpPr>
        <p:grpSp>
          <p:nvGrpSpPr>
            <p:cNvPr id="19469" name="Group 72"/>
            <p:cNvGrpSpPr>
              <a:grpSpLocks/>
            </p:cNvGrpSpPr>
            <p:nvPr/>
          </p:nvGrpSpPr>
          <p:grpSpPr bwMode="auto">
            <a:xfrm>
              <a:off x="2349" y="7342"/>
              <a:ext cx="1800" cy="900"/>
              <a:chOff x="2340" y="12060"/>
              <a:chExt cx="1800" cy="900"/>
            </a:xfrm>
          </p:grpSpPr>
          <p:sp>
            <p:nvSpPr>
              <p:cNvPr id="19494" name="Rectangle 73"/>
              <p:cNvSpPr>
                <a:spLocks noChangeArrowheads="1"/>
              </p:cNvSpPr>
              <p:nvPr/>
            </p:nvSpPr>
            <p:spPr bwMode="auto">
              <a:xfrm>
                <a:off x="2340" y="12060"/>
                <a:ext cx="1800" cy="90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5" name="Text Box 74"/>
              <p:cNvSpPr txBox="1">
                <a:spLocks noChangeArrowheads="1"/>
              </p:cNvSpPr>
              <p:nvPr/>
            </p:nvSpPr>
            <p:spPr bwMode="auto">
              <a:xfrm>
                <a:off x="2680" y="12280"/>
                <a:ext cx="1080" cy="60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المدربة</a:t>
                </a:r>
              </a:p>
            </p:txBody>
          </p:sp>
        </p:grpSp>
        <p:grpSp>
          <p:nvGrpSpPr>
            <p:cNvPr id="19470" name="Group 75"/>
            <p:cNvGrpSpPr>
              <a:grpSpLocks/>
            </p:cNvGrpSpPr>
            <p:nvPr/>
          </p:nvGrpSpPr>
          <p:grpSpPr bwMode="auto">
            <a:xfrm>
              <a:off x="2529" y="6442"/>
              <a:ext cx="1620" cy="720"/>
              <a:chOff x="5300" y="12420"/>
              <a:chExt cx="1620" cy="720"/>
            </a:xfrm>
          </p:grpSpPr>
          <p:sp>
            <p:nvSpPr>
              <p:cNvPr id="19492" name="Oval 76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76200" cmpd="dbl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3" name="Text Box 77"/>
              <p:cNvSpPr txBox="1">
                <a:spLocks noChangeArrowheads="1"/>
              </p:cNvSpPr>
              <p:nvPr/>
            </p:nvSpPr>
            <p:spPr bwMode="auto">
              <a:xfrm>
                <a:off x="5300" y="1252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رقم الهاتف</a:t>
                </a:r>
              </a:p>
            </p:txBody>
          </p:sp>
        </p:grpSp>
        <p:grpSp>
          <p:nvGrpSpPr>
            <p:cNvPr id="19471" name="Group 78"/>
            <p:cNvGrpSpPr>
              <a:grpSpLocks/>
            </p:cNvGrpSpPr>
            <p:nvPr/>
          </p:nvGrpSpPr>
          <p:grpSpPr bwMode="auto">
            <a:xfrm>
              <a:off x="2629" y="8664"/>
              <a:ext cx="1540" cy="720"/>
              <a:chOff x="6100" y="12482"/>
              <a:chExt cx="1540" cy="720"/>
            </a:xfrm>
          </p:grpSpPr>
          <p:sp>
            <p:nvSpPr>
              <p:cNvPr id="19490" name="Oval 79"/>
              <p:cNvSpPr>
                <a:spLocks noChangeArrowheads="1"/>
              </p:cNvSpPr>
              <p:nvPr/>
            </p:nvSpPr>
            <p:spPr bwMode="auto">
              <a:xfrm>
                <a:off x="6120" y="12482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1" name="Text Box 80"/>
              <p:cNvSpPr txBox="1">
                <a:spLocks noChangeArrowheads="1"/>
              </p:cNvSpPr>
              <p:nvPr/>
            </p:nvSpPr>
            <p:spPr bwMode="auto">
              <a:xfrm>
                <a:off x="6100" y="12642"/>
                <a:ext cx="1540" cy="341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u="sng" dirty="0"/>
                  <a:t>رقم المدربة</a:t>
                </a:r>
                <a:endParaRPr lang="ar-SA" sz="1600" b="1" dirty="0"/>
              </a:p>
            </p:txBody>
          </p:sp>
        </p:grpSp>
        <p:grpSp>
          <p:nvGrpSpPr>
            <p:cNvPr id="19472" name="Group 81"/>
            <p:cNvGrpSpPr>
              <a:grpSpLocks/>
            </p:cNvGrpSpPr>
            <p:nvPr/>
          </p:nvGrpSpPr>
          <p:grpSpPr bwMode="auto">
            <a:xfrm>
              <a:off x="729" y="8062"/>
              <a:ext cx="1620" cy="720"/>
              <a:chOff x="5300" y="12420"/>
              <a:chExt cx="1620" cy="720"/>
            </a:xfrm>
          </p:grpSpPr>
          <p:sp>
            <p:nvSpPr>
              <p:cNvPr id="19488" name="Oval 82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89" name="Text Box 83"/>
              <p:cNvSpPr txBox="1">
                <a:spLocks noChangeArrowheads="1"/>
              </p:cNvSpPr>
              <p:nvPr/>
            </p:nvSpPr>
            <p:spPr bwMode="auto">
              <a:xfrm>
                <a:off x="5300" y="1252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اسم المدربة</a:t>
                </a:r>
              </a:p>
            </p:txBody>
          </p:sp>
        </p:grpSp>
        <p:grpSp>
          <p:nvGrpSpPr>
            <p:cNvPr id="19473" name="Group 84"/>
            <p:cNvGrpSpPr>
              <a:grpSpLocks/>
            </p:cNvGrpSpPr>
            <p:nvPr/>
          </p:nvGrpSpPr>
          <p:grpSpPr bwMode="auto">
            <a:xfrm>
              <a:off x="450" y="7242"/>
              <a:ext cx="1639" cy="720"/>
              <a:chOff x="5201" y="12420"/>
              <a:chExt cx="1639" cy="720"/>
            </a:xfrm>
          </p:grpSpPr>
          <p:sp>
            <p:nvSpPr>
              <p:cNvPr id="19486" name="Oval 85"/>
              <p:cNvSpPr>
                <a:spLocks noChangeArrowheads="1"/>
              </p:cNvSpPr>
              <p:nvPr/>
            </p:nvSpPr>
            <p:spPr bwMode="auto">
              <a:xfrm>
                <a:off x="5201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87" name="Text Box 86"/>
              <p:cNvSpPr txBox="1">
                <a:spLocks noChangeArrowheads="1"/>
              </p:cNvSpPr>
              <p:nvPr/>
            </p:nvSpPr>
            <p:spPr bwMode="auto">
              <a:xfrm>
                <a:off x="5220" y="1260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التخصص</a:t>
                </a:r>
              </a:p>
            </p:txBody>
          </p:sp>
        </p:grpSp>
        <p:sp>
          <p:nvSpPr>
            <p:cNvPr id="19476" name="Line 93"/>
            <p:cNvSpPr>
              <a:spLocks noChangeShapeType="1"/>
            </p:cNvSpPr>
            <p:nvPr/>
          </p:nvSpPr>
          <p:spPr bwMode="auto">
            <a:xfrm flipV="1">
              <a:off x="3377" y="8242"/>
              <a:ext cx="22" cy="42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77" name="Line 94"/>
            <p:cNvSpPr>
              <a:spLocks noChangeShapeType="1"/>
            </p:cNvSpPr>
            <p:nvPr/>
          </p:nvSpPr>
          <p:spPr bwMode="auto">
            <a:xfrm flipV="1">
              <a:off x="1809" y="7882"/>
              <a:ext cx="540" cy="1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78" name="Line 95"/>
            <p:cNvSpPr>
              <a:spLocks noChangeShapeType="1"/>
            </p:cNvSpPr>
            <p:nvPr/>
          </p:nvSpPr>
          <p:spPr bwMode="auto">
            <a:xfrm>
              <a:off x="1909" y="7612"/>
              <a:ext cx="440" cy="9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81" name="Line 98"/>
            <p:cNvSpPr>
              <a:spLocks noChangeShapeType="1"/>
            </p:cNvSpPr>
            <p:nvPr/>
          </p:nvSpPr>
          <p:spPr bwMode="auto">
            <a:xfrm flipH="1">
              <a:off x="3249" y="7162"/>
              <a:ext cx="180" cy="1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sp>
        <p:nvSpPr>
          <p:cNvPr id="81" name="Oval 63"/>
          <p:cNvSpPr>
            <a:spLocks noChangeArrowheads="1"/>
          </p:cNvSpPr>
          <p:nvPr/>
        </p:nvSpPr>
        <p:spPr bwMode="auto">
          <a:xfrm>
            <a:off x="5078961" y="5721859"/>
            <a:ext cx="1037468" cy="634296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>
              <a:latin typeface="Comic Sans MS" pitchFamily="66" charset="0"/>
              <a:cs typeface="Tahoma" pitchFamily="34" charset="0"/>
            </a:endParaRPr>
          </a:p>
        </p:txBody>
      </p:sp>
      <p:sp>
        <p:nvSpPr>
          <p:cNvPr id="82" name="Text Box 64"/>
          <p:cNvSpPr txBox="1">
            <a:spLocks noChangeArrowheads="1"/>
          </p:cNvSpPr>
          <p:nvPr/>
        </p:nvSpPr>
        <p:spPr bwMode="auto">
          <a:xfrm>
            <a:off x="5027797" y="5818763"/>
            <a:ext cx="1028700" cy="264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ar-SA" sz="1600" b="1" u="sng" dirty="0"/>
              <a:t>رقم الدورة</a:t>
            </a:r>
          </a:p>
        </p:txBody>
      </p:sp>
      <p:sp>
        <p:nvSpPr>
          <p:cNvPr id="83" name="Line 69"/>
          <p:cNvSpPr>
            <a:spLocks noChangeShapeType="1"/>
          </p:cNvSpPr>
          <p:nvPr/>
        </p:nvSpPr>
        <p:spPr bwMode="auto">
          <a:xfrm flipV="1">
            <a:off x="5940929" y="5331811"/>
            <a:ext cx="522072" cy="486951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/>
          </a:p>
        </p:txBody>
      </p:sp>
      <p:sp>
        <p:nvSpPr>
          <p:cNvPr id="84" name="Slide Number Placeholder 8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z="1600" b="1" smtClean="0"/>
              <a:pPr>
                <a:defRPr/>
              </a:pPr>
              <a:t>25</a:t>
            </a:fld>
            <a:endParaRPr lang="ar-SA" sz="1600" b="1"/>
          </a:p>
        </p:txBody>
      </p:sp>
      <p:grpSp>
        <p:nvGrpSpPr>
          <p:cNvPr id="4" name="مجموعة 3"/>
          <p:cNvGrpSpPr/>
          <p:nvPr/>
        </p:nvGrpSpPr>
        <p:grpSpPr>
          <a:xfrm>
            <a:off x="6733845" y="1972912"/>
            <a:ext cx="935449" cy="2377850"/>
            <a:chOff x="7606458" y="2048368"/>
            <a:chExt cx="935449" cy="2377850"/>
          </a:xfrm>
        </p:grpSpPr>
        <p:grpSp>
          <p:nvGrpSpPr>
            <p:cNvPr id="3" name="مجموعة 2"/>
            <p:cNvGrpSpPr/>
            <p:nvPr/>
          </p:nvGrpSpPr>
          <p:grpSpPr>
            <a:xfrm>
              <a:off x="7606458" y="3079147"/>
              <a:ext cx="935449" cy="791274"/>
              <a:chOff x="7606458" y="3079147"/>
              <a:chExt cx="935449" cy="791274"/>
            </a:xfrm>
          </p:grpSpPr>
          <p:sp>
            <p:nvSpPr>
              <p:cNvPr id="86" name="AutoShape 106"/>
              <p:cNvSpPr>
                <a:spLocks noChangeArrowheads="1"/>
              </p:cNvSpPr>
              <p:nvPr/>
            </p:nvSpPr>
            <p:spPr bwMode="auto">
              <a:xfrm>
                <a:off x="7606458" y="3079147"/>
                <a:ext cx="935449" cy="791274"/>
              </a:xfrm>
              <a:prstGeom prst="diamond">
                <a:avLst/>
              </a:prstGeom>
              <a:solidFill>
                <a:srgbClr val="FFFFFF"/>
              </a:solidFill>
              <a:ln w="38100">
                <a:solidFill>
                  <a:schemeClr val="accent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87" name="Text Box 107"/>
              <p:cNvSpPr txBox="1">
                <a:spLocks noChangeArrowheads="1"/>
              </p:cNvSpPr>
              <p:nvPr/>
            </p:nvSpPr>
            <p:spPr bwMode="auto">
              <a:xfrm>
                <a:off x="7627674" y="3281986"/>
                <a:ext cx="796297" cy="3869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>
                    <a:solidFill>
                      <a:schemeClr val="accent1">
                        <a:lumMod val="75000"/>
                      </a:schemeClr>
                    </a:solidFill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تأخذ</a:t>
                </a:r>
              </a:p>
            </p:txBody>
          </p:sp>
        </p:grpSp>
        <p:sp>
          <p:nvSpPr>
            <p:cNvPr id="88" name="Line 108"/>
            <p:cNvSpPr>
              <a:spLocks noChangeShapeType="1"/>
            </p:cNvSpPr>
            <p:nvPr/>
          </p:nvSpPr>
          <p:spPr bwMode="auto">
            <a:xfrm>
              <a:off x="8069443" y="2048368"/>
              <a:ext cx="4738" cy="1030779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0" name="Line 108"/>
            <p:cNvSpPr>
              <a:spLocks noChangeShapeType="1"/>
            </p:cNvSpPr>
            <p:nvPr/>
          </p:nvSpPr>
          <p:spPr bwMode="auto">
            <a:xfrm flipH="1">
              <a:off x="8036931" y="3872775"/>
              <a:ext cx="0" cy="553443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5" name="مجموعة 4"/>
          <p:cNvGrpSpPr/>
          <p:nvPr/>
        </p:nvGrpSpPr>
        <p:grpSpPr>
          <a:xfrm>
            <a:off x="3251649" y="4167267"/>
            <a:ext cx="3231580" cy="942204"/>
            <a:chOff x="3251649" y="4167267"/>
            <a:chExt cx="3231580" cy="942204"/>
          </a:xfrm>
        </p:grpSpPr>
        <p:sp>
          <p:nvSpPr>
            <p:cNvPr id="97" name="AutoShape 106"/>
            <p:cNvSpPr>
              <a:spLocks noChangeArrowheads="1"/>
            </p:cNvSpPr>
            <p:nvPr/>
          </p:nvSpPr>
          <p:spPr bwMode="auto">
            <a:xfrm>
              <a:off x="4094767" y="4167267"/>
              <a:ext cx="1200209" cy="942204"/>
            </a:xfrm>
            <a:prstGeom prst="diamond">
              <a:avLst/>
            </a:prstGeom>
            <a:solidFill>
              <a:srgbClr val="FFFFFF"/>
            </a:solidFill>
            <a:ln w="38100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>
                <a:latin typeface="Comic Sans MS" pitchFamily="66" charset="0"/>
                <a:cs typeface="Tahoma" pitchFamily="34" charset="0"/>
              </a:endParaRPr>
            </a:p>
          </p:txBody>
        </p:sp>
        <p:sp>
          <p:nvSpPr>
            <p:cNvPr id="93" name="Line 108"/>
            <p:cNvSpPr>
              <a:spLocks noChangeShapeType="1"/>
            </p:cNvSpPr>
            <p:nvPr/>
          </p:nvSpPr>
          <p:spPr bwMode="auto">
            <a:xfrm flipH="1" flipV="1">
              <a:off x="5288993" y="4619906"/>
              <a:ext cx="1194236" cy="18462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4" name="Line 108"/>
            <p:cNvSpPr>
              <a:spLocks noChangeShapeType="1"/>
            </p:cNvSpPr>
            <p:nvPr/>
          </p:nvSpPr>
          <p:spPr bwMode="auto">
            <a:xfrm>
              <a:off x="3251649" y="4619907"/>
              <a:ext cx="825619" cy="0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6" name="Text Box 107"/>
            <p:cNvSpPr txBox="1">
              <a:spLocks noChangeArrowheads="1"/>
            </p:cNvSpPr>
            <p:nvPr/>
          </p:nvSpPr>
          <p:spPr bwMode="auto">
            <a:xfrm>
              <a:off x="4235780" y="4409082"/>
              <a:ext cx="1059454" cy="421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 dirty="0">
                  <a:solidFill>
                    <a:schemeClr val="accent1">
                      <a:lumMod val="75000"/>
                    </a:schemeClr>
                  </a:solidFill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تعطي</a:t>
              </a:r>
            </a:p>
          </p:txBody>
        </p:sp>
      </p:grpSp>
      <p:sp>
        <p:nvSpPr>
          <p:cNvPr id="74" name="Text Box 108"/>
          <p:cNvSpPr txBox="1">
            <a:spLocks noChangeArrowheads="1"/>
          </p:cNvSpPr>
          <p:nvPr/>
        </p:nvSpPr>
        <p:spPr bwMode="auto">
          <a:xfrm>
            <a:off x="5958144" y="4185810"/>
            <a:ext cx="457239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sz="1400" b="1" dirty="0"/>
              <a:t>M</a:t>
            </a:r>
            <a:endParaRPr lang="ar-SA" sz="1400" b="1" dirty="0"/>
          </a:p>
        </p:txBody>
      </p:sp>
      <p:sp>
        <p:nvSpPr>
          <p:cNvPr id="75" name="Text Box 107"/>
          <p:cNvSpPr txBox="1">
            <a:spLocks noChangeArrowheads="1"/>
          </p:cNvSpPr>
          <p:nvPr/>
        </p:nvSpPr>
        <p:spPr bwMode="auto">
          <a:xfrm>
            <a:off x="3435838" y="4225185"/>
            <a:ext cx="457239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sz="1400" b="1" dirty="0"/>
              <a:t>N</a:t>
            </a:r>
            <a:endParaRPr lang="ar-SA" sz="1400" b="1" dirty="0"/>
          </a:p>
        </p:txBody>
      </p:sp>
    </p:spTree>
    <p:extLst>
      <p:ext uri="{BB962C8B-B14F-4D97-AF65-F5344CB8AC3E}">
        <p14:creationId xmlns:p14="http://schemas.microsoft.com/office/powerpoint/2010/main" val="1516174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7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ar-SA" sz="3600" b="1" u="sng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imes New Roman" pitchFamily="18" charset="0"/>
                <a:sym typeface="Wingdings" pitchFamily="2" charset="2"/>
              </a:rPr>
              <a:t>نأخذ العلاقة بين المتدربة والدورة  : ونسأل سؤالين </a:t>
            </a:r>
            <a:endParaRPr lang="ar-S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26</a:t>
            </a:fld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447800"/>
            <a:ext cx="8147248" cy="4933528"/>
          </a:xfrm>
        </p:spPr>
        <p:txBody>
          <a:bodyPr>
            <a:noAutofit/>
          </a:bodyPr>
          <a:lstStyle/>
          <a:p>
            <a:pPr marL="0" lvl="0" indent="0" algn="just" eaLnBrk="0" hangingPunct="0">
              <a:lnSpc>
                <a:spcPct val="150000"/>
              </a:lnSpc>
              <a:buClr>
                <a:srgbClr val="93A299"/>
              </a:buClr>
              <a:buNone/>
              <a:tabLst>
                <a:tab pos="457200" algn="r"/>
              </a:tabLst>
            </a:pPr>
            <a:r>
              <a:rPr lang="ar-SA" dirty="0">
                <a:solidFill>
                  <a:srgbClr val="0070C0"/>
                </a:solidFill>
                <a:sym typeface="Wingdings" pitchFamily="2" charset="2"/>
              </a:rPr>
              <a:t>س1 : هل المتدربة الواحدة ممكن أن تأخذ اكثر من دورة أم دورة واحدة فقط ؟</a:t>
            </a:r>
            <a:endParaRPr lang="en-US" dirty="0">
              <a:solidFill>
                <a:srgbClr val="0070C0"/>
              </a:solidFill>
              <a:sym typeface="Wingdings" pitchFamily="2" charset="2"/>
            </a:endParaRPr>
          </a:p>
          <a:p>
            <a:pPr marL="0" indent="0" algn="just" eaLnBrk="0" hangingPunct="0">
              <a:lnSpc>
                <a:spcPct val="150000"/>
              </a:lnSpc>
              <a:buClr>
                <a:srgbClr val="93A299"/>
              </a:buClr>
              <a:buNone/>
              <a:tabLst>
                <a:tab pos="457200" algn="r"/>
              </a:tabLst>
            </a:pPr>
            <a:r>
              <a:rPr lang="ar-SA" dirty="0">
                <a:sym typeface="Wingdings" pitchFamily="2" charset="2"/>
              </a:rPr>
              <a:t>نقول أن المتدربة الواحدة ممكن أن تأخذ اكثر من دورة .</a:t>
            </a:r>
          </a:p>
          <a:p>
            <a:pPr marL="0" indent="0" algn="just" eaLnBrk="0" hangingPunct="0">
              <a:lnSpc>
                <a:spcPct val="150000"/>
              </a:lnSpc>
              <a:buClr>
                <a:srgbClr val="93A299"/>
              </a:buClr>
              <a:buNone/>
              <a:tabLst>
                <a:tab pos="457200" algn="r"/>
              </a:tabLst>
            </a:pPr>
            <a:r>
              <a:rPr lang="ar-SA" dirty="0">
                <a:solidFill>
                  <a:srgbClr val="0070C0"/>
                </a:solidFill>
                <a:sym typeface="Wingdings" pitchFamily="2" charset="2"/>
              </a:rPr>
              <a:t>س2 : هل الدورة الواحدة ممكن أن تشمل اكثر من متدربة أم متدربة واحدة فقط ؟     </a:t>
            </a:r>
            <a:r>
              <a:rPr lang="ar-SA" dirty="0">
                <a:sym typeface="Wingdings" pitchFamily="2" charset="2"/>
              </a:rPr>
              <a:t>نقول أن الدورة الواحدة ممكن أن تشمل اكثر من متدربة .</a:t>
            </a:r>
            <a:endParaRPr lang="en-US" dirty="0">
              <a:sym typeface="Wingdings" pitchFamily="2" charset="2"/>
            </a:endParaRPr>
          </a:p>
          <a:p>
            <a:pPr marL="0" lvl="0" indent="0" algn="just" eaLnBrk="0" hangingPunct="0">
              <a:lnSpc>
                <a:spcPct val="150000"/>
              </a:lnSpc>
              <a:buClr>
                <a:srgbClr val="93A299"/>
              </a:buClr>
              <a:buNone/>
              <a:tabLst>
                <a:tab pos="457200" algn="r"/>
              </a:tabLst>
            </a:pPr>
            <a:endParaRPr lang="ar-SA" dirty="0">
              <a:solidFill>
                <a:schemeClr val="accent1">
                  <a:lumMod val="75000"/>
                </a:schemeClr>
              </a:solidFill>
              <a:sym typeface="Wingdings" pitchFamily="2" charset="2"/>
            </a:endParaRPr>
          </a:p>
          <a:p>
            <a:pPr marL="0" lvl="0" indent="0" algn="just" eaLnBrk="0" hangingPunct="0">
              <a:lnSpc>
                <a:spcPct val="150000"/>
              </a:lnSpc>
              <a:buClr>
                <a:srgbClr val="93A299"/>
              </a:buClr>
              <a:buNone/>
              <a:tabLst>
                <a:tab pos="457200" algn="r"/>
              </a:tabLst>
            </a:pPr>
            <a:endParaRPr lang="ar-SA" dirty="0">
              <a:solidFill>
                <a:schemeClr val="accent1">
                  <a:lumMod val="75000"/>
                </a:schemeClr>
              </a:solidFill>
              <a:sym typeface="Wingdings" pitchFamily="2" charset="2"/>
            </a:endParaRPr>
          </a:p>
          <a:p>
            <a:pPr lvl="0" algn="just" eaLnBrk="0" hangingPunct="0">
              <a:lnSpc>
                <a:spcPct val="150000"/>
              </a:lnSpc>
              <a:buClr>
                <a:srgbClr val="93A299"/>
              </a:buClr>
              <a:tabLst>
                <a:tab pos="457200" algn="r"/>
              </a:tabLst>
            </a:pPr>
            <a:r>
              <a:rPr lang="ar-SA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فتنتج العلاقة التالية :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 M:N</a:t>
            </a:r>
          </a:p>
          <a:p>
            <a:endParaRPr lang="ar-SA" sz="3600" dirty="0"/>
          </a:p>
        </p:txBody>
      </p:sp>
      <p:grpSp>
        <p:nvGrpSpPr>
          <p:cNvPr id="5" name="Group 1"/>
          <p:cNvGrpSpPr>
            <a:grpSpLocks noChangeAspect="1"/>
          </p:cNvGrpSpPr>
          <p:nvPr/>
        </p:nvGrpSpPr>
        <p:grpSpPr bwMode="auto">
          <a:xfrm>
            <a:off x="2281537" y="4361527"/>
            <a:ext cx="5273675" cy="1371600"/>
            <a:chOff x="1795" y="3924"/>
            <a:chExt cx="8306" cy="2160"/>
          </a:xfrm>
        </p:grpSpPr>
        <p:sp>
          <p:nvSpPr>
            <p:cNvPr id="6" name="AutoShape 10"/>
            <p:cNvSpPr>
              <a:spLocks noChangeAspect="1" noChangeArrowheads="1" noTextEdit="1"/>
            </p:cNvSpPr>
            <p:nvPr/>
          </p:nvSpPr>
          <p:spPr bwMode="auto">
            <a:xfrm>
              <a:off x="1795" y="3924"/>
              <a:ext cx="8306" cy="2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7756" y="4544"/>
              <a:ext cx="1162" cy="873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PerspectiveTop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wrap="none" lIns="58522" tIns="29261" rIns="58522" bIns="29261" anchor="ctr">
              <a:flatTx/>
            </a:bodyPr>
            <a:lstStyle/>
            <a:p>
              <a:pPr algn="ctr"/>
              <a:r>
                <a:rPr lang="ar-SA" b="1" dirty="0">
                  <a:ea typeface="Times New Roman" pitchFamily="18" charset="0"/>
                </a:rPr>
                <a:t>المتدربة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3021" y="4544"/>
              <a:ext cx="1320" cy="946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PerspectiveTop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wrap="none" lIns="58522" tIns="29261" rIns="58522" bIns="29261" anchor="ctr">
              <a:flatTx/>
            </a:bodyPr>
            <a:lstStyle/>
            <a:p>
              <a:pPr algn="ctr"/>
              <a:r>
                <a:rPr lang="ar-SA" b="1" dirty="0">
                  <a:ea typeface="Times New Roman" pitchFamily="18" charset="0"/>
                </a:rPr>
                <a:t>الدورة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 flipH="1">
              <a:off x="5512" y="4544"/>
              <a:ext cx="130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>
              <a:off x="5512" y="5344"/>
              <a:ext cx="130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1" name="Text Box 5"/>
            <p:cNvSpPr txBox="1">
              <a:spLocks noChangeArrowheads="1"/>
            </p:cNvSpPr>
            <p:nvPr/>
          </p:nvSpPr>
          <p:spPr bwMode="auto">
            <a:xfrm>
              <a:off x="7021" y="4262"/>
              <a:ext cx="400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4639" y="4252"/>
              <a:ext cx="529" cy="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M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13" name="Text Box 3"/>
            <p:cNvSpPr txBox="1">
              <a:spLocks noChangeArrowheads="1"/>
            </p:cNvSpPr>
            <p:nvPr/>
          </p:nvSpPr>
          <p:spPr bwMode="auto">
            <a:xfrm>
              <a:off x="4764" y="5049"/>
              <a:ext cx="400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14" name="Text Box 2"/>
            <p:cNvSpPr txBox="1">
              <a:spLocks noChangeArrowheads="1"/>
            </p:cNvSpPr>
            <p:nvPr/>
          </p:nvSpPr>
          <p:spPr bwMode="auto">
            <a:xfrm>
              <a:off x="6942" y="5034"/>
              <a:ext cx="479" cy="5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endParaRPr lang="ar-SA" dirty="0"/>
            </a:p>
          </p:txBody>
        </p:sp>
      </p:grpSp>
    </p:spTree>
    <p:extLst>
      <p:ext uri="{BB962C8B-B14F-4D97-AF65-F5344CB8AC3E}">
        <p14:creationId xmlns:p14="http://schemas.microsoft.com/office/powerpoint/2010/main" val="3471005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9" name="Group 23"/>
          <p:cNvGrpSpPr>
            <a:grpSpLocks/>
          </p:cNvGrpSpPr>
          <p:nvPr/>
        </p:nvGrpSpPr>
        <p:grpSpPr bwMode="auto">
          <a:xfrm>
            <a:off x="6483229" y="4328109"/>
            <a:ext cx="2660739" cy="2265344"/>
            <a:chOff x="6840" y="8820"/>
            <a:chExt cx="3847" cy="2000"/>
          </a:xfrm>
        </p:grpSpPr>
        <p:grpSp>
          <p:nvGrpSpPr>
            <p:cNvPr id="19526" name="Group 24"/>
            <p:cNvGrpSpPr>
              <a:grpSpLocks/>
            </p:cNvGrpSpPr>
            <p:nvPr/>
          </p:nvGrpSpPr>
          <p:grpSpPr bwMode="auto">
            <a:xfrm>
              <a:off x="6840" y="8820"/>
              <a:ext cx="1800" cy="900"/>
              <a:chOff x="4500" y="14220"/>
              <a:chExt cx="1800" cy="900"/>
            </a:xfrm>
          </p:grpSpPr>
          <p:sp>
            <p:nvSpPr>
              <p:cNvPr id="19535" name="Rectangle 25"/>
              <p:cNvSpPr>
                <a:spLocks noChangeArrowheads="1"/>
              </p:cNvSpPr>
              <p:nvPr/>
            </p:nvSpPr>
            <p:spPr bwMode="auto">
              <a:xfrm>
                <a:off x="4500" y="14220"/>
                <a:ext cx="1800" cy="90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6" name="Text Box 26"/>
              <p:cNvSpPr txBox="1">
                <a:spLocks noChangeArrowheads="1"/>
              </p:cNvSpPr>
              <p:nvPr/>
            </p:nvSpPr>
            <p:spPr bwMode="auto">
              <a:xfrm>
                <a:off x="4860" y="14440"/>
                <a:ext cx="1080" cy="54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الدورة</a:t>
                </a:r>
              </a:p>
            </p:txBody>
          </p:sp>
        </p:grpSp>
        <p:grpSp>
          <p:nvGrpSpPr>
            <p:cNvPr id="19527" name="Group 30"/>
            <p:cNvGrpSpPr>
              <a:grpSpLocks/>
            </p:cNvGrpSpPr>
            <p:nvPr/>
          </p:nvGrpSpPr>
          <p:grpSpPr bwMode="auto">
            <a:xfrm>
              <a:off x="6840" y="10080"/>
              <a:ext cx="1620" cy="720"/>
              <a:chOff x="5300" y="12420"/>
              <a:chExt cx="1620" cy="720"/>
            </a:xfrm>
          </p:grpSpPr>
          <p:sp>
            <p:nvSpPr>
              <p:cNvPr id="19533" name="Oval 31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4" name="Text Box 32"/>
              <p:cNvSpPr txBox="1">
                <a:spLocks noChangeArrowheads="1"/>
              </p:cNvSpPr>
              <p:nvPr/>
            </p:nvSpPr>
            <p:spPr bwMode="auto">
              <a:xfrm>
                <a:off x="5300" y="1260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اسم الدورة</a:t>
                </a:r>
              </a:p>
            </p:txBody>
          </p:sp>
        </p:grpSp>
        <p:grpSp>
          <p:nvGrpSpPr>
            <p:cNvPr id="19528" name="Group 33"/>
            <p:cNvGrpSpPr>
              <a:grpSpLocks/>
            </p:cNvGrpSpPr>
            <p:nvPr/>
          </p:nvGrpSpPr>
          <p:grpSpPr bwMode="auto">
            <a:xfrm>
              <a:off x="8640" y="10080"/>
              <a:ext cx="2047" cy="740"/>
              <a:chOff x="8640" y="10080"/>
              <a:chExt cx="2047" cy="740"/>
            </a:xfrm>
          </p:grpSpPr>
          <p:sp>
            <p:nvSpPr>
              <p:cNvPr id="19531" name="Oval 34"/>
              <p:cNvSpPr>
                <a:spLocks noChangeArrowheads="1"/>
              </p:cNvSpPr>
              <p:nvPr/>
            </p:nvSpPr>
            <p:spPr bwMode="auto">
              <a:xfrm>
                <a:off x="8740" y="10080"/>
                <a:ext cx="161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2" name="Text Box 35"/>
              <p:cNvSpPr txBox="1">
                <a:spLocks noChangeArrowheads="1"/>
              </p:cNvSpPr>
              <p:nvPr/>
            </p:nvSpPr>
            <p:spPr bwMode="auto">
              <a:xfrm>
                <a:off x="8640" y="10260"/>
                <a:ext cx="2047" cy="5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عدد ساعات الدورة</a:t>
                </a:r>
              </a:p>
            </p:txBody>
          </p:sp>
        </p:grpSp>
        <p:sp>
          <p:nvSpPr>
            <p:cNvPr id="19529" name="Line 37"/>
            <p:cNvSpPr>
              <a:spLocks noChangeShapeType="1"/>
            </p:cNvSpPr>
            <p:nvPr/>
          </p:nvSpPr>
          <p:spPr bwMode="auto">
            <a:xfrm flipV="1">
              <a:off x="7560" y="9720"/>
              <a:ext cx="0" cy="36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30" name="Line 38"/>
            <p:cNvSpPr>
              <a:spLocks noChangeShapeType="1"/>
            </p:cNvSpPr>
            <p:nvPr/>
          </p:nvSpPr>
          <p:spPr bwMode="auto">
            <a:xfrm flipH="1" flipV="1">
              <a:off x="8640" y="9540"/>
              <a:ext cx="900" cy="5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grpSp>
        <p:nvGrpSpPr>
          <p:cNvPr id="19460" name="Group 39"/>
          <p:cNvGrpSpPr>
            <a:grpSpLocks/>
          </p:cNvGrpSpPr>
          <p:nvPr/>
        </p:nvGrpSpPr>
        <p:grpSpPr bwMode="auto">
          <a:xfrm>
            <a:off x="4020425" y="205669"/>
            <a:ext cx="4944063" cy="2164376"/>
            <a:chOff x="4280" y="3600"/>
            <a:chExt cx="7409" cy="2180"/>
          </a:xfrm>
        </p:grpSpPr>
        <p:grpSp>
          <p:nvGrpSpPr>
            <p:cNvPr id="19496" name="Group 40"/>
            <p:cNvGrpSpPr>
              <a:grpSpLocks/>
            </p:cNvGrpSpPr>
            <p:nvPr/>
          </p:nvGrpSpPr>
          <p:grpSpPr bwMode="auto">
            <a:xfrm>
              <a:off x="6348" y="3600"/>
              <a:ext cx="5341" cy="1780"/>
              <a:chOff x="6348" y="3600"/>
              <a:chExt cx="5341" cy="1780"/>
            </a:xfrm>
          </p:grpSpPr>
          <p:grpSp>
            <p:nvGrpSpPr>
              <p:cNvPr id="19503" name="Group 41"/>
              <p:cNvGrpSpPr>
                <a:grpSpLocks/>
              </p:cNvGrpSpPr>
              <p:nvPr/>
            </p:nvGrpSpPr>
            <p:grpSpPr bwMode="auto">
              <a:xfrm>
                <a:off x="8229" y="4480"/>
                <a:ext cx="1800" cy="900"/>
                <a:chOff x="6840" y="12060"/>
                <a:chExt cx="1800" cy="900"/>
              </a:xfrm>
            </p:grpSpPr>
            <p:sp>
              <p:nvSpPr>
                <p:cNvPr id="19524" name="Rectangle 42"/>
                <p:cNvSpPr>
                  <a:spLocks noChangeArrowheads="1"/>
                </p:cNvSpPr>
                <p:nvPr/>
              </p:nvSpPr>
              <p:spPr bwMode="auto">
                <a:xfrm>
                  <a:off x="6840" y="12060"/>
                  <a:ext cx="1800" cy="900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25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7200" y="12280"/>
                  <a:ext cx="1080" cy="62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dirty="0"/>
                    <a:t>المتدربة</a:t>
                  </a:r>
                </a:p>
              </p:txBody>
            </p:sp>
          </p:grpSp>
          <p:grpSp>
            <p:nvGrpSpPr>
              <p:cNvPr id="19505" name="Group 47"/>
              <p:cNvGrpSpPr>
                <a:grpSpLocks/>
              </p:cNvGrpSpPr>
              <p:nvPr/>
            </p:nvGrpSpPr>
            <p:grpSpPr bwMode="auto">
              <a:xfrm>
                <a:off x="6348" y="4480"/>
                <a:ext cx="1620" cy="720"/>
                <a:chOff x="5319" y="12420"/>
                <a:chExt cx="1620" cy="720"/>
              </a:xfrm>
            </p:grpSpPr>
            <p:sp>
              <p:nvSpPr>
                <p:cNvPr id="19520" name="Oval 48"/>
                <p:cNvSpPr>
                  <a:spLocks noChangeArrowheads="1"/>
                </p:cNvSpPr>
                <p:nvPr/>
              </p:nvSpPr>
              <p:spPr bwMode="auto">
                <a:xfrm>
                  <a:off x="5400" y="12420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21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5319" y="12598"/>
                  <a:ext cx="1620" cy="46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dirty="0"/>
                    <a:t>اسم المتدربة</a:t>
                  </a:r>
                </a:p>
              </p:txBody>
            </p:sp>
          </p:grpSp>
          <p:grpSp>
            <p:nvGrpSpPr>
              <p:cNvPr id="19507" name="Group 53"/>
              <p:cNvGrpSpPr>
                <a:grpSpLocks/>
              </p:cNvGrpSpPr>
              <p:nvPr/>
            </p:nvGrpSpPr>
            <p:grpSpPr bwMode="auto">
              <a:xfrm>
                <a:off x="8269" y="3600"/>
                <a:ext cx="1620" cy="720"/>
                <a:chOff x="5300" y="12420"/>
                <a:chExt cx="1620" cy="720"/>
              </a:xfrm>
            </p:grpSpPr>
            <p:sp>
              <p:nvSpPr>
                <p:cNvPr id="19516" name="Oval 54"/>
                <p:cNvSpPr>
                  <a:spLocks noChangeArrowheads="1"/>
                </p:cNvSpPr>
                <p:nvPr/>
              </p:nvSpPr>
              <p:spPr bwMode="auto">
                <a:xfrm>
                  <a:off x="5400" y="12420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17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5300" y="12520"/>
                  <a:ext cx="1620" cy="46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u="sng" dirty="0"/>
                    <a:t>رقم المتدربة</a:t>
                  </a:r>
                </a:p>
              </p:txBody>
            </p:sp>
          </p:grpSp>
          <p:grpSp>
            <p:nvGrpSpPr>
              <p:cNvPr id="19508" name="Group 56"/>
              <p:cNvGrpSpPr>
                <a:grpSpLocks/>
              </p:cNvGrpSpPr>
              <p:nvPr/>
            </p:nvGrpSpPr>
            <p:grpSpPr bwMode="auto">
              <a:xfrm>
                <a:off x="10069" y="3940"/>
                <a:ext cx="1620" cy="720"/>
                <a:chOff x="5300" y="12420"/>
                <a:chExt cx="1620" cy="720"/>
              </a:xfrm>
            </p:grpSpPr>
            <p:sp>
              <p:nvSpPr>
                <p:cNvPr id="19514" name="Oval 57"/>
                <p:cNvSpPr>
                  <a:spLocks noChangeArrowheads="1"/>
                </p:cNvSpPr>
                <p:nvPr/>
              </p:nvSpPr>
              <p:spPr bwMode="auto">
                <a:xfrm>
                  <a:off x="5400" y="12420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762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15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5300" y="12520"/>
                  <a:ext cx="1620" cy="46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/>
                    <a:t>رقم الهاتف</a:t>
                  </a:r>
                </a:p>
              </p:txBody>
            </p:sp>
          </p:grpSp>
          <p:sp>
            <p:nvSpPr>
              <p:cNvPr id="19510" name="Line 60"/>
              <p:cNvSpPr>
                <a:spLocks noChangeShapeType="1"/>
              </p:cNvSpPr>
              <p:nvPr/>
            </p:nvSpPr>
            <p:spPr bwMode="auto">
              <a:xfrm>
                <a:off x="7869" y="4840"/>
                <a:ext cx="360" cy="18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  <p:sp>
            <p:nvSpPr>
              <p:cNvPr id="19512" name="Line 62"/>
              <p:cNvSpPr>
                <a:spLocks noChangeShapeType="1"/>
              </p:cNvSpPr>
              <p:nvPr/>
            </p:nvSpPr>
            <p:spPr bwMode="auto">
              <a:xfrm>
                <a:off x="9129" y="4300"/>
                <a:ext cx="0" cy="18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  <p:sp>
            <p:nvSpPr>
              <p:cNvPr id="19513" name="Line 63"/>
              <p:cNvSpPr>
                <a:spLocks noChangeShapeType="1"/>
              </p:cNvSpPr>
              <p:nvPr/>
            </p:nvSpPr>
            <p:spPr bwMode="auto">
              <a:xfrm flipH="1">
                <a:off x="10029" y="4660"/>
                <a:ext cx="540" cy="18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</p:grpSp>
        <p:sp>
          <p:nvSpPr>
            <p:cNvPr id="19497" name="Oval 64"/>
            <p:cNvSpPr>
              <a:spLocks noChangeArrowheads="1"/>
            </p:cNvSpPr>
            <p:nvPr/>
          </p:nvSpPr>
          <p:spPr bwMode="auto">
            <a:xfrm>
              <a:off x="4820" y="4100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الأول</a:t>
              </a:r>
            </a:p>
          </p:txBody>
        </p:sp>
        <p:sp>
          <p:nvSpPr>
            <p:cNvPr id="19498" name="Line 65"/>
            <p:cNvSpPr>
              <a:spLocks noChangeShapeType="1"/>
            </p:cNvSpPr>
            <p:nvPr/>
          </p:nvSpPr>
          <p:spPr bwMode="auto">
            <a:xfrm>
              <a:off x="6080" y="4380"/>
              <a:ext cx="600" cy="1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99" name="Line 66"/>
            <p:cNvSpPr>
              <a:spLocks noChangeShapeType="1"/>
            </p:cNvSpPr>
            <p:nvPr/>
          </p:nvSpPr>
          <p:spPr bwMode="auto">
            <a:xfrm>
              <a:off x="5540" y="4860"/>
              <a:ext cx="9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00" name="Oval 67"/>
            <p:cNvSpPr>
              <a:spLocks noChangeArrowheads="1"/>
            </p:cNvSpPr>
            <p:nvPr/>
          </p:nvSpPr>
          <p:spPr bwMode="auto">
            <a:xfrm>
              <a:off x="4280" y="4620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الأب</a:t>
              </a:r>
            </a:p>
          </p:txBody>
        </p:sp>
        <p:sp>
          <p:nvSpPr>
            <p:cNvPr id="19501" name="Line 68"/>
            <p:cNvSpPr>
              <a:spLocks noChangeShapeType="1"/>
            </p:cNvSpPr>
            <p:nvPr/>
          </p:nvSpPr>
          <p:spPr bwMode="auto">
            <a:xfrm flipV="1">
              <a:off x="5880" y="5000"/>
              <a:ext cx="620" cy="42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02" name="Oval 69"/>
            <p:cNvSpPr>
              <a:spLocks noChangeArrowheads="1"/>
            </p:cNvSpPr>
            <p:nvPr/>
          </p:nvSpPr>
          <p:spPr bwMode="auto">
            <a:xfrm>
              <a:off x="4660" y="5240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العائلة</a:t>
              </a:r>
            </a:p>
          </p:txBody>
        </p:sp>
      </p:grpSp>
      <p:grpSp>
        <p:nvGrpSpPr>
          <p:cNvPr id="19462" name="Group 71"/>
          <p:cNvGrpSpPr>
            <a:grpSpLocks/>
          </p:cNvGrpSpPr>
          <p:nvPr/>
        </p:nvGrpSpPr>
        <p:grpSpPr bwMode="auto">
          <a:xfrm>
            <a:off x="420624" y="3147863"/>
            <a:ext cx="2851867" cy="3332320"/>
            <a:chOff x="450" y="6442"/>
            <a:chExt cx="3719" cy="2942"/>
          </a:xfrm>
        </p:grpSpPr>
        <p:grpSp>
          <p:nvGrpSpPr>
            <p:cNvPr id="19469" name="Group 72"/>
            <p:cNvGrpSpPr>
              <a:grpSpLocks/>
            </p:cNvGrpSpPr>
            <p:nvPr/>
          </p:nvGrpSpPr>
          <p:grpSpPr bwMode="auto">
            <a:xfrm>
              <a:off x="2349" y="7342"/>
              <a:ext cx="1800" cy="900"/>
              <a:chOff x="2340" y="12060"/>
              <a:chExt cx="1800" cy="900"/>
            </a:xfrm>
          </p:grpSpPr>
          <p:sp>
            <p:nvSpPr>
              <p:cNvPr id="19494" name="Rectangle 73"/>
              <p:cNvSpPr>
                <a:spLocks noChangeArrowheads="1"/>
              </p:cNvSpPr>
              <p:nvPr/>
            </p:nvSpPr>
            <p:spPr bwMode="auto">
              <a:xfrm>
                <a:off x="2340" y="12060"/>
                <a:ext cx="1800" cy="90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5" name="Text Box 74"/>
              <p:cNvSpPr txBox="1">
                <a:spLocks noChangeArrowheads="1"/>
              </p:cNvSpPr>
              <p:nvPr/>
            </p:nvSpPr>
            <p:spPr bwMode="auto">
              <a:xfrm>
                <a:off x="2680" y="12280"/>
                <a:ext cx="1080" cy="60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المدربة</a:t>
                </a:r>
              </a:p>
            </p:txBody>
          </p:sp>
        </p:grpSp>
        <p:grpSp>
          <p:nvGrpSpPr>
            <p:cNvPr id="19470" name="Group 75"/>
            <p:cNvGrpSpPr>
              <a:grpSpLocks/>
            </p:cNvGrpSpPr>
            <p:nvPr/>
          </p:nvGrpSpPr>
          <p:grpSpPr bwMode="auto">
            <a:xfrm>
              <a:off x="2529" y="6442"/>
              <a:ext cx="1620" cy="720"/>
              <a:chOff x="5300" y="12420"/>
              <a:chExt cx="1620" cy="720"/>
            </a:xfrm>
          </p:grpSpPr>
          <p:sp>
            <p:nvSpPr>
              <p:cNvPr id="19492" name="Oval 76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76200" cmpd="dbl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3" name="Text Box 77"/>
              <p:cNvSpPr txBox="1">
                <a:spLocks noChangeArrowheads="1"/>
              </p:cNvSpPr>
              <p:nvPr/>
            </p:nvSpPr>
            <p:spPr bwMode="auto">
              <a:xfrm>
                <a:off x="5300" y="1252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رقم الهاتف</a:t>
                </a:r>
              </a:p>
            </p:txBody>
          </p:sp>
        </p:grpSp>
        <p:grpSp>
          <p:nvGrpSpPr>
            <p:cNvPr id="19471" name="Group 78"/>
            <p:cNvGrpSpPr>
              <a:grpSpLocks/>
            </p:cNvGrpSpPr>
            <p:nvPr/>
          </p:nvGrpSpPr>
          <p:grpSpPr bwMode="auto">
            <a:xfrm>
              <a:off x="2629" y="8664"/>
              <a:ext cx="1540" cy="720"/>
              <a:chOff x="6100" y="12482"/>
              <a:chExt cx="1540" cy="720"/>
            </a:xfrm>
          </p:grpSpPr>
          <p:sp>
            <p:nvSpPr>
              <p:cNvPr id="19490" name="Oval 79"/>
              <p:cNvSpPr>
                <a:spLocks noChangeArrowheads="1"/>
              </p:cNvSpPr>
              <p:nvPr/>
            </p:nvSpPr>
            <p:spPr bwMode="auto">
              <a:xfrm>
                <a:off x="6120" y="12482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1" name="Text Box 80"/>
              <p:cNvSpPr txBox="1">
                <a:spLocks noChangeArrowheads="1"/>
              </p:cNvSpPr>
              <p:nvPr/>
            </p:nvSpPr>
            <p:spPr bwMode="auto">
              <a:xfrm>
                <a:off x="6100" y="12642"/>
                <a:ext cx="1540" cy="341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u="sng" dirty="0"/>
                  <a:t>رقم المدربة</a:t>
                </a:r>
                <a:endParaRPr lang="ar-SA" sz="1600" b="1" dirty="0"/>
              </a:p>
            </p:txBody>
          </p:sp>
        </p:grpSp>
        <p:grpSp>
          <p:nvGrpSpPr>
            <p:cNvPr id="19472" name="Group 81"/>
            <p:cNvGrpSpPr>
              <a:grpSpLocks/>
            </p:cNvGrpSpPr>
            <p:nvPr/>
          </p:nvGrpSpPr>
          <p:grpSpPr bwMode="auto">
            <a:xfrm>
              <a:off x="729" y="8062"/>
              <a:ext cx="1620" cy="720"/>
              <a:chOff x="5300" y="12420"/>
              <a:chExt cx="1620" cy="720"/>
            </a:xfrm>
          </p:grpSpPr>
          <p:sp>
            <p:nvSpPr>
              <p:cNvPr id="19488" name="Oval 82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89" name="Text Box 83"/>
              <p:cNvSpPr txBox="1">
                <a:spLocks noChangeArrowheads="1"/>
              </p:cNvSpPr>
              <p:nvPr/>
            </p:nvSpPr>
            <p:spPr bwMode="auto">
              <a:xfrm>
                <a:off x="5300" y="1252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اسم المدربة</a:t>
                </a:r>
              </a:p>
            </p:txBody>
          </p:sp>
        </p:grpSp>
        <p:grpSp>
          <p:nvGrpSpPr>
            <p:cNvPr id="19473" name="Group 84"/>
            <p:cNvGrpSpPr>
              <a:grpSpLocks/>
            </p:cNvGrpSpPr>
            <p:nvPr/>
          </p:nvGrpSpPr>
          <p:grpSpPr bwMode="auto">
            <a:xfrm>
              <a:off x="450" y="7242"/>
              <a:ext cx="1639" cy="720"/>
              <a:chOff x="5201" y="12420"/>
              <a:chExt cx="1639" cy="720"/>
            </a:xfrm>
          </p:grpSpPr>
          <p:sp>
            <p:nvSpPr>
              <p:cNvPr id="19486" name="Oval 85"/>
              <p:cNvSpPr>
                <a:spLocks noChangeArrowheads="1"/>
              </p:cNvSpPr>
              <p:nvPr/>
            </p:nvSpPr>
            <p:spPr bwMode="auto">
              <a:xfrm>
                <a:off x="5201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87" name="Text Box 86"/>
              <p:cNvSpPr txBox="1">
                <a:spLocks noChangeArrowheads="1"/>
              </p:cNvSpPr>
              <p:nvPr/>
            </p:nvSpPr>
            <p:spPr bwMode="auto">
              <a:xfrm>
                <a:off x="5220" y="1260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التخصص</a:t>
                </a:r>
              </a:p>
            </p:txBody>
          </p:sp>
        </p:grpSp>
        <p:sp>
          <p:nvSpPr>
            <p:cNvPr id="19476" name="Line 93"/>
            <p:cNvSpPr>
              <a:spLocks noChangeShapeType="1"/>
            </p:cNvSpPr>
            <p:nvPr/>
          </p:nvSpPr>
          <p:spPr bwMode="auto">
            <a:xfrm flipV="1">
              <a:off x="3377" y="8242"/>
              <a:ext cx="22" cy="42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77" name="Line 94"/>
            <p:cNvSpPr>
              <a:spLocks noChangeShapeType="1"/>
            </p:cNvSpPr>
            <p:nvPr/>
          </p:nvSpPr>
          <p:spPr bwMode="auto">
            <a:xfrm flipV="1">
              <a:off x="1809" y="7882"/>
              <a:ext cx="540" cy="1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78" name="Line 95"/>
            <p:cNvSpPr>
              <a:spLocks noChangeShapeType="1"/>
            </p:cNvSpPr>
            <p:nvPr/>
          </p:nvSpPr>
          <p:spPr bwMode="auto">
            <a:xfrm>
              <a:off x="1909" y="7612"/>
              <a:ext cx="440" cy="9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81" name="Line 98"/>
            <p:cNvSpPr>
              <a:spLocks noChangeShapeType="1"/>
            </p:cNvSpPr>
            <p:nvPr/>
          </p:nvSpPr>
          <p:spPr bwMode="auto">
            <a:xfrm flipH="1">
              <a:off x="3249" y="7162"/>
              <a:ext cx="180" cy="1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sp>
        <p:nvSpPr>
          <p:cNvPr id="81" name="Oval 63"/>
          <p:cNvSpPr>
            <a:spLocks noChangeArrowheads="1"/>
          </p:cNvSpPr>
          <p:nvPr/>
        </p:nvSpPr>
        <p:spPr bwMode="auto">
          <a:xfrm>
            <a:off x="5078961" y="5721859"/>
            <a:ext cx="1037468" cy="634296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>
              <a:latin typeface="Comic Sans MS" pitchFamily="66" charset="0"/>
              <a:cs typeface="Tahoma" pitchFamily="34" charset="0"/>
            </a:endParaRPr>
          </a:p>
        </p:txBody>
      </p:sp>
      <p:sp>
        <p:nvSpPr>
          <p:cNvPr id="82" name="Text Box 64"/>
          <p:cNvSpPr txBox="1">
            <a:spLocks noChangeArrowheads="1"/>
          </p:cNvSpPr>
          <p:nvPr/>
        </p:nvSpPr>
        <p:spPr bwMode="auto">
          <a:xfrm>
            <a:off x="5027797" y="5818763"/>
            <a:ext cx="1028700" cy="264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ar-SA" sz="1600" b="1" u="sng" dirty="0"/>
              <a:t>رقم الدورة</a:t>
            </a:r>
          </a:p>
        </p:txBody>
      </p:sp>
      <p:sp>
        <p:nvSpPr>
          <p:cNvPr id="83" name="Line 69"/>
          <p:cNvSpPr>
            <a:spLocks noChangeShapeType="1"/>
          </p:cNvSpPr>
          <p:nvPr/>
        </p:nvSpPr>
        <p:spPr bwMode="auto">
          <a:xfrm flipV="1">
            <a:off x="5940929" y="5331811"/>
            <a:ext cx="522072" cy="486951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/>
          </a:p>
        </p:txBody>
      </p:sp>
      <p:sp>
        <p:nvSpPr>
          <p:cNvPr id="84" name="Slide Number Placeholder 8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z="1600" b="1" smtClean="0"/>
              <a:pPr>
                <a:defRPr/>
              </a:pPr>
              <a:t>27</a:t>
            </a:fld>
            <a:endParaRPr lang="ar-SA" sz="1600" b="1"/>
          </a:p>
        </p:txBody>
      </p:sp>
      <p:grpSp>
        <p:nvGrpSpPr>
          <p:cNvPr id="4" name="مجموعة 3"/>
          <p:cNvGrpSpPr/>
          <p:nvPr/>
        </p:nvGrpSpPr>
        <p:grpSpPr>
          <a:xfrm>
            <a:off x="6733845" y="1972912"/>
            <a:ext cx="935449" cy="2377850"/>
            <a:chOff x="7606458" y="2048368"/>
            <a:chExt cx="935449" cy="2377850"/>
          </a:xfrm>
        </p:grpSpPr>
        <p:grpSp>
          <p:nvGrpSpPr>
            <p:cNvPr id="3" name="مجموعة 2"/>
            <p:cNvGrpSpPr/>
            <p:nvPr/>
          </p:nvGrpSpPr>
          <p:grpSpPr>
            <a:xfrm>
              <a:off x="7606458" y="3079147"/>
              <a:ext cx="935449" cy="791274"/>
              <a:chOff x="7606458" y="3079147"/>
              <a:chExt cx="935449" cy="791274"/>
            </a:xfrm>
          </p:grpSpPr>
          <p:sp>
            <p:nvSpPr>
              <p:cNvPr id="86" name="AutoShape 106"/>
              <p:cNvSpPr>
                <a:spLocks noChangeArrowheads="1"/>
              </p:cNvSpPr>
              <p:nvPr/>
            </p:nvSpPr>
            <p:spPr bwMode="auto">
              <a:xfrm>
                <a:off x="7606458" y="3079147"/>
                <a:ext cx="935449" cy="791274"/>
              </a:xfrm>
              <a:prstGeom prst="diamond">
                <a:avLst/>
              </a:prstGeom>
              <a:solidFill>
                <a:srgbClr val="FFFFFF"/>
              </a:solidFill>
              <a:ln w="38100">
                <a:solidFill>
                  <a:schemeClr val="accent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87" name="Text Box 107"/>
              <p:cNvSpPr txBox="1">
                <a:spLocks noChangeArrowheads="1"/>
              </p:cNvSpPr>
              <p:nvPr/>
            </p:nvSpPr>
            <p:spPr bwMode="auto">
              <a:xfrm>
                <a:off x="7627674" y="3281986"/>
                <a:ext cx="796297" cy="3869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>
                    <a:solidFill>
                      <a:schemeClr val="accent1">
                        <a:lumMod val="75000"/>
                      </a:schemeClr>
                    </a:solidFill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تأخذ</a:t>
                </a:r>
              </a:p>
            </p:txBody>
          </p:sp>
        </p:grpSp>
        <p:sp>
          <p:nvSpPr>
            <p:cNvPr id="88" name="Line 108"/>
            <p:cNvSpPr>
              <a:spLocks noChangeShapeType="1"/>
            </p:cNvSpPr>
            <p:nvPr/>
          </p:nvSpPr>
          <p:spPr bwMode="auto">
            <a:xfrm>
              <a:off x="8069443" y="2048368"/>
              <a:ext cx="4738" cy="1030779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0" name="Line 108"/>
            <p:cNvSpPr>
              <a:spLocks noChangeShapeType="1"/>
            </p:cNvSpPr>
            <p:nvPr/>
          </p:nvSpPr>
          <p:spPr bwMode="auto">
            <a:xfrm flipH="1">
              <a:off x="8036931" y="3872775"/>
              <a:ext cx="0" cy="553443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5" name="مجموعة 4"/>
          <p:cNvGrpSpPr/>
          <p:nvPr/>
        </p:nvGrpSpPr>
        <p:grpSpPr>
          <a:xfrm>
            <a:off x="3251649" y="4167267"/>
            <a:ext cx="3231580" cy="942204"/>
            <a:chOff x="3251649" y="4167267"/>
            <a:chExt cx="3231580" cy="942204"/>
          </a:xfrm>
        </p:grpSpPr>
        <p:sp>
          <p:nvSpPr>
            <p:cNvPr id="97" name="AutoShape 106"/>
            <p:cNvSpPr>
              <a:spLocks noChangeArrowheads="1"/>
            </p:cNvSpPr>
            <p:nvPr/>
          </p:nvSpPr>
          <p:spPr bwMode="auto">
            <a:xfrm>
              <a:off x="4094767" y="4167267"/>
              <a:ext cx="1200209" cy="942204"/>
            </a:xfrm>
            <a:prstGeom prst="diamond">
              <a:avLst/>
            </a:prstGeom>
            <a:solidFill>
              <a:srgbClr val="FFFFFF"/>
            </a:solidFill>
            <a:ln w="38100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>
                <a:latin typeface="Comic Sans MS" pitchFamily="66" charset="0"/>
                <a:cs typeface="Tahoma" pitchFamily="34" charset="0"/>
              </a:endParaRPr>
            </a:p>
          </p:txBody>
        </p:sp>
        <p:sp>
          <p:nvSpPr>
            <p:cNvPr id="93" name="Line 108"/>
            <p:cNvSpPr>
              <a:spLocks noChangeShapeType="1"/>
            </p:cNvSpPr>
            <p:nvPr/>
          </p:nvSpPr>
          <p:spPr bwMode="auto">
            <a:xfrm flipH="1" flipV="1">
              <a:off x="5288993" y="4619906"/>
              <a:ext cx="1194236" cy="18462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4" name="Line 108"/>
            <p:cNvSpPr>
              <a:spLocks noChangeShapeType="1"/>
            </p:cNvSpPr>
            <p:nvPr/>
          </p:nvSpPr>
          <p:spPr bwMode="auto">
            <a:xfrm>
              <a:off x="3251649" y="4619907"/>
              <a:ext cx="825619" cy="0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6" name="Text Box 107"/>
            <p:cNvSpPr txBox="1">
              <a:spLocks noChangeArrowheads="1"/>
            </p:cNvSpPr>
            <p:nvPr/>
          </p:nvSpPr>
          <p:spPr bwMode="auto">
            <a:xfrm>
              <a:off x="4235780" y="4409082"/>
              <a:ext cx="1059454" cy="421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 dirty="0">
                  <a:solidFill>
                    <a:schemeClr val="accent1">
                      <a:lumMod val="75000"/>
                    </a:schemeClr>
                  </a:solidFill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تعطي</a:t>
              </a:r>
            </a:p>
          </p:txBody>
        </p:sp>
      </p:grpSp>
      <p:sp>
        <p:nvSpPr>
          <p:cNvPr id="72" name="Text Box 106"/>
          <p:cNvSpPr txBox="1">
            <a:spLocks noChangeArrowheads="1"/>
          </p:cNvSpPr>
          <p:nvPr/>
        </p:nvSpPr>
        <p:spPr bwMode="auto">
          <a:xfrm>
            <a:off x="7222822" y="3902590"/>
            <a:ext cx="689669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sz="1400" b="1" dirty="0"/>
              <a:t>M</a:t>
            </a:r>
            <a:endParaRPr lang="ar-SA" sz="1400" b="1" dirty="0"/>
          </a:p>
          <a:p>
            <a:pPr algn="ctr">
              <a:spcAft>
                <a:spcPts val="1000"/>
              </a:spcAft>
            </a:pPr>
            <a:endParaRPr lang="ar-SA" sz="1400" b="1" dirty="0"/>
          </a:p>
        </p:txBody>
      </p:sp>
      <p:sp>
        <p:nvSpPr>
          <p:cNvPr id="73" name="Text Box 107"/>
          <p:cNvSpPr txBox="1">
            <a:spLocks noChangeArrowheads="1"/>
          </p:cNvSpPr>
          <p:nvPr/>
        </p:nvSpPr>
        <p:spPr bwMode="auto">
          <a:xfrm>
            <a:off x="7319735" y="2144731"/>
            <a:ext cx="457239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sz="1400" b="1" dirty="0"/>
              <a:t>N</a:t>
            </a:r>
            <a:endParaRPr lang="ar-SA" sz="1400" b="1" dirty="0"/>
          </a:p>
        </p:txBody>
      </p:sp>
      <p:sp>
        <p:nvSpPr>
          <p:cNvPr id="74" name="Text Box 108"/>
          <p:cNvSpPr txBox="1">
            <a:spLocks noChangeArrowheads="1"/>
          </p:cNvSpPr>
          <p:nvPr/>
        </p:nvSpPr>
        <p:spPr bwMode="auto">
          <a:xfrm>
            <a:off x="5958144" y="4185810"/>
            <a:ext cx="457239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sz="1400" b="1" dirty="0"/>
              <a:t>M</a:t>
            </a:r>
            <a:endParaRPr lang="ar-SA" sz="1400" b="1" dirty="0"/>
          </a:p>
        </p:txBody>
      </p:sp>
      <p:sp>
        <p:nvSpPr>
          <p:cNvPr id="75" name="Text Box 107"/>
          <p:cNvSpPr txBox="1">
            <a:spLocks noChangeArrowheads="1"/>
          </p:cNvSpPr>
          <p:nvPr/>
        </p:nvSpPr>
        <p:spPr bwMode="auto">
          <a:xfrm>
            <a:off x="3435838" y="4225185"/>
            <a:ext cx="457239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sz="1400" b="1" dirty="0"/>
              <a:t>N</a:t>
            </a:r>
            <a:endParaRPr lang="ar-SA" sz="1400" b="1" dirty="0"/>
          </a:p>
        </p:txBody>
      </p:sp>
    </p:spTree>
    <p:extLst>
      <p:ext uri="{BB962C8B-B14F-4D97-AF65-F5344CB8AC3E}">
        <p14:creationId xmlns:p14="http://schemas.microsoft.com/office/powerpoint/2010/main" val="1627162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/>
      <p:bldP spid="74" grpId="0"/>
      <p:bldP spid="7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08"/>
          <p:cNvSpPr txBox="1">
            <a:spLocks noChangeArrowheads="1"/>
          </p:cNvSpPr>
          <p:nvPr/>
        </p:nvSpPr>
        <p:spPr bwMode="auto">
          <a:xfrm>
            <a:off x="466767" y="1556792"/>
            <a:ext cx="832805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dirty="0">
                <a:latin typeface="Comic Sans MS" pitchFamily="66" charset="0"/>
                <a:cs typeface="Tahoma" pitchFamily="34" charset="0"/>
              </a:rPr>
              <a:t>1- تحديد الكيانات.</a:t>
            </a:r>
          </a:p>
          <a:p>
            <a:pPr>
              <a:lnSpc>
                <a:spcPct val="150000"/>
              </a:lnSpc>
            </a:pPr>
            <a:r>
              <a:rPr lang="ar-SA" sz="3200" dirty="0">
                <a:latin typeface="Comic Sans MS" pitchFamily="66" charset="0"/>
                <a:cs typeface="Tahoma" pitchFamily="34" charset="0"/>
              </a:rPr>
              <a:t>2- تحديد صفات أو خصائص الكيانات وتعيين الصفة الفريدة التي تعد مفتاح أساسي لهذا الكيان.</a:t>
            </a:r>
          </a:p>
          <a:p>
            <a:pPr>
              <a:lnSpc>
                <a:spcPct val="150000"/>
              </a:lnSpc>
            </a:pPr>
            <a:r>
              <a:rPr lang="ar-SA" sz="3200" dirty="0">
                <a:latin typeface="Comic Sans MS" pitchFamily="66" charset="0"/>
                <a:cs typeface="Tahoma" pitchFamily="34" charset="0"/>
              </a:rPr>
              <a:t>3- ربط الكيانات بعلاقات.</a:t>
            </a:r>
          </a:p>
          <a:p>
            <a:pPr>
              <a:lnSpc>
                <a:spcPct val="150000"/>
              </a:lnSpc>
            </a:pPr>
            <a:r>
              <a:rPr lang="ar-SA" sz="3200" dirty="0">
                <a:latin typeface="Comic Sans MS" pitchFamily="66" charset="0"/>
                <a:cs typeface="Tahoma" pitchFamily="34" charset="0"/>
              </a:rPr>
              <a:t>4- تحديد نوع هذه العلاقات.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49" y="476672"/>
            <a:ext cx="8381337" cy="792088"/>
          </a:xfrm>
        </p:spPr>
        <p:txBody>
          <a:bodyPr>
            <a:noAutofit/>
          </a:bodyPr>
          <a:lstStyle/>
          <a:p>
            <a:pPr algn="ctr"/>
            <a:r>
              <a:rPr lang="ar-SA" sz="2400" u="sng" dirty="0">
                <a:latin typeface="Comic Sans MS" pitchFamily="66" charset="0"/>
                <a:cs typeface="Tahoma" pitchFamily="34" charset="0"/>
              </a:rPr>
              <a:t>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المرحلة الأولى : مرحلة رسم نموذج الكيان والعلاقة الرابطة </a:t>
            </a: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ERD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ar-SA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28</a:t>
            </a:fld>
            <a:endParaRPr lang="ar-SA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821880" y="332656"/>
            <a:ext cx="7713518" cy="120032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7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تطبيق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29</a:t>
            </a:fld>
            <a:endParaRPr lang="ar-SA"/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1215538" y="2171759"/>
            <a:ext cx="7072362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ar-SA" sz="4400" b="1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تطبيق قاعدة بيانات  مستشفى :</a:t>
            </a:r>
          </a:p>
          <a:p>
            <a:pPr algn="just"/>
            <a:r>
              <a:rPr lang="ar-SA" sz="3600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أرسم </a:t>
            </a:r>
            <a:r>
              <a:rPr lang="en-US" sz="3600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ERD </a:t>
            </a:r>
            <a:r>
              <a:rPr lang="ar-SA" sz="3600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 اللازم لتمثيل بيانات المرضى في أحد المستشفيات والأطباء المعالجون والغرف مشتملا رقم المريض واسمه ورقم الغرفة المقيم بها ورقم التحويله للغرفة وعدد الأسرة بها وكذلك رقم الطبيب واسمه وتليفونه وتخصصه.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3</a:t>
            </a:fld>
            <a:endParaRPr lang="ar-SA"/>
          </a:p>
        </p:txBody>
      </p:sp>
      <p:sp>
        <p:nvSpPr>
          <p:cNvPr id="2" name="Rectangle 1"/>
          <p:cNvSpPr/>
          <p:nvPr/>
        </p:nvSpPr>
        <p:spPr>
          <a:xfrm>
            <a:off x="323528" y="425470"/>
            <a:ext cx="8614456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 قواعد البيانات العلائقية </a:t>
            </a: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Relational Database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 :    </a:t>
            </a:r>
          </a:p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400" dirty="0"/>
          </a:p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dirty="0"/>
              <a:t>في قواعد البيانات العلائقية يتم تجميع البيانات وتخزينها داخل جداول ثنائية الأبعاد .</a:t>
            </a:r>
          </a:p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dirty="0"/>
              <a:t>حيث يتكون الجدول من : </a:t>
            </a:r>
          </a:p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400" dirty="0"/>
          </a:p>
          <a:p>
            <a:pPr marL="708025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ar-SA" sz="2400" dirty="0"/>
              <a:t>أعمدة : تستخدم لإظهار صفات أو خصائص البيانات . </a:t>
            </a:r>
          </a:p>
          <a:p>
            <a:pPr marL="708025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ar-SA" sz="2400" dirty="0"/>
              <a:t>صفوف : تمثل سجلات كل سجل يحتوي على بيانات مطابقة لأعمدة الجدول 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79512" y="3167506"/>
            <a:ext cx="4975592" cy="2122089"/>
            <a:chOff x="179512" y="3167506"/>
            <a:chExt cx="4975592" cy="2122089"/>
          </a:xfrm>
        </p:grpSpPr>
        <p:sp>
          <p:nvSpPr>
            <p:cNvPr id="14" name="TextBox 5"/>
            <p:cNvSpPr txBox="1">
              <a:spLocks noChangeArrowheads="1"/>
            </p:cNvSpPr>
            <p:nvPr/>
          </p:nvSpPr>
          <p:spPr bwMode="auto">
            <a:xfrm rot="5400000">
              <a:off x="517612" y="4459052"/>
              <a:ext cx="492443" cy="11686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vert270" wrap="square">
              <a:spAutoFit/>
            </a:bodyPr>
            <a:lstStyle/>
            <a:p>
              <a:pPr algn="ctr"/>
              <a:r>
                <a:rPr lang="ar-SA" sz="2000" b="1" dirty="0">
                  <a:latin typeface="Comic Sans MS" pitchFamily="66" charset="0"/>
                  <a:cs typeface="Tahoma" pitchFamily="34" charset="0"/>
                </a:rPr>
                <a:t>صفوف</a:t>
              </a:r>
            </a:p>
          </p:txBody>
        </p:sp>
        <p:sp>
          <p:nvSpPr>
            <p:cNvPr id="15" name="TextBox 5"/>
            <p:cNvSpPr txBox="1">
              <a:spLocks noChangeArrowheads="1"/>
            </p:cNvSpPr>
            <p:nvPr/>
          </p:nvSpPr>
          <p:spPr bwMode="auto">
            <a:xfrm>
              <a:off x="2915816" y="3167506"/>
              <a:ext cx="223928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2000" b="1" dirty="0">
                  <a:latin typeface="Comic Sans MS" pitchFamily="66" charset="0"/>
                  <a:cs typeface="Tahoma" pitchFamily="34" charset="0"/>
                </a:rPr>
                <a:t>أعمدة</a:t>
              </a:r>
            </a:p>
          </p:txBody>
        </p:sp>
      </p:grp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5793611"/>
              </p:ext>
            </p:extLst>
          </p:nvPr>
        </p:nvGraphicFramePr>
        <p:xfrm>
          <a:off x="1737868" y="3801236"/>
          <a:ext cx="4595184" cy="25202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607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07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8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44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874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اسم المريض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رقم المريض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رقم الغرفة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الجنس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الطبيب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محمد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313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سيف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حنان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345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300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محمد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خالد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988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دعاء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منى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456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عزة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77927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Box 4"/>
          <p:cNvSpPr txBox="1">
            <a:spLocks noChangeArrowheads="1"/>
          </p:cNvSpPr>
          <p:nvPr/>
        </p:nvSpPr>
        <p:spPr bwMode="auto">
          <a:xfrm>
            <a:off x="1215538" y="2171759"/>
            <a:ext cx="7072362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ar-SA" sz="4400" b="1" u="sng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تطبيق قاعدة بيانات  مكتبة  </a:t>
            </a:r>
          </a:p>
          <a:p>
            <a:pPr algn="just"/>
            <a:r>
              <a:rPr lang="ar-SA" sz="3600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أرسم </a:t>
            </a:r>
            <a:r>
              <a:rPr lang="en-US" sz="3600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ERD </a:t>
            </a:r>
            <a:r>
              <a:rPr lang="ar-SA" sz="3600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 اللازم لتمثيل بيانات المستعيرين في أحد المكتبات والكتب المستعارة  والمؤلفون مشتملا رقم المستعير واسمه و سجله المدني و تاريخ ميلاده و جهة عمله وكذلك بيانات الكتب و المؤلفين .</a:t>
            </a:r>
          </a:p>
          <a:p>
            <a:pPr algn="just"/>
            <a:r>
              <a:rPr lang="ar-SA" sz="3600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ثم ارسمي العلاقة الرابطة بين هذه الكيانات . </a:t>
            </a:r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821880" y="332656"/>
            <a:ext cx="7713518" cy="120032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72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واجـــــــــــــــــب</a:t>
            </a:r>
            <a:endParaRPr lang="ar-SA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1249874" y="5157192"/>
            <a:ext cx="7072362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ar-SA" sz="4400" b="1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يسلم الواجب المحاضرة القادمة ولا يسمح باستلام الواجب بعد ذلك </a:t>
            </a:r>
            <a:r>
              <a:rPr lang="ar-SA" sz="4400" b="1" u="sng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نهــــــــائــيـــــــــا</a:t>
            </a:r>
            <a:r>
              <a:rPr lang="ar-SA" sz="4400" b="1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30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9062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7715304" cy="585911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مثال   (قاعدة بيانات مستشفى)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4</a:t>
            </a:fld>
            <a:endParaRPr lang="ar-SA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1554644"/>
              </p:ext>
            </p:extLst>
          </p:nvPr>
        </p:nvGraphicFramePr>
        <p:xfrm>
          <a:off x="4362641" y="1268760"/>
          <a:ext cx="4595184" cy="25202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607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07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8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44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874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اسم المريض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رقم المريض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رقم الغرفة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الجنس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الطبيب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محمد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313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سيف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حنان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345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300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محمد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خالد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988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دعاء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منى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456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عزة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81" name="TextBox 5"/>
          <p:cNvSpPr txBox="1">
            <a:spLocks noChangeArrowheads="1"/>
          </p:cNvSpPr>
          <p:nvPr/>
        </p:nvSpPr>
        <p:spPr bwMode="auto">
          <a:xfrm>
            <a:off x="6660233" y="718955"/>
            <a:ext cx="22392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ar-SA" sz="2000" b="1" dirty="0">
                <a:latin typeface="Comic Sans MS" pitchFamily="66" charset="0"/>
                <a:cs typeface="Tahoma" pitchFamily="34" charset="0"/>
              </a:rPr>
              <a:t>جدول المرضى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323759"/>
              </p:ext>
            </p:extLst>
          </p:nvPr>
        </p:nvGraphicFramePr>
        <p:xfrm>
          <a:off x="4948200" y="4653136"/>
          <a:ext cx="3951321" cy="185233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17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19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19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3083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المصنع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اسم الدواء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رقم الدواء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083"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/>
                        <a:t>HG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/>
                        <a:t>FDG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/>
                        <a:t>s123</a:t>
                      </a:r>
                      <a:endParaRPr lang="ar-SA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083"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/>
                        <a:t>AB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/>
                        <a:t>PANADOL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/>
                        <a:t>s153</a:t>
                      </a:r>
                      <a:endParaRPr lang="ar-SA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083"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/>
                        <a:t>AB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/>
                        <a:t>FIFA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/>
                        <a:t>s173</a:t>
                      </a:r>
                      <a:endParaRPr lang="ar-SA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349" name="TextBox 10"/>
          <p:cNvSpPr txBox="1">
            <a:spLocks noChangeArrowheads="1"/>
          </p:cNvSpPr>
          <p:nvPr/>
        </p:nvSpPr>
        <p:spPr bwMode="auto">
          <a:xfrm>
            <a:off x="6804248" y="4038611"/>
            <a:ext cx="20952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ar-SA" sz="2000" b="1" dirty="0">
                <a:latin typeface="Comic Sans MS" pitchFamily="66" charset="0"/>
                <a:cs typeface="Tahoma" pitchFamily="34" charset="0"/>
              </a:rPr>
              <a:t>جدول الأدوية</a:t>
            </a:r>
          </a:p>
        </p:txBody>
      </p:sp>
      <p:graphicFrame>
        <p:nvGraphicFramePr>
          <p:cNvPr id="8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069686"/>
              </p:ext>
            </p:extLst>
          </p:nvPr>
        </p:nvGraphicFramePr>
        <p:xfrm>
          <a:off x="467544" y="1401336"/>
          <a:ext cx="3642519" cy="195565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194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41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89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عدد الأسرة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رقم التحويلة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رقم الغرفة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435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100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342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200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32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676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300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7"/>
          <p:cNvSpPr txBox="1">
            <a:spLocks noChangeArrowheads="1"/>
          </p:cNvSpPr>
          <p:nvPr/>
        </p:nvSpPr>
        <p:spPr bwMode="auto">
          <a:xfrm>
            <a:off x="1835696" y="888232"/>
            <a:ext cx="210030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ar-SA" sz="2400" b="1" dirty="0">
                <a:latin typeface="Comic Sans MS" pitchFamily="66" charset="0"/>
                <a:cs typeface="Tahoma" pitchFamily="34" charset="0"/>
              </a:rPr>
              <a:t>جدول الغرف</a:t>
            </a:r>
          </a:p>
        </p:txBody>
      </p:sp>
      <p:graphicFrame>
        <p:nvGraphicFramePr>
          <p:cNvPr id="11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186138"/>
              </p:ext>
            </p:extLst>
          </p:nvPr>
        </p:nvGraphicFramePr>
        <p:xfrm>
          <a:off x="755575" y="4653134"/>
          <a:ext cx="3744417" cy="187220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987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28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916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الكمية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رقم الدواء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رقم</a:t>
                      </a:r>
                      <a:r>
                        <a:rPr lang="ar-SA" sz="1800" baseline="0" dirty="0"/>
                        <a:t> المريض</a:t>
                      </a:r>
                      <a:endParaRPr lang="ar-SA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683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/>
                        <a:t>s123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/>
                        <a:t>313</a:t>
                      </a:r>
                      <a:endParaRPr lang="ar-SA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683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800" kern="1200" dirty="0"/>
                        <a:t>2</a:t>
                      </a:r>
                      <a:endParaRPr lang="ar-SA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/>
                        <a:t>s153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345</a:t>
                      </a:r>
                      <a:endParaRPr lang="ar-SA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683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/>
                        <a:t>s173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/>
                        <a:t>988</a:t>
                      </a:r>
                      <a:endParaRPr lang="ar-SA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TextBox 11"/>
          <p:cNvSpPr txBox="1">
            <a:spLocks noChangeArrowheads="1"/>
          </p:cNvSpPr>
          <p:nvPr/>
        </p:nvSpPr>
        <p:spPr bwMode="auto">
          <a:xfrm>
            <a:off x="1259632" y="4121899"/>
            <a:ext cx="26763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ar-SA" b="1" dirty="0">
                <a:latin typeface="Comic Sans MS" pitchFamily="66" charset="0"/>
                <a:cs typeface="Tahoma" pitchFamily="34" charset="0"/>
              </a:rPr>
              <a:t>جدول يعالج بواسطة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39552" y="620688"/>
            <a:ext cx="827705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ar-SA" sz="2400" b="1" dirty="0"/>
              <a:t>نلاحظ أن هذه الجداول يوجد بينهم علاقات ، لو أردنا أن نستعلم عن شيء معين داخل قاعدة البيانات ، فسيقوم الحاسب باسترجاعه عن طريق العلاقات التي بين تلك الجداول 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14347" y="2016414"/>
            <a:ext cx="807244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ar-SA" sz="2400" b="1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مثلا : </a:t>
            </a:r>
          </a:p>
          <a:p>
            <a:pPr algn="just"/>
            <a:r>
              <a:rPr lang="ar-SA" sz="2400" b="1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لو أردنا اسم  المريض رقم 313 ورقم الغرفة التي يرقد بها وتحويلة هذه الغرفة واسم الدواء الذي يتناوله ؟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cs typeface="+mn-cs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85786" y="3738806"/>
            <a:ext cx="8001005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ar-SA" sz="2400" b="1" dirty="0">
                <a:cs typeface="+mn-cs"/>
              </a:rPr>
              <a:t>أولاً يستخرج الحاسب اسم المريض والغرفة التي يرقد بها من :</a:t>
            </a:r>
          </a:p>
          <a:p>
            <a:pPr algn="just"/>
            <a:r>
              <a:rPr lang="ar-SA" sz="2400" b="1" dirty="0">
                <a:solidFill>
                  <a:schemeClr val="bg2">
                    <a:lumMod val="50000"/>
                  </a:schemeClr>
                </a:solidFill>
                <a:cs typeface="+mn-cs"/>
              </a:rPr>
              <a:t>جدول المرضى </a:t>
            </a:r>
            <a:r>
              <a:rPr lang="ar-SA" sz="2400" b="1" dirty="0">
                <a:cs typeface="+mn-cs"/>
              </a:rPr>
              <a:t>(اسم المريض محمد  الغرفة 100 ) , ثم ينتقل إلى </a:t>
            </a:r>
          </a:p>
          <a:p>
            <a:pPr algn="just"/>
            <a:r>
              <a:rPr lang="ar-SA" sz="2400" b="1" dirty="0">
                <a:solidFill>
                  <a:schemeClr val="bg2">
                    <a:lumMod val="50000"/>
                  </a:schemeClr>
                </a:solidFill>
                <a:cs typeface="+mn-cs"/>
              </a:rPr>
              <a:t>جدول الغرف </a:t>
            </a:r>
            <a:r>
              <a:rPr lang="ar-SA" sz="2400" b="1" dirty="0">
                <a:cs typeface="+mn-cs"/>
              </a:rPr>
              <a:t>ليأخذ رقم التحويلة للغرفة 100 ( التحويلة 435) ، ثم ينتقل إلى </a:t>
            </a:r>
            <a:r>
              <a:rPr lang="ar-SA" sz="2400" b="1" dirty="0">
                <a:solidFill>
                  <a:schemeClr val="bg2">
                    <a:lumMod val="50000"/>
                  </a:schemeClr>
                </a:solidFill>
                <a:cs typeface="+mn-cs"/>
              </a:rPr>
              <a:t>جدول يعالج بواسطة </a:t>
            </a:r>
            <a:r>
              <a:rPr lang="ar-SA" sz="2400" b="1" dirty="0">
                <a:cs typeface="+mn-cs"/>
              </a:rPr>
              <a:t>ليأخذ رقم الدواء  ,ومن ثم يتجه إلى</a:t>
            </a:r>
          </a:p>
          <a:p>
            <a:pPr algn="just"/>
            <a:r>
              <a:rPr lang="ar-SA" sz="2400" b="1" dirty="0">
                <a:solidFill>
                  <a:schemeClr val="bg2">
                    <a:lumMod val="50000"/>
                  </a:schemeClr>
                </a:solidFill>
                <a:cs typeface="+mn-cs"/>
              </a:rPr>
              <a:t>جدول الأدوية </a:t>
            </a:r>
            <a:r>
              <a:rPr lang="ar-SA" sz="2400" b="1" dirty="0">
                <a:cs typeface="+mn-cs"/>
              </a:rPr>
              <a:t>ليأخذ اسم هذا الدواء  </a:t>
            </a:r>
            <a:r>
              <a:rPr lang="en-US" sz="2400" b="1" dirty="0">
                <a:cs typeface="+mn-cs"/>
              </a:rPr>
              <a:t>FDG</a:t>
            </a:r>
            <a:r>
              <a:rPr lang="ar-SA" sz="2400" b="1" dirty="0">
                <a:cs typeface="+mn-cs"/>
              </a:rPr>
              <a:t> . </a:t>
            </a:r>
          </a:p>
          <a:p>
            <a:pPr algn="just"/>
            <a:endParaRPr lang="ar-SA" sz="2400" b="1" dirty="0">
              <a:cs typeface="+mn-cs"/>
            </a:endParaRPr>
          </a:p>
          <a:p>
            <a:pPr algn="just"/>
            <a:endParaRPr lang="en-US" sz="2400" b="1" dirty="0"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5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772400" cy="850106"/>
          </a:xfrm>
        </p:spPr>
        <p:txBody>
          <a:bodyPr>
            <a:normAutofit/>
          </a:bodyPr>
          <a:lstStyle/>
          <a:p>
            <a:pPr algn="r"/>
            <a:r>
              <a:rPr lang="ar-SA" sz="36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خطوات</a:t>
            </a:r>
            <a:r>
              <a:rPr lang="ar-SA" sz="3200" u="sng" dirty="0">
                <a:solidFill>
                  <a:schemeClr val="accent1"/>
                </a:solidFill>
              </a:rPr>
              <a:t> </a:t>
            </a:r>
            <a:r>
              <a:rPr lang="ar-SA" sz="36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بناء قواعد البيانات </a:t>
            </a:r>
            <a:r>
              <a:rPr lang="ar-SA" sz="3200" dirty="0">
                <a:solidFill>
                  <a:schemeClr val="accent1"/>
                </a:solidFill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8496944" cy="5077544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SA" sz="2000" dirty="0"/>
              <a:t>  </a:t>
            </a:r>
            <a:endParaRPr lang="ar-SA" sz="2800" dirty="0"/>
          </a:p>
          <a:p>
            <a:pPr marL="0" indent="0" algn="just">
              <a:buNone/>
            </a:pPr>
            <a:r>
              <a:rPr lang="ar-SA" sz="2400" b="1" dirty="0">
                <a:solidFill>
                  <a:schemeClr val="accent1"/>
                </a:solidFill>
              </a:rPr>
              <a:t>أولا : </a:t>
            </a:r>
            <a:r>
              <a:rPr lang="ar-SA" sz="2400" b="1" dirty="0"/>
              <a:t>تحديد متطلبات قاعدة البيانات </a:t>
            </a:r>
            <a:r>
              <a:rPr lang="ar-SA" sz="2400" dirty="0"/>
              <a:t>وبناء عليها يصمم ما يسمى </a:t>
            </a:r>
          </a:p>
          <a:p>
            <a:pPr marL="0" indent="0" algn="just">
              <a:buNone/>
            </a:pPr>
            <a:r>
              <a:rPr lang="ar-SA" sz="2400" b="1" dirty="0"/>
              <a:t>                بنموذج الكيان و العلاقة الرابطة  </a:t>
            </a:r>
            <a:r>
              <a:rPr lang="en-US" sz="2400" b="1" dirty="0"/>
              <a:t>ERD  </a:t>
            </a:r>
            <a:r>
              <a:rPr lang="ar-SA" sz="2400" b="1" dirty="0"/>
              <a:t>  .</a:t>
            </a:r>
          </a:p>
          <a:p>
            <a:pPr marL="0" indent="0" algn="just">
              <a:buNone/>
            </a:pPr>
            <a:endParaRPr lang="ar-SA" sz="2400" b="1" dirty="0"/>
          </a:p>
          <a:p>
            <a:pPr marL="0" indent="0" algn="just">
              <a:buNone/>
            </a:pPr>
            <a:r>
              <a:rPr lang="ar-SA" sz="2400" b="1" dirty="0">
                <a:solidFill>
                  <a:schemeClr val="accent1"/>
                </a:solidFill>
              </a:rPr>
              <a:t>ثانياً : </a:t>
            </a:r>
            <a:r>
              <a:rPr lang="ar-SA" sz="2400" dirty="0"/>
              <a:t>تحويل نموذج الكيان و العلاقة الرابطة  </a:t>
            </a:r>
            <a:r>
              <a:rPr lang="en-US" sz="2400" dirty="0"/>
              <a:t>ERD</a:t>
            </a:r>
            <a:r>
              <a:rPr lang="ar-SA" sz="2400" dirty="0"/>
              <a:t> إلى جداول </a:t>
            </a:r>
          </a:p>
          <a:p>
            <a:pPr marL="0" indent="0" algn="just">
              <a:buNone/>
            </a:pPr>
            <a:r>
              <a:rPr lang="ar-SA" sz="2400" b="1" dirty="0"/>
              <a:t>              كمخطط قابل للتنفيذ على نظام إدارة قواعد البيانات </a:t>
            </a:r>
            <a:r>
              <a:rPr lang="en-US" sz="2400" b="1" dirty="0"/>
              <a:t> DBMS</a:t>
            </a:r>
            <a:r>
              <a:rPr lang="ar-SA" sz="2400" b="1" dirty="0"/>
              <a:t> .</a:t>
            </a:r>
          </a:p>
          <a:p>
            <a:pPr marL="0" indent="0" algn="just">
              <a:buNone/>
            </a:pPr>
            <a:endParaRPr lang="ar-SA" sz="2400" b="1" dirty="0"/>
          </a:p>
          <a:p>
            <a:pPr marL="0" indent="0" algn="just">
              <a:buNone/>
            </a:pPr>
            <a:r>
              <a:rPr lang="ar-SA" sz="2400" b="1" dirty="0">
                <a:solidFill>
                  <a:schemeClr val="accent1"/>
                </a:solidFill>
              </a:rPr>
              <a:t>ثالثاً : </a:t>
            </a:r>
            <a:r>
              <a:rPr lang="ar-SA" sz="2400" dirty="0"/>
              <a:t>التنفيذ الفعلي للمخطط وتخزينه على </a:t>
            </a:r>
            <a:r>
              <a:rPr lang="ar-SA" sz="2400" b="1" dirty="0"/>
              <a:t>نظام إدارة قواعد البيانات </a:t>
            </a:r>
            <a:r>
              <a:rPr lang="en-US" sz="2400" b="1" dirty="0"/>
              <a:t> DBMS </a:t>
            </a:r>
            <a:endParaRPr lang="ar-SA" sz="2400" b="1" dirty="0"/>
          </a:p>
          <a:p>
            <a:pPr marL="0" indent="0" algn="just">
              <a:buNone/>
            </a:pPr>
            <a:r>
              <a:rPr lang="ar-SA" sz="2400" b="1" dirty="0"/>
              <a:t>في جهاز الحاسب .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1525429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حر 20"/>
          <p:cNvSpPr/>
          <p:nvPr/>
        </p:nvSpPr>
        <p:spPr>
          <a:xfrm>
            <a:off x="2888968" y="1484784"/>
            <a:ext cx="3505199" cy="1063511"/>
          </a:xfrm>
          <a:custGeom>
            <a:avLst/>
            <a:gdLst>
              <a:gd name="connsiteX0" fmla="*/ 0 w 2059100"/>
              <a:gd name="connsiteY0" fmla="*/ 82210 h 822098"/>
              <a:gd name="connsiteX1" fmla="*/ 24079 w 2059100"/>
              <a:gd name="connsiteY1" fmla="*/ 24079 h 822098"/>
              <a:gd name="connsiteX2" fmla="*/ 82210 w 2059100"/>
              <a:gd name="connsiteY2" fmla="*/ 0 h 822098"/>
              <a:gd name="connsiteX3" fmla="*/ 1976890 w 2059100"/>
              <a:gd name="connsiteY3" fmla="*/ 0 h 822098"/>
              <a:gd name="connsiteX4" fmla="*/ 2035021 w 2059100"/>
              <a:gd name="connsiteY4" fmla="*/ 24079 h 822098"/>
              <a:gd name="connsiteX5" fmla="*/ 2059100 w 2059100"/>
              <a:gd name="connsiteY5" fmla="*/ 82210 h 822098"/>
              <a:gd name="connsiteX6" fmla="*/ 2059100 w 2059100"/>
              <a:gd name="connsiteY6" fmla="*/ 739888 h 822098"/>
              <a:gd name="connsiteX7" fmla="*/ 2035021 w 2059100"/>
              <a:gd name="connsiteY7" fmla="*/ 798019 h 822098"/>
              <a:gd name="connsiteX8" fmla="*/ 1976890 w 2059100"/>
              <a:gd name="connsiteY8" fmla="*/ 822098 h 822098"/>
              <a:gd name="connsiteX9" fmla="*/ 82210 w 2059100"/>
              <a:gd name="connsiteY9" fmla="*/ 822098 h 822098"/>
              <a:gd name="connsiteX10" fmla="*/ 24079 w 2059100"/>
              <a:gd name="connsiteY10" fmla="*/ 798019 h 822098"/>
              <a:gd name="connsiteX11" fmla="*/ 0 w 2059100"/>
              <a:gd name="connsiteY11" fmla="*/ 739888 h 822098"/>
              <a:gd name="connsiteX12" fmla="*/ 0 w 2059100"/>
              <a:gd name="connsiteY12" fmla="*/ 82210 h 822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59100" h="822098">
                <a:moveTo>
                  <a:pt x="0" y="82210"/>
                </a:moveTo>
                <a:cubicBezTo>
                  <a:pt x="0" y="60407"/>
                  <a:pt x="8661" y="39496"/>
                  <a:pt x="24079" y="24079"/>
                </a:cubicBezTo>
                <a:cubicBezTo>
                  <a:pt x="39496" y="8662"/>
                  <a:pt x="60407" y="0"/>
                  <a:pt x="82210" y="0"/>
                </a:cubicBezTo>
                <a:lnTo>
                  <a:pt x="1976890" y="0"/>
                </a:lnTo>
                <a:cubicBezTo>
                  <a:pt x="1998693" y="0"/>
                  <a:pt x="2019604" y="8661"/>
                  <a:pt x="2035021" y="24079"/>
                </a:cubicBezTo>
                <a:cubicBezTo>
                  <a:pt x="2050438" y="39496"/>
                  <a:pt x="2059100" y="60407"/>
                  <a:pt x="2059100" y="82210"/>
                </a:cubicBezTo>
                <a:lnTo>
                  <a:pt x="2059100" y="739888"/>
                </a:lnTo>
                <a:cubicBezTo>
                  <a:pt x="2059100" y="761691"/>
                  <a:pt x="2050439" y="782602"/>
                  <a:pt x="2035021" y="798019"/>
                </a:cubicBezTo>
                <a:cubicBezTo>
                  <a:pt x="2019604" y="813436"/>
                  <a:pt x="1998693" y="822098"/>
                  <a:pt x="1976890" y="822098"/>
                </a:cubicBezTo>
                <a:lnTo>
                  <a:pt x="82210" y="822098"/>
                </a:lnTo>
                <a:cubicBezTo>
                  <a:pt x="60407" y="822098"/>
                  <a:pt x="39496" y="813437"/>
                  <a:pt x="24079" y="798019"/>
                </a:cubicBezTo>
                <a:cubicBezTo>
                  <a:pt x="8662" y="782602"/>
                  <a:pt x="0" y="761691"/>
                  <a:pt x="0" y="739888"/>
                </a:cubicBezTo>
                <a:lnTo>
                  <a:pt x="0" y="8221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2658" tIns="92658" rIns="92658" bIns="92658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2800" kern="1200" dirty="0"/>
              <a:t>رسم نموذج</a:t>
            </a:r>
            <a:r>
              <a:rPr lang="ar-JO" sz="2800" kern="1200" dirty="0"/>
              <a:t> الكي</a:t>
            </a:r>
            <a:r>
              <a:rPr lang="ar-SA" sz="2800" kern="1200" dirty="0"/>
              <a:t>ان و</a:t>
            </a:r>
            <a:r>
              <a:rPr lang="ar-JO" sz="2800" kern="1200" dirty="0"/>
              <a:t> العلا</a:t>
            </a:r>
            <a:r>
              <a:rPr lang="ar-SA" sz="2800" kern="1200" dirty="0" err="1"/>
              <a:t>قة</a:t>
            </a:r>
            <a:r>
              <a:rPr lang="ar-SA" sz="2800" kern="1200" dirty="0"/>
              <a:t> الرابطة </a:t>
            </a:r>
            <a:r>
              <a:rPr lang="ar-JO" sz="2800" kern="1200" dirty="0"/>
              <a:t> </a:t>
            </a:r>
            <a:r>
              <a:rPr lang="en-US" sz="2800" kern="1200" dirty="0"/>
              <a:t>(ER Diagram)</a:t>
            </a:r>
          </a:p>
        </p:txBody>
      </p:sp>
      <p:sp>
        <p:nvSpPr>
          <p:cNvPr id="22" name="شكل حر 21"/>
          <p:cNvSpPr/>
          <p:nvPr/>
        </p:nvSpPr>
        <p:spPr>
          <a:xfrm>
            <a:off x="4247043" y="2692469"/>
            <a:ext cx="629756" cy="398818"/>
          </a:xfrm>
          <a:custGeom>
            <a:avLst/>
            <a:gdLst>
              <a:gd name="connsiteX0" fmla="*/ 0 w 308287"/>
              <a:gd name="connsiteY0" fmla="*/ 73989 h 369944"/>
              <a:gd name="connsiteX1" fmla="*/ 154144 w 308287"/>
              <a:gd name="connsiteY1" fmla="*/ 73989 h 369944"/>
              <a:gd name="connsiteX2" fmla="*/ 154144 w 308287"/>
              <a:gd name="connsiteY2" fmla="*/ 0 h 369944"/>
              <a:gd name="connsiteX3" fmla="*/ 308287 w 308287"/>
              <a:gd name="connsiteY3" fmla="*/ 184972 h 369944"/>
              <a:gd name="connsiteX4" fmla="*/ 154144 w 308287"/>
              <a:gd name="connsiteY4" fmla="*/ 369944 h 369944"/>
              <a:gd name="connsiteX5" fmla="*/ 154144 w 308287"/>
              <a:gd name="connsiteY5" fmla="*/ 295955 h 369944"/>
              <a:gd name="connsiteX6" fmla="*/ 0 w 308287"/>
              <a:gd name="connsiteY6" fmla="*/ 295955 h 369944"/>
              <a:gd name="connsiteX7" fmla="*/ 0 w 308287"/>
              <a:gd name="connsiteY7" fmla="*/ 73989 h 369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8287" h="369944">
                <a:moveTo>
                  <a:pt x="246629" y="1"/>
                </a:moveTo>
                <a:lnTo>
                  <a:pt x="246629" y="184973"/>
                </a:lnTo>
                <a:lnTo>
                  <a:pt x="308287" y="184973"/>
                </a:lnTo>
                <a:lnTo>
                  <a:pt x="154144" y="369943"/>
                </a:lnTo>
                <a:lnTo>
                  <a:pt x="0" y="184973"/>
                </a:lnTo>
                <a:lnTo>
                  <a:pt x="61658" y="184973"/>
                </a:lnTo>
                <a:lnTo>
                  <a:pt x="61658" y="1"/>
                </a:lnTo>
                <a:lnTo>
                  <a:pt x="246629" y="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3990" tIns="0" rIns="73989" bIns="92487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400" kern="1200"/>
          </a:p>
        </p:txBody>
      </p:sp>
      <p:sp>
        <p:nvSpPr>
          <p:cNvPr id="23" name="شكل حر 22"/>
          <p:cNvSpPr/>
          <p:nvPr/>
        </p:nvSpPr>
        <p:spPr>
          <a:xfrm>
            <a:off x="2888969" y="3199297"/>
            <a:ext cx="3505199" cy="1395858"/>
          </a:xfrm>
          <a:custGeom>
            <a:avLst/>
            <a:gdLst>
              <a:gd name="connsiteX0" fmla="*/ 0 w 2059100"/>
              <a:gd name="connsiteY0" fmla="*/ 82210 h 822098"/>
              <a:gd name="connsiteX1" fmla="*/ 24079 w 2059100"/>
              <a:gd name="connsiteY1" fmla="*/ 24079 h 822098"/>
              <a:gd name="connsiteX2" fmla="*/ 82210 w 2059100"/>
              <a:gd name="connsiteY2" fmla="*/ 0 h 822098"/>
              <a:gd name="connsiteX3" fmla="*/ 1976890 w 2059100"/>
              <a:gd name="connsiteY3" fmla="*/ 0 h 822098"/>
              <a:gd name="connsiteX4" fmla="*/ 2035021 w 2059100"/>
              <a:gd name="connsiteY4" fmla="*/ 24079 h 822098"/>
              <a:gd name="connsiteX5" fmla="*/ 2059100 w 2059100"/>
              <a:gd name="connsiteY5" fmla="*/ 82210 h 822098"/>
              <a:gd name="connsiteX6" fmla="*/ 2059100 w 2059100"/>
              <a:gd name="connsiteY6" fmla="*/ 739888 h 822098"/>
              <a:gd name="connsiteX7" fmla="*/ 2035021 w 2059100"/>
              <a:gd name="connsiteY7" fmla="*/ 798019 h 822098"/>
              <a:gd name="connsiteX8" fmla="*/ 1976890 w 2059100"/>
              <a:gd name="connsiteY8" fmla="*/ 822098 h 822098"/>
              <a:gd name="connsiteX9" fmla="*/ 82210 w 2059100"/>
              <a:gd name="connsiteY9" fmla="*/ 822098 h 822098"/>
              <a:gd name="connsiteX10" fmla="*/ 24079 w 2059100"/>
              <a:gd name="connsiteY10" fmla="*/ 798019 h 822098"/>
              <a:gd name="connsiteX11" fmla="*/ 0 w 2059100"/>
              <a:gd name="connsiteY11" fmla="*/ 739888 h 822098"/>
              <a:gd name="connsiteX12" fmla="*/ 0 w 2059100"/>
              <a:gd name="connsiteY12" fmla="*/ 82210 h 822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59100" h="822098">
                <a:moveTo>
                  <a:pt x="0" y="82210"/>
                </a:moveTo>
                <a:cubicBezTo>
                  <a:pt x="0" y="60407"/>
                  <a:pt x="8661" y="39496"/>
                  <a:pt x="24079" y="24079"/>
                </a:cubicBezTo>
                <a:cubicBezTo>
                  <a:pt x="39496" y="8662"/>
                  <a:pt x="60407" y="0"/>
                  <a:pt x="82210" y="0"/>
                </a:cubicBezTo>
                <a:lnTo>
                  <a:pt x="1976890" y="0"/>
                </a:lnTo>
                <a:cubicBezTo>
                  <a:pt x="1998693" y="0"/>
                  <a:pt x="2019604" y="8661"/>
                  <a:pt x="2035021" y="24079"/>
                </a:cubicBezTo>
                <a:cubicBezTo>
                  <a:pt x="2050438" y="39496"/>
                  <a:pt x="2059100" y="60407"/>
                  <a:pt x="2059100" y="82210"/>
                </a:cubicBezTo>
                <a:lnTo>
                  <a:pt x="2059100" y="739888"/>
                </a:lnTo>
                <a:cubicBezTo>
                  <a:pt x="2059100" y="761691"/>
                  <a:pt x="2050439" y="782602"/>
                  <a:pt x="2035021" y="798019"/>
                </a:cubicBezTo>
                <a:cubicBezTo>
                  <a:pt x="2019604" y="813436"/>
                  <a:pt x="1998693" y="822098"/>
                  <a:pt x="1976890" y="822098"/>
                </a:cubicBezTo>
                <a:lnTo>
                  <a:pt x="82210" y="822098"/>
                </a:lnTo>
                <a:cubicBezTo>
                  <a:pt x="60407" y="822098"/>
                  <a:pt x="39496" y="813437"/>
                  <a:pt x="24079" y="798019"/>
                </a:cubicBezTo>
                <a:cubicBezTo>
                  <a:pt x="8662" y="782602"/>
                  <a:pt x="0" y="761691"/>
                  <a:pt x="0" y="739888"/>
                </a:cubicBezTo>
                <a:lnTo>
                  <a:pt x="0" y="8221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2658" tIns="92658" rIns="92658" bIns="92658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2800" dirty="0"/>
              <a:t>وضع </a:t>
            </a:r>
            <a:r>
              <a:rPr lang="ar-JO" sz="2800" kern="1200" dirty="0"/>
              <a:t>مخطط </a:t>
            </a:r>
            <a:r>
              <a:rPr lang="ar-SA" sz="2800" kern="1200" dirty="0"/>
              <a:t>ل</a:t>
            </a:r>
            <a:r>
              <a:rPr lang="ar-JO" sz="2800" kern="1200" dirty="0"/>
              <a:t>قاعدة البيانات</a:t>
            </a:r>
            <a:endParaRPr lang="ar-SA" sz="2800" kern="1200" dirty="0"/>
          </a:p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ar-SA" sz="1600" b="1" dirty="0"/>
              <a:t>تحويل نموذج الكيان والعلاقة الرابطة إلى جداول</a:t>
            </a:r>
            <a:endParaRPr lang="ar-JO" sz="1600" kern="1200" dirty="0"/>
          </a:p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kern="1200" dirty="0"/>
              <a:t>( Database Schema)</a:t>
            </a:r>
          </a:p>
        </p:txBody>
      </p:sp>
      <p:sp>
        <p:nvSpPr>
          <p:cNvPr id="24" name="شكل حر 23"/>
          <p:cNvSpPr/>
          <p:nvPr/>
        </p:nvSpPr>
        <p:spPr>
          <a:xfrm>
            <a:off x="4326691" y="4687651"/>
            <a:ext cx="629756" cy="398818"/>
          </a:xfrm>
          <a:custGeom>
            <a:avLst/>
            <a:gdLst>
              <a:gd name="connsiteX0" fmla="*/ 0 w 308287"/>
              <a:gd name="connsiteY0" fmla="*/ 73989 h 369944"/>
              <a:gd name="connsiteX1" fmla="*/ 154144 w 308287"/>
              <a:gd name="connsiteY1" fmla="*/ 73989 h 369944"/>
              <a:gd name="connsiteX2" fmla="*/ 154144 w 308287"/>
              <a:gd name="connsiteY2" fmla="*/ 0 h 369944"/>
              <a:gd name="connsiteX3" fmla="*/ 308287 w 308287"/>
              <a:gd name="connsiteY3" fmla="*/ 184972 h 369944"/>
              <a:gd name="connsiteX4" fmla="*/ 154144 w 308287"/>
              <a:gd name="connsiteY4" fmla="*/ 369944 h 369944"/>
              <a:gd name="connsiteX5" fmla="*/ 154144 w 308287"/>
              <a:gd name="connsiteY5" fmla="*/ 295955 h 369944"/>
              <a:gd name="connsiteX6" fmla="*/ 0 w 308287"/>
              <a:gd name="connsiteY6" fmla="*/ 295955 h 369944"/>
              <a:gd name="connsiteX7" fmla="*/ 0 w 308287"/>
              <a:gd name="connsiteY7" fmla="*/ 73989 h 369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8287" h="369944">
                <a:moveTo>
                  <a:pt x="246629" y="1"/>
                </a:moveTo>
                <a:lnTo>
                  <a:pt x="246629" y="184973"/>
                </a:lnTo>
                <a:lnTo>
                  <a:pt x="308287" y="184973"/>
                </a:lnTo>
                <a:lnTo>
                  <a:pt x="154144" y="369943"/>
                </a:lnTo>
                <a:lnTo>
                  <a:pt x="0" y="184973"/>
                </a:lnTo>
                <a:lnTo>
                  <a:pt x="61658" y="184973"/>
                </a:lnTo>
                <a:lnTo>
                  <a:pt x="61658" y="1"/>
                </a:lnTo>
                <a:lnTo>
                  <a:pt x="246629" y="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3990" tIns="0" rIns="73989" bIns="92487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400" kern="1200"/>
          </a:p>
        </p:txBody>
      </p:sp>
      <p:sp>
        <p:nvSpPr>
          <p:cNvPr id="25" name="شكل حر 24"/>
          <p:cNvSpPr/>
          <p:nvPr/>
        </p:nvSpPr>
        <p:spPr>
          <a:xfrm>
            <a:off x="2888969" y="5190489"/>
            <a:ext cx="3505199" cy="1063511"/>
          </a:xfrm>
          <a:custGeom>
            <a:avLst/>
            <a:gdLst>
              <a:gd name="connsiteX0" fmla="*/ 0 w 2059100"/>
              <a:gd name="connsiteY0" fmla="*/ 82210 h 822098"/>
              <a:gd name="connsiteX1" fmla="*/ 24079 w 2059100"/>
              <a:gd name="connsiteY1" fmla="*/ 24079 h 822098"/>
              <a:gd name="connsiteX2" fmla="*/ 82210 w 2059100"/>
              <a:gd name="connsiteY2" fmla="*/ 0 h 822098"/>
              <a:gd name="connsiteX3" fmla="*/ 1976890 w 2059100"/>
              <a:gd name="connsiteY3" fmla="*/ 0 h 822098"/>
              <a:gd name="connsiteX4" fmla="*/ 2035021 w 2059100"/>
              <a:gd name="connsiteY4" fmla="*/ 24079 h 822098"/>
              <a:gd name="connsiteX5" fmla="*/ 2059100 w 2059100"/>
              <a:gd name="connsiteY5" fmla="*/ 82210 h 822098"/>
              <a:gd name="connsiteX6" fmla="*/ 2059100 w 2059100"/>
              <a:gd name="connsiteY6" fmla="*/ 739888 h 822098"/>
              <a:gd name="connsiteX7" fmla="*/ 2035021 w 2059100"/>
              <a:gd name="connsiteY7" fmla="*/ 798019 h 822098"/>
              <a:gd name="connsiteX8" fmla="*/ 1976890 w 2059100"/>
              <a:gd name="connsiteY8" fmla="*/ 822098 h 822098"/>
              <a:gd name="connsiteX9" fmla="*/ 82210 w 2059100"/>
              <a:gd name="connsiteY9" fmla="*/ 822098 h 822098"/>
              <a:gd name="connsiteX10" fmla="*/ 24079 w 2059100"/>
              <a:gd name="connsiteY10" fmla="*/ 798019 h 822098"/>
              <a:gd name="connsiteX11" fmla="*/ 0 w 2059100"/>
              <a:gd name="connsiteY11" fmla="*/ 739888 h 822098"/>
              <a:gd name="connsiteX12" fmla="*/ 0 w 2059100"/>
              <a:gd name="connsiteY12" fmla="*/ 82210 h 822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59100" h="822098">
                <a:moveTo>
                  <a:pt x="0" y="82210"/>
                </a:moveTo>
                <a:cubicBezTo>
                  <a:pt x="0" y="60407"/>
                  <a:pt x="8661" y="39496"/>
                  <a:pt x="24079" y="24079"/>
                </a:cubicBezTo>
                <a:cubicBezTo>
                  <a:pt x="39496" y="8662"/>
                  <a:pt x="60407" y="0"/>
                  <a:pt x="82210" y="0"/>
                </a:cubicBezTo>
                <a:lnTo>
                  <a:pt x="1976890" y="0"/>
                </a:lnTo>
                <a:cubicBezTo>
                  <a:pt x="1998693" y="0"/>
                  <a:pt x="2019604" y="8661"/>
                  <a:pt x="2035021" y="24079"/>
                </a:cubicBezTo>
                <a:cubicBezTo>
                  <a:pt x="2050438" y="39496"/>
                  <a:pt x="2059100" y="60407"/>
                  <a:pt x="2059100" y="82210"/>
                </a:cubicBezTo>
                <a:lnTo>
                  <a:pt x="2059100" y="739888"/>
                </a:lnTo>
                <a:cubicBezTo>
                  <a:pt x="2059100" y="761691"/>
                  <a:pt x="2050439" y="782602"/>
                  <a:pt x="2035021" y="798019"/>
                </a:cubicBezTo>
                <a:cubicBezTo>
                  <a:pt x="2019604" y="813436"/>
                  <a:pt x="1998693" y="822098"/>
                  <a:pt x="1976890" y="822098"/>
                </a:cubicBezTo>
                <a:lnTo>
                  <a:pt x="82210" y="822098"/>
                </a:lnTo>
                <a:cubicBezTo>
                  <a:pt x="60407" y="822098"/>
                  <a:pt x="39496" y="813437"/>
                  <a:pt x="24079" y="798019"/>
                </a:cubicBezTo>
                <a:cubicBezTo>
                  <a:pt x="8662" y="782602"/>
                  <a:pt x="0" y="761691"/>
                  <a:pt x="0" y="739888"/>
                </a:cubicBezTo>
                <a:lnTo>
                  <a:pt x="0" y="8221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2658" tIns="92658" rIns="92658" bIns="92658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2400" kern="1200" dirty="0"/>
              <a:t>تخزين ال</a:t>
            </a:r>
            <a:r>
              <a:rPr lang="ar-JO" sz="2400" kern="1200" dirty="0"/>
              <a:t>جداول</a:t>
            </a:r>
            <a:r>
              <a:rPr lang="ar-SA" sz="2400" kern="1200" dirty="0"/>
              <a:t> </a:t>
            </a:r>
            <a:r>
              <a:rPr lang="ar-JO" sz="2400" kern="1200" dirty="0"/>
              <a:t> في </a:t>
            </a:r>
            <a:r>
              <a:rPr lang="en-US" sz="2400" kern="1200" dirty="0"/>
              <a:t> </a:t>
            </a:r>
            <a:r>
              <a:rPr lang="ar-SA" sz="2400" kern="1200" dirty="0"/>
              <a:t>نظام إدارة قواعد البيانات</a:t>
            </a:r>
            <a:r>
              <a:rPr lang="ar-JO" sz="2400" kern="1200" dirty="0"/>
              <a:t> </a:t>
            </a:r>
            <a:r>
              <a:rPr lang="ar-SA" sz="2400" kern="1200" dirty="0"/>
              <a:t> </a:t>
            </a:r>
            <a:r>
              <a:rPr lang="en-US" sz="2400" kern="1200" dirty="0"/>
              <a:t>DBMS</a:t>
            </a:r>
          </a:p>
        </p:txBody>
      </p:sp>
      <p:sp>
        <p:nvSpPr>
          <p:cNvPr id="30" name="WordArt 15"/>
          <p:cNvSpPr>
            <a:spLocks noChangeArrowheads="1" noChangeShapeType="1" noTextEdit="1"/>
          </p:cNvSpPr>
          <p:nvPr/>
        </p:nvSpPr>
        <p:spPr bwMode="auto">
          <a:xfrm>
            <a:off x="7020270" y="1566081"/>
            <a:ext cx="1293971" cy="90091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ar-SA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abic Transparent"/>
              </a:rPr>
              <a:t>المرحلة الأولى</a:t>
            </a:r>
          </a:p>
        </p:txBody>
      </p:sp>
      <p:sp>
        <p:nvSpPr>
          <p:cNvPr id="31" name="WordArt 16"/>
          <p:cNvSpPr>
            <a:spLocks noChangeArrowheads="1" noChangeShapeType="1" noTextEdit="1"/>
          </p:cNvSpPr>
          <p:nvPr/>
        </p:nvSpPr>
        <p:spPr bwMode="auto">
          <a:xfrm>
            <a:off x="7020272" y="3489540"/>
            <a:ext cx="1293971" cy="81537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ar-SA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abic Transparent"/>
              </a:rPr>
              <a:t>المرحلة الثانية</a:t>
            </a:r>
          </a:p>
        </p:txBody>
      </p:sp>
      <p:sp>
        <p:nvSpPr>
          <p:cNvPr id="32" name="WordArt 16"/>
          <p:cNvSpPr>
            <a:spLocks noChangeArrowheads="1" noChangeShapeType="1" noTextEdit="1"/>
          </p:cNvSpPr>
          <p:nvPr/>
        </p:nvSpPr>
        <p:spPr bwMode="auto">
          <a:xfrm>
            <a:off x="7020272" y="5229608"/>
            <a:ext cx="1438557" cy="77723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ar-SA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abic Transparent"/>
              </a:rPr>
              <a:t>المرحلة الثالثة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7772400" cy="850106"/>
          </a:xfrm>
        </p:spPr>
        <p:txBody>
          <a:bodyPr>
            <a:normAutofit/>
          </a:bodyPr>
          <a:lstStyle/>
          <a:p>
            <a:pPr algn="ctr"/>
            <a:r>
              <a:rPr lang="ar-SA" sz="3600" b="1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خطوات</a:t>
            </a:r>
            <a:r>
              <a:rPr lang="ar-SA" sz="3200" dirty="0">
                <a:solidFill>
                  <a:schemeClr val="accent1"/>
                </a:solidFill>
              </a:rPr>
              <a:t> </a:t>
            </a:r>
            <a:r>
              <a:rPr lang="ar-SA" sz="3600" b="1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بناء قواعد البيانات </a:t>
            </a:r>
            <a:endParaRPr lang="ar-SA" sz="3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484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8</a:t>
            </a:fld>
            <a:endParaRPr lang="ar-SA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1340768"/>
            <a:ext cx="8507288" cy="1635187"/>
          </a:xfrm>
        </p:spPr>
        <p:txBody>
          <a:bodyPr>
            <a:normAutofit/>
          </a:bodyPr>
          <a:lstStyle/>
          <a:p>
            <a:r>
              <a:rPr lang="ar-SA" sz="2800" b="1" dirty="0">
                <a:solidFill>
                  <a:schemeClr val="bg1"/>
                </a:solidFill>
              </a:rPr>
              <a:t>المرحلة الأولى :</a:t>
            </a:r>
            <a:br>
              <a:rPr lang="ar-SA" sz="2800" b="1" dirty="0">
                <a:solidFill>
                  <a:schemeClr val="bg1"/>
                </a:solidFill>
              </a:rPr>
            </a:br>
            <a:r>
              <a:rPr lang="ar-SA" sz="2800" b="1" dirty="0">
                <a:solidFill>
                  <a:schemeClr val="bg1"/>
                </a:solidFill>
              </a:rPr>
              <a:t>( </a:t>
            </a:r>
            <a:r>
              <a:rPr lang="ar-SA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رسم </a:t>
            </a:r>
            <a:r>
              <a:rPr lang="ar-SA" sz="2800" dirty="0"/>
              <a:t>نموذج</a:t>
            </a:r>
            <a:r>
              <a:rPr lang="ar-JO" sz="2800" dirty="0"/>
              <a:t> الكي</a:t>
            </a:r>
            <a:r>
              <a:rPr lang="ar-SA" sz="2800" dirty="0"/>
              <a:t>ان و</a:t>
            </a:r>
            <a:r>
              <a:rPr lang="ar-JO" sz="2800" dirty="0"/>
              <a:t> العلا</a:t>
            </a:r>
            <a:r>
              <a:rPr lang="ar-SA" sz="2800" dirty="0" err="1"/>
              <a:t>قة</a:t>
            </a:r>
            <a:r>
              <a:rPr lang="ar-SA" sz="2800" dirty="0"/>
              <a:t> الرابطة</a:t>
            </a:r>
            <a:r>
              <a:rPr lang="ar-SA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ERD</a:t>
            </a:r>
            <a:r>
              <a:rPr lang="ar-SA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</a:t>
            </a:r>
            <a:endParaRPr lang="ar-SA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961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9</a:t>
            </a:fld>
            <a:endParaRPr lang="ar-SA"/>
          </a:p>
        </p:txBody>
      </p:sp>
      <p:sp>
        <p:nvSpPr>
          <p:cNvPr id="7" name="TextBox 4"/>
          <p:cNvSpPr txBox="1"/>
          <p:nvPr/>
        </p:nvSpPr>
        <p:spPr>
          <a:xfrm>
            <a:off x="611560" y="1772816"/>
            <a:ext cx="8352928" cy="38164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109728" fontAlgn="auto">
              <a:spcAft>
                <a:spcPts val="0"/>
              </a:spcAft>
              <a:defRPr/>
            </a:pPr>
            <a:r>
              <a:rPr lang="ar-SA" sz="2800" dirty="0">
                <a:cs typeface="+mn-cs"/>
              </a:rPr>
              <a:t>يعتبر أحد أشهر و أهم طرق تصميم قواعد البيانات و هو نموذج </a:t>
            </a:r>
            <a:r>
              <a:rPr lang="ar-SA" sz="2800" dirty="0">
                <a:solidFill>
                  <a:schemeClr val="accent1"/>
                </a:solidFill>
                <a:cs typeface="+mn-cs"/>
              </a:rPr>
              <a:t>رسومي</a:t>
            </a:r>
            <a:r>
              <a:rPr lang="ar-SA" sz="2800" dirty="0">
                <a:cs typeface="+mn-cs"/>
              </a:rPr>
              <a:t> يقوم بتمثيل الكيانات الموجودة في قاعدة البيانات وصفاتها والعلاقات بينها وكذلك القيود المفروضة عليها باستخدام أشكال رسومية محددة.</a:t>
            </a:r>
          </a:p>
          <a:p>
            <a:pPr marL="109728" fontAlgn="auto">
              <a:spcAft>
                <a:spcPts val="0"/>
              </a:spcAft>
              <a:defRPr/>
            </a:pPr>
            <a:r>
              <a:rPr lang="ar-SA" sz="2800" dirty="0">
                <a:cs typeface="+mn-cs"/>
              </a:rPr>
              <a:t> يعتمد على ثلاثة عناصر:</a:t>
            </a:r>
            <a:endParaRPr lang="ar-JO" dirty="0"/>
          </a:p>
          <a:p>
            <a:pPr marL="452628" indent="-342900" fontAlgn="auto">
              <a:spcAft>
                <a:spcPts val="0"/>
              </a:spcAft>
              <a:buFont typeface="+mj-lt"/>
              <a:buAutoNum type="arabicPeriod"/>
              <a:defRPr/>
            </a:pPr>
            <a:endParaRPr lang="ar-JO" dirty="0"/>
          </a:p>
          <a:p>
            <a:pPr marL="2343150" lvl="4" indent="-514350">
              <a:buFont typeface="+mj-lt"/>
              <a:buAutoNum type="arabicPeriod"/>
            </a:pPr>
            <a:r>
              <a:rPr lang="ar-SA" sz="2800" dirty="0"/>
              <a:t>الكيانات </a:t>
            </a:r>
            <a:r>
              <a:rPr lang="en-US" sz="2800" dirty="0"/>
              <a:t>Entities </a:t>
            </a:r>
            <a:r>
              <a:rPr lang="ar-SA" sz="2800" dirty="0"/>
              <a:t> .</a:t>
            </a:r>
          </a:p>
          <a:p>
            <a:pPr marL="2343150" lvl="4" indent="-514350">
              <a:buFont typeface="+mj-lt"/>
              <a:buAutoNum type="arabicPeriod"/>
            </a:pPr>
            <a:r>
              <a:rPr lang="ar-SA" sz="2800" dirty="0"/>
              <a:t>الصفات أو الخصائص </a:t>
            </a:r>
            <a:r>
              <a:rPr lang="en-US" sz="2800" dirty="0"/>
              <a:t>Attributes</a:t>
            </a:r>
            <a:r>
              <a:rPr lang="ar-SA" sz="2800" dirty="0"/>
              <a:t>  .</a:t>
            </a:r>
            <a:r>
              <a:rPr lang="en-US" sz="2800" dirty="0"/>
              <a:t>   </a:t>
            </a:r>
          </a:p>
          <a:p>
            <a:pPr marL="2343150" lvl="4" indent="-514350">
              <a:buFont typeface="+mj-lt"/>
              <a:buAutoNum type="arabicPeriod"/>
            </a:pPr>
            <a:r>
              <a:rPr lang="ar-SA" sz="2800" dirty="0"/>
              <a:t>العلاقات  </a:t>
            </a:r>
            <a:r>
              <a:rPr lang="en-US" sz="2800" dirty="0"/>
              <a:t>Relationship </a:t>
            </a:r>
            <a:r>
              <a:rPr lang="ar-SA" sz="2800" dirty="0"/>
              <a:t> .</a:t>
            </a:r>
          </a:p>
          <a:p>
            <a:endParaRPr lang="ar-SA" sz="2800" dirty="0">
              <a:cs typeface="+mn-cs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395536" y="260648"/>
            <a:ext cx="856895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ar-SA" sz="20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</a:br>
            <a:r>
              <a:rPr lang="ar-SA" sz="28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نموذج</a:t>
            </a:r>
            <a:r>
              <a:rPr lang="ar-JO" sz="28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الكي</a:t>
            </a:r>
            <a:r>
              <a:rPr lang="ar-SA" sz="28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ان و</a:t>
            </a:r>
            <a:r>
              <a:rPr lang="ar-JO" sz="28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العلا</a:t>
            </a:r>
            <a:r>
              <a:rPr lang="ar-SA" sz="2800" b="1" dirty="0" err="1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قة</a:t>
            </a:r>
            <a:r>
              <a:rPr lang="ar-SA" sz="28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الرابطة</a:t>
            </a:r>
            <a:r>
              <a:rPr lang="en-US" sz="28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ar-SA" sz="28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  :</a:t>
            </a:r>
            <a:endParaRPr lang="en-US" sz="2800" b="1" dirty="0">
              <a:solidFill>
                <a:schemeClr val="accent1"/>
              </a:solidFill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r>
              <a:rPr lang="en-US" sz="28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ar-SA" sz="28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en-US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Entity-Relationship  Diagram  (ERD)</a:t>
            </a:r>
            <a:r>
              <a:rPr lang="en-US" sz="20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53724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24A8EF81518844905C9EE96F3BA77B" ma:contentTypeVersion="0" ma:contentTypeDescription="Create a new document." ma:contentTypeScope="" ma:versionID="b55642d406f1765de6fc9ec15a3ca3fa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B4FA675-1A4E-4B1F-89AC-F0EDAC0043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2C750F5F-3BBC-4E45-B98B-CF40A44597D1}">
  <ds:schemaRefs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99DF42E-ABA3-4290-80D1-043ACE60D5B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1490</TotalTime>
  <Words>1650</Words>
  <Application>Microsoft Office PowerPoint</Application>
  <PresentationFormat>On-screen Show (4:3)</PresentationFormat>
  <Paragraphs>415</Paragraphs>
  <Slides>30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4" baseType="lpstr">
      <vt:lpstr>Arabic Transparent</vt:lpstr>
      <vt:lpstr>Arabic Typesetting</vt:lpstr>
      <vt:lpstr>Arial</vt:lpstr>
      <vt:lpstr>Arial Unicode MS</vt:lpstr>
      <vt:lpstr>Calibri</vt:lpstr>
      <vt:lpstr>Century Gothic</vt:lpstr>
      <vt:lpstr>Comic Sans MS</vt:lpstr>
      <vt:lpstr>Franklin Gothic Book</vt:lpstr>
      <vt:lpstr>Perpetua</vt:lpstr>
      <vt:lpstr>Tahoma</vt:lpstr>
      <vt:lpstr>Times New Roman</vt:lpstr>
      <vt:lpstr>Wingdings</vt:lpstr>
      <vt:lpstr>Wingdings 2</vt:lpstr>
      <vt:lpstr>Equity</vt:lpstr>
      <vt:lpstr>مبادئ قواعد البيانات العلائقية تصميم قاعدة البيانات  (رسم نموذج الكيان والعلاقة الرابطة ERD)</vt:lpstr>
      <vt:lpstr>PowerPoint Presentation</vt:lpstr>
      <vt:lpstr>PowerPoint Presentation</vt:lpstr>
      <vt:lpstr>مثال   (قاعدة بيانات مستشفى)</vt:lpstr>
      <vt:lpstr>PowerPoint Presentation</vt:lpstr>
      <vt:lpstr>خطوات بناء قواعد البيانات :</vt:lpstr>
      <vt:lpstr>خطوات بناء قواعد البيانات </vt:lpstr>
      <vt:lpstr>المرحلة الأولى : ( رسم نموذج الكيان و العلاقة الرابطة ERD 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الآن نحدد نوع العلاقة : نأخذ العلاقة بين المدربة والدورة :  و نسأل سؤالين </vt:lpstr>
      <vt:lpstr>PowerPoint Presentation</vt:lpstr>
      <vt:lpstr>نأخذ العلاقة بين المتدربة والدورة  : ونسأل سؤالين </vt:lpstr>
      <vt:lpstr>PowerPoint Presentation</vt:lpstr>
      <vt:lpstr> المرحلة الأولى : مرحلة رسم نموذج الكيان والعلاقة الرابطة ERD 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asma</dc:creator>
  <cp:lastModifiedBy>Abdulrahman Abdullah O Alomair</cp:lastModifiedBy>
  <cp:revision>149</cp:revision>
  <dcterms:created xsi:type="dcterms:W3CDTF">2010-02-27T14:27:27Z</dcterms:created>
  <dcterms:modified xsi:type="dcterms:W3CDTF">2017-10-04T17:50:47Z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0x010100D624A8EF81518844905C9EE96F3BA77B</vt:lpwstr>
  </property>
</Properties>
</file>