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972" r:id="rId1"/>
  </p:sldMasterIdLst>
  <p:notesMasterIdLst>
    <p:notesMasterId r:id="rId30"/>
  </p:notesMasterIdLst>
  <p:sldIdLst>
    <p:sldId id="278" r:id="rId2"/>
    <p:sldId id="304" r:id="rId3"/>
    <p:sldId id="276" r:id="rId4"/>
    <p:sldId id="305" r:id="rId5"/>
    <p:sldId id="260" r:id="rId6"/>
    <p:sldId id="286" r:id="rId7"/>
    <p:sldId id="298" r:id="rId8"/>
    <p:sldId id="287" r:id="rId9"/>
    <p:sldId id="299" r:id="rId10"/>
    <p:sldId id="288" r:id="rId11"/>
    <p:sldId id="277" r:id="rId12"/>
    <p:sldId id="306" r:id="rId13"/>
    <p:sldId id="312" r:id="rId14"/>
    <p:sldId id="318" r:id="rId15"/>
    <p:sldId id="292" r:id="rId16"/>
    <p:sldId id="293" r:id="rId17"/>
    <p:sldId id="294" r:id="rId18"/>
    <p:sldId id="295" r:id="rId19"/>
    <p:sldId id="296" r:id="rId20"/>
    <p:sldId id="300" r:id="rId21"/>
    <p:sldId id="307" r:id="rId22"/>
    <p:sldId id="301" r:id="rId23"/>
    <p:sldId id="308" r:id="rId24"/>
    <p:sldId id="310" r:id="rId25"/>
    <p:sldId id="314" r:id="rId26"/>
    <p:sldId id="315" r:id="rId27"/>
    <p:sldId id="316" r:id="rId28"/>
    <p:sldId id="317" r:id="rId2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1" d="100"/>
          <a:sy n="61" d="100"/>
        </p:scale>
        <p:origin x="1430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50F4E56-F05E-424E-9363-72A37A0A59E5}" type="datetimeFigureOut">
              <a:rPr lang="ar-SA" smtClean="0"/>
              <a:pPr/>
              <a:t>07/01/39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E2FDD3-F75D-49CC-90A7-8291C1BAF1F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99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2FDD3-F75D-49CC-90A7-8291C1BAF1F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7A5F5-28A4-4D7E-A1BF-D0120977EA30}" type="datetime1">
              <a:rPr lang="ar-SA" smtClean="0"/>
              <a:t>07/01/39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5C80-399B-4576-9657-37AE6A9FA32F}" type="datetime1">
              <a:rPr lang="ar-SA" smtClean="0"/>
              <a:t>07/01/39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B157-63BB-4957-9678-6C5D3E6D566E}" type="datetime1">
              <a:rPr lang="ar-SA" smtClean="0"/>
              <a:t>07/01/39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66-3923-4445-BC4B-538F22770B17}" type="datetime1">
              <a:rPr lang="ar-SA" smtClean="0"/>
              <a:t>07/01/39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BF33-FDAE-4957-B9D1-5C010C8F04CF}" type="datetime1">
              <a:rPr lang="ar-SA" smtClean="0"/>
              <a:t>07/01/39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D386-5F4A-415A-9758-2E96E743EABC}" type="datetime1">
              <a:rPr lang="ar-SA" smtClean="0"/>
              <a:t>07/01/39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BC8F-D2EF-40FF-930A-531D8AF6287B}" type="datetime1">
              <a:rPr lang="ar-SA" smtClean="0"/>
              <a:t>07/01/39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9BD6-B715-46D2-B00F-2651B0CF2966}" type="datetime1">
              <a:rPr lang="ar-SA" smtClean="0"/>
              <a:t>07/01/39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3CF1-5D1D-4503-A3BF-3C83524ABC34}" type="datetime1">
              <a:rPr lang="ar-SA" smtClean="0"/>
              <a:t>07/01/39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29DA-0927-4487-AE67-03BE1ACBF50B}" type="datetime1">
              <a:rPr lang="ar-SA" smtClean="0"/>
              <a:t>07/01/39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B882-ADDB-4400-8FCD-0593CBEB2042}" type="datetime1">
              <a:rPr lang="ar-SA" smtClean="0"/>
              <a:t>07/01/39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39D7D-061B-4F31-BE35-D1075AAAF9B4}" type="datetime1">
              <a:rPr lang="ar-SA" smtClean="0"/>
              <a:t>07/01/39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ar-SA"/>
              <a:t>أ.مشاعل المطلق</a:t>
            </a:r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896427" y="1916832"/>
            <a:ext cx="5351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مدخل إلى قواعد </a:t>
            </a:r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البيانات</a:t>
            </a: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541" y="3708452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/>
              <a:t>المحاضرة الأولى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23528" y="50131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أ . مشاعل المطلق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660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31" name="Group 119"/>
          <p:cNvGraphicFramePr>
            <a:graphicFrameLocks noGrp="1"/>
          </p:cNvGraphicFramePr>
          <p:nvPr/>
        </p:nvGraphicFramePr>
        <p:xfrm>
          <a:off x="755650" y="762000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412" name="Text Box 100"/>
          <p:cNvSpPr txBox="1">
            <a:spLocks noChangeArrowheads="1"/>
          </p:cNvSpPr>
          <p:nvPr/>
        </p:nvSpPr>
        <p:spPr bwMode="auto">
          <a:xfrm>
            <a:off x="3787775" y="84138"/>
            <a:ext cx="1846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2800" b="1"/>
              <a:t>جدول المرضى</a:t>
            </a:r>
            <a:endParaRPr lang="en-US" sz="2800" b="1"/>
          </a:p>
        </p:txBody>
      </p:sp>
      <p:sp>
        <p:nvSpPr>
          <p:cNvPr id="13418" name="Line 106"/>
          <p:cNvSpPr>
            <a:spLocks noChangeShapeType="1"/>
          </p:cNvSpPr>
          <p:nvPr/>
        </p:nvSpPr>
        <p:spPr bwMode="auto">
          <a:xfrm flipH="1">
            <a:off x="7956550" y="1628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419" name="Line 107"/>
          <p:cNvSpPr>
            <a:spLocks noChangeShapeType="1"/>
          </p:cNvSpPr>
          <p:nvPr/>
        </p:nvSpPr>
        <p:spPr bwMode="auto">
          <a:xfrm flipH="1">
            <a:off x="8027988" y="501332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8370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/>
          <a:lstStyle/>
          <a:p>
            <a:pPr marL="0" indent="0" algn="just">
              <a:buNone/>
            </a:pPr>
            <a:r>
              <a:rPr lang="ar-SA" sz="2800"/>
              <a:t>تستخدم في أي مجال يتعامل مع كمية كبيرة من البيانات .</a:t>
            </a:r>
          </a:p>
          <a:p>
            <a:pPr marL="0" indent="0" algn="just">
              <a:buNone/>
            </a:pPr>
            <a:endParaRPr lang="ar-SA" sz="2800"/>
          </a:p>
          <a:p>
            <a:pPr marL="514350" indent="-514350" algn="just"/>
            <a:r>
              <a:rPr lang="ar-SA" sz="2800"/>
              <a:t>القطاعات الحكومية : نظام الاحوال المدنية – الجوازات .</a:t>
            </a:r>
          </a:p>
          <a:p>
            <a:pPr marL="514350" indent="-514350" algn="just"/>
            <a:r>
              <a:rPr lang="ar-SA" sz="2800"/>
              <a:t>المستشفيات للاحتفاظ بملفات المرضى .</a:t>
            </a:r>
          </a:p>
          <a:p>
            <a:pPr marL="514350" indent="-514350" algn="just"/>
            <a:r>
              <a:rPr lang="ar-SA" sz="2800"/>
              <a:t>الجامعات و المدارس العامة .</a:t>
            </a:r>
          </a:p>
          <a:p>
            <a:pPr marL="514350" indent="-514350" algn="just"/>
            <a:r>
              <a:rPr lang="ar-SA" sz="2800"/>
              <a:t>البنوك .</a:t>
            </a:r>
          </a:p>
          <a:p>
            <a:pPr marL="514350" indent="-514350" algn="just"/>
            <a:r>
              <a:rPr lang="ar-SA" sz="2800"/>
              <a:t>المكتبات .</a:t>
            </a:r>
          </a:p>
          <a:p>
            <a:pPr>
              <a:buNone/>
            </a:pPr>
            <a:endParaRPr lang="ar-SA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أين تستخدم برامج قواعد البيانات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002" y="1772816"/>
            <a:ext cx="8305685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البيانات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Data)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 </a:t>
            </a:r>
          </a:p>
          <a:p>
            <a:r>
              <a:rPr lang="ar-SA" sz="2400" dirty="0"/>
              <a:t>هي قيم ثابته ليس لها معنى . ماذا يعني الرقم 24 ؟ من هو محمد ؟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2788" y="3212976"/>
            <a:ext cx="7884369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المعلومات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Information)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 </a:t>
            </a:r>
          </a:p>
          <a:p>
            <a:r>
              <a:rPr lang="ar-SA" sz="2400" dirty="0"/>
              <a:t>هي البيانات التي تمت معالجتها فأصبحت في صورة ملائمة ومفهومة للمستخدم.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4626927"/>
            <a:ext cx="830568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البيانات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Database)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</a:t>
            </a:r>
          </a:p>
          <a:p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ar-SA" sz="2400" dirty="0"/>
              <a:t>هي مجموعة كبيرة من البيانات التي تجمعها علاقة معينة وتكون مخزنة تخزين دائم 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94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sz="2800" dirty="0">
                <a:solidFill>
                  <a:schemeClr val="accent1"/>
                </a:solidFill>
              </a:rPr>
              <a:t>نظم إدارة قواعد البيانات - </a:t>
            </a:r>
            <a:r>
              <a:rPr lang="en-US" sz="2800" dirty="0">
                <a:solidFill>
                  <a:schemeClr val="accent1"/>
                </a:solidFill>
              </a:rPr>
              <a:t>DBMS</a:t>
            </a:r>
            <a:r>
              <a:rPr lang="ar-SA" sz="2800" dirty="0">
                <a:solidFill>
                  <a:schemeClr val="accent1"/>
                </a:solidFill>
              </a:rPr>
              <a:t> -</a:t>
            </a:r>
            <a:br>
              <a:rPr lang="ar-SA" sz="2800" dirty="0">
                <a:solidFill>
                  <a:schemeClr val="accent1"/>
                </a:solidFill>
              </a:rPr>
            </a:br>
            <a:r>
              <a:rPr lang="en-US" sz="2800" u="sng" dirty="0">
                <a:solidFill>
                  <a:schemeClr val="accent1"/>
                </a:solidFill>
              </a:rPr>
              <a:t>Database Management Systems</a:t>
            </a:r>
            <a:endParaRPr lang="ar-SA" sz="2800" u="sng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466390"/>
            <a:ext cx="8276456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dirty="0"/>
              <a:t>هي مجموعة من البرامج المصممة خصيصا لإنشاء ومعالجة  قواعد البيانات والتعامل معها . تتوفر على مختلف الأجهزة ونظم التشغيل سواء كانت على حاسبات شخصية أو كبيرة أو شبكات .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accent2"/>
                </a:solidFill>
              </a:rPr>
              <a:t>مايكروسوفت اكسس </a:t>
            </a:r>
            <a:r>
              <a:rPr lang="en-US" sz="2800" dirty="0">
                <a:solidFill>
                  <a:schemeClr val="accent2"/>
                </a:solidFill>
              </a:rPr>
              <a:t>Microsoft Access</a:t>
            </a:r>
            <a:r>
              <a:rPr lang="en-US" sz="2800" dirty="0"/>
              <a:t> </a:t>
            </a:r>
            <a:r>
              <a:rPr lang="ar-SA" sz="2800" dirty="0"/>
              <a:t> على الحاسبات الشخصية .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accent2"/>
                </a:solidFill>
              </a:rPr>
              <a:t>اوراكل  </a:t>
            </a:r>
            <a:r>
              <a:rPr lang="en-US" sz="2800" dirty="0">
                <a:solidFill>
                  <a:schemeClr val="accent2"/>
                </a:solidFill>
              </a:rPr>
              <a:t>Oracle</a:t>
            </a:r>
            <a:r>
              <a:rPr lang="en-US" sz="2800" dirty="0"/>
              <a:t> </a:t>
            </a:r>
            <a:r>
              <a:rPr lang="ar-SA" sz="2800" dirty="0"/>
              <a:t>  على الحاسبات الشخصية و الكبيرة .</a:t>
            </a:r>
          </a:p>
          <a:p>
            <a:pPr marL="0" indent="0">
              <a:buNone/>
            </a:pPr>
            <a:r>
              <a:rPr lang="ar-SA" sz="2800" dirty="0"/>
              <a:t>	هناك ايضا نظم قوية مثل 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Power Builder </a:t>
            </a:r>
            <a:r>
              <a:rPr lang="ar-SA" sz="2800" dirty="0">
                <a:solidFill>
                  <a:schemeClr val="accent2"/>
                </a:solidFill>
              </a:rPr>
              <a:t> -  </a:t>
            </a:r>
            <a:r>
              <a:rPr lang="en-US" sz="2800" dirty="0">
                <a:solidFill>
                  <a:schemeClr val="accent2"/>
                </a:solidFill>
              </a:rPr>
              <a:t>Sybase</a:t>
            </a:r>
            <a:r>
              <a:rPr lang="ar-SA" sz="2800" dirty="0">
                <a:solidFill>
                  <a:schemeClr val="accent2"/>
                </a:solidFill>
              </a:rPr>
              <a:t> - </a:t>
            </a:r>
            <a:r>
              <a:rPr lang="en-US" sz="2800" dirty="0">
                <a:solidFill>
                  <a:schemeClr val="accent2"/>
                </a:solidFill>
              </a:rPr>
              <a:t>Informix   </a:t>
            </a:r>
            <a:r>
              <a:rPr lang="ar-SA" sz="2800" dirty="0">
                <a:solidFill>
                  <a:schemeClr val="accent2"/>
                </a:solidFill>
              </a:rPr>
              <a:t>  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accent2"/>
                </a:solidFill>
              </a:rPr>
              <a:t> و غيرهم ,,, </a:t>
            </a:r>
          </a:p>
        </p:txBody>
      </p:sp>
      <p:pic>
        <p:nvPicPr>
          <p:cNvPr id="1026" name="Picture 2" descr="https://fbcdn-sphotos-b-a.akamaihd.net/hphotos-ak-prn1/t1/69850_220618698077682_64763748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16710"/>
            <a:ext cx="2160240" cy="181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</a:p>
        </p:txBody>
      </p:sp>
    </p:spTree>
    <p:extLst>
      <p:ext uri="{BB962C8B-B14F-4D97-AF65-F5344CB8AC3E}">
        <p14:creationId xmlns:p14="http://schemas.microsoft.com/office/powerpoint/2010/main" val="395557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5001" y="1276994"/>
            <a:ext cx="830568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تصميم قاعدة البيانات: </a:t>
            </a:r>
          </a:p>
          <a:p>
            <a:r>
              <a:rPr lang="ar-SA" sz="2400" dirty="0"/>
              <a:t>يعني تحديد أنواع البيانات والقيود أو الشروط على البيانات في قاعدة البيانات .</a:t>
            </a:r>
          </a:p>
          <a:p>
            <a:r>
              <a:rPr lang="ar-SA" sz="2400" dirty="0"/>
              <a:t>مثلا:     عند تخزين اسم المريض نحدد أن نوعه نص . الراتب نوعه عُمله و لا يقل مثلا عن 3000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7019" y="2906038"/>
            <a:ext cx="7683667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بناء قاعدة 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هو عملية تخزين البيانات نفسها في وسط تخزين يتحكم فيه نظام إدارة قاعدة البيانات </a:t>
            </a:r>
            <a:r>
              <a:rPr lang="en-US" sz="2400" dirty="0"/>
              <a:t>DBMS </a:t>
            </a:r>
            <a:r>
              <a:rPr lang="ar-SA" sz="24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4437112"/>
            <a:ext cx="8305685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معالجة قاعدة 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تتضمن وظائف مثل الاستعلام من قاعدة البيانات لاستخراج بيانات معينة وتعديل قاعدة البيانات وإنتاج تقارير من البيانات .  </a:t>
            </a:r>
            <a:r>
              <a:rPr lang="ar-SA" sz="2400" b="1" dirty="0"/>
              <a:t>مثلا في نظام الجامعة نستخرج عدد الطالبات المسجلات في شعبة معينة  أو مثلا نغير معلومات عن مادة معينة  . </a:t>
            </a:r>
          </a:p>
          <a:p>
            <a:endParaRPr lang="ar-SA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388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9934" y="836712"/>
            <a:ext cx="830568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dirty="0"/>
              <a:t>تتميز قاعدة البيانات بأنها تخزن البيانات في مكان واحد فقط  وتتأثر به كافة البرامج والتطبيقات التي تتناول قاعدة البيانات  تلك ...</a:t>
            </a:r>
          </a:p>
        </p:txBody>
      </p:sp>
      <p:sp>
        <p:nvSpPr>
          <p:cNvPr id="7" name="Flowchart: Magnetic Disk 6"/>
          <p:cNvSpPr/>
          <p:nvPr/>
        </p:nvSpPr>
        <p:spPr>
          <a:xfrm>
            <a:off x="1214414" y="5286388"/>
            <a:ext cx="7029994" cy="857256"/>
          </a:xfrm>
          <a:prstGeom prst="flowChartMagneticDisk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err="1"/>
              <a:t>قاعدة</a:t>
            </a:r>
            <a:r>
              <a:rPr lang="ar-SA" sz="2800" b="1" dirty="0" err="1">
                <a:solidFill>
                  <a:schemeClr val="tx1"/>
                </a:solidFill>
              </a:rPr>
              <a:t>قاعدة</a:t>
            </a:r>
            <a:r>
              <a:rPr lang="ar-SA" sz="2800" b="1" dirty="0">
                <a:solidFill>
                  <a:schemeClr val="tx1"/>
                </a:solidFill>
              </a:rPr>
              <a:t> بيانات </a:t>
            </a:r>
            <a:r>
              <a:rPr lang="ar-SA" sz="2800" b="1" dirty="0" err="1">
                <a:solidFill>
                  <a:schemeClr val="tx1"/>
                </a:solidFill>
              </a:rPr>
              <a:t>الجامعة</a:t>
            </a:r>
            <a:r>
              <a:rPr lang="ar-SA" dirty="0" err="1"/>
              <a:t>بيانا</a:t>
            </a:r>
            <a:endParaRPr lang="ar-SA" dirty="0"/>
          </a:p>
        </p:txBody>
      </p:sp>
      <p:sp>
        <p:nvSpPr>
          <p:cNvPr id="8" name="Rectangle 7"/>
          <p:cNvSpPr/>
          <p:nvPr/>
        </p:nvSpPr>
        <p:spPr>
          <a:xfrm>
            <a:off x="6357950" y="3857628"/>
            <a:ext cx="2071702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/>
              <a:t>ن</a:t>
            </a:r>
            <a:r>
              <a:rPr lang="ar-SA" sz="2000" dirty="0" err="1">
                <a:solidFill>
                  <a:schemeClr val="tx1"/>
                </a:solidFill>
              </a:rPr>
              <a:t>نظام</a:t>
            </a:r>
            <a:r>
              <a:rPr lang="ar-SA" sz="2000" dirty="0">
                <a:solidFill>
                  <a:schemeClr val="tx1"/>
                </a:solidFill>
              </a:rPr>
              <a:t> شئون الطلاب</a:t>
            </a:r>
            <a:endParaRPr lang="ar-SA" sz="2000" dirty="0"/>
          </a:p>
        </p:txBody>
      </p:sp>
      <p:sp>
        <p:nvSpPr>
          <p:cNvPr id="9" name="Rectangle 8"/>
          <p:cNvSpPr/>
          <p:nvPr/>
        </p:nvSpPr>
        <p:spPr>
          <a:xfrm>
            <a:off x="3643306" y="3857628"/>
            <a:ext cx="2214578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/>
              <a:t>ن</a:t>
            </a:r>
            <a:r>
              <a:rPr lang="ar-SA" sz="2000" dirty="0" err="1">
                <a:solidFill>
                  <a:schemeClr val="tx1"/>
                </a:solidFill>
              </a:rPr>
              <a:t>نظام</a:t>
            </a:r>
            <a:r>
              <a:rPr lang="ar-SA" sz="2000" dirty="0">
                <a:solidFill>
                  <a:schemeClr val="tx1"/>
                </a:solidFill>
              </a:rPr>
              <a:t> القبول والتسجيل</a:t>
            </a:r>
            <a:endParaRPr lang="ar-SA" sz="2000" dirty="0"/>
          </a:p>
        </p:txBody>
      </p:sp>
      <p:sp>
        <p:nvSpPr>
          <p:cNvPr id="10" name="Up-Down Arrow 9"/>
          <p:cNvSpPr/>
          <p:nvPr/>
        </p:nvSpPr>
        <p:spPr>
          <a:xfrm>
            <a:off x="7286644" y="467387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Up-Down Arrow 10"/>
          <p:cNvSpPr/>
          <p:nvPr/>
        </p:nvSpPr>
        <p:spPr>
          <a:xfrm>
            <a:off x="2071671" y="470430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4" name="Group 13"/>
          <p:cNvGrpSpPr/>
          <p:nvPr/>
        </p:nvGrpSpPr>
        <p:grpSpPr>
          <a:xfrm>
            <a:off x="7429520" y="2500306"/>
            <a:ext cx="928694" cy="1143008"/>
            <a:chOff x="7500958" y="2500306"/>
            <a:chExt cx="928694" cy="1143008"/>
          </a:xfrm>
        </p:grpSpPr>
        <p:sp>
          <p:nvSpPr>
            <p:cNvPr id="12" name="Left-Right Arrow Callout 11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1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57950" y="2500306"/>
            <a:ext cx="928694" cy="1143008"/>
            <a:chOff x="7500958" y="2500306"/>
            <a:chExt cx="928694" cy="1143008"/>
          </a:xfrm>
        </p:grpSpPr>
        <p:sp>
          <p:nvSpPr>
            <p:cNvPr id="16" name="Left-Right Arrow Callout 15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84871" y="2500306"/>
            <a:ext cx="928694" cy="1143008"/>
            <a:chOff x="7500958" y="2500306"/>
            <a:chExt cx="928694" cy="1143008"/>
          </a:xfrm>
        </p:grpSpPr>
        <p:sp>
          <p:nvSpPr>
            <p:cNvPr id="19" name="Left-Right Arrow Callout 18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3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54082" y="2500306"/>
            <a:ext cx="928694" cy="1143008"/>
            <a:chOff x="7500958" y="2500306"/>
            <a:chExt cx="928694" cy="1143008"/>
          </a:xfrm>
        </p:grpSpPr>
        <p:sp>
          <p:nvSpPr>
            <p:cNvPr id="22" name="Left-Right Arrow Callout 21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4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357422" y="2500306"/>
            <a:ext cx="928694" cy="1143008"/>
            <a:chOff x="7500958" y="2500306"/>
            <a:chExt cx="928694" cy="1143008"/>
          </a:xfrm>
        </p:grpSpPr>
        <p:sp>
          <p:nvSpPr>
            <p:cNvPr id="25" name="Left-Right Arrow Callout 24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5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85852" y="2500306"/>
            <a:ext cx="928694" cy="1143008"/>
            <a:chOff x="7500958" y="2500306"/>
            <a:chExt cx="928694" cy="1143008"/>
          </a:xfrm>
        </p:grpSpPr>
        <p:sp>
          <p:nvSpPr>
            <p:cNvPr id="28" name="Left-Right Arrow Callout 27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/>
                <a:t>ب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/>
                <a:t>برنامج 6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31" name="Rectangle 8"/>
          <p:cNvSpPr/>
          <p:nvPr/>
        </p:nvSpPr>
        <p:spPr>
          <a:xfrm>
            <a:off x="1204867" y="3857628"/>
            <a:ext cx="2214578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/>
              <a:t>ن</a:t>
            </a:r>
            <a:r>
              <a:rPr lang="ar-SA" sz="2000" dirty="0" err="1">
                <a:solidFill>
                  <a:schemeClr val="tx1"/>
                </a:solidFill>
              </a:rPr>
              <a:t>نظام</a:t>
            </a:r>
            <a:r>
              <a:rPr lang="ar-SA" sz="2000" dirty="0">
                <a:solidFill>
                  <a:schemeClr val="tx1"/>
                </a:solidFill>
              </a:rPr>
              <a:t> </a:t>
            </a:r>
            <a:r>
              <a:rPr lang="ar-SA" sz="2000" dirty="0" err="1">
                <a:solidFill>
                  <a:schemeClr val="tx1"/>
                </a:solidFill>
              </a:rPr>
              <a:t>المكافأت</a:t>
            </a:r>
            <a:endParaRPr lang="ar-SA" sz="2000" dirty="0"/>
          </a:p>
        </p:txBody>
      </p:sp>
      <p:sp>
        <p:nvSpPr>
          <p:cNvPr id="32" name="Up-Down Arrow 10"/>
          <p:cNvSpPr/>
          <p:nvPr/>
        </p:nvSpPr>
        <p:spPr>
          <a:xfrm>
            <a:off x="4539900" y="467387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15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443" y="811789"/>
            <a:ext cx="8634021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ندرة تكرار البيانات : </a:t>
            </a:r>
          </a:p>
          <a:p>
            <a:pPr algn="just">
              <a:lnSpc>
                <a:spcPct val="150000"/>
              </a:lnSpc>
            </a:pPr>
            <a:r>
              <a:rPr lang="ar-SA" sz="2800" dirty="0"/>
              <a:t>	</a:t>
            </a:r>
            <a:r>
              <a:rPr lang="ar-SA" sz="2400" dirty="0"/>
              <a:t>وذلك نظرا لأن البيانات تخزن في مكان واحد (قاعدة البيانات) ,  وتستخدمه كافة البرامج والتطبيقات التي تتعامل مع تلك القاعدة  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2779" y="2796358"/>
            <a:ext cx="8305685" cy="35086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2.  تجانس أو توافق  البيانات: </a:t>
            </a:r>
          </a:p>
          <a:p>
            <a:pPr algn="just">
              <a:lnSpc>
                <a:spcPct val="150000"/>
              </a:lnSpc>
            </a:pPr>
            <a:r>
              <a:rPr lang="ar-SA" sz="2400" dirty="0"/>
              <a:t>	 بسبب عدم تكرار البيانات فأنه لا يوجد بيانات غير متوافقة , حيث أن إدخال أي معلومة أوتعديلها أو حذفها يتم في نفس قاعدة البيانات وتتأثر به كافة التطبيقات التي تتناول القاعدة.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(مثلا في قاعدة بيانات الجامعة عند تحديث </a:t>
            </a:r>
            <a:r>
              <a:rPr lang="ar-SA" sz="2400" dirty="0">
                <a:solidFill>
                  <a:schemeClr val="bg2">
                    <a:lumMod val="50000"/>
                  </a:schemeClr>
                </a:solidFill>
              </a:rPr>
              <a:t>رقم الهاتف لطالب من الطلاب </a:t>
            </a:r>
            <a:r>
              <a:rPr lang="ar-SA" sz="2400" dirty="0"/>
              <a:t>,  فإن هذا التعديل يظهر في كافة  النظم التي تتعامل مع القاعدة .)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قواعد البيانات 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850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3872" y="1056015"/>
            <a:ext cx="8305685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3. المرونة العالية في استخدام وتعديل البيانات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تتميز قواعد البيانات بالمرونة الكبيرة والقابلية للتعديل وتتطلب وقتاً وجهداً   بسيطاَ وكذلك تكلفة منخفضة .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(مثلا : نظام الحذف و الإضافة  المتاح للطلاب ). </a:t>
            </a:r>
            <a:endParaRPr lang="ar-SA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3" y="3717032"/>
            <a:ext cx="8478766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4. توفر مواصفات قياسية للبيانات 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    يمكن وضع قيود أو شروط على البيانات عند إدخالها أو تعديلها من قبل المستخدمين , مما يضمن توفر مواصفات قياسية عالية لأنها إجبارية .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          (مثلا :  لا ندخل درجة للطالب  أكبر من مئة ، لاندخل مكافأة أكثر من 1000).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248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3872" y="1056015"/>
            <a:ext cx="8305685" cy="12926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5. إمكانية مشاركة البيانات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تتيح قواعد البيانات مشاركة كبيرة مع بيئة تعدد المستخدمين  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4221088"/>
            <a:ext cx="8734313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7. أمن وسرية البيانات عالية جدا :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 	و ذلك بسبب إعطاء صلاحيات محددة لكل مجموعة من المستخدمين  , ومنع المستخدمين غير المصرح لهم  </a:t>
            </a:r>
            <a:r>
              <a:rPr lang="ar-SA" sz="2000" dirty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8" name="TextBox 2"/>
          <p:cNvSpPr txBox="1"/>
          <p:nvPr/>
        </p:nvSpPr>
        <p:spPr>
          <a:xfrm>
            <a:off x="107505" y="2348677"/>
            <a:ext cx="8784976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6. التحديث الفوري للبيانات  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بما أن البيانات تخزن في مكان واحد  فأن أي تحديث  للبيانات من قبل أي برنامج يكون فوري ويظهر في كافة التطبيقات التي تستخدم  قاعدة البيانات تلك . </a:t>
            </a:r>
          </a:p>
        </p:txBody>
      </p:sp>
    </p:spTree>
    <p:extLst>
      <p:ext uri="{BB962C8B-B14F-4D97-AF65-F5344CB8AC3E}">
        <p14:creationId xmlns:p14="http://schemas.microsoft.com/office/powerpoint/2010/main" val="307160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3447900"/>
            <a:ext cx="8718249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9.  إمكانية استعادة البيانات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في حال وجود أي عطل أو تدمير للبيانات فإنه يمكن الاستعانة بالنسخ الاحتياطية أو برامج استعادة البيانات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8" name="TextBox 5"/>
          <p:cNvSpPr txBox="1"/>
          <p:nvPr/>
        </p:nvSpPr>
        <p:spPr>
          <a:xfrm>
            <a:off x="251520" y="1196752"/>
            <a:ext cx="8734313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8.  استقلالية البيانات  و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سهولة الصيانة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</a:p>
          <a:p>
            <a:r>
              <a:rPr lang="ar-SA" sz="2400" dirty="0"/>
              <a:t>	لأن  قاعدة البيانات مصممة بشكل منفصل عن التطبيقات التي تتعامل معها فأن  صيانة هذه التطبيقات أو بناء تطبيقات جديدة  يكون بسهولة ويسر و يتم بعيدا عن قاعدة  البيانات ولا يؤثر عليها .</a:t>
            </a:r>
          </a:p>
          <a:p>
            <a:r>
              <a:rPr lang="ar-SA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61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</a:t>
            </a:fld>
            <a:endParaRPr lang="ar-SA"/>
          </a:p>
        </p:txBody>
      </p:sp>
      <p:pic>
        <p:nvPicPr>
          <p:cNvPr id="1026" name="Picture 2" descr="http://www.infoconstantine.com/wp-content/uploads/2013/10/archives_depart_accroc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08912" cy="388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67544" y="4365104"/>
            <a:ext cx="8280920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ar-SA" sz="2800" dirty="0"/>
              <a:t>قواعد البيانات موجودة منذ القدم عندما بدأ اهتمام الناس </a:t>
            </a:r>
            <a:r>
              <a:rPr lang="ar-SA" sz="2800" dirty="0">
                <a:solidFill>
                  <a:schemeClr val="accent1">
                    <a:lumMod val="75000"/>
                  </a:schemeClr>
                </a:solidFill>
              </a:rPr>
              <a:t>بالمعلومات</a:t>
            </a:r>
            <a:r>
              <a:rPr lang="ar-SA" sz="2800" dirty="0"/>
              <a:t> , فدونوها في أوراق ثم نظموها في ملفات , ثم صنفوها في أدراج داخل خزائن للحفظ وهي عملية مكلفة ومجهدة لكنها ضرورية للاحتفاظ بالمعلومات .</a:t>
            </a:r>
          </a:p>
          <a:p>
            <a:pPr marL="0" indent="0" algn="just">
              <a:buFont typeface="Wingdings 2"/>
              <a:buNone/>
            </a:pPr>
            <a:endParaRPr lang="ar-SA" sz="2800" dirty="0"/>
          </a:p>
          <a:p>
            <a:pPr>
              <a:buFont typeface="Wingdings 2"/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956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024" y="1548581"/>
            <a:ext cx="8496944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1- مدير قاعدة البيانات   : 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يكون مسئول عن إدارة قاعدة البيانات من خلال :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الإشراف على بناء قاعدة البيانات 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اختبار قاعدة البيانات قبل  وضعها في مرحلة التشغيل 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التحكم في صلاحيات العمل و المستخدمين 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مراقبة النظام وتحسين الأداء والعمل على تطوير قاعدة البيانات 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 تنظيم عملية النسخ الاحتياطي لقاعدة البيانات .</a:t>
            </a:r>
          </a:p>
          <a:p>
            <a:pPr>
              <a:lnSpc>
                <a:spcPct val="150000"/>
              </a:lnSpc>
            </a:pPr>
            <a:endParaRPr lang="ar-SA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647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025" y="1556792"/>
            <a:ext cx="849694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2- مصمم قاعدة البيانات  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</a:t>
            </a:r>
            <a:r>
              <a:rPr lang="ar-SA" sz="2800" dirty="0"/>
              <a:t>يقوم بتصميم قاعدة البيانات تمهيدا لإنشائها وبنائها بطريقة ذات كفاءة عالية , حسب متطلبات مستخدمي قاعدة البيانات مستقبلا وذلك بعد التواصل معهم والتفاهم حول ذلك 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909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24" y="1628800"/>
            <a:ext cx="8305685" cy="38779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3- محلل النظم  و </a:t>
            </a:r>
            <a:r>
              <a:rPr lang="ar-SA" sz="24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مبرمج النظم </a:t>
            </a:r>
            <a:r>
              <a:rPr lang="ar-SA" sz="24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يقوم محلل النظم بتحليل متطلبات الجهة التي سوف تستخدم قاعدة البيانات مستقبلا من خلال </a:t>
            </a:r>
            <a:r>
              <a:rPr lang="ar-SA" sz="2800" dirty="0">
                <a:solidFill>
                  <a:schemeClr val="bg2">
                    <a:lumMod val="50000"/>
                  </a:schemeClr>
                </a:solidFill>
              </a:rPr>
              <a:t>تحديد نوعية  البيانات وعلاقتها ببعضها والقيود المفروضة عليها  </a:t>
            </a:r>
            <a:r>
              <a:rPr lang="ar-SA" sz="2800" dirty="0"/>
              <a:t>.</a:t>
            </a:r>
          </a:p>
          <a:p>
            <a:pPr>
              <a:lnSpc>
                <a:spcPct val="150000"/>
              </a:lnSpc>
            </a:pPr>
            <a:endParaRPr lang="ar-SA" sz="2800" dirty="0"/>
          </a:p>
          <a:p>
            <a:pPr>
              <a:lnSpc>
                <a:spcPct val="150000"/>
              </a:lnSpc>
            </a:pPr>
            <a:r>
              <a:rPr lang="ar-SA" sz="2800" dirty="0"/>
              <a:t>فيما يقوم مبرمج النظم بتنفيذ هذه المتطلبات لإنشاء قاعدة البيانات . </a:t>
            </a:r>
            <a:endParaRPr lang="ar-S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522922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887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283" y="1556792"/>
            <a:ext cx="8305685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4- مشغلي قاعدة البيانات و أفراد الصيانة :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 هم الذين يقومون بتشغيل قاعدة البيانات وصيانتها وكذلك صيانة البرامج و الأجهزة التي تتعامل معها .</a:t>
            </a:r>
            <a:r>
              <a:rPr lang="ar-SA" sz="2400" dirty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98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283" y="1556792"/>
            <a:ext cx="8305685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5- مستخدمي قاعدة البيانات   :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هم المستخدم النهائي الذي يتعامل مع قاعدة البيانات حيث يبدأ بإدخال البيانات واسترجاع المعلومات بطريقة سهلة وميسرة لا تحتاج إلى تخصص في الحاسب الآلي  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موظفي قبول وتسجيل الطلبة في الجامعة 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موظفي حجوزات الطيران 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موظفي خدمة العملاء في البنوك .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04117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ar-SA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n-cs"/>
              </a:rPr>
              <a:t>أنواع قواعد البيانات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25</a:t>
            </a:fld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395536" y="1772816"/>
            <a:ext cx="8537783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>
                <a:solidFill>
                  <a:prstClr val="black"/>
                </a:solidFill>
                <a:latin typeface="Century Gothic"/>
                <a:cs typeface="Tahoma"/>
              </a:rPr>
              <a:t>هناك ثلاثة أنواع من قواعد البيانات :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/>
              <a:t>قواعد البيانات الشجرية أو الهرمية  </a:t>
            </a:r>
            <a:r>
              <a:rPr lang="en-US" sz="2800" dirty="0"/>
              <a:t>Hierarchical Model </a:t>
            </a:r>
            <a:r>
              <a:rPr lang="ar-SA" sz="2800" dirty="0"/>
              <a:t> .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/>
              <a:t>قواعد البيانات الشبكية </a:t>
            </a:r>
            <a:r>
              <a:rPr lang="en-US" sz="2800" dirty="0"/>
              <a:t>Network Model </a:t>
            </a:r>
            <a:r>
              <a:rPr lang="ar-SA" sz="2800" dirty="0"/>
              <a:t> .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/>
              <a:t>قواعد البيانات العلائقية </a:t>
            </a:r>
            <a:r>
              <a:rPr lang="en-US" sz="2800" dirty="0"/>
              <a:t>Relational Model </a:t>
            </a:r>
            <a:r>
              <a:rPr lang="ar-SA" sz="2800" dirty="0"/>
              <a:t> .</a:t>
            </a:r>
            <a:endParaRPr lang="en-US" sz="2800" dirty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388118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17"/>
          <p:cNvCxnSpPr/>
          <p:nvPr/>
        </p:nvCxnSpPr>
        <p:spPr>
          <a:xfrm>
            <a:off x="1976690" y="3443589"/>
            <a:ext cx="0" cy="9095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604664" y="476672"/>
            <a:ext cx="8326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1. قواعد البيانات الهرمية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Hierarchical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</a:rPr>
              <a:t>Database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:   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3286338" y="1457315"/>
            <a:ext cx="2865776" cy="430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/>
              <a:t>المتحدة للسيارات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691680" y="1889481"/>
            <a:ext cx="2852227" cy="13375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8738" y="1889481"/>
            <a:ext cx="0" cy="14165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14090" y="1887611"/>
            <a:ext cx="3342286" cy="1340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" name="مجموعة 9"/>
          <p:cNvGrpSpPr/>
          <p:nvPr/>
        </p:nvGrpSpPr>
        <p:grpSpPr>
          <a:xfrm>
            <a:off x="6516216" y="3011866"/>
            <a:ext cx="1872208" cy="431723"/>
            <a:chOff x="3563888" y="4221088"/>
            <a:chExt cx="1872208" cy="431723"/>
          </a:xfrm>
        </p:grpSpPr>
        <p:sp>
          <p:nvSpPr>
            <p:cNvPr id="1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الملز   1001  </a:t>
              </a:r>
            </a:p>
          </p:txBody>
        </p:sp>
        <p:cxnSp>
          <p:nvCxnSpPr>
            <p:cNvPr id="7" name="رابط مستقيم 6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مجموعة 22"/>
          <p:cNvGrpSpPr/>
          <p:nvPr/>
        </p:nvGrpSpPr>
        <p:grpSpPr>
          <a:xfrm>
            <a:off x="604664" y="3082953"/>
            <a:ext cx="2780619" cy="431723"/>
            <a:chOff x="3563888" y="4221088"/>
            <a:chExt cx="1872208" cy="431723"/>
          </a:xfrm>
        </p:grpSpPr>
        <p:sp>
          <p:nvSpPr>
            <p:cNvPr id="2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الروضة   1003  </a:t>
              </a:r>
            </a:p>
          </p:txBody>
        </p:sp>
        <p:cxnSp>
          <p:nvCxnSpPr>
            <p:cNvPr id="25" name="رابط مستقيم 24"/>
            <p:cNvCxnSpPr/>
            <p:nvPr/>
          </p:nvCxnSpPr>
          <p:spPr>
            <a:xfrm>
              <a:off x="4499992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مجموعة 26"/>
          <p:cNvGrpSpPr/>
          <p:nvPr/>
        </p:nvGrpSpPr>
        <p:grpSpPr>
          <a:xfrm>
            <a:off x="3607801" y="3090136"/>
            <a:ext cx="1872208" cy="431723"/>
            <a:chOff x="3563888" y="4221088"/>
            <a:chExt cx="1872208" cy="431723"/>
          </a:xfrm>
        </p:grpSpPr>
        <p:sp>
          <p:nvSpPr>
            <p:cNvPr id="28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العليا   1002  </a:t>
              </a:r>
            </a:p>
          </p:txBody>
        </p:sp>
        <p:cxnSp>
          <p:nvCxnSpPr>
            <p:cNvPr id="29" name="رابط مستقيم 28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مجموعة 41"/>
          <p:cNvGrpSpPr/>
          <p:nvPr/>
        </p:nvGrpSpPr>
        <p:grpSpPr>
          <a:xfrm>
            <a:off x="249840" y="4138027"/>
            <a:ext cx="2885494" cy="430296"/>
            <a:chOff x="4719226" y="5158619"/>
            <a:chExt cx="2885494" cy="430296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5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محمد   101    4000 </a:t>
                </a:r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رابط مستقيم 43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17"/>
          <p:cNvCxnSpPr/>
          <p:nvPr/>
        </p:nvCxnSpPr>
        <p:spPr>
          <a:xfrm>
            <a:off x="7491598" y="3429768"/>
            <a:ext cx="0" cy="10064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مجموعة 35"/>
          <p:cNvGrpSpPr/>
          <p:nvPr/>
        </p:nvGrpSpPr>
        <p:grpSpPr>
          <a:xfrm>
            <a:off x="6053486" y="4221088"/>
            <a:ext cx="2885494" cy="430296"/>
            <a:chOff x="4719226" y="5158619"/>
            <a:chExt cx="2885494" cy="430296"/>
          </a:xfrm>
        </p:grpSpPr>
        <p:grpSp>
          <p:nvGrpSpPr>
            <p:cNvPr id="32" name="مجموعة 31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33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أحمد   102    5000 </a:t>
                </a:r>
              </a:p>
            </p:txBody>
          </p:sp>
          <p:cxnSp>
            <p:nvCxnSpPr>
              <p:cNvPr id="34" name="رابط مستقيم 33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رابط مستقيم 34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Arrow Connector 17"/>
          <p:cNvCxnSpPr/>
          <p:nvPr/>
        </p:nvCxnSpPr>
        <p:spPr>
          <a:xfrm flipH="1">
            <a:off x="3707904" y="3514676"/>
            <a:ext cx="847983" cy="20107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7"/>
          <p:cNvCxnSpPr/>
          <p:nvPr/>
        </p:nvCxnSpPr>
        <p:spPr>
          <a:xfrm>
            <a:off x="4587818" y="3532956"/>
            <a:ext cx="2359806" cy="1992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7" name="مجموعة 46"/>
          <p:cNvGrpSpPr/>
          <p:nvPr/>
        </p:nvGrpSpPr>
        <p:grpSpPr>
          <a:xfrm>
            <a:off x="2406870" y="5310266"/>
            <a:ext cx="2885494" cy="430296"/>
            <a:chOff x="4719226" y="5158619"/>
            <a:chExt cx="2885494" cy="430296"/>
          </a:xfrm>
        </p:grpSpPr>
        <p:grpSp>
          <p:nvGrpSpPr>
            <p:cNvPr id="48" name="مجموعة 4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5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حاتم   104    5500 </a:t>
                </a:r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رابط مستقيم 4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مجموعة 36"/>
          <p:cNvGrpSpPr/>
          <p:nvPr/>
        </p:nvGrpSpPr>
        <p:grpSpPr>
          <a:xfrm>
            <a:off x="5504877" y="5310266"/>
            <a:ext cx="2885494" cy="430296"/>
            <a:chOff x="4719226" y="5158619"/>
            <a:chExt cx="2885494" cy="430296"/>
          </a:xfrm>
        </p:grpSpPr>
        <p:grpSp>
          <p:nvGrpSpPr>
            <p:cNvPr id="38" name="مجموعة 3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علي    103    5000 </a:t>
                </a:r>
              </a:p>
            </p:txBody>
          </p:sp>
          <p:cxnSp>
            <p:nvCxnSpPr>
              <p:cNvPr id="41" name="رابط مستقيم 4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رابط مستقيم 3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9574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27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604664" y="476672"/>
            <a:ext cx="83264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2.   قواعد البيانات الشبكية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Network Database </a:t>
            </a: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   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839260" y="3305998"/>
            <a:ext cx="2892980" cy="429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5" idx="3"/>
          </p:cNvCxnSpPr>
          <p:nvPr/>
        </p:nvCxnSpPr>
        <p:spPr>
          <a:xfrm>
            <a:off x="3849617" y="2438496"/>
            <a:ext cx="237856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مجموعة 22"/>
          <p:cNvGrpSpPr/>
          <p:nvPr/>
        </p:nvGrpSpPr>
        <p:grpSpPr>
          <a:xfrm>
            <a:off x="5984225" y="2191870"/>
            <a:ext cx="2780619" cy="431723"/>
            <a:chOff x="3563888" y="4221088"/>
            <a:chExt cx="1872208" cy="431723"/>
          </a:xfrm>
        </p:grpSpPr>
        <p:sp>
          <p:nvSpPr>
            <p:cNvPr id="2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الروضة   1003  </a:t>
              </a:r>
            </a:p>
          </p:txBody>
        </p:sp>
        <p:cxnSp>
          <p:nvCxnSpPr>
            <p:cNvPr id="25" name="رابط مستقيم 24"/>
            <p:cNvCxnSpPr/>
            <p:nvPr/>
          </p:nvCxnSpPr>
          <p:spPr>
            <a:xfrm>
              <a:off x="4499992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مجموعة 41"/>
          <p:cNvGrpSpPr/>
          <p:nvPr/>
        </p:nvGrpSpPr>
        <p:grpSpPr>
          <a:xfrm>
            <a:off x="964123" y="2223348"/>
            <a:ext cx="2885494" cy="430296"/>
            <a:chOff x="4719226" y="5158619"/>
            <a:chExt cx="2885494" cy="430296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5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محمد   101    4000 </a:t>
                </a:r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رابط مستقيم 43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17"/>
          <p:cNvCxnSpPr/>
          <p:nvPr/>
        </p:nvCxnSpPr>
        <p:spPr>
          <a:xfrm flipV="1">
            <a:off x="3857841" y="4313323"/>
            <a:ext cx="2874399" cy="2151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مجموعة 35"/>
          <p:cNvGrpSpPr/>
          <p:nvPr/>
        </p:nvGrpSpPr>
        <p:grpSpPr>
          <a:xfrm>
            <a:off x="999469" y="4314037"/>
            <a:ext cx="2885494" cy="430296"/>
            <a:chOff x="4719226" y="5158619"/>
            <a:chExt cx="2885494" cy="430296"/>
          </a:xfrm>
        </p:grpSpPr>
        <p:grpSp>
          <p:nvGrpSpPr>
            <p:cNvPr id="32" name="مجموعة 31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33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أحمد   102    5000 </a:t>
                </a:r>
              </a:p>
            </p:txBody>
          </p:sp>
          <p:cxnSp>
            <p:nvCxnSpPr>
              <p:cNvPr id="34" name="رابط مستقيم 33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رابط مستقيم 34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Straight Arrow Connector 17"/>
          <p:cNvCxnSpPr/>
          <p:nvPr/>
        </p:nvCxnSpPr>
        <p:spPr>
          <a:xfrm>
            <a:off x="3839260" y="3103373"/>
            <a:ext cx="2892980" cy="2026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7" name="مجموعة 46"/>
          <p:cNvGrpSpPr/>
          <p:nvPr/>
        </p:nvGrpSpPr>
        <p:grpSpPr>
          <a:xfrm>
            <a:off x="964123" y="2875702"/>
            <a:ext cx="2885494" cy="430296"/>
            <a:chOff x="4719226" y="5158619"/>
            <a:chExt cx="2885494" cy="430296"/>
          </a:xfrm>
        </p:grpSpPr>
        <p:grpSp>
          <p:nvGrpSpPr>
            <p:cNvPr id="48" name="مجموعة 4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5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حاتم   104    5500 </a:t>
                </a:r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رابط مستقيم 4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مجموعة 36"/>
          <p:cNvGrpSpPr/>
          <p:nvPr/>
        </p:nvGrpSpPr>
        <p:grpSpPr>
          <a:xfrm>
            <a:off x="964123" y="3534383"/>
            <a:ext cx="2885494" cy="430296"/>
            <a:chOff x="4719226" y="5158619"/>
            <a:chExt cx="2885494" cy="430296"/>
          </a:xfrm>
        </p:grpSpPr>
        <p:grpSp>
          <p:nvGrpSpPr>
            <p:cNvPr id="38" name="مجموعة 3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/>
                  <a:t>علي    103    5000 </a:t>
                </a:r>
              </a:p>
            </p:txBody>
          </p:sp>
          <p:cxnSp>
            <p:nvCxnSpPr>
              <p:cNvPr id="41" name="رابط مستقيم 4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رابط مستقيم 3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مجموعة 26"/>
          <p:cNvGrpSpPr/>
          <p:nvPr/>
        </p:nvGrpSpPr>
        <p:grpSpPr>
          <a:xfrm>
            <a:off x="6401381" y="3103373"/>
            <a:ext cx="1872208" cy="443533"/>
            <a:chOff x="3108895" y="3778982"/>
            <a:chExt cx="1872208" cy="443533"/>
          </a:xfrm>
        </p:grpSpPr>
        <p:sp>
          <p:nvSpPr>
            <p:cNvPr id="28" name="Rounded Rectangle 7"/>
            <p:cNvSpPr/>
            <p:nvPr/>
          </p:nvSpPr>
          <p:spPr>
            <a:xfrm>
              <a:off x="3108895" y="3778982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العليا   1002  </a:t>
              </a:r>
            </a:p>
          </p:txBody>
        </p:sp>
        <p:cxnSp>
          <p:nvCxnSpPr>
            <p:cNvPr id="29" name="رابط مستقيم 28"/>
            <p:cNvCxnSpPr/>
            <p:nvPr/>
          </p:nvCxnSpPr>
          <p:spPr>
            <a:xfrm>
              <a:off x="4150879" y="37922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مجموعة 9"/>
          <p:cNvGrpSpPr/>
          <p:nvPr/>
        </p:nvGrpSpPr>
        <p:grpSpPr>
          <a:xfrm>
            <a:off x="6438431" y="4098175"/>
            <a:ext cx="1872208" cy="431723"/>
            <a:chOff x="3563888" y="4221088"/>
            <a:chExt cx="1872208" cy="431723"/>
          </a:xfrm>
        </p:grpSpPr>
        <p:cxnSp>
          <p:nvCxnSpPr>
            <p:cNvPr id="7" name="رابط مستقيم 6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/>
                <a:t>الملز   1001  </a:t>
              </a:r>
            </a:p>
          </p:txBody>
        </p:sp>
      </p:grpSp>
      <p:sp>
        <p:nvSpPr>
          <p:cNvPr id="52" name="Rectangle 3"/>
          <p:cNvSpPr/>
          <p:nvPr/>
        </p:nvSpPr>
        <p:spPr>
          <a:xfrm>
            <a:off x="363411" y="5125856"/>
            <a:ext cx="8534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/>
              <a:t>يعاب على قواعد البيانات الشبكية والهرمية </a:t>
            </a:r>
            <a:r>
              <a:rPr lang="ar-SA" sz="2400" dirty="0">
                <a:solidFill>
                  <a:schemeClr val="accent1">
                    <a:lumMod val="75000"/>
                  </a:schemeClr>
                </a:solidFill>
              </a:rPr>
              <a:t> التعقيد في التصميم</a:t>
            </a:r>
            <a:r>
              <a:rPr lang="ar-SA" sz="2400" dirty="0"/>
              <a:t> و كانت تستخدم سابقا حتى ظهرت قواعد البيانات العلائقية التي تفوقها بالمميزات 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902846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908720"/>
            <a:ext cx="8614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3. قواعد البيانات العلائقية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Relational Database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   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85306"/>
              </p:ext>
            </p:extLst>
          </p:nvPr>
        </p:nvGraphicFramePr>
        <p:xfrm>
          <a:off x="4932041" y="2132856"/>
          <a:ext cx="3744416" cy="307730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اسم الموظف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رقم الموظف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الراتب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رقم الفرع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محمد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أحمد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حاتم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5500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علي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217189"/>
              </p:ext>
            </p:extLst>
          </p:nvPr>
        </p:nvGraphicFramePr>
        <p:xfrm>
          <a:off x="467544" y="2204864"/>
          <a:ext cx="3811767" cy="237626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0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066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اسم الفرع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رقم الفرع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رقم الهاتف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الروضة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0112928983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العليا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0119876666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الملز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0118828877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Straight Arrow Connector 17"/>
          <p:cNvCxnSpPr/>
          <p:nvPr/>
        </p:nvCxnSpPr>
        <p:spPr>
          <a:xfrm flipH="1">
            <a:off x="4226233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17"/>
          <p:cNvCxnSpPr/>
          <p:nvPr/>
        </p:nvCxnSpPr>
        <p:spPr>
          <a:xfrm flipH="1" flipV="1">
            <a:off x="4226234" y="3645025"/>
            <a:ext cx="720080" cy="708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17"/>
          <p:cNvCxnSpPr/>
          <p:nvPr/>
        </p:nvCxnSpPr>
        <p:spPr>
          <a:xfrm flipH="1">
            <a:off x="4216401" y="3717032"/>
            <a:ext cx="729912" cy="6368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7"/>
          <p:cNvCxnSpPr/>
          <p:nvPr/>
        </p:nvCxnSpPr>
        <p:spPr>
          <a:xfrm flipH="1" flipV="1">
            <a:off x="4216401" y="3717032"/>
            <a:ext cx="709772" cy="12736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3"/>
          <p:cNvSpPr/>
          <p:nvPr/>
        </p:nvSpPr>
        <p:spPr>
          <a:xfrm>
            <a:off x="323528" y="5517232"/>
            <a:ext cx="8534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/>
              <a:t> قواعد البيانات العلائقية هي </a:t>
            </a:r>
            <a:r>
              <a:rPr lang="ar-SA" sz="2400" dirty="0">
                <a:solidFill>
                  <a:schemeClr val="accent1">
                    <a:lumMod val="75000"/>
                  </a:schemeClr>
                </a:solidFill>
              </a:rPr>
              <a:t>الأكثر استخداماً وانتشاراً وذلك لسهولة تصميمها وسهولة برمجتها وسهولة أيضاً تعامل المستخدمين معها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ar-SA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405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95536" y="3501008"/>
            <a:ext cx="8280920" cy="1656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dirty="0"/>
              <a:t>عندما جاء الحاسب بقدرته العالية على التخزين قدم وسيلة جديدة وجيدة للاحتفاظ بالمعلومات , ألا وهي قواعد البيانات .</a:t>
            </a:r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5040560" cy="2737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683567" y="2839251"/>
            <a:ext cx="8094433" cy="2628292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ar-SA" sz="2800" dirty="0"/>
              <a:t>في عصرنا الحالي أصبحت قواعد البيانات وتطبيقاتها , عنصرا جوهريا في تسيير أمور الحياة اليومية , حيث أن جميع الأنشطة التي يمارسها افراد المجتمع من تسجيل مواليد و وفيات و نتائج دراسية و وثائق سفر والعمليات البنكية وغيرها الكثير يجب فيها التعامل مع أحد قواعد البيانات .</a:t>
            </a:r>
            <a:endParaRPr lang="en-US" sz="2800" dirty="0"/>
          </a:p>
          <a:p>
            <a:pPr marL="0" indent="0" algn="just">
              <a:buFont typeface="Wingdings 2"/>
              <a:buNone/>
            </a:pPr>
            <a:endParaRPr lang="ar-SA" sz="2800" dirty="0"/>
          </a:p>
          <a:p>
            <a:pPr>
              <a:buFont typeface="Wingdings 2"/>
              <a:buNone/>
            </a:pPr>
            <a:endParaRPr lang="ar-SA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2261">
            <a:off x="451983" y="785147"/>
            <a:ext cx="3761025" cy="152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/>
          <a:lstStyle/>
          <a:p>
            <a:pPr marL="0" indent="0" algn="just">
              <a:buNone/>
            </a:pPr>
            <a:r>
              <a:rPr lang="ar-SA" sz="2800" dirty="0"/>
              <a:t>هي تجميع لكمية كبيرة من البيانات التي تربطها علاقة معينة ثم عرضها بأكثر من طريقة تسهل الاستفادة منها  بعد تخزينها .</a:t>
            </a:r>
          </a:p>
          <a:p>
            <a:pPr marL="0" indent="0" algn="just">
              <a:buNone/>
            </a:pPr>
            <a:r>
              <a:rPr lang="ar-SA" sz="2800" dirty="0"/>
              <a:t> مثلا : </a:t>
            </a:r>
            <a:endParaRPr lang="en-US" sz="2800" dirty="0"/>
          </a:p>
          <a:p>
            <a:pPr marL="0" indent="0" algn="just">
              <a:buNone/>
            </a:pPr>
            <a:r>
              <a:rPr lang="ar-SA" sz="2800" dirty="0"/>
              <a:t>دليل الهاتف الذي يشتمل على اسماء وأرقام هواتف سكان الرياض يعتبر قاعدة بيانات .</a:t>
            </a:r>
          </a:p>
          <a:p>
            <a:pPr marL="0" indent="0" algn="just">
              <a:buNone/>
            </a:pPr>
            <a:r>
              <a:rPr lang="ar-SA" sz="2800" dirty="0"/>
              <a:t>ملفات المرضى في مستوصف الحي يعتبر قاعدة بيانات .</a:t>
            </a:r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مفهوم قاعدة البيانات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Database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1" name="Group 1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403806"/>
              </p:ext>
            </p:extLst>
          </p:nvPr>
        </p:nvGraphicFramePr>
        <p:xfrm>
          <a:off x="1043608" y="764704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1907705" y="84138"/>
            <a:ext cx="4951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800" b="1" dirty="0"/>
              <a:t>ملفات المرضى في مستوصف الحي 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65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24238" y="1982788"/>
            <a:ext cx="2443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3600" b="1"/>
              <a:t>رقم الملف = 3 </a:t>
            </a:r>
            <a:endParaRPr lang="en-US" sz="3600" b="1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195513" y="1196975"/>
            <a:ext cx="4968875" cy="28797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43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54" name="Group 114"/>
          <p:cNvGraphicFramePr>
            <a:graphicFrameLocks noGrp="1"/>
          </p:cNvGraphicFramePr>
          <p:nvPr/>
        </p:nvGraphicFramePr>
        <p:xfrm>
          <a:off x="755650" y="762000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40" name="Text Box 100"/>
          <p:cNvSpPr txBox="1">
            <a:spLocks noChangeArrowheads="1"/>
          </p:cNvSpPr>
          <p:nvPr/>
        </p:nvSpPr>
        <p:spPr bwMode="auto">
          <a:xfrm>
            <a:off x="3360218" y="84138"/>
            <a:ext cx="27013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2800" b="1" u="sng" dirty="0"/>
              <a:t>جدول ملفات  المرضى</a:t>
            </a:r>
            <a:endParaRPr lang="en-US" sz="2800" b="1" u="sng" dirty="0"/>
          </a:p>
        </p:txBody>
      </p:sp>
      <p:sp>
        <p:nvSpPr>
          <p:cNvPr id="10342" name="Line 102"/>
          <p:cNvSpPr>
            <a:spLocks noChangeShapeType="1"/>
          </p:cNvSpPr>
          <p:nvPr/>
        </p:nvSpPr>
        <p:spPr bwMode="auto">
          <a:xfrm flipH="1">
            <a:off x="7956550" y="2565400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8014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462213" y="1982788"/>
            <a:ext cx="41259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3600" b="1"/>
              <a:t>رقم الهاتف = 4222890</a:t>
            </a:r>
            <a:endParaRPr lang="en-US" sz="3600" b="1"/>
          </a:p>
          <a:p>
            <a:r>
              <a:rPr lang="ar-SA" sz="3600" b="1"/>
              <a:t> </a:t>
            </a:r>
            <a:endParaRPr lang="en-US" sz="3600" b="1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195513" y="1196975"/>
            <a:ext cx="4968875" cy="28797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048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828</TotalTime>
  <Words>1251</Words>
  <Application>Microsoft Office PowerPoint</Application>
  <PresentationFormat>On-screen Show (4:3)</PresentationFormat>
  <Paragraphs>439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Century Gothic</vt:lpstr>
      <vt:lpstr>Franklin Gothic Book</vt:lpstr>
      <vt:lpstr>Perpetua</vt:lpstr>
      <vt:lpstr>Tahoma</vt:lpstr>
      <vt:lpstr>Times New Roman</vt:lpstr>
      <vt:lpstr>Wingdings 2</vt:lpstr>
      <vt:lpstr>موازنة</vt:lpstr>
      <vt:lpstr>PowerPoint Presentation</vt:lpstr>
      <vt:lpstr>PowerPoint Presentation</vt:lpstr>
      <vt:lpstr>PowerPoint Presentation</vt:lpstr>
      <vt:lpstr>PowerPoint Presentation</vt:lpstr>
      <vt:lpstr>مفهوم قاعدة البيانات Database 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أين تستخدم برامج قواعد البيانات :</vt:lpstr>
      <vt:lpstr>PowerPoint Presentation</vt:lpstr>
      <vt:lpstr>نظم إدارة قواعد البيانات - DBMS - Database Management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أنواع قواعد البيانات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Abdulrahman Abdullah O Alomair</cp:lastModifiedBy>
  <cp:revision>91</cp:revision>
  <dcterms:created xsi:type="dcterms:W3CDTF">2012-03-02T14:49:28Z</dcterms:created>
  <dcterms:modified xsi:type="dcterms:W3CDTF">2017-09-27T11:52:11Z</dcterms:modified>
</cp:coreProperties>
</file>