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805" r:id="rId4"/>
  </p:sldMasterIdLst>
  <p:notesMasterIdLst>
    <p:notesMasterId r:id="rId35"/>
  </p:notesMasterIdLst>
  <p:sldIdLst>
    <p:sldId id="256" r:id="rId5"/>
    <p:sldId id="306" r:id="rId6"/>
    <p:sldId id="301" r:id="rId7"/>
    <p:sldId id="258" r:id="rId8"/>
    <p:sldId id="263" r:id="rId9"/>
    <p:sldId id="304" r:id="rId10"/>
    <p:sldId id="303" r:id="rId11"/>
    <p:sldId id="292" r:id="rId12"/>
    <p:sldId id="309" r:id="rId13"/>
    <p:sldId id="293" r:id="rId14"/>
    <p:sldId id="310" r:id="rId15"/>
    <p:sldId id="313" r:id="rId16"/>
    <p:sldId id="308" r:id="rId17"/>
    <p:sldId id="311" r:id="rId18"/>
    <p:sldId id="271" r:id="rId19"/>
    <p:sldId id="272" r:id="rId20"/>
    <p:sldId id="273" r:id="rId21"/>
    <p:sldId id="264" r:id="rId22"/>
    <p:sldId id="261" r:id="rId23"/>
    <p:sldId id="266" r:id="rId24"/>
    <p:sldId id="295" r:id="rId25"/>
    <p:sldId id="316" r:id="rId26"/>
    <p:sldId id="314" r:id="rId27"/>
    <p:sldId id="286" r:id="rId28"/>
    <p:sldId id="315" r:id="rId29"/>
    <p:sldId id="287" r:id="rId30"/>
    <p:sldId id="317" r:id="rId31"/>
    <p:sldId id="276" r:id="rId32"/>
    <p:sldId id="278" r:id="rId33"/>
    <p:sldId id="299" r:id="rId34"/>
  </p:sldIdLst>
  <p:sldSz cx="9144000" cy="6858000" type="screen4x3"/>
  <p:notesSz cx="6858000" cy="9144000"/>
  <p:defaultTextStyle>
    <a:defPPr>
      <a:defRPr lang="ar-SA"/>
    </a:defPPr>
    <a:lvl1pPr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3728" autoAdjust="0"/>
  </p:normalViewPr>
  <p:slideViewPr>
    <p:cSldViewPr>
      <p:cViewPr>
        <p:scale>
          <a:sx n="70" d="100"/>
          <a:sy n="70" d="100"/>
        </p:scale>
        <p:origin x="-1302" y="-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1AAFD9EF-4EEB-4F44-BD75-760844DDAD09}" type="datetimeFigureOut">
              <a:rPr lang="ar-SA" smtClean="0"/>
              <a:pPr/>
              <a:t>23/04/36</a:t>
            </a:fld>
            <a:endParaRPr lang="ar-S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4C759FC2-C83E-4E25-9744-5F09226E8DB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6688176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759FC2-C83E-4E25-9744-5F09226E8DB9}" type="slidenum">
              <a:rPr lang="ar-SA" smtClean="0"/>
              <a:pPr/>
              <a:t>9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7258318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759FC2-C83E-4E25-9744-5F09226E8DB9}" type="slidenum">
              <a:rPr lang="ar-SA" smtClean="0"/>
              <a:pPr/>
              <a:t>10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72583182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759FC2-C83E-4E25-9744-5F09226E8DB9}" type="slidenum">
              <a:rPr lang="ar-SA" smtClean="0"/>
              <a:pPr/>
              <a:t>11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72583182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759FC2-C83E-4E25-9744-5F09226E8DB9}" type="slidenum">
              <a:rPr lang="ar-SA" smtClean="0"/>
              <a:pPr/>
              <a:t>12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72583182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759FC2-C83E-4E25-9744-5F09226E8DB9}" type="slidenum">
              <a:rPr lang="ar-SA" smtClean="0"/>
              <a:pPr/>
              <a:t>14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7258318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F4B4887-5A9D-4290-B138-66897DF2B679}" type="datetime1">
              <a:rPr lang="ar-SA" smtClean="0"/>
              <a:pPr>
                <a:defRPr/>
              </a:pPr>
              <a:t>23/04/36</a:t>
            </a:fld>
            <a:endParaRPr lang="ar-SA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ar-SA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3CC95E1F-1B2C-4D05-B56E-67708A9EE06E}" type="slidenum">
              <a:rPr lang="ar-SA" smtClean="0"/>
              <a:pPr>
                <a:defRPr/>
              </a:pPr>
              <a:t>‹#›</a:t>
            </a:fld>
            <a:endParaRPr lang="ar-SA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F4B4887-5A9D-4290-B138-66897DF2B679}" type="datetime1">
              <a:rPr lang="ar-SA" smtClean="0"/>
              <a:pPr>
                <a:defRPr/>
              </a:pPr>
              <a:t>23/04/36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C95E1F-1B2C-4D05-B56E-67708A9EE06E}" type="slidenum">
              <a:rPr lang="ar-SA" smtClean="0"/>
              <a:pPr>
                <a:defRPr/>
              </a:pPr>
              <a:t>‹#›</a:t>
            </a:fld>
            <a:endParaRPr lang="ar-SA"/>
          </a:p>
        </p:txBody>
      </p:sp>
    </p:spTree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F4B4887-5A9D-4290-B138-66897DF2B679}" type="datetime1">
              <a:rPr lang="ar-SA" smtClean="0"/>
              <a:pPr>
                <a:defRPr/>
              </a:pPr>
              <a:t>23/04/36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C95E1F-1B2C-4D05-B56E-67708A9EE06E}" type="slidenum">
              <a:rPr lang="ar-SA" smtClean="0"/>
              <a:pPr>
                <a:defRPr/>
              </a:pPr>
              <a:t>‹#›</a:t>
            </a:fld>
            <a:endParaRPr lang="ar-SA"/>
          </a:p>
        </p:txBody>
      </p:sp>
    </p:spTree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F4B4887-5A9D-4290-B138-66897DF2B679}" type="datetime1">
              <a:rPr lang="ar-SA" smtClean="0"/>
              <a:pPr>
                <a:defRPr/>
              </a:pPr>
              <a:t>23/04/36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C95E1F-1B2C-4D05-B56E-67708A9EE06E}" type="slidenum">
              <a:rPr lang="ar-SA" smtClean="0"/>
              <a:pPr>
                <a:defRPr/>
              </a:pPr>
              <a:t>‹#›</a:t>
            </a:fld>
            <a:endParaRPr lang="ar-SA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F4B4887-5A9D-4290-B138-66897DF2B679}" type="datetime1">
              <a:rPr lang="ar-SA" smtClean="0"/>
              <a:pPr>
                <a:defRPr/>
              </a:pPr>
              <a:t>23/04/36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pPr>
              <a:defRPr/>
            </a:pPr>
            <a:endParaRPr lang="ar-SA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pPr>
              <a:defRPr/>
            </a:pPr>
            <a:fld id="{3CC95E1F-1B2C-4D05-B56E-67708A9EE06E}" type="slidenum">
              <a:rPr lang="ar-SA" smtClean="0"/>
              <a:pPr>
                <a:defRPr/>
              </a:pPr>
              <a:t>‹#›</a:t>
            </a:fld>
            <a:endParaRPr lang="ar-S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F4B4887-5A9D-4290-B138-66897DF2B679}" type="datetime1">
              <a:rPr lang="ar-SA" smtClean="0"/>
              <a:pPr>
                <a:defRPr/>
              </a:pPr>
              <a:t>23/04/36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C95E1F-1B2C-4D05-B56E-67708A9EE06E}" type="slidenum">
              <a:rPr lang="ar-SA" smtClean="0"/>
              <a:pPr>
                <a:defRPr/>
              </a:pPr>
              <a:t>‹#›</a:t>
            </a:fld>
            <a:endParaRPr lang="ar-SA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F4B4887-5A9D-4290-B138-66897DF2B679}" type="datetime1">
              <a:rPr lang="ar-SA" smtClean="0"/>
              <a:pPr>
                <a:defRPr/>
              </a:pPr>
              <a:t>23/04/36</a:t>
            </a:fld>
            <a:endParaRPr lang="ar-S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ar-S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C95E1F-1B2C-4D05-B56E-67708A9EE06E}" type="slidenum">
              <a:rPr lang="ar-SA" smtClean="0"/>
              <a:pPr>
                <a:defRPr/>
              </a:pPr>
              <a:t>‹#›</a:t>
            </a:fld>
            <a:endParaRPr lang="ar-SA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F4B4887-5A9D-4290-B138-66897DF2B679}" type="datetime1">
              <a:rPr lang="ar-SA" smtClean="0"/>
              <a:pPr>
                <a:defRPr/>
              </a:pPr>
              <a:t>23/04/36</a:t>
            </a:fld>
            <a:endParaRPr lang="ar-S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C95E1F-1B2C-4D05-B56E-67708A9EE06E}" type="slidenum">
              <a:rPr lang="ar-SA" smtClean="0"/>
              <a:pPr>
                <a:defRPr/>
              </a:pPr>
              <a:t>‹#›</a:t>
            </a:fld>
            <a:endParaRPr lang="ar-SA"/>
          </a:p>
        </p:txBody>
      </p:sp>
    </p:spTree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F4B4887-5A9D-4290-B138-66897DF2B679}" type="datetime1">
              <a:rPr lang="ar-SA" smtClean="0"/>
              <a:pPr>
                <a:defRPr/>
              </a:pPr>
              <a:t>23/04/36</a:t>
            </a:fld>
            <a:endParaRPr lang="ar-S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ar-S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C95E1F-1B2C-4D05-B56E-67708A9EE06E}" type="slidenum">
              <a:rPr lang="ar-SA" smtClean="0"/>
              <a:pPr>
                <a:defRPr/>
              </a:pPr>
              <a:t>‹#›</a:t>
            </a:fld>
            <a:endParaRPr lang="ar-SA"/>
          </a:p>
        </p:txBody>
      </p:sp>
    </p:spTree>
  </p:cSld>
  <p:clrMapOvr>
    <a:masterClrMapping/>
  </p:clrMapOvr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F4B4887-5A9D-4290-B138-66897DF2B679}" type="datetime1">
              <a:rPr lang="ar-SA" smtClean="0"/>
              <a:pPr>
                <a:defRPr/>
              </a:pPr>
              <a:t>23/04/36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C95E1F-1B2C-4D05-B56E-67708A9EE06E}" type="slidenum">
              <a:rPr lang="ar-SA" smtClean="0"/>
              <a:pPr>
                <a:defRPr/>
              </a:pPr>
              <a:t>‹#›</a:t>
            </a:fld>
            <a:endParaRPr lang="ar-SA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F4B4887-5A9D-4290-B138-66897DF2B679}" type="datetime1">
              <a:rPr lang="ar-SA" smtClean="0"/>
              <a:pPr>
                <a:defRPr/>
              </a:pPr>
              <a:t>23/04/36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pPr>
              <a:defRPr/>
            </a:pPr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pPr>
              <a:defRPr/>
            </a:pPr>
            <a:fld id="{3CC95E1F-1B2C-4D05-B56E-67708A9EE06E}" type="slidenum">
              <a:rPr lang="ar-SA" smtClean="0"/>
              <a:pPr>
                <a:defRPr/>
              </a:pPr>
              <a:t>‹#›</a:t>
            </a:fld>
            <a:endParaRPr lang="ar-SA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EF4B4887-5A9D-4290-B138-66897DF2B679}" type="datetime1">
              <a:rPr lang="ar-SA" smtClean="0"/>
              <a:pPr>
                <a:defRPr/>
              </a:pPr>
              <a:t>23/04/36</a:t>
            </a:fld>
            <a:endParaRPr lang="ar-S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fld id="{3CC95E1F-1B2C-4D05-B56E-67708A9EE06E}" type="slidenum">
              <a:rPr lang="ar-SA" smtClean="0"/>
              <a:pPr>
                <a:defRPr/>
              </a:pPr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6" r:id="rId1"/>
    <p:sldLayoutId id="2147483807" r:id="rId2"/>
    <p:sldLayoutId id="2147483808" r:id="rId3"/>
    <p:sldLayoutId id="2147483809" r:id="rId4"/>
    <p:sldLayoutId id="2147483810" r:id="rId5"/>
    <p:sldLayoutId id="2147483811" r:id="rId6"/>
    <p:sldLayoutId id="2147483812" r:id="rId7"/>
    <p:sldLayoutId id="2147483813" r:id="rId8"/>
    <p:sldLayoutId id="2147483814" r:id="rId9"/>
    <p:sldLayoutId id="2147483815" r:id="rId10"/>
    <p:sldLayoutId id="2147483816" r:id="rId11"/>
  </p:sldLayoutIdLst>
  <p:hf hdr="0" ftr="0" dt="0"/>
  <p:txStyles>
    <p:titleStyle>
      <a:lvl1pPr algn="l" rtl="1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r" rtl="1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r" rtl="1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r" rtl="1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r" rtl="1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r" rtl="1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r" rtl="1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r" rtl="1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r" rtl="1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r" rtl="1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1C146A0-E994-45B0-8D4E-989CC7EF315B}" type="slidenum">
              <a:rPr lang="ar-SA" smtClean="0"/>
              <a:pPr>
                <a:defRPr/>
              </a:pPr>
              <a:t>1</a:t>
            </a:fld>
            <a:endParaRPr lang="ar-SA"/>
          </a:p>
        </p:txBody>
      </p:sp>
      <p:sp>
        <p:nvSpPr>
          <p:cNvPr id="6" name="Rectangle 5"/>
          <p:cNvSpPr/>
          <p:nvPr/>
        </p:nvSpPr>
        <p:spPr>
          <a:xfrm>
            <a:off x="3059832" y="3649379"/>
            <a:ext cx="323357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auto">
              <a:spcBef>
                <a:spcPct val="20000"/>
              </a:spcBef>
              <a:spcAft>
                <a:spcPts val="0"/>
              </a:spcAft>
              <a:buClr>
                <a:srgbClr val="93A299"/>
              </a:buClr>
              <a:defRPr/>
            </a:pPr>
            <a:r>
              <a:rPr lang="ar-SA" sz="3200" b="1" dirty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Century Gothic"/>
                <a:cs typeface="Tahoma"/>
              </a:rPr>
              <a:t>المحاضرة الثانية</a:t>
            </a:r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899592" y="1412776"/>
            <a:ext cx="7416824" cy="1728192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ar-SA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cs typeface="+mn-cs"/>
              </a:rPr>
              <a:t>مبادئ </a:t>
            </a:r>
            <a:r>
              <a:rPr lang="ar-SA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cs typeface="+mn-cs"/>
              </a:rPr>
              <a:t>قواعد البيانات </a:t>
            </a:r>
            <a:r>
              <a:rPr lang="ar-SA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cs typeface="+mn-cs"/>
              </a:rPr>
              <a:t>العلائقية</a:t>
            </a:r>
            <a:br>
              <a:rPr lang="ar-SA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cs typeface="+mn-cs"/>
              </a:rPr>
            </a:br>
            <a:r>
              <a:rPr lang="ar-SA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cs typeface="+mn-cs"/>
              </a:rPr>
              <a:t>تصميم قاعدة البيانات </a:t>
            </a:r>
            <a:r>
              <a:rPr lang="ar-SA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cs typeface="+mn-cs"/>
              </a:rPr>
              <a:t/>
            </a:r>
            <a:br>
              <a:rPr lang="ar-SA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cs typeface="+mn-cs"/>
              </a:rPr>
            </a:br>
            <a:r>
              <a:rPr lang="ar-SA" sz="31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cs typeface="+mn-cs"/>
              </a:rPr>
              <a:t>(رسم </a:t>
            </a:r>
            <a:r>
              <a:rPr lang="ar-SA" sz="31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cs typeface="+mn-cs"/>
              </a:rPr>
              <a:t>نموذج </a:t>
            </a:r>
            <a:r>
              <a:rPr lang="ar-JO" sz="31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cs typeface="+mn-cs"/>
              </a:rPr>
              <a:t>الكي</a:t>
            </a:r>
            <a:r>
              <a:rPr lang="ar-SA" sz="31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cs typeface="+mn-cs"/>
              </a:rPr>
              <a:t>ان والعلاقة الرابطة </a:t>
            </a:r>
            <a:r>
              <a:rPr lang="en-US" sz="31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cs typeface="+mn-cs"/>
              </a:rPr>
              <a:t>ERD</a:t>
            </a:r>
            <a:r>
              <a:rPr lang="ar-SA" sz="31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cs typeface="+mn-cs"/>
              </a:rPr>
              <a:t>)</a:t>
            </a:r>
            <a:endParaRPr lang="ar-SA" sz="3100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C95E1F-1B2C-4D05-B56E-67708A9EE06E}" type="slidenum">
              <a:rPr lang="ar-SA" smtClean="0"/>
              <a:pPr>
                <a:defRPr/>
              </a:pPr>
              <a:t>10</a:t>
            </a:fld>
            <a:endParaRPr lang="ar-SA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539552" y="1844824"/>
            <a:ext cx="8147248" cy="4608512"/>
          </a:xfrm>
        </p:spPr>
        <p:txBody>
          <a:bodyPr/>
          <a:lstStyle/>
          <a:p>
            <a:pPr marL="0" indent="0">
              <a:buNone/>
            </a:pPr>
            <a:r>
              <a:rPr lang="ar-SA" sz="2800" b="1" u="sng" dirty="0">
                <a:solidFill>
                  <a:schemeClr val="accent1"/>
                </a:solidFill>
                <a:latin typeface="Arial" pitchFamily="34" charset="0"/>
                <a:ea typeface="+mj-ea"/>
                <a:cs typeface="Arial" pitchFamily="34" charset="0"/>
              </a:rPr>
              <a:t>1- </a:t>
            </a:r>
            <a:r>
              <a:rPr lang="ar-SA" sz="2800" b="1" u="sng" dirty="0" smtClean="0">
                <a:solidFill>
                  <a:schemeClr val="accent1"/>
                </a:solidFill>
                <a:latin typeface="Arial" pitchFamily="34" charset="0"/>
                <a:ea typeface="+mj-ea"/>
                <a:cs typeface="Arial" pitchFamily="34" charset="0"/>
              </a:rPr>
              <a:t>الكيانات   </a:t>
            </a:r>
            <a:r>
              <a:rPr lang="en-US" sz="2800" b="1" u="sng" dirty="0">
                <a:solidFill>
                  <a:schemeClr val="accent1"/>
                </a:solidFill>
                <a:latin typeface="Arial" pitchFamily="34" charset="0"/>
                <a:ea typeface="+mj-ea"/>
                <a:cs typeface="Arial" pitchFamily="34" charset="0"/>
              </a:rPr>
              <a:t>Entities</a:t>
            </a:r>
            <a:r>
              <a:rPr lang="ar-SA" sz="2800" b="1" u="sng" dirty="0">
                <a:solidFill>
                  <a:schemeClr val="accent1"/>
                </a:solidFill>
                <a:latin typeface="Arial" pitchFamily="34" charset="0"/>
                <a:ea typeface="+mj-ea"/>
                <a:cs typeface="Arial" pitchFamily="34" charset="0"/>
              </a:rPr>
              <a:t> :</a:t>
            </a:r>
          </a:p>
          <a:p>
            <a:pPr marL="0" indent="0">
              <a:buNone/>
            </a:pPr>
            <a:endParaRPr lang="ar-SA" sz="900" b="1" u="sng" dirty="0" smtClean="0">
              <a:latin typeface="Tahoma" pitchFamily="34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ar-SA" sz="2400" b="1" dirty="0" smtClean="0">
                <a:latin typeface="Comic Sans MS" pitchFamily="66" charset="0"/>
              </a:rPr>
              <a:t>هي الوحدات الأساسية في قاعدة البيانات وهي  تشير إلى شيء حقيقي في الحياة سواء كان له وجود فعلي مثل ( مريض </a:t>
            </a:r>
            <a:r>
              <a:rPr lang="ar-SA" sz="2400" b="1" dirty="0">
                <a:latin typeface="Comic Sans MS" pitchFamily="66" charset="0"/>
              </a:rPr>
              <a:t>– </a:t>
            </a:r>
            <a:r>
              <a:rPr lang="ar-SA" sz="2400" b="1" dirty="0" smtClean="0">
                <a:latin typeface="Comic Sans MS" pitchFamily="66" charset="0"/>
              </a:rPr>
              <a:t>طالب – موظف – سيارة ... ) أو وجود منطقي مثل (شركة - وظيفة – مقرر ... ).</a:t>
            </a:r>
            <a:endParaRPr lang="ar-SA" sz="2400" b="1" dirty="0">
              <a:latin typeface="Comic Sans MS" pitchFamily="66" charset="0"/>
            </a:endParaRPr>
          </a:p>
          <a:p>
            <a:pPr marL="0" indent="0">
              <a:buNone/>
            </a:pPr>
            <a:endParaRPr lang="ar-SA" sz="2400" b="1" dirty="0">
              <a:latin typeface="Comic Sans MS" pitchFamily="66" charset="0"/>
            </a:endParaRPr>
          </a:p>
          <a:p>
            <a:pPr marL="0" indent="0">
              <a:buNone/>
            </a:pPr>
            <a:r>
              <a:rPr lang="ar-SA" sz="2400" b="1" u="sng" dirty="0" smtClean="0">
                <a:latin typeface="Tahoma" pitchFamily="34" charset="0"/>
                <a:cs typeface="Times New Roman" pitchFamily="18" charset="0"/>
              </a:rPr>
              <a:t>و يتم تمثيل الكيان باستخدام شكل مستطيل يكتب داخله أسم الكيان  </a:t>
            </a:r>
            <a:endParaRPr lang="ar-SA" sz="2400" b="1" dirty="0">
              <a:latin typeface="Comic Sans MS" pitchFamily="66" charset="0"/>
            </a:endParaRPr>
          </a:p>
          <a:p>
            <a:pPr marL="0" indent="0">
              <a:buNone/>
            </a:pPr>
            <a:endParaRPr lang="ar-SA" sz="2400" dirty="0"/>
          </a:p>
        </p:txBody>
      </p:sp>
      <p:sp>
        <p:nvSpPr>
          <p:cNvPr id="5" name="Rectangle 4"/>
          <p:cNvSpPr/>
          <p:nvPr/>
        </p:nvSpPr>
        <p:spPr>
          <a:xfrm>
            <a:off x="1979712" y="4869160"/>
            <a:ext cx="1800200" cy="720080"/>
          </a:xfrm>
          <a:prstGeom prst="rect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2800" dirty="0" smtClean="0">
                <a:solidFill>
                  <a:srgbClr val="FF0000"/>
                </a:solidFill>
              </a:rPr>
              <a:t>الطالب</a:t>
            </a:r>
            <a:endParaRPr lang="ar-SA" sz="2800" dirty="0">
              <a:solidFill>
                <a:srgbClr val="FF0000"/>
              </a:solidFill>
            </a:endParaRPr>
          </a:p>
        </p:txBody>
      </p:sp>
      <p:sp>
        <p:nvSpPr>
          <p:cNvPr id="7" name="مربع نص 6"/>
          <p:cNvSpPr txBox="1"/>
          <p:nvPr/>
        </p:nvSpPr>
        <p:spPr>
          <a:xfrm>
            <a:off x="395536" y="260648"/>
            <a:ext cx="856895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sz="2000" b="1" dirty="0">
                <a:solidFill>
                  <a:schemeClr val="accent1"/>
                </a:solidFill>
                <a:latin typeface="Tahoma" pitchFamily="34" charset="0"/>
                <a:ea typeface="Times New Roman" pitchFamily="18" charset="0"/>
                <a:cs typeface="Tahoma" pitchFamily="34" charset="0"/>
              </a:rPr>
              <a:t/>
            </a:r>
            <a:br>
              <a:rPr lang="ar-SA" sz="2000" b="1" dirty="0">
                <a:solidFill>
                  <a:schemeClr val="accent1"/>
                </a:solidFill>
                <a:latin typeface="Tahoma" pitchFamily="34" charset="0"/>
                <a:ea typeface="Times New Roman" pitchFamily="18" charset="0"/>
                <a:cs typeface="Tahoma" pitchFamily="34" charset="0"/>
              </a:rPr>
            </a:br>
            <a:r>
              <a:rPr lang="ar-SA" sz="2800" b="1" u="sng" dirty="0" smtClean="0">
                <a:solidFill>
                  <a:schemeClr val="accent1"/>
                </a:solidFill>
                <a:latin typeface="Tahoma" pitchFamily="34" charset="0"/>
                <a:ea typeface="Times New Roman" pitchFamily="18" charset="0"/>
                <a:cs typeface="Tahoma" pitchFamily="34" charset="0"/>
              </a:rPr>
              <a:t>نموذج</a:t>
            </a:r>
            <a:r>
              <a:rPr lang="ar-JO" sz="2800" b="1" u="sng" dirty="0" smtClean="0">
                <a:solidFill>
                  <a:schemeClr val="accent1"/>
                </a:solidFill>
                <a:latin typeface="Tahoma" pitchFamily="34" charset="0"/>
                <a:ea typeface="Times New Roman" pitchFamily="18" charset="0"/>
                <a:cs typeface="Tahoma" pitchFamily="34" charset="0"/>
              </a:rPr>
              <a:t> </a:t>
            </a:r>
            <a:r>
              <a:rPr lang="ar-JO" sz="2800" b="1" u="sng" dirty="0">
                <a:solidFill>
                  <a:schemeClr val="accent1"/>
                </a:solidFill>
                <a:latin typeface="Tahoma" pitchFamily="34" charset="0"/>
                <a:ea typeface="Times New Roman" pitchFamily="18" charset="0"/>
                <a:cs typeface="Tahoma" pitchFamily="34" charset="0"/>
              </a:rPr>
              <a:t>الكي</a:t>
            </a:r>
            <a:r>
              <a:rPr lang="ar-SA" sz="2800" b="1" u="sng" dirty="0">
                <a:solidFill>
                  <a:schemeClr val="accent1"/>
                </a:solidFill>
                <a:latin typeface="Tahoma" pitchFamily="34" charset="0"/>
                <a:ea typeface="Times New Roman" pitchFamily="18" charset="0"/>
                <a:cs typeface="Tahoma" pitchFamily="34" charset="0"/>
              </a:rPr>
              <a:t>ان و</a:t>
            </a:r>
            <a:r>
              <a:rPr lang="ar-JO" sz="2800" b="1" u="sng" dirty="0">
                <a:solidFill>
                  <a:schemeClr val="accent1"/>
                </a:solidFill>
                <a:latin typeface="Tahoma" pitchFamily="34" charset="0"/>
                <a:ea typeface="Times New Roman" pitchFamily="18" charset="0"/>
                <a:cs typeface="Tahoma" pitchFamily="34" charset="0"/>
              </a:rPr>
              <a:t> العلا</a:t>
            </a:r>
            <a:r>
              <a:rPr lang="ar-SA" sz="2800" b="1" u="sng" dirty="0" err="1">
                <a:solidFill>
                  <a:schemeClr val="accent1"/>
                </a:solidFill>
                <a:latin typeface="Tahoma" pitchFamily="34" charset="0"/>
                <a:ea typeface="Times New Roman" pitchFamily="18" charset="0"/>
                <a:cs typeface="Tahoma" pitchFamily="34" charset="0"/>
              </a:rPr>
              <a:t>قة</a:t>
            </a:r>
            <a:r>
              <a:rPr lang="ar-SA" sz="2800" b="1" u="sng" dirty="0">
                <a:solidFill>
                  <a:schemeClr val="accent1"/>
                </a:solidFill>
                <a:latin typeface="Tahoma" pitchFamily="34" charset="0"/>
                <a:ea typeface="Times New Roman" pitchFamily="18" charset="0"/>
                <a:cs typeface="Tahoma" pitchFamily="34" charset="0"/>
              </a:rPr>
              <a:t> </a:t>
            </a:r>
            <a:r>
              <a:rPr lang="ar-SA" sz="2800" b="1" u="sng" dirty="0" smtClean="0">
                <a:solidFill>
                  <a:schemeClr val="accent1"/>
                </a:solidFill>
                <a:latin typeface="Tahoma" pitchFamily="34" charset="0"/>
                <a:ea typeface="Times New Roman" pitchFamily="18" charset="0"/>
                <a:cs typeface="Tahoma" pitchFamily="34" charset="0"/>
              </a:rPr>
              <a:t>الرابطة </a:t>
            </a:r>
            <a:r>
              <a:rPr lang="en-US" sz="2800" b="1" u="sng" dirty="0">
                <a:solidFill>
                  <a:schemeClr val="accent1"/>
                </a:solidFill>
                <a:latin typeface="Tahoma" pitchFamily="34" charset="0"/>
                <a:ea typeface="Times New Roman" pitchFamily="18" charset="0"/>
                <a:cs typeface="Tahoma" pitchFamily="34" charset="0"/>
              </a:rPr>
              <a:t>(ERD</a:t>
            </a:r>
            <a:r>
              <a:rPr lang="en-US" sz="2800" b="1" u="sng" dirty="0" smtClean="0">
                <a:solidFill>
                  <a:schemeClr val="accent1"/>
                </a:solidFill>
                <a:latin typeface="Tahoma" pitchFamily="34" charset="0"/>
                <a:ea typeface="Times New Roman" pitchFamily="18" charset="0"/>
                <a:cs typeface="Tahoma" pitchFamily="34" charset="0"/>
              </a:rPr>
              <a:t>)</a:t>
            </a:r>
            <a:r>
              <a:rPr lang="ar-SA" sz="2800" b="1" u="sng" dirty="0" smtClean="0">
                <a:solidFill>
                  <a:schemeClr val="accent1"/>
                </a:solidFill>
                <a:latin typeface="Tahoma" pitchFamily="34" charset="0"/>
                <a:ea typeface="Times New Roman" pitchFamily="18" charset="0"/>
                <a:cs typeface="Tahoma" pitchFamily="34" charset="0"/>
              </a:rPr>
              <a:t>:</a:t>
            </a:r>
            <a:endParaRPr lang="en-US" sz="2000" b="1" u="sng" dirty="0">
              <a:solidFill>
                <a:schemeClr val="accent1"/>
              </a:solidFill>
              <a:latin typeface="Tahoma" pitchFamily="34" charset="0"/>
              <a:ea typeface="Times New Roman" pitchFamily="18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02891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C95E1F-1B2C-4D05-B56E-67708A9EE06E}" type="slidenum">
              <a:rPr lang="ar-SA" smtClean="0"/>
              <a:pPr>
                <a:defRPr/>
              </a:pPr>
              <a:t>11</a:t>
            </a:fld>
            <a:endParaRPr lang="ar-SA"/>
          </a:p>
        </p:txBody>
      </p:sp>
      <p:sp>
        <p:nvSpPr>
          <p:cNvPr id="8" name="Content Placeholder 3"/>
          <p:cNvSpPr>
            <a:spLocks noGrp="1"/>
          </p:cNvSpPr>
          <p:nvPr>
            <p:ph sz="quarter" idx="1"/>
          </p:nvPr>
        </p:nvSpPr>
        <p:spPr>
          <a:xfrm>
            <a:off x="251520" y="1522532"/>
            <a:ext cx="8435280" cy="485879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ar-SA" sz="2800" b="1" u="sng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ea typeface="+mj-ea"/>
                <a:cs typeface="Arial" pitchFamily="34" charset="0"/>
              </a:rPr>
              <a:t>2- الصفات أو </a:t>
            </a:r>
            <a:r>
              <a:rPr lang="ar-SA" sz="2800" b="1" u="sng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الخصائص</a:t>
            </a:r>
            <a:r>
              <a:rPr lang="ar-SA" sz="2800" b="1" u="sng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ea typeface="+mj-ea"/>
                <a:cs typeface="Arial" pitchFamily="34" charset="0"/>
              </a:rPr>
              <a:t>  </a:t>
            </a:r>
            <a:r>
              <a:rPr lang="en-US" sz="2800" b="1" u="sng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  <a:ea typeface="+mj-ea"/>
                <a:cs typeface="Arial" pitchFamily="34" charset="0"/>
              </a:rPr>
              <a:t>Attributes</a:t>
            </a:r>
            <a:r>
              <a:rPr lang="ar-SA" sz="2800" b="1" u="sng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  <a:ea typeface="+mj-ea"/>
                <a:cs typeface="Arial" pitchFamily="34" charset="0"/>
              </a:rPr>
              <a:t> : </a:t>
            </a:r>
          </a:p>
          <a:p>
            <a:pPr marL="0" indent="0">
              <a:buNone/>
            </a:pPr>
            <a:endParaRPr lang="ar-SA" sz="900" b="1" u="sng" dirty="0" smtClean="0">
              <a:latin typeface="Tahoma" pitchFamily="34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ar-SA" b="1" dirty="0">
                <a:latin typeface="Comic Sans MS" pitchFamily="66" charset="0"/>
              </a:rPr>
              <a:t>هي </a:t>
            </a:r>
            <a:r>
              <a:rPr lang="ar-SA" b="1" dirty="0" smtClean="0">
                <a:latin typeface="Comic Sans MS" pitchFamily="66" charset="0"/>
              </a:rPr>
              <a:t>صفات معينة </a:t>
            </a:r>
            <a:r>
              <a:rPr lang="ar-SA" b="1" dirty="0">
                <a:latin typeface="Comic Sans MS" pitchFamily="66" charset="0"/>
              </a:rPr>
              <a:t>تصف الكيان </a:t>
            </a:r>
            <a:r>
              <a:rPr lang="ar-SA" b="1" dirty="0" smtClean="0">
                <a:latin typeface="Comic Sans MS" pitchFamily="66" charset="0"/>
              </a:rPr>
              <a:t>أو العلاقة وتكون </a:t>
            </a:r>
            <a:r>
              <a:rPr lang="ar-SA" b="1" dirty="0">
                <a:latin typeface="Comic Sans MS" pitchFamily="66" charset="0"/>
              </a:rPr>
              <a:t>تابعه له ولا تخص غيره </a:t>
            </a:r>
            <a:r>
              <a:rPr lang="ar-SA" b="1" dirty="0" smtClean="0">
                <a:latin typeface="Comic Sans MS" pitchFamily="66" charset="0"/>
              </a:rPr>
              <a:t>.</a:t>
            </a:r>
          </a:p>
          <a:p>
            <a:pPr marL="0" indent="0">
              <a:buNone/>
            </a:pPr>
            <a:r>
              <a:rPr lang="ar-SA" b="1" dirty="0" smtClean="0">
                <a:latin typeface="Comic Sans MS" pitchFamily="66" charset="0"/>
              </a:rPr>
              <a:t> </a:t>
            </a:r>
            <a:endParaRPr lang="ar-SA" b="1" dirty="0">
              <a:latin typeface="Comic Sans MS" pitchFamily="66" charset="0"/>
            </a:endParaRPr>
          </a:p>
          <a:p>
            <a:pPr marL="0" indent="0">
              <a:buNone/>
            </a:pPr>
            <a:r>
              <a:rPr lang="ar-SA" b="1" dirty="0">
                <a:latin typeface="Comic Sans MS" pitchFamily="66" charset="0"/>
              </a:rPr>
              <a:t>مثل ( اسم الطالب , رقم الطالب , عنوان الطالب ) تصف الكيان الطالب </a:t>
            </a:r>
            <a:r>
              <a:rPr lang="ar-SA" b="1" dirty="0" smtClean="0">
                <a:latin typeface="Comic Sans MS" pitchFamily="66" charset="0"/>
              </a:rPr>
              <a:t>.</a:t>
            </a:r>
          </a:p>
          <a:p>
            <a:pPr marL="0" indent="0">
              <a:buNone/>
            </a:pPr>
            <a:r>
              <a:rPr lang="ar-SA" b="1" dirty="0" smtClean="0">
                <a:latin typeface="Comic Sans MS" pitchFamily="66" charset="0"/>
              </a:rPr>
              <a:t> وتمثل الصفات حسب أنواعها  بأشكال بيضاوية مختلفة  .</a:t>
            </a:r>
            <a:endParaRPr lang="ar-SA" b="1" dirty="0">
              <a:latin typeface="Comic Sans MS" pitchFamily="66" charset="0"/>
            </a:endParaRPr>
          </a:p>
        </p:txBody>
      </p:sp>
      <p:grpSp>
        <p:nvGrpSpPr>
          <p:cNvPr id="13" name="مجموعة 12"/>
          <p:cNvGrpSpPr/>
          <p:nvPr/>
        </p:nvGrpSpPr>
        <p:grpSpPr>
          <a:xfrm>
            <a:off x="3779912" y="4437112"/>
            <a:ext cx="3122902" cy="1893161"/>
            <a:chOff x="3779912" y="4437112"/>
            <a:chExt cx="3122902" cy="1893161"/>
          </a:xfrm>
        </p:grpSpPr>
        <p:sp>
          <p:nvSpPr>
            <p:cNvPr id="9" name="Rectangle 4"/>
            <p:cNvSpPr/>
            <p:nvPr/>
          </p:nvSpPr>
          <p:spPr>
            <a:xfrm>
              <a:off x="3779912" y="5610193"/>
              <a:ext cx="1800200" cy="720080"/>
            </a:xfrm>
            <a:prstGeom prst="rect">
              <a:avLst/>
            </a:prstGeom>
            <a:ln w="381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ar-SA" sz="2800" dirty="0" smtClean="0"/>
                <a:t>الطالب</a:t>
              </a:r>
              <a:endParaRPr lang="ar-SA" sz="2800" dirty="0"/>
            </a:p>
          </p:txBody>
        </p:sp>
        <p:sp>
          <p:nvSpPr>
            <p:cNvPr id="11" name="Oval 4"/>
            <p:cNvSpPr/>
            <p:nvPr/>
          </p:nvSpPr>
          <p:spPr>
            <a:xfrm>
              <a:off x="5174622" y="4437112"/>
              <a:ext cx="1728192" cy="792088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b="1" dirty="0" smtClean="0">
                  <a:solidFill>
                    <a:srgbClr val="FF0000"/>
                  </a:solidFill>
                </a:rPr>
                <a:t>اسم الطالب </a:t>
              </a:r>
              <a:endParaRPr lang="ar-SA" b="1" dirty="0">
                <a:solidFill>
                  <a:srgbClr val="FF0000"/>
                </a:solidFill>
              </a:endParaRPr>
            </a:p>
          </p:txBody>
        </p:sp>
        <p:sp>
          <p:nvSpPr>
            <p:cNvPr id="12" name="Line 26"/>
            <p:cNvSpPr>
              <a:spLocks noChangeShapeType="1"/>
            </p:cNvSpPr>
            <p:nvPr/>
          </p:nvSpPr>
          <p:spPr bwMode="auto">
            <a:xfrm flipH="1">
              <a:off x="5174622" y="5229198"/>
              <a:ext cx="805513" cy="380993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ar-SA" sz="1600" b="1"/>
            </a:p>
          </p:txBody>
        </p:sp>
      </p:grpSp>
      <p:sp>
        <p:nvSpPr>
          <p:cNvPr id="14" name="مربع نص 13"/>
          <p:cNvSpPr txBox="1"/>
          <p:nvPr/>
        </p:nvSpPr>
        <p:spPr>
          <a:xfrm>
            <a:off x="395536" y="260648"/>
            <a:ext cx="856895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sz="2000" b="1" dirty="0">
                <a:solidFill>
                  <a:schemeClr val="accent1"/>
                </a:solidFill>
                <a:latin typeface="Tahoma" pitchFamily="34" charset="0"/>
                <a:ea typeface="Times New Roman" pitchFamily="18" charset="0"/>
                <a:cs typeface="Tahoma" pitchFamily="34" charset="0"/>
              </a:rPr>
              <a:t/>
            </a:r>
            <a:br>
              <a:rPr lang="ar-SA" sz="2000" b="1" dirty="0">
                <a:solidFill>
                  <a:schemeClr val="accent1"/>
                </a:solidFill>
                <a:latin typeface="Tahoma" pitchFamily="34" charset="0"/>
                <a:ea typeface="Times New Roman" pitchFamily="18" charset="0"/>
                <a:cs typeface="Tahoma" pitchFamily="34" charset="0"/>
              </a:rPr>
            </a:br>
            <a:r>
              <a:rPr lang="ar-SA" sz="2800" b="1" u="sng" dirty="0" smtClean="0">
                <a:solidFill>
                  <a:schemeClr val="accent1"/>
                </a:solidFill>
                <a:latin typeface="Tahoma" pitchFamily="34" charset="0"/>
                <a:ea typeface="Times New Roman" pitchFamily="18" charset="0"/>
                <a:cs typeface="Tahoma" pitchFamily="34" charset="0"/>
              </a:rPr>
              <a:t>نموذج</a:t>
            </a:r>
            <a:r>
              <a:rPr lang="ar-JO" sz="2800" b="1" u="sng" dirty="0" smtClean="0">
                <a:solidFill>
                  <a:schemeClr val="accent1"/>
                </a:solidFill>
                <a:latin typeface="Tahoma" pitchFamily="34" charset="0"/>
                <a:ea typeface="Times New Roman" pitchFamily="18" charset="0"/>
                <a:cs typeface="Tahoma" pitchFamily="34" charset="0"/>
              </a:rPr>
              <a:t> </a:t>
            </a:r>
            <a:r>
              <a:rPr lang="ar-JO" sz="2800" b="1" u="sng" dirty="0">
                <a:solidFill>
                  <a:schemeClr val="accent1"/>
                </a:solidFill>
                <a:latin typeface="Tahoma" pitchFamily="34" charset="0"/>
                <a:ea typeface="Times New Roman" pitchFamily="18" charset="0"/>
                <a:cs typeface="Tahoma" pitchFamily="34" charset="0"/>
              </a:rPr>
              <a:t>الكي</a:t>
            </a:r>
            <a:r>
              <a:rPr lang="ar-SA" sz="2800" b="1" u="sng" dirty="0">
                <a:solidFill>
                  <a:schemeClr val="accent1"/>
                </a:solidFill>
                <a:latin typeface="Tahoma" pitchFamily="34" charset="0"/>
                <a:ea typeface="Times New Roman" pitchFamily="18" charset="0"/>
                <a:cs typeface="Tahoma" pitchFamily="34" charset="0"/>
              </a:rPr>
              <a:t>ان و</a:t>
            </a:r>
            <a:r>
              <a:rPr lang="ar-JO" sz="2800" b="1" u="sng" dirty="0">
                <a:solidFill>
                  <a:schemeClr val="accent1"/>
                </a:solidFill>
                <a:latin typeface="Tahoma" pitchFamily="34" charset="0"/>
                <a:ea typeface="Times New Roman" pitchFamily="18" charset="0"/>
                <a:cs typeface="Tahoma" pitchFamily="34" charset="0"/>
              </a:rPr>
              <a:t> العلا</a:t>
            </a:r>
            <a:r>
              <a:rPr lang="ar-SA" sz="2800" b="1" u="sng" dirty="0" err="1">
                <a:solidFill>
                  <a:schemeClr val="accent1"/>
                </a:solidFill>
                <a:latin typeface="Tahoma" pitchFamily="34" charset="0"/>
                <a:ea typeface="Times New Roman" pitchFamily="18" charset="0"/>
                <a:cs typeface="Tahoma" pitchFamily="34" charset="0"/>
              </a:rPr>
              <a:t>قة</a:t>
            </a:r>
            <a:r>
              <a:rPr lang="ar-SA" sz="2800" b="1" u="sng" dirty="0">
                <a:solidFill>
                  <a:schemeClr val="accent1"/>
                </a:solidFill>
                <a:latin typeface="Tahoma" pitchFamily="34" charset="0"/>
                <a:ea typeface="Times New Roman" pitchFamily="18" charset="0"/>
                <a:cs typeface="Tahoma" pitchFamily="34" charset="0"/>
              </a:rPr>
              <a:t> </a:t>
            </a:r>
            <a:r>
              <a:rPr lang="ar-SA" sz="2800" b="1" u="sng" dirty="0" smtClean="0">
                <a:solidFill>
                  <a:schemeClr val="accent1"/>
                </a:solidFill>
                <a:latin typeface="Tahoma" pitchFamily="34" charset="0"/>
                <a:ea typeface="Times New Roman" pitchFamily="18" charset="0"/>
                <a:cs typeface="Tahoma" pitchFamily="34" charset="0"/>
              </a:rPr>
              <a:t>الرابطة </a:t>
            </a:r>
            <a:r>
              <a:rPr lang="en-US" sz="2800" b="1" u="sng" dirty="0">
                <a:solidFill>
                  <a:schemeClr val="accent1"/>
                </a:solidFill>
                <a:latin typeface="Tahoma" pitchFamily="34" charset="0"/>
                <a:ea typeface="Times New Roman" pitchFamily="18" charset="0"/>
                <a:cs typeface="Tahoma" pitchFamily="34" charset="0"/>
              </a:rPr>
              <a:t>(ERD</a:t>
            </a:r>
            <a:r>
              <a:rPr lang="en-US" sz="2800" b="1" u="sng" dirty="0" smtClean="0">
                <a:solidFill>
                  <a:schemeClr val="accent1"/>
                </a:solidFill>
                <a:latin typeface="Tahoma" pitchFamily="34" charset="0"/>
                <a:ea typeface="Times New Roman" pitchFamily="18" charset="0"/>
                <a:cs typeface="Tahoma" pitchFamily="34" charset="0"/>
              </a:rPr>
              <a:t>)</a:t>
            </a:r>
            <a:r>
              <a:rPr lang="ar-SA" sz="2800" b="1" u="sng" dirty="0" smtClean="0">
                <a:solidFill>
                  <a:schemeClr val="accent1"/>
                </a:solidFill>
                <a:latin typeface="Tahoma" pitchFamily="34" charset="0"/>
                <a:ea typeface="Times New Roman" pitchFamily="18" charset="0"/>
                <a:cs typeface="Tahoma" pitchFamily="34" charset="0"/>
              </a:rPr>
              <a:t>:</a:t>
            </a:r>
            <a:endParaRPr lang="en-US" sz="2000" b="1" u="sng" dirty="0">
              <a:solidFill>
                <a:schemeClr val="accent1"/>
              </a:solidFill>
              <a:latin typeface="Tahoma" pitchFamily="34" charset="0"/>
              <a:ea typeface="Times New Roman" pitchFamily="18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2306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C95E1F-1B2C-4D05-B56E-67708A9EE06E}" type="slidenum">
              <a:rPr lang="ar-SA" smtClean="0"/>
              <a:pPr>
                <a:defRPr/>
              </a:pPr>
              <a:t>12</a:t>
            </a:fld>
            <a:endParaRPr lang="ar-SA"/>
          </a:p>
        </p:txBody>
      </p:sp>
      <p:sp>
        <p:nvSpPr>
          <p:cNvPr id="8" name="Content Placeholder 3"/>
          <p:cNvSpPr>
            <a:spLocks noGrp="1"/>
          </p:cNvSpPr>
          <p:nvPr>
            <p:ph sz="quarter" idx="1"/>
          </p:nvPr>
        </p:nvSpPr>
        <p:spPr>
          <a:xfrm>
            <a:off x="395536" y="476672"/>
            <a:ext cx="8435280" cy="6048672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ar-SA" b="1" u="sng" dirty="0" smtClean="0">
                <a:solidFill>
                  <a:schemeClr val="accent1"/>
                </a:solidFill>
                <a:latin typeface="Comic Sans MS" pitchFamily="66" charset="0"/>
              </a:rPr>
              <a:t>أنواع الصفات :</a:t>
            </a:r>
            <a:endParaRPr lang="ar-SA" b="1" u="sng" dirty="0">
              <a:solidFill>
                <a:schemeClr val="accent1"/>
              </a:solidFill>
              <a:latin typeface="Comic Sans MS" pitchFamily="66" charset="0"/>
            </a:endParaRPr>
          </a:p>
          <a:p>
            <a:pPr>
              <a:lnSpc>
                <a:spcPct val="150000"/>
              </a:lnSpc>
            </a:pPr>
            <a:r>
              <a:rPr lang="ar-SA" b="1" dirty="0">
                <a:solidFill>
                  <a:srgbClr val="92D050"/>
                </a:solidFill>
                <a:latin typeface="Comic Sans MS" pitchFamily="66" charset="0"/>
              </a:rPr>
              <a:t>ص</a:t>
            </a:r>
            <a:r>
              <a:rPr lang="ar-SA" b="1" dirty="0" smtClean="0">
                <a:solidFill>
                  <a:srgbClr val="92D050"/>
                </a:solidFill>
                <a:latin typeface="Comic Sans MS" pitchFamily="66" charset="0"/>
              </a:rPr>
              <a:t>فة بسيطة </a:t>
            </a:r>
            <a:r>
              <a:rPr lang="ar-SA" b="1" dirty="0" smtClean="0">
                <a:latin typeface="Comic Sans MS" pitchFamily="66" charset="0"/>
              </a:rPr>
              <a:t>: مثل اسم الطالب , رقم الطالب  .</a:t>
            </a:r>
          </a:p>
          <a:p>
            <a:pPr>
              <a:lnSpc>
                <a:spcPct val="150000"/>
              </a:lnSpc>
            </a:pPr>
            <a:r>
              <a:rPr lang="ar-SA" b="1" dirty="0">
                <a:solidFill>
                  <a:srgbClr val="92D050"/>
                </a:solidFill>
                <a:latin typeface="Comic Sans MS" pitchFamily="66" charset="0"/>
              </a:rPr>
              <a:t>صفة مركبة </a:t>
            </a:r>
            <a:r>
              <a:rPr lang="ar-SA" b="1" dirty="0" smtClean="0">
                <a:latin typeface="Comic Sans MS" pitchFamily="66" charset="0"/>
              </a:rPr>
              <a:t>: عند تقسيم الصفة إلى </a:t>
            </a:r>
            <a:r>
              <a:rPr lang="ar-SA" b="1" dirty="0">
                <a:latin typeface="Comic Sans MS" pitchFamily="66" charset="0"/>
              </a:rPr>
              <a:t>اكثر </a:t>
            </a:r>
            <a:r>
              <a:rPr lang="ar-SA" b="1" dirty="0" smtClean="0">
                <a:latin typeface="Comic Sans MS" pitchFamily="66" charset="0"/>
              </a:rPr>
              <a:t>من قسم :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ar-SA" b="1" dirty="0" smtClean="0">
                <a:latin typeface="Comic Sans MS" pitchFamily="66" charset="0"/>
              </a:rPr>
              <a:t>         مثل اسم الطالب يقسم </a:t>
            </a:r>
            <a:r>
              <a:rPr lang="ar-SA" b="1" dirty="0">
                <a:latin typeface="Comic Sans MS" pitchFamily="66" charset="0"/>
              </a:rPr>
              <a:t>إلى </a:t>
            </a:r>
            <a:r>
              <a:rPr lang="ar-SA" b="1" dirty="0" smtClean="0">
                <a:latin typeface="Comic Sans MS" pitchFamily="66" charset="0"/>
              </a:rPr>
              <a:t>: ( </a:t>
            </a:r>
            <a:r>
              <a:rPr lang="ar-SA" b="1" dirty="0">
                <a:latin typeface="Comic Sans MS" pitchFamily="66" charset="0"/>
              </a:rPr>
              <a:t>الاسم الأول ، اسم الأب ، اسم العائلة). </a:t>
            </a:r>
          </a:p>
          <a:p>
            <a:pPr>
              <a:lnSpc>
                <a:spcPct val="150000"/>
              </a:lnSpc>
            </a:pPr>
            <a:r>
              <a:rPr lang="ar-SA" b="1" dirty="0">
                <a:solidFill>
                  <a:srgbClr val="92D050"/>
                </a:solidFill>
                <a:latin typeface="Comic Sans MS" pitchFamily="66" charset="0"/>
              </a:rPr>
              <a:t>صفة أحادية القيمة </a:t>
            </a:r>
            <a:r>
              <a:rPr lang="ar-SA" b="1" dirty="0" smtClean="0">
                <a:latin typeface="Comic Sans MS" pitchFamily="66" charset="0"/>
              </a:rPr>
              <a:t>: مثل تاريخ ميلاد الطالب .</a:t>
            </a:r>
          </a:p>
          <a:p>
            <a:pPr>
              <a:lnSpc>
                <a:spcPct val="150000"/>
              </a:lnSpc>
            </a:pPr>
            <a:r>
              <a:rPr lang="ar-SA" b="1" dirty="0">
                <a:solidFill>
                  <a:srgbClr val="92D050"/>
                </a:solidFill>
                <a:latin typeface="Comic Sans MS" pitchFamily="66" charset="0"/>
              </a:rPr>
              <a:t>صفة متعددة القيم </a:t>
            </a:r>
            <a:r>
              <a:rPr lang="ar-SA" b="1" dirty="0" smtClean="0">
                <a:latin typeface="Comic Sans MS" pitchFamily="66" charset="0"/>
              </a:rPr>
              <a:t>: مثل </a:t>
            </a:r>
            <a:r>
              <a:rPr lang="ar-SA" b="1" dirty="0">
                <a:latin typeface="Comic Sans MS" pitchFamily="66" charset="0"/>
              </a:rPr>
              <a:t>رقم الهاتف </a:t>
            </a:r>
            <a:r>
              <a:rPr lang="ar-SA" b="1" dirty="0" smtClean="0">
                <a:latin typeface="Comic Sans MS" pitchFamily="66" charset="0"/>
              </a:rPr>
              <a:t>ممكن </a:t>
            </a:r>
            <a:r>
              <a:rPr lang="ar-SA" b="1" dirty="0">
                <a:latin typeface="Comic Sans MS" pitchFamily="66" charset="0"/>
              </a:rPr>
              <a:t>أن يكون </a:t>
            </a:r>
            <a:r>
              <a:rPr lang="ar-SA" b="1" dirty="0" smtClean="0">
                <a:latin typeface="Comic Sans MS" pitchFamily="66" charset="0"/>
              </a:rPr>
              <a:t>للطالب </a:t>
            </a:r>
            <a:r>
              <a:rPr lang="ar-SA" b="1" dirty="0">
                <a:latin typeface="Comic Sans MS" pitchFamily="66" charset="0"/>
              </a:rPr>
              <a:t>اكثر من رقم هاتف </a:t>
            </a:r>
            <a:r>
              <a:rPr lang="ar-SA" b="1" dirty="0" smtClean="0">
                <a:latin typeface="Comic Sans MS" pitchFamily="66" charset="0"/>
              </a:rPr>
              <a:t>. </a:t>
            </a:r>
          </a:p>
          <a:p>
            <a:pPr>
              <a:lnSpc>
                <a:spcPct val="150000"/>
              </a:lnSpc>
            </a:pPr>
            <a:r>
              <a:rPr lang="ar-SA" b="1" dirty="0" smtClean="0">
                <a:solidFill>
                  <a:srgbClr val="92D050"/>
                </a:solidFill>
                <a:latin typeface="Comic Sans MS" pitchFamily="66" charset="0"/>
              </a:rPr>
              <a:t>صفة </a:t>
            </a:r>
            <a:r>
              <a:rPr lang="ar-SA" b="1" dirty="0">
                <a:solidFill>
                  <a:srgbClr val="92D050"/>
                </a:solidFill>
                <a:latin typeface="Comic Sans MS" pitchFamily="66" charset="0"/>
              </a:rPr>
              <a:t>مشتقة </a:t>
            </a:r>
            <a:r>
              <a:rPr lang="ar-SA" b="1" dirty="0" smtClean="0">
                <a:latin typeface="Comic Sans MS" pitchFamily="66" charset="0"/>
              </a:rPr>
              <a:t>: وهي </a:t>
            </a:r>
            <a:r>
              <a:rPr lang="ar-SA" b="1" dirty="0">
                <a:latin typeface="Comic Sans MS" pitchFamily="66" charset="0"/>
              </a:rPr>
              <a:t>التي يمكن الحصول عليها عن طريق صفة بسيطة أخرى </a:t>
            </a:r>
            <a:r>
              <a:rPr lang="ar-SA" b="1" dirty="0" smtClean="0">
                <a:latin typeface="Comic Sans MS" pitchFamily="66" charset="0"/>
              </a:rPr>
              <a:t>مثل عمر الطالب نحصل عليه من تاريخ ميلاده .</a:t>
            </a:r>
          </a:p>
          <a:p>
            <a:r>
              <a:rPr lang="ar-SA" sz="3000" b="1" dirty="0">
                <a:solidFill>
                  <a:schemeClr val="accent1"/>
                </a:solidFill>
                <a:latin typeface="Comic Sans MS" pitchFamily="66" charset="0"/>
              </a:rPr>
              <a:t>صفة فريدة وتسمى </a:t>
            </a:r>
            <a:r>
              <a:rPr lang="ar-SA" sz="3000" b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المفتاح الأساسي </a:t>
            </a:r>
            <a:r>
              <a:rPr lang="ar-SA" b="1" dirty="0" smtClean="0">
                <a:latin typeface="Comic Sans MS" pitchFamily="66" charset="0"/>
              </a:rPr>
              <a:t>: وهي  التي لا يمكن أن تتكرر وتميز كل سجل عن الآخر و يوضع خط تحتها عن الرسم </a:t>
            </a:r>
            <a:r>
              <a:rPr lang="ar-SA" b="1" dirty="0" smtClean="0">
                <a:latin typeface="Arial" pitchFamily="34" charset="0"/>
                <a:cs typeface="Arial" pitchFamily="34" charset="0"/>
              </a:rPr>
              <a:t>.</a:t>
            </a:r>
            <a:endParaRPr lang="ar-SA" sz="2400" b="1" u="sng" dirty="0" smtClean="0">
              <a:latin typeface="Tahoma" pitchFamily="34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8179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65320707"/>
              </p:ext>
            </p:extLst>
          </p:nvPr>
        </p:nvGraphicFramePr>
        <p:xfrm>
          <a:off x="1907704" y="681848"/>
          <a:ext cx="6096000" cy="5956896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720082">
                <a:tc>
                  <a:txBody>
                    <a:bodyPr/>
                    <a:lstStyle/>
                    <a:p>
                      <a:pPr algn="ctr" rtl="1"/>
                      <a:r>
                        <a:rPr lang="ar-SA" sz="2800" dirty="0" smtClean="0"/>
                        <a:t>المفهوم</a:t>
                      </a:r>
                      <a:r>
                        <a:rPr lang="ar-SA" sz="2800" baseline="0" dirty="0" smtClean="0"/>
                        <a:t> </a:t>
                      </a:r>
                      <a:endParaRPr lang="ar-SA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800" dirty="0" smtClean="0"/>
                        <a:t>الرمز</a:t>
                      </a:r>
                      <a:endParaRPr lang="ar-SA" sz="2800" dirty="0"/>
                    </a:p>
                  </a:txBody>
                  <a:tcPr anchor="ctr"/>
                </a:tc>
              </a:tr>
              <a:tr h="678930">
                <a:tc>
                  <a:txBody>
                    <a:bodyPr/>
                    <a:lstStyle/>
                    <a:p>
                      <a:pPr algn="ctr" rtl="1"/>
                      <a:r>
                        <a:rPr lang="ar-SA" sz="2000" dirty="0" smtClean="0"/>
                        <a:t>الكيان</a:t>
                      </a:r>
                    </a:p>
                    <a:p>
                      <a:pPr algn="ctr" rtl="1"/>
                      <a:endParaRPr lang="ar-SA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</a:tr>
              <a:tr h="678930">
                <a:tc>
                  <a:txBody>
                    <a:bodyPr/>
                    <a:lstStyle/>
                    <a:p>
                      <a:pPr algn="ctr" rtl="1"/>
                      <a:r>
                        <a:rPr lang="ar-SA" sz="2000" baseline="0" dirty="0" smtClean="0"/>
                        <a:t> الصفة البسيطة و </a:t>
                      </a:r>
                      <a:r>
                        <a:rPr lang="ar-SA" sz="2000" baseline="0" dirty="0" err="1" smtClean="0"/>
                        <a:t>الآحادية</a:t>
                      </a:r>
                      <a:endParaRPr lang="ar-SA" sz="2000" baseline="0" dirty="0" smtClean="0"/>
                    </a:p>
                    <a:p>
                      <a:pPr algn="ctr" rtl="1"/>
                      <a:endParaRPr lang="ar-SA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</a:tr>
              <a:tr h="678930">
                <a:tc>
                  <a:txBody>
                    <a:bodyPr/>
                    <a:lstStyle/>
                    <a:p>
                      <a:pPr algn="ctr" rtl="1"/>
                      <a:r>
                        <a:rPr lang="ar-SA" sz="2000" dirty="0" smtClean="0"/>
                        <a:t>الصفة الفريدة أو</a:t>
                      </a:r>
                      <a:r>
                        <a:rPr lang="ar-SA" sz="2000" baseline="0" dirty="0" smtClean="0"/>
                        <a:t> المفتاح أساسي</a:t>
                      </a:r>
                    </a:p>
                    <a:p>
                      <a:pPr algn="ctr" rtl="1"/>
                      <a:endParaRPr lang="ar-SA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</a:tr>
              <a:tr h="678930">
                <a:tc>
                  <a:txBody>
                    <a:bodyPr/>
                    <a:lstStyle/>
                    <a:p>
                      <a:pPr algn="ctr" rtl="1"/>
                      <a:r>
                        <a:rPr lang="ar-SA" sz="2000" dirty="0" smtClean="0"/>
                        <a:t>صفة متعددة</a:t>
                      </a:r>
                      <a:r>
                        <a:rPr lang="ar-SA" sz="2000" baseline="0" dirty="0" smtClean="0"/>
                        <a:t> القيم</a:t>
                      </a:r>
                      <a:endParaRPr lang="ar-SA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</a:tr>
              <a:tr h="969900">
                <a:tc>
                  <a:txBody>
                    <a:bodyPr/>
                    <a:lstStyle/>
                    <a:p>
                      <a:pPr algn="ctr" rtl="1"/>
                      <a:r>
                        <a:rPr lang="ar-SA" sz="2000" dirty="0" smtClean="0"/>
                        <a:t>صفة مركبة</a:t>
                      </a:r>
                      <a:endParaRPr lang="ar-SA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 smtClean="0"/>
                    </a:p>
                    <a:p>
                      <a:pPr algn="ctr" rtl="1"/>
                      <a:endParaRPr lang="ar-SA" dirty="0" smtClean="0"/>
                    </a:p>
                    <a:p>
                      <a:pPr algn="ctr" rtl="1"/>
                      <a:endParaRPr lang="ar-SA" dirty="0"/>
                    </a:p>
                  </a:txBody>
                  <a:tcPr anchor="ctr"/>
                </a:tc>
              </a:tr>
              <a:tr h="742432">
                <a:tc>
                  <a:txBody>
                    <a:bodyPr/>
                    <a:lstStyle/>
                    <a:p>
                      <a:pPr algn="ctr" rtl="1"/>
                      <a:r>
                        <a:rPr lang="ar-SA" sz="2000" dirty="0" smtClean="0"/>
                        <a:t>صفة مشتقة </a:t>
                      </a:r>
                      <a:endParaRPr lang="ar-SA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</a:tr>
              <a:tr h="742432">
                <a:tc>
                  <a:txBody>
                    <a:bodyPr/>
                    <a:lstStyle/>
                    <a:p>
                      <a:pPr algn="ctr" rtl="1"/>
                      <a:r>
                        <a:rPr lang="ar-SA" sz="2000" dirty="0" smtClean="0"/>
                        <a:t>العلاقة</a:t>
                      </a:r>
                      <a:endParaRPr lang="ar-SA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3" name="Rectangle 2"/>
          <p:cNvSpPr/>
          <p:nvPr/>
        </p:nvSpPr>
        <p:spPr>
          <a:xfrm>
            <a:off x="2874261" y="1547672"/>
            <a:ext cx="1058309" cy="44116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" name="Diamond 3"/>
          <p:cNvSpPr/>
          <p:nvPr/>
        </p:nvSpPr>
        <p:spPr>
          <a:xfrm>
            <a:off x="2899862" y="6021288"/>
            <a:ext cx="1000132" cy="497216"/>
          </a:xfrm>
          <a:prstGeom prst="diamond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5" name="Oval 4"/>
          <p:cNvSpPr/>
          <p:nvPr/>
        </p:nvSpPr>
        <p:spPr>
          <a:xfrm>
            <a:off x="2826668" y="2276872"/>
            <a:ext cx="1120000" cy="35719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" name="Oval 5"/>
          <p:cNvSpPr/>
          <p:nvPr/>
        </p:nvSpPr>
        <p:spPr>
          <a:xfrm>
            <a:off x="2782480" y="2924944"/>
            <a:ext cx="1208375" cy="428628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>
                <a:solidFill>
                  <a:schemeClr val="tx1"/>
                </a:solidFill>
              </a:rPr>
              <a:t>ـــــــــ</a:t>
            </a:r>
            <a:endParaRPr lang="ar-SA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2864527" y="3611945"/>
            <a:ext cx="1070802" cy="459997"/>
          </a:xfrm>
          <a:prstGeom prst="ellipse">
            <a:avLst/>
          </a:prstGeom>
          <a:solidFill>
            <a:schemeClr val="bg1"/>
          </a:solidFill>
          <a:ln w="57150" cmpd="dbl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grpSp>
        <p:nvGrpSpPr>
          <p:cNvPr id="8" name="Group 23"/>
          <p:cNvGrpSpPr>
            <a:grpSpLocks/>
          </p:cNvGrpSpPr>
          <p:nvPr/>
        </p:nvGrpSpPr>
        <p:grpSpPr bwMode="auto">
          <a:xfrm>
            <a:off x="2455947" y="4253999"/>
            <a:ext cx="1628982" cy="719084"/>
            <a:chOff x="1860" y="3960"/>
            <a:chExt cx="1960" cy="990"/>
          </a:xfrm>
        </p:grpSpPr>
        <p:sp>
          <p:nvSpPr>
            <p:cNvPr id="19" name="Oval 25"/>
            <p:cNvSpPr>
              <a:spLocks noChangeArrowheads="1"/>
            </p:cNvSpPr>
            <p:nvPr/>
          </p:nvSpPr>
          <p:spPr bwMode="auto">
            <a:xfrm>
              <a:off x="2520" y="4680"/>
              <a:ext cx="760" cy="270"/>
            </a:xfrm>
            <a:prstGeom prst="ellipse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grpSp>
          <p:nvGrpSpPr>
            <p:cNvPr id="10" name="Group 27"/>
            <p:cNvGrpSpPr>
              <a:grpSpLocks/>
            </p:cNvGrpSpPr>
            <p:nvPr/>
          </p:nvGrpSpPr>
          <p:grpSpPr bwMode="auto">
            <a:xfrm>
              <a:off x="3220" y="4180"/>
              <a:ext cx="600" cy="540"/>
              <a:chOff x="3220" y="4180"/>
              <a:chExt cx="600" cy="540"/>
            </a:xfrm>
          </p:grpSpPr>
          <p:sp>
            <p:nvSpPr>
              <p:cNvPr id="17" name="Oval 28"/>
              <p:cNvSpPr>
                <a:spLocks noChangeArrowheads="1"/>
              </p:cNvSpPr>
              <p:nvPr/>
            </p:nvSpPr>
            <p:spPr bwMode="auto">
              <a:xfrm>
                <a:off x="3280" y="4180"/>
                <a:ext cx="540" cy="360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ar-SA"/>
              </a:p>
            </p:txBody>
          </p:sp>
          <p:sp>
            <p:nvSpPr>
              <p:cNvPr id="18" name="Line 29"/>
              <p:cNvSpPr>
                <a:spLocks noChangeShapeType="1"/>
              </p:cNvSpPr>
              <p:nvPr/>
            </p:nvSpPr>
            <p:spPr bwMode="auto">
              <a:xfrm flipH="1">
                <a:off x="3220" y="4540"/>
                <a:ext cx="180" cy="18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ar-SA"/>
              </a:p>
            </p:txBody>
          </p:sp>
        </p:grpSp>
        <p:grpSp>
          <p:nvGrpSpPr>
            <p:cNvPr id="11" name="Group 30"/>
            <p:cNvGrpSpPr>
              <a:grpSpLocks/>
            </p:cNvGrpSpPr>
            <p:nvPr/>
          </p:nvGrpSpPr>
          <p:grpSpPr bwMode="auto">
            <a:xfrm>
              <a:off x="2640" y="3960"/>
              <a:ext cx="540" cy="720"/>
              <a:chOff x="4140" y="10080"/>
              <a:chExt cx="900" cy="720"/>
            </a:xfrm>
          </p:grpSpPr>
          <p:sp>
            <p:nvSpPr>
              <p:cNvPr id="15" name="Oval 31"/>
              <p:cNvSpPr>
                <a:spLocks noChangeArrowheads="1"/>
              </p:cNvSpPr>
              <p:nvPr/>
            </p:nvSpPr>
            <p:spPr bwMode="auto">
              <a:xfrm>
                <a:off x="4140" y="10080"/>
                <a:ext cx="900" cy="360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ar-SA"/>
              </a:p>
            </p:txBody>
          </p:sp>
          <p:sp>
            <p:nvSpPr>
              <p:cNvPr id="16" name="Line 32"/>
              <p:cNvSpPr>
                <a:spLocks noChangeShapeType="1"/>
              </p:cNvSpPr>
              <p:nvPr/>
            </p:nvSpPr>
            <p:spPr bwMode="auto">
              <a:xfrm flipH="1">
                <a:off x="4575" y="10440"/>
                <a:ext cx="0" cy="36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ar-SA"/>
              </a:p>
            </p:txBody>
          </p:sp>
        </p:grpSp>
        <p:grpSp>
          <p:nvGrpSpPr>
            <p:cNvPr id="12" name="Group 33"/>
            <p:cNvGrpSpPr>
              <a:grpSpLocks/>
            </p:cNvGrpSpPr>
            <p:nvPr/>
          </p:nvGrpSpPr>
          <p:grpSpPr bwMode="auto">
            <a:xfrm>
              <a:off x="1860" y="4240"/>
              <a:ext cx="720" cy="500"/>
              <a:chOff x="1800" y="4320"/>
              <a:chExt cx="720" cy="500"/>
            </a:xfrm>
          </p:grpSpPr>
          <p:sp>
            <p:nvSpPr>
              <p:cNvPr id="13" name="Oval 34"/>
              <p:cNvSpPr>
                <a:spLocks noChangeArrowheads="1"/>
              </p:cNvSpPr>
              <p:nvPr/>
            </p:nvSpPr>
            <p:spPr bwMode="auto">
              <a:xfrm>
                <a:off x="1800" y="4320"/>
                <a:ext cx="540" cy="360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ar-SA"/>
              </a:p>
            </p:txBody>
          </p:sp>
          <p:sp>
            <p:nvSpPr>
              <p:cNvPr id="14" name="Line 35"/>
              <p:cNvSpPr>
                <a:spLocks noChangeShapeType="1"/>
              </p:cNvSpPr>
              <p:nvPr/>
            </p:nvSpPr>
            <p:spPr bwMode="auto">
              <a:xfrm>
                <a:off x="2241" y="4640"/>
                <a:ext cx="279" cy="18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ar-SA"/>
              </a:p>
            </p:txBody>
          </p:sp>
        </p:grpSp>
      </p:grpSp>
      <p:sp>
        <p:nvSpPr>
          <p:cNvPr id="21" name="Rectangle 11"/>
          <p:cNvSpPr>
            <a:spLocks noChangeArrowheads="1"/>
          </p:cNvSpPr>
          <p:nvPr/>
        </p:nvSpPr>
        <p:spPr bwMode="auto">
          <a:xfrm>
            <a:off x="755576" y="154852"/>
            <a:ext cx="756084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tabLst>
                <a:tab pos="685800" algn="l"/>
              </a:tabLst>
            </a:pPr>
            <a:r>
              <a:rPr lang="ar-SA" sz="2000" b="1" dirty="0" smtClean="0">
                <a:solidFill>
                  <a:schemeClr val="accent1"/>
                </a:solidFill>
                <a:latin typeface="Tahoma" pitchFamily="34" charset="0"/>
                <a:ea typeface="Times New Roman" pitchFamily="18" charset="0"/>
                <a:cs typeface="Tahoma" pitchFamily="34" charset="0"/>
              </a:rPr>
              <a:t>الرموز المستخدمة في  نموذج الكيان والعلاقة الرابطة</a:t>
            </a:r>
            <a:endParaRPr kumimoji="0" lang="ar-SA" sz="2400" b="0" i="0" u="sng" strike="noStrike" cap="none" normalizeH="0" baseline="0" dirty="0" smtClean="0">
              <a:ln>
                <a:noFill/>
              </a:ln>
              <a:solidFill>
                <a:schemeClr val="accent1"/>
              </a:solidFill>
              <a:effectLst/>
            </a:endParaRPr>
          </a:p>
        </p:txBody>
      </p:sp>
      <p:sp>
        <p:nvSpPr>
          <p:cNvPr id="20" name="Oval 4"/>
          <p:cNvSpPr/>
          <p:nvPr/>
        </p:nvSpPr>
        <p:spPr>
          <a:xfrm>
            <a:off x="2850426" y="5373216"/>
            <a:ext cx="1120000" cy="357190"/>
          </a:xfrm>
          <a:prstGeom prst="ellipse">
            <a:avLst/>
          </a:prstGeom>
          <a:solidFill>
            <a:schemeClr val="bg1"/>
          </a:solidFill>
          <a:ln w="28575"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6606462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C95E1F-1B2C-4D05-B56E-67708A9EE06E}" type="slidenum">
              <a:rPr lang="ar-SA" smtClean="0"/>
              <a:pPr>
                <a:defRPr/>
              </a:pPr>
              <a:t>14</a:t>
            </a:fld>
            <a:endParaRPr lang="ar-SA"/>
          </a:p>
        </p:txBody>
      </p:sp>
      <p:sp>
        <p:nvSpPr>
          <p:cNvPr id="5" name="TextBox 7"/>
          <p:cNvSpPr txBox="1">
            <a:spLocks noChangeArrowheads="1"/>
          </p:cNvSpPr>
          <p:nvPr/>
        </p:nvSpPr>
        <p:spPr bwMode="auto">
          <a:xfrm>
            <a:off x="681117" y="2420887"/>
            <a:ext cx="7997789" cy="1877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ar-SA" sz="2400" b="1" dirty="0" smtClean="0">
                <a:latin typeface="Comic Sans MS" pitchFamily="66" charset="0"/>
                <a:cs typeface="+mn-cs"/>
              </a:rPr>
              <a:t>هي </a:t>
            </a:r>
            <a:r>
              <a:rPr lang="ar-SA" sz="2400" b="1" dirty="0">
                <a:latin typeface="Comic Sans MS" pitchFamily="66" charset="0"/>
                <a:cs typeface="+mn-cs"/>
              </a:rPr>
              <a:t>العلاقة التي تربط بين </a:t>
            </a:r>
            <a:r>
              <a:rPr lang="ar-SA" sz="2400" b="1" dirty="0" smtClean="0">
                <a:latin typeface="Comic Sans MS" pitchFamily="66" charset="0"/>
                <a:cs typeface="+mn-cs"/>
              </a:rPr>
              <a:t>الكيانات في </a:t>
            </a:r>
            <a:r>
              <a:rPr lang="ar-SA" sz="2400" b="1" dirty="0">
                <a:latin typeface="Comic Sans MS" pitchFamily="66" charset="0"/>
                <a:cs typeface="+mn-cs"/>
              </a:rPr>
              <a:t>الواقع </a:t>
            </a:r>
            <a:r>
              <a:rPr lang="ar-SA" sz="2400" b="1" dirty="0" smtClean="0">
                <a:latin typeface="Comic Sans MS" pitchFamily="66" charset="0"/>
                <a:cs typeface="+mn-cs"/>
              </a:rPr>
              <a:t> , وهي عبارة عن فعل يمثل العلاقة بين كيان ونفسه , أو كيانين أو ثلاثة كيانات معا  وتمثل بشكل معين .</a:t>
            </a:r>
          </a:p>
          <a:p>
            <a:pPr algn="just"/>
            <a:endParaRPr lang="ar-SA" sz="2400" b="1" dirty="0" smtClean="0">
              <a:latin typeface="Comic Sans MS" pitchFamily="66" charset="0"/>
              <a:cs typeface="+mn-cs"/>
            </a:endParaRPr>
          </a:p>
          <a:p>
            <a:pPr algn="just"/>
            <a:r>
              <a:rPr lang="ar-SA" sz="2400" b="1" dirty="0" smtClean="0">
                <a:latin typeface="Comic Sans MS" pitchFamily="66" charset="0"/>
                <a:cs typeface="+mn-cs"/>
              </a:rPr>
              <a:t>مثال : </a:t>
            </a:r>
          </a:p>
          <a:p>
            <a:pPr algn="just"/>
            <a:endParaRPr lang="ar-SA" sz="2000" b="1" dirty="0">
              <a:latin typeface="Comic Sans MS" pitchFamily="66" charset="0"/>
              <a:cs typeface="+mn-cs"/>
            </a:endParaRPr>
          </a:p>
        </p:txBody>
      </p:sp>
      <p:sp>
        <p:nvSpPr>
          <p:cNvPr id="6" name="Rectangle 11"/>
          <p:cNvSpPr>
            <a:spLocks noChangeArrowheads="1"/>
          </p:cNvSpPr>
          <p:nvPr/>
        </p:nvSpPr>
        <p:spPr bwMode="auto">
          <a:xfrm>
            <a:off x="2339752" y="1772816"/>
            <a:ext cx="641985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>
              <a:tabLst>
                <a:tab pos="685800" algn="l"/>
              </a:tabLst>
            </a:pPr>
            <a:r>
              <a:rPr lang="ar-SA" sz="2800" b="1" u="sng" dirty="0" smtClean="0">
                <a:solidFill>
                  <a:schemeClr val="bg2">
                    <a:lumMod val="50000"/>
                  </a:schemeClr>
                </a:solidFill>
                <a:ea typeface="+mj-ea"/>
              </a:rPr>
              <a:t>3 . العلاقات  </a:t>
            </a:r>
            <a:r>
              <a:rPr lang="en-US" sz="2800" b="1" u="sng" dirty="0">
                <a:solidFill>
                  <a:schemeClr val="bg2">
                    <a:lumMod val="50000"/>
                  </a:schemeClr>
                </a:solidFill>
                <a:ea typeface="+mj-ea"/>
              </a:rPr>
              <a:t>Relationship</a:t>
            </a:r>
            <a:r>
              <a:rPr lang="ar-SA" sz="2800" b="1" u="sng" dirty="0">
                <a:solidFill>
                  <a:schemeClr val="bg2">
                    <a:lumMod val="50000"/>
                  </a:schemeClr>
                </a:solidFill>
                <a:ea typeface="+mj-ea"/>
              </a:rPr>
              <a:t> :</a:t>
            </a:r>
            <a:endParaRPr lang="ar-SA" u="sng" dirty="0"/>
          </a:p>
        </p:txBody>
      </p:sp>
      <p:sp>
        <p:nvSpPr>
          <p:cNvPr id="10" name="Rectangle 4"/>
          <p:cNvSpPr/>
          <p:nvPr/>
        </p:nvSpPr>
        <p:spPr>
          <a:xfrm>
            <a:off x="6228184" y="5417231"/>
            <a:ext cx="1800200" cy="720080"/>
          </a:xfrm>
          <a:prstGeom prst="rect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2800" dirty="0" smtClean="0"/>
              <a:t>الطالب</a:t>
            </a:r>
            <a:endParaRPr lang="ar-SA" sz="2800" dirty="0"/>
          </a:p>
        </p:txBody>
      </p:sp>
      <p:sp>
        <p:nvSpPr>
          <p:cNvPr id="12" name="Rectangle 4"/>
          <p:cNvSpPr/>
          <p:nvPr/>
        </p:nvSpPr>
        <p:spPr>
          <a:xfrm>
            <a:off x="953970" y="5661248"/>
            <a:ext cx="1800200" cy="720080"/>
          </a:xfrm>
          <a:prstGeom prst="rect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2800" dirty="0" smtClean="0"/>
              <a:t>المقرر</a:t>
            </a:r>
            <a:endParaRPr lang="ar-SA" sz="2800" dirty="0"/>
          </a:p>
        </p:txBody>
      </p:sp>
      <p:grpSp>
        <p:nvGrpSpPr>
          <p:cNvPr id="2" name="مجموعة 1"/>
          <p:cNvGrpSpPr/>
          <p:nvPr/>
        </p:nvGrpSpPr>
        <p:grpSpPr>
          <a:xfrm>
            <a:off x="2754170" y="5574662"/>
            <a:ext cx="3474014" cy="792088"/>
            <a:chOff x="2754170" y="5574662"/>
            <a:chExt cx="3474014" cy="792088"/>
          </a:xfrm>
        </p:grpSpPr>
        <p:sp>
          <p:nvSpPr>
            <p:cNvPr id="11" name="Diamond 6"/>
            <p:cNvSpPr/>
            <p:nvPr/>
          </p:nvSpPr>
          <p:spPr>
            <a:xfrm>
              <a:off x="3635896" y="5574662"/>
              <a:ext cx="1637810" cy="792088"/>
            </a:xfrm>
            <a:prstGeom prst="diamond">
              <a:avLst/>
            </a:prstGeom>
            <a:ln w="38100">
              <a:solidFill>
                <a:srgbClr val="FF0000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ar-SA" sz="2000" b="1" dirty="0" smtClean="0">
                  <a:ln>
                    <a:solidFill>
                      <a:schemeClr val="accent1"/>
                    </a:solidFill>
                  </a:ln>
                </a:rPr>
                <a:t>يسجل</a:t>
              </a:r>
              <a:endParaRPr lang="ar-SA" sz="2000" b="1" dirty="0">
                <a:ln>
                  <a:solidFill>
                    <a:schemeClr val="accent1"/>
                  </a:solidFill>
                </a:ln>
              </a:endParaRPr>
            </a:p>
          </p:txBody>
        </p:sp>
        <p:sp>
          <p:nvSpPr>
            <p:cNvPr id="13" name="Line 26"/>
            <p:cNvSpPr>
              <a:spLocks noChangeShapeType="1"/>
            </p:cNvSpPr>
            <p:nvPr/>
          </p:nvSpPr>
          <p:spPr bwMode="auto">
            <a:xfrm flipH="1">
              <a:off x="2754170" y="5975519"/>
              <a:ext cx="893512" cy="20953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ar-SA" sz="1600" b="1"/>
            </a:p>
          </p:txBody>
        </p:sp>
        <p:sp>
          <p:nvSpPr>
            <p:cNvPr id="14" name="Line 26"/>
            <p:cNvSpPr>
              <a:spLocks noChangeShapeType="1"/>
            </p:cNvSpPr>
            <p:nvPr/>
          </p:nvSpPr>
          <p:spPr bwMode="auto">
            <a:xfrm flipH="1">
              <a:off x="5212402" y="5900007"/>
              <a:ext cx="1015782" cy="70699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ar-SA" sz="1600" b="1"/>
            </a:p>
          </p:txBody>
        </p:sp>
      </p:grpSp>
      <p:sp>
        <p:nvSpPr>
          <p:cNvPr id="15" name="مربع نص 14"/>
          <p:cNvSpPr txBox="1"/>
          <p:nvPr/>
        </p:nvSpPr>
        <p:spPr>
          <a:xfrm>
            <a:off x="395536" y="260648"/>
            <a:ext cx="856895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sz="2000" b="1" dirty="0">
                <a:solidFill>
                  <a:schemeClr val="accent1"/>
                </a:solidFill>
                <a:latin typeface="Tahoma" pitchFamily="34" charset="0"/>
                <a:ea typeface="Times New Roman" pitchFamily="18" charset="0"/>
                <a:cs typeface="Tahoma" pitchFamily="34" charset="0"/>
              </a:rPr>
              <a:t/>
            </a:r>
            <a:br>
              <a:rPr lang="ar-SA" sz="2000" b="1" dirty="0">
                <a:solidFill>
                  <a:schemeClr val="accent1"/>
                </a:solidFill>
                <a:latin typeface="Tahoma" pitchFamily="34" charset="0"/>
                <a:ea typeface="Times New Roman" pitchFamily="18" charset="0"/>
                <a:cs typeface="Tahoma" pitchFamily="34" charset="0"/>
              </a:rPr>
            </a:br>
            <a:r>
              <a:rPr lang="ar-SA" sz="2800" b="1" u="sng" dirty="0" smtClean="0">
                <a:solidFill>
                  <a:schemeClr val="accent1"/>
                </a:solidFill>
                <a:latin typeface="Tahoma" pitchFamily="34" charset="0"/>
                <a:ea typeface="Times New Roman" pitchFamily="18" charset="0"/>
                <a:cs typeface="Tahoma" pitchFamily="34" charset="0"/>
              </a:rPr>
              <a:t>نموذج</a:t>
            </a:r>
            <a:r>
              <a:rPr lang="ar-JO" sz="2800" b="1" u="sng" dirty="0" smtClean="0">
                <a:solidFill>
                  <a:schemeClr val="accent1"/>
                </a:solidFill>
                <a:latin typeface="Tahoma" pitchFamily="34" charset="0"/>
                <a:ea typeface="Times New Roman" pitchFamily="18" charset="0"/>
                <a:cs typeface="Tahoma" pitchFamily="34" charset="0"/>
              </a:rPr>
              <a:t> </a:t>
            </a:r>
            <a:r>
              <a:rPr lang="ar-JO" sz="2800" b="1" u="sng" dirty="0">
                <a:solidFill>
                  <a:schemeClr val="accent1"/>
                </a:solidFill>
                <a:latin typeface="Tahoma" pitchFamily="34" charset="0"/>
                <a:ea typeface="Times New Roman" pitchFamily="18" charset="0"/>
                <a:cs typeface="Tahoma" pitchFamily="34" charset="0"/>
              </a:rPr>
              <a:t>الكي</a:t>
            </a:r>
            <a:r>
              <a:rPr lang="ar-SA" sz="2800" b="1" u="sng" dirty="0">
                <a:solidFill>
                  <a:schemeClr val="accent1"/>
                </a:solidFill>
                <a:latin typeface="Tahoma" pitchFamily="34" charset="0"/>
                <a:ea typeface="Times New Roman" pitchFamily="18" charset="0"/>
                <a:cs typeface="Tahoma" pitchFamily="34" charset="0"/>
              </a:rPr>
              <a:t>ان و</a:t>
            </a:r>
            <a:r>
              <a:rPr lang="ar-JO" sz="2800" b="1" u="sng" dirty="0">
                <a:solidFill>
                  <a:schemeClr val="accent1"/>
                </a:solidFill>
                <a:latin typeface="Tahoma" pitchFamily="34" charset="0"/>
                <a:ea typeface="Times New Roman" pitchFamily="18" charset="0"/>
                <a:cs typeface="Tahoma" pitchFamily="34" charset="0"/>
              </a:rPr>
              <a:t> العلا</a:t>
            </a:r>
            <a:r>
              <a:rPr lang="ar-SA" sz="2800" b="1" u="sng" dirty="0" err="1">
                <a:solidFill>
                  <a:schemeClr val="accent1"/>
                </a:solidFill>
                <a:latin typeface="Tahoma" pitchFamily="34" charset="0"/>
                <a:ea typeface="Times New Roman" pitchFamily="18" charset="0"/>
                <a:cs typeface="Tahoma" pitchFamily="34" charset="0"/>
              </a:rPr>
              <a:t>قة</a:t>
            </a:r>
            <a:r>
              <a:rPr lang="ar-SA" sz="2800" b="1" u="sng" dirty="0">
                <a:solidFill>
                  <a:schemeClr val="accent1"/>
                </a:solidFill>
                <a:latin typeface="Tahoma" pitchFamily="34" charset="0"/>
                <a:ea typeface="Times New Roman" pitchFamily="18" charset="0"/>
                <a:cs typeface="Tahoma" pitchFamily="34" charset="0"/>
              </a:rPr>
              <a:t> </a:t>
            </a:r>
            <a:r>
              <a:rPr lang="ar-SA" sz="2800" b="1" u="sng" dirty="0" smtClean="0">
                <a:solidFill>
                  <a:schemeClr val="accent1"/>
                </a:solidFill>
                <a:latin typeface="Tahoma" pitchFamily="34" charset="0"/>
                <a:ea typeface="Times New Roman" pitchFamily="18" charset="0"/>
                <a:cs typeface="Tahoma" pitchFamily="34" charset="0"/>
              </a:rPr>
              <a:t>الرابطة </a:t>
            </a:r>
            <a:r>
              <a:rPr lang="en-US" sz="2800" b="1" u="sng" dirty="0">
                <a:solidFill>
                  <a:schemeClr val="accent1"/>
                </a:solidFill>
                <a:latin typeface="Tahoma" pitchFamily="34" charset="0"/>
                <a:ea typeface="Times New Roman" pitchFamily="18" charset="0"/>
                <a:cs typeface="Tahoma" pitchFamily="34" charset="0"/>
              </a:rPr>
              <a:t>(ERD</a:t>
            </a:r>
            <a:r>
              <a:rPr lang="en-US" sz="2800" b="1" u="sng" dirty="0" smtClean="0">
                <a:solidFill>
                  <a:schemeClr val="accent1"/>
                </a:solidFill>
                <a:latin typeface="Tahoma" pitchFamily="34" charset="0"/>
                <a:ea typeface="Times New Roman" pitchFamily="18" charset="0"/>
                <a:cs typeface="Tahoma" pitchFamily="34" charset="0"/>
              </a:rPr>
              <a:t>)</a:t>
            </a:r>
            <a:r>
              <a:rPr lang="ar-SA" sz="2800" b="1" u="sng" dirty="0" smtClean="0">
                <a:solidFill>
                  <a:schemeClr val="accent1"/>
                </a:solidFill>
                <a:latin typeface="Tahoma" pitchFamily="34" charset="0"/>
                <a:ea typeface="Times New Roman" pitchFamily="18" charset="0"/>
                <a:cs typeface="Tahoma" pitchFamily="34" charset="0"/>
              </a:rPr>
              <a:t>:</a:t>
            </a:r>
            <a:endParaRPr lang="en-US" sz="2000" b="1" u="sng" dirty="0">
              <a:solidFill>
                <a:schemeClr val="accent1"/>
              </a:solidFill>
              <a:latin typeface="Tahoma" pitchFamily="34" charset="0"/>
              <a:ea typeface="Times New Roman" pitchFamily="18" charset="0"/>
              <a:cs typeface="Tahoma" pitchFamily="34" charset="0"/>
            </a:endParaRPr>
          </a:p>
        </p:txBody>
      </p:sp>
      <p:sp>
        <p:nvSpPr>
          <p:cNvPr id="16" name="Oval 4"/>
          <p:cNvSpPr/>
          <p:nvPr/>
        </p:nvSpPr>
        <p:spPr>
          <a:xfrm>
            <a:off x="7321583" y="4445329"/>
            <a:ext cx="1413602" cy="648072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b="1" dirty="0" smtClean="0">
                <a:solidFill>
                  <a:schemeClr val="tx1"/>
                </a:solidFill>
              </a:rPr>
              <a:t>اسم الطالب </a:t>
            </a:r>
            <a:endParaRPr lang="ar-SA" b="1" dirty="0">
              <a:solidFill>
                <a:schemeClr val="tx1"/>
              </a:solidFill>
            </a:endParaRPr>
          </a:p>
        </p:txBody>
      </p:sp>
      <p:sp>
        <p:nvSpPr>
          <p:cNvPr id="17" name="Oval 4"/>
          <p:cNvSpPr/>
          <p:nvPr/>
        </p:nvSpPr>
        <p:spPr>
          <a:xfrm>
            <a:off x="1475656" y="4630085"/>
            <a:ext cx="1413602" cy="648072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b="1" dirty="0" smtClean="0">
                <a:solidFill>
                  <a:schemeClr val="tx1"/>
                </a:solidFill>
              </a:rPr>
              <a:t>اسم المقرر </a:t>
            </a:r>
            <a:endParaRPr lang="ar-SA" b="1" dirty="0">
              <a:solidFill>
                <a:schemeClr val="tx1"/>
              </a:solidFill>
            </a:endParaRPr>
          </a:p>
        </p:txBody>
      </p:sp>
      <p:sp>
        <p:nvSpPr>
          <p:cNvPr id="18" name="Line 26"/>
          <p:cNvSpPr>
            <a:spLocks noChangeShapeType="1"/>
          </p:cNvSpPr>
          <p:nvPr/>
        </p:nvSpPr>
        <p:spPr bwMode="auto">
          <a:xfrm flipH="1">
            <a:off x="7452320" y="5080608"/>
            <a:ext cx="377154" cy="336623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ar-SA" sz="1600" b="1"/>
          </a:p>
        </p:txBody>
      </p:sp>
      <p:sp>
        <p:nvSpPr>
          <p:cNvPr id="19" name="Line 26"/>
          <p:cNvSpPr>
            <a:spLocks noChangeShapeType="1"/>
          </p:cNvSpPr>
          <p:nvPr/>
        </p:nvSpPr>
        <p:spPr bwMode="auto">
          <a:xfrm flipH="1">
            <a:off x="2012638" y="5278157"/>
            <a:ext cx="327114" cy="383091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ar-SA" sz="1600" b="1"/>
          </a:p>
        </p:txBody>
      </p:sp>
    </p:spTree>
    <p:extLst>
      <p:ext uri="{BB962C8B-B14F-4D97-AF65-F5344CB8AC3E}">
        <p14:creationId xmlns:p14="http://schemas.microsoft.com/office/powerpoint/2010/main" val="4193586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10" grpId="0" animBg="1"/>
      <p:bldP spid="12" grpId="0" animBg="1"/>
      <p:bldP spid="16" grpId="0" animBg="1"/>
      <p:bldP spid="17" grpId="0" animBg="1"/>
      <p:bldP spid="18" grpId="0" animBg="1"/>
      <p:bldP spid="19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11"/>
          <p:cNvSpPr>
            <a:spLocks noChangeArrowheads="1"/>
          </p:cNvSpPr>
          <p:nvPr/>
        </p:nvSpPr>
        <p:spPr bwMode="auto">
          <a:xfrm>
            <a:off x="467543" y="560293"/>
            <a:ext cx="836421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>
              <a:tabLst>
                <a:tab pos="685800" algn="l"/>
              </a:tabLst>
            </a:pPr>
            <a:r>
              <a:rPr lang="ar-SA" sz="2800" b="1" u="sng" dirty="0">
                <a:solidFill>
                  <a:schemeClr val="bg2">
                    <a:lumMod val="50000"/>
                  </a:schemeClr>
                </a:solidFill>
                <a:ea typeface="+mj-ea"/>
              </a:rPr>
              <a:t>4- تحديد نوع العلاقة </a:t>
            </a:r>
            <a:r>
              <a:rPr lang="ar-SA" sz="2800" b="1" u="sng" dirty="0" smtClean="0">
                <a:solidFill>
                  <a:schemeClr val="bg2">
                    <a:lumMod val="50000"/>
                  </a:schemeClr>
                </a:solidFill>
                <a:ea typeface="+mj-ea"/>
              </a:rPr>
              <a:t>   </a:t>
            </a:r>
            <a:r>
              <a:rPr lang="en-US" sz="2800" b="1" u="sng" dirty="0">
                <a:solidFill>
                  <a:schemeClr val="bg2">
                    <a:lumMod val="50000"/>
                  </a:schemeClr>
                </a:solidFill>
                <a:ea typeface="+mj-ea"/>
              </a:rPr>
              <a:t>Cardinality ratio</a:t>
            </a:r>
            <a:r>
              <a:rPr lang="ar-SA" sz="2800" b="1" u="sng" dirty="0">
                <a:solidFill>
                  <a:schemeClr val="bg2">
                    <a:lumMod val="50000"/>
                  </a:schemeClr>
                </a:solidFill>
                <a:ea typeface="+mj-ea"/>
              </a:rPr>
              <a:t> :</a:t>
            </a:r>
          </a:p>
        </p:txBody>
      </p:sp>
      <p:sp>
        <p:nvSpPr>
          <p:cNvPr id="11" name="Rectangle 11"/>
          <p:cNvSpPr>
            <a:spLocks noChangeArrowheads="1"/>
          </p:cNvSpPr>
          <p:nvPr/>
        </p:nvSpPr>
        <p:spPr bwMode="auto">
          <a:xfrm>
            <a:off x="259196" y="1214774"/>
            <a:ext cx="8572560" cy="39241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>
              <a:tabLst>
                <a:tab pos="457200" algn="l"/>
              </a:tabLst>
            </a:pPr>
            <a:r>
              <a:rPr lang="ar-SA" sz="2400" b="1" u="sng" dirty="0">
                <a:ea typeface="+mj-ea"/>
              </a:rPr>
              <a:t>أولاً- علاقة واحد إلى واحد </a:t>
            </a:r>
            <a:r>
              <a:rPr lang="en-US" sz="2400" b="1" u="sng" dirty="0">
                <a:ea typeface="+mj-ea"/>
              </a:rPr>
              <a:t>One to One    </a:t>
            </a:r>
            <a:r>
              <a:rPr lang="ar-SA" sz="2400" b="1" u="sng" dirty="0">
                <a:ea typeface="+mj-ea"/>
              </a:rPr>
              <a:t>  : </a:t>
            </a:r>
          </a:p>
          <a:p>
            <a:pPr>
              <a:tabLst>
                <a:tab pos="457200" algn="l"/>
              </a:tabLst>
            </a:pPr>
            <a:endParaRPr lang="ar-SA" sz="900" b="1" u="sng" dirty="0">
              <a:solidFill>
                <a:schemeClr val="bg2">
                  <a:lumMod val="50000"/>
                </a:schemeClr>
              </a:solidFill>
              <a:ea typeface="+mj-ea"/>
            </a:endParaRPr>
          </a:p>
          <a:p>
            <a:pPr eaLnBrk="0" hangingPunct="0">
              <a:tabLst>
                <a:tab pos="457200" algn="l"/>
              </a:tabLst>
            </a:pPr>
            <a:r>
              <a:rPr lang="ar-SA" sz="2400" dirty="0" smtClean="0">
                <a:cs typeface="+mn-cs"/>
              </a:rPr>
              <a:t>تعني أن كل </a:t>
            </a:r>
            <a:r>
              <a:rPr lang="ar-SA" sz="2400" dirty="0">
                <a:cs typeface="+mn-cs"/>
              </a:rPr>
              <a:t>سجل في الكيان الأول </a:t>
            </a:r>
            <a:r>
              <a:rPr lang="ar-SA" sz="2400" dirty="0" smtClean="0">
                <a:cs typeface="+mn-cs"/>
              </a:rPr>
              <a:t>يرتبط بسجل واحد فقط </a:t>
            </a:r>
            <a:r>
              <a:rPr lang="ar-SA" sz="2400" dirty="0">
                <a:cs typeface="+mn-cs"/>
              </a:rPr>
              <a:t>في الكيان </a:t>
            </a:r>
            <a:r>
              <a:rPr lang="ar-SA" sz="2400" dirty="0" smtClean="0">
                <a:cs typeface="+mn-cs"/>
              </a:rPr>
              <a:t>الثاني  </a:t>
            </a:r>
            <a:r>
              <a:rPr lang="ar-SA" sz="2400" dirty="0">
                <a:cs typeface="+mn-cs"/>
              </a:rPr>
              <a:t>وكل سجل في الكيان </a:t>
            </a:r>
            <a:r>
              <a:rPr lang="ar-SA" sz="2400" dirty="0" smtClean="0">
                <a:cs typeface="+mn-cs"/>
              </a:rPr>
              <a:t>الثاني يرتبط بسجل  </a:t>
            </a:r>
            <a:r>
              <a:rPr lang="ar-SA" sz="2400" dirty="0">
                <a:cs typeface="+mn-cs"/>
              </a:rPr>
              <a:t>واحد </a:t>
            </a:r>
            <a:r>
              <a:rPr lang="ar-SA" sz="2400" dirty="0" smtClean="0">
                <a:cs typeface="+mn-cs"/>
              </a:rPr>
              <a:t>فقط في </a:t>
            </a:r>
            <a:r>
              <a:rPr lang="ar-SA" sz="2400" dirty="0">
                <a:cs typeface="+mn-cs"/>
              </a:rPr>
              <a:t>الكيان الأول </a:t>
            </a:r>
            <a:r>
              <a:rPr lang="ar-SA" sz="2400" dirty="0" smtClean="0">
                <a:cs typeface="+mn-cs"/>
              </a:rPr>
              <a:t>.</a:t>
            </a:r>
            <a:endParaRPr lang="en-US" sz="2400" dirty="0">
              <a:cs typeface="+mn-cs"/>
            </a:endParaRPr>
          </a:p>
          <a:p>
            <a:pPr eaLnBrk="0" hangingPunct="0">
              <a:tabLst>
                <a:tab pos="457200" algn="l"/>
              </a:tabLst>
            </a:pPr>
            <a:r>
              <a:rPr lang="ar-SA" sz="2400" dirty="0">
                <a:cs typeface="+mn-cs"/>
              </a:rPr>
              <a:t>مثال:</a:t>
            </a:r>
            <a:endParaRPr lang="en-US" sz="2400" dirty="0">
              <a:cs typeface="+mn-cs"/>
            </a:endParaRPr>
          </a:p>
          <a:p>
            <a:pPr eaLnBrk="0" hangingPunct="0">
              <a:buFontTx/>
              <a:buChar char="•"/>
              <a:tabLst>
                <a:tab pos="457200" algn="l"/>
              </a:tabLst>
            </a:pPr>
            <a:r>
              <a:rPr lang="ar-SA" sz="2400" dirty="0" smtClean="0">
                <a:cs typeface="+mn-cs"/>
              </a:rPr>
              <a:t>البنك لديه عده فروع ، </a:t>
            </a:r>
            <a:r>
              <a:rPr lang="ar-SA" sz="2400" dirty="0">
                <a:cs typeface="+mn-cs"/>
              </a:rPr>
              <a:t>بحيث </a:t>
            </a:r>
            <a:r>
              <a:rPr lang="ar-SA" sz="2400" dirty="0" smtClean="0">
                <a:cs typeface="+mn-cs"/>
              </a:rPr>
              <a:t>يكون كل فرع يرأسه </a:t>
            </a:r>
            <a:r>
              <a:rPr lang="ar-SA" sz="2400" dirty="0">
                <a:cs typeface="+mn-cs"/>
              </a:rPr>
              <a:t>مدير واحد </a:t>
            </a:r>
            <a:r>
              <a:rPr lang="ar-SA" sz="2400" dirty="0" smtClean="0">
                <a:cs typeface="+mn-cs"/>
              </a:rPr>
              <a:t>فقط وكل مدير يرأس فرع </a:t>
            </a:r>
            <a:r>
              <a:rPr lang="ar-SA" sz="2400" dirty="0">
                <a:cs typeface="+mn-cs"/>
              </a:rPr>
              <a:t>واحد </a:t>
            </a:r>
            <a:r>
              <a:rPr lang="ar-SA" sz="2400" dirty="0" smtClean="0">
                <a:cs typeface="+mn-cs"/>
              </a:rPr>
              <a:t> فقط  .</a:t>
            </a:r>
          </a:p>
          <a:p>
            <a:pPr eaLnBrk="0" hangingPunct="0">
              <a:tabLst>
                <a:tab pos="457200" algn="l"/>
              </a:tabLst>
            </a:pPr>
            <a:r>
              <a:rPr lang="ar-SA" sz="2400" dirty="0" smtClean="0">
                <a:cs typeface="+mn-cs"/>
              </a:rPr>
              <a:t>فتكون </a:t>
            </a:r>
            <a:r>
              <a:rPr lang="ar-SA" sz="2400" dirty="0">
                <a:cs typeface="+mn-cs"/>
              </a:rPr>
              <a:t>العلاقة بين كيان المدير وكيان </a:t>
            </a:r>
            <a:r>
              <a:rPr lang="ar-SA" sz="2400" dirty="0" smtClean="0">
                <a:cs typeface="+mn-cs"/>
              </a:rPr>
              <a:t>الفرع علاقة </a:t>
            </a:r>
            <a:r>
              <a:rPr lang="ar-SA" sz="2400" dirty="0">
                <a:cs typeface="+mn-cs"/>
              </a:rPr>
              <a:t>واحد إلى واحد</a:t>
            </a:r>
            <a:r>
              <a:rPr lang="ar-SA" sz="2400" dirty="0" smtClean="0">
                <a:cs typeface="+mn-cs"/>
              </a:rPr>
              <a:t>.</a:t>
            </a:r>
          </a:p>
          <a:p>
            <a:pPr eaLnBrk="0" hangingPunct="0">
              <a:tabLst>
                <a:tab pos="457200" algn="l"/>
              </a:tabLst>
            </a:pPr>
            <a:endParaRPr lang="ar-SA" sz="2400" dirty="0">
              <a:cs typeface="+mn-cs"/>
            </a:endParaRPr>
          </a:p>
          <a:p>
            <a:pPr eaLnBrk="0" hangingPunct="0">
              <a:tabLst>
                <a:tab pos="457200" algn="l"/>
              </a:tabLst>
            </a:pPr>
            <a:r>
              <a:rPr lang="ar-SA" sz="2400" b="1" i="1" dirty="0" smtClean="0"/>
              <a:t>		يرمز </a:t>
            </a:r>
            <a:r>
              <a:rPr lang="ar-SA" sz="2400" b="1" i="1" dirty="0"/>
              <a:t>لها بــ </a:t>
            </a:r>
            <a:r>
              <a:rPr lang="en-US" sz="2400" b="1" i="1" dirty="0"/>
              <a:t>1:1</a:t>
            </a:r>
          </a:p>
          <a:p>
            <a:pPr eaLnBrk="0" hangingPunct="0">
              <a:buFontTx/>
              <a:buChar char="•"/>
              <a:tabLst>
                <a:tab pos="457200" algn="l"/>
              </a:tabLst>
            </a:pPr>
            <a:endParaRPr lang="ar-SA" sz="2400" dirty="0">
              <a:cs typeface="+mn-cs"/>
            </a:endParaRPr>
          </a:p>
        </p:txBody>
      </p:sp>
      <p:grpSp>
        <p:nvGrpSpPr>
          <p:cNvPr id="22532" name="Group 18"/>
          <p:cNvGrpSpPr>
            <a:grpSpLocks noChangeAspect="1"/>
          </p:cNvGrpSpPr>
          <p:nvPr/>
        </p:nvGrpSpPr>
        <p:grpSpPr bwMode="auto">
          <a:xfrm>
            <a:off x="2154354" y="5047501"/>
            <a:ext cx="5273675" cy="1371600"/>
            <a:chOff x="1795" y="3924"/>
            <a:chExt cx="8306" cy="2160"/>
          </a:xfrm>
        </p:grpSpPr>
        <p:sp>
          <p:nvSpPr>
            <p:cNvPr id="22533" name="AutoShape 27"/>
            <p:cNvSpPr>
              <a:spLocks noChangeAspect="1" noChangeArrowheads="1" noTextEdit="1"/>
            </p:cNvSpPr>
            <p:nvPr/>
          </p:nvSpPr>
          <p:spPr bwMode="auto">
            <a:xfrm>
              <a:off x="1795" y="3924"/>
              <a:ext cx="8306" cy="21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22534" name="Rectangle 26"/>
            <p:cNvSpPr>
              <a:spLocks noChangeArrowheads="1"/>
            </p:cNvSpPr>
            <p:nvPr/>
          </p:nvSpPr>
          <p:spPr bwMode="auto">
            <a:xfrm>
              <a:off x="7643" y="4374"/>
              <a:ext cx="1015" cy="873"/>
            </a:xfrm>
            <a:prstGeom prst="rect">
              <a:avLst/>
            </a:prstGeom>
            <a:solidFill>
              <a:srgbClr val="FFFFFF"/>
            </a:solidFill>
            <a:ln w="9525">
              <a:miter lim="800000"/>
              <a:headEnd/>
              <a:tailEnd/>
            </a:ln>
            <a:scene3d>
              <a:camera prst="legacyPerspectiveTop"/>
              <a:lightRig rig="legacyFlat3" dir="b"/>
            </a:scene3d>
            <a:sp3d extrusionH="887400" prstMaterial="legacyMatte">
              <a:bevelT w="13500" h="13500" prst="angle"/>
              <a:bevelB w="13500" h="13500" prst="angle"/>
              <a:extrusionClr>
                <a:srgbClr val="FFFFFF"/>
              </a:extrusionClr>
            </a:sp3d>
          </p:spPr>
          <p:txBody>
            <a:bodyPr wrap="none" lIns="58522" tIns="29261" rIns="58522" bIns="29261" anchor="ctr">
              <a:flatTx/>
            </a:bodyPr>
            <a:lstStyle/>
            <a:p>
              <a:pPr algn="ctr"/>
              <a:r>
                <a:rPr lang="ar-SA" b="1" dirty="0" smtClean="0">
                  <a:ea typeface="Times New Roman" pitchFamily="18" charset="0"/>
                </a:rPr>
                <a:t>المدير</a:t>
              </a:r>
              <a:endParaRPr lang="ar-SA" dirty="0">
                <a:ea typeface="Times New Roman" pitchFamily="18" charset="0"/>
              </a:endParaRPr>
            </a:p>
          </p:txBody>
        </p:sp>
        <p:sp>
          <p:nvSpPr>
            <p:cNvPr id="22535" name="Rectangle 25"/>
            <p:cNvSpPr>
              <a:spLocks noChangeArrowheads="1"/>
            </p:cNvSpPr>
            <p:nvPr/>
          </p:nvSpPr>
          <p:spPr bwMode="auto">
            <a:xfrm>
              <a:off x="3287" y="4374"/>
              <a:ext cx="1054" cy="946"/>
            </a:xfrm>
            <a:prstGeom prst="rect">
              <a:avLst/>
            </a:prstGeom>
            <a:solidFill>
              <a:srgbClr val="FFFFFF"/>
            </a:solidFill>
            <a:ln w="9525">
              <a:miter lim="800000"/>
              <a:headEnd/>
              <a:tailEnd/>
            </a:ln>
            <a:scene3d>
              <a:camera prst="legacyPerspectiveTop"/>
              <a:lightRig rig="legacyFlat3" dir="b"/>
            </a:scene3d>
            <a:sp3d extrusionH="887400" prstMaterial="legacyMatte">
              <a:bevelT w="13500" h="13500" prst="angle"/>
              <a:bevelB w="13500" h="13500" prst="angle"/>
              <a:extrusionClr>
                <a:srgbClr val="FFFFFF"/>
              </a:extrusionClr>
            </a:sp3d>
          </p:spPr>
          <p:txBody>
            <a:bodyPr wrap="none" lIns="58522" tIns="29261" rIns="58522" bIns="29261" anchor="ctr">
              <a:flatTx/>
            </a:bodyPr>
            <a:lstStyle/>
            <a:p>
              <a:pPr algn="ctr"/>
              <a:r>
                <a:rPr lang="ar-SA" b="1" dirty="0" smtClean="0">
                  <a:ea typeface="Times New Roman" pitchFamily="18" charset="0"/>
                </a:rPr>
                <a:t>الفرع</a:t>
              </a:r>
              <a:endParaRPr lang="ar-SA" dirty="0">
                <a:ea typeface="Times New Roman" pitchFamily="18" charset="0"/>
              </a:endParaRPr>
            </a:p>
          </p:txBody>
        </p:sp>
        <p:sp>
          <p:nvSpPr>
            <p:cNvPr id="22536" name="Line 24"/>
            <p:cNvSpPr>
              <a:spLocks noChangeShapeType="1"/>
            </p:cNvSpPr>
            <p:nvPr/>
          </p:nvSpPr>
          <p:spPr bwMode="auto">
            <a:xfrm flipH="1">
              <a:off x="5512" y="4544"/>
              <a:ext cx="1309" cy="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22537" name="Line 23"/>
            <p:cNvSpPr>
              <a:spLocks noChangeShapeType="1"/>
            </p:cNvSpPr>
            <p:nvPr/>
          </p:nvSpPr>
          <p:spPr bwMode="auto">
            <a:xfrm>
              <a:off x="5512" y="5344"/>
              <a:ext cx="1308" cy="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22538" name="Text Box 22"/>
            <p:cNvSpPr txBox="1">
              <a:spLocks noChangeArrowheads="1"/>
            </p:cNvSpPr>
            <p:nvPr/>
          </p:nvSpPr>
          <p:spPr bwMode="auto">
            <a:xfrm>
              <a:off x="6947" y="4262"/>
              <a:ext cx="400" cy="5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58522" tIns="29261" rIns="58522" bIns="29261">
              <a:spAutoFit/>
            </a:bodyPr>
            <a:lstStyle/>
            <a:p>
              <a:r>
                <a:rPr lang="ar-SA" sz="2000" dirty="0">
                  <a:solidFill>
                    <a:srgbClr val="000000"/>
                  </a:solidFill>
                  <a:ea typeface="Times New Roman" pitchFamily="18" charset="0"/>
                </a:rPr>
                <a:t>1</a:t>
              </a:r>
              <a:endParaRPr lang="ar-SA" dirty="0">
                <a:ea typeface="Times New Roman" pitchFamily="18" charset="0"/>
              </a:endParaRPr>
            </a:p>
          </p:txBody>
        </p:sp>
        <p:sp>
          <p:nvSpPr>
            <p:cNvPr id="22539" name="Text Box 21"/>
            <p:cNvSpPr txBox="1">
              <a:spLocks noChangeArrowheads="1"/>
            </p:cNvSpPr>
            <p:nvPr/>
          </p:nvSpPr>
          <p:spPr bwMode="auto">
            <a:xfrm>
              <a:off x="4770" y="4262"/>
              <a:ext cx="398" cy="5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58522" tIns="29261" rIns="58522" bIns="29261">
              <a:spAutoFit/>
            </a:bodyPr>
            <a:lstStyle/>
            <a:p>
              <a:r>
                <a:rPr lang="ar-SA" sz="2000" dirty="0">
                  <a:solidFill>
                    <a:srgbClr val="000000"/>
                  </a:solidFill>
                  <a:ea typeface="Times New Roman" pitchFamily="18" charset="0"/>
                </a:rPr>
                <a:t>1</a:t>
              </a:r>
              <a:endParaRPr lang="ar-SA" dirty="0">
                <a:ea typeface="Times New Roman" pitchFamily="18" charset="0"/>
              </a:endParaRPr>
            </a:p>
          </p:txBody>
        </p:sp>
        <p:sp>
          <p:nvSpPr>
            <p:cNvPr id="22540" name="Text Box 20"/>
            <p:cNvSpPr txBox="1">
              <a:spLocks noChangeArrowheads="1"/>
            </p:cNvSpPr>
            <p:nvPr/>
          </p:nvSpPr>
          <p:spPr bwMode="auto">
            <a:xfrm>
              <a:off x="4764" y="5049"/>
              <a:ext cx="400" cy="5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58522" tIns="29261" rIns="58522" bIns="29261">
              <a:spAutoFit/>
            </a:bodyPr>
            <a:lstStyle/>
            <a:p>
              <a:r>
                <a:rPr lang="ar-SA" sz="2000" dirty="0">
                  <a:solidFill>
                    <a:srgbClr val="000000"/>
                  </a:solidFill>
                  <a:ea typeface="Times New Roman" pitchFamily="18" charset="0"/>
                </a:rPr>
                <a:t>1</a:t>
              </a:r>
              <a:endParaRPr lang="ar-SA" dirty="0">
                <a:ea typeface="Times New Roman" pitchFamily="18" charset="0"/>
              </a:endParaRPr>
            </a:p>
          </p:txBody>
        </p:sp>
        <p:sp>
          <p:nvSpPr>
            <p:cNvPr id="22541" name="Text Box 19"/>
            <p:cNvSpPr txBox="1">
              <a:spLocks noChangeArrowheads="1"/>
            </p:cNvSpPr>
            <p:nvPr/>
          </p:nvSpPr>
          <p:spPr bwMode="auto">
            <a:xfrm>
              <a:off x="6933" y="5049"/>
              <a:ext cx="398" cy="5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58522" tIns="29261" rIns="58522" bIns="29261">
              <a:spAutoFit/>
            </a:bodyPr>
            <a:lstStyle/>
            <a:p>
              <a:r>
                <a:rPr lang="ar-SA" sz="2000" dirty="0">
                  <a:solidFill>
                    <a:srgbClr val="000000"/>
                  </a:solidFill>
                  <a:ea typeface="Times New Roman" pitchFamily="18" charset="0"/>
                </a:rPr>
                <a:t>1</a:t>
              </a:r>
              <a:endParaRPr lang="ar-SA" dirty="0">
                <a:ea typeface="Times New Roman" pitchFamily="18" charset="0"/>
              </a:endParaRPr>
            </a:p>
          </p:txBody>
        </p:sp>
      </p:grp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8E2136-1D52-404E-9F72-638376FF357E}" type="slidenum">
              <a:rPr lang="ar-SA" smtClean="0"/>
              <a:pPr>
                <a:defRPr/>
              </a:pPr>
              <a:t>15</a:t>
            </a:fld>
            <a:endParaRPr lang="ar-SA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25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2"/>
          <p:cNvSpPr>
            <a:spLocks noChangeArrowheads="1"/>
          </p:cNvSpPr>
          <p:nvPr/>
        </p:nvSpPr>
        <p:spPr bwMode="auto">
          <a:xfrm>
            <a:off x="403989" y="1275854"/>
            <a:ext cx="8429684" cy="3970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>
              <a:tabLst>
                <a:tab pos="457200" algn="l"/>
              </a:tabLst>
            </a:pPr>
            <a:r>
              <a:rPr lang="ar-SA" sz="2400" b="1" u="sng" dirty="0">
                <a:ea typeface="+mj-ea"/>
              </a:rPr>
              <a:t>ثانياً - علاقة واحد إلى متعدد     </a:t>
            </a:r>
            <a:r>
              <a:rPr lang="en-US" sz="2400" b="1" u="sng" dirty="0">
                <a:ea typeface="+mj-ea"/>
              </a:rPr>
              <a:t>One to Many  </a:t>
            </a:r>
            <a:r>
              <a:rPr lang="ar-SA" sz="2400" b="1" u="sng" dirty="0">
                <a:ea typeface="+mj-ea"/>
              </a:rPr>
              <a:t> : </a:t>
            </a:r>
            <a:endParaRPr lang="en-US" sz="2400" b="1" u="sng" dirty="0">
              <a:ea typeface="+mj-ea"/>
            </a:endParaRPr>
          </a:p>
          <a:p>
            <a:pPr eaLnBrk="0" hangingPunct="0">
              <a:tabLst>
                <a:tab pos="457200" algn="l"/>
              </a:tabLst>
            </a:pPr>
            <a:endParaRPr lang="ar-SA" sz="2400" dirty="0" smtClean="0">
              <a:cs typeface="+mn-cs"/>
            </a:endParaRPr>
          </a:p>
          <a:p>
            <a:pPr eaLnBrk="0" hangingPunct="0">
              <a:tabLst>
                <a:tab pos="457200" algn="l"/>
              </a:tabLst>
            </a:pPr>
            <a:r>
              <a:rPr lang="ar-SA" sz="2400" dirty="0" smtClean="0">
                <a:cs typeface="+mn-cs"/>
              </a:rPr>
              <a:t>تعني أن كل </a:t>
            </a:r>
            <a:r>
              <a:rPr lang="ar-SA" sz="2400" dirty="0">
                <a:cs typeface="+mn-cs"/>
              </a:rPr>
              <a:t>سجل في الكيان الأول </a:t>
            </a:r>
            <a:r>
              <a:rPr lang="ar-SA" sz="2400" dirty="0" smtClean="0">
                <a:cs typeface="+mn-cs"/>
              </a:rPr>
              <a:t>يرتبط بعدة </a:t>
            </a:r>
            <a:r>
              <a:rPr lang="ar-SA" sz="2400" dirty="0">
                <a:cs typeface="+mn-cs"/>
              </a:rPr>
              <a:t>سجلات </a:t>
            </a:r>
            <a:r>
              <a:rPr lang="ar-SA" sz="2400" dirty="0" smtClean="0">
                <a:cs typeface="+mn-cs"/>
              </a:rPr>
              <a:t> </a:t>
            </a:r>
            <a:r>
              <a:rPr lang="ar-SA" sz="2400" dirty="0">
                <a:cs typeface="+mn-cs"/>
              </a:rPr>
              <a:t>في الكيان الثاني وكل سجل في الكيان الثاني </a:t>
            </a:r>
            <a:r>
              <a:rPr lang="ar-SA" sz="2400" dirty="0" smtClean="0">
                <a:cs typeface="+mn-cs"/>
              </a:rPr>
              <a:t> يرتبط بسجل واحد  فقط في </a:t>
            </a:r>
            <a:r>
              <a:rPr lang="ar-SA" sz="2400" dirty="0">
                <a:cs typeface="+mn-cs"/>
              </a:rPr>
              <a:t>الكيان </a:t>
            </a:r>
            <a:r>
              <a:rPr lang="ar-SA" sz="2400" dirty="0" smtClean="0">
                <a:cs typeface="+mn-cs"/>
              </a:rPr>
              <a:t>الأول  .</a:t>
            </a:r>
          </a:p>
          <a:p>
            <a:pPr eaLnBrk="0" hangingPunct="0">
              <a:tabLst>
                <a:tab pos="457200" algn="l"/>
              </a:tabLst>
            </a:pPr>
            <a:endParaRPr lang="en-US" sz="2400" dirty="0">
              <a:cs typeface="+mn-cs"/>
            </a:endParaRPr>
          </a:p>
          <a:p>
            <a:pPr eaLnBrk="0" hangingPunct="0">
              <a:tabLst>
                <a:tab pos="457200" algn="l"/>
              </a:tabLst>
            </a:pPr>
            <a:r>
              <a:rPr lang="ar-SA" sz="2400" dirty="0" smtClean="0">
                <a:cs typeface="+mn-cs"/>
              </a:rPr>
              <a:t>مثلا : </a:t>
            </a:r>
            <a:endParaRPr lang="en-US" sz="2400" dirty="0">
              <a:cs typeface="+mn-cs"/>
            </a:endParaRPr>
          </a:p>
          <a:p>
            <a:pPr eaLnBrk="0" hangingPunct="0">
              <a:buFontTx/>
              <a:buChar char="•"/>
              <a:tabLst>
                <a:tab pos="457200" algn="l"/>
              </a:tabLst>
            </a:pPr>
            <a:r>
              <a:rPr lang="ar-SA" sz="2400" dirty="0">
                <a:cs typeface="+mn-cs"/>
              </a:rPr>
              <a:t> </a:t>
            </a:r>
            <a:r>
              <a:rPr lang="ar-SA" sz="2400" dirty="0" smtClean="0">
                <a:cs typeface="+mn-cs"/>
              </a:rPr>
              <a:t>في البنك يمكن ان يكون للعميل اكثر من حساب بنكي ولكن يوجد لكل حساب  بنكي عميل واحد فقط  .</a:t>
            </a:r>
          </a:p>
          <a:p>
            <a:pPr eaLnBrk="0" hangingPunct="0">
              <a:buFontTx/>
              <a:buChar char="•"/>
              <a:tabLst>
                <a:tab pos="457200" algn="l"/>
              </a:tabLst>
            </a:pPr>
            <a:endParaRPr lang="ar-SA" sz="2400" dirty="0">
              <a:cs typeface="+mn-cs"/>
            </a:endParaRPr>
          </a:p>
          <a:p>
            <a:pPr eaLnBrk="0" hangingPunct="0">
              <a:tabLst>
                <a:tab pos="457200" algn="l"/>
              </a:tabLst>
            </a:pPr>
            <a:r>
              <a:rPr lang="ar-SA" sz="2000" dirty="0">
                <a:cs typeface="+mn-cs"/>
              </a:rPr>
              <a:t>يرمز لها بــ </a:t>
            </a:r>
            <a:r>
              <a:rPr lang="ar-SA" sz="2000" dirty="0" smtClean="0">
                <a:cs typeface="+mn-cs"/>
              </a:rPr>
              <a:t>: </a:t>
            </a:r>
            <a:r>
              <a:rPr lang="en-US" sz="2000" b="1" i="1" dirty="0" smtClean="0">
                <a:cs typeface="+mn-cs"/>
              </a:rPr>
              <a:t>1:M</a:t>
            </a:r>
            <a:endParaRPr lang="en-US" sz="2000" b="1" i="1" dirty="0">
              <a:cs typeface="+mn-cs"/>
            </a:endParaRPr>
          </a:p>
          <a:p>
            <a:pPr eaLnBrk="0" hangingPunct="0">
              <a:tabLst>
                <a:tab pos="457200" algn="l"/>
              </a:tabLst>
            </a:pPr>
            <a:endParaRPr lang="en-US" dirty="0"/>
          </a:p>
        </p:txBody>
      </p:sp>
      <p:grpSp>
        <p:nvGrpSpPr>
          <p:cNvPr id="23556" name="Group 1"/>
          <p:cNvGrpSpPr>
            <a:grpSpLocks noChangeAspect="1"/>
          </p:cNvGrpSpPr>
          <p:nvPr/>
        </p:nvGrpSpPr>
        <p:grpSpPr bwMode="auto">
          <a:xfrm>
            <a:off x="2195736" y="5246172"/>
            <a:ext cx="5273675" cy="999830"/>
            <a:chOff x="1783" y="4200"/>
            <a:chExt cx="8306" cy="1574"/>
          </a:xfrm>
        </p:grpSpPr>
        <p:sp>
          <p:nvSpPr>
            <p:cNvPr id="23557" name="AutoShape 10"/>
            <p:cNvSpPr>
              <a:spLocks noChangeAspect="1" noChangeArrowheads="1" noTextEdit="1"/>
            </p:cNvSpPr>
            <p:nvPr/>
          </p:nvSpPr>
          <p:spPr bwMode="auto">
            <a:xfrm>
              <a:off x="1783" y="4200"/>
              <a:ext cx="8306" cy="14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23558" name="Rectangle 9"/>
            <p:cNvSpPr>
              <a:spLocks noChangeArrowheads="1"/>
            </p:cNvSpPr>
            <p:nvPr/>
          </p:nvSpPr>
          <p:spPr bwMode="auto">
            <a:xfrm>
              <a:off x="7483" y="4537"/>
              <a:ext cx="1051" cy="969"/>
            </a:xfrm>
            <a:prstGeom prst="rect">
              <a:avLst/>
            </a:prstGeom>
            <a:solidFill>
              <a:srgbClr val="FFFFFF"/>
            </a:solidFill>
            <a:ln w="9525">
              <a:miter lim="800000"/>
              <a:headEnd/>
              <a:tailEnd/>
            </a:ln>
            <a:scene3d>
              <a:camera prst="legacyPerspectiveTop"/>
              <a:lightRig rig="legacyFlat3" dir="b"/>
            </a:scene3d>
            <a:sp3d extrusionH="887400" prstMaterial="legacyMatte">
              <a:bevelT w="13500" h="13500" prst="angle"/>
              <a:bevelB w="13500" h="13500" prst="angle"/>
              <a:extrusionClr>
                <a:srgbClr val="FFFFFF"/>
              </a:extrusionClr>
            </a:sp3d>
          </p:spPr>
          <p:txBody>
            <a:bodyPr wrap="none" lIns="62179" tIns="31090" rIns="62179" bIns="31090" anchor="ctr">
              <a:flatTx/>
            </a:bodyPr>
            <a:lstStyle/>
            <a:p>
              <a:pPr algn="ctr"/>
              <a:r>
                <a:rPr lang="ar-SA" sz="1600" b="1" dirty="0" smtClean="0">
                  <a:ea typeface="Times New Roman" pitchFamily="18" charset="0"/>
                </a:rPr>
                <a:t>العميل</a:t>
              </a:r>
              <a:endParaRPr lang="ar-SA" dirty="0">
                <a:ea typeface="Times New Roman" pitchFamily="18" charset="0"/>
              </a:endParaRPr>
            </a:p>
          </p:txBody>
        </p:sp>
        <p:sp>
          <p:nvSpPr>
            <p:cNvPr id="23559" name="Rectangle 8"/>
            <p:cNvSpPr>
              <a:spLocks noChangeArrowheads="1"/>
            </p:cNvSpPr>
            <p:nvPr/>
          </p:nvSpPr>
          <p:spPr bwMode="auto">
            <a:xfrm>
              <a:off x="3133" y="4537"/>
              <a:ext cx="976" cy="1001"/>
            </a:xfrm>
            <a:prstGeom prst="rect">
              <a:avLst/>
            </a:prstGeom>
            <a:solidFill>
              <a:srgbClr val="FFFFFF"/>
            </a:solidFill>
            <a:ln w="9525">
              <a:miter lim="800000"/>
              <a:headEnd/>
              <a:tailEnd/>
            </a:ln>
            <a:scene3d>
              <a:camera prst="legacyPerspectiveTop"/>
              <a:lightRig rig="legacyFlat3" dir="b"/>
            </a:scene3d>
            <a:sp3d extrusionH="887400" prstMaterial="legacyMatte">
              <a:bevelT w="13500" h="13500" prst="angle"/>
              <a:bevelB w="13500" h="13500" prst="angle"/>
              <a:extrusionClr>
                <a:srgbClr val="FFFFFF"/>
              </a:extrusionClr>
            </a:sp3d>
          </p:spPr>
          <p:txBody>
            <a:bodyPr wrap="none" lIns="62179" tIns="31090" rIns="62179" bIns="31090" anchor="ctr">
              <a:flatTx/>
            </a:bodyPr>
            <a:lstStyle/>
            <a:p>
              <a:pPr algn="ctr"/>
              <a:r>
                <a:rPr lang="ar-SA" sz="1600" b="1" dirty="0" smtClean="0"/>
                <a:t>الحساب</a:t>
              </a:r>
              <a:endParaRPr lang="ar-SA" dirty="0"/>
            </a:p>
          </p:txBody>
        </p:sp>
        <p:sp>
          <p:nvSpPr>
            <p:cNvPr id="23560" name="Line 7"/>
            <p:cNvSpPr>
              <a:spLocks noChangeShapeType="1"/>
            </p:cNvSpPr>
            <p:nvPr/>
          </p:nvSpPr>
          <p:spPr bwMode="auto">
            <a:xfrm flipH="1">
              <a:off x="5243" y="4671"/>
              <a:ext cx="1385" cy="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23561" name="Line 6"/>
            <p:cNvSpPr>
              <a:spLocks noChangeShapeType="1"/>
            </p:cNvSpPr>
            <p:nvPr/>
          </p:nvSpPr>
          <p:spPr bwMode="auto">
            <a:xfrm>
              <a:off x="5243" y="5517"/>
              <a:ext cx="1384" cy="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23562" name="Text Box 5"/>
            <p:cNvSpPr txBox="1">
              <a:spLocks noChangeArrowheads="1"/>
            </p:cNvSpPr>
            <p:nvPr/>
          </p:nvSpPr>
          <p:spPr bwMode="auto">
            <a:xfrm>
              <a:off x="6761" y="4394"/>
              <a:ext cx="421" cy="59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62179" tIns="31090" rIns="62179" bIns="31090">
              <a:spAutoFit/>
            </a:bodyPr>
            <a:lstStyle/>
            <a:p>
              <a:r>
                <a:rPr lang="ar-SA" sz="2200" dirty="0">
                  <a:solidFill>
                    <a:srgbClr val="000000"/>
                  </a:solidFill>
                  <a:ea typeface="Times New Roman" pitchFamily="18" charset="0"/>
                </a:rPr>
                <a:t>1</a:t>
              </a:r>
              <a:endParaRPr lang="ar-SA" dirty="0">
                <a:ea typeface="Times New Roman" pitchFamily="18" charset="0"/>
              </a:endParaRPr>
            </a:p>
          </p:txBody>
        </p:sp>
        <p:sp>
          <p:nvSpPr>
            <p:cNvPr id="23563" name="Text Box 4"/>
            <p:cNvSpPr txBox="1">
              <a:spLocks noChangeArrowheads="1"/>
            </p:cNvSpPr>
            <p:nvPr/>
          </p:nvSpPr>
          <p:spPr bwMode="auto">
            <a:xfrm>
              <a:off x="4319" y="4394"/>
              <a:ext cx="556" cy="59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62179" tIns="31090" rIns="62179" bIns="31090">
              <a:spAutoFit/>
            </a:bodyPr>
            <a:lstStyle/>
            <a:p>
              <a:r>
                <a:rPr lang="ar-SA" sz="2200" dirty="0">
                  <a:solidFill>
                    <a:srgbClr val="000000"/>
                  </a:solidFill>
                  <a:ea typeface="Times New Roman" pitchFamily="18" charset="0"/>
                </a:rPr>
                <a:t>M</a:t>
              </a:r>
              <a:endParaRPr lang="ar-SA" dirty="0">
                <a:ea typeface="Times New Roman" pitchFamily="18" charset="0"/>
              </a:endParaRPr>
            </a:p>
          </p:txBody>
        </p:sp>
        <p:sp>
          <p:nvSpPr>
            <p:cNvPr id="23564" name="Text Box 3"/>
            <p:cNvSpPr txBox="1">
              <a:spLocks noChangeArrowheads="1"/>
            </p:cNvSpPr>
            <p:nvPr/>
          </p:nvSpPr>
          <p:spPr bwMode="auto">
            <a:xfrm>
              <a:off x="4451" y="5181"/>
              <a:ext cx="421" cy="59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62179" tIns="31090" rIns="62179" bIns="31090">
              <a:spAutoFit/>
            </a:bodyPr>
            <a:lstStyle/>
            <a:p>
              <a:r>
                <a:rPr lang="ar-SA" sz="2200" dirty="0">
                  <a:solidFill>
                    <a:srgbClr val="000000"/>
                  </a:solidFill>
                  <a:ea typeface="Times New Roman" pitchFamily="18" charset="0"/>
                </a:rPr>
                <a:t>1</a:t>
              </a:r>
              <a:endParaRPr lang="ar-SA" dirty="0">
                <a:ea typeface="Times New Roman" pitchFamily="18" charset="0"/>
              </a:endParaRPr>
            </a:p>
          </p:txBody>
        </p:sp>
        <p:sp>
          <p:nvSpPr>
            <p:cNvPr id="23565" name="Text Box 2"/>
            <p:cNvSpPr txBox="1">
              <a:spLocks noChangeArrowheads="1"/>
            </p:cNvSpPr>
            <p:nvPr/>
          </p:nvSpPr>
          <p:spPr bwMode="auto">
            <a:xfrm>
              <a:off x="6755" y="5181"/>
              <a:ext cx="421" cy="59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62179" tIns="31090" rIns="62179" bIns="31090">
              <a:spAutoFit/>
            </a:bodyPr>
            <a:lstStyle/>
            <a:p>
              <a:r>
                <a:rPr lang="ar-SA" sz="2200" dirty="0">
                  <a:solidFill>
                    <a:srgbClr val="000000"/>
                  </a:solidFill>
                  <a:ea typeface="Times New Roman" pitchFamily="18" charset="0"/>
                </a:rPr>
                <a:t>1</a:t>
              </a:r>
              <a:endParaRPr lang="ar-SA" dirty="0">
                <a:ea typeface="Times New Roman" pitchFamily="18" charset="0"/>
              </a:endParaRPr>
            </a:p>
          </p:txBody>
        </p:sp>
      </p:grp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8E2136-1D52-404E-9F72-638376FF357E}" type="slidenum">
              <a:rPr lang="ar-SA" smtClean="0"/>
              <a:pPr>
                <a:defRPr/>
              </a:pPr>
              <a:t>16</a:t>
            </a:fld>
            <a:endParaRPr lang="ar-SA"/>
          </a:p>
        </p:txBody>
      </p:sp>
      <p:sp>
        <p:nvSpPr>
          <p:cNvPr id="15" name="Rectangle 11"/>
          <p:cNvSpPr>
            <a:spLocks noChangeArrowheads="1"/>
          </p:cNvSpPr>
          <p:nvPr/>
        </p:nvSpPr>
        <p:spPr bwMode="auto">
          <a:xfrm>
            <a:off x="467543" y="560293"/>
            <a:ext cx="836421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>
              <a:tabLst>
                <a:tab pos="685800" algn="l"/>
              </a:tabLst>
            </a:pPr>
            <a:r>
              <a:rPr lang="ar-SA" sz="2800" b="1" u="sng" dirty="0">
                <a:solidFill>
                  <a:schemeClr val="bg2">
                    <a:lumMod val="50000"/>
                  </a:schemeClr>
                </a:solidFill>
                <a:ea typeface="+mj-ea"/>
              </a:rPr>
              <a:t>4- تحديد نوع العلاقة </a:t>
            </a:r>
            <a:r>
              <a:rPr lang="ar-SA" sz="2800" b="1" u="sng" dirty="0" smtClean="0">
                <a:solidFill>
                  <a:schemeClr val="bg2">
                    <a:lumMod val="50000"/>
                  </a:schemeClr>
                </a:solidFill>
                <a:ea typeface="+mj-ea"/>
              </a:rPr>
              <a:t>   </a:t>
            </a:r>
            <a:r>
              <a:rPr lang="en-US" sz="2800" b="1" u="sng" dirty="0">
                <a:solidFill>
                  <a:schemeClr val="bg2">
                    <a:lumMod val="50000"/>
                  </a:schemeClr>
                </a:solidFill>
                <a:ea typeface="+mj-ea"/>
              </a:rPr>
              <a:t>Cardinality ratio</a:t>
            </a:r>
            <a:r>
              <a:rPr lang="ar-SA" sz="2800" b="1" u="sng" dirty="0">
                <a:solidFill>
                  <a:schemeClr val="bg2">
                    <a:lumMod val="50000"/>
                  </a:schemeClr>
                </a:solidFill>
                <a:ea typeface="+mj-ea"/>
              </a:rPr>
              <a:t> 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35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5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285720" y="1822758"/>
            <a:ext cx="8572560" cy="2554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just"/>
            <a:r>
              <a:rPr lang="ar-SA" sz="2400" b="1" u="sng" dirty="0">
                <a:ea typeface="+mj-ea"/>
              </a:rPr>
              <a:t>ثالثاً - علاقة متعدد إلى متعدد      </a:t>
            </a:r>
            <a:r>
              <a:rPr lang="en-US" sz="2400" b="1" u="sng" dirty="0">
                <a:ea typeface="+mj-ea"/>
              </a:rPr>
              <a:t>Many to Many   </a:t>
            </a:r>
            <a:r>
              <a:rPr lang="ar-SA" sz="2400" b="1" u="sng" dirty="0">
                <a:ea typeface="+mj-ea"/>
              </a:rPr>
              <a:t>  :</a:t>
            </a:r>
            <a:endParaRPr lang="en-US" sz="2400" b="1" u="sng" dirty="0">
              <a:ea typeface="+mj-ea"/>
            </a:endParaRPr>
          </a:p>
          <a:p>
            <a:pPr algn="just"/>
            <a:endParaRPr lang="ar-SA" sz="2000" dirty="0" smtClean="0">
              <a:latin typeface="Comic Sans MS" pitchFamily="66" charset="0"/>
              <a:ea typeface="Times New Roman" pitchFamily="18" charset="0"/>
              <a:cs typeface="Tahoma" pitchFamily="34" charset="0"/>
            </a:endParaRPr>
          </a:p>
          <a:p>
            <a:pPr algn="just"/>
            <a:r>
              <a:rPr lang="ar-SA" sz="2400" dirty="0" smtClean="0">
                <a:latin typeface="Comic Sans MS" pitchFamily="66" charset="0"/>
                <a:ea typeface="Times New Roman" pitchFamily="18" charset="0"/>
                <a:cs typeface="+mn-cs"/>
              </a:rPr>
              <a:t>كل </a:t>
            </a:r>
            <a:r>
              <a:rPr lang="ar-SA" sz="2400" dirty="0">
                <a:latin typeface="Comic Sans MS" pitchFamily="66" charset="0"/>
                <a:ea typeface="Times New Roman" pitchFamily="18" charset="0"/>
                <a:cs typeface="+mn-cs"/>
              </a:rPr>
              <a:t>سجل في الكيان الأول </a:t>
            </a:r>
            <a:r>
              <a:rPr lang="ar-SA" sz="2400" dirty="0" smtClean="0">
                <a:latin typeface="Comic Sans MS" pitchFamily="66" charset="0"/>
                <a:ea typeface="Times New Roman" pitchFamily="18" charset="0"/>
                <a:cs typeface="+mn-cs"/>
              </a:rPr>
              <a:t>مرتبط بعدة </a:t>
            </a:r>
            <a:r>
              <a:rPr lang="ar-SA" sz="2400" dirty="0">
                <a:latin typeface="Comic Sans MS" pitchFamily="66" charset="0"/>
                <a:ea typeface="Times New Roman" pitchFamily="18" charset="0"/>
                <a:cs typeface="+mn-cs"/>
              </a:rPr>
              <a:t>سجلات </a:t>
            </a:r>
            <a:r>
              <a:rPr lang="ar-SA" sz="2400" dirty="0" smtClean="0">
                <a:latin typeface="Comic Sans MS" pitchFamily="66" charset="0"/>
                <a:ea typeface="Times New Roman" pitchFamily="18" charset="0"/>
                <a:cs typeface="+mn-cs"/>
              </a:rPr>
              <a:t>في </a:t>
            </a:r>
            <a:r>
              <a:rPr lang="ar-SA" sz="2400" dirty="0">
                <a:latin typeface="Comic Sans MS" pitchFamily="66" charset="0"/>
                <a:ea typeface="Times New Roman" pitchFamily="18" charset="0"/>
                <a:cs typeface="+mn-cs"/>
              </a:rPr>
              <a:t>الكيان الثاني وكل سجل في الكيان الثاني </a:t>
            </a:r>
            <a:r>
              <a:rPr lang="ar-SA" sz="2400" dirty="0" smtClean="0">
                <a:latin typeface="Comic Sans MS" pitchFamily="66" charset="0"/>
                <a:ea typeface="Times New Roman" pitchFamily="18" charset="0"/>
                <a:cs typeface="+mn-cs"/>
              </a:rPr>
              <a:t>مرتبط بعدة </a:t>
            </a:r>
            <a:r>
              <a:rPr lang="ar-SA" sz="2400" dirty="0">
                <a:latin typeface="Comic Sans MS" pitchFamily="66" charset="0"/>
                <a:ea typeface="Times New Roman" pitchFamily="18" charset="0"/>
                <a:cs typeface="+mn-cs"/>
              </a:rPr>
              <a:t>سجلات </a:t>
            </a:r>
            <a:r>
              <a:rPr lang="ar-SA" sz="2400" dirty="0" smtClean="0">
                <a:latin typeface="Comic Sans MS" pitchFamily="66" charset="0"/>
                <a:ea typeface="Times New Roman" pitchFamily="18" charset="0"/>
                <a:cs typeface="+mn-cs"/>
              </a:rPr>
              <a:t>في </a:t>
            </a:r>
            <a:r>
              <a:rPr lang="ar-SA" sz="2400" dirty="0">
                <a:latin typeface="Comic Sans MS" pitchFamily="66" charset="0"/>
                <a:ea typeface="Times New Roman" pitchFamily="18" charset="0"/>
                <a:cs typeface="+mn-cs"/>
              </a:rPr>
              <a:t>الكيان الأول .</a:t>
            </a:r>
            <a:endParaRPr lang="en-US" sz="2400" dirty="0">
              <a:latin typeface="Comic Sans MS" pitchFamily="66" charset="0"/>
              <a:ea typeface="Times New Roman" pitchFamily="18" charset="0"/>
              <a:cs typeface="+mn-cs"/>
            </a:endParaRPr>
          </a:p>
          <a:p>
            <a:pPr algn="just"/>
            <a:r>
              <a:rPr lang="ar-SA" sz="2400" dirty="0">
                <a:latin typeface="Comic Sans MS" pitchFamily="66" charset="0"/>
                <a:ea typeface="Times New Roman" pitchFamily="18" charset="0"/>
                <a:cs typeface="+mn-cs"/>
              </a:rPr>
              <a:t> مثال </a:t>
            </a:r>
            <a:r>
              <a:rPr lang="ar-SA" sz="2400" dirty="0" smtClean="0">
                <a:latin typeface="Comic Sans MS" pitchFamily="66" charset="0"/>
                <a:ea typeface="Times New Roman" pitchFamily="18" charset="0"/>
                <a:cs typeface="+mn-cs"/>
              </a:rPr>
              <a:t>: في البنك الموظف يخدم أكثر من عميل والعميل ممكن أن يخدمه أكثر من موظف  </a:t>
            </a:r>
            <a:endParaRPr lang="ar-SA" sz="2400" dirty="0">
              <a:latin typeface="Comic Sans MS" pitchFamily="66" charset="0"/>
              <a:ea typeface="Times New Roman" pitchFamily="18" charset="0"/>
              <a:cs typeface="+mn-cs"/>
            </a:endParaRPr>
          </a:p>
          <a:p>
            <a:pPr algn="just"/>
            <a:r>
              <a:rPr lang="ar-SA" sz="2400" dirty="0">
                <a:latin typeface="Comic Sans MS" pitchFamily="66" charset="0"/>
                <a:ea typeface="Times New Roman" pitchFamily="18" charset="0"/>
                <a:cs typeface="+mn-cs"/>
              </a:rPr>
              <a:t>يرمز لها بــ  </a:t>
            </a:r>
            <a:r>
              <a:rPr lang="en-US" sz="2400" b="1" i="1" dirty="0">
                <a:latin typeface="Comic Sans MS" pitchFamily="66" charset="0"/>
                <a:ea typeface="Times New Roman" pitchFamily="18" charset="0"/>
                <a:cs typeface="+mn-cs"/>
              </a:rPr>
              <a:t>M:N</a:t>
            </a:r>
          </a:p>
          <a:p>
            <a:pPr algn="just"/>
            <a:endParaRPr lang="en-US" sz="2000" dirty="0">
              <a:latin typeface="Comic Sans MS" pitchFamily="66" charset="0"/>
              <a:ea typeface="Times New Roman" pitchFamily="18" charset="0"/>
              <a:cs typeface="Tahoma" pitchFamily="34" charset="0"/>
            </a:endParaRPr>
          </a:p>
        </p:txBody>
      </p:sp>
      <p:grpSp>
        <p:nvGrpSpPr>
          <p:cNvPr id="24580" name="Group 1"/>
          <p:cNvGrpSpPr>
            <a:grpSpLocks noChangeAspect="1"/>
          </p:cNvGrpSpPr>
          <p:nvPr/>
        </p:nvGrpSpPr>
        <p:grpSpPr bwMode="auto">
          <a:xfrm>
            <a:off x="2143124" y="5077172"/>
            <a:ext cx="5273675" cy="1371600"/>
            <a:chOff x="1795" y="3924"/>
            <a:chExt cx="8306" cy="2160"/>
          </a:xfrm>
        </p:grpSpPr>
        <p:sp>
          <p:nvSpPr>
            <p:cNvPr id="24582" name="AutoShape 10"/>
            <p:cNvSpPr>
              <a:spLocks noChangeAspect="1" noChangeArrowheads="1" noTextEdit="1"/>
            </p:cNvSpPr>
            <p:nvPr/>
          </p:nvSpPr>
          <p:spPr bwMode="auto">
            <a:xfrm>
              <a:off x="1795" y="3924"/>
              <a:ext cx="8306" cy="21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24583" name="Rectangle 9"/>
            <p:cNvSpPr>
              <a:spLocks noChangeArrowheads="1"/>
            </p:cNvSpPr>
            <p:nvPr/>
          </p:nvSpPr>
          <p:spPr bwMode="auto">
            <a:xfrm>
              <a:off x="7756" y="4544"/>
              <a:ext cx="1015" cy="873"/>
            </a:xfrm>
            <a:prstGeom prst="rect">
              <a:avLst/>
            </a:prstGeom>
            <a:solidFill>
              <a:srgbClr val="FFFFFF"/>
            </a:solidFill>
            <a:ln w="9525">
              <a:miter lim="800000"/>
              <a:headEnd/>
              <a:tailEnd/>
            </a:ln>
            <a:scene3d>
              <a:camera prst="legacyPerspectiveTop"/>
              <a:lightRig rig="legacyFlat3" dir="b"/>
            </a:scene3d>
            <a:sp3d extrusionH="887400" prstMaterial="legacyMatte">
              <a:bevelT w="13500" h="13500" prst="angle"/>
              <a:bevelB w="13500" h="13500" prst="angle"/>
              <a:extrusionClr>
                <a:srgbClr val="FFFFFF"/>
              </a:extrusionClr>
            </a:sp3d>
          </p:spPr>
          <p:txBody>
            <a:bodyPr wrap="none" lIns="58522" tIns="29261" rIns="58522" bIns="29261" anchor="ctr">
              <a:flatTx/>
            </a:bodyPr>
            <a:lstStyle/>
            <a:p>
              <a:pPr algn="ctr"/>
              <a:r>
                <a:rPr lang="ar-SA" b="1" dirty="0" smtClean="0">
                  <a:ea typeface="Times New Roman" pitchFamily="18" charset="0"/>
                </a:rPr>
                <a:t>الموظف</a:t>
              </a:r>
              <a:endParaRPr lang="ar-SA" dirty="0">
                <a:ea typeface="Times New Roman" pitchFamily="18" charset="0"/>
              </a:endParaRPr>
            </a:p>
          </p:txBody>
        </p:sp>
        <p:sp>
          <p:nvSpPr>
            <p:cNvPr id="24584" name="Rectangle 8"/>
            <p:cNvSpPr>
              <a:spLocks noChangeArrowheads="1"/>
            </p:cNvSpPr>
            <p:nvPr/>
          </p:nvSpPr>
          <p:spPr bwMode="auto">
            <a:xfrm>
              <a:off x="3287" y="4544"/>
              <a:ext cx="1054" cy="946"/>
            </a:xfrm>
            <a:prstGeom prst="rect">
              <a:avLst/>
            </a:prstGeom>
            <a:solidFill>
              <a:srgbClr val="FFFFFF"/>
            </a:solidFill>
            <a:ln w="9525">
              <a:miter lim="800000"/>
              <a:headEnd/>
              <a:tailEnd/>
            </a:ln>
            <a:scene3d>
              <a:camera prst="legacyPerspectiveTop"/>
              <a:lightRig rig="legacyFlat3" dir="b"/>
            </a:scene3d>
            <a:sp3d extrusionH="887400" prstMaterial="legacyMatte">
              <a:bevelT w="13500" h="13500" prst="angle"/>
              <a:bevelB w="13500" h="13500" prst="angle"/>
              <a:extrusionClr>
                <a:srgbClr val="FFFFFF"/>
              </a:extrusionClr>
            </a:sp3d>
          </p:spPr>
          <p:txBody>
            <a:bodyPr wrap="none" lIns="58522" tIns="29261" rIns="58522" bIns="29261" anchor="ctr">
              <a:flatTx/>
            </a:bodyPr>
            <a:lstStyle/>
            <a:p>
              <a:pPr algn="ctr"/>
              <a:r>
                <a:rPr lang="ar-SA" b="1" dirty="0" smtClean="0">
                  <a:ea typeface="Times New Roman" pitchFamily="18" charset="0"/>
                </a:rPr>
                <a:t>العميل</a:t>
              </a:r>
              <a:endParaRPr lang="ar-SA" dirty="0">
                <a:ea typeface="Times New Roman" pitchFamily="18" charset="0"/>
              </a:endParaRPr>
            </a:p>
          </p:txBody>
        </p:sp>
        <p:sp>
          <p:nvSpPr>
            <p:cNvPr id="24585" name="Line 7"/>
            <p:cNvSpPr>
              <a:spLocks noChangeShapeType="1"/>
            </p:cNvSpPr>
            <p:nvPr/>
          </p:nvSpPr>
          <p:spPr bwMode="auto">
            <a:xfrm flipH="1">
              <a:off x="5512" y="4544"/>
              <a:ext cx="1309" cy="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24586" name="Line 6"/>
            <p:cNvSpPr>
              <a:spLocks noChangeShapeType="1"/>
            </p:cNvSpPr>
            <p:nvPr/>
          </p:nvSpPr>
          <p:spPr bwMode="auto">
            <a:xfrm>
              <a:off x="5512" y="5344"/>
              <a:ext cx="1308" cy="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24587" name="Text Box 5"/>
            <p:cNvSpPr txBox="1">
              <a:spLocks noChangeArrowheads="1"/>
            </p:cNvSpPr>
            <p:nvPr/>
          </p:nvSpPr>
          <p:spPr bwMode="auto">
            <a:xfrm>
              <a:off x="7021" y="4262"/>
              <a:ext cx="400" cy="5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58522" tIns="29261" rIns="58522" bIns="29261">
              <a:spAutoFit/>
            </a:bodyPr>
            <a:lstStyle/>
            <a:p>
              <a:r>
                <a:rPr lang="ar-SA" sz="2000" dirty="0">
                  <a:solidFill>
                    <a:srgbClr val="000000"/>
                  </a:solidFill>
                  <a:ea typeface="Times New Roman" pitchFamily="18" charset="0"/>
                </a:rPr>
                <a:t>1</a:t>
              </a:r>
              <a:endParaRPr lang="ar-SA" dirty="0">
                <a:ea typeface="Times New Roman" pitchFamily="18" charset="0"/>
              </a:endParaRPr>
            </a:p>
          </p:txBody>
        </p:sp>
        <p:sp>
          <p:nvSpPr>
            <p:cNvPr id="24588" name="Text Box 4"/>
            <p:cNvSpPr txBox="1">
              <a:spLocks noChangeArrowheads="1"/>
            </p:cNvSpPr>
            <p:nvPr/>
          </p:nvSpPr>
          <p:spPr bwMode="auto">
            <a:xfrm>
              <a:off x="4639" y="4252"/>
              <a:ext cx="529" cy="5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58522" tIns="29261" rIns="58522" bIns="29261">
              <a:spAutoFit/>
            </a:bodyPr>
            <a:lstStyle/>
            <a:p>
              <a:r>
                <a:rPr lang="ar-SA" sz="2000" dirty="0">
                  <a:solidFill>
                    <a:srgbClr val="000000"/>
                  </a:solidFill>
                  <a:ea typeface="Times New Roman" pitchFamily="18" charset="0"/>
                </a:rPr>
                <a:t>M</a:t>
              </a:r>
              <a:endParaRPr lang="ar-SA" dirty="0">
                <a:ea typeface="Times New Roman" pitchFamily="18" charset="0"/>
              </a:endParaRPr>
            </a:p>
          </p:txBody>
        </p:sp>
        <p:sp>
          <p:nvSpPr>
            <p:cNvPr id="24589" name="Text Box 3"/>
            <p:cNvSpPr txBox="1">
              <a:spLocks noChangeArrowheads="1"/>
            </p:cNvSpPr>
            <p:nvPr/>
          </p:nvSpPr>
          <p:spPr bwMode="auto">
            <a:xfrm>
              <a:off x="4764" y="5049"/>
              <a:ext cx="400" cy="5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58522" tIns="29261" rIns="58522" bIns="29261">
              <a:spAutoFit/>
            </a:bodyPr>
            <a:lstStyle/>
            <a:p>
              <a:r>
                <a:rPr lang="ar-SA" sz="2000" dirty="0">
                  <a:solidFill>
                    <a:srgbClr val="000000"/>
                  </a:solidFill>
                  <a:ea typeface="Times New Roman" pitchFamily="18" charset="0"/>
                </a:rPr>
                <a:t>1</a:t>
              </a:r>
              <a:endParaRPr lang="ar-SA" dirty="0">
                <a:ea typeface="Times New Roman" pitchFamily="18" charset="0"/>
              </a:endParaRPr>
            </a:p>
          </p:txBody>
        </p:sp>
        <p:sp>
          <p:nvSpPr>
            <p:cNvPr id="24590" name="Text Box 2"/>
            <p:cNvSpPr txBox="1">
              <a:spLocks noChangeArrowheads="1"/>
            </p:cNvSpPr>
            <p:nvPr/>
          </p:nvSpPr>
          <p:spPr bwMode="auto">
            <a:xfrm>
              <a:off x="6942" y="5034"/>
              <a:ext cx="479" cy="5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58522" tIns="29261" rIns="58522" bIns="29261">
              <a:spAutoFit/>
            </a:bodyPr>
            <a:lstStyle/>
            <a:p>
              <a:r>
                <a:rPr lang="en-US" sz="2000" dirty="0">
                  <a:solidFill>
                    <a:srgbClr val="000000"/>
                  </a:solidFill>
                </a:rPr>
                <a:t>N</a:t>
              </a:r>
              <a:endParaRPr lang="ar-SA" dirty="0"/>
            </a:p>
          </p:txBody>
        </p:sp>
      </p:grp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8E2136-1D52-404E-9F72-638376FF357E}" type="slidenum">
              <a:rPr lang="ar-SA" smtClean="0"/>
              <a:pPr>
                <a:defRPr/>
              </a:pPr>
              <a:t>17</a:t>
            </a:fld>
            <a:endParaRPr lang="ar-SA"/>
          </a:p>
        </p:txBody>
      </p:sp>
      <p:sp>
        <p:nvSpPr>
          <p:cNvPr id="16" name="Rectangle 11"/>
          <p:cNvSpPr>
            <a:spLocks noChangeArrowheads="1"/>
          </p:cNvSpPr>
          <p:nvPr/>
        </p:nvSpPr>
        <p:spPr bwMode="auto">
          <a:xfrm>
            <a:off x="467543" y="560293"/>
            <a:ext cx="836421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>
              <a:tabLst>
                <a:tab pos="685800" algn="l"/>
              </a:tabLst>
            </a:pPr>
            <a:r>
              <a:rPr lang="ar-SA" sz="2800" b="1" u="sng" dirty="0">
                <a:solidFill>
                  <a:schemeClr val="bg2">
                    <a:lumMod val="50000"/>
                  </a:schemeClr>
                </a:solidFill>
                <a:ea typeface="+mj-ea"/>
              </a:rPr>
              <a:t>4- تحديد نوع العلاقة </a:t>
            </a:r>
            <a:r>
              <a:rPr lang="ar-SA" sz="2800" b="1" u="sng" dirty="0" smtClean="0">
                <a:solidFill>
                  <a:schemeClr val="bg2">
                    <a:lumMod val="50000"/>
                  </a:schemeClr>
                </a:solidFill>
                <a:ea typeface="+mj-ea"/>
              </a:rPr>
              <a:t>   </a:t>
            </a:r>
            <a:r>
              <a:rPr lang="en-US" sz="2800" b="1" u="sng" dirty="0">
                <a:solidFill>
                  <a:schemeClr val="bg2">
                    <a:lumMod val="50000"/>
                  </a:schemeClr>
                </a:solidFill>
                <a:ea typeface="+mj-ea"/>
              </a:rPr>
              <a:t>Cardinality ratio</a:t>
            </a:r>
            <a:r>
              <a:rPr lang="ar-SA" sz="2800" b="1" u="sng" dirty="0">
                <a:solidFill>
                  <a:schemeClr val="bg2">
                    <a:lumMod val="50000"/>
                  </a:schemeClr>
                </a:solidFill>
                <a:ea typeface="+mj-ea"/>
              </a:rPr>
              <a:t> 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45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6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12"/>
          <p:cNvSpPr>
            <a:spLocks noChangeArrowheads="1"/>
          </p:cNvSpPr>
          <p:nvPr/>
        </p:nvSpPr>
        <p:spPr bwMode="auto">
          <a:xfrm>
            <a:off x="827584" y="1063769"/>
            <a:ext cx="8072440" cy="2862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>
              <a:lnSpc>
                <a:spcPct val="150000"/>
              </a:lnSpc>
            </a:pPr>
            <a:r>
              <a:rPr lang="ar-SA" sz="2400" b="1" dirty="0">
                <a:solidFill>
                  <a:schemeClr val="accent1"/>
                </a:solidFill>
                <a:latin typeface="Comic Sans MS" pitchFamily="66" charset="0"/>
                <a:cs typeface="+mn-cs"/>
              </a:rPr>
              <a:t> أولا : أقوم برسم نموذج الكيان والعلاقة الرابطة </a:t>
            </a:r>
            <a:r>
              <a:rPr lang="en-US" sz="2400" b="1" dirty="0">
                <a:solidFill>
                  <a:schemeClr val="accent1"/>
                </a:solidFill>
                <a:latin typeface="Comic Sans MS" pitchFamily="66" charset="0"/>
                <a:cs typeface="+mn-cs"/>
              </a:rPr>
              <a:t>ERD</a:t>
            </a:r>
            <a:r>
              <a:rPr lang="ar-SA" sz="2400" b="1" dirty="0">
                <a:solidFill>
                  <a:schemeClr val="accent1"/>
                </a:solidFill>
                <a:latin typeface="Comic Sans MS" pitchFamily="66" charset="0"/>
                <a:cs typeface="+mn-cs"/>
              </a:rPr>
              <a:t> عن طريق :</a:t>
            </a:r>
          </a:p>
          <a:p>
            <a:pPr>
              <a:lnSpc>
                <a:spcPct val="150000"/>
              </a:lnSpc>
            </a:pPr>
            <a:r>
              <a:rPr lang="ar-SA" sz="2400" b="1" dirty="0" smtClean="0">
                <a:latin typeface="Comic Sans MS" pitchFamily="66" charset="0"/>
                <a:cs typeface="+mn-cs"/>
              </a:rPr>
              <a:t>1. تحديد </a:t>
            </a:r>
            <a:r>
              <a:rPr lang="ar-SA" sz="2400" b="1" dirty="0">
                <a:solidFill>
                  <a:schemeClr val="accent1"/>
                </a:solidFill>
                <a:latin typeface="Comic Sans MS" pitchFamily="66" charset="0"/>
                <a:cs typeface="+mn-cs"/>
              </a:rPr>
              <a:t>الكيانات الرئيسية </a:t>
            </a:r>
            <a:r>
              <a:rPr lang="ar-SA" sz="2400" b="1" dirty="0">
                <a:latin typeface="Comic Sans MS" pitchFamily="66" charset="0"/>
                <a:cs typeface="+mn-cs"/>
              </a:rPr>
              <a:t>التي نتعامل معها في مركز التدريب و المراد وضعها في قاعدة البيانات التي نريد تصميمها ؟؟</a:t>
            </a:r>
          </a:p>
          <a:p>
            <a:pPr>
              <a:lnSpc>
                <a:spcPct val="150000"/>
              </a:lnSpc>
            </a:pPr>
            <a:endParaRPr lang="ar-SA" sz="2400" b="1" dirty="0">
              <a:latin typeface="Comic Sans MS" pitchFamily="66" charset="0"/>
              <a:cs typeface="+mn-cs"/>
            </a:endParaRPr>
          </a:p>
          <a:p>
            <a:pPr>
              <a:lnSpc>
                <a:spcPct val="150000"/>
              </a:lnSpc>
            </a:pPr>
            <a:r>
              <a:rPr lang="ar-SA" sz="2400" b="1" dirty="0">
                <a:latin typeface="Comic Sans MS" pitchFamily="66" charset="0"/>
                <a:cs typeface="+mn-cs"/>
              </a:rPr>
              <a:t> فنجد أن هناك 3 كيانات  وهي المتدربة ، المدربة ، والدورة </a:t>
            </a:r>
            <a:r>
              <a:rPr lang="ar-SA" sz="2400" b="1" dirty="0" smtClean="0">
                <a:latin typeface="Comic Sans MS" pitchFamily="66" charset="0"/>
                <a:cs typeface="+mn-cs"/>
              </a:rPr>
              <a:t>..</a:t>
            </a:r>
            <a:endParaRPr lang="en-US" sz="2400" b="1" dirty="0">
              <a:latin typeface="Comic Sans MS" pitchFamily="66" charset="0"/>
              <a:cs typeface="+mn-cs"/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2195736" y="476672"/>
            <a:ext cx="6445198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ar-SA" sz="3200" b="1" u="sng" dirty="0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  <a:cs typeface="+mn-cs"/>
              </a:rPr>
              <a:t>مثال تطبيقي : إنشاء  </a:t>
            </a:r>
            <a:r>
              <a:rPr lang="ar-SA" sz="3200" b="1" u="sng" dirty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  <a:cs typeface="+mn-cs"/>
              </a:rPr>
              <a:t>قاعدة بيانات لمركز تدريب :</a:t>
            </a:r>
          </a:p>
        </p:txBody>
      </p:sp>
      <p:grpSp>
        <p:nvGrpSpPr>
          <p:cNvPr id="2" name="مجموعة 1"/>
          <p:cNvGrpSpPr/>
          <p:nvPr/>
        </p:nvGrpSpPr>
        <p:grpSpPr>
          <a:xfrm>
            <a:off x="2837445" y="5157192"/>
            <a:ext cx="5210649" cy="718072"/>
            <a:chOff x="2837445" y="5157192"/>
            <a:chExt cx="5210649" cy="718072"/>
          </a:xfrm>
        </p:grpSpPr>
        <p:sp>
          <p:nvSpPr>
            <p:cNvPr id="19" name="Rectangle 5"/>
            <p:cNvSpPr>
              <a:spLocks noChangeArrowheads="1"/>
            </p:cNvSpPr>
            <p:nvPr/>
          </p:nvSpPr>
          <p:spPr bwMode="auto">
            <a:xfrm>
              <a:off x="6588224" y="5157192"/>
              <a:ext cx="1459870" cy="718072"/>
            </a:xfrm>
            <a:prstGeom prst="rect">
              <a:avLst/>
            </a:prstGeom>
            <a:solidFill>
              <a:srgbClr val="FFFFFF"/>
            </a:solidFill>
            <a:ln w="381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endParaRPr lang="ar-SA" sz="900" b="1" dirty="0" smtClean="0"/>
            </a:p>
            <a:p>
              <a:pPr algn="ctr"/>
              <a:r>
                <a:rPr lang="ar-SA" b="1" dirty="0" smtClean="0"/>
                <a:t>المتدربة</a:t>
              </a:r>
              <a:endParaRPr lang="ar-SA" b="1" dirty="0"/>
            </a:p>
            <a:p>
              <a:pPr algn="ctr"/>
              <a:endParaRPr lang="ar-SA" dirty="0">
                <a:latin typeface="Comic Sans MS" pitchFamily="66" charset="0"/>
                <a:cs typeface="Tahoma" pitchFamily="34" charset="0"/>
              </a:endParaRPr>
            </a:p>
          </p:txBody>
        </p:sp>
        <p:sp>
          <p:nvSpPr>
            <p:cNvPr id="17" name="Rectangle 29"/>
            <p:cNvSpPr>
              <a:spLocks noChangeArrowheads="1"/>
            </p:cNvSpPr>
            <p:nvPr/>
          </p:nvSpPr>
          <p:spPr bwMode="auto">
            <a:xfrm>
              <a:off x="4693522" y="5182408"/>
              <a:ext cx="1584080" cy="692855"/>
            </a:xfrm>
            <a:prstGeom prst="rect">
              <a:avLst/>
            </a:prstGeom>
            <a:solidFill>
              <a:srgbClr val="FFFFFF"/>
            </a:solidFill>
            <a:ln w="381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endParaRPr lang="ar-SA" sz="900" b="1" dirty="0" smtClean="0"/>
            </a:p>
            <a:p>
              <a:pPr algn="ctr"/>
              <a:r>
                <a:rPr lang="ar-SA" b="1" dirty="0" smtClean="0"/>
                <a:t>المدربة</a:t>
              </a:r>
              <a:endParaRPr lang="ar-SA" b="1" dirty="0"/>
            </a:p>
            <a:p>
              <a:pPr algn="ctr"/>
              <a:endParaRPr lang="ar-SA" dirty="0">
                <a:latin typeface="Comic Sans MS" pitchFamily="66" charset="0"/>
                <a:cs typeface="Tahoma" pitchFamily="34" charset="0"/>
              </a:endParaRPr>
            </a:p>
          </p:txBody>
        </p:sp>
        <p:sp>
          <p:nvSpPr>
            <p:cNvPr id="15" name="Rectangle 57"/>
            <p:cNvSpPr>
              <a:spLocks noChangeArrowheads="1"/>
            </p:cNvSpPr>
            <p:nvPr/>
          </p:nvSpPr>
          <p:spPr bwMode="auto">
            <a:xfrm>
              <a:off x="2837445" y="5157192"/>
              <a:ext cx="1446427" cy="718071"/>
            </a:xfrm>
            <a:prstGeom prst="rect">
              <a:avLst/>
            </a:prstGeom>
            <a:solidFill>
              <a:srgbClr val="FFFFFF"/>
            </a:solidFill>
            <a:ln w="381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endParaRPr lang="ar-SA" sz="900" b="1" dirty="0" smtClean="0"/>
            </a:p>
            <a:p>
              <a:pPr algn="ctr"/>
              <a:r>
                <a:rPr lang="ar-SA" b="1" dirty="0" smtClean="0"/>
                <a:t>الدورة</a:t>
              </a:r>
              <a:endParaRPr lang="ar-SA" b="1" dirty="0"/>
            </a:p>
            <a:p>
              <a:pPr algn="ctr"/>
              <a:endParaRPr lang="ar-SA" dirty="0">
                <a:latin typeface="Comic Sans MS" pitchFamily="66" charset="0"/>
                <a:cs typeface="Tahoma" pitchFamily="34" charset="0"/>
              </a:endParaRPr>
            </a:p>
          </p:txBody>
        </p:sp>
      </p:grpSp>
      <p:sp>
        <p:nvSpPr>
          <p:cNvPr id="21" name="Slide Number Placeholder 2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8E2136-1D52-404E-9F72-638376FF357E}" type="slidenum">
              <a:rPr lang="ar-SA" smtClean="0"/>
              <a:pPr>
                <a:defRPr/>
              </a:pPr>
              <a:t>18</a:t>
            </a:fld>
            <a:endParaRPr lang="ar-SA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1"/>
          <p:cNvSpPr>
            <a:spLocks noChangeArrowheads="1"/>
          </p:cNvSpPr>
          <p:nvPr/>
        </p:nvSpPr>
        <p:spPr bwMode="auto">
          <a:xfrm>
            <a:off x="285720" y="225516"/>
            <a:ext cx="8643998" cy="55399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just" eaLnBrk="0" hangingPunct="0">
              <a:lnSpc>
                <a:spcPct val="150000"/>
              </a:lnSpc>
              <a:tabLst>
                <a:tab pos="1143000" algn="l"/>
              </a:tabLst>
            </a:pPr>
            <a:r>
              <a:rPr lang="ar-SA" sz="2800" b="1" u="sng" dirty="0" smtClean="0">
                <a:solidFill>
                  <a:schemeClr val="bg2">
                    <a:lumMod val="50000"/>
                  </a:schemeClr>
                </a:solidFill>
                <a:ea typeface="+mj-ea"/>
              </a:rPr>
              <a:t>2. تحديد </a:t>
            </a:r>
            <a:r>
              <a:rPr lang="ar-SA" sz="2800" b="1" u="sng" dirty="0">
                <a:solidFill>
                  <a:schemeClr val="bg2">
                    <a:lumMod val="50000"/>
                  </a:schemeClr>
                </a:solidFill>
                <a:ea typeface="+mj-ea"/>
              </a:rPr>
              <a:t>الصفات للكيانات الرئيسية التي </a:t>
            </a:r>
            <a:r>
              <a:rPr lang="ar-SA" sz="2800" b="1" u="sng" dirty="0" smtClean="0">
                <a:solidFill>
                  <a:schemeClr val="bg2">
                    <a:lumMod val="50000"/>
                  </a:schemeClr>
                </a:solidFill>
                <a:ea typeface="+mj-ea"/>
              </a:rPr>
              <a:t>وضعتها : </a:t>
            </a:r>
            <a:endParaRPr lang="ar-SA" sz="2800" b="1" u="sng" dirty="0">
              <a:solidFill>
                <a:schemeClr val="bg2">
                  <a:lumMod val="50000"/>
                </a:schemeClr>
              </a:solidFill>
              <a:ea typeface="+mj-ea"/>
            </a:endParaRPr>
          </a:p>
          <a:p>
            <a:pPr marL="457200" indent="-457200" algn="just" eaLnBrk="0" hangingPunct="0">
              <a:lnSpc>
                <a:spcPct val="150000"/>
              </a:lnSpc>
              <a:buFont typeface="Arial" pitchFamily="34" charset="0"/>
              <a:buChar char="•"/>
              <a:tabLst>
                <a:tab pos="1143000" algn="l"/>
              </a:tabLst>
            </a:pPr>
            <a:r>
              <a:rPr lang="ar-SA" sz="2800" b="1" u="sng" dirty="0" smtClean="0">
                <a:solidFill>
                  <a:schemeClr val="bg2">
                    <a:lumMod val="50000"/>
                  </a:schemeClr>
                </a:solidFill>
                <a:latin typeface="Comic Sans MS" pitchFamily="66" charset="0"/>
                <a:ea typeface="+mj-ea"/>
              </a:rPr>
              <a:t> </a:t>
            </a:r>
            <a:r>
              <a:rPr lang="ar-SA" sz="2800" b="1" u="sng" dirty="0" smtClean="0">
                <a:solidFill>
                  <a:schemeClr val="bg2">
                    <a:lumMod val="50000"/>
                  </a:schemeClr>
                </a:solidFill>
                <a:ea typeface="+mj-ea"/>
              </a:rPr>
              <a:t>المتدربة </a:t>
            </a:r>
            <a:r>
              <a:rPr lang="ar-SA" sz="2800" b="1" u="sng" dirty="0">
                <a:solidFill>
                  <a:schemeClr val="bg2">
                    <a:lumMod val="50000"/>
                  </a:schemeClr>
                </a:solidFill>
                <a:ea typeface="+mj-ea"/>
              </a:rPr>
              <a:t>:</a:t>
            </a:r>
          </a:p>
          <a:p>
            <a:pPr algn="just" eaLnBrk="0" hangingPunct="0">
              <a:lnSpc>
                <a:spcPct val="150000"/>
              </a:lnSpc>
              <a:tabLst>
                <a:tab pos="1143000" algn="l"/>
              </a:tabLst>
            </a:pPr>
            <a:r>
              <a:rPr lang="ar-SA" sz="2400" b="1" dirty="0" smtClean="0">
                <a:latin typeface="Tahoma" pitchFamily="34" charset="0"/>
                <a:cs typeface="+mn-cs"/>
              </a:rPr>
              <a:t> </a:t>
            </a:r>
            <a:r>
              <a:rPr lang="ar-SA" sz="2000" b="1" dirty="0">
                <a:latin typeface="Tahoma" pitchFamily="34" charset="0"/>
                <a:cs typeface="+mn-cs"/>
              </a:rPr>
              <a:t>اسم المتدربة </a:t>
            </a:r>
            <a:r>
              <a:rPr lang="ar-SA" sz="2000" b="1" dirty="0" smtClean="0">
                <a:latin typeface="Tahoma" pitchFamily="34" charset="0"/>
                <a:cs typeface="+mn-cs"/>
              </a:rPr>
              <a:t>، </a:t>
            </a:r>
            <a:r>
              <a:rPr lang="ar-SA" sz="2000" b="1" u="sng" dirty="0" smtClean="0">
                <a:latin typeface="Tahoma" pitchFamily="34" charset="0"/>
              </a:rPr>
              <a:t>رقم المتدربة</a:t>
            </a:r>
            <a:r>
              <a:rPr lang="ar-SA" sz="2000" b="1" dirty="0" smtClean="0">
                <a:latin typeface="Tahoma" pitchFamily="34" charset="0"/>
              </a:rPr>
              <a:t>  : صفة فريدة وتكون </a:t>
            </a:r>
            <a:r>
              <a:rPr lang="ar-SA" sz="2000" b="1" dirty="0">
                <a:latin typeface="Tahoma" pitchFamily="34" charset="0"/>
              </a:rPr>
              <a:t>مفتاح أساسي </a:t>
            </a:r>
            <a:r>
              <a:rPr lang="ar-SA" sz="2000" b="1" dirty="0" smtClean="0">
                <a:latin typeface="Tahoma" pitchFamily="34" charset="0"/>
              </a:rPr>
              <a:t> </a:t>
            </a:r>
            <a:r>
              <a:rPr lang="ar-SA" sz="2000" b="1" dirty="0">
                <a:latin typeface="Tahoma" pitchFamily="34" charset="0"/>
              </a:rPr>
              <a:t>ليميز كل متدربة عن الأخرى  </a:t>
            </a:r>
            <a:r>
              <a:rPr lang="ar-SA" sz="2000" b="1" dirty="0" smtClean="0">
                <a:latin typeface="Tahoma" pitchFamily="34" charset="0"/>
              </a:rPr>
              <a:t>,</a:t>
            </a:r>
          </a:p>
          <a:p>
            <a:pPr algn="just" eaLnBrk="0" hangingPunct="0">
              <a:lnSpc>
                <a:spcPct val="150000"/>
              </a:lnSpc>
              <a:tabLst>
                <a:tab pos="1143000" algn="l"/>
              </a:tabLst>
            </a:pPr>
            <a:r>
              <a:rPr lang="ar-SA" sz="2000" b="1" dirty="0" smtClean="0">
                <a:latin typeface="Tahoma" pitchFamily="34" charset="0"/>
                <a:cs typeface="+mn-cs"/>
              </a:rPr>
              <a:t>رقم </a:t>
            </a:r>
            <a:r>
              <a:rPr lang="ar-SA" sz="2000" b="1" dirty="0">
                <a:latin typeface="Tahoma" pitchFamily="34" charset="0"/>
                <a:cs typeface="+mn-cs"/>
              </a:rPr>
              <a:t>الهاتف .</a:t>
            </a:r>
            <a:endParaRPr lang="en-US" sz="2000" b="1" dirty="0">
              <a:cs typeface="+mn-cs"/>
            </a:endParaRPr>
          </a:p>
          <a:p>
            <a:pPr marL="457200" indent="-457200" algn="just" eaLnBrk="0" hangingPunct="0">
              <a:lnSpc>
                <a:spcPct val="150000"/>
              </a:lnSpc>
              <a:buFont typeface="Arial" pitchFamily="34" charset="0"/>
              <a:buChar char="•"/>
              <a:tabLst>
                <a:tab pos="1143000" algn="l"/>
              </a:tabLst>
            </a:pPr>
            <a:r>
              <a:rPr lang="ar-SA" sz="2800" b="1" u="sng" dirty="0" smtClean="0">
                <a:solidFill>
                  <a:schemeClr val="bg2">
                    <a:lumMod val="50000"/>
                  </a:schemeClr>
                </a:solidFill>
                <a:ea typeface="+mj-ea"/>
              </a:rPr>
              <a:t>المدربة : </a:t>
            </a:r>
          </a:p>
          <a:p>
            <a:pPr algn="just" eaLnBrk="0" hangingPunct="0">
              <a:lnSpc>
                <a:spcPct val="150000"/>
              </a:lnSpc>
              <a:tabLst>
                <a:tab pos="1143000" algn="l"/>
              </a:tabLst>
            </a:pPr>
            <a:r>
              <a:rPr lang="ar-SA" sz="2000" b="1" dirty="0" smtClean="0">
                <a:latin typeface="Tahoma" pitchFamily="34" charset="0"/>
                <a:cs typeface="+mn-cs"/>
              </a:rPr>
              <a:t>اسم </a:t>
            </a:r>
            <a:r>
              <a:rPr lang="ar-SA" sz="2000" b="1" dirty="0">
                <a:latin typeface="Tahoma" pitchFamily="34" charset="0"/>
                <a:cs typeface="+mn-cs"/>
              </a:rPr>
              <a:t>المدربة ، </a:t>
            </a:r>
            <a:r>
              <a:rPr lang="ar-SA" sz="2000" b="1" u="sng" dirty="0">
                <a:latin typeface="Tahoma" pitchFamily="34" charset="0"/>
              </a:rPr>
              <a:t>رقم المدربة</a:t>
            </a:r>
            <a:r>
              <a:rPr lang="ar-SA" sz="2000" b="1" dirty="0">
                <a:latin typeface="Tahoma" pitchFamily="34" charset="0"/>
              </a:rPr>
              <a:t>  : كحقل مفتاح أساسي مميز ليميز كل مدربة عن الأخرى </a:t>
            </a:r>
            <a:r>
              <a:rPr lang="ar-SA" sz="2000" b="1" dirty="0" smtClean="0">
                <a:latin typeface="Tahoma" pitchFamily="34" charset="0"/>
              </a:rPr>
              <a:t>, </a:t>
            </a:r>
          </a:p>
          <a:p>
            <a:pPr algn="just" eaLnBrk="0" hangingPunct="0">
              <a:lnSpc>
                <a:spcPct val="150000"/>
              </a:lnSpc>
              <a:tabLst>
                <a:tab pos="1143000" algn="l"/>
              </a:tabLst>
            </a:pPr>
            <a:r>
              <a:rPr lang="ar-SA" sz="2000" b="1" dirty="0" smtClean="0">
                <a:latin typeface="Tahoma" pitchFamily="34" charset="0"/>
                <a:cs typeface="+mn-cs"/>
              </a:rPr>
              <a:t>التخصص</a:t>
            </a:r>
            <a:r>
              <a:rPr lang="en-US" sz="2000" b="1" dirty="0" smtClean="0">
                <a:latin typeface="Tahoma" pitchFamily="34" charset="0"/>
                <a:cs typeface="+mn-cs"/>
              </a:rPr>
              <a:t>  </a:t>
            </a:r>
            <a:r>
              <a:rPr lang="ar-SA" sz="2000" b="1" dirty="0" smtClean="0">
                <a:latin typeface="Tahoma" pitchFamily="34" charset="0"/>
                <a:cs typeface="+mn-cs"/>
              </a:rPr>
              <a:t>، رقم الهاتف .</a:t>
            </a:r>
          </a:p>
          <a:p>
            <a:pPr algn="just" eaLnBrk="0" hangingPunct="0">
              <a:lnSpc>
                <a:spcPct val="150000"/>
              </a:lnSpc>
              <a:tabLst>
                <a:tab pos="1143000" algn="l"/>
              </a:tabLst>
            </a:pPr>
            <a:r>
              <a:rPr lang="ar-SA" sz="2000" b="1" dirty="0" smtClean="0">
                <a:latin typeface="Tahoma" pitchFamily="34" charset="0"/>
                <a:cs typeface="+mn-cs"/>
              </a:rPr>
              <a:t>لا نضع </a:t>
            </a:r>
            <a:r>
              <a:rPr lang="ar-SA" sz="2000" b="1" dirty="0">
                <a:latin typeface="Tahoma" pitchFamily="34" charset="0"/>
                <a:cs typeface="+mn-cs"/>
              </a:rPr>
              <a:t>هنا اسم الدورة </a:t>
            </a:r>
            <a:r>
              <a:rPr lang="ar-SA" sz="2000" b="1" dirty="0" smtClean="0">
                <a:latin typeface="Tahoma" pitchFamily="34" charset="0"/>
                <a:cs typeface="+mn-cs"/>
              </a:rPr>
              <a:t> هنا لأن </a:t>
            </a:r>
            <a:r>
              <a:rPr lang="ar-SA" sz="2000" b="1" dirty="0">
                <a:latin typeface="Tahoma" pitchFamily="34" charset="0"/>
                <a:cs typeface="+mn-cs"/>
              </a:rPr>
              <a:t>هذه صفة تخص الدورة ولاتخص المدربة .</a:t>
            </a:r>
            <a:endParaRPr lang="en-US" sz="2000" b="1" dirty="0">
              <a:cs typeface="+mn-cs"/>
            </a:endParaRPr>
          </a:p>
          <a:p>
            <a:pPr marL="457200" indent="-457200" algn="just" eaLnBrk="0" hangingPunct="0">
              <a:lnSpc>
                <a:spcPct val="150000"/>
              </a:lnSpc>
              <a:buFont typeface="Arial" pitchFamily="34" charset="0"/>
              <a:buChar char="•"/>
              <a:tabLst>
                <a:tab pos="1143000" algn="l"/>
              </a:tabLst>
            </a:pPr>
            <a:r>
              <a:rPr lang="ar-SA" sz="2800" b="1" u="sng" dirty="0" smtClean="0">
                <a:solidFill>
                  <a:schemeClr val="bg2">
                    <a:lumMod val="50000"/>
                  </a:schemeClr>
                </a:solidFill>
                <a:ea typeface="+mj-ea"/>
              </a:rPr>
              <a:t>الدورة </a:t>
            </a:r>
            <a:r>
              <a:rPr lang="ar-SA" sz="2800" b="1" u="sng" dirty="0">
                <a:solidFill>
                  <a:schemeClr val="bg2">
                    <a:lumMod val="50000"/>
                  </a:schemeClr>
                </a:solidFill>
                <a:ea typeface="+mj-ea"/>
              </a:rPr>
              <a:t>: </a:t>
            </a:r>
            <a:endParaRPr lang="ar-SA" sz="2800" b="1" u="sng" dirty="0" smtClean="0">
              <a:solidFill>
                <a:schemeClr val="bg2">
                  <a:lumMod val="50000"/>
                </a:schemeClr>
              </a:solidFill>
              <a:ea typeface="+mj-ea"/>
            </a:endParaRPr>
          </a:p>
          <a:p>
            <a:pPr algn="just" eaLnBrk="0" hangingPunct="0">
              <a:lnSpc>
                <a:spcPct val="150000"/>
              </a:lnSpc>
              <a:tabLst>
                <a:tab pos="1143000" algn="l"/>
              </a:tabLst>
            </a:pPr>
            <a:r>
              <a:rPr lang="ar-SA" sz="2000" b="1" dirty="0" smtClean="0">
                <a:latin typeface="Tahoma" pitchFamily="34" charset="0"/>
                <a:cs typeface="+mn-cs"/>
              </a:rPr>
              <a:t>اسم </a:t>
            </a:r>
            <a:r>
              <a:rPr lang="ar-SA" sz="2000" b="1" dirty="0">
                <a:latin typeface="Tahoma" pitchFamily="34" charset="0"/>
                <a:cs typeface="+mn-cs"/>
              </a:rPr>
              <a:t>الدورة ، </a:t>
            </a:r>
            <a:r>
              <a:rPr lang="ar-SA" sz="2000" b="1" u="sng" dirty="0">
                <a:latin typeface="Tahoma" pitchFamily="34" charset="0"/>
              </a:rPr>
              <a:t>رقم الدورة</a:t>
            </a:r>
            <a:r>
              <a:rPr lang="ar-SA" sz="2000" b="1" dirty="0">
                <a:latin typeface="Tahoma" pitchFamily="34" charset="0"/>
              </a:rPr>
              <a:t> </a:t>
            </a:r>
            <a:r>
              <a:rPr lang="ar-SA" sz="2000" b="1" dirty="0" smtClean="0">
                <a:latin typeface="Tahoma" pitchFamily="34" charset="0"/>
              </a:rPr>
              <a:t>: </a:t>
            </a:r>
            <a:r>
              <a:rPr lang="ar-SA" sz="2000" b="1" dirty="0">
                <a:latin typeface="Tahoma" pitchFamily="34" charset="0"/>
              </a:rPr>
              <a:t>كحقل  مفتاح أساسي ليميز كل دورة عن الأخرى </a:t>
            </a:r>
            <a:r>
              <a:rPr lang="ar-SA" sz="2000" b="1" dirty="0" smtClean="0">
                <a:latin typeface="Tahoma" pitchFamily="34" charset="0"/>
              </a:rPr>
              <a:t> , </a:t>
            </a:r>
            <a:r>
              <a:rPr lang="ar-SA" sz="2000" b="1" dirty="0" smtClean="0">
                <a:latin typeface="Tahoma" pitchFamily="34" charset="0"/>
                <a:cs typeface="+mn-cs"/>
              </a:rPr>
              <a:t>عدد </a:t>
            </a:r>
            <a:r>
              <a:rPr lang="ar-SA" sz="2000" b="1" dirty="0">
                <a:latin typeface="Tahoma" pitchFamily="34" charset="0"/>
                <a:cs typeface="+mn-cs"/>
              </a:rPr>
              <a:t>ساعات </a:t>
            </a:r>
            <a:r>
              <a:rPr lang="ar-SA" sz="2000" b="1" dirty="0" smtClean="0">
                <a:latin typeface="Tahoma" pitchFamily="34" charset="0"/>
                <a:cs typeface="+mn-cs"/>
              </a:rPr>
              <a:t>الدورة .</a:t>
            </a:r>
            <a:endParaRPr lang="ar-SA" sz="2000" b="1" dirty="0">
              <a:cs typeface="+mn-cs"/>
            </a:endParaRP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8E2136-1D52-404E-9F72-638376FF357E}" type="slidenum">
              <a:rPr lang="ar-SA" smtClean="0"/>
              <a:pPr>
                <a:defRPr/>
              </a:pPr>
              <a:t>19</a:t>
            </a:fld>
            <a:endParaRPr lang="ar-SA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99592" y="476672"/>
            <a:ext cx="7772400" cy="5436096"/>
          </a:xfrm>
        </p:spPr>
        <p:txBody>
          <a:bodyPr/>
          <a:lstStyle/>
          <a:p>
            <a:pPr>
              <a:buNone/>
            </a:pPr>
            <a:r>
              <a:rPr lang="ar-SA" sz="3200" b="1" u="sng" dirty="0">
                <a:solidFill>
                  <a:schemeClr val="bg2">
                    <a:lumMod val="50000"/>
                  </a:schemeClr>
                </a:solidFill>
              </a:rPr>
              <a:t> قواعد البيانات العلائقية </a:t>
            </a:r>
            <a:r>
              <a:rPr lang="en-US" sz="3200" b="1" u="sng" dirty="0">
                <a:solidFill>
                  <a:schemeClr val="bg2">
                    <a:lumMod val="50000"/>
                  </a:schemeClr>
                </a:solidFill>
              </a:rPr>
              <a:t>Relational Database </a:t>
            </a:r>
            <a:r>
              <a:rPr lang="ar-SA" sz="3200" b="1" u="sng" dirty="0">
                <a:solidFill>
                  <a:schemeClr val="bg2">
                    <a:lumMod val="50000"/>
                  </a:schemeClr>
                </a:solidFill>
              </a:rPr>
              <a:t> :   </a:t>
            </a:r>
            <a:endParaRPr lang="ar-SA" sz="3200" b="1" u="sng" dirty="0" smtClean="0">
              <a:solidFill>
                <a:schemeClr val="bg2">
                  <a:lumMod val="50000"/>
                </a:schemeClr>
              </a:solidFill>
            </a:endParaRPr>
          </a:p>
          <a:p>
            <a:pPr>
              <a:buNone/>
            </a:pPr>
            <a:endParaRPr lang="ar-SA" sz="1050" b="1" u="sng" dirty="0" smtClean="0">
              <a:solidFill>
                <a:schemeClr val="bg2">
                  <a:lumMod val="50000"/>
                </a:schemeClr>
              </a:solidFill>
            </a:endParaRPr>
          </a:p>
          <a:p>
            <a:pPr>
              <a:buNone/>
            </a:pPr>
            <a:r>
              <a:rPr lang="ar-SA" dirty="0" smtClean="0"/>
              <a:t>في الماضي كانت قواعد البيانات المتعارف عليها هي :</a:t>
            </a:r>
          </a:p>
          <a:p>
            <a:r>
              <a:rPr lang="ar-SA" u="sng" dirty="0" smtClean="0"/>
              <a:t>قواعد البيانات الشبكية .</a:t>
            </a:r>
          </a:p>
          <a:p>
            <a:r>
              <a:rPr lang="ar-SA" u="sng" dirty="0" smtClean="0"/>
              <a:t>قواعد البيانات الهرمية .</a:t>
            </a:r>
          </a:p>
          <a:p>
            <a:pPr>
              <a:buNone/>
            </a:pPr>
            <a:r>
              <a:rPr lang="ar-SA" dirty="0" smtClean="0"/>
              <a:t>وظلت هذه الأنواع هي المستخدمة حتى ظهرت قواعد </a:t>
            </a:r>
            <a:r>
              <a:rPr lang="ar-SA" u="sng" dirty="0" smtClean="0"/>
              <a:t>البيانات العلائقية </a:t>
            </a:r>
          </a:p>
          <a:p>
            <a:pPr>
              <a:buNone/>
            </a:pPr>
            <a:r>
              <a:rPr lang="ar-SA" dirty="0" smtClean="0"/>
              <a:t>ونظرا </a:t>
            </a:r>
            <a:r>
              <a:rPr lang="ar-SA" dirty="0">
                <a:solidFill>
                  <a:schemeClr val="accent1"/>
                </a:solidFill>
              </a:rPr>
              <a:t>لقوة نظم إدارة قواعد البيانات العلائقية </a:t>
            </a:r>
            <a:r>
              <a:rPr lang="ar-SA" dirty="0" smtClean="0"/>
              <a:t>، و </a:t>
            </a:r>
            <a:r>
              <a:rPr lang="ar-SA" dirty="0">
                <a:solidFill>
                  <a:schemeClr val="accent1"/>
                </a:solidFill>
              </a:rPr>
              <a:t>لسهولة تصميمها </a:t>
            </a:r>
            <a:r>
              <a:rPr lang="ar-SA" dirty="0" smtClean="0">
                <a:solidFill>
                  <a:schemeClr val="accent1"/>
                </a:solidFill>
              </a:rPr>
              <a:t>و </a:t>
            </a:r>
            <a:r>
              <a:rPr lang="ar-SA" dirty="0">
                <a:solidFill>
                  <a:schemeClr val="accent1"/>
                </a:solidFill>
              </a:rPr>
              <a:t>برمجتها </a:t>
            </a:r>
            <a:r>
              <a:rPr lang="ar-SA" dirty="0" smtClean="0">
                <a:solidFill>
                  <a:schemeClr val="accent1"/>
                </a:solidFill>
              </a:rPr>
              <a:t>و تعامل </a:t>
            </a:r>
            <a:r>
              <a:rPr lang="ar-SA" dirty="0">
                <a:solidFill>
                  <a:schemeClr val="accent1"/>
                </a:solidFill>
              </a:rPr>
              <a:t>المستخدمين معها</a:t>
            </a:r>
            <a:r>
              <a:rPr lang="ar-SA" dirty="0"/>
              <a:t> فقد طغت على الأنواع الأخرى وأصبحت هي </a:t>
            </a:r>
            <a:r>
              <a:rPr lang="ar-SA" dirty="0" smtClean="0"/>
              <a:t>النوع الوحيد المستخدم.</a:t>
            </a:r>
          </a:p>
          <a:p>
            <a:pPr>
              <a:buNone/>
            </a:pP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4189991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مجموعة 1"/>
          <p:cNvGrpSpPr/>
          <p:nvPr/>
        </p:nvGrpSpPr>
        <p:grpSpPr>
          <a:xfrm>
            <a:off x="4789358" y="334783"/>
            <a:ext cx="4213611" cy="2282962"/>
            <a:chOff x="4789358" y="334783"/>
            <a:chExt cx="4213611" cy="2282962"/>
          </a:xfrm>
          <a:noFill/>
        </p:grpSpPr>
        <p:grpSp>
          <p:nvGrpSpPr>
            <p:cNvPr id="17452" name="Group 4"/>
            <p:cNvGrpSpPr>
              <a:grpSpLocks/>
            </p:cNvGrpSpPr>
            <p:nvPr/>
          </p:nvGrpSpPr>
          <p:grpSpPr bwMode="auto">
            <a:xfrm>
              <a:off x="5977002" y="1818043"/>
              <a:ext cx="1520001" cy="799702"/>
              <a:chOff x="6840" y="12060"/>
              <a:chExt cx="1800" cy="900"/>
            </a:xfrm>
            <a:grpFill/>
          </p:grpSpPr>
          <p:sp>
            <p:nvSpPr>
              <p:cNvPr id="17473" name="Rectangle 5"/>
              <p:cNvSpPr>
                <a:spLocks noChangeArrowheads="1"/>
              </p:cNvSpPr>
              <p:nvPr/>
            </p:nvSpPr>
            <p:spPr bwMode="auto">
              <a:xfrm>
                <a:off x="6840" y="12060"/>
                <a:ext cx="1800" cy="900"/>
              </a:xfrm>
              <a:prstGeom prst="rect">
                <a:avLst/>
              </a:prstGeom>
              <a:grpFill/>
              <a:ln w="381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ar-SA" sz="1600" b="1">
                  <a:latin typeface="Comic Sans MS" pitchFamily="66" charset="0"/>
                  <a:cs typeface="Tahoma" pitchFamily="34" charset="0"/>
                </a:endParaRPr>
              </a:p>
            </p:txBody>
          </p:sp>
          <p:sp>
            <p:nvSpPr>
              <p:cNvPr id="17474" name="Text Box 6"/>
              <p:cNvSpPr txBox="1">
                <a:spLocks noChangeArrowheads="1"/>
              </p:cNvSpPr>
              <p:nvPr/>
            </p:nvSpPr>
            <p:spPr bwMode="auto">
              <a:xfrm>
                <a:off x="7200" y="12280"/>
                <a:ext cx="1080" cy="620"/>
              </a:xfrm>
              <a:prstGeom prst="rect">
                <a:avLst/>
              </a:prstGeom>
              <a:grpFill/>
              <a:ln w="38100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Aft>
                    <a:spcPts val="1000"/>
                  </a:spcAft>
                </a:pPr>
                <a:r>
                  <a:rPr lang="ar-SA" sz="1600" b="1" dirty="0"/>
                  <a:t>المتدربة</a:t>
                </a:r>
              </a:p>
            </p:txBody>
          </p:sp>
        </p:grpSp>
        <p:grpSp>
          <p:nvGrpSpPr>
            <p:cNvPr id="17453" name="Group 7"/>
            <p:cNvGrpSpPr>
              <a:grpSpLocks/>
            </p:cNvGrpSpPr>
            <p:nvPr/>
          </p:nvGrpSpPr>
          <p:grpSpPr bwMode="auto">
            <a:xfrm>
              <a:off x="6100181" y="334783"/>
              <a:ext cx="1368001" cy="639761"/>
              <a:chOff x="5300" y="12420"/>
              <a:chExt cx="1620" cy="720"/>
            </a:xfrm>
            <a:grpFill/>
          </p:grpSpPr>
          <p:sp>
            <p:nvSpPr>
              <p:cNvPr id="17471" name="Oval 8"/>
              <p:cNvSpPr>
                <a:spLocks noChangeArrowheads="1"/>
              </p:cNvSpPr>
              <p:nvPr/>
            </p:nvSpPr>
            <p:spPr bwMode="auto">
              <a:xfrm>
                <a:off x="5400" y="12420"/>
                <a:ext cx="1440" cy="720"/>
              </a:xfrm>
              <a:prstGeom prst="ellipse">
                <a:avLst/>
              </a:prstGeom>
              <a:grpFill/>
              <a:ln w="381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ar-SA" sz="1600" b="1">
                  <a:latin typeface="Comic Sans MS" pitchFamily="66" charset="0"/>
                  <a:cs typeface="Tahoma" pitchFamily="34" charset="0"/>
                </a:endParaRPr>
              </a:p>
            </p:txBody>
          </p:sp>
          <p:sp>
            <p:nvSpPr>
              <p:cNvPr id="17472" name="Text Box 9"/>
              <p:cNvSpPr txBox="1">
                <a:spLocks noChangeArrowheads="1"/>
              </p:cNvSpPr>
              <p:nvPr/>
            </p:nvSpPr>
            <p:spPr bwMode="auto">
              <a:xfrm>
                <a:off x="5300" y="12520"/>
                <a:ext cx="1620" cy="460"/>
              </a:xfrm>
              <a:prstGeom prst="rect">
                <a:avLst/>
              </a:prstGeom>
              <a:grpFill/>
              <a:ln w="38100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Aft>
                    <a:spcPts val="1000"/>
                  </a:spcAft>
                </a:pPr>
                <a:r>
                  <a:rPr lang="ar-SA" sz="1600" b="1" u="sng" dirty="0" smtClean="0"/>
                  <a:t>رقم المتدربة</a:t>
                </a:r>
                <a:endParaRPr lang="ar-SA" sz="1600" b="1" u="sng" dirty="0"/>
              </a:p>
            </p:txBody>
          </p:sp>
        </p:grpSp>
        <p:grpSp>
          <p:nvGrpSpPr>
            <p:cNvPr id="17454" name="Group 10"/>
            <p:cNvGrpSpPr>
              <a:grpSpLocks/>
            </p:cNvGrpSpPr>
            <p:nvPr/>
          </p:nvGrpSpPr>
          <p:grpSpPr bwMode="auto">
            <a:xfrm>
              <a:off x="4789358" y="716862"/>
              <a:ext cx="1368001" cy="639761"/>
              <a:chOff x="5300" y="12420"/>
              <a:chExt cx="1620" cy="720"/>
            </a:xfrm>
            <a:grpFill/>
          </p:grpSpPr>
          <p:sp>
            <p:nvSpPr>
              <p:cNvPr id="17469" name="Oval 11"/>
              <p:cNvSpPr>
                <a:spLocks noChangeArrowheads="1"/>
              </p:cNvSpPr>
              <p:nvPr/>
            </p:nvSpPr>
            <p:spPr bwMode="auto">
              <a:xfrm>
                <a:off x="5400" y="12420"/>
                <a:ext cx="1440" cy="720"/>
              </a:xfrm>
              <a:prstGeom prst="ellipse">
                <a:avLst/>
              </a:prstGeom>
              <a:grpFill/>
              <a:ln w="381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ar-SA" sz="1600" b="1">
                  <a:latin typeface="Comic Sans MS" pitchFamily="66" charset="0"/>
                  <a:cs typeface="Tahoma" pitchFamily="34" charset="0"/>
                </a:endParaRPr>
              </a:p>
            </p:txBody>
          </p:sp>
          <p:sp>
            <p:nvSpPr>
              <p:cNvPr id="17470" name="Text Box 12"/>
              <p:cNvSpPr txBox="1">
                <a:spLocks noChangeArrowheads="1"/>
              </p:cNvSpPr>
              <p:nvPr/>
            </p:nvSpPr>
            <p:spPr bwMode="auto">
              <a:xfrm>
                <a:off x="5300" y="12520"/>
                <a:ext cx="1620" cy="460"/>
              </a:xfrm>
              <a:prstGeom prst="rect">
                <a:avLst/>
              </a:prstGeom>
              <a:grpFill/>
              <a:ln w="38100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Aft>
                    <a:spcPts val="1000"/>
                  </a:spcAft>
                </a:pPr>
                <a:r>
                  <a:rPr lang="ar-SA" sz="1600" b="1" dirty="0"/>
                  <a:t>اسم المتدربة</a:t>
                </a:r>
              </a:p>
            </p:txBody>
          </p:sp>
        </p:grpSp>
        <p:grpSp>
          <p:nvGrpSpPr>
            <p:cNvPr id="17457" name="Group 19"/>
            <p:cNvGrpSpPr>
              <a:grpSpLocks/>
            </p:cNvGrpSpPr>
            <p:nvPr/>
          </p:nvGrpSpPr>
          <p:grpSpPr bwMode="auto">
            <a:xfrm>
              <a:off x="7634968" y="885688"/>
              <a:ext cx="1368001" cy="639761"/>
              <a:chOff x="5300" y="12420"/>
              <a:chExt cx="1620" cy="720"/>
            </a:xfrm>
            <a:grpFill/>
          </p:grpSpPr>
          <p:sp>
            <p:nvSpPr>
              <p:cNvPr id="17463" name="Oval 20"/>
              <p:cNvSpPr>
                <a:spLocks noChangeArrowheads="1"/>
              </p:cNvSpPr>
              <p:nvPr/>
            </p:nvSpPr>
            <p:spPr bwMode="auto">
              <a:xfrm>
                <a:off x="5400" y="12420"/>
                <a:ext cx="1440" cy="720"/>
              </a:xfrm>
              <a:prstGeom prst="ellipse">
                <a:avLst/>
              </a:prstGeom>
              <a:grpFill/>
              <a:ln w="381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ar-SA" sz="1600" b="1">
                  <a:latin typeface="Comic Sans MS" pitchFamily="66" charset="0"/>
                  <a:cs typeface="Tahoma" pitchFamily="34" charset="0"/>
                </a:endParaRPr>
              </a:p>
            </p:txBody>
          </p:sp>
          <p:sp>
            <p:nvSpPr>
              <p:cNvPr id="17464" name="Text Box 21"/>
              <p:cNvSpPr txBox="1">
                <a:spLocks noChangeArrowheads="1"/>
              </p:cNvSpPr>
              <p:nvPr/>
            </p:nvSpPr>
            <p:spPr bwMode="auto">
              <a:xfrm>
                <a:off x="5300" y="12520"/>
                <a:ext cx="1620" cy="460"/>
              </a:xfrm>
              <a:prstGeom prst="rect">
                <a:avLst/>
              </a:prstGeom>
              <a:grpFill/>
              <a:ln w="38100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Aft>
                    <a:spcPts val="1000"/>
                  </a:spcAft>
                </a:pPr>
                <a:r>
                  <a:rPr lang="ar-SA" sz="1600" b="1" dirty="0"/>
                  <a:t>رقم الهاتف</a:t>
                </a:r>
              </a:p>
            </p:txBody>
          </p:sp>
        </p:grpSp>
        <p:sp>
          <p:nvSpPr>
            <p:cNvPr id="17458" name="Line 22"/>
            <p:cNvSpPr>
              <a:spLocks noChangeShapeType="1"/>
            </p:cNvSpPr>
            <p:nvPr/>
          </p:nvSpPr>
          <p:spPr bwMode="auto">
            <a:xfrm>
              <a:off x="6763411" y="985692"/>
              <a:ext cx="29215" cy="832351"/>
            </a:xfrm>
            <a:prstGeom prst="line">
              <a:avLst/>
            </a:prstGeom>
            <a:grpFill/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ar-SA" sz="1600" b="1"/>
            </a:p>
          </p:txBody>
        </p:sp>
        <p:sp>
          <p:nvSpPr>
            <p:cNvPr id="17459" name="Line 23"/>
            <p:cNvSpPr>
              <a:spLocks noChangeShapeType="1"/>
            </p:cNvSpPr>
            <p:nvPr/>
          </p:nvSpPr>
          <p:spPr bwMode="auto">
            <a:xfrm flipH="1">
              <a:off x="7497003" y="1529576"/>
              <a:ext cx="830410" cy="688317"/>
            </a:xfrm>
            <a:prstGeom prst="line">
              <a:avLst/>
            </a:prstGeom>
            <a:grpFill/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ar-SA" sz="1600" b="1"/>
            </a:p>
          </p:txBody>
        </p:sp>
        <p:sp>
          <p:nvSpPr>
            <p:cNvPr id="17462" name="Line 26"/>
            <p:cNvSpPr>
              <a:spLocks noChangeShapeType="1"/>
            </p:cNvSpPr>
            <p:nvPr/>
          </p:nvSpPr>
          <p:spPr bwMode="auto">
            <a:xfrm>
              <a:off x="5904186" y="1241111"/>
              <a:ext cx="391989" cy="576932"/>
            </a:xfrm>
            <a:prstGeom prst="line">
              <a:avLst/>
            </a:prstGeom>
            <a:grpFill/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ar-SA" sz="1600" b="1"/>
            </a:p>
          </p:txBody>
        </p:sp>
      </p:grpSp>
      <p:grpSp>
        <p:nvGrpSpPr>
          <p:cNvPr id="17425" name="Group 28"/>
          <p:cNvGrpSpPr>
            <a:grpSpLocks/>
          </p:cNvGrpSpPr>
          <p:nvPr/>
        </p:nvGrpSpPr>
        <p:grpSpPr bwMode="auto">
          <a:xfrm>
            <a:off x="2111287" y="3375821"/>
            <a:ext cx="1784195" cy="677088"/>
            <a:chOff x="2340" y="12060"/>
            <a:chExt cx="1800" cy="900"/>
          </a:xfrm>
        </p:grpSpPr>
        <p:sp>
          <p:nvSpPr>
            <p:cNvPr id="17450" name="Rectangle 29"/>
            <p:cNvSpPr>
              <a:spLocks noChangeArrowheads="1"/>
            </p:cNvSpPr>
            <p:nvPr/>
          </p:nvSpPr>
          <p:spPr bwMode="auto">
            <a:xfrm>
              <a:off x="2340" y="12060"/>
              <a:ext cx="1800" cy="900"/>
            </a:xfrm>
            <a:prstGeom prst="rect">
              <a:avLst/>
            </a:prstGeom>
            <a:solidFill>
              <a:srgbClr val="FFFFFF"/>
            </a:solidFill>
            <a:ln w="381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ar-SA" sz="1600" b="1">
                <a:latin typeface="Comic Sans MS" pitchFamily="66" charset="0"/>
                <a:cs typeface="Tahoma" pitchFamily="34" charset="0"/>
              </a:endParaRPr>
            </a:p>
          </p:txBody>
        </p:sp>
        <p:sp>
          <p:nvSpPr>
            <p:cNvPr id="17451" name="Text Box 30"/>
            <p:cNvSpPr txBox="1">
              <a:spLocks noChangeArrowheads="1"/>
            </p:cNvSpPr>
            <p:nvPr/>
          </p:nvSpPr>
          <p:spPr bwMode="auto">
            <a:xfrm>
              <a:off x="2680" y="12280"/>
              <a:ext cx="1080" cy="600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Aft>
                  <a:spcPts val="1000"/>
                </a:spcAft>
              </a:pPr>
              <a:r>
                <a:rPr lang="ar-SA" sz="1600" b="1"/>
                <a:t>المدربة</a:t>
              </a:r>
            </a:p>
          </p:txBody>
        </p:sp>
      </p:grpSp>
      <p:grpSp>
        <p:nvGrpSpPr>
          <p:cNvPr id="17426" name="Group 31"/>
          <p:cNvGrpSpPr>
            <a:grpSpLocks/>
          </p:cNvGrpSpPr>
          <p:nvPr/>
        </p:nvGrpSpPr>
        <p:grpSpPr bwMode="auto">
          <a:xfrm>
            <a:off x="2289707" y="2698733"/>
            <a:ext cx="1605776" cy="541670"/>
            <a:chOff x="5300" y="12420"/>
            <a:chExt cx="1620" cy="720"/>
          </a:xfrm>
        </p:grpSpPr>
        <p:sp>
          <p:nvSpPr>
            <p:cNvPr id="17448" name="Oval 32"/>
            <p:cNvSpPr>
              <a:spLocks noChangeArrowheads="1"/>
            </p:cNvSpPr>
            <p:nvPr/>
          </p:nvSpPr>
          <p:spPr bwMode="auto">
            <a:xfrm>
              <a:off x="5400" y="12420"/>
              <a:ext cx="1440" cy="720"/>
            </a:xfrm>
            <a:prstGeom prst="ellipse">
              <a:avLst/>
            </a:prstGeom>
            <a:solidFill>
              <a:srgbClr val="FFFFFF"/>
            </a:solidFill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ar-SA" sz="1600" b="1">
                <a:latin typeface="Comic Sans MS" pitchFamily="66" charset="0"/>
                <a:cs typeface="Tahoma" pitchFamily="34" charset="0"/>
              </a:endParaRPr>
            </a:p>
          </p:txBody>
        </p:sp>
        <p:sp>
          <p:nvSpPr>
            <p:cNvPr id="17449" name="Text Box 33"/>
            <p:cNvSpPr txBox="1">
              <a:spLocks noChangeArrowheads="1"/>
            </p:cNvSpPr>
            <p:nvPr/>
          </p:nvSpPr>
          <p:spPr bwMode="auto">
            <a:xfrm>
              <a:off x="5300" y="12520"/>
              <a:ext cx="1620" cy="460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Aft>
                  <a:spcPts val="1000"/>
                </a:spcAft>
              </a:pPr>
              <a:r>
                <a:rPr lang="ar-SA" sz="1600" b="1" dirty="0"/>
                <a:t>رقم الهاتف</a:t>
              </a:r>
            </a:p>
          </p:txBody>
        </p:sp>
      </p:grpSp>
      <p:grpSp>
        <p:nvGrpSpPr>
          <p:cNvPr id="17427" name="Group 34"/>
          <p:cNvGrpSpPr>
            <a:grpSpLocks/>
          </p:cNvGrpSpPr>
          <p:nvPr/>
        </p:nvGrpSpPr>
        <p:grpSpPr bwMode="auto">
          <a:xfrm>
            <a:off x="1595853" y="4323743"/>
            <a:ext cx="1605776" cy="541670"/>
            <a:chOff x="5300" y="12420"/>
            <a:chExt cx="1620" cy="720"/>
          </a:xfrm>
        </p:grpSpPr>
        <p:sp>
          <p:nvSpPr>
            <p:cNvPr id="17446" name="Oval 35"/>
            <p:cNvSpPr>
              <a:spLocks noChangeArrowheads="1"/>
            </p:cNvSpPr>
            <p:nvPr/>
          </p:nvSpPr>
          <p:spPr bwMode="auto">
            <a:xfrm>
              <a:off x="5400" y="12420"/>
              <a:ext cx="1440" cy="720"/>
            </a:xfrm>
            <a:prstGeom prst="ellipse">
              <a:avLst/>
            </a:prstGeom>
            <a:solidFill>
              <a:srgbClr val="FFFFFF"/>
            </a:solidFill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ar-SA" sz="1600" b="1">
                <a:latin typeface="Comic Sans MS" pitchFamily="66" charset="0"/>
                <a:cs typeface="Tahoma" pitchFamily="34" charset="0"/>
              </a:endParaRPr>
            </a:p>
          </p:txBody>
        </p:sp>
        <p:sp>
          <p:nvSpPr>
            <p:cNvPr id="17447" name="Text Box 36"/>
            <p:cNvSpPr txBox="1">
              <a:spLocks noChangeArrowheads="1"/>
            </p:cNvSpPr>
            <p:nvPr/>
          </p:nvSpPr>
          <p:spPr bwMode="auto">
            <a:xfrm>
              <a:off x="5300" y="12520"/>
              <a:ext cx="1620" cy="460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Aft>
                  <a:spcPts val="1000"/>
                </a:spcAft>
              </a:pPr>
              <a:r>
                <a:rPr lang="ar-SA" sz="1600" b="1" u="sng"/>
                <a:t>رقم المدربة</a:t>
              </a:r>
            </a:p>
          </p:txBody>
        </p:sp>
      </p:grpSp>
      <p:grpSp>
        <p:nvGrpSpPr>
          <p:cNvPr id="17428" name="Group 37"/>
          <p:cNvGrpSpPr>
            <a:grpSpLocks/>
          </p:cNvGrpSpPr>
          <p:nvPr/>
        </p:nvGrpSpPr>
        <p:grpSpPr bwMode="auto">
          <a:xfrm>
            <a:off x="505512" y="3917491"/>
            <a:ext cx="1605776" cy="541670"/>
            <a:chOff x="5300" y="12420"/>
            <a:chExt cx="1620" cy="720"/>
          </a:xfrm>
        </p:grpSpPr>
        <p:sp>
          <p:nvSpPr>
            <p:cNvPr id="17444" name="Oval 38"/>
            <p:cNvSpPr>
              <a:spLocks noChangeArrowheads="1"/>
            </p:cNvSpPr>
            <p:nvPr/>
          </p:nvSpPr>
          <p:spPr bwMode="auto">
            <a:xfrm>
              <a:off x="5400" y="12420"/>
              <a:ext cx="1440" cy="720"/>
            </a:xfrm>
            <a:prstGeom prst="ellipse">
              <a:avLst/>
            </a:prstGeom>
            <a:solidFill>
              <a:srgbClr val="FFFFFF"/>
            </a:solidFill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ar-SA" sz="1600" b="1">
                <a:latin typeface="Comic Sans MS" pitchFamily="66" charset="0"/>
                <a:cs typeface="Tahoma" pitchFamily="34" charset="0"/>
              </a:endParaRPr>
            </a:p>
          </p:txBody>
        </p:sp>
        <p:sp>
          <p:nvSpPr>
            <p:cNvPr id="17445" name="Text Box 39"/>
            <p:cNvSpPr txBox="1">
              <a:spLocks noChangeArrowheads="1"/>
            </p:cNvSpPr>
            <p:nvPr/>
          </p:nvSpPr>
          <p:spPr bwMode="auto">
            <a:xfrm>
              <a:off x="5300" y="12520"/>
              <a:ext cx="1620" cy="460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Aft>
                  <a:spcPts val="1000"/>
                </a:spcAft>
              </a:pPr>
              <a:r>
                <a:rPr lang="ar-SA" sz="1600" b="1"/>
                <a:t>اسم المدربة</a:t>
              </a:r>
            </a:p>
          </p:txBody>
        </p:sp>
      </p:grpSp>
      <p:grpSp>
        <p:nvGrpSpPr>
          <p:cNvPr id="17429" name="Group 40"/>
          <p:cNvGrpSpPr>
            <a:grpSpLocks/>
          </p:cNvGrpSpPr>
          <p:nvPr/>
        </p:nvGrpSpPr>
        <p:grpSpPr bwMode="auto">
          <a:xfrm>
            <a:off x="316984" y="3123885"/>
            <a:ext cx="1605776" cy="541670"/>
            <a:chOff x="5300" y="12420"/>
            <a:chExt cx="1620" cy="720"/>
          </a:xfrm>
        </p:grpSpPr>
        <p:sp>
          <p:nvSpPr>
            <p:cNvPr id="17442" name="Oval 41"/>
            <p:cNvSpPr>
              <a:spLocks noChangeArrowheads="1"/>
            </p:cNvSpPr>
            <p:nvPr/>
          </p:nvSpPr>
          <p:spPr bwMode="auto">
            <a:xfrm>
              <a:off x="5400" y="12420"/>
              <a:ext cx="1440" cy="720"/>
            </a:xfrm>
            <a:prstGeom prst="ellipse">
              <a:avLst/>
            </a:prstGeom>
            <a:solidFill>
              <a:srgbClr val="FFFFFF"/>
            </a:solidFill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ar-SA" sz="1600" b="1">
                <a:latin typeface="Comic Sans MS" pitchFamily="66" charset="0"/>
                <a:cs typeface="Tahoma" pitchFamily="34" charset="0"/>
              </a:endParaRPr>
            </a:p>
          </p:txBody>
        </p:sp>
        <p:sp>
          <p:nvSpPr>
            <p:cNvPr id="17443" name="Text Box 42"/>
            <p:cNvSpPr txBox="1">
              <a:spLocks noChangeArrowheads="1"/>
            </p:cNvSpPr>
            <p:nvPr/>
          </p:nvSpPr>
          <p:spPr bwMode="auto">
            <a:xfrm>
              <a:off x="5300" y="12520"/>
              <a:ext cx="1620" cy="460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Aft>
                  <a:spcPts val="1000"/>
                </a:spcAft>
              </a:pPr>
              <a:r>
                <a:rPr lang="ar-SA" sz="1600" b="1"/>
                <a:t>التخصص</a:t>
              </a:r>
            </a:p>
          </p:txBody>
        </p:sp>
      </p:grpSp>
      <p:sp>
        <p:nvSpPr>
          <p:cNvPr id="17432" name="Line 49"/>
          <p:cNvSpPr>
            <a:spLocks noChangeShapeType="1"/>
          </p:cNvSpPr>
          <p:nvPr/>
        </p:nvSpPr>
        <p:spPr bwMode="auto">
          <a:xfrm flipV="1">
            <a:off x="2289707" y="4067954"/>
            <a:ext cx="356839" cy="255789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ar-SA" sz="1600" b="1"/>
          </a:p>
        </p:txBody>
      </p:sp>
      <p:sp>
        <p:nvSpPr>
          <p:cNvPr id="17433" name="Line 50"/>
          <p:cNvSpPr>
            <a:spLocks noChangeShapeType="1"/>
          </p:cNvSpPr>
          <p:nvPr/>
        </p:nvSpPr>
        <p:spPr bwMode="auto">
          <a:xfrm flipV="1">
            <a:off x="1576029" y="3782073"/>
            <a:ext cx="535259" cy="135418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ar-SA" sz="1600" b="1"/>
          </a:p>
        </p:txBody>
      </p:sp>
      <p:sp>
        <p:nvSpPr>
          <p:cNvPr id="17434" name="Line 51"/>
          <p:cNvSpPr>
            <a:spLocks noChangeShapeType="1"/>
          </p:cNvSpPr>
          <p:nvPr/>
        </p:nvSpPr>
        <p:spPr bwMode="auto">
          <a:xfrm>
            <a:off x="1754448" y="3511238"/>
            <a:ext cx="356839" cy="135418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ar-SA" sz="1600" b="1"/>
          </a:p>
        </p:txBody>
      </p:sp>
      <p:sp>
        <p:nvSpPr>
          <p:cNvPr id="17437" name="Line 54"/>
          <p:cNvSpPr>
            <a:spLocks noChangeShapeType="1"/>
          </p:cNvSpPr>
          <p:nvPr/>
        </p:nvSpPr>
        <p:spPr bwMode="auto">
          <a:xfrm flipH="1">
            <a:off x="3003385" y="3240403"/>
            <a:ext cx="178420" cy="135418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ar-SA" sz="1600" b="1"/>
          </a:p>
        </p:txBody>
      </p:sp>
      <p:grpSp>
        <p:nvGrpSpPr>
          <p:cNvPr id="17413" name="Group 55"/>
          <p:cNvGrpSpPr>
            <a:grpSpLocks/>
          </p:cNvGrpSpPr>
          <p:nvPr/>
        </p:nvGrpSpPr>
        <p:grpSpPr bwMode="auto">
          <a:xfrm>
            <a:off x="3981492" y="3260533"/>
            <a:ext cx="4854854" cy="2360846"/>
            <a:chOff x="4687" y="8820"/>
            <a:chExt cx="6293" cy="2000"/>
          </a:xfrm>
        </p:grpSpPr>
        <p:grpSp>
          <p:nvGrpSpPr>
            <p:cNvPr id="17414" name="Group 56"/>
            <p:cNvGrpSpPr>
              <a:grpSpLocks/>
            </p:cNvGrpSpPr>
            <p:nvPr/>
          </p:nvGrpSpPr>
          <p:grpSpPr bwMode="auto">
            <a:xfrm>
              <a:off x="6840" y="8820"/>
              <a:ext cx="1800" cy="900"/>
              <a:chOff x="4500" y="14220"/>
              <a:chExt cx="1800" cy="900"/>
            </a:xfrm>
          </p:grpSpPr>
          <p:sp>
            <p:nvSpPr>
              <p:cNvPr id="17423" name="Rectangle 57"/>
              <p:cNvSpPr>
                <a:spLocks noChangeArrowheads="1"/>
              </p:cNvSpPr>
              <p:nvPr/>
            </p:nvSpPr>
            <p:spPr bwMode="auto">
              <a:xfrm>
                <a:off x="4500" y="14220"/>
                <a:ext cx="1800" cy="900"/>
              </a:xfrm>
              <a:prstGeom prst="rect">
                <a:avLst/>
              </a:prstGeom>
              <a:solidFill>
                <a:srgbClr val="FFFFFF"/>
              </a:solidFill>
              <a:ln w="381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ar-SA" sz="1600" b="1">
                  <a:latin typeface="Comic Sans MS" pitchFamily="66" charset="0"/>
                  <a:cs typeface="Tahoma" pitchFamily="34" charset="0"/>
                </a:endParaRPr>
              </a:p>
            </p:txBody>
          </p:sp>
          <p:sp>
            <p:nvSpPr>
              <p:cNvPr id="17424" name="Text Box 58"/>
              <p:cNvSpPr txBox="1">
                <a:spLocks noChangeArrowheads="1"/>
              </p:cNvSpPr>
              <p:nvPr/>
            </p:nvSpPr>
            <p:spPr bwMode="auto">
              <a:xfrm>
                <a:off x="4860" y="14440"/>
                <a:ext cx="1080" cy="540"/>
              </a:xfrm>
              <a:prstGeom prst="rect">
                <a:avLst/>
              </a:prstGeom>
              <a:noFill/>
              <a:ln w="38100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Aft>
                    <a:spcPts val="1000"/>
                  </a:spcAft>
                </a:pPr>
                <a:r>
                  <a:rPr lang="ar-SA" sz="1600" b="1"/>
                  <a:t>الدورة</a:t>
                </a:r>
              </a:p>
            </p:txBody>
          </p:sp>
        </p:grpSp>
        <p:grpSp>
          <p:nvGrpSpPr>
            <p:cNvPr id="17415" name="Group 62"/>
            <p:cNvGrpSpPr>
              <a:grpSpLocks/>
            </p:cNvGrpSpPr>
            <p:nvPr/>
          </p:nvGrpSpPr>
          <p:grpSpPr bwMode="auto">
            <a:xfrm>
              <a:off x="4687" y="9838"/>
              <a:ext cx="3773" cy="962"/>
              <a:chOff x="3147" y="12178"/>
              <a:chExt cx="3773" cy="962"/>
            </a:xfrm>
          </p:grpSpPr>
          <p:sp>
            <p:nvSpPr>
              <p:cNvPr id="17421" name="Oval 63"/>
              <p:cNvSpPr>
                <a:spLocks noChangeArrowheads="1"/>
              </p:cNvSpPr>
              <p:nvPr/>
            </p:nvSpPr>
            <p:spPr bwMode="auto">
              <a:xfrm>
                <a:off x="5400" y="12420"/>
                <a:ext cx="1440" cy="720"/>
              </a:xfrm>
              <a:prstGeom prst="ellipse">
                <a:avLst/>
              </a:prstGeom>
              <a:solidFill>
                <a:srgbClr val="FFFFFF"/>
              </a:solidFill>
              <a:ln w="381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ar-SA" sz="1600" b="1">
                  <a:latin typeface="Comic Sans MS" pitchFamily="66" charset="0"/>
                  <a:cs typeface="Tahoma" pitchFamily="34" charset="0"/>
                </a:endParaRPr>
              </a:p>
            </p:txBody>
          </p:sp>
          <p:sp>
            <p:nvSpPr>
              <p:cNvPr id="17422" name="Text Box 64"/>
              <p:cNvSpPr txBox="1">
                <a:spLocks noChangeArrowheads="1"/>
              </p:cNvSpPr>
              <p:nvPr/>
            </p:nvSpPr>
            <p:spPr bwMode="auto">
              <a:xfrm>
                <a:off x="5300" y="12520"/>
                <a:ext cx="1620" cy="460"/>
              </a:xfrm>
              <a:prstGeom prst="rect">
                <a:avLst/>
              </a:prstGeom>
              <a:noFill/>
              <a:ln w="38100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Aft>
                    <a:spcPts val="1000"/>
                  </a:spcAft>
                </a:pPr>
                <a:r>
                  <a:rPr lang="ar-SA" sz="1600" b="1" dirty="0"/>
                  <a:t>اسم الدورة</a:t>
                </a:r>
              </a:p>
            </p:txBody>
          </p:sp>
          <p:sp>
            <p:nvSpPr>
              <p:cNvPr id="67" name="Oval 63"/>
              <p:cNvSpPr>
                <a:spLocks noChangeArrowheads="1"/>
              </p:cNvSpPr>
              <p:nvPr/>
            </p:nvSpPr>
            <p:spPr bwMode="auto">
              <a:xfrm>
                <a:off x="3327" y="12178"/>
                <a:ext cx="1440" cy="720"/>
              </a:xfrm>
              <a:prstGeom prst="ellipse">
                <a:avLst/>
              </a:prstGeom>
              <a:solidFill>
                <a:srgbClr val="FFFFFF"/>
              </a:solidFill>
              <a:ln w="381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ar-SA" sz="1600" b="1">
                  <a:latin typeface="Comic Sans MS" pitchFamily="66" charset="0"/>
                  <a:cs typeface="Tahoma" pitchFamily="34" charset="0"/>
                </a:endParaRPr>
              </a:p>
            </p:txBody>
          </p:sp>
          <p:sp>
            <p:nvSpPr>
              <p:cNvPr id="68" name="Text Box 64"/>
              <p:cNvSpPr txBox="1">
                <a:spLocks noChangeArrowheads="1"/>
              </p:cNvSpPr>
              <p:nvPr/>
            </p:nvSpPr>
            <p:spPr bwMode="auto">
              <a:xfrm>
                <a:off x="3147" y="12370"/>
                <a:ext cx="1620" cy="460"/>
              </a:xfrm>
              <a:prstGeom prst="rect">
                <a:avLst/>
              </a:prstGeom>
              <a:noFill/>
              <a:ln w="38100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Aft>
                    <a:spcPts val="1000"/>
                  </a:spcAft>
                </a:pPr>
                <a:r>
                  <a:rPr lang="ar-SA" sz="1600" b="1" u="sng" dirty="0" smtClean="0"/>
                  <a:t>رقم </a:t>
                </a:r>
                <a:r>
                  <a:rPr lang="ar-SA" sz="1600" b="1" u="sng" dirty="0"/>
                  <a:t>الدورة</a:t>
                </a:r>
              </a:p>
            </p:txBody>
          </p:sp>
        </p:grpSp>
        <p:grpSp>
          <p:nvGrpSpPr>
            <p:cNvPr id="17416" name="Group 65"/>
            <p:cNvGrpSpPr>
              <a:grpSpLocks/>
            </p:cNvGrpSpPr>
            <p:nvPr/>
          </p:nvGrpSpPr>
          <p:grpSpPr bwMode="auto">
            <a:xfrm>
              <a:off x="8640" y="10080"/>
              <a:ext cx="2340" cy="740"/>
              <a:chOff x="8640" y="10080"/>
              <a:chExt cx="2340" cy="740"/>
            </a:xfrm>
          </p:grpSpPr>
          <p:sp>
            <p:nvSpPr>
              <p:cNvPr id="17419" name="Oval 66"/>
              <p:cNvSpPr>
                <a:spLocks noChangeArrowheads="1"/>
              </p:cNvSpPr>
              <p:nvPr/>
            </p:nvSpPr>
            <p:spPr bwMode="auto">
              <a:xfrm>
                <a:off x="8740" y="10080"/>
                <a:ext cx="2240" cy="720"/>
              </a:xfrm>
              <a:prstGeom prst="ellipse">
                <a:avLst/>
              </a:prstGeom>
              <a:solidFill>
                <a:srgbClr val="FFFFFF"/>
              </a:solidFill>
              <a:ln w="381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ar-SA" sz="1600" b="1">
                  <a:latin typeface="Comic Sans MS" pitchFamily="66" charset="0"/>
                  <a:cs typeface="Tahoma" pitchFamily="34" charset="0"/>
                </a:endParaRPr>
              </a:p>
            </p:txBody>
          </p:sp>
          <p:sp>
            <p:nvSpPr>
              <p:cNvPr id="17420" name="Text Box 67"/>
              <p:cNvSpPr txBox="1">
                <a:spLocks noChangeArrowheads="1"/>
              </p:cNvSpPr>
              <p:nvPr/>
            </p:nvSpPr>
            <p:spPr bwMode="auto">
              <a:xfrm>
                <a:off x="8640" y="10260"/>
                <a:ext cx="2340" cy="560"/>
              </a:xfrm>
              <a:prstGeom prst="rect">
                <a:avLst/>
              </a:prstGeom>
              <a:noFill/>
              <a:ln w="38100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Aft>
                    <a:spcPts val="1000"/>
                  </a:spcAft>
                </a:pPr>
                <a:r>
                  <a:rPr lang="ar-SA" sz="1600" b="1"/>
                  <a:t>عدد ساعات الدورة</a:t>
                </a:r>
              </a:p>
            </p:txBody>
          </p:sp>
        </p:grpSp>
        <p:sp>
          <p:nvSpPr>
            <p:cNvPr id="17417" name="Line 69"/>
            <p:cNvSpPr>
              <a:spLocks noChangeShapeType="1"/>
            </p:cNvSpPr>
            <p:nvPr/>
          </p:nvSpPr>
          <p:spPr bwMode="auto">
            <a:xfrm flipV="1">
              <a:off x="7560" y="9720"/>
              <a:ext cx="0" cy="36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ar-SA" sz="1600" b="1"/>
            </a:p>
          </p:txBody>
        </p:sp>
        <p:sp>
          <p:nvSpPr>
            <p:cNvPr id="17418" name="Line 70"/>
            <p:cNvSpPr>
              <a:spLocks noChangeShapeType="1"/>
            </p:cNvSpPr>
            <p:nvPr/>
          </p:nvSpPr>
          <p:spPr bwMode="auto">
            <a:xfrm flipH="1" flipV="1">
              <a:off x="8640" y="9540"/>
              <a:ext cx="900" cy="54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ar-SA" sz="1600" b="1"/>
            </a:p>
          </p:txBody>
        </p:sp>
        <p:sp>
          <p:nvSpPr>
            <p:cNvPr id="69" name="Line 69"/>
            <p:cNvSpPr>
              <a:spLocks noChangeShapeType="1"/>
            </p:cNvSpPr>
            <p:nvPr/>
          </p:nvSpPr>
          <p:spPr bwMode="auto">
            <a:xfrm flipV="1">
              <a:off x="6307" y="9714"/>
              <a:ext cx="534" cy="366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ar-SA" sz="1600" b="1"/>
            </a:p>
          </p:txBody>
        </p:sp>
      </p:grpSp>
      <p:sp>
        <p:nvSpPr>
          <p:cNvPr id="70" name="Slide Number Placeholder 6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8E2136-1D52-404E-9F72-638376FF357E}" type="slidenum">
              <a:rPr lang="ar-SA" sz="1600" b="1" smtClean="0"/>
              <a:pPr>
                <a:defRPr/>
              </a:pPr>
              <a:t>20</a:t>
            </a:fld>
            <a:endParaRPr lang="ar-SA" sz="1600"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Oval 69"/>
          <p:cNvSpPr>
            <a:spLocks noChangeArrowheads="1"/>
          </p:cNvSpPr>
          <p:nvPr/>
        </p:nvSpPr>
        <p:spPr bwMode="auto">
          <a:xfrm>
            <a:off x="6610013" y="223770"/>
            <a:ext cx="1308148" cy="781543"/>
          </a:xfrm>
          <a:prstGeom prst="ellipse">
            <a:avLst/>
          </a:prstGeom>
          <a:solidFill>
            <a:srgbClr val="FFFFFF"/>
          </a:solidFill>
          <a:ln w="381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 algn="ctr">
              <a:spcAft>
                <a:spcPts val="1000"/>
              </a:spcAft>
            </a:pPr>
            <a:endParaRPr lang="ar-SA" sz="1600" b="1" dirty="0"/>
          </a:p>
        </p:txBody>
      </p:sp>
      <p:grpSp>
        <p:nvGrpSpPr>
          <p:cNvPr id="19459" name="Group 23"/>
          <p:cNvGrpSpPr>
            <a:grpSpLocks/>
          </p:cNvGrpSpPr>
          <p:nvPr/>
        </p:nvGrpSpPr>
        <p:grpSpPr bwMode="auto">
          <a:xfrm>
            <a:off x="5641718" y="4270201"/>
            <a:ext cx="2863389" cy="2265344"/>
            <a:chOff x="6840" y="8820"/>
            <a:chExt cx="4140" cy="2000"/>
          </a:xfrm>
        </p:grpSpPr>
        <p:grpSp>
          <p:nvGrpSpPr>
            <p:cNvPr id="19526" name="Group 24"/>
            <p:cNvGrpSpPr>
              <a:grpSpLocks/>
            </p:cNvGrpSpPr>
            <p:nvPr/>
          </p:nvGrpSpPr>
          <p:grpSpPr bwMode="auto">
            <a:xfrm>
              <a:off x="6840" y="8820"/>
              <a:ext cx="1800" cy="900"/>
              <a:chOff x="4500" y="14220"/>
              <a:chExt cx="1800" cy="900"/>
            </a:xfrm>
          </p:grpSpPr>
          <p:sp>
            <p:nvSpPr>
              <p:cNvPr id="19535" name="Rectangle 25"/>
              <p:cNvSpPr>
                <a:spLocks noChangeArrowheads="1"/>
              </p:cNvSpPr>
              <p:nvPr/>
            </p:nvSpPr>
            <p:spPr bwMode="auto">
              <a:xfrm>
                <a:off x="4500" y="14220"/>
                <a:ext cx="1800" cy="900"/>
              </a:xfrm>
              <a:prstGeom prst="rect">
                <a:avLst/>
              </a:prstGeom>
              <a:solidFill>
                <a:srgbClr val="FFFFFF"/>
              </a:solidFill>
              <a:ln w="381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ar-SA" sz="1600" b="1">
                  <a:latin typeface="Comic Sans MS" pitchFamily="66" charset="0"/>
                  <a:cs typeface="Tahoma" pitchFamily="34" charset="0"/>
                </a:endParaRPr>
              </a:p>
            </p:txBody>
          </p:sp>
          <p:sp>
            <p:nvSpPr>
              <p:cNvPr id="19536" name="Text Box 26"/>
              <p:cNvSpPr txBox="1">
                <a:spLocks noChangeArrowheads="1"/>
              </p:cNvSpPr>
              <p:nvPr/>
            </p:nvSpPr>
            <p:spPr bwMode="auto">
              <a:xfrm>
                <a:off x="4860" y="14440"/>
                <a:ext cx="1080" cy="540"/>
              </a:xfrm>
              <a:prstGeom prst="rect">
                <a:avLst/>
              </a:prstGeom>
              <a:noFill/>
              <a:ln w="38100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Aft>
                    <a:spcPts val="1000"/>
                  </a:spcAft>
                </a:pPr>
                <a:r>
                  <a:rPr lang="ar-SA" sz="1600" b="1" dirty="0" smtClean="0"/>
                  <a:t>الدورة</a:t>
                </a:r>
                <a:endParaRPr lang="ar-SA" sz="1600" b="1" dirty="0"/>
              </a:p>
            </p:txBody>
          </p:sp>
        </p:grpSp>
        <p:grpSp>
          <p:nvGrpSpPr>
            <p:cNvPr id="19527" name="Group 30"/>
            <p:cNvGrpSpPr>
              <a:grpSpLocks/>
            </p:cNvGrpSpPr>
            <p:nvPr/>
          </p:nvGrpSpPr>
          <p:grpSpPr bwMode="auto">
            <a:xfrm>
              <a:off x="6840" y="10080"/>
              <a:ext cx="1620" cy="720"/>
              <a:chOff x="5300" y="12420"/>
              <a:chExt cx="1620" cy="720"/>
            </a:xfrm>
          </p:grpSpPr>
          <p:sp>
            <p:nvSpPr>
              <p:cNvPr id="19533" name="Oval 31"/>
              <p:cNvSpPr>
                <a:spLocks noChangeArrowheads="1"/>
              </p:cNvSpPr>
              <p:nvPr/>
            </p:nvSpPr>
            <p:spPr bwMode="auto">
              <a:xfrm>
                <a:off x="5400" y="12420"/>
                <a:ext cx="1440" cy="720"/>
              </a:xfrm>
              <a:prstGeom prst="ellipse">
                <a:avLst/>
              </a:prstGeom>
              <a:solidFill>
                <a:srgbClr val="FFFFFF"/>
              </a:solidFill>
              <a:ln w="381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ar-SA" sz="1600" b="1">
                  <a:latin typeface="Comic Sans MS" pitchFamily="66" charset="0"/>
                  <a:cs typeface="Tahoma" pitchFamily="34" charset="0"/>
                </a:endParaRPr>
              </a:p>
            </p:txBody>
          </p:sp>
          <p:sp>
            <p:nvSpPr>
              <p:cNvPr id="19534" name="Text Box 32"/>
              <p:cNvSpPr txBox="1">
                <a:spLocks noChangeArrowheads="1"/>
              </p:cNvSpPr>
              <p:nvPr/>
            </p:nvSpPr>
            <p:spPr bwMode="auto">
              <a:xfrm>
                <a:off x="5300" y="12600"/>
                <a:ext cx="1620" cy="460"/>
              </a:xfrm>
              <a:prstGeom prst="rect">
                <a:avLst/>
              </a:prstGeom>
              <a:noFill/>
              <a:ln w="38100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Aft>
                    <a:spcPts val="1000"/>
                  </a:spcAft>
                </a:pPr>
                <a:r>
                  <a:rPr lang="ar-SA" sz="1600" b="1" dirty="0"/>
                  <a:t>اسم الدورة</a:t>
                </a:r>
              </a:p>
            </p:txBody>
          </p:sp>
        </p:grpSp>
        <p:grpSp>
          <p:nvGrpSpPr>
            <p:cNvPr id="19528" name="Group 33"/>
            <p:cNvGrpSpPr>
              <a:grpSpLocks/>
            </p:cNvGrpSpPr>
            <p:nvPr/>
          </p:nvGrpSpPr>
          <p:grpSpPr bwMode="auto">
            <a:xfrm>
              <a:off x="8640" y="10080"/>
              <a:ext cx="2340" cy="740"/>
              <a:chOff x="8640" y="10080"/>
              <a:chExt cx="2340" cy="740"/>
            </a:xfrm>
          </p:grpSpPr>
          <p:sp>
            <p:nvSpPr>
              <p:cNvPr id="19531" name="Oval 34"/>
              <p:cNvSpPr>
                <a:spLocks noChangeArrowheads="1"/>
              </p:cNvSpPr>
              <p:nvPr/>
            </p:nvSpPr>
            <p:spPr bwMode="auto">
              <a:xfrm>
                <a:off x="8740" y="10080"/>
                <a:ext cx="2240" cy="720"/>
              </a:xfrm>
              <a:prstGeom prst="ellipse">
                <a:avLst/>
              </a:prstGeom>
              <a:solidFill>
                <a:srgbClr val="FFFFFF"/>
              </a:solidFill>
              <a:ln w="381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ar-SA" sz="1600" b="1">
                  <a:latin typeface="Comic Sans MS" pitchFamily="66" charset="0"/>
                  <a:cs typeface="Tahoma" pitchFamily="34" charset="0"/>
                </a:endParaRPr>
              </a:p>
            </p:txBody>
          </p:sp>
          <p:sp>
            <p:nvSpPr>
              <p:cNvPr id="19532" name="Text Box 35"/>
              <p:cNvSpPr txBox="1">
                <a:spLocks noChangeArrowheads="1"/>
              </p:cNvSpPr>
              <p:nvPr/>
            </p:nvSpPr>
            <p:spPr bwMode="auto">
              <a:xfrm>
                <a:off x="8640" y="10260"/>
                <a:ext cx="2340" cy="560"/>
              </a:xfrm>
              <a:prstGeom prst="rect">
                <a:avLst/>
              </a:prstGeom>
              <a:noFill/>
              <a:ln w="38100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Aft>
                    <a:spcPts val="1000"/>
                  </a:spcAft>
                </a:pPr>
                <a:r>
                  <a:rPr lang="ar-SA" sz="1600" b="1"/>
                  <a:t>عدد ساعات الدورة</a:t>
                </a:r>
              </a:p>
            </p:txBody>
          </p:sp>
        </p:grpSp>
        <p:sp>
          <p:nvSpPr>
            <p:cNvPr id="19529" name="Line 37"/>
            <p:cNvSpPr>
              <a:spLocks noChangeShapeType="1"/>
            </p:cNvSpPr>
            <p:nvPr/>
          </p:nvSpPr>
          <p:spPr bwMode="auto">
            <a:xfrm flipV="1">
              <a:off x="7560" y="9720"/>
              <a:ext cx="0" cy="36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ar-SA" sz="1600" b="1"/>
            </a:p>
          </p:txBody>
        </p:sp>
        <p:sp>
          <p:nvSpPr>
            <p:cNvPr id="19530" name="Line 38"/>
            <p:cNvSpPr>
              <a:spLocks noChangeShapeType="1"/>
            </p:cNvSpPr>
            <p:nvPr/>
          </p:nvSpPr>
          <p:spPr bwMode="auto">
            <a:xfrm flipH="1" flipV="1">
              <a:off x="8640" y="9540"/>
              <a:ext cx="900" cy="54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ar-SA" sz="1600" b="1"/>
            </a:p>
          </p:txBody>
        </p:sp>
      </p:grpSp>
      <p:grpSp>
        <p:nvGrpSpPr>
          <p:cNvPr id="19460" name="Group 39"/>
          <p:cNvGrpSpPr>
            <a:grpSpLocks/>
          </p:cNvGrpSpPr>
          <p:nvPr/>
        </p:nvGrpSpPr>
        <p:grpSpPr bwMode="auto">
          <a:xfrm>
            <a:off x="4179156" y="478436"/>
            <a:ext cx="4823497" cy="2841874"/>
            <a:chOff x="4715" y="3411"/>
            <a:chExt cx="6974" cy="2509"/>
          </a:xfrm>
        </p:grpSpPr>
        <p:grpSp>
          <p:nvGrpSpPr>
            <p:cNvPr id="19496" name="Group 40"/>
            <p:cNvGrpSpPr>
              <a:grpSpLocks/>
            </p:cNvGrpSpPr>
            <p:nvPr/>
          </p:nvGrpSpPr>
          <p:grpSpPr bwMode="auto">
            <a:xfrm>
              <a:off x="6377" y="3411"/>
              <a:ext cx="5312" cy="2509"/>
              <a:chOff x="6377" y="3411"/>
              <a:chExt cx="5312" cy="2509"/>
            </a:xfrm>
          </p:grpSpPr>
          <p:grpSp>
            <p:nvGrpSpPr>
              <p:cNvPr id="19503" name="Group 41"/>
              <p:cNvGrpSpPr>
                <a:grpSpLocks/>
              </p:cNvGrpSpPr>
              <p:nvPr/>
            </p:nvGrpSpPr>
            <p:grpSpPr bwMode="auto">
              <a:xfrm>
                <a:off x="8229" y="4480"/>
                <a:ext cx="1800" cy="900"/>
                <a:chOff x="6840" y="12060"/>
                <a:chExt cx="1800" cy="900"/>
              </a:xfrm>
            </p:grpSpPr>
            <p:sp>
              <p:nvSpPr>
                <p:cNvPr id="19524" name="Rectangle 42"/>
                <p:cNvSpPr>
                  <a:spLocks noChangeArrowheads="1"/>
                </p:cNvSpPr>
                <p:nvPr/>
              </p:nvSpPr>
              <p:spPr bwMode="auto">
                <a:xfrm>
                  <a:off x="6840" y="12060"/>
                  <a:ext cx="1800" cy="900"/>
                </a:xfrm>
                <a:prstGeom prst="rect">
                  <a:avLst/>
                </a:prstGeom>
                <a:solidFill>
                  <a:srgbClr val="FFFFFF"/>
                </a:solidFill>
                <a:ln w="3810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ar-SA" sz="1600" b="1">
                    <a:latin typeface="Comic Sans MS" pitchFamily="66" charset="0"/>
                    <a:cs typeface="Tahoma" pitchFamily="34" charset="0"/>
                  </a:endParaRPr>
                </a:p>
              </p:txBody>
            </p:sp>
            <p:sp>
              <p:nvSpPr>
                <p:cNvPr id="19525" name="Text Box 43"/>
                <p:cNvSpPr txBox="1">
                  <a:spLocks noChangeArrowheads="1"/>
                </p:cNvSpPr>
                <p:nvPr/>
              </p:nvSpPr>
              <p:spPr bwMode="auto">
                <a:xfrm>
                  <a:off x="7200" y="12280"/>
                  <a:ext cx="1080" cy="620"/>
                </a:xfrm>
                <a:prstGeom prst="rect">
                  <a:avLst/>
                </a:prstGeom>
                <a:noFill/>
                <a:ln w="38100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>
                    <a:spcAft>
                      <a:spcPts val="1000"/>
                    </a:spcAft>
                  </a:pPr>
                  <a:r>
                    <a:rPr lang="ar-SA" sz="1600" b="1" dirty="0" smtClean="0"/>
                    <a:t>المتدربة</a:t>
                  </a:r>
                  <a:endParaRPr lang="ar-SA" sz="1600" b="1" dirty="0"/>
                </a:p>
              </p:txBody>
            </p:sp>
          </p:grpSp>
          <p:grpSp>
            <p:nvGrpSpPr>
              <p:cNvPr id="19504" name="Group 44"/>
              <p:cNvGrpSpPr>
                <a:grpSpLocks/>
              </p:cNvGrpSpPr>
              <p:nvPr/>
            </p:nvGrpSpPr>
            <p:grpSpPr bwMode="auto">
              <a:xfrm>
                <a:off x="6629" y="3411"/>
                <a:ext cx="3409" cy="2509"/>
                <a:chOff x="5400" y="10631"/>
                <a:chExt cx="3409" cy="2509"/>
              </a:xfrm>
            </p:grpSpPr>
            <p:sp>
              <p:nvSpPr>
                <p:cNvPr id="19523" name="Text Box 46"/>
                <p:cNvSpPr txBox="1">
                  <a:spLocks noChangeArrowheads="1"/>
                </p:cNvSpPr>
                <p:nvPr/>
              </p:nvSpPr>
              <p:spPr bwMode="auto">
                <a:xfrm>
                  <a:off x="7036" y="10631"/>
                  <a:ext cx="1773" cy="525"/>
                </a:xfrm>
                <a:prstGeom prst="rect">
                  <a:avLst/>
                </a:prstGeom>
                <a:noFill/>
                <a:ln w="38100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>
                    <a:spcAft>
                      <a:spcPts val="1000"/>
                    </a:spcAft>
                  </a:pPr>
                  <a:r>
                    <a:rPr lang="ar-SA" sz="1600" b="1" u="sng" dirty="0" smtClean="0"/>
                    <a:t>رقم المتدربة</a:t>
                  </a:r>
                  <a:endParaRPr lang="ar-SA" sz="1600" b="1" dirty="0"/>
                </a:p>
              </p:txBody>
            </p:sp>
            <p:sp>
              <p:nvSpPr>
                <p:cNvPr id="19522" name="Oval 45"/>
                <p:cNvSpPr>
                  <a:spLocks noChangeArrowheads="1"/>
                </p:cNvSpPr>
                <p:nvPr/>
              </p:nvSpPr>
              <p:spPr bwMode="auto">
                <a:xfrm>
                  <a:off x="5400" y="12420"/>
                  <a:ext cx="1440" cy="720"/>
                </a:xfrm>
                <a:prstGeom prst="ellipse">
                  <a:avLst/>
                </a:prstGeom>
                <a:solidFill>
                  <a:srgbClr val="FFFFFF"/>
                </a:solidFill>
                <a:ln w="38100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ar-SA" sz="1600" b="1">
                    <a:latin typeface="Comic Sans MS" pitchFamily="66" charset="0"/>
                    <a:cs typeface="Tahoma" pitchFamily="34" charset="0"/>
                  </a:endParaRPr>
                </a:p>
              </p:txBody>
            </p:sp>
          </p:grpSp>
          <p:grpSp>
            <p:nvGrpSpPr>
              <p:cNvPr id="19505" name="Group 47"/>
              <p:cNvGrpSpPr>
                <a:grpSpLocks/>
              </p:cNvGrpSpPr>
              <p:nvPr/>
            </p:nvGrpSpPr>
            <p:grpSpPr bwMode="auto">
              <a:xfrm>
                <a:off x="6377" y="3638"/>
                <a:ext cx="1620" cy="720"/>
                <a:chOff x="5348" y="11578"/>
                <a:chExt cx="1620" cy="720"/>
              </a:xfrm>
            </p:grpSpPr>
            <p:sp>
              <p:nvSpPr>
                <p:cNvPr id="19520" name="Oval 48"/>
                <p:cNvSpPr>
                  <a:spLocks noChangeArrowheads="1"/>
                </p:cNvSpPr>
                <p:nvPr/>
              </p:nvSpPr>
              <p:spPr bwMode="auto">
                <a:xfrm>
                  <a:off x="5441" y="11578"/>
                  <a:ext cx="1440" cy="720"/>
                </a:xfrm>
                <a:prstGeom prst="ellipse">
                  <a:avLst/>
                </a:prstGeom>
                <a:solidFill>
                  <a:srgbClr val="FFFFFF"/>
                </a:solidFill>
                <a:ln w="381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ar-SA" sz="1600" b="1">
                    <a:latin typeface="Comic Sans MS" pitchFamily="66" charset="0"/>
                    <a:cs typeface="Tahoma" pitchFamily="34" charset="0"/>
                  </a:endParaRPr>
                </a:p>
              </p:txBody>
            </p:sp>
            <p:sp>
              <p:nvSpPr>
                <p:cNvPr id="19521" name="Text Box 49"/>
                <p:cNvSpPr txBox="1">
                  <a:spLocks noChangeArrowheads="1"/>
                </p:cNvSpPr>
                <p:nvPr/>
              </p:nvSpPr>
              <p:spPr bwMode="auto">
                <a:xfrm>
                  <a:off x="5348" y="11780"/>
                  <a:ext cx="1620" cy="460"/>
                </a:xfrm>
                <a:prstGeom prst="rect">
                  <a:avLst/>
                </a:prstGeom>
                <a:noFill/>
                <a:ln w="38100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>
                    <a:spcAft>
                      <a:spcPts val="1000"/>
                    </a:spcAft>
                  </a:pPr>
                  <a:r>
                    <a:rPr lang="ar-SA" sz="1600" b="1" dirty="0"/>
                    <a:t>اسم المتدربة</a:t>
                  </a:r>
                </a:p>
              </p:txBody>
            </p:sp>
          </p:grpSp>
          <p:grpSp>
            <p:nvGrpSpPr>
              <p:cNvPr id="19508" name="Group 56"/>
              <p:cNvGrpSpPr>
                <a:grpSpLocks/>
              </p:cNvGrpSpPr>
              <p:nvPr/>
            </p:nvGrpSpPr>
            <p:grpSpPr bwMode="auto">
              <a:xfrm>
                <a:off x="10069" y="3940"/>
                <a:ext cx="1620" cy="720"/>
                <a:chOff x="5300" y="12420"/>
                <a:chExt cx="1620" cy="720"/>
              </a:xfrm>
            </p:grpSpPr>
            <p:sp>
              <p:nvSpPr>
                <p:cNvPr id="19514" name="Oval 57"/>
                <p:cNvSpPr>
                  <a:spLocks noChangeArrowheads="1"/>
                </p:cNvSpPr>
                <p:nvPr/>
              </p:nvSpPr>
              <p:spPr bwMode="auto">
                <a:xfrm>
                  <a:off x="5400" y="12420"/>
                  <a:ext cx="1440" cy="720"/>
                </a:xfrm>
                <a:prstGeom prst="ellipse">
                  <a:avLst/>
                </a:prstGeom>
                <a:solidFill>
                  <a:srgbClr val="FFFFFF"/>
                </a:solidFill>
                <a:ln w="76200" cmpd="dbl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ar-SA" sz="1600" b="1">
                    <a:latin typeface="Comic Sans MS" pitchFamily="66" charset="0"/>
                    <a:cs typeface="Tahoma" pitchFamily="34" charset="0"/>
                  </a:endParaRPr>
                </a:p>
              </p:txBody>
            </p:sp>
            <p:sp>
              <p:nvSpPr>
                <p:cNvPr id="19515" name="Text Box 58"/>
                <p:cNvSpPr txBox="1">
                  <a:spLocks noChangeArrowheads="1"/>
                </p:cNvSpPr>
                <p:nvPr/>
              </p:nvSpPr>
              <p:spPr bwMode="auto">
                <a:xfrm>
                  <a:off x="5300" y="12520"/>
                  <a:ext cx="1620" cy="460"/>
                </a:xfrm>
                <a:prstGeom prst="rect">
                  <a:avLst/>
                </a:prstGeom>
                <a:noFill/>
                <a:ln w="38100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>
                    <a:spcAft>
                      <a:spcPts val="1000"/>
                    </a:spcAft>
                  </a:pPr>
                  <a:r>
                    <a:rPr lang="ar-SA" sz="1600" b="1"/>
                    <a:t>رقم الهاتف</a:t>
                  </a:r>
                </a:p>
              </p:txBody>
            </p:sp>
          </p:grpSp>
          <p:sp>
            <p:nvSpPr>
              <p:cNvPr id="19509" name="Line 59"/>
              <p:cNvSpPr>
                <a:spLocks noChangeShapeType="1"/>
              </p:cNvSpPr>
              <p:nvPr/>
            </p:nvSpPr>
            <p:spPr bwMode="auto">
              <a:xfrm flipV="1">
                <a:off x="9129" y="3937"/>
                <a:ext cx="51" cy="543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ar-SA" sz="1600" b="1"/>
              </a:p>
            </p:txBody>
          </p:sp>
          <p:sp>
            <p:nvSpPr>
              <p:cNvPr id="19510" name="Line 60"/>
              <p:cNvSpPr>
                <a:spLocks noChangeShapeType="1"/>
              </p:cNvSpPr>
              <p:nvPr/>
            </p:nvSpPr>
            <p:spPr bwMode="auto">
              <a:xfrm>
                <a:off x="7910" y="4100"/>
                <a:ext cx="540" cy="400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ar-SA" sz="1600" b="1"/>
              </a:p>
            </p:txBody>
          </p:sp>
          <p:sp>
            <p:nvSpPr>
              <p:cNvPr id="19513" name="Line 63"/>
              <p:cNvSpPr>
                <a:spLocks noChangeShapeType="1"/>
              </p:cNvSpPr>
              <p:nvPr/>
            </p:nvSpPr>
            <p:spPr bwMode="auto">
              <a:xfrm flipH="1">
                <a:off x="10029" y="4660"/>
                <a:ext cx="540" cy="180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ar-SA" sz="1600" b="1"/>
              </a:p>
            </p:txBody>
          </p:sp>
        </p:grpSp>
        <p:sp>
          <p:nvSpPr>
            <p:cNvPr id="19497" name="Oval 64"/>
            <p:cNvSpPr>
              <a:spLocks noChangeArrowheads="1"/>
            </p:cNvSpPr>
            <p:nvPr/>
          </p:nvSpPr>
          <p:spPr bwMode="auto">
            <a:xfrm>
              <a:off x="4820" y="4100"/>
              <a:ext cx="1260" cy="540"/>
            </a:xfrm>
            <a:prstGeom prst="ellipse">
              <a:avLst/>
            </a:prstGeom>
            <a:solidFill>
              <a:srgbClr val="FFFFFF"/>
            </a:solidFill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spcAft>
                  <a:spcPts val="1000"/>
                </a:spcAft>
              </a:pPr>
              <a:r>
                <a:rPr lang="ar-SA" sz="1600" b="1"/>
                <a:t>الأول</a:t>
              </a:r>
            </a:p>
          </p:txBody>
        </p:sp>
        <p:sp>
          <p:nvSpPr>
            <p:cNvPr id="19498" name="Line 65"/>
            <p:cNvSpPr>
              <a:spLocks noChangeShapeType="1"/>
            </p:cNvSpPr>
            <p:nvPr/>
          </p:nvSpPr>
          <p:spPr bwMode="auto">
            <a:xfrm flipV="1">
              <a:off x="6080" y="4209"/>
              <a:ext cx="549" cy="172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ar-SA" sz="1600" b="1"/>
            </a:p>
          </p:txBody>
        </p:sp>
        <p:sp>
          <p:nvSpPr>
            <p:cNvPr id="19499" name="Line 66"/>
            <p:cNvSpPr>
              <a:spLocks noChangeShapeType="1"/>
            </p:cNvSpPr>
            <p:nvPr/>
          </p:nvSpPr>
          <p:spPr bwMode="auto">
            <a:xfrm flipV="1">
              <a:off x="5975" y="4358"/>
              <a:ext cx="955" cy="58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ar-SA" sz="1600" b="1"/>
            </a:p>
          </p:txBody>
        </p:sp>
        <p:sp>
          <p:nvSpPr>
            <p:cNvPr id="19500" name="Oval 67"/>
            <p:cNvSpPr>
              <a:spLocks noChangeArrowheads="1"/>
            </p:cNvSpPr>
            <p:nvPr/>
          </p:nvSpPr>
          <p:spPr bwMode="auto">
            <a:xfrm>
              <a:off x="4715" y="4799"/>
              <a:ext cx="1260" cy="540"/>
            </a:xfrm>
            <a:prstGeom prst="ellipse">
              <a:avLst/>
            </a:prstGeom>
            <a:solidFill>
              <a:srgbClr val="FFFFFF"/>
            </a:solidFill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spcAft>
                  <a:spcPts val="1000"/>
                </a:spcAft>
              </a:pPr>
              <a:r>
                <a:rPr lang="ar-SA" sz="1600" b="1"/>
                <a:t>الأب</a:t>
              </a:r>
            </a:p>
          </p:txBody>
        </p:sp>
        <p:sp>
          <p:nvSpPr>
            <p:cNvPr id="19501" name="Line 68"/>
            <p:cNvSpPr>
              <a:spLocks noChangeShapeType="1"/>
            </p:cNvSpPr>
            <p:nvPr/>
          </p:nvSpPr>
          <p:spPr bwMode="auto">
            <a:xfrm flipV="1">
              <a:off x="6930" y="4385"/>
              <a:ext cx="310" cy="587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ar-SA" sz="1600" b="1"/>
            </a:p>
          </p:txBody>
        </p:sp>
        <p:sp>
          <p:nvSpPr>
            <p:cNvPr id="19502" name="Oval 69"/>
            <p:cNvSpPr>
              <a:spLocks noChangeArrowheads="1"/>
            </p:cNvSpPr>
            <p:nvPr/>
          </p:nvSpPr>
          <p:spPr bwMode="auto">
            <a:xfrm>
              <a:off x="6300" y="4972"/>
              <a:ext cx="1260" cy="540"/>
            </a:xfrm>
            <a:prstGeom prst="ellipse">
              <a:avLst/>
            </a:prstGeom>
            <a:solidFill>
              <a:srgbClr val="FFFFFF"/>
            </a:solidFill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spcAft>
                  <a:spcPts val="1000"/>
                </a:spcAft>
              </a:pPr>
              <a:r>
                <a:rPr lang="ar-SA" sz="1600" b="1"/>
                <a:t>العائلة</a:t>
              </a:r>
            </a:p>
          </p:txBody>
        </p:sp>
      </p:grpSp>
      <p:grpSp>
        <p:nvGrpSpPr>
          <p:cNvPr id="19462" name="Group 71"/>
          <p:cNvGrpSpPr>
            <a:grpSpLocks/>
          </p:cNvGrpSpPr>
          <p:nvPr/>
        </p:nvGrpSpPr>
        <p:grpSpPr bwMode="auto">
          <a:xfrm>
            <a:off x="308052" y="1957286"/>
            <a:ext cx="2851868" cy="3332320"/>
            <a:chOff x="450" y="6442"/>
            <a:chExt cx="3719" cy="2942"/>
          </a:xfrm>
        </p:grpSpPr>
        <p:grpSp>
          <p:nvGrpSpPr>
            <p:cNvPr id="19469" name="Group 72"/>
            <p:cNvGrpSpPr>
              <a:grpSpLocks/>
            </p:cNvGrpSpPr>
            <p:nvPr/>
          </p:nvGrpSpPr>
          <p:grpSpPr bwMode="auto">
            <a:xfrm>
              <a:off x="2349" y="7342"/>
              <a:ext cx="1800" cy="900"/>
              <a:chOff x="2340" y="12060"/>
              <a:chExt cx="1800" cy="900"/>
            </a:xfrm>
          </p:grpSpPr>
          <p:sp>
            <p:nvSpPr>
              <p:cNvPr id="19494" name="Rectangle 73"/>
              <p:cNvSpPr>
                <a:spLocks noChangeArrowheads="1"/>
              </p:cNvSpPr>
              <p:nvPr/>
            </p:nvSpPr>
            <p:spPr bwMode="auto">
              <a:xfrm>
                <a:off x="2340" y="12060"/>
                <a:ext cx="1800" cy="900"/>
              </a:xfrm>
              <a:prstGeom prst="rect">
                <a:avLst/>
              </a:prstGeom>
              <a:solidFill>
                <a:srgbClr val="FFFFFF"/>
              </a:solidFill>
              <a:ln w="381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ar-SA" sz="1600" b="1">
                  <a:latin typeface="Comic Sans MS" pitchFamily="66" charset="0"/>
                  <a:cs typeface="Tahoma" pitchFamily="34" charset="0"/>
                </a:endParaRPr>
              </a:p>
            </p:txBody>
          </p:sp>
          <p:sp>
            <p:nvSpPr>
              <p:cNvPr id="19495" name="Text Box 74"/>
              <p:cNvSpPr txBox="1">
                <a:spLocks noChangeArrowheads="1"/>
              </p:cNvSpPr>
              <p:nvPr/>
            </p:nvSpPr>
            <p:spPr bwMode="auto">
              <a:xfrm>
                <a:off x="2680" y="12280"/>
                <a:ext cx="1080" cy="600"/>
              </a:xfrm>
              <a:prstGeom prst="rect">
                <a:avLst/>
              </a:prstGeom>
              <a:noFill/>
              <a:ln w="38100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Aft>
                    <a:spcPts val="1000"/>
                  </a:spcAft>
                </a:pPr>
                <a:r>
                  <a:rPr lang="ar-SA" sz="1600" b="1" dirty="0" smtClean="0"/>
                  <a:t>المدربة</a:t>
                </a:r>
                <a:endParaRPr lang="ar-SA" sz="1600" b="1" dirty="0"/>
              </a:p>
            </p:txBody>
          </p:sp>
        </p:grpSp>
        <p:grpSp>
          <p:nvGrpSpPr>
            <p:cNvPr id="19470" name="Group 75"/>
            <p:cNvGrpSpPr>
              <a:grpSpLocks/>
            </p:cNvGrpSpPr>
            <p:nvPr/>
          </p:nvGrpSpPr>
          <p:grpSpPr bwMode="auto">
            <a:xfrm>
              <a:off x="2529" y="6442"/>
              <a:ext cx="1620" cy="720"/>
              <a:chOff x="5300" y="12420"/>
              <a:chExt cx="1620" cy="720"/>
            </a:xfrm>
          </p:grpSpPr>
          <p:sp>
            <p:nvSpPr>
              <p:cNvPr id="19492" name="Oval 76"/>
              <p:cNvSpPr>
                <a:spLocks noChangeArrowheads="1"/>
              </p:cNvSpPr>
              <p:nvPr/>
            </p:nvSpPr>
            <p:spPr bwMode="auto">
              <a:xfrm>
                <a:off x="5400" y="12420"/>
                <a:ext cx="1440" cy="720"/>
              </a:xfrm>
              <a:prstGeom prst="ellipse">
                <a:avLst/>
              </a:prstGeom>
              <a:solidFill>
                <a:srgbClr val="FFFFFF"/>
              </a:solidFill>
              <a:ln w="76200" cmpd="dbl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ar-SA" sz="1600" b="1">
                  <a:latin typeface="Comic Sans MS" pitchFamily="66" charset="0"/>
                  <a:cs typeface="Tahoma" pitchFamily="34" charset="0"/>
                </a:endParaRPr>
              </a:p>
            </p:txBody>
          </p:sp>
          <p:sp>
            <p:nvSpPr>
              <p:cNvPr id="19493" name="Text Box 77"/>
              <p:cNvSpPr txBox="1">
                <a:spLocks noChangeArrowheads="1"/>
              </p:cNvSpPr>
              <p:nvPr/>
            </p:nvSpPr>
            <p:spPr bwMode="auto">
              <a:xfrm>
                <a:off x="5300" y="12520"/>
                <a:ext cx="1620" cy="460"/>
              </a:xfrm>
              <a:prstGeom prst="rect">
                <a:avLst/>
              </a:prstGeom>
              <a:noFill/>
              <a:ln w="38100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Aft>
                    <a:spcPts val="1000"/>
                  </a:spcAft>
                </a:pPr>
                <a:r>
                  <a:rPr lang="ar-SA" sz="1600" b="1"/>
                  <a:t>رقم الهاتف</a:t>
                </a:r>
              </a:p>
            </p:txBody>
          </p:sp>
        </p:grpSp>
        <p:grpSp>
          <p:nvGrpSpPr>
            <p:cNvPr id="19471" name="Group 78"/>
            <p:cNvGrpSpPr>
              <a:grpSpLocks/>
            </p:cNvGrpSpPr>
            <p:nvPr/>
          </p:nvGrpSpPr>
          <p:grpSpPr bwMode="auto">
            <a:xfrm>
              <a:off x="2629" y="8664"/>
              <a:ext cx="1540" cy="720"/>
              <a:chOff x="6100" y="12482"/>
              <a:chExt cx="1540" cy="720"/>
            </a:xfrm>
          </p:grpSpPr>
          <p:sp>
            <p:nvSpPr>
              <p:cNvPr id="19490" name="Oval 79"/>
              <p:cNvSpPr>
                <a:spLocks noChangeArrowheads="1"/>
              </p:cNvSpPr>
              <p:nvPr/>
            </p:nvSpPr>
            <p:spPr bwMode="auto">
              <a:xfrm>
                <a:off x="6120" y="12482"/>
                <a:ext cx="1440" cy="720"/>
              </a:xfrm>
              <a:prstGeom prst="ellipse">
                <a:avLst/>
              </a:prstGeom>
              <a:solidFill>
                <a:srgbClr val="FFFFFF"/>
              </a:solidFill>
              <a:ln w="381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ar-SA" sz="1600" b="1">
                  <a:latin typeface="Comic Sans MS" pitchFamily="66" charset="0"/>
                  <a:cs typeface="Tahoma" pitchFamily="34" charset="0"/>
                </a:endParaRPr>
              </a:p>
            </p:txBody>
          </p:sp>
          <p:sp>
            <p:nvSpPr>
              <p:cNvPr id="19491" name="Text Box 80"/>
              <p:cNvSpPr txBox="1">
                <a:spLocks noChangeArrowheads="1"/>
              </p:cNvSpPr>
              <p:nvPr/>
            </p:nvSpPr>
            <p:spPr bwMode="auto">
              <a:xfrm>
                <a:off x="6100" y="12642"/>
                <a:ext cx="1540" cy="341"/>
              </a:xfrm>
              <a:prstGeom prst="rect">
                <a:avLst/>
              </a:prstGeom>
              <a:noFill/>
              <a:ln w="38100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Aft>
                    <a:spcPts val="1000"/>
                  </a:spcAft>
                </a:pPr>
                <a:r>
                  <a:rPr lang="ar-SA" sz="1600" b="1" u="sng" dirty="0"/>
                  <a:t>رقم المدربة</a:t>
                </a:r>
                <a:endParaRPr lang="ar-SA" sz="1600" b="1" dirty="0"/>
              </a:p>
            </p:txBody>
          </p:sp>
        </p:grpSp>
        <p:grpSp>
          <p:nvGrpSpPr>
            <p:cNvPr id="19472" name="Group 81"/>
            <p:cNvGrpSpPr>
              <a:grpSpLocks/>
            </p:cNvGrpSpPr>
            <p:nvPr/>
          </p:nvGrpSpPr>
          <p:grpSpPr bwMode="auto">
            <a:xfrm>
              <a:off x="540" y="8242"/>
              <a:ext cx="1620" cy="720"/>
              <a:chOff x="5111" y="12600"/>
              <a:chExt cx="1620" cy="720"/>
            </a:xfrm>
          </p:grpSpPr>
          <p:sp>
            <p:nvSpPr>
              <p:cNvPr id="19488" name="Oval 82"/>
              <p:cNvSpPr>
                <a:spLocks noChangeArrowheads="1"/>
              </p:cNvSpPr>
              <p:nvPr/>
            </p:nvSpPr>
            <p:spPr bwMode="auto">
              <a:xfrm>
                <a:off x="5130" y="12600"/>
                <a:ext cx="1440" cy="720"/>
              </a:xfrm>
              <a:prstGeom prst="ellipse">
                <a:avLst/>
              </a:prstGeom>
              <a:solidFill>
                <a:srgbClr val="FFFFFF"/>
              </a:solidFill>
              <a:ln w="381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ar-SA" sz="1600" b="1">
                  <a:latin typeface="Comic Sans MS" pitchFamily="66" charset="0"/>
                  <a:cs typeface="Tahoma" pitchFamily="34" charset="0"/>
                </a:endParaRPr>
              </a:p>
            </p:txBody>
          </p:sp>
          <p:sp>
            <p:nvSpPr>
              <p:cNvPr id="19489" name="Text Box 83"/>
              <p:cNvSpPr txBox="1">
                <a:spLocks noChangeArrowheads="1"/>
              </p:cNvSpPr>
              <p:nvPr/>
            </p:nvSpPr>
            <p:spPr bwMode="auto">
              <a:xfrm>
                <a:off x="5111" y="12730"/>
                <a:ext cx="1620" cy="460"/>
              </a:xfrm>
              <a:prstGeom prst="rect">
                <a:avLst/>
              </a:prstGeom>
              <a:noFill/>
              <a:ln w="38100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Aft>
                    <a:spcPts val="1000"/>
                  </a:spcAft>
                </a:pPr>
                <a:r>
                  <a:rPr lang="ar-SA" sz="1600" b="1" dirty="0"/>
                  <a:t>اسم المدربة</a:t>
                </a:r>
              </a:p>
            </p:txBody>
          </p:sp>
        </p:grpSp>
        <p:grpSp>
          <p:nvGrpSpPr>
            <p:cNvPr id="19473" name="Group 84"/>
            <p:cNvGrpSpPr>
              <a:grpSpLocks/>
            </p:cNvGrpSpPr>
            <p:nvPr/>
          </p:nvGrpSpPr>
          <p:grpSpPr bwMode="auto">
            <a:xfrm>
              <a:off x="450" y="7242"/>
              <a:ext cx="1639" cy="720"/>
              <a:chOff x="5201" y="12420"/>
              <a:chExt cx="1639" cy="720"/>
            </a:xfrm>
          </p:grpSpPr>
          <p:sp>
            <p:nvSpPr>
              <p:cNvPr id="19486" name="Oval 85"/>
              <p:cNvSpPr>
                <a:spLocks noChangeArrowheads="1"/>
              </p:cNvSpPr>
              <p:nvPr/>
            </p:nvSpPr>
            <p:spPr bwMode="auto">
              <a:xfrm>
                <a:off x="5201" y="12420"/>
                <a:ext cx="1440" cy="720"/>
              </a:xfrm>
              <a:prstGeom prst="ellipse">
                <a:avLst/>
              </a:prstGeom>
              <a:solidFill>
                <a:srgbClr val="FFFFFF"/>
              </a:solidFill>
              <a:ln w="381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ar-SA" sz="1600" b="1">
                  <a:latin typeface="Comic Sans MS" pitchFamily="66" charset="0"/>
                  <a:cs typeface="Tahoma" pitchFamily="34" charset="0"/>
                </a:endParaRPr>
              </a:p>
            </p:txBody>
          </p:sp>
          <p:sp>
            <p:nvSpPr>
              <p:cNvPr id="19487" name="Text Box 86"/>
              <p:cNvSpPr txBox="1">
                <a:spLocks noChangeArrowheads="1"/>
              </p:cNvSpPr>
              <p:nvPr/>
            </p:nvSpPr>
            <p:spPr bwMode="auto">
              <a:xfrm>
                <a:off x="5220" y="12600"/>
                <a:ext cx="1620" cy="460"/>
              </a:xfrm>
              <a:prstGeom prst="rect">
                <a:avLst/>
              </a:prstGeom>
              <a:noFill/>
              <a:ln w="38100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Aft>
                    <a:spcPts val="1000"/>
                  </a:spcAft>
                </a:pPr>
                <a:r>
                  <a:rPr lang="ar-SA" sz="1600" b="1"/>
                  <a:t>التخصص</a:t>
                </a:r>
              </a:p>
            </p:txBody>
          </p:sp>
        </p:grpSp>
        <p:sp>
          <p:nvSpPr>
            <p:cNvPr id="19476" name="Line 93"/>
            <p:cNvSpPr>
              <a:spLocks noChangeShapeType="1"/>
            </p:cNvSpPr>
            <p:nvPr/>
          </p:nvSpPr>
          <p:spPr bwMode="auto">
            <a:xfrm flipV="1">
              <a:off x="3377" y="8242"/>
              <a:ext cx="22" cy="422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ar-SA" sz="1600" b="1"/>
            </a:p>
          </p:txBody>
        </p:sp>
        <p:sp>
          <p:nvSpPr>
            <p:cNvPr id="19477" name="Line 94"/>
            <p:cNvSpPr>
              <a:spLocks noChangeShapeType="1"/>
            </p:cNvSpPr>
            <p:nvPr/>
          </p:nvSpPr>
          <p:spPr bwMode="auto">
            <a:xfrm flipV="1">
              <a:off x="1890" y="8242"/>
              <a:ext cx="459" cy="18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ar-SA" sz="1600" b="1"/>
            </a:p>
          </p:txBody>
        </p:sp>
        <p:sp>
          <p:nvSpPr>
            <p:cNvPr id="19478" name="Line 95"/>
            <p:cNvSpPr>
              <a:spLocks noChangeShapeType="1"/>
            </p:cNvSpPr>
            <p:nvPr/>
          </p:nvSpPr>
          <p:spPr bwMode="auto">
            <a:xfrm>
              <a:off x="1909" y="7612"/>
              <a:ext cx="440" cy="9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ar-SA" sz="1600" b="1"/>
            </a:p>
          </p:txBody>
        </p:sp>
        <p:sp>
          <p:nvSpPr>
            <p:cNvPr id="19481" name="Line 98"/>
            <p:cNvSpPr>
              <a:spLocks noChangeShapeType="1"/>
            </p:cNvSpPr>
            <p:nvPr/>
          </p:nvSpPr>
          <p:spPr bwMode="auto">
            <a:xfrm flipH="1">
              <a:off x="3249" y="7162"/>
              <a:ext cx="180" cy="18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ar-SA" sz="1600" b="1"/>
            </a:p>
          </p:txBody>
        </p:sp>
      </p:grpSp>
      <p:sp>
        <p:nvSpPr>
          <p:cNvPr id="81" name="Oval 63"/>
          <p:cNvSpPr>
            <a:spLocks noChangeArrowheads="1"/>
          </p:cNvSpPr>
          <p:nvPr/>
        </p:nvSpPr>
        <p:spPr bwMode="auto">
          <a:xfrm>
            <a:off x="4218581" y="5697368"/>
            <a:ext cx="1037468" cy="634296"/>
          </a:xfrm>
          <a:prstGeom prst="ellipse">
            <a:avLst/>
          </a:prstGeom>
          <a:solidFill>
            <a:srgbClr val="FFFFFF"/>
          </a:solidFill>
          <a:ln w="381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ar-SA" sz="1600" b="1">
              <a:latin typeface="Comic Sans MS" pitchFamily="66" charset="0"/>
              <a:cs typeface="Tahoma" pitchFamily="34" charset="0"/>
            </a:endParaRPr>
          </a:p>
        </p:txBody>
      </p:sp>
      <p:sp>
        <p:nvSpPr>
          <p:cNvPr id="82" name="Text Box 64"/>
          <p:cNvSpPr txBox="1">
            <a:spLocks noChangeArrowheads="1"/>
          </p:cNvSpPr>
          <p:nvPr/>
        </p:nvSpPr>
        <p:spPr bwMode="auto">
          <a:xfrm>
            <a:off x="4175658" y="5855392"/>
            <a:ext cx="1028700" cy="2641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Aft>
                <a:spcPts val="1000"/>
              </a:spcAft>
            </a:pPr>
            <a:r>
              <a:rPr lang="ar-SA" sz="1600" b="1" u="sng" dirty="0" smtClean="0"/>
              <a:t>رقم </a:t>
            </a:r>
            <a:r>
              <a:rPr lang="ar-SA" sz="1600" b="1" u="sng" dirty="0"/>
              <a:t>الدورة</a:t>
            </a:r>
          </a:p>
        </p:txBody>
      </p:sp>
      <p:sp>
        <p:nvSpPr>
          <p:cNvPr id="83" name="Line 69"/>
          <p:cNvSpPr>
            <a:spLocks noChangeShapeType="1"/>
          </p:cNvSpPr>
          <p:nvPr/>
        </p:nvSpPr>
        <p:spPr bwMode="auto">
          <a:xfrm flipV="1">
            <a:off x="5064543" y="5311468"/>
            <a:ext cx="550447" cy="416512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ar-SA" sz="1600" b="1"/>
          </a:p>
        </p:txBody>
      </p:sp>
      <p:sp>
        <p:nvSpPr>
          <p:cNvPr id="84" name="Slide Number Placeholder 8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8E2136-1D52-404E-9F72-638376FF357E}" type="slidenum">
              <a:rPr lang="ar-SA" sz="1600" b="1" smtClean="0"/>
              <a:pPr>
                <a:defRPr/>
              </a:pPr>
              <a:t>21</a:t>
            </a:fld>
            <a:endParaRPr lang="ar-SA" sz="1600" b="1"/>
          </a:p>
        </p:txBody>
      </p:sp>
    </p:spTree>
    <p:extLst>
      <p:ext uri="{BB962C8B-B14F-4D97-AF65-F5344CB8AC3E}">
        <p14:creationId xmlns:p14="http://schemas.microsoft.com/office/powerpoint/2010/main" val="2878497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1"/>
          <p:cNvSpPr>
            <a:spLocks noChangeArrowheads="1"/>
          </p:cNvSpPr>
          <p:nvPr/>
        </p:nvSpPr>
        <p:spPr bwMode="auto">
          <a:xfrm>
            <a:off x="285720" y="1979842"/>
            <a:ext cx="8643998" cy="203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just" eaLnBrk="0" hangingPunct="0">
              <a:lnSpc>
                <a:spcPct val="150000"/>
              </a:lnSpc>
              <a:tabLst>
                <a:tab pos="1143000" algn="l"/>
              </a:tabLst>
            </a:pPr>
            <a:r>
              <a:rPr lang="ar-SA" sz="2800" b="1" u="sng" dirty="0" smtClean="0">
                <a:solidFill>
                  <a:schemeClr val="bg2">
                    <a:lumMod val="50000"/>
                  </a:schemeClr>
                </a:solidFill>
                <a:ea typeface="+mj-ea"/>
              </a:rPr>
              <a:t>3. </a:t>
            </a:r>
            <a:r>
              <a:rPr lang="ar-SA" sz="2800" b="1" u="sng" dirty="0" smtClean="0">
                <a:solidFill>
                  <a:schemeClr val="bg2">
                    <a:lumMod val="50000"/>
                  </a:schemeClr>
                </a:solidFill>
                <a:ea typeface="+mj-ea"/>
              </a:rPr>
              <a:t>تحديد </a:t>
            </a:r>
            <a:r>
              <a:rPr lang="ar-SA" sz="2800" b="1" u="sng" dirty="0" smtClean="0">
                <a:solidFill>
                  <a:schemeClr val="bg2">
                    <a:lumMod val="50000"/>
                  </a:schemeClr>
                </a:solidFill>
                <a:ea typeface="+mj-ea"/>
              </a:rPr>
              <a:t>العلاقات بين </a:t>
            </a:r>
            <a:r>
              <a:rPr lang="ar-SA" sz="2800" b="1" u="sng" dirty="0">
                <a:solidFill>
                  <a:schemeClr val="bg2">
                    <a:lumMod val="50000"/>
                  </a:schemeClr>
                </a:solidFill>
                <a:ea typeface="+mj-ea"/>
              </a:rPr>
              <a:t>ا</a:t>
            </a:r>
            <a:r>
              <a:rPr lang="ar-SA" sz="2800" b="1" u="sng" dirty="0" smtClean="0">
                <a:solidFill>
                  <a:schemeClr val="bg2">
                    <a:lumMod val="50000"/>
                  </a:schemeClr>
                </a:solidFill>
                <a:ea typeface="+mj-ea"/>
              </a:rPr>
              <a:t>لكيانات : </a:t>
            </a:r>
          </a:p>
          <a:p>
            <a:pPr algn="just" eaLnBrk="0" hangingPunct="0">
              <a:lnSpc>
                <a:spcPct val="150000"/>
              </a:lnSpc>
              <a:tabLst>
                <a:tab pos="1143000" algn="l"/>
              </a:tabLst>
            </a:pPr>
            <a:r>
              <a:rPr lang="ar-SA" sz="2800" b="1" dirty="0">
                <a:latin typeface="Comic Sans MS" pitchFamily="66" charset="0"/>
              </a:rPr>
              <a:t> وضع العلاقات </a:t>
            </a:r>
            <a:r>
              <a:rPr lang="ar-SA" sz="2800" b="1" dirty="0">
                <a:latin typeface="Comic Sans MS" pitchFamily="66" charset="0"/>
              </a:rPr>
              <a:t>التي تربط بين الكيانات </a:t>
            </a:r>
            <a:r>
              <a:rPr lang="ar-SA" sz="2800" b="1" dirty="0">
                <a:latin typeface="Comic Sans MS" pitchFamily="66" charset="0"/>
              </a:rPr>
              <a:t>الموجودة لدي </a:t>
            </a:r>
            <a:r>
              <a:rPr lang="ar-SA" sz="2800" b="1" dirty="0" smtClean="0">
                <a:latin typeface="Comic Sans MS" pitchFamily="66" charset="0"/>
              </a:rPr>
              <a:t>ثم </a:t>
            </a:r>
            <a:r>
              <a:rPr lang="ar-SA" sz="2800" b="1" dirty="0">
                <a:latin typeface="Comic Sans MS" pitchFamily="66" charset="0"/>
              </a:rPr>
              <a:t>تحديد نوع العلاقة .</a:t>
            </a:r>
            <a:endParaRPr lang="ar-SA" sz="2800" b="1" dirty="0">
              <a:latin typeface="Comic Sans MS" pitchFamily="66" charset="0"/>
            </a:endParaRP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8E2136-1D52-404E-9F72-638376FF357E}" type="slidenum">
              <a:rPr lang="ar-SA" smtClean="0"/>
              <a:pPr>
                <a:defRPr/>
              </a:pPr>
              <a:t>22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571579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459" name="Group 23"/>
          <p:cNvGrpSpPr>
            <a:grpSpLocks/>
          </p:cNvGrpSpPr>
          <p:nvPr/>
        </p:nvGrpSpPr>
        <p:grpSpPr bwMode="auto">
          <a:xfrm>
            <a:off x="6483229" y="4328109"/>
            <a:ext cx="2660739" cy="2265344"/>
            <a:chOff x="6840" y="8820"/>
            <a:chExt cx="3847" cy="2000"/>
          </a:xfrm>
        </p:grpSpPr>
        <p:grpSp>
          <p:nvGrpSpPr>
            <p:cNvPr id="19526" name="Group 24"/>
            <p:cNvGrpSpPr>
              <a:grpSpLocks/>
            </p:cNvGrpSpPr>
            <p:nvPr/>
          </p:nvGrpSpPr>
          <p:grpSpPr bwMode="auto">
            <a:xfrm>
              <a:off x="6840" y="8820"/>
              <a:ext cx="1800" cy="900"/>
              <a:chOff x="4500" y="14220"/>
              <a:chExt cx="1800" cy="900"/>
            </a:xfrm>
          </p:grpSpPr>
          <p:sp>
            <p:nvSpPr>
              <p:cNvPr id="19535" name="Rectangle 25"/>
              <p:cNvSpPr>
                <a:spLocks noChangeArrowheads="1"/>
              </p:cNvSpPr>
              <p:nvPr/>
            </p:nvSpPr>
            <p:spPr bwMode="auto">
              <a:xfrm>
                <a:off x="4500" y="14220"/>
                <a:ext cx="1800" cy="900"/>
              </a:xfrm>
              <a:prstGeom prst="rect">
                <a:avLst/>
              </a:prstGeom>
              <a:solidFill>
                <a:srgbClr val="FFFFFF"/>
              </a:solidFill>
              <a:ln w="381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ar-SA" sz="1600" b="1">
                  <a:latin typeface="Comic Sans MS" pitchFamily="66" charset="0"/>
                  <a:cs typeface="Tahoma" pitchFamily="34" charset="0"/>
                </a:endParaRPr>
              </a:p>
            </p:txBody>
          </p:sp>
          <p:sp>
            <p:nvSpPr>
              <p:cNvPr id="19536" name="Text Box 26"/>
              <p:cNvSpPr txBox="1">
                <a:spLocks noChangeArrowheads="1"/>
              </p:cNvSpPr>
              <p:nvPr/>
            </p:nvSpPr>
            <p:spPr bwMode="auto">
              <a:xfrm>
                <a:off x="4860" y="14440"/>
                <a:ext cx="1080" cy="540"/>
              </a:xfrm>
              <a:prstGeom prst="rect">
                <a:avLst/>
              </a:prstGeom>
              <a:noFill/>
              <a:ln w="38100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Aft>
                    <a:spcPts val="1000"/>
                  </a:spcAft>
                </a:pPr>
                <a:r>
                  <a:rPr lang="ar-SA" sz="1600" b="1" dirty="0" smtClean="0"/>
                  <a:t>الدورة</a:t>
                </a:r>
                <a:endParaRPr lang="ar-SA" sz="1600" b="1" dirty="0"/>
              </a:p>
            </p:txBody>
          </p:sp>
        </p:grpSp>
        <p:grpSp>
          <p:nvGrpSpPr>
            <p:cNvPr id="19527" name="Group 30"/>
            <p:cNvGrpSpPr>
              <a:grpSpLocks/>
            </p:cNvGrpSpPr>
            <p:nvPr/>
          </p:nvGrpSpPr>
          <p:grpSpPr bwMode="auto">
            <a:xfrm>
              <a:off x="6840" y="10080"/>
              <a:ext cx="1620" cy="720"/>
              <a:chOff x="5300" y="12420"/>
              <a:chExt cx="1620" cy="720"/>
            </a:xfrm>
          </p:grpSpPr>
          <p:sp>
            <p:nvSpPr>
              <p:cNvPr id="19533" name="Oval 31"/>
              <p:cNvSpPr>
                <a:spLocks noChangeArrowheads="1"/>
              </p:cNvSpPr>
              <p:nvPr/>
            </p:nvSpPr>
            <p:spPr bwMode="auto">
              <a:xfrm>
                <a:off x="5400" y="12420"/>
                <a:ext cx="1440" cy="720"/>
              </a:xfrm>
              <a:prstGeom prst="ellipse">
                <a:avLst/>
              </a:prstGeom>
              <a:solidFill>
                <a:srgbClr val="FFFFFF"/>
              </a:solidFill>
              <a:ln w="381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ar-SA" sz="1600" b="1">
                  <a:latin typeface="Comic Sans MS" pitchFamily="66" charset="0"/>
                  <a:cs typeface="Tahoma" pitchFamily="34" charset="0"/>
                </a:endParaRPr>
              </a:p>
            </p:txBody>
          </p:sp>
          <p:sp>
            <p:nvSpPr>
              <p:cNvPr id="19534" name="Text Box 32"/>
              <p:cNvSpPr txBox="1">
                <a:spLocks noChangeArrowheads="1"/>
              </p:cNvSpPr>
              <p:nvPr/>
            </p:nvSpPr>
            <p:spPr bwMode="auto">
              <a:xfrm>
                <a:off x="5300" y="12600"/>
                <a:ext cx="1620" cy="460"/>
              </a:xfrm>
              <a:prstGeom prst="rect">
                <a:avLst/>
              </a:prstGeom>
              <a:noFill/>
              <a:ln w="38100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Aft>
                    <a:spcPts val="1000"/>
                  </a:spcAft>
                </a:pPr>
                <a:r>
                  <a:rPr lang="ar-SA" sz="1600" b="1" dirty="0"/>
                  <a:t>اسم الدورة</a:t>
                </a:r>
              </a:p>
            </p:txBody>
          </p:sp>
        </p:grpSp>
        <p:grpSp>
          <p:nvGrpSpPr>
            <p:cNvPr id="19528" name="Group 33"/>
            <p:cNvGrpSpPr>
              <a:grpSpLocks/>
            </p:cNvGrpSpPr>
            <p:nvPr/>
          </p:nvGrpSpPr>
          <p:grpSpPr bwMode="auto">
            <a:xfrm>
              <a:off x="8640" y="10080"/>
              <a:ext cx="2047" cy="740"/>
              <a:chOff x="8640" y="10080"/>
              <a:chExt cx="2047" cy="740"/>
            </a:xfrm>
          </p:grpSpPr>
          <p:sp>
            <p:nvSpPr>
              <p:cNvPr id="19531" name="Oval 34"/>
              <p:cNvSpPr>
                <a:spLocks noChangeArrowheads="1"/>
              </p:cNvSpPr>
              <p:nvPr/>
            </p:nvSpPr>
            <p:spPr bwMode="auto">
              <a:xfrm>
                <a:off x="8740" y="10080"/>
                <a:ext cx="1610" cy="720"/>
              </a:xfrm>
              <a:prstGeom prst="ellipse">
                <a:avLst/>
              </a:prstGeom>
              <a:solidFill>
                <a:srgbClr val="FFFFFF"/>
              </a:solidFill>
              <a:ln w="381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ar-SA" sz="1600" b="1">
                  <a:latin typeface="Comic Sans MS" pitchFamily="66" charset="0"/>
                  <a:cs typeface="Tahoma" pitchFamily="34" charset="0"/>
                </a:endParaRPr>
              </a:p>
            </p:txBody>
          </p:sp>
          <p:sp>
            <p:nvSpPr>
              <p:cNvPr id="19532" name="Text Box 35"/>
              <p:cNvSpPr txBox="1">
                <a:spLocks noChangeArrowheads="1"/>
              </p:cNvSpPr>
              <p:nvPr/>
            </p:nvSpPr>
            <p:spPr bwMode="auto">
              <a:xfrm>
                <a:off x="8640" y="10260"/>
                <a:ext cx="2047" cy="560"/>
              </a:xfrm>
              <a:prstGeom prst="rect">
                <a:avLst/>
              </a:prstGeom>
              <a:noFill/>
              <a:ln w="38100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Aft>
                    <a:spcPts val="1000"/>
                  </a:spcAft>
                </a:pPr>
                <a:r>
                  <a:rPr lang="ar-SA" sz="1600" b="1"/>
                  <a:t>عدد ساعات الدورة</a:t>
                </a:r>
              </a:p>
            </p:txBody>
          </p:sp>
        </p:grpSp>
        <p:sp>
          <p:nvSpPr>
            <p:cNvPr id="19529" name="Line 37"/>
            <p:cNvSpPr>
              <a:spLocks noChangeShapeType="1"/>
            </p:cNvSpPr>
            <p:nvPr/>
          </p:nvSpPr>
          <p:spPr bwMode="auto">
            <a:xfrm flipV="1">
              <a:off x="7560" y="9720"/>
              <a:ext cx="0" cy="36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ar-SA" sz="1600" b="1"/>
            </a:p>
          </p:txBody>
        </p:sp>
        <p:sp>
          <p:nvSpPr>
            <p:cNvPr id="19530" name="Line 38"/>
            <p:cNvSpPr>
              <a:spLocks noChangeShapeType="1"/>
            </p:cNvSpPr>
            <p:nvPr/>
          </p:nvSpPr>
          <p:spPr bwMode="auto">
            <a:xfrm flipH="1" flipV="1">
              <a:off x="8640" y="9540"/>
              <a:ext cx="900" cy="54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ar-SA" sz="1600" b="1"/>
            </a:p>
          </p:txBody>
        </p:sp>
      </p:grpSp>
      <p:grpSp>
        <p:nvGrpSpPr>
          <p:cNvPr id="19460" name="Group 39"/>
          <p:cNvGrpSpPr>
            <a:grpSpLocks/>
          </p:cNvGrpSpPr>
          <p:nvPr/>
        </p:nvGrpSpPr>
        <p:grpSpPr bwMode="auto">
          <a:xfrm>
            <a:off x="4020425" y="205669"/>
            <a:ext cx="4944063" cy="2164376"/>
            <a:chOff x="4280" y="3600"/>
            <a:chExt cx="7409" cy="2180"/>
          </a:xfrm>
        </p:grpSpPr>
        <p:grpSp>
          <p:nvGrpSpPr>
            <p:cNvPr id="19496" name="Group 40"/>
            <p:cNvGrpSpPr>
              <a:grpSpLocks/>
            </p:cNvGrpSpPr>
            <p:nvPr/>
          </p:nvGrpSpPr>
          <p:grpSpPr bwMode="auto">
            <a:xfrm>
              <a:off x="6348" y="3600"/>
              <a:ext cx="5341" cy="1780"/>
              <a:chOff x="6348" y="3600"/>
              <a:chExt cx="5341" cy="1780"/>
            </a:xfrm>
          </p:grpSpPr>
          <p:grpSp>
            <p:nvGrpSpPr>
              <p:cNvPr id="19503" name="Group 41"/>
              <p:cNvGrpSpPr>
                <a:grpSpLocks/>
              </p:cNvGrpSpPr>
              <p:nvPr/>
            </p:nvGrpSpPr>
            <p:grpSpPr bwMode="auto">
              <a:xfrm>
                <a:off x="8229" y="4480"/>
                <a:ext cx="1800" cy="900"/>
                <a:chOff x="6840" y="12060"/>
                <a:chExt cx="1800" cy="900"/>
              </a:xfrm>
            </p:grpSpPr>
            <p:sp>
              <p:nvSpPr>
                <p:cNvPr id="19524" name="Rectangle 42"/>
                <p:cNvSpPr>
                  <a:spLocks noChangeArrowheads="1"/>
                </p:cNvSpPr>
                <p:nvPr/>
              </p:nvSpPr>
              <p:spPr bwMode="auto">
                <a:xfrm>
                  <a:off x="6840" y="12060"/>
                  <a:ext cx="1800" cy="900"/>
                </a:xfrm>
                <a:prstGeom prst="rect">
                  <a:avLst/>
                </a:prstGeom>
                <a:solidFill>
                  <a:srgbClr val="FFFFFF"/>
                </a:solidFill>
                <a:ln w="3810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ar-SA" sz="1600" b="1">
                    <a:latin typeface="Comic Sans MS" pitchFamily="66" charset="0"/>
                    <a:cs typeface="Tahoma" pitchFamily="34" charset="0"/>
                  </a:endParaRPr>
                </a:p>
              </p:txBody>
            </p:sp>
            <p:sp>
              <p:nvSpPr>
                <p:cNvPr id="19525" name="Text Box 43"/>
                <p:cNvSpPr txBox="1">
                  <a:spLocks noChangeArrowheads="1"/>
                </p:cNvSpPr>
                <p:nvPr/>
              </p:nvSpPr>
              <p:spPr bwMode="auto">
                <a:xfrm>
                  <a:off x="7200" y="12280"/>
                  <a:ext cx="1080" cy="620"/>
                </a:xfrm>
                <a:prstGeom prst="rect">
                  <a:avLst/>
                </a:prstGeom>
                <a:noFill/>
                <a:ln w="38100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>
                    <a:spcAft>
                      <a:spcPts val="1000"/>
                    </a:spcAft>
                  </a:pPr>
                  <a:r>
                    <a:rPr lang="ar-SA" sz="1600" b="1" dirty="0" smtClean="0"/>
                    <a:t>المتدربة</a:t>
                  </a:r>
                  <a:endParaRPr lang="ar-SA" sz="1600" b="1" dirty="0"/>
                </a:p>
              </p:txBody>
            </p:sp>
          </p:grpSp>
          <p:grpSp>
            <p:nvGrpSpPr>
              <p:cNvPr id="19505" name="Group 47"/>
              <p:cNvGrpSpPr>
                <a:grpSpLocks/>
              </p:cNvGrpSpPr>
              <p:nvPr/>
            </p:nvGrpSpPr>
            <p:grpSpPr bwMode="auto">
              <a:xfrm>
                <a:off x="6348" y="4480"/>
                <a:ext cx="1620" cy="720"/>
                <a:chOff x="5319" y="12420"/>
                <a:chExt cx="1620" cy="720"/>
              </a:xfrm>
            </p:grpSpPr>
            <p:sp>
              <p:nvSpPr>
                <p:cNvPr id="19520" name="Oval 48"/>
                <p:cNvSpPr>
                  <a:spLocks noChangeArrowheads="1"/>
                </p:cNvSpPr>
                <p:nvPr/>
              </p:nvSpPr>
              <p:spPr bwMode="auto">
                <a:xfrm>
                  <a:off x="5400" y="12420"/>
                  <a:ext cx="1440" cy="720"/>
                </a:xfrm>
                <a:prstGeom prst="ellipse">
                  <a:avLst/>
                </a:prstGeom>
                <a:solidFill>
                  <a:srgbClr val="FFFFFF"/>
                </a:solidFill>
                <a:ln w="381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ar-SA" sz="1600" b="1">
                    <a:latin typeface="Comic Sans MS" pitchFamily="66" charset="0"/>
                    <a:cs typeface="Tahoma" pitchFamily="34" charset="0"/>
                  </a:endParaRPr>
                </a:p>
              </p:txBody>
            </p:sp>
            <p:sp>
              <p:nvSpPr>
                <p:cNvPr id="19521" name="Text Box 49"/>
                <p:cNvSpPr txBox="1">
                  <a:spLocks noChangeArrowheads="1"/>
                </p:cNvSpPr>
                <p:nvPr/>
              </p:nvSpPr>
              <p:spPr bwMode="auto">
                <a:xfrm>
                  <a:off x="5319" y="12598"/>
                  <a:ext cx="1620" cy="460"/>
                </a:xfrm>
                <a:prstGeom prst="rect">
                  <a:avLst/>
                </a:prstGeom>
                <a:noFill/>
                <a:ln w="38100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>
                    <a:spcAft>
                      <a:spcPts val="1000"/>
                    </a:spcAft>
                  </a:pPr>
                  <a:r>
                    <a:rPr lang="ar-SA" sz="1600" b="1" dirty="0"/>
                    <a:t>اسم المتدربة</a:t>
                  </a:r>
                </a:p>
              </p:txBody>
            </p:sp>
          </p:grpSp>
          <p:grpSp>
            <p:nvGrpSpPr>
              <p:cNvPr id="19507" name="Group 53"/>
              <p:cNvGrpSpPr>
                <a:grpSpLocks/>
              </p:cNvGrpSpPr>
              <p:nvPr/>
            </p:nvGrpSpPr>
            <p:grpSpPr bwMode="auto">
              <a:xfrm>
                <a:off x="8269" y="3600"/>
                <a:ext cx="1620" cy="720"/>
                <a:chOff x="5300" y="12420"/>
                <a:chExt cx="1620" cy="720"/>
              </a:xfrm>
            </p:grpSpPr>
            <p:sp>
              <p:nvSpPr>
                <p:cNvPr id="19516" name="Oval 54"/>
                <p:cNvSpPr>
                  <a:spLocks noChangeArrowheads="1"/>
                </p:cNvSpPr>
                <p:nvPr/>
              </p:nvSpPr>
              <p:spPr bwMode="auto">
                <a:xfrm>
                  <a:off x="5400" y="12420"/>
                  <a:ext cx="1440" cy="720"/>
                </a:xfrm>
                <a:prstGeom prst="ellipse">
                  <a:avLst/>
                </a:prstGeom>
                <a:solidFill>
                  <a:srgbClr val="FFFFFF"/>
                </a:solidFill>
                <a:ln w="381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ar-SA" sz="1600" b="1">
                    <a:latin typeface="Comic Sans MS" pitchFamily="66" charset="0"/>
                    <a:cs typeface="Tahoma" pitchFamily="34" charset="0"/>
                  </a:endParaRPr>
                </a:p>
              </p:txBody>
            </p:sp>
            <p:sp>
              <p:nvSpPr>
                <p:cNvPr id="19517" name="Text Box 55"/>
                <p:cNvSpPr txBox="1">
                  <a:spLocks noChangeArrowheads="1"/>
                </p:cNvSpPr>
                <p:nvPr/>
              </p:nvSpPr>
              <p:spPr bwMode="auto">
                <a:xfrm>
                  <a:off x="5300" y="12520"/>
                  <a:ext cx="1620" cy="460"/>
                </a:xfrm>
                <a:prstGeom prst="rect">
                  <a:avLst/>
                </a:prstGeom>
                <a:noFill/>
                <a:ln w="38100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>
                    <a:spcAft>
                      <a:spcPts val="1000"/>
                    </a:spcAft>
                  </a:pPr>
                  <a:r>
                    <a:rPr lang="ar-SA" sz="1600" b="1" u="sng" dirty="0" smtClean="0"/>
                    <a:t>رقم المتدربة</a:t>
                  </a:r>
                  <a:endParaRPr lang="ar-SA" sz="1600" b="1" u="sng" dirty="0"/>
                </a:p>
              </p:txBody>
            </p:sp>
          </p:grpSp>
          <p:grpSp>
            <p:nvGrpSpPr>
              <p:cNvPr id="19508" name="Group 56"/>
              <p:cNvGrpSpPr>
                <a:grpSpLocks/>
              </p:cNvGrpSpPr>
              <p:nvPr/>
            </p:nvGrpSpPr>
            <p:grpSpPr bwMode="auto">
              <a:xfrm>
                <a:off x="10069" y="3940"/>
                <a:ext cx="1620" cy="720"/>
                <a:chOff x="5300" y="12420"/>
                <a:chExt cx="1620" cy="720"/>
              </a:xfrm>
            </p:grpSpPr>
            <p:sp>
              <p:nvSpPr>
                <p:cNvPr id="19514" name="Oval 57"/>
                <p:cNvSpPr>
                  <a:spLocks noChangeArrowheads="1"/>
                </p:cNvSpPr>
                <p:nvPr/>
              </p:nvSpPr>
              <p:spPr bwMode="auto">
                <a:xfrm>
                  <a:off x="5400" y="12420"/>
                  <a:ext cx="1440" cy="720"/>
                </a:xfrm>
                <a:prstGeom prst="ellipse">
                  <a:avLst/>
                </a:prstGeom>
                <a:solidFill>
                  <a:srgbClr val="FFFFFF"/>
                </a:solidFill>
                <a:ln w="76200" cmpd="dbl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ar-SA" sz="1600" b="1">
                    <a:latin typeface="Comic Sans MS" pitchFamily="66" charset="0"/>
                    <a:cs typeface="Tahoma" pitchFamily="34" charset="0"/>
                  </a:endParaRPr>
                </a:p>
              </p:txBody>
            </p:sp>
            <p:sp>
              <p:nvSpPr>
                <p:cNvPr id="19515" name="Text Box 58"/>
                <p:cNvSpPr txBox="1">
                  <a:spLocks noChangeArrowheads="1"/>
                </p:cNvSpPr>
                <p:nvPr/>
              </p:nvSpPr>
              <p:spPr bwMode="auto">
                <a:xfrm>
                  <a:off x="5300" y="12520"/>
                  <a:ext cx="1620" cy="460"/>
                </a:xfrm>
                <a:prstGeom prst="rect">
                  <a:avLst/>
                </a:prstGeom>
                <a:noFill/>
                <a:ln w="38100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>
                    <a:spcAft>
                      <a:spcPts val="1000"/>
                    </a:spcAft>
                  </a:pPr>
                  <a:r>
                    <a:rPr lang="ar-SA" sz="1600" b="1"/>
                    <a:t>رقم الهاتف</a:t>
                  </a:r>
                </a:p>
              </p:txBody>
            </p:sp>
          </p:grpSp>
          <p:sp>
            <p:nvSpPr>
              <p:cNvPr id="19510" name="Line 60"/>
              <p:cNvSpPr>
                <a:spLocks noChangeShapeType="1"/>
              </p:cNvSpPr>
              <p:nvPr/>
            </p:nvSpPr>
            <p:spPr bwMode="auto">
              <a:xfrm>
                <a:off x="7869" y="4840"/>
                <a:ext cx="360" cy="180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ar-SA" sz="1600" b="1"/>
              </a:p>
            </p:txBody>
          </p:sp>
          <p:sp>
            <p:nvSpPr>
              <p:cNvPr id="19512" name="Line 62"/>
              <p:cNvSpPr>
                <a:spLocks noChangeShapeType="1"/>
              </p:cNvSpPr>
              <p:nvPr/>
            </p:nvSpPr>
            <p:spPr bwMode="auto">
              <a:xfrm>
                <a:off x="9129" y="4300"/>
                <a:ext cx="0" cy="180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ar-SA" sz="1600" b="1"/>
              </a:p>
            </p:txBody>
          </p:sp>
          <p:sp>
            <p:nvSpPr>
              <p:cNvPr id="19513" name="Line 63"/>
              <p:cNvSpPr>
                <a:spLocks noChangeShapeType="1"/>
              </p:cNvSpPr>
              <p:nvPr/>
            </p:nvSpPr>
            <p:spPr bwMode="auto">
              <a:xfrm flipH="1">
                <a:off x="10029" y="4660"/>
                <a:ext cx="540" cy="180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ar-SA" sz="1600" b="1"/>
              </a:p>
            </p:txBody>
          </p:sp>
        </p:grpSp>
        <p:sp>
          <p:nvSpPr>
            <p:cNvPr id="19497" name="Oval 64"/>
            <p:cNvSpPr>
              <a:spLocks noChangeArrowheads="1"/>
            </p:cNvSpPr>
            <p:nvPr/>
          </p:nvSpPr>
          <p:spPr bwMode="auto">
            <a:xfrm>
              <a:off x="4820" y="4100"/>
              <a:ext cx="1260" cy="540"/>
            </a:xfrm>
            <a:prstGeom prst="ellipse">
              <a:avLst/>
            </a:prstGeom>
            <a:solidFill>
              <a:srgbClr val="FFFFFF"/>
            </a:solidFill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spcAft>
                  <a:spcPts val="1000"/>
                </a:spcAft>
              </a:pPr>
              <a:r>
                <a:rPr lang="ar-SA" sz="1600" b="1"/>
                <a:t>الأول</a:t>
              </a:r>
            </a:p>
          </p:txBody>
        </p:sp>
        <p:sp>
          <p:nvSpPr>
            <p:cNvPr id="19498" name="Line 65"/>
            <p:cNvSpPr>
              <a:spLocks noChangeShapeType="1"/>
            </p:cNvSpPr>
            <p:nvPr/>
          </p:nvSpPr>
          <p:spPr bwMode="auto">
            <a:xfrm>
              <a:off x="6080" y="4380"/>
              <a:ext cx="600" cy="18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ar-SA" sz="1600" b="1"/>
            </a:p>
          </p:txBody>
        </p:sp>
        <p:sp>
          <p:nvSpPr>
            <p:cNvPr id="19499" name="Line 66"/>
            <p:cNvSpPr>
              <a:spLocks noChangeShapeType="1"/>
            </p:cNvSpPr>
            <p:nvPr/>
          </p:nvSpPr>
          <p:spPr bwMode="auto">
            <a:xfrm>
              <a:off x="5540" y="4860"/>
              <a:ext cx="900" cy="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ar-SA" sz="1600" b="1"/>
            </a:p>
          </p:txBody>
        </p:sp>
        <p:sp>
          <p:nvSpPr>
            <p:cNvPr id="19500" name="Oval 67"/>
            <p:cNvSpPr>
              <a:spLocks noChangeArrowheads="1"/>
            </p:cNvSpPr>
            <p:nvPr/>
          </p:nvSpPr>
          <p:spPr bwMode="auto">
            <a:xfrm>
              <a:off x="4280" y="4620"/>
              <a:ext cx="1260" cy="540"/>
            </a:xfrm>
            <a:prstGeom prst="ellipse">
              <a:avLst/>
            </a:prstGeom>
            <a:solidFill>
              <a:srgbClr val="FFFFFF"/>
            </a:solidFill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spcAft>
                  <a:spcPts val="1000"/>
                </a:spcAft>
              </a:pPr>
              <a:r>
                <a:rPr lang="ar-SA" sz="1600" b="1"/>
                <a:t>الأب</a:t>
              </a:r>
            </a:p>
          </p:txBody>
        </p:sp>
        <p:sp>
          <p:nvSpPr>
            <p:cNvPr id="19501" name="Line 68"/>
            <p:cNvSpPr>
              <a:spLocks noChangeShapeType="1"/>
            </p:cNvSpPr>
            <p:nvPr/>
          </p:nvSpPr>
          <p:spPr bwMode="auto">
            <a:xfrm flipV="1">
              <a:off x="5880" y="5000"/>
              <a:ext cx="620" cy="42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ar-SA" sz="1600" b="1"/>
            </a:p>
          </p:txBody>
        </p:sp>
        <p:sp>
          <p:nvSpPr>
            <p:cNvPr id="19502" name="Oval 69"/>
            <p:cNvSpPr>
              <a:spLocks noChangeArrowheads="1"/>
            </p:cNvSpPr>
            <p:nvPr/>
          </p:nvSpPr>
          <p:spPr bwMode="auto">
            <a:xfrm>
              <a:off x="4660" y="5240"/>
              <a:ext cx="1260" cy="540"/>
            </a:xfrm>
            <a:prstGeom prst="ellipse">
              <a:avLst/>
            </a:prstGeom>
            <a:solidFill>
              <a:srgbClr val="FFFFFF"/>
            </a:solidFill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spcAft>
                  <a:spcPts val="1000"/>
                </a:spcAft>
              </a:pPr>
              <a:r>
                <a:rPr lang="ar-SA" sz="1600" b="1"/>
                <a:t>العائلة</a:t>
              </a:r>
            </a:p>
          </p:txBody>
        </p:sp>
      </p:grpSp>
      <p:grpSp>
        <p:nvGrpSpPr>
          <p:cNvPr id="19462" name="Group 71"/>
          <p:cNvGrpSpPr>
            <a:grpSpLocks/>
          </p:cNvGrpSpPr>
          <p:nvPr/>
        </p:nvGrpSpPr>
        <p:grpSpPr bwMode="auto">
          <a:xfrm>
            <a:off x="420624" y="3147863"/>
            <a:ext cx="2851867" cy="3332320"/>
            <a:chOff x="450" y="6442"/>
            <a:chExt cx="3719" cy="2942"/>
          </a:xfrm>
        </p:grpSpPr>
        <p:grpSp>
          <p:nvGrpSpPr>
            <p:cNvPr id="19469" name="Group 72"/>
            <p:cNvGrpSpPr>
              <a:grpSpLocks/>
            </p:cNvGrpSpPr>
            <p:nvPr/>
          </p:nvGrpSpPr>
          <p:grpSpPr bwMode="auto">
            <a:xfrm>
              <a:off x="2349" y="7342"/>
              <a:ext cx="1800" cy="900"/>
              <a:chOff x="2340" y="12060"/>
              <a:chExt cx="1800" cy="900"/>
            </a:xfrm>
          </p:grpSpPr>
          <p:sp>
            <p:nvSpPr>
              <p:cNvPr id="19494" name="Rectangle 73"/>
              <p:cNvSpPr>
                <a:spLocks noChangeArrowheads="1"/>
              </p:cNvSpPr>
              <p:nvPr/>
            </p:nvSpPr>
            <p:spPr bwMode="auto">
              <a:xfrm>
                <a:off x="2340" y="12060"/>
                <a:ext cx="1800" cy="900"/>
              </a:xfrm>
              <a:prstGeom prst="rect">
                <a:avLst/>
              </a:prstGeom>
              <a:solidFill>
                <a:srgbClr val="FFFFFF"/>
              </a:solidFill>
              <a:ln w="381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ar-SA" sz="1600" b="1">
                  <a:latin typeface="Comic Sans MS" pitchFamily="66" charset="0"/>
                  <a:cs typeface="Tahoma" pitchFamily="34" charset="0"/>
                </a:endParaRPr>
              </a:p>
            </p:txBody>
          </p:sp>
          <p:sp>
            <p:nvSpPr>
              <p:cNvPr id="19495" name="Text Box 74"/>
              <p:cNvSpPr txBox="1">
                <a:spLocks noChangeArrowheads="1"/>
              </p:cNvSpPr>
              <p:nvPr/>
            </p:nvSpPr>
            <p:spPr bwMode="auto">
              <a:xfrm>
                <a:off x="2680" y="12280"/>
                <a:ext cx="1080" cy="600"/>
              </a:xfrm>
              <a:prstGeom prst="rect">
                <a:avLst/>
              </a:prstGeom>
              <a:noFill/>
              <a:ln w="38100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Aft>
                    <a:spcPts val="1000"/>
                  </a:spcAft>
                </a:pPr>
                <a:r>
                  <a:rPr lang="ar-SA" sz="1600" b="1" dirty="0" smtClean="0"/>
                  <a:t>المدربة</a:t>
                </a:r>
                <a:endParaRPr lang="ar-SA" sz="1600" b="1" dirty="0"/>
              </a:p>
            </p:txBody>
          </p:sp>
        </p:grpSp>
        <p:grpSp>
          <p:nvGrpSpPr>
            <p:cNvPr id="19470" name="Group 75"/>
            <p:cNvGrpSpPr>
              <a:grpSpLocks/>
            </p:cNvGrpSpPr>
            <p:nvPr/>
          </p:nvGrpSpPr>
          <p:grpSpPr bwMode="auto">
            <a:xfrm>
              <a:off x="2529" y="6442"/>
              <a:ext cx="1620" cy="720"/>
              <a:chOff x="5300" y="12420"/>
              <a:chExt cx="1620" cy="720"/>
            </a:xfrm>
          </p:grpSpPr>
          <p:sp>
            <p:nvSpPr>
              <p:cNvPr id="19492" name="Oval 76"/>
              <p:cNvSpPr>
                <a:spLocks noChangeArrowheads="1"/>
              </p:cNvSpPr>
              <p:nvPr/>
            </p:nvSpPr>
            <p:spPr bwMode="auto">
              <a:xfrm>
                <a:off x="5400" y="12420"/>
                <a:ext cx="1440" cy="720"/>
              </a:xfrm>
              <a:prstGeom prst="ellipse">
                <a:avLst/>
              </a:prstGeom>
              <a:solidFill>
                <a:srgbClr val="FFFFFF"/>
              </a:solidFill>
              <a:ln w="76200" cmpd="dbl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ar-SA" sz="1600" b="1">
                  <a:latin typeface="Comic Sans MS" pitchFamily="66" charset="0"/>
                  <a:cs typeface="Tahoma" pitchFamily="34" charset="0"/>
                </a:endParaRPr>
              </a:p>
            </p:txBody>
          </p:sp>
          <p:sp>
            <p:nvSpPr>
              <p:cNvPr id="19493" name="Text Box 77"/>
              <p:cNvSpPr txBox="1">
                <a:spLocks noChangeArrowheads="1"/>
              </p:cNvSpPr>
              <p:nvPr/>
            </p:nvSpPr>
            <p:spPr bwMode="auto">
              <a:xfrm>
                <a:off x="5300" y="12520"/>
                <a:ext cx="1620" cy="460"/>
              </a:xfrm>
              <a:prstGeom prst="rect">
                <a:avLst/>
              </a:prstGeom>
              <a:noFill/>
              <a:ln w="38100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Aft>
                    <a:spcPts val="1000"/>
                  </a:spcAft>
                </a:pPr>
                <a:r>
                  <a:rPr lang="ar-SA" sz="1600" b="1"/>
                  <a:t>رقم الهاتف</a:t>
                </a:r>
              </a:p>
            </p:txBody>
          </p:sp>
        </p:grpSp>
        <p:grpSp>
          <p:nvGrpSpPr>
            <p:cNvPr id="19471" name="Group 78"/>
            <p:cNvGrpSpPr>
              <a:grpSpLocks/>
            </p:cNvGrpSpPr>
            <p:nvPr/>
          </p:nvGrpSpPr>
          <p:grpSpPr bwMode="auto">
            <a:xfrm>
              <a:off x="2629" y="8664"/>
              <a:ext cx="1540" cy="720"/>
              <a:chOff x="6100" y="12482"/>
              <a:chExt cx="1540" cy="720"/>
            </a:xfrm>
          </p:grpSpPr>
          <p:sp>
            <p:nvSpPr>
              <p:cNvPr id="19490" name="Oval 79"/>
              <p:cNvSpPr>
                <a:spLocks noChangeArrowheads="1"/>
              </p:cNvSpPr>
              <p:nvPr/>
            </p:nvSpPr>
            <p:spPr bwMode="auto">
              <a:xfrm>
                <a:off x="6120" y="12482"/>
                <a:ext cx="1440" cy="720"/>
              </a:xfrm>
              <a:prstGeom prst="ellipse">
                <a:avLst/>
              </a:prstGeom>
              <a:solidFill>
                <a:srgbClr val="FFFFFF"/>
              </a:solidFill>
              <a:ln w="381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ar-SA" sz="1600" b="1">
                  <a:latin typeface="Comic Sans MS" pitchFamily="66" charset="0"/>
                  <a:cs typeface="Tahoma" pitchFamily="34" charset="0"/>
                </a:endParaRPr>
              </a:p>
            </p:txBody>
          </p:sp>
          <p:sp>
            <p:nvSpPr>
              <p:cNvPr id="19491" name="Text Box 80"/>
              <p:cNvSpPr txBox="1">
                <a:spLocks noChangeArrowheads="1"/>
              </p:cNvSpPr>
              <p:nvPr/>
            </p:nvSpPr>
            <p:spPr bwMode="auto">
              <a:xfrm>
                <a:off x="6100" y="12642"/>
                <a:ext cx="1540" cy="341"/>
              </a:xfrm>
              <a:prstGeom prst="rect">
                <a:avLst/>
              </a:prstGeom>
              <a:noFill/>
              <a:ln w="38100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Aft>
                    <a:spcPts val="1000"/>
                  </a:spcAft>
                </a:pPr>
                <a:r>
                  <a:rPr lang="ar-SA" sz="1600" b="1" u="sng" dirty="0"/>
                  <a:t>رقم المدربة</a:t>
                </a:r>
                <a:endParaRPr lang="ar-SA" sz="1600" b="1" dirty="0"/>
              </a:p>
            </p:txBody>
          </p:sp>
        </p:grpSp>
        <p:grpSp>
          <p:nvGrpSpPr>
            <p:cNvPr id="19472" name="Group 81"/>
            <p:cNvGrpSpPr>
              <a:grpSpLocks/>
            </p:cNvGrpSpPr>
            <p:nvPr/>
          </p:nvGrpSpPr>
          <p:grpSpPr bwMode="auto">
            <a:xfrm>
              <a:off x="729" y="8062"/>
              <a:ext cx="1620" cy="720"/>
              <a:chOff x="5300" y="12420"/>
              <a:chExt cx="1620" cy="720"/>
            </a:xfrm>
          </p:grpSpPr>
          <p:sp>
            <p:nvSpPr>
              <p:cNvPr id="19488" name="Oval 82"/>
              <p:cNvSpPr>
                <a:spLocks noChangeArrowheads="1"/>
              </p:cNvSpPr>
              <p:nvPr/>
            </p:nvSpPr>
            <p:spPr bwMode="auto">
              <a:xfrm>
                <a:off x="5400" y="12420"/>
                <a:ext cx="1440" cy="720"/>
              </a:xfrm>
              <a:prstGeom prst="ellipse">
                <a:avLst/>
              </a:prstGeom>
              <a:solidFill>
                <a:srgbClr val="FFFFFF"/>
              </a:solidFill>
              <a:ln w="381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ar-SA" sz="1600" b="1">
                  <a:latin typeface="Comic Sans MS" pitchFamily="66" charset="0"/>
                  <a:cs typeface="Tahoma" pitchFamily="34" charset="0"/>
                </a:endParaRPr>
              </a:p>
            </p:txBody>
          </p:sp>
          <p:sp>
            <p:nvSpPr>
              <p:cNvPr id="19489" name="Text Box 83"/>
              <p:cNvSpPr txBox="1">
                <a:spLocks noChangeArrowheads="1"/>
              </p:cNvSpPr>
              <p:nvPr/>
            </p:nvSpPr>
            <p:spPr bwMode="auto">
              <a:xfrm>
                <a:off x="5300" y="12520"/>
                <a:ext cx="1620" cy="460"/>
              </a:xfrm>
              <a:prstGeom prst="rect">
                <a:avLst/>
              </a:prstGeom>
              <a:noFill/>
              <a:ln w="38100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Aft>
                    <a:spcPts val="1000"/>
                  </a:spcAft>
                </a:pPr>
                <a:r>
                  <a:rPr lang="ar-SA" sz="1600" b="1"/>
                  <a:t>اسم المدربة</a:t>
                </a:r>
              </a:p>
            </p:txBody>
          </p:sp>
        </p:grpSp>
        <p:grpSp>
          <p:nvGrpSpPr>
            <p:cNvPr id="19473" name="Group 84"/>
            <p:cNvGrpSpPr>
              <a:grpSpLocks/>
            </p:cNvGrpSpPr>
            <p:nvPr/>
          </p:nvGrpSpPr>
          <p:grpSpPr bwMode="auto">
            <a:xfrm>
              <a:off x="450" y="7242"/>
              <a:ext cx="1639" cy="720"/>
              <a:chOff x="5201" y="12420"/>
              <a:chExt cx="1639" cy="720"/>
            </a:xfrm>
          </p:grpSpPr>
          <p:sp>
            <p:nvSpPr>
              <p:cNvPr id="19486" name="Oval 85"/>
              <p:cNvSpPr>
                <a:spLocks noChangeArrowheads="1"/>
              </p:cNvSpPr>
              <p:nvPr/>
            </p:nvSpPr>
            <p:spPr bwMode="auto">
              <a:xfrm>
                <a:off x="5201" y="12420"/>
                <a:ext cx="1440" cy="720"/>
              </a:xfrm>
              <a:prstGeom prst="ellipse">
                <a:avLst/>
              </a:prstGeom>
              <a:solidFill>
                <a:srgbClr val="FFFFFF"/>
              </a:solidFill>
              <a:ln w="381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ar-SA" sz="1600" b="1">
                  <a:latin typeface="Comic Sans MS" pitchFamily="66" charset="0"/>
                  <a:cs typeface="Tahoma" pitchFamily="34" charset="0"/>
                </a:endParaRPr>
              </a:p>
            </p:txBody>
          </p:sp>
          <p:sp>
            <p:nvSpPr>
              <p:cNvPr id="19487" name="Text Box 86"/>
              <p:cNvSpPr txBox="1">
                <a:spLocks noChangeArrowheads="1"/>
              </p:cNvSpPr>
              <p:nvPr/>
            </p:nvSpPr>
            <p:spPr bwMode="auto">
              <a:xfrm>
                <a:off x="5220" y="12600"/>
                <a:ext cx="1620" cy="460"/>
              </a:xfrm>
              <a:prstGeom prst="rect">
                <a:avLst/>
              </a:prstGeom>
              <a:noFill/>
              <a:ln w="38100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Aft>
                    <a:spcPts val="1000"/>
                  </a:spcAft>
                </a:pPr>
                <a:r>
                  <a:rPr lang="ar-SA" sz="1600" b="1"/>
                  <a:t>التخصص</a:t>
                </a:r>
              </a:p>
            </p:txBody>
          </p:sp>
        </p:grpSp>
        <p:sp>
          <p:nvSpPr>
            <p:cNvPr id="19476" name="Line 93"/>
            <p:cNvSpPr>
              <a:spLocks noChangeShapeType="1"/>
            </p:cNvSpPr>
            <p:nvPr/>
          </p:nvSpPr>
          <p:spPr bwMode="auto">
            <a:xfrm flipV="1">
              <a:off x="3377" y="8242"/>
              <a:ext cx="22" cy="422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ar-SA" sz="1600" b="1"/>
            </a:p>
          </p:txBody>
        </p:sp>
        <p:sp>
          <p:nvSpPr>
            <p:cNvPr id="19477" name="Line 94"/>
            <p:cNvSpPr>
              <a:spLocks noChangeShapeType="1"/>
            </p:cNvSpPr>
            <p:nvPr/>
          </p:nvSpPr>
          <p:spPr bwMode="auto">
            <a:xfrm flipV="1">
              <a:off x="1809" y="7882"/>
              <a:ext cx="540" cy="18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ar-SA" sz="1600" b="1"/>
            </a:p>
          </p:txBody>
        </p:sp>
        <p:sp>
          <p:nvSpPr>
            <p:cNvPr id="19478" name="Line 95"/>
            <p:cNvSpPr>
              <a:spLocks noChangeShapeType="1"/>
            </p:cNvSpPr>
            <p:nvPr/>
          </p:nvSpPr>
          <p:spPr bwMode="auto">
            <a:xfrm>
              <a:off x="1909" y="7612"/>
              <a:ext cx="440" cy="9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ar-SA" sz="1600" b="1"/>
            </a:p>
          </p:txBody>
        </p:sp>
        <p:sp>
          <p:nvSpPr>
            <p:cNvPr id="19481" name="Line 98"/>
            <p:cNvSpPr>
              <a:spLocks noChangeShapeType="1"/>
            </p:cNvSpPr>
            <p:nvPr/>
          </p:nvSpPr>
          <p:spPr bwMode="auto">
            <a:xfrm flipH="1">
              <a:off x="3249" y="7162"/>
              <a:ext cx="180" cy="18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ar-SA" sz="1600" b="1"/>
            </a:p>
          </p:txBody>
        </p:sp>
      </p:grpSp>
      <p:sp>
        <p:nvSpPr>
          <p:cNvPr id="81" name="Oval 63"/>
          <p:cNvSpPr>
            <a:spLocks noChangeArrowheads="1"/>
          </p:cNvSpPr>
          <p:nvPr/>
        </p:nvSpPr>
        <p:spPr bwMode="auto">
          <a:xfrm>
            <a:off x="5078961" y="5721859"/>
            <a:ext cx="1037468" cy="634296"/>
          </a:xfrm>
          <a:prstGeom prst="ellipse">
            <a:avLst/>
          </a:prstGeom>
          <a:solidFill>
            <a:srgbClr val="FFFFFF"/>
          </a:solidFill>
          <a:ln w="381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ar-SA" sz="1600" b="1">
              <a:latin typeface="Comic Sans MS" pitchFamily="66" charset="0"/>
              <a:cs typeface="Tahoma" pitchFamily="34" charset="0"/>
            </a:endParaRPr>
          </a:p>
        </p:txBody>
      </p:sp>
      <p:sp>
        <p:nvSpPr>
          <p:cNvPr id="82" name="Text Box 64"/>
          <p:cNvSpPr txBox="1">
            <a:spLocks noChangeArrowheads="1"/>
          </p:cNvSpPr>
          <p:nvPr/>
        </p:nvSpPr>
        <p:spPr bwMode="auto">
          <a:xfrm>
            <a:off x="5027797" y="5818763"/>
            <a:ext cx="1028700" cy="2641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Aft>
                <a:spcPts val="1000"/>
              </a:spcAft>
            </a:pPr>
            <a:r>
              <a:rPr lang="ar-SA" sz="1600" b="1" u="sng" dirty="0" smtClean="0"/>
              <a:t>رقم </a:t>
            </a:r>
            <a:r>
              <a:rPr lang="ar-SA" sz="1600" b="1" u="sng" dirty="0"/>
              <a:t>الدورة</a:t>
            </a:r>
          </a:p>
        </p:txBody>
      </p:sp>
      <p:sp>
        <p:nvSpPr>
          <p:cNvPr id="83" name="Line 69"/>
          <p:cNvSpPr>
            <a:spLocks noChangeShapeType="1"/>
          </p:cNvSpPr>
          <p:nvPr/>
        </p:nvSpPr>
        <p:spPr bwMode="auto">
          <a:xfrm flipV="1">
            <a:off x="5940929" y="5331811"/>
            <a:ext cx="522072" cy="486951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ar-SA" sz="1600" b="1"/>
          </a:p>
        </p:txBody>
      </p:sp>
      <p:sp>
        <p:nvSpPr>
          <p:cNvPr id="84" name="Slide Number Placeholder 8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8E2136-1D52-404E-9F72-638376FF357E}" type="slidenum">
              <a:rPr lang="ar-SA" sz="1600" b="1" smtClean="0"/>
              <a:pPr>
                <a:defRPr/>
              </a:pPr>
              <a:t>23</a:t>
            </a:fld>
            <a:endParaRPr lang="ar-SA" sz="1600" b="1"/>
          </a:p>
        </p:txBody>
      </p:sp>
      <p:grpSp>
        <p:nvGrpSpPr>
          <p:cNvPr id="4" name="مجموعة 3"/>
          <p:cNvGrpSpPr/>
          <p:nvPr/>
        </p:nvGrpSpPr>
        <p:grpSpPr>
          <a:xfrm>
            <a:off x="6733845" y="1972912"/>
            <a:ext cx="935449" cy="2377850"/>
            <a:chOff x="7606458" y="2048368"/>
            <a:chExt cx="935449" cy="2377850"/>
          </a:xfrm>
        </p:grpSpPr>
        <p:grpSp>
          <p:nvGrpSpPr>
            <p:cNvPr id="3" name="مجموعة 2"/>
            <p:cNvGrpSpPr/>
            <p:nvPr/>
          </p:nvGrpSpPr>
          <p:grpSpPr>
            <a:xfrm>
              <a:off x="7606458" y="3079147"/>
              <a:ext cx="935449" cy="791274"/>
              <a:chOff x="7606458" y="3079147"/>
              <a:chExt cx="935449" cy="791274"/>
            </a:xfrm>
          </p:grpSpPr>
          <p:sp>
            <p:nvSpPr>
              <p:cNvPr id="86" name="AutoShape 106"/>
              <p:cNvSpPr>
                <a:spLocks noChangeArrowheads="1"/>
              </p:cNvSpPr>
              <p:nvPr/>
            </p:nvSpPr>
            <p:spPr bwMode="auto">
              <a:xfrm>
                <a:off x="7606458" y="3079147"/>
                <a:ext cx="935449" cy="791274"/>
              </a:xfrm>
              <a:prstGeom prst="diamond">
                <a:avLst/>
              </a:prstGeom>
              <a:solidFill>
                <a:srgbClr val="FFFFFF"/>
              </a:solidFill>
              <a:ln w="38100">
                <a:solidFill>
                  <a:schemeClr val="accent1">
                    <a:lumMod val="75000"/>
                  </a:schemeClr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ar-SA">
                  <a:latin typeface="Comic Sans MS" pitchFamily="66" charset="0"/>
                  <a:cs typeface="Tahoma" pitchFamily="34" charset="0"/>
                </a:endParaRPr>
              </a:p>
            </p:txBody>
          </p:sp>
          <p:sp>
            <p:nvSpPr>
              <p:cNvPr id="87" name="Text Box 107"/>
              <p:cNvSpPr txBox="1">
                <a:spLocks noChangeArrowheads="1"/>
              </p:cNvSpPr>
              <p:nvPr/>
            </p:nvSpPr>
            <p:spPr bwMode="auto">
              <a:xfrm>
                <a:off x="7627674" y="3281986"/>
                <a:ext cx="796297" cy="38690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Aft>
                    <a:spcPts val="1000"/>
                  </a:spcAft>
                </a:pPr>
                <a:r>
                  <a:rPr lang="ar-SA" sz="1600" b="1" dirty="0" smtClean="0">
                    <a:solidFill>
                      <a:schemeClr val="accent1">
                        <a:lumMod val="75000"/>
                      </a:schemeClr>
                    </a:solidFill>
                    <a:latin typeface="Arial Unicode MS" pitchFamily="34" charset="-128"/>
                    <a:ea typeface="Arial Unicode MS" pitchFamily="34" charset="-128"/>
                    <a:cs typeface="Arial Unicode MS" pitchFamily="34" charset="-128"/>
                  </a:rPr>
                  <a:t>تأخذ</a:t>
                </a:r>
                <a:endParaRPr lang="ar-SA" sz="1600" b="1" dirty="0">
                  <a:solidFill>
                    <a:schemeClr val="accent1">
                      <a:lumMod val="75000"/>
                    </a:schemeClr>
                  </a:solidFill>
                  <a:latin typeface="Arial Unicode MS" pitchFamily="34" charset="-128"/>
                  <a:ea typeface="Arial Unicode MS" pitchFamily="34" charset="-128"/>
                  <a:cs typeface="Arial Unicode MS" pitchFamily="34" charset="-128"/>
                </a:endParaRPr>
              </a:p>
            </p:txBody>
          </p:sp>
        </p:grpSp>
        <p:sp>
          <p:nvSpPr>
            <p:cNvPr id="88" name="Line 108"/>
            <p:cNvSpPr>
              <a:spLocks noChangeShapeType="1"/>
            </p:cNvSpPr>
            <p:nvPr/>
          </p:nvSpPr>
          <p:spPr bwMode="auto">
            <a:xfrm>
              <a:off x="8069443" y="2048368"/>
              <a:ext cx="4738" cy="1030779"/>
            </a:xfrm>
            <a:prstGeom prst="line">
              <a:avLst/>
            </a:prstGeom>
            <a:noFill/>
            <a:ln w="38100">
              <a:solidFill>
                <a:schemeClr val="accent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90" name="Line 108"/>
            <p:cNvSpPr>
              <a:spLocks noChangeShapeType="1"/>
            </p:cNvSpPr>
            <p:nvPr/>
          </p:nvSpPr>
          <p:spPr bwMode="auto">
            <a:xfrm flipH="1">
              <a:off x="8036931" y="3872775"/>
              <a:ext cx="0" cy="553443"/>
            </a:xfrm>
            <a:prstGeom prst="line">
              <a:avLst/>
            </a:prstGeom>
            <a:noFill/>
            <a:ln w="38100">
              <a:solidFill>
                <a:schemeClr val="accent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</p:grpSp>
      <p:grpSp>
        <p:nvGrpSpPr>
          <p:cNvPr id="5" name="مجموعة 4"/>
          <p:cNvGrpSpPr/>
          <p:nvPr/>
        </p:nvGrpSpPr>
        <p:grpSpPr>
          <a:xfrm>
            <a:off x="3251649" y="4167267"/>
            <a:ext cx="3231580" cy="942204"/>
            <a:chOff x="3251649" y="4167267"/>
            <a:chExt cx="3231580" cy="942204"/>
          </a:xfrm>
        </p:grpSpPr>
        <p:sp>
          <p:nvSpPr>
            <p:cNvPr id="97" name="AutoShape 106"/>
            <p:cNvSpPr>
              <a:spLocks noChangeArrowheads="1"/>
            </p:cNvSpPr>
            <p:nvPr/>
          </p:nvSpPr>
          <p:spPr bwMode="auto">
            <a:xfrm>
              <a:off x="4094767" y="4167267"/>
              <a:ext cx="1200209" cy="942204"/>
            </a:xfrm>
            <a:prstGeom prst="diamond">
              <a:avLst/>
            </a:prstGeom>
            <a:solidFill>
              <a:srgbClr val="FFFFFF"/>
            </a:solidFill>
            <a:ln w="38100">
              <a:solidFill>
                <a:schemeClr val="accent1">
                  <a:lumMod val="75000"/>
                </a:schemeClr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ar-SA">
                <a:latin typeface="Comic Sans MS" pitchFamily="66" charset="0"/>
                <a:cs typeface="Tahoma" pitchFamily="34" charset="0"/>
              </a:endParaRPr>
            </a:p>
          </p:txBody>
        </p:sp>
        <p:sp>
          <p:nvSpPr>
            <p:cNvPr id="93" name="Line 108"/>
            <p:cNvSpPr>
              <a:spLocks noChangeShapeType="1"/>
            </p:cNvSpPr>
            <p:nvPr/>
          </p:nvSpPr>
          <p:spPr bwMode="auto">
            <a:xfrm flipH="1" flipV="1">
              <a:off x="5288993" y="4619906"/>
              <a:ext cx="1194236" cy="18462"/>
            </a:xfrm>
            <a:prstGeom prst="line">
              <a:avLst/>
            </a:prstGeom>
            <a:noFill/>
            <a:ln w="38100">
              <a:solidFill>
                <a:schemeClr val="accent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94" name="Line 108"/>
            <p:cNvSpPr>
              <a:spLocks noChangeShapeType="1"/>
            </p:cNvSpPr>
            <p:nvPr/>
          </p:nvSpPr>
          <p:spPr bwMode="auto">
            <a:xfrm>
              <a:off x="3251649" y="4619907"/>
              <a:ext cx="825619" cy="0"/>
            </a:xfrm>
            <a:prstGeom prst="line">
              <a:avLst/>
            </a:prstGeom>
            <a:noFill/>
            <a:ln w="38100">
              <a:solidFill>
                <a:schemeClr val="accent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96" name="Text Box 107"/>
            <p:cNvSpPr txBox="1">
              <a:spLocks noChangeArrowheads="1"/>
            </p:cNvSpPr>
            <p:nvPr/>
          </p:nvSpPr>
          <p:spPr bwMode="auto">
            <a:xfrm>
              <a:off x="4102062" y="4357260"/>
              <a:ext cx="1059454" cy="4216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Aft>
                  <a:spcPts val="1000"/>
                </a:spcAft>
              </a:pPr>
              <a:r>
                <a:rPr lang="ar-SA" sz="1600" b="1" dirty="0" smtClean="0">
                  <a:solidFill>
                    <a:schemeClr val="accent1">
                      <a:lumMod val="75000"/>
                    </a:schemeClr>
                  </a:solidFill>
                  <a:latin typeface="Arial Unicode MS" pitchFamily="34" charset="-128"/>
                  <a:ea typeface="Arial Unicode MS" pitchFamily="34" charset="-128"/>
                  <a:cs typeface="Arial Unicode MS" pitchFamily="34" charset="-128"/>
                </a:rPr>
                <a:t>تعطي</a:t>
              </a:r>
              <a:endParaRPr lang="ar-SA" sz="1600" b="1" dirty="0">
                <a:solidFill>
                  <a:schemeClr val="accent1">
                    <a:lumMod val="7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9006161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ar-SA" sz="3200" b="1" u="sng" dirty="0" smtClean="0">
                <a:solidFill>
                  <a:schemeClr val="accent1">
                    <a:lumMod val="75000"/>
                  </a:schemeClr>
                </a:solidFill>
                <a:latin typeface="Tahoma" pitchFamily="34" charset="0"/>
                <a:cs typeface="Times New Roman" pitchFamily="18" charset="0"/>
                <a:sym typeface="Wingdings" pitchFamily="2" charset="2"/>
              </a:rPr>
              <a:t>الآن نحدد نوع العلاقة :</a:t>
            </a:r>
            <a:br>
              <a:rPr lang="ar-SA" sz="3200" b="1" u="sng" dirty="0" smtClean="0">
                <a:solidFill>
                  <a:schemeClr val="accent1">
                    <a:lumMod val="75000"/>
                  </a:schemeClr>
                </a:solidFill>
                <a:latin typeface="Tahoma" pitchFamily="34" charset="0"/>
                <a:cs typeface="Times New Roman" pitchFamily="18" charset="0"/>
                <a:sym typeface="Wingdings" pitchFamily="2" charset="2"/>
              </a:rPr>
            </a:br>
            <a:r>
              <a:rPr lang="ar-SA" sz="3200" b="1" u="sng" dirty="0" smtClean="0">
                <a:solidFill>
                  <a:schemeClr val="accent1">
                    <a:lumMod val="75000"/>
                  </a:schemeClr>
                </a:solidFill>
                <a:latin typeface="Tahoma" pitchFamily="34" charset="0"/>
                <a:cs typeface="Times New Roman" pitchFamily="18" charset="0"/>
                <a:sym typeface="Wingdings" pitchFamily="2" charset="2"/>
              </a:rPr>
              <a:t>نأخذ </a:t>
            </a:r>
            <a:r>
              <a:rPr lang="ar-SA" sz="3200" b="1" u="sng" dirty="0">
                <a:solidFill>
                  <a:schemeClr val="accent1">
                    <a:lumMod val="75000"/>
                  </a:schemeClr>
                </a:solidFill>
                <a:latin typeface="Tahoma" pitchFamily="34" charset="0"/>
                <a:cs typeface="Times New Roman" pitchFamily="18" charset="0"/>
                <a:sym typeface="Wingdings" pitchFamily="2" charset="2"/>
              </a:rPr>
              <a:t>العلاقة بين </a:t>
            </a:r>
            <a:r>
              <a:rPr lang="ar-SA" sz="3200" b="1" u="sng" dirty="0" smtClean="0">
                <a:solidFill>
                  <a:schemeClr val="accent1">
                    <a:lumMod val="75000"/>
                  </a:schemeClr>
                </a:solidFill>
                <a:latin typeface="Tahoma" pitchFamily="34" charset="0"/>
                <a:cs typeface="Times New Roman" pitchFamily="18" charset="0"/>
                <a:sym typeface="Wingdings" pitchFamily="2" charset="2"/>
              </a:rPr>
              <a:t>المدربة والدورة :  </a:t>
            </a:r>
            <a:r>
              <a:rPr lang="ar-SA" sz="3200" b="1" u="sng" dirty="0" smtClean="0">
                <a:solidFill>
                  <a:schemeClr val="accent1">
                    <a:lumMod val="75000"/>
                  </a:schemeClr>
                </a:solidFill>
                <a:latin typeface="Tahoma" pitchFamily="34" charset="0"/>
                <a:cs typeface="Times New Roman" pitchFamily="18" charset="0"/>
                <a:sym typeface="Wingdings" pitchFamily="2" charset="2"/>
              </a:rPr>
              <a:t>و نسأ</a:t>
            </a:r>
            <a:r>
              <a:rPr lang="ar-SA" sz="3200" b="1" u="sng" dirty="0" smtClean="0">
                <a:solidFill>
                  <a:schemeClr val="accent1">
                    <a:lumMod val="75000"/>
                  </a:schemeClr>
                </a:solidFill>
                <a:latin typeface="Tahoma" pitchFamily="34" charset="0"/>
                <a:cs typeface="Times New Roman" pitchFamily="18" charset="0"/>
                <a:sym typeface="Wingdings" pitchFamily="2" charset="2"/>
              </a:rPr>
              <a:t>ل سؤالين </a:t>
            </a:r>
            <a:endParaRPr lang="ar-SA" sz="32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C95E1F-1B2C-4D05-B56E-67708A9EE06E}" type="slidenum">
              <a:rPr lang="ar-SA" smtClean="0"/>
              <a:pPr>
                <a:defRPr/>
              </a:pPr>
              <a:t>24</a:t>
            </a:fld>
            <a:endParaRPr lang="ar-SA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5077544"/>
          </a:xfrm>
        </p:spPr>
        <p:txBody>
          <a:bodyPr>
            <a:normAutofit/>
          </a:bodyPr>
          <a:lstStyle/>
          <a:p>
            <a:pPr marL="0" indent="0" algn="just" eaLnBrk="0" hangingPunct="0">
              <a:lnSpc>
                <a:spcPct val="150000"/>
              </a:lnSpc>
              <a:buNone/>
              <a:tabLst>
                <a:tab pos="457200" algn="r"/>
              </a:tabLst>
            </a:pPr>
            <a:r>
              <a:rPr lang="ar-SA" dirty="0" smtClean="0">
                <a:solidFill>
                  <a:srgbClr val="0070C0"/>
                </a:solidFill>
                <a:sym typeface="Wingdings" pitchFamily="2" charset="2"/>
              </a:rPr>
              <a:t>س 1 : هل </a:t>
            </a:r>
            <a:r>
              <a:rPr lang="ar-SA" dirty="0">
                <a:solidFill>
                  <a:srgbClr val="0070C0"/>
                </a:solidFill>
                <a:sym typeface="Wingdings" pitchFamily="2" charset="2"/>
              </a:rPr>
              <a:t>المدربة الواحدة ممكن أن تعطي اكثر من دورة أم دورة واحدة</a:t>
            </a:r>
            <a:r>
              <a:rPr lang="ar-SA" dirty="0" smtClean="0">
                <a:solidFill>
                  <a:srgbClr val="0070C0"/>
                </a:solidFill>
                <a:sym typeface="Wingdings" pitchFamily="2" charset="2"/>
              </a:rPr>
              <a:t>؟</a:t>
            </a:r>
          </a:p>
          <a:p>
            <a:pPr marL="0" indent="0" algn="just" eaLnBrk="0" hangingPunct="0">
              <a:lnSpc>
                <a:spcPct val="150000"/>
              </a:lnSpc>
              <a:buNone/>
              <a:tabLst>
                <a:tab pos="457200" algn="r"/>
              </a:tabLst>
            </a:pPr>
            <a:r>
              <a:rPr lang="ar-SA" dirty="0" smtClean="0">
                <a:sym typeface="Wingdings" pitchFamily="2" charset="2"/>
              </a:rPr>
              <a:t>   نقول </a:t>
            </a:r>
            <a:r>
              <a:rPr lang="ar-SA" dirty="0">
                <a:sym typeface="Wingdings" pitchFamily="2" charset="2"/>
              </a:rPr>
              <a:t>أن المدربة الواحدة ممكن أن تعطي اكثر من دورة </a:t>
            </a:r>
            <a:r>
              <a:rPr lang="ar-SA" dirty="0" smtClean="0">
                <a:sym typeface="Wingdings" pitchFamily="2" charset="2"/>
              </a:rPr>
              <a:t>.</a:t>
            </a:r>
            <a:endParaRPr lang="en-US" dirty="0">
              <a:sym typeface="Wingdings" pitchFamily="2" charset="2"/>
            </a:endParaRPr>
          </a:p>
          <a:p>
            <a:pPr marL="0" indent="0" algn="just" eaLnBrk="0" hangingPunct="0">
              <a:lnSpc>
                <a:spcPct val="150000"/>
              </a:lnSpc>
              <a:buNone/>
              <a:tabLst>
                <a:tab pos="457200" algn="r"/>
              </a:tabLst>
            </a:pPr>
            <a:r>
              <a:rPr lang="ar-SA" dirty="0">
                <a:solidFill>
                  <a:srgbClr val="0070C0"/>
                </a:solidFill>
                <a:sym typeface="Wingdings" pitchFamily="2" charset="2"/>
              </a:rPr>
              <a:t>س 2 : هل </a:t>
            </a:r>
            <a:r>
              <a:rPr lang="ar-SA" dirty="0">
                <a:solidFill>
                  <a:srgbClr val="0070C0"/>
                </a:solidFill>
                <a:sym typeface="Wingdings" pitchFamily="2" charset="2"/>
              </a:rPr>
              <a:t>الدورة الواحدة تعطيها اكثر من مدربة أم مدربة واحدة ؟</a:t>
            </a:r>
            <a:endParaRPr lang="en-US" dirty="0">
              <a:solidFill>
                <a:srgbClr val="0070C0"/>
              </a:solidFill>
              <a:sym typeface="Wingdings" pitchFamily="2" charset="2"/>
            </a:endParaRPr>
          </a:p>
          <a:p>
            <a:pPr marL="0" indent="0" algn="just" eaLnBrk="0" hangingPunct="0">
              <a:lnSpc>
                <a:spcPct val="150000"/>
              </a:lnSpc>
              <a:buNone/>
              <a:tabLst>
                <a:tab pos="457200" algn="r"/>
              </a:tabLst>
            </a:pPr>
            <a:r>
              <a:rPr lang="ar-SA" dirty="0" smtClean="0">
                <a:sym typeface="Wingdings" pitchFamily="2" charset="2"/>
              </a:rPr>
              <a:t>  نقول </a:t>
            </a:r>
            <a:r>
              <a:rPr lang="ar-SA" dirty="0">
                <a:sym typeface="Wingdings" pitchFamily="2" charset="2"/>
              </a:rPr>
              <a:t>أن الدورة الواحدة تعطيها أو تدرب عليها اكثر من مدربة </a:t>
            </a:r>
            <a:r>
              <a:rPr lang="ar-SA" dirty="0" smtClean="0">
                <a:sym typeface="Wingdings" pitchFamily="2" charset="2"/>
              </a:rPr>
              <a:t>.</a:t>
            </a:r>
          </a:p>
          <a:p>
            <a:pPr marL="0" indent="0" algn="just" eaLnBrk="0" hangingPunct="0">
              <a:lnSpc>
                <a:spcPct val="150000"/>
              </a:lnSpc>
              <a:buNone/>
              <a:tabLst>
                <a:tab pos="457200" algn="r"/>
              </a:tabLst>
            </a:pPr>
            <a:endParaRPr lang="ar-SA" dirty="0">
              <a:sym typeface="Wingdings" pitchFamily="2" charset="2"/>
            </a:endParaRPr>
          </a:p>
          <a:p>
            <a:pPr marL="0" indent="0" algn="just" eaLnBrk="0" hangingPunct="0">
              <a:lnSpc>
                <a:spcPct val="150000"/>
              </a:lnSpc>
              <a:buNone/>
              <a:tabLst>
                <a:tab pos="457200" algn="r"/>
              </a:tabLst>
            </a:pPr>
            <a:endParaRPr lang="ar-SA" dirty="0" smtClean="0">
              <a:sym typeface="Wingdings" pitchFamily="2" charset="2"/>
            </a:endParaRPr>
          </a:p>
          <a:p>
            <a:pPr marL="0" indent="0" algn="just" eaLnBrk="0" hangingPunct="0">
              <a:lnSpc>
                <a:spcPct val="150000"/>
              </a:lnSpc>
              <a:buNone/>
              <a:tabLst>
                <a:tab pos="457200" algn="r"/>
              </a:tabLst>
            </a:pPr>
            <a:r>
              <a:rPr lang="ar-SA" dirty="0">
                <a:solidFill>
                  <a:schemeClr val="accent1">
                    <a:lumMod val="75000"/>
                  </a:schemeClr>
                </a:solidFill>
                <a:sym typeface="Wingdings" pitchFamily="2" charset="2"/>
              </a:rPr>
              <a:t>فمن هذين السؤال تنتج العلاقة التالية :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  <a:sym typeface="Wingdings" pitchFamily="2" charset="2"/>
              </a:rPr>
              <a:t> M:N</a:t>
            </a:r>
          </a:p>
          <a:p>
            <a:pPr marL="0" indent="0" algn="just" eaLnBrk="0" hangingPunct="0">
              <a:lnSpc>
                <a:spcPct val="150000"/>
              </a:lnSpc>
              <a:buNone/>
              <a:tabLst>
                <a:tab pos="457200" algn="r"/>
              </a:tabLst>
            </a:pPr>
            <a:endParaRPr lang="en-US" dirty="0">
              <a:sym typeface="Wingdings" pitchFamily="2" charset="2"/>
            </a:endParaRPr>
          </a:p>
        </p:txBody>
      </p:sp>
      <p:grpSp>
        <p:nvGrpSpPr>
          <p:cNvPr id="5" name="Group 1"/>
          <p:cNvGrpSpPr>
            <a:grpSpLocks noChangeAspect="1"/>
          </p:cNvGrpSpPr>
          <p:nvPr/>
        </p:nvGrpSpPr>
        <p:grpSpPr bwMode="auto">
          <a:xfrm>
            <a:off x="2281537" y="4099272"/>
            <a:ext cx="5273675" cy="1371600"/>
            <a:chOff x="1795" y="3924"/>
            <a:chExt cx="8306" cy="2160"/>
          </a:xfrm>
        </p:grpSpPr>
        <p:sp>
          <p:nvSpPr>
            <p:cNvPr id="6" name="AutoShape 10"/>
            <p:cNvSpPr>
              <a:spLocks noChangeAspect="1" noChangeArrowheads="1" noTextEdit="1"/>
            </p:cNvSpPr>
            <p:nvPr/>
          </p:nvSpPr>
          <p:spPr bwMode="auto">
            <a:xfrm>
              <a:off x="1795" y="3924"/>
              <a:ext cx="8306" cy="21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7756" y="4544"/>
              <a:ext cx="1015" cy="873"/>
            </a:xfrm>
            <a:prstGeom prst="rect">
              <a:avLst/>
            </a:prstGeom>
            <a:solidFill>
              <a:srgbClr val="FFFFFF"/>
            </a:solidFill>
            <a:ln w="9525">
              <a:miter lim="800000"/>
              <a:headEnd/>
              <a:tailEnd/>
            </a:ln>
            <a:scene3d>
              <a:camera prst="legacyPerspectiveTop"/>
              <a:lightRig rig="legacyFlat3" dir="b"/>
            </a:scene3d>
            <a:sp3d extrusionH="887400" prstMaterial="legacyMatte">
              <a:bevelT w="13500" h="13500" prst="angle"/>
              <a:bevelB w="13500" h="13500" prst="angle"/>
              <a:extrusionClr>
                <a:srgbClr val="FFFFFF"/>
              </a:extrusionClr>
            </a:sp3d>
          </p:spPr>
          <p:txBody>
            <a:bodyPr wrap="none" lIns="58522" tIns="29261" rIns="58522" bIns="29261" anchor="ctr">
              <a:flatTx/>
            </a:bodyPr>
            <a:lstStyle/>
            <a:p>
              <a:pPr algn="ctr"/>
              <a:r>
                <a:rPr lang="ar-SA" b="1" dirty="0" smtClean="0">
                  <a:ea typeface="Times New Roman" pitchFamily="18" charset="0"/>
                </a:rPr>
                <a:t>المدربة</a:t>
              </a:r>
              <a:endParaRPr lang="ar-SA" dirty="0">
                <a:ea typeface="Times New Roman" pitchFamily="18" charset="0"/>
              </a:endParaRPr>
            </a:p>
          </p:txBody>
        </p:sp>
        <p:sp>
          <p:nvSpPr>
            <p:cNvPr id="8" name="Rectangle 8"/>
            <p:cNvSpPr>
              <a:spLocks noChangeArrowheads="1"/>
            </p:cNvSpPr>
            <p:nvPr/>
          </p:nvSpPr>
          <p:spPr bwMode="auto">
            <a:xfrm>
              <a:off x="3287" y="4544"/>
              <a:ext cx="1054" cy="946"/>
            </a:xfrm>
            <a:prstGeom prst="rect">
              <a:avLst/>
            </a:prstGeom>
            <a:solidFill>
              <a:srgbClr val="FFFFFF"/>
            </a:solidFill>
            <a:ln w="9525">
              <a:miter lim="800000"/>
              <a:headEnd/>
              <a:tailEnd/>
            </a:ln>
            <a:scene3d>
              <a:camera prst="legacyPerspectiveTop"/>
              <a:lightRig rig="legacyFlat3" dir="b"/>
            </a:scene3d>
            <a:sp3d extrusionH="887400" prstMaterial="legacyMatte">
              <a:bevelT w="13500" h="13500" prst="angle"/>
              <a:bevelB w="13500" h="13500" prst="angle"/>
              <a:extrusionClr>
                <a:srgbClr val="FFFFFF"/>
              </a:extrusionClr>
            </a:sp3d>
          </p:spPr>
          <p:txBody>
            <a:bodyPr wrap="none" lIns="58522" tIns="29261" rIns="58522" bIns="29261" anchor="ctr">
              <a:flatTx/>
            </a:bodyPr>
            <a:lstStyle/>
            <a:p>
              <a:pPr algn="ctr"/>
              <a:r>
                <a:rPr lang="ar-SA" b="1" dirty="0" smtClean="0">
                  <a:ea typeface="Times New Roman" pitchFamily="18" charset="0"/>
                </a:rPr>
                <a:t>الدورة</a:t>
              </a:r>
              <a:endParaRPr lang="ar-SA" dirty="0">
                <a:ea typeface="Times New Roman" pitchFamily="18" charset="0"/>
              </a:endParaRPr>
            </a:p>
          </p:txBody>
        </p:sp>
        <p:sp>
          <p:nvSpPr>
            <p:cNvPr id="9" name="Line 7"/>
            <p:cNvSpPr>
              <a:spLocks noChangeShapeType="1"/>
            </p:cNvSpPr>
            <p:nvPr/>
          </p:nvSpPr>
          <p:spPr bwMode="auto">
            <a:xfrm flipH="1">
              <a:off x="5512" y="4544"/>
              <a:ext cx="1309" cy="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10" name="Line 6"/>
            <p:cNvSpPr>
              <a:spLocks noChangeShapeType="1"/>
            </p:cNvSpPr>
            <p:nvPr/>
          </p:nvSpPr>
          <p:spPr bwMode="auto">
            <a:xfrm>
              <a:off x="5512" y="5344"/>
              <a:ext cx="1308" cy="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11" name="Text Box 5"/>
            <p:cNvSpPr txBox="1">
              <a:spLocks noChangeArrowheads="1"/>
            </p:cNvSpPr>
            <p:nvPr/>
          </p:nvSpPr>
          <p:spPr bwMode="auto">
            <a:xfrm>
              <a:off x="7021" y="4262"/>
              <a:ext cx="400" cy="5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58522" tIns="29261" rIns="58522" bIns="29261">
              <a:spAutoFit/>
            </a:bodyPr>
            <a:lstStyle/>
            <a:p>
              <a:r>
                <a:rPr lang="ar-SA" sz="2000" dirty="0">
                  <a:solidFill>
                    <a:srgbClr val="000000"/>
                  </a:solidFill>
                  <a:ea typeface="Times New Roman" pitchFamily="18" charset="0"/>
                </a:rPr>
                <a:t>1</a:t>
              </a:r>
              <a:endParaRPr lang="ar-SA" dirty="0">
                <a:ea typeface="Times New Roman" pitchFamily="18" charset="0"/>
              </a:endParaRPr>
            </a:p>
          </p:txBody>
        </p:sp>
        <p:sp>
          <p:nvSpPr>
            <p:cNvPr id="12" name="Text Box 4"/>
            <p:cNvSpPr txBox="1">
              <a:spLocks noChangeArrowheads="1"/>
            </p:cNvSpPr>
            <p:nvPr/>
          </p:nvSpPr>
          <p:spPr bwMode="auto">
            <a:xfrm>
              <a:off x="4639" y="4252"/>
              <a:ext cx="529" cy="5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58522" tIns="29261" rIns="58522" bIns="29261">
              <a:spAutoFit/>
            </a:bodyPr>
            <a:lstStyle/>
            <a:p>
              <a:r>
                <a:rPr lang="ar-SA" sz="2000" dirty="0">
                  <a:solidFill>
                    <a:srgbClr val="000000"/>
                  </a:solidFill>
                  <a:ea typeface="Times New Roman" pitchFamily="18" charset="0"/>
                </a:rPr>
                <a:t>M</a:t>
              </a:r>
              <a:endParaRPr lang="ar-SA" dirty="0">
                <a:ea typeface="Times New Roman" pitchFamily="18" charset="0"/>
              </a:endParaRPr>
            </a:p>
          </p:txBody>
        </p:sp>
        <p:sp>
          <p:nvSpPr>
            <p:cNvPr id="13" name="Text Box 3"/>
            <p:cNvSpPr txBox="1">
              <a:spLocks noChangeArrowheads="1"/>
            </p:cNvSpPr>
            <p:nvPr/>
          </p:nvSpPr>
          <p:spPr bwMode="auto">
            <a:xfrm>
              <a:off x="4764" y="5049"/>
              <a:ext cx="400" cy="5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58522" tIns="29261" rIns="58522" bIns="29261">
              <a:spAutoFit/>
            </a:bodyPr>
            <a:lstStyle/>
            <a:p>
              <a:r>
                <a:rPr lang="ar-SA" sz="2000" dirty="0">
                  <a:solidFill>
                    <a:srgbClr val="000000"/>
                  </a:solidFill>
                  <a:ea typeface="Times New Roman" pitchFamily="18" charset="0"/>
                </a:rPr>
                <a:t>1</a:t>
              </a:r>
              <a:endParaRPr lang="ar-SA" dirty="0">
                <a:ea typeface="Times New Roman" pitchFamily="18" charset="0"/>
              </a:endParaRPr>
            </a:p>
          </p:txBody>
        </p:sp>
        <p:sp>
          <p:nvSpPr>
            <p:cNvPr id="14" name="Text Box 2"/>
            <p:cNvSpPr txBox="1">
              <a:spLocks noChangeArrowheads="1"/>
            </p:cNvSpPr>
            <p:nvPr/>
          </p:nvSpPr>
          <p:spPr bwMode="auto">
            <a:xfrm>
              <a:off x="6942" y="5034"/>
              <a:ext cx="479" cy="5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58522" tIns="29261" rIns="58522" bIns="29261">
              <a:spAutoFit/>
            </a:bodyPr>
            <a:lstStyle/>
            <a:p>
              <a:r>
                <a:rPr lang="en-US" sz="2000" dirty="0">
                  <a:solidFill>
                    <a:srgbClr val="000000"/>
                  </a:solidFill>
                </a:rPr>
                <a:t>N</a:t>
              </a:r>
              <a:endParaRPr lang="ar-SA" dirty="0"/>
            </a:p>
          </p:txBody>
        </p:sp>
      </p:grpSp>
    </p:spTree>
    <p:extLst>
      <p:ext uri="{BB962C8B-B14F-4D97-AF65-F5344CB8AC3E}">
        <p14:creationId xmlns:p14="http://schemas.microsoft.com/office/powerpoint/2010/main" val="17502985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459" name="Group 23"/>
          <p:cNvGrpSpPr>
            <a:grpSpLocks/>
          </p:cNvGrpSpPr>
          <p:nvPr/>
        </p:nvGrpSpPr>
        <p:grpSpPr bwMode="auto">
          <a:xfrm>
            <a:off x="6483229" y="4328109"/>
            <a:ext cx="2660739" cy="2265344"/>
            <a:chOff x="6840" y="8820"/>
            <a:chExt cx="3847" cy="2000"/>
          </a:xfrm>
        </p:grpSpPr>
        <p:grpSp>
          <p:nvGrpSpPr>
            <p:cNvPr id="19526" name="Group 24"/>
            <p:cNvGrpSpPr>
              <a:grpSpLocks/>
            </p:cNvGrpSpPr>
            <p:nvPr/>
          </p:nvGrpSpPr>
          <p:grpSpPr bwMode="auto">
            <a:xfrm>
              <a:off x="6840" y="8820"/>
              <a:ext cx="1800" cy="900"/>
              <a:chOff x="4500" y="14220"/>
              <a:chExt cx="1800" cy="900"/>
            </a:xfrm>
          </p:grpSpPr>
          <p:sp>
            <p:nvSpPr>
              <p:cNvPr id="19535" name="Rectangle 25"/>
              <p:cNvSpPr>
                <a:spLocks noChangeArrowheads="1"/>
              </p:cNvSpPr>
              <p:nvPr/>
            </p:nvSpPr>
            <p:spPr bwMode="auto">
              <a:xfrm>
                <a:off x="4500" y="14220"/>
                <a:ext cx="1800" cy="900"/>
              </a:xfrm>
              <a:prstGeom prst="rect">
                <a:avLst/>
              </a:prstGeom>
              <a:solidFill>
                <a:srgbClr val="FFFFFF"/>
              </a:solidFill>
              <a:ln w="381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ar-SA" sz="1600" b="1">
                  <a:latin typeface="Comic Sans MS" pitchFamily="66" charset="0"/>
                  <a:cs typeface="Tahoma" pitchFamily="34" charset="0"/>
                </a:endParaRPr>
              </a:p>
            </p:txBody>
          </p:sp>
          <p:sp>
            <p:nvSpPr>
              <p:cNvPr id="19536" name="Text Box 26"/>
              <p:cNvSpPr txBox="1">
                <a:spLocks noChangeArrowheads="1"/>
              </p:cNvSpPr>
              <p:nvPr/>
            </p:nvSpPr>
            <p:spPr bwMode="auto">
              <a:xfrm>
                <a:off x="4860" y="14440"/>
                <a:ext cx="1080" cy="540"/>
              </a:xfrm>
              <a:prstGeom prst="rect">
                <a:avLst/>
              </a:prstGeom>
              <a:noFill/>
              <a:ln w="38100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Aft>
                    <a:spcPts val="1000"/>
                  </a:spcAft>
                </a:pPr>
                <a:r>
                  <a:rPr lang="ar-SA" sz="1600" b="1" dirty="0" smtClean="0"/>
                  <a:t>الدورة</a:t>
                </a:r>
                <a:endParaRPr lang="ar-SA" sz="1600" b="1" dirty="0"/>
              </a:p>
            </p:txBody>
          </p:sp>
        </p:grpSp>
        <p:grpSp>
          <p:nvGrpSpPr>
            <p:cNvPr id="19527" name="Group 30"/>
            <p:cNvGrpSpPr>
              <a:grpSpLocks/>
            </p:cNvGrpSpPr>
            <p:nvPr/>
          </p:nvGrpSpPr>
          <p:grpSpPr bwMode="auto">
            <a:xfrm>
              <a:off x="6840" y="10080"/>
              <a:ext cx="1620" cy="720"/>
              <a:chOff x="5300" y="12420"/>
              <a:chExt cx="1620" cy="720"/>
            </a:xfrm>
          </p:grpSpPr>
          <p:sp>
            <p:nvSpPr>
              <p:cNvPr id="19533" name="Oval 31"/>
              <p:cNvSpPr>
                <a:spLocks noChangeArrowheads="1"/>
              </p:cNvSpPr>
              <p:nvPr/>
            </p:nvSpPr>
            <p:spPr bwMode="auto">
              <a:xfrm>
                <a:off x="5400" y="12420"/>
                <a:ext cx="1440" cy="720"/>
              </a:xfrm>
              <a:prstGeom prst="ellipse">
                <a:avLst/>
              </a:prstGeom>
              <a:solidFill>
                <a:srgbClr val="FFFFFF"/>
              </a:solidFill>
              <a:ln w="381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ar-SA" sz="1600" b="1">
                  <a:latin typeface="Comic Sans MS" pitchFamily="66" charset="0"/>
                  <a:cs typeface="Tahoma" pitchFamily="34" charset="0"/>
                </a:endParaRPr>
              </a:p>
            </p:txBody>
          </p:sp>
          <p:sp>
            <p:nvSpPr>
              <p:cNvPr id="19534" name="Text Box 32"/>
              <p:cNvSpPr txBox="1">
                <a:spLocks noChangeArrowheads="1"/>
              </p:cNvSpPr>
              <p:nvPr/>
            </p:nvSpPr>
            <p:spPr bwMode="auto">
              <a:xfrm>
                <a:off x="5300" y="12600"/>
                <a:ext cx="1620" cy="460"/>
              </a:xfrm>
              <a:prstGeom prst="rect">
                <a:avLst/>
              </a:prstGeom>
              <a:noFill/>
              <a:ln w="38100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Aft>
                    <a:spcPts val="1000"/>
                  </a:spcAft>
                </a:pPr>
                <a:r>
                  <a:rPr lang="ar-SA" sz="1600" b="1" dirty="0"/>
                  <a:t>اسم الدورة</a:t>
                </a:r>
              </a:p>
            </p:txBody>
          </p:sp>
        </p:grpSp>
        <p:grpSp>
          <p:nvGrpSpPr>
            <p:cNvPr id="19528" name="Group 33"/>
            <p:cNvGrpSpPr>
              <a:grpSpLocks/>
            </p:cNvGrpSpPr>
            <p:nvPr/>
          </p:nvGrpSpPr>
          <p:grpSpPr bwMode="auto">
            <a:xfrm>
              <a:off x="8640" y="10080"/>
              <a:ext cx="2047" cy="740"/>
              <a:chOff x="8640" y="10080"/>
              <a:chExt cx="2047" cy="740"/>
            </a:xfrm>
          </p:grpSpPr>
          <p:sp>
            <p:nvSpPr>
              <p:cNvPr id="19531" name="Oval 34"/>
              <p:cNvSpPr>
                <a:spLocks noChangeArrowheads="1"/>
              </p:cNvSpPr>
              <p:nvPr/>
            </p:nvSpPr>
            <p:spPr bwMode="auto">
              <a:xfrm>
                <a:off x="8740" y="10080"/>
                <a:ext cx="1610" cy="720"/>
              </a:xfrm>
              <a:prstGeom prst="ellipse">
                <a:avLst/>
              </a:prstGeom>
              <a:solidFill>
                <a:srgbClr val="FFFFFF"/>
              </a:solidFill>
              <a:ln w="381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ar-SA" sz="1600" b="1">
                  <a:latin typeface="Comic Sans MS" pitchFamily="66" charset="0"/>
                  <a:cs typeface="Tahoma" pitchFamily="34" charset="0"/>
                </a:endParaRPr>
              </a:p>
            </p:txBody>
          </p:sp>
          <p:sp>
            <p:nvSpPr>
              <p:cNvPr id="19532" name="Text Box 35"/>
              <p:cNvSpPr txBox="1">
                <a:spLocks noChangeArrowheads="1"/>
              </p:cNvSpPr>
              <p:nvPr/>
            </p:nvSpPr>
            <p:spPr bwMode="auto">
              <a:xfrm>
                <a:off x="8640" y="10260"/>
                <a:ext cx="2047" cy="560"/>
              </a:xfrm>
              <a:prstGeom prst="rect">
                <a:avLst/>
              </a:prstGeom>
              <a:noFill/>
              <a:ln w="38100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Aft>
                    <a:spcPts val="1000"/>
                  </a:spcAft>
                </a:pPr>
                <a:r>
                  <a:rPr lang="ar-SA" sz="1600" b="1"/>
                  <a:t>عدد ساعات الدورة</a:t>
                </a:r>
              </a:p>
            </p:txBody>
          </p:sp>
        </p:grpSp>
        <p:sp>
          <p:nvSpPr>
            <p:cNvPr id="19529" name="Line 37"/>
            <p:cNvSpPr>
              <a:spLocks noChangeShapeType="1"/>
            </p:cNvSpPr>
            <p:nvPr/>
          </p:nvSpPr>
          <p:spPr bwMode="auto">
            <a:xfrm flipV="1">
              <a:off x="7560" y="9720"/>
              <a:ext cx="0" cy="36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ar-SA" sz="1600" b="1"/>
            </a:p>
          </p:txBody>
        </p:sp>
        <p:sp>
          <p:nvSpPr>
            <p:cNvPr id="19530" name="Line 38"/>
            <p:cNvSpPr>
              <a:spLocks noChangeShapeType="1"/>
            </p:cNvSpPr>
            <p:nvPr/>
          </p:nvSpPr>
          <p:spPr bwMode="auto">
            <a:xfrm flipH="1" flipV="1">
              <a:off x="8640" y="9540"/>
              <a:ext cx="900" cy="54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ar-SA" sz="1600" b="1"/>
            </a:p>
          </p:txBody>
        </p:sp>
      </p:grpSp>
      <p:grpSp>
        <p:nvGrpSpPr>
          <p:cNvPr id="19460" name="Group 39"/>
          <p:cNvGrpSpPr>
            <a:grpSpLocks/>
          </p:cNvGrpSpPr>
          <p:nvPr/>
        </p:nvGrpSpPr>
        <p:grpSpPr bwMode="auto">
          <a:xfrm>
            <a:off x="4020425" y="205669"/>
            <a:ext cx="4944063" cy="2164376"/>
            <a:chOff x="4280" y="3600"/>
            <a:chExt cx="7409" cy="2180"/>
          </a:xfrm>
        </p:grpSpPr>
        <p:grpSp>
          <p:nvGrpSpPr>
            <p:cNvPr id="19496" name="Group 40"/>
            <p:cNvGrpSpPr>
              <a:grpSpLocks/>
            </p:cNvGrpSpPr>
            <p:nvPr/>
          </p:nvGrpSpPr>
          <p:grpSpPr bwMode="auto">
            <a:xfrm>
              <a:off x="6348" y="3600"/>
              <a:ext cx="5341" cy="1780"/>
              <a:chOff x="6348" y="3600"/>
              <a:chExt cx="5341" cy="1780"/>
            </a:xfrm>
          </p:grpSpPr>
          <p:grpSp>
            <p:nvGrpSpPr>
              <p:cNvPr id="19503" name="Group 41"/>
              <p:cNvGrpSpPr>
                <a:grpSpLocks/>
              </p:cNvGrpSpPr>
              <p:nvPr/>
            </p:nvGrpSpPr>
            <p:grpSpPr bwMode="auto">
              <a:xfrm>
                <a:off x="8229" y="4480"/>
                <a:ext cx="1800" cy="900"/>
                <a:chOff x="6840" y="12060"/>
                <a:chExt cx="1800" cy="900"/>
              </a:xfrm>
            </p:grpSpPr>
            <p:sp>
              <p:nvSpPr>
                <p:cNvPr id="19524" name="Rectangle 42"/>
                <p:cNvSpPr>
                  <a:spLocks noChangeArrowheads="1"/>
                </p:cNvSpPr>
                <p:nvPr/>
              </p:nvSpPr>
              <p:spPr bwMode="auto">
                <a:xfrm>
                  <a:off x="6840" y="12060"/>
                  <a:ext cx="1800" cy="900"/>
                </a:xfrm>
                <a:prstGeom prst="rect">
                  <a:avLst/>
                </a:prstGeom>
                <a:solidFill>
                  <a:srgbClr val="FFFFFF"/>
                </a:solidFill>
                <a:ln w="3810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ar-SA" sz="1600" b="1">
                    <a:latin typeface="Comic Sans MS" pitchFamily="66" charset="0"/>
                    <a:cs typeface="Tahoma" pitchFamily="34" charset="0"/>
                  </a:endParaRPr>
                </a:p>
              </p:txBody>
            </p:sp>
            <p:sp>
              <p:nvSpPr>
                <p:cNvPr id="19525" name="Text Box 43"/>
                <p:cNvSpPr txBox="1">
                  <a:spLocks noChangeArrowheads="1"/>
                </p:cNvSpPr>
                <p:nvPr/>
              </p:nvSpPr>
              <p:spPr bwMode="auto">
                <a:xfrm>
                  <a:off x="7200" y="12280"/>
                  <a:ext cx="1080" cy="620"/>
                </a:xfrm>
                <a:prstGeom prst="rect">
                  <a:avLst/>
                </a:prstGeom>
                <a:noFill/>
                <a:ln w="38100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>
                    <a:spcAft>
                      <a:spcPts val="1000"/>
                    </a:spcAft>
                  </a:pPr>
                  <a:r>
                    <a:rPr lang="ar-SA" sz="1600" b="1" dirty="0" smtClean="0"/>
                    <a:t>المتدربة</a:t>
                  </a:r>
                  <a:endParaRPr lang="ar-SA" sz="1600" b="1" dirty="0"/>
                </a:p>
              </p:txBody>
            </p:sp>
          </p:grpSp>
          <p:grpSp>
            <p:nvGrpSpPr>
              <p:cNvPr id="19505" name="Group 47"/>
              <p:cNvGrpSpPr>
                <a:grpSpLocks/>
              </p:cNvGrpSpPr>
              <p:nvPr/>
            </p:nvGrpSpPr>
            <p:grpSpPr bwMode="auto">
              <a:xfrm>
                <a:off x="6348" y="4480"/>
                <a:ext cx="1620" cy="720"/>
                <a:chOff x="5319" y="12420"/>
                <a:chExt cx="1620" cy="720"/>
              </a:xfrm>
            </p:grpSpPr>
            <p:sp>
              <p:nvSpPr>
                <p:cNvPr id="19520" name="Oval 48"/>
                <p:cNvSpPr>
                  <a:spLocks noChangeArrowheads="1"/>
                </p:cNvSpPr>
                <p:nvPr/>
              </p:nvSpPr>
              <p:spPr bwMode="auto">
                <a:xfrm>
                  <a:off x="5400" y="12420"/>
                  <a:ext cx="1440" cy="720"/>
                </a:xfrm>
                <a:prstGeom prst="ellipse">
                  <a:avLst/>
                </a:prstGeom>
                <a:solidFill>
                  <a:srgbClr val="FFFFFF"/>
                </a:solidFill>
                <a:ln w="381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ar-SA" sz="1600" b="1">
                    <a:latin typeface="Comic Sans MS" pitchFamily="66" charset="0"/>
                    <a:cs typeface="Tahoma" pitchFamily="34" charset="0"/>
                  </a:endParaRPr>
                </a:p>
              </p:txBody>
            </p:sp>
            <p:sp>
              <p:nvSpPr>
                <p:cNvPr id="19521" name="Text Box 49"/>
                <p:cNvSpPr txBox="1">
                  <a:spLocks noChangeArrowheads="1"/>
                </p:cNvSpPr>
                <p:nvPr/>
              </p:nvSpPr>
              <p:spPr bwMode="auto">
                <a:xfrm>
                  <a:off x="5319" y="12598"/>
                  <a:ext cx="1620" cy="460"/>
                </a:xfrm>
                <a:prstGeom prst="rect">
                  <a:avLst/>
                </a:prstGeom>
                <a:noFill/>
                <a:ln w="38100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>
                    <a:spcAft>
                      <a:spcPts val="1000"/>
                    </a:spcAft>
                  </a:pPr>
                  <a:r>
                    <a:rPr lang="ar-SA" sz="1600" b="1" dirty="0"/>
                    <a:t>اسم المتدربة</a:t>
                  </a:r>
                </a:p>
              </p:txBody>
            </p:sp>
          </p:grpSp>
          <p:grpSp>
            <p:nvGrpSpPr>
              <p:cNvPr id="19507" name="Group 53"/>
              <p:cNvGrpSpPr>
                <a:grpSpLocks/>
              </p:cNvGrpSpPr>
              <p:nvPr/>
            </p:nvGrpSpPr>
            <p:grpSpPr bwMode="auto">
              <a:xfrm>
                <a:off x="8269" y="3600"/>
                <a:ext cx="1620" cy="720"/>
                <a:chOff x="5300" y="12420"/>
                <a:chExt cx="1620" cy="720"/>
              </a:xfrm>
            </p:grpSpPr>
            <p:sp>
              <p:nvSpPr>
                <p:cNvPr id="19516" name="Oval 54"/>
                <p:cNvSpPr>
                  <a:spLocks noChangeArrowheads="1"/>
                </p:cNvSpPr>
                <p:nvPr/>
              </p:nvSpPr>
              <p:spPr bwMode="auto">
                <a:xfrm>
                  <a:off x="5400" y="12420"/>
                  <a:ext cx="1440" cy="720"/>
                </a:xfrm>
                <a:prstGeom prst="ellipse">
                  <a:avLst/>
                </a:prstGeom>
                <a:solidFill>
                  <a:srgbClr val="FFFFFF"/>
                </a:solidFill>
                <a:ln w="381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ar-SA" sz="1600" b="1">
                    <a:latin typeface="Comic Sans MS" pitchFamily="66" charset="0"/>
                    <a:cs typeface="Tahoma" pitchFamily="34" charset="0"/>
                  </a:endParaRPr>
                </a:p>
              </p:txBody>
            </p:sp>
            <p:sp>
              <p:nvSpPr>
                <p:cNvPr id="19517" name="Text Box 55"/>
                <p:cNvSpPr txBox="1">
                  <a:spLocks noChangeArrowheads="1"/>
                </p:cNvSpPr>
                <p:nvPr/>
              </p:nvSpPr>
              <p:spPr bwMode="auto">
                <a:xfrm>
                  <a:off x="5300" y="12520"/>
                  <a:ext cx="1620" cy="460"/>
                </a:xfrm>
                <a:prstGeom prst="rect">
                  <a:avLst/>
                </a:prstGeom>
                <a:noFill/>
                <a:ln w="38100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>
                    <a:spcAft>
                      <a:spcPts val="1000"/>
                    </a:spcAft>
                  </a:pPr>
                  <a:r>
                    <a:rPr lang="ar-SA" sz="1600" b="1" u="sng" dirty="0" smtClean="0"/>
                    <a:t>رقم المتدربة</a:t>
                  </a:r>
                  <a:endParaRPr lang="ar-SA" sz="1600" b="1" u="sng" dirty="0"/>
                </a:p>
              </p:txBody>
            </p:sp>
          </p:grpSp>
          <p:grpSp>
            <p:nvGrpSpPr>
              <p:cNvPr id="19508" name="Group 56"/>
              <p:cNvGrpSpPr>
                <a:grpSpLocks/>
              </p:cNvGrpSpPr>
              <p:nvPr/>
            </p:nvGrpSpPr>
            <p:grpSpPr bwMode="auto">
              <a:xfrm>
                <a:off x="10069" y="3940"/>
                <a:ext cx="1620" cy="720"/>
                <a:chOff x="5300" y="12420"/>
                <a:chExt cx="1620" cy="720"/>
              </a:xfrm>
            </p:grpSpPr>
            <p:sp>
              <p:nvSpPr>
                <p:cNvPr id="19514" name="Oval 57"/>
                <p:cNvSpPr>
                  <a:spLocks noChangeArrowheads="1"/>
                </p:cNvSpPr>
                <p:nvPr/>
              </p:nvSpPr>
              <p:spPr bwMode="auto">
                <a:xfrm>
                  <a:off x="5400" y="12420"/>
                  <a:ext cx="1440" cy="720"/>
                </a:xfrm>
                <a:prstGeom prst="ellipse">
                  <a:avLst/>
                </a:prstGeom>
                <a:solidFill>
                  <a:srgbClr val="FFFFFF"/>
                </a:solidFill>
                <a:ln w="76200" cmpd="dbl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ar-SA" sz="1600" b="1">
                    <a:latin typeface="Comic Sans MS" pitchFamily="66" charset="0"/>
                    <a:cs typeface="Tahoma" pitchFamily="34" charset="0"/>
                  </a:endParaRPr>
                </a:p>
              </p:txBody>
            </p:sp>
            <p:sp>
              <p:nvSpPr>
                <p:cNvPr id="19515" name="Text Box 58"/>
                <p:cNvSpPr txBox="1">
                  <a:spLocks noChangeArrowheads="1"/>
                </p:cNvSpPr>
                <p:nvPr/>
              </p:nvSpPr>
              <p:spPr bwMode="auto">
                <a:xfrm>
                  <a:off x="5300" y="12520"/>
                  <a:ext cx="1620" cy="460"/>
                </a:xfrm>
                <a:prstGeom prst="rect">
                  <a:avLst/>
                </a:prstGeom>
                <a:noFill/>
                <a:ln w="38100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>
                    <a:spcAft>
                      <a:spcPts val="1000"/>
                    </a:spcAft>
                  </a:pPr>
                  <a:r>
                    <a:rPr lang="ar-SA" sz="1600" b="1"/>
                    <a:t>رقم الهاتف</a:t>
                  </a:r>
                </a:p>
              </p:txBody>
            </p:sp>
          </p:grpSp>
          <p:sp>
            <p:nvSpPr>
              <p:cNvPr id="19510" name="Line 60"/>
              <p:cNvSpPr>
                <a:spLocks noChangeShapeType="1"/>
              </p:cNvSpPr>
              <p:nvPr/>
            </p:nvSpPr>
            <p:spPr bwMode="auto">
              <a:xfrm>
                <a:off x="7869" y="4840"/>
                <a:ext cx="360" cy="180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ar-SA" sz="1600" b="1"/>
              </a:p>
            </p:txBody>
          </p:sp>
          <p:sp>
            <p:nvSpPr>
              <p:cNvPr id="19512" name="Line 62"/>
              <p:cNvSpPr>
                <a:spLocks noChangeShapeType="1"/>
              </p:cNvSpPr>
              <p:nvPr/>
            </p:nvSpPr>
            <p:spPr bwMode="auto">
              <a:xfrm>
                <a:off x="9129" y="4300"/>
                <a:ext cx="0" cy="180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ar-SA" sz="1600" b="1"/>
              </a:p>
            </p:txBody>
          </p:sp>
          <p:sp>
            <p:nvSpPr>
              <p:cNvPr id="19513" name="Line 63"/>
              <p:cNvSpPr>
                <a:spLocks noChangeShapeType="1"/>
              </p:cNvSpPr>
              <p:nvPr/>
            </p:nvSpPr>
            <p:spPr bwMode="auto">
              <a:xfrm flipH="1">
                <a:off x="10029" y="4660"/>
                <a:ext cx="540" cy="180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ar-SA" sz="1600" b="1"/>
              </a:p>
            </p:txBody>
          </p:sp>
        </p:grpSp>
        <p:sp>
          <p:nvSpPr>
            <p:cNvPr id="19497" name="Oval 64"/>
            <p:cNvSpPr>
              <a:spLocks noChangeArrowheads="1"/>
            </p:cNvSpPr>
            <p:nvPr/>
          </p:nvSpPr>
          <p:spPr bwMode="auto">
            <a:xfrm>
              <a:off x="4820" y="4100"/>
              <a:ext cx="1260" cy="540"/>
            </a:xfrm>
            <a:prstGeom prst="ellipse">
              <a:avLst/>
            </a:prstGeom>
            <a:solidFill>
              <a:srgbClr val="FFFFFF"/>
            </a:solidFill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spcAft>
                  <a:spcPts val="1000"/>
                </a:spcAft>
              </a:pPr>
              <a:r>
                <a:rPr lang="ar-SA" sz="1600" b="1"/>
                <a:t>الأول</a:t>
              </a:r>
            </a:p>
          </p:txBody>
        </p:sp>
        <p:sp>
          <p:nvSpPr>
            <p:cNvPr id="19498" name="Line 65"/>
            <p:cNvSpPr>
              <a:spLocks noChangeShapeType="1"/>
            </p:cNvSpPr>
            <p:nvPr/>
          </p:nvSpPr>
          <p:spPr bwMode="auto">
            <a:xfrm>
              <a:off x="6080" y="4380"/>
              <a:ext cx="600" cy="18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ar-SA" sz="1600" b="1"/>
            </a:p>
          </p:txBody>
        </p:sp>
        <p:sp>
          <p:nvSpPr>
            <p:cNvPr id="19499" name="Line 66"/>
            <p:cNvSpPr>
              <a:spLocks noChangeShapeType="1"/>
            </p:cNvSpPr>
            <p:nvPr/>
          </p:nvSpPr>
          <p:spPr bwMode="auto">
            <a:xfrm>
              <a:off x="5540" y="4860"/>
              <a:ext cx="900" cy="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ar-SA" sz="1600" b="1"/>
            </a:p>
          </p:txBody>
        </p:sp>
        <p:sp>
          <p:nvSpPr>
            <p:cNvPr id="19500" name="Oval 67"/>
            <p:cNvSpPr>
              <a:spLocks noChangeArrowheads="1"/>
            </p:cNvSpPr>
            <p:nvPr/>
          </p:nvSpPr>
          <p:spPr bwMode="auto">
            <a:xfrm>
              <a:off x="4280" y="4620"/>
              <a:ext cx="1260" cy="540"/>
            </a:xfrm>
            <a:prstGeom prst="ellipse">
              <a:avLst/>
            </a:prstGeom>
            <a:solidFill>
              <a:srgbClr val="FFFFFF"/>
            </a:solidFill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spcAft>
                  <a:spcPts val="1000"/>
                </a:spcAft>
              </a:pPr>
              <a:r>
                <a:rPr lang="ar-SA" sz="1600" b="1"/>
                <a:t>الأب</a:t>
              </a:r>
            </a:p>
          </p:txBody>
        </p:sp>
        <p:sp>
          <p:nvSpPr>
            <p:cNvPr id="19501" name="Line 68"/>
            <p:cNvSpPr>
              <a:spLocks noChangeShapeType="1"/>
            </p:cNvSpPr>
            <p:nvPr/>
          </p:nvSpPr>
          <p:spPr bwMode="auto">
            <a:xfrm flipV="1">
              <a:off x="5880" y="5000"/>
              <a:ext cx="620" cy="42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ar-SA" sz="1600" b="1"/>
            </a:p>
          </p:txBody>
        </p:sp>
        <p:sp>
          <p:nvSpPr>
            <p:cNvPr id="19502" name="Oval 69"/>
            <p:cNvSpPr>
              <a:spLocks noChangeArrowheads="1"/>
            </p:cNvSpPr>
            <p:nvPr/>
          </p:nvSpPr>
          <p:spPr bwMode="auto">
            <a:xfrm>
              <a:off x="4660" y="5240"/>
              <a:ext cx="1260" cy="540"/>
            </a:xfrm>
            <a:prstGeom prst="ellipse">
              <a:avLst/>
            </a:prstGeom>
            <a:solidFill>
              <a:srgbClr val="FFFFFF"/>
            </a:solidFill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spcAft>
                  <a:spcPts val="1000"/>
                </a:spcAft>
              </a:pPr>
              <a:r>
                <a:rPr lang="ar-SA" sz="1600" b="1"/>
                <a:t>العائلة</a:t>
              </a:r>
            </a:p>
          </p:txBody>
        </p:sp>
      </p:grpSp>
      <p:grpSp>
        <p:nvGrpSpPr>
          <p:cNvPr id="19462" name="Group 71"/>
          <p:cNvGrpSpPr>
            <a:grpSpLocks/>
          </p:cNvGrpSpPr>
          <p:nvPr/>
        </p:nvGrpSpPr>
        <p:grpSpPr bwMode="auto">
          <a:xfrm>
            <a:off x="420624" y="3147863"/>
            <a:ext cx="2851867" cy="3332320"/>
            <a:chOff x="450" y="6442"/>
            <a:chExt cx="3719" cy="2942"/>
          </a:xfrm>
        </p:grpSpPr>
        <p:grpSp>
          <p:nvGrpSpPr>
            <p:cNvPr id="19469" name="Group 72"/>
            <p:cNvGrpSpPr>
              <a:grpSpLocks/>
            </p:cNvGrpSpPr>
            <p:nvPr/>
          </p:nvGrpSpPr>
          <p:grpSpPr bwMode="auto">
            <a:xfrm>
              <a:off x="2349" y="7342"/>
              <a:ext cx="1800" cy="900"/>
              <a:chOff x="2340" y="12060"/>
              <a:chExt cx="1800" cy="900"/>
            </a:xfrm>
          </p:grpSpPr>
          <p:sp>
            <p:nvSpPr>
              <p:cNvPr id="19494" name="Rectangle 73"/>
              <p:cNvSpPr>
                <a:spLocks noChangeArrowheads="1"/>
              </p:cNvSpPr>
              <p:nvPr/>
            </p:nvSpPr>
            <p:spPr bwMode="auto">
              <a:xfrm>
                <a:off x="2340" y="12060"/>
                <a:ext cx="1800" cy="900"/>
              </a:xfrm>
              <a:prstGeom prst="rect">
                <a:avLst/>
              </a:prstGeom>
              <a:solidFill>
                <a:srgbClr val="FFFFFF"/>
              </a:solidFill>
              <a:ln w="381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ar-SA" sz="1600" b="1">
                  <a:latin typeface="Comic Sans MS" pitchFamily="66" charset="0"/>
                  <a:cs typeface="Tahoma" pitchFamily="34" charset="0"/>
                </a:endParaRPr>
              </a:p>
            </p:txBody>
          </p:sp>
          <p:sp>
            <p:nvSpPr>
              <p:cNvPr id="19495" name="Text Box 74"/>
              <p:cNvSpPr txBox="1">
                <a:spLocks noChangeArrowheads="1"/>
              </p:cNvSpPr>
              <p:nvPr/>
            </p:nvSpPr>
            <p:spPr bwMode="auto">
              <a:xfrm>
                <a:off x="2680" y="12280"/>
                <a:ext cx="1080" cy="600"/>
              </a:xfrm>
              <a:prstGeom prst="rect">
                <a:avLst/>
              </a:prstGeom>
              <a:noFill/>
              <a:ln w="38100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Aft>
                    <a:spcPts val="1000"/>
                  </a:spcAft>
                </a:pPr>
                <a:r>
                  <a:rPr lang="ar-SA" sz="1600" b="1" dirty="0" smtClean="0"/>
                  <a:t>المدربة</a:t>
                </a:r>
                <a:endParaRPr lang="ar-SA" sz="1600" b="1" dirty="0"/>
              </a:p>
            </p:txBody>
          </p:sp>
        </p:grpSp>
        <p:grpSp>
          <p:nvGrpSpPr>
            <p:cNvPr id="19470" name="Group 75"/>
            <p:cNvGrpSpPr>
              <a:grpSpLocks/>
            </p:cNvGrpSpPr>
            <p:nvPr/>
          </p:nvGrpSpPr>
          <p:grpSpPr bwMode="auto">
            <a:xfrm>
              <a:off x="2529" y="6442"/>
              <a:ext cx="1620" cy="720"/>
              <a:chOff x="5300" y="12420"/>
              <a:chExt cx="1620" cy="720"/>
            </a:xfrm>
          </p:grpSpPr>
          <p:sp>
            <p:nvSpPr>
              <p:cNvPr id="19492" name="Oval 76"/>
              <p:cNvSpPr>
                <a:spLocks noChangeArrowheads="1"/>
              </p:cNvSpPr>
              <p:nvPr/>
            </p:nvSpPr>
            <p:spPr bwMode="auto">
              <a:xfrm>
                <a:off x="5400" y="12420"/>
                <a:ext cx="1440" cy="720"/>
              </a:xfrm>
              <a:prstGeom prst="ellipse">
                <a:avLst/>
              </a:prstGeom>
              <a:solidFill>
                <a:srgbClr val="FFFFFF"/>
              </a:solidFill>
              <a:ln w="76200" cmpd="dbl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ar-SA" sz="1600" b="1">
                  <a:latin typeface="Comic Sans MS" pitchFamily="66" charset="0"/>
                  <a:cs typeface="Tahoma" pitchFamily="34" charset="0"/>
                </a:endParaRPr>
              </a:p>
            </p:txBody>
          </p:sp>
          <p:sp>
            <p:nvSpPr>
              <p:cNvPr id="19493" name="Text Box 77"/>
              <p:cNvSpPr txBox="1">
                <a:spLocks noChangeArrowheads="1"/>
              </p:cNvSpPr>
              <p:nvPr/>
            </p:nvSpPr>
            <p:spPr bwMode="auto">
              <a:xfrm>
                <a:off x="5300" y="12520"/>
                <a:ext cx="1620" cy="460"/>
              </a:xfrm>
              <a:prstGeom prst="rect">
                <a:avLst/>
              </a:prstGeom>
              <a:noFill/>
              <a:ln w="38100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Aft>
                    <a:spcPts val="1000"/>
                  </a:spcAft>
                </a:pPr>
                <a:r>
                  <a:rPr lang="ar-SA" sz="1600" b="1"/>
                  <a:t>رقم الهاتف</a:t>
                </a:r>
              </a:p>
            </p:txBody>
          </p:sp>
        </p:grpSp>
        <p:grpSp>
          <p:nvGrpSpPr>
            <p:cNvPr id="19471" name="Group 78"/>
            <p:cNvGrpSpPr>
              <a:grpSpLocks/>
            </p:cNvGrpSpPr>
            <p:nvPr/>
          </p:nvGrpSpPr>
          <p:grpSpPr bwMode="auto">
            <a:xfrm>
              <a:off x="2629" y="8664"/>
              <a:ext cx="1540" cy="720"/>
              <a:chOff x="6100" y="12482"/>
              <a:chExt cx="1540" cy="720"/>
            </a:xfrm>
          </p:grpSpPr>
          <p:sp>
            <p:nvSpPr>
              <p:cNvPr id="19490" name="Oval 79"/>
              <p:cNvSpPr>
                <a:spLocks noChangeArrowheads="1"/>
              </p:cNvSpPr>
              <p:nvPr/>
            </p:nvSpPr>
            <p:spPr bwMode="auto">
              <a:xfrm>
                <a:off x="6120" y="12482"/>
                <a:ext cx="1440" cy="720"/>
              </a:xfrm>
              <a:prstGeom prst="ellipse">
                <a:avLst/>
              </a:prstGeom>
              <a:solidFill>
                <a:srgbClr val="FFFFFF"/>
              </a:solidFill>
              <a:ln w="381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ar-SA" sz="1600" b="1">
                  <a:latin typeface="Comic Sans MS" pitchFamily="66" charset="0"/>
                  <a:cs typeface="Tahoma" pitchFamily="34" charset="0"/>
                </a:endParaRPr>
              </a:p>
            </p:txBody>
          </p:sp>
          <p:sp>
            <p:nvSpPr>
              <p:cNvPr id="19491" name="Text Box 80"/>
              <p:cNvSpPr txBox="1">
                <a:spLocks noChangeArrowheads="1"/>
              </p:cNvSpPr>
              <p:nvPr/>
            </p:nvSpPr>
            <p:spPr bwMode="auto">
              <a:xfrm>
                <a:off x="6100" y="12642"/>
                <a:ext cx="1540" cy="341"/>
              </a:xfrm>
              <a:prstGeom prst="rect">
                <a:avLst/>
              </a:prstGeom>
              <a:noFill/>
              <a:ln w="38100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Aft>
                    <a:spcPts val="1000"/>
                  </a:spcAft>
                </a:pPr>
                <a:r>
                  <a:rPr lang="ar-SA" sz="1600" b="1" u="sng" dirty="0"/>
                  <a:t>رقم المدربة</a:t>
                </a:r>
                <a:endParaRPr lang="ar-SA" sz="1600" b="1" dirty="0"/>
              </a:p>
            </p:txBody>
          </p:sp>
        </p:grpSp>
        <p:grpSp>
          <p:nvGrpSpPr>
            <p:cNvPr id="19472" name="Group 81"/>
            <p:cNvGrpSpPr>
              <a:grpSpLocks/>
            </p:cNvGrpSpPr>
            <p:nvPr/>
          </p:nvGrpSpPr>
          <p:grpSpPr bwMode="auto">
            <a:xfrm>
              <a:off x="729" y="8062"/>
              <a:ext cx="1620" cy="720"/>
              <a:chOff x="5300" y="12420"/>
              <a:chExt cx="1620" cy="720"/>
            </a:xfrm>
          </p:grpSpPr>
          <p:sp>
            <p:nvSpPr>
              <p:cNvPr id="19488" name="Oval 82"/>
              <p:cNvSpPr>
                <a:spLocks noChangeArrowheads="1"/>
              </p:cNvSpPr>
              <p:nvPr/>
            </p:nvSpPr>
            <p:spPr bwMode="auto">
              <a:xfrm>
                <a:off x="5400" y="12420"/>
                <a:ext cx="1440" cy="720"/>
              </a:xfrm>
              <a:prstGeom prst="ellipse">
                <a:avLst/>
              </a:prstGeom>
              <a:solidFill>
                <a:srgbClr val="FFFFFF"/>
              </a:solidFill>
              <a:ln w="381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ar-SA" sz="1600" b="1">
                  <a:latin typeface="Comic Sans MS" pitchFamily="66" charset="0"/>
                  <a:cs typeface="Tahoma" pitchFamily="34" charset="0"/>
                </a:endParaRPr>
              </a:p>
            </p:txBody>
          </p:sp>
          <p:sp>
            <p:nvSpPr>
              <p:cNvPr id="19489" name="Text Box 83"/>
              <p:cNvSpPr txBox="1">
                <a:spLocks noChangeArrowheads="1"/>
              </p:cNvSpPr>
              <p:nvPr/>
            </p:nvSpPr>
            <p:spPr bwMode="auto">
              <a:xfrm>
                <a:off x="5300" y="12520"/>
                <a:ext cx="1620" cy="460"/>
              </a:xfrm>
              <a:prstGeom prst="rect">
                <a:avLst/>
              </a:prstGeom>
              <a:noFill/>
              <a:ln w="38100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Aft>
                    <a:spcPts val="1000"/>
                  </a:spcAft>
                </a:pPr>
                <a:r>
                  <a:rPr lang="ar-SA" sz="1600" b="1"/>
                  <a:t>اسم المدربة</a:t>
                </a:r>
              </a:p>
            </p:txBody>
          </p:sp>
        </p:grpSp>
        <p:grpSp>
          <p:nvGrpSpPr>
            <p:cNvPr id="19473" name="Group 84"/>
            <p:cNvGrpSpPr>
              <a:grpSpLocks/>
            </p:cNvGrpSpPr>
            <p:nvPr/>
          </p:nvGrpSpPr>
          <p:grpSpPr bwMode="auto">
            <a:xfrm>
              <a:off x="450" y="7242"/>
              <a:ext cx="1639" cy="720"/>
              <a:chOff x="5201" y="12420"/>
              <a:chExt cx="1639" cy="720"/>
            </a:xfrm>
          </p:grpSpPr>
          <p:sp>
            <p:nvSpPr>
              <p:cNvPr id="19486" name="Oval 85"/>
              <p:cNvSpPr>
                <a:spLocks noChangeArrowheads="1"/>
              </p:cNvSpPr>
              <p:nvPr/>
            </p:nvSpPr>
            <p:spPr bwMode="auto">
              <a:xfrm>
                <a:off x="5201" y="12420"/>
                <a:ext cx="1440" cy="720"/>
              </a:xfrm>
              <a:prstGeom prst="ellipse">
                <a:avLst/>
              </a:prstGeom>
              <a:solidFill>
                <a:srgbClr val="FFFFFF"/>
              </a:solidFill>
              <a:ln w="381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ar-SA" sz="1600" b="1">
                  <a:latin typeface="Comic Sans MS" pitchFamily="66" charset="0"/>
                  <a:cs typeface="Tahoma" pitchFamily="34" charset="0"/>
                </a:endParaRPr>
              </a:p>
            </p:txBody>
          </p:sp>
          <p:sp>
            <p:nvSpPr>
              <p:cNvPr id="19487" name="Text Box 86"/>
              <p:cNvSpPr txBox="1">
                <a:spLocks noChangeArrowheads="1"/>
              </p:cNvSpPr>
              <p:nvPr/>
            </p:nvSpPr>
            <p:spPr bwMode="auto">
              <a:xfrm>
                <a:off x="5220" y="12600"/>
                <a:ext cx="1620" cy="460"/>
              </a:xfrm>
              <a:prstGeom prst="rect">
                <a:avLst/>
              </a:prstGeom>
              <a:noFill/>
              <a:ln w="38100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Aft>
                    <a:spcPts val="1000"/>
                  </a:spcAft>
                </a:pPr>
                <a:r>
                  <a:rPr lang="ar-SA" sz="1600" b="1"/>
                  <a:t>التخصص</a:t>
                </a:r>
              </a:p>
            </p:txBody>
          </p:sp>
        </p:grpSp>
        <p:sp>
          <p:nvSpPr>
            <p:cNvPr id="19476" name="Line 93"/>
            <p:cNvSpPr>
              <a:spLocks noChangeShapeType="1"/>
            </p:cNvSpPr>
            <p:nvPr/>
          </p:nvSpPr>
          <p:spPr bwMode="auto">
            <a:xfrm flipV="1">
              <a:off x="3377" y="8242"/>
              <a:ext cx="22" cy="422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ar-SA" sz="1600" b="1"/>
            </a:p>
          </p:txBody>
        </p:sp>
        <p:sp>
          <p:nvSpPr>
            <p:cNvPr id="19477" name="Line 94"/>
            <p:cNvSpPr>
              <a:spLocks noChangeShapeType="1"/>
            </p:cNvSpPr>
            <p:nvPr/>
          </p:nvSpPr>
          <p:spPr bwMode="auto">
            <a:xfrm flipV="1">
              <a:off x="1809" y="7882"/>
              <a:ext cx="540" cy="18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ar-SA" sz="1600" b="1"/>
            </a:p>
          </p:txBody>
        </p:sp>
        <p:sp>
          <p:nvSpPr>
            <p:cNvPr id="19478" name="Line 95"/>
            <p:cNvSpPr>
              <a:spLocks noChangeShapeType="1"/>
            </p:cNvSpPr>
            <p:nvPr/>
          </p:nvSpPr>
          <p:spPr bwMode="auto">
            <a:xfrm>
              <a:off x="1909" y="7612"/>
              <a:ext cx="440" cy="9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ar-SA" sz="1600" b="1"/>
            </a:p>
          </p:txBody>
        </p:sp>
        <p:sp>
          <p:nvSpPr>
            <p:cNvPr id="19481" name="Line 98"/>
            <p:cNvSpPr>
              <a:spLocks noChangeShapeType="1"/>
            </p:cNvSpPr>
            <p:nvPr/>
          </p:nvSpPr>
          <p:spPr bwMode="auto">
            <a:xfrm flipH="1">
              <a:off x="3249" y="7162"/>
              <a:ext cx="180" cy="18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ar-SA" sz="1600" b="1"/>
            </a:p>
          </p:txBody>
        </p:sp>
      </p:grpSp>
      <p:sp>
        <p:nvSpPr>
          <p:cNvPr id="81" name="Oval 63"/>
          <p:cNvSpPr>
            <a:spLocks noChangeArrowheads="1"/>
          </p:cNvSpPr>
          <p:nvPr/>
        </p:nvSpPr>
        <p:spPr bwMode="auto">
          <a:xfrm>
            <a:off x="5078961" y="5721859"/>
            <a:ext cx="1037468" cy="634296"/>
          </a:xfrm>
          <a:prstGeom prst="ellipse">
            <a:avLst/>
          </a:prstGeom>
          <a:solidFill>
            <a:srgbClr val="FFFFFF"/>
          </a:solidFill>
          <a:ln w="381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ar-SA" sz="1600" b="1">
              <a:latin typeface="Comic Sans MS" pitchFamily="66" charset="0"/>
              <a:cs typeface="Tahoma" pitchFamily="34" charset="0"/>
            </a:endParaRPr>
          </a:p>
        </p:txBody>
      </p:sp>
      <p:sp>
        <p:nvSpPr>
          <p:cNvPr id="82" name="Text Box 64"/>
          <p:cNvSpPr txBox="1">
            <a:spLocks noChangeArrowheads="1"/>
          </p:cNvSpPr>
          <p:nvPr/>
        </p:nvSpPr>
        <p:spPr bwMode="auto">
          <a:xfrm>
            <a:off x="5027797" y="5818763"/>
            <a:ext cx="1028700" cy="2641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Aft>
                <a:spcPts val="1000"/>
              </a:spcAft>
            </a:pPr>
            <a:r>
              <a:rPr lang="ar-SA" sz="1600" b="1" u="sng" dirty="0" smtClean="0"/>
              <a:t>رقم </a:t>
            </a:r>
            <a:r>
              <a:rPr lang="ar-SA" sz="1600" b="1" u="sng" dirty="0"/>
              <a:t>الدورة</a:t>
            </a:r>
          </a:p>
        </p:txBody>
      </p:sp>
      <p:sp>
        <p:nvSpPr>
          <p:cNvPr id="83" name="Line 69"/>
          <p:cNvSpPr>
            <a:spLocks noChangeShapeType="1"/>
          </p:cNvSpPr>
          <p:nvPr/>
        </p:nvSpPr>
        <p:spPr bwMode="auto">
          <a:xfrm flipV="1">
            <a:off x="5940929" y="5331811"/>
            <a:ext cx="522072" cy="486951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ar-SA" sz="1600" b="1"/>
          </a:p>
        </p:txBody>
      </p:sp>
      <p:sp>
        <p:nvSpPr>
          <p:cNvPr id="84" name="Slide Number Placeholder 8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8E2136-1D52-404E-9F72-638376FF357E}" type="slidenum">
              <a:rPr lang="ar-SA" sz="1600" b="1" smtClean="0"/>
              <a:pPr>
                <a:defRPr/>
              </a:pPr>
              <a:t>25</a:t>
            </a:fld>
            <a:endParaRPr lang="ar-SA" sz="1600" b="1"/>
          </a:p>
        </p:txBody>
      </p:sp>
      <p:grpSp>
        <p:nvGrpSpPr>
          <p:cNvPr id="4" name="مجموعة 3"/>
          <p:cNvGrpSpPr/>
          <p:nvPr/>
        </p:nvGrpSpPr>
        <p:grpSpPr>
          <a:xfrm>
            <a:off x="6733845" y="1972912"/>
            <a:ext cx="935449" cy="2377850"/>
            <a:chOff x="7606458" y="2048368"/>
            <a:chExt cx="935449" cy="2377850"/>
          </a:xfrm>
        </p:grpSpPr>
        <p:grpSp>
          <p:nvGrpSpPr>
            <p:cNvPr id="3" name="مجموعة 2"/>
            <p:cNvGrpSpPr/>
            <p:nvPr/>
          </p:nvGrpSpPr>
          <p:grpSpPr>
            <a:xfrm>
              <a:off x="7606458" y="3079147"/>
              <a:ext cx="935449" cy="791274"/>
              <a:chOff x="7606458" y="3079147"/>
              <a:chExt cx="935449" cy="791274"/>
            </a:xfrm>
          </p:grpSpPr>
          <p:sp>
            <p:nvSpPr>
              <p:cNvPr id="86" name="AutoShape 106"/>
              <p:cNvSpPr>
                <a:spLocks noChangeArrowheads="1"/>
              </p:cNvSpPr>
              <p:nvPr/>
            </p:nvSpPr>
            <p:spPr bwMode="auto">
              <a:xfrm>
                <a:off x="7606458" y="3079147"/>
                <a:ext cx="935449" cy="791274"/>
              </a:xfrm>
              <a:prstGeom prst="diamond">
                <a:avLst/>
              </a:prstGeom>
              <a:solidFill>
                <a:srgbClr val="FFFFFF"/>
              </a:solidFill>
              <a:ln w="38100">
                <a:solidFill>
                  <a:schemeClr val="accent1">
                    <a:lumMod val="75000"/>
                  </a:schemeClr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ar-SA">
                  <a:latin typeface="Comic Sans MS" pitchFamily="66" charset="0"/>
                  <a:cs typeface="Tahoma" pitchFamily="34" charset="0"/>
                </a:endParaRPr>
              </a:p>
            </p:txBody>
          </p:sp>
          <p:sp>
            <p:nvSpPr>
              <p:cNvPr id="87" name="Text Box 107"/>
              <p:cNvSpPr txBox="1">
                <a:spLocks noChangeArrowheads="1"/>
              </p:cNvSpPr>
              <p:nvPr/>
            </p:nvSpPr>
            <p:spPr bwMode="auto">
              <a:xfrm>
                <a:off x="7627674" y="3281986"/>
                <a:ext cx="796297" cy="38690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Aft>
                    <a:spcPts val="1000"/>
                  </a:spcAft>
                </a:pPr>
                <a:r>
                  <a:rPr lang="ar-SA" sz="1600" b="1" dirty="0" smtClean="0">
                    <a:solidFill>
                      <a:schemeClr val="accent1">
                        <a:lumMod val="75000"/>
                      </a:schemeClr>
                    </a:solidFill>
                    <a:latin typeface="Arial Unicode MS" pitchFamily="34" charset="-128"/>
                    <a:ea typeface="Arial Unicode MS" pitchFamily="34" charset="-128"/>
                    <a:cs typeface="Arial Unicode MS" pitchFamily="34" charset="-128"/>
                  </a:rPr>
                  <a:t>تأخذ</a:t>
                </a:r>
                <a:endParaRPr lang="ar-SA" sz="1600" b="1" dirty="0">
                  <a:solidFill>
                    <a:schemeClr val="accent1">
                      <a:lumMod val="75000"/>
                    </a:schemeClr>
                  </a:solidFill>
                  <a:latin typeface="Arial Unicode MS" pitchFamily="34" charset="-128"/>
                  <a:ea typeface="Arial Unicode MS" pitchFamily="34" charset="-128"/>
                  <a:cs typeface="Arial Unicode MS" pitchFamily="34" charset="-128"/>
                </a:endParaRPr>
              </a:p>
            </p:txBody>
          </p:sp>
        </p:grpSp>
        <p:sp>
          <p:nvSpPr>
            <p:cNvPr id="88" name="Line 108"/>
            <p:cNvSpPr>
              <a:spLocks noChangeShapeType="1"/>
            </p:cNvSpPr>
            <p:nvPr/>
          </p:nvSpPr>
          <p:spPr bwMode="auto">
            <a:xfrm>
              <a:off x="8069443" y="2048368"/>
              <a:ext cx="4738" cy="1030779"/>
            </a:xfrm>
            <a:prstGeom prst="line">
              <a:avLst/>
            </a:prstGeom>
            <a:noFill/>
            <a:ln w="38100">
              <a:solidFill>
                <a:schemeClr val="accent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90" name="Line 108"/>
            <p:cNvSpPr>
              <a:spLocks noChangeShapeType="1"/>
            </p:cNvSpPr>
            <p:nvPr/>
          </p:nvSpPr>
          <p:spPr bwMode="auto">
            <a:xfrm flipH="1">
              <a:off x="8036931" y="3872775"/>
              <a:ext cx="0" cy="553443"/>
            </a:xfrm>
            <a:prstGeom prst="line">
              <a:avLst/>
            </a:prstGeom>
            <a:noFill/>
            <a:ln w="38100">
              <a:solidFill>
                <a:schemeClr val="accent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</p:grpSp>
      <p:grpSp>
        <p:nvGrpSpPr>
          <p:cNvPr id="5" name="مجموعة 4"/>
          <p:cNvGrpSpPr/>
          <p:nvPr/>
        </p:nvGrpSpPr>
        <p:grpSpPr>
          <a:xfrm>
            <a:off x="3251649" y="4167267"/>
            <a:ext cx="3231580" cy="942204"/>
            <a:chOff x="3251649" y="4167267"/>
            <a:chExt cx="3231580" cy="942204"/>
          </a:xfrm>
        </p:grpSpPr>
        <p:sp>
          <p:nvSpPr>
            <p:cNvPr id="97" name="AutoShape 106"/>
            <p:cNvSpPr>
              <a:spLocks noChangeArrowheads="1"/>
            </p:cNvSpPr>
            <p:nvPr/>
          </p:nvSpPr>
          <p:spPr bwMode="auto">
            <a:xfrm>
              <a:off x="4094767" y="4167267"/>
              <a:ext cx="1200209" cy="942204"/>
            </a:xfrm>
            <a:prstGeom prst="diamond">
              <a:avLst/>
            </a:prstGeom>
            <a:solidFill>
              <a:srgbClr val="FFFFFF"/>
            </a:solidFill>
            <a:ln w="38100">
              <a:solidFill>
                <a:schemeClr val="accent1">
                  <a:lumMod val="75000"/>
                </a:schemeClr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ar-SA">
                <a:latin typeface="Comic Sans MS" pitchFamily="66" charset="0"/>
                <a:cs typeface="Tahoma" pitchFamily="34" charset="0"/>
              </a:endParaRPr>
            </a:p>
          </p:txBody>
        </p:sp>
        <p:sp>
          <p:nvSpPr>
            <p:cNvPr id="93" name="Line 108"/>
            <p:cNvSpPr>
              <a:spLocks noChangeShapeType="1"/>
            </p:cNvSpPr>
            <p:nvPr/>
          </p:nvSpPr>
          <p:spPr bwMode="auto">
            <a:xfrm flipH="1" flipV="1">
              <a:off x="5288993" y="4619906"/>
              <a:ext cx="1194236" cy="18462"/>
            </a:xfrm>
            <a:prstGeom prst="line">
              <a:avLst/>
            </a:prstGeom>
            <a:noFill/>
            <a:ln w="38100">
              <a:solidFill>
                <a:schemeClr val="accent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94" name="Line 108"/>
            <p:cNvSpPr>
              <a:spLocks noChangeShapeType="1"/>
            </p:cNvSpPr>
            <p:nvPr/>
          </p:nvSpPr>
          <p:spPr bwMode="auto">
            <a:xfrm>
              <a:off x="3251649" y="4619907"/>
              <a:ext cx="825619" cy="0"/>
            </a:xfrm>
            <a:prstGeom prst="line">
              <a:avLst/>
            </a:prstGeom>
            <a:noFill/>
            <a:ln w="38100">
              <a:solidFill>
                <a:schemeClr val="accent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96" name="Text Box 107"/>
            <p:cNvSpPr txBox="1">
              <a:spLocks noChangeArrowheads="1"/>
            </p:cNvSpPr>
            <p:nvPr/>
          </p:nvSpPr>
          <p:spPr bwMode="auto">
            <a:xfrm>
              <a:off x="4235780" y="4409082"/>
              <a:ext cx="1059454" cy="4216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Aft>
                  <a:spcPts val="1000"/>
                </a:spcAft>
              </a:pPr>
              <a:r>
                <a:rPr lang="ar-SA" sz="1600" b="1" dirty="0" smtClean="0">
                  <a:solidFill>
                    <a:schemeClr val="accent1">
                      <a:lumMod val="75000"/>
                    </a:schemeClr>
                  </a:solidFill>
                  <a:latin typeface="Arial Unicode MS" pitchFamily="34" charset="-128"/>
                  <a:ea typeface="Arial Unicode MS" pitchFamily="34" charset="-128"/>
                  <a:cs typeface="Arial Unicode MS" pitchFamily="34" charset="-128"/>
                </a:rPr>
                <a:t>تعطي</a:t>
              </a:r>
              <a:endParaRPr lang="ar-SA" sz="1600" b="1" dirty="0">
                <a:solidFill>
                  <a:schemeClr val="accent1">
                    <a:lumMod val="7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endParaRPr>
            </a:p>
          </p:txBody>
        </p:sp>
      </p:grpSp>
      <p:sp>
        <p:nvSpPr>
          <p:cNvPr id="74" name="Text Box 108"/>
          <p:cNvSpPr txBox="1">
            <a:spLocks noChangeArrowheads="1"/>
          </p:cNvSpPr>
          <p:nvPr/>
        </p:nvSpPr>
        <p:spPr bwMode="auto">
          <a:xfrm>
            <a:off x="5958144" y="4185810"/>
            <a:ext cx="457239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Aft>
                <a:spcPts val="1000"/>
              </a:spcAft>
            </a:pPr>
            <a:r>
              <a:rPr lang="en-US" sz="1400" b="1" dirty="0"/>
              <a:t>M</a:t>
            </a:r>
            <a:endParaRPr lang="ar-SA" sz="1400" b="1" dirty="0"/>
          </a:p>
        </p:txBody>
      </p:sp>
      <p:sp>
        <p:nvSpPr>
          <p:cNvPr id="75" name="Text Box 107"/>
          <p:cNvSpPr txBox="1">
            <a:spLocks noChangeArrowheads="1"/>
          </p:cNvSpPr>
          <p:nvPr/>
        </p:nvSpPr>
        <p:spPr bwMode="auto">
          <a:xfrm>
            <a:off x="3435838" y="4225185"/>
            <a:ext cx="457239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Aft>
                <a:spcPts val="1000"/>
              </a:spcAft>
            </a:pPr>
            <a:r>
              <a:rPr lang="en-US" sz="1400" b="1" dirty="0" smtClean="0"/>
              <a:t>N</a:t>
            </a:r>
            <a:endParaRPr lang="ar-SA" sz="1400" b="1" dirty="0"/>
          </a:p>
        </p:txBody>
      </p:sp>
    </p:spTree>
    <p:extLst>
      <p:ext uri="{BB962C8B-B14F-4D97-AF65-F5344CB8AC3E}">
        <p14:creationId xmlns:p14="http://schemas.microsoft.com/office/powerpoint/2010/main" val="15161743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" grpId="0"/>
      <p:bldP spid="75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ar-SA" sz="3600" b="1" u="sng" dirty="0" smtClean="0">
                <a:solidFill>
                  <a:schemeClr val="accent1">
                    <a:lumMod val="75000"/>
                  </a:schemeClr>
                </a:solidFill>
                <a:latin typeface="Tahoma" pitchFamily="34" charset="0"/>
                <a:cs typeface="Times New Roman" pitchFamily="18" charset="0"/>
                <a:sym typeface="Wingdings" pitchFamily="2" charset="2"/>
              </a:rPr>
              <a:t>نأخذ </a:t>
            </a:r>
            <a:r>
              <a:rPr lang="ar-SA" sz="3600" b="1" u="sng" dirty="0">
                <a:solidFill>
                  <a:schemeClr val="accent1">
                    <a:lumMod val="75000"/>
                  </a:schemeClr>
                </a:solidFill>
                <a:latin typeface="Tahoma" pitchFamily="34" charset="0"/>
                <a:cs typeface="Times New Roman" pitchFamily="18" charset="0"/>
                <a:sym typeface="Wingdings" pitchFamily="2" charset="2"/>
              </a:rPr>
              <a:t>العلاقة بين </a:t>
            </a:r>
            <a:r>
              <a:rPr lang="ar-SA" sz="3600" b="1" u="sng" dirty="0" smtClean="0">
                <a:solidFill>
                  <a:schemeClr val="accent1">
                    <a:lumMod val="75000"/>
                  </a:schemeClr>
                </a:solidFill>
                <a:latin typeface="Tahoma" pitchFamily="34" charset="0"/>
                <a:cs typeface="Times New Roman" pitchFamily="18" charset="0"/>
                <a:sym typeface="Wingdings" pitchFamily="2" charset="2"/>
              </a:rPr>
              <a:t>المتدربة والدورة  : </a:t>
            </a:r>
            <a:r>
              <a:rPr lang="ar-SA" sz="3600" b="1" u="sng" dirty="0" smtClean="0">
                <a:solidFill>
                  <a:schemeClr val="accent1">
                    <a:lumMod val="75000"/>
                  </a:schemeClr>
                </a:solidFill>
                <a:latin typeface="Tahoma" pitchFamily="34" charset="0"/>
                <a:cs typeface="Times New Roman" pitchFamily="18" charset="0"/>
                <a:sym typeface="Wingdings" pitchFamily="2" charset="2"/>
              </a:rPr>
              <a:t>ون</a:t>
            </a:r>
            <a:r>
              <a:rPr lang="ar-SA" sz="3600" b="1" u="sng" dirty="0" smtClean="0">
                <a:solidFill>
                  <a:schemeClr val="accent1">
                    <a:lumMod val="75000"/>
                  </a:schemeClr>
                </a:solidFill>
                <a:latin typeface="Tahoma" pitchFamily="34" charset="0"/>
                <a:cs typeface="Times New Roman" pitchFamily="18" charset="0"/>
                <a:sym typeface="Wingdings" pitchFamily="2" charset="2"/>
              </a:rPr>
              <a:t>سأل </a:t>
            </a:r>
            <a:r>
              <a:rPr lang="ar-SA" sz="3600" b="1" u="sng" dirty="0">
                <a:solidFill>
                  <a:schemeClr val="accent1">
                    <a:lumMod val="75000"/>
                  </a:schemeClr>
                </a:solidFill>
                <a:latin typeface="Tahoma" pitchFamily="34" charset="0"/>
                <a:cs typeface="Times New Roman" pitchFamily="18" charset="0"/>
                <a:sym typeface="Wingdings" pitchFamily="2" charset="2"/>
              </a:rPr>
              <a:t>سؤالين </a:t>
            </a:r>
            <a:endParaRPr lang="ar-SA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C95E1F-1B2C-4D05-B56E-67708A9EE06E}" type="slidenum">
              <a:rPr lang="ar-SA" smtClean="0"/>
              <a:pPr>
                <a:defRPr/>
              </a:pPr>
              <a:t>26</a:t>
            </a:fld>
            <a:endParaRPr lang="ar-SA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39552" y="1447800"/>
            <a:ext cx="8147248" cy="4933528"/>
          </a:xfrm>
        </p:spPr>
        <p:txBody>
          <a:bodyPr>
            <a:noAutofit/>
          </a:bodyPr>
          <a:lstStyle/>
          <a:p>
            <a:pPr marL="0" lvl="0" indent="0" algn="just" eaLnBrk="0" hangingPunct="0">
              <a:lnSpc>
                <a:spcPct val="150000"/>
              </a:lnSpc>
              <a:buClr>
                <a:srgbClr val="93A299"/>
              </a:buClr>
              <a:buNone/>
              <a:tabLst>
                <a:tab pos="457200" algn="r"/>
              </a:tabLst>
            </a:pPr>
            <a:r>
              <a:rPr lang="ar-SA" dirty="0">
                <a:solidFill>
                  <a:srgbClr val="0070C0"/>
                </a:solidFill>
                <a:sym typeface="Wingdings" pitchFamily="2" charset="2"/>
              </a:rPr>
              <a:t>س1 : هل المتدربة الواحدة ممكن أن تأخذ اكثر من دورة أم دورة واحدة فقط ؟</a:t>
            </a:r>
            <a:endParaRPr lang="en-US" dirty="0">
              <a:solidFill>
                <a:srgbClr val="0070C0"/>
              </a:solidFill>
              <a:sym typeface="Wingdings" pitchFamily="2" charset="2"/>
            </a:endParaRPr>
          </a:p>
          <a:p>
            <a:pPr marL="0" indent="0" algn="just" eaLnBrk="0" hangingPunct="0">
              <a:lnSpc>
                <a:spcPct val="150000"/>
              </a:lnSpc>
              <a:buClr>
                <a:srgbClr val="93A299"/>
              </a:buClr>
              <a:buNone/>
              <a:tabLst>
                <a:tab pos="457200" algn="r"/>
              </a:tabLst>
            </a:pPr>
            <a:r>
              <a:rPr lang="ar-SA" dirty="0">
                <a:sym typeface="Wingdings" pitchFamily="2" charset="2"/>
              </a:rPr>
              <a:t>نقول أن المتدربة الواحدة ممكن أن تأخذ اكثر من دورة </a:t>
            </a:r>
            <a:r>
              <a:rPr lang="ar-SA" dirty="0" smtClean="0">
                <a:sym typeface="Wingdings" pitchFamily="2" charset="2"/>
              </a:rPr>
              <a:t>.</a:t>
            </a:r>
          </a:p>
          <a:p>
            <a:pPr marL="0" indent="0" algn="just" eaLnBrk="0" hangingPunct="0">
              <a:lnSpc>
                <a:spcPct val="150000"/>
              </a:lnSpc>
              <a:buClr>
                <a:srgbClr val="93A299"/>
              </a:buClr>
              <a:buNone/>
              <a:tabLst>
                <a:tab pos="457200" algn="r"/>
              </a:tabLst>
            </a:pPr>
            <a:r>
              <a:rPr lang="ar-SA" dirty="0">
                <a:solidFill>
                  <a:srgbClr val="0070C0"/>
                </a:solidFill>
                <a:sym typeface="Wingdings" pitchFamily="2" charset="2"/>
              </a:rPr>
              <a:t>س2 </a:t>
            </a:r>
            <a:r>
              <a:rPr lang="ar-SA" dirty="0">
                <a:solidFill>
                  <a:srgbClr val="0070C0"/>
                </a:solidFill>
                <a:sym typeface="Wingdings" pitchFamily="2" charset="2"/>
              </a:rPr>
              <a:t>: هل الدورة الواحدة ممكن أن تشمل اكثر من متدربة أم متدربة واحدة فقط </a:t>
            </a:r>
            <a:r>
              <a:rPr lang="ar-SA" dirty="0" smtClean="0">
                <a:solidFill>
                  <a:srgbClr val="0070C0"/>
                </a:solidFill>
                <a:sym typeface="Wingdings" pitchFamily="2" charset="2"/>
              </a:rPr>
              <a:t>؟     </a:t>
            </a:r>
            <a:r>
              <a:rPr lang="ar-SA" dirty="0" smtClean="0">
                <a:sym typeface="Wingdings" pitchFamily="2" charset="2"/>
              </a:rPr>
              <a:t>نقول </a:t>
            </a:r>
            <a:r>
              <a:rPr lang="ar-SA" dirty="0">
                <a:sym typeface="Wingdings" pitchFamily="2" charset="2"/>
              </a:rPr>
              <a:t>أن الدورة الواحدة ممكن أن تشمل اكثر من متدربة .</a:t>
            </a:r>
            <a:endParaRPr lang="en-US" dirty="0">
              <a:sym typeface="Wingdings" pitchFamily="2" charset="2"/>
            </a:endParaRPr>
          </a:p>
          <a:p>
            <a:pPr marL="0" lvl="0" indent="0" algn="just" eaLnBrk="0" hangingPunct="0">
              <a:lnSpc>
                <a:spcPct val="150000"/>
              </a:lnSpc>
              <a:buClr>
                <a:srgbClr val="93A299"/>
              </a:buClr>
              <a:buNone/>
              <a:tabLst>
                <a:tab pos="457200" algn="r"/>
              </a:tabLst>
            </a:pPr>
            <a:endParaRPr lang="ar-SA" dirty="0" smtClean="0">
              <a:solidFill>
                <a:schemeClr val="accent1">
                  <a:lumMod val="75000"/>
                </a:schemeClr>
              </a:solidFill>
              <a:sym typeface="Wingdings" pitchFamily="2" charset="2"/>
            </a:endParaRPr>
          </a:p>
          <a:p>
            <a:pPr marL="0" lvl="0" indent="0" algn="just" eaLnBrk="0" hangingPunct="0">
              <a:lnSpc>
                <a:spcPct val="150000"/>
              </a:lnSpc>
              <a:buClr>
                <a:srgbClr val="93A299"/>
              </a:buClr>
              <a:buNone/>
              <a:tabLst>
                <a:tab pos="457200" algn="r"/>
              </a:tabLst>
            </a:pPr>
            <a:endParaRPr lang="ar-SA" dirty="0">
              <a:solidFill>
                <a:schemeClr val="accent1">
                  <a:lumMod val="75000"/>
                </a:schemeClr>
              </a:solidFill>
              <a:sym typeface="Wingdings" pitchFamily="2" charset="2"/>
            </a:endParaRPr>
          </a:p>
          <a:p>
            <a:pPr lvl="0" algn="just" eaLnBrk="0" hangingPunct="0">
              <a:lnSpc>
                <a:spcPct val="150000"/>
              </a:lnSpc>
              <a:buClr>
                <a:srgbClr val="93A299"/>
              </a:buClr>
              <a:tabLst>
                <a:tab pos="457200" algn="r"/>
              </a:tabLst>
            </a:pPr>
            <a:r>
              <a:rPr lang="ar-SA" dirty="0" smtClean="0">
                <a:solidFill>
                  <a:schemeClr val="accent1">
                    <a:lumMod val="75000"/>
                  </a:schemeClr>
                </a:solidFill>
                <a:sym typeface="Wingdings" pitchFamily="2" charset="2"/>
              </a:rPr>
              <a:t>فتنتج </a:t>
            </a:r>
            <a:r>
              <a:rPr lang="ar-SA" dirty="0">
                <a:solidFill>
                  <a:schemeClr val="accent1">
                    <a:lumMod val="75000"/>
                  </a:schemeClr>
                </a:solidFill>
                <a:sym typeface="Wingdings" pitchFamily="2" charset="2"/>
              </a:rPr>
              <a:t>العلاقة التالية :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  <a:sym typeface="Wingdings" pitchFamily="2" charset="2"/>
              </a:rPr>
              <a:t> M:N</a:t>
            </a:r>
          </a:p>
          <a:p>
            <a:endParaRPr lang="ar-SA" sz="3600" dirty="0"/>
          </a:p>
        </p:txBody>
      </p:sp>
      <p:grpSp>
        <p:nvGrpSpPr>
          <p:cNvPr id="5" name="Group 1"/>
          <p:cNvGrpSpPr>
            <a:grpSpLocks noChangeAspect="1"/>
          </p:cNvGrpSpPr>
          <p:nvPr/>
        </p:nvGrpSpPr>
        <p:grpSpPr bwMode="auto">
          <a:xfrm>
            <a:off x="2281537" y="4361527"/>
            <a:ext cx="5273675" cy="1371600"/>
            <a:chOff x="1795" y="3924"/>
            <a:chExt cx="8306" cy="2160"/>
          </a:xfrm>
        </p:grpSpPr>
        <p:sp>
          <p:nvSpPr>
            <p:cNvPr id="6" name="AutoShape 10"/>
            <p:cNvSpPr>
              <a:spLocks noChangeAspect="1" noChangeArrowheads="1" noTextEdit="1"/>
            </p:cNvSpPr>
            <p:nvPr/>
          </p:nvSpPr>
          <p:spPr bwMode="auto">
            <a:xfrm>
              <a:off x="1795" y="3924"/>
              <a:ext cx="8306" cy="21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7756" y="4544"/>
              <a:ext cx="1162" cy="873"/>
            </a:xfrm>
            <a:prstGeom prst="rect">
              <a:avLst/>
            </a:prstGeom>
            <a:solidFill>
              <a:srgbClr val="FFFFFF"/>
            </a:solidFill>
            <a:ln w="9525">
              <a:miter lim="800000"/>
              <a:headEnd/>
              <a:tailEnd/>
            </a:ln>
            <a:scene3d>
              <a:camera prst="legacyPerspectiveTop"/>
              <a:lightRig rig="legacyFlat3" dir="b"/>
            </a:scene3d>
            <a:sp3d extrusionH="887400" prstMaterial="legacyMatte">
              <a:bevelT w="13500" h="13500" prst="angle"/>
              <a:bevelB w="13500" h="13500" prst="angle"/>
              <a:extrusionClr>
                <a:srgbClr val="FFFFFF"/>
              </a:extrusionClr>
            </a:sp3d>
          </p:spPr>
          <p:txBody>
            <a:bodyPr wrap="none" lIns="58522" tIns="29261" rIns="58522" bIns="29261" anchor="ctr">
              <a:flatTx/>
            </a:bodyPr>
            <a:lstStyle/>
            <a:p>
              <a:pPr algn="ctr"/>
              <a:r>
                <a:rPr lang="ar-SA" b="1" dirty="0" smtClean="0">
                  <a:ea typeface="Times New Roman" pitchFamily="18" charset="0"/>
                </a:rPr>
                <a:t>المتدربة</a:t>
              </a:r>
              <a:endParaRPr lang="ar-SA" dirty="0">
                <a:ea typeface="Times New Roman" pitchFamily="18" charset="0"/>
              </a:endParaRPr>
            </a:p>
          </p:txBody>
        </p:sp>
        <p:sp>
          <p:nvSpPr>
            <p:cNvPr id="8" name="Rectangle 8"/>
            <p:cNvSpPr>
              <a:spLocks noChangeArrowheads="1"/>
            </p:cNvSpPr>
            <p:nvPr/>
          </p:nvSpPr>
          <p:spPr bwMode="auto">
            <a:xfrm>
              <a:off x="3021" y="4544"/>
              <a:ext cx="1320" cy="946"/>
            </a:xfrm>
            <a:prstGeom prst="rect">
              <a:avLst/>
            </a:prstGeom>
            <a:solidFill>
              <a:srgbClr val="FFFFFF"/>
            </a:solidFill>
            <a:ln w="9525">
              <a:miter lim="800000"/>
              <a:headEnd/>
              <a:tailEnd/>
            </a:ln>
            <a:scene3d>
              <a:camera prst="legacyPerspectiveTop"/>
              <a:lightRig rig="legacyFlat3" dir="b"/>
            </a:scene3d>
            <a:sp3d extrusionH="887400" prstMaterial="legacyMatte">
              <a:bevelT w="13500" h="13500" prst="angle"/>
              <a:bevelB w="13500" h="13500" prst="angle"/>
              <a:extrusionClr>
                <a:srgbClr val="FFFFFF"/>
              </a:extrusionClr>
            </a:sp3d>
          </p:spPr>
          <p:txBody>
            <a:bodyPr wrap="none" lIns="58522" tIns="29261" rIns="58522" bIns="29261" anchor="ctr">
              <a:flatTx/>
            </a:bodyPr>
            <a:lstStyle/>
            <a:p>
              <a:pPr algn="ctr"/>
              <a:r>
                <a:rPr lang="ar-SA" b="1" dirty="0" smtClean="0">
                  <a:ea typeface="Times New Roman" pitchFamily="18" charset="0"/>
                </a:rPr>
                <a:t>الدورة</a:t>
              </a:r>
              <a:endParaRPr lang="ar-SA" dirty="0">
                <a:ea typeface="Times New Roman" pitchFamily="18" charset="0"/>
              </a:endParaRPr>
            </a:p>
          </p:txBody>
        </p:sp>
        <p:sp>
          <p:nvSpPr>
            <p:cNvPr id="9" name="Line 7"/>
            <p:cNvSpPr>
              <a:spLocks noChangeShapeType="1"/>
            </p:cNvSpPr>
            <p:nvPr/>
          </p:nvSpPr>
          <p:spPr bwMode="auto">
            <a:xfrm flipH="1">
              <a:off x="5512" y="4544"/>
              <a:ext cx="1309" cy="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10" name="Line 6"/>
            <p:cNvSpPr>
              <a:spLocks noChangeShapeType="1"/>
            </p:cNvSpPr>
            <p:nvPr/>
          </p:nvSpPr>
          <p:spPr bwMode="auto">
            <a:xfrm>
              <a:off x="5512" y="5344"/>
              <a:ext cx="1308" cy="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11" name="Text Box 5"/>
            <p:cNvSpPr txBox="1">
              <a:spLocks noChangeArrowheads="1"/>
            </p:cNvSpPr>
            <p:nvPr/>
          </p:nvSpPr>
          <p:spPr bwMode="auto">
            <a:xfrm>
              <a:off x="7021" y="4262"/>
              <a:ext cx="400" cy="5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58522" tIns="29261" rIns="58522" bIns="29261">
              <a:spAutoFit/>
            </a:bodyPr>
            <a:lstStyle/>
            <a:p>
              <a:r>
                <a:rPr lang="ar-SA" sz="2000" dirty="0">
                  <a:solidFill>
                    <a:srgbClr val="000000"/>
                  </a:solidFill>
                  <a:ea typeface="Times New Roman" pitchFamily="18" charset="0"/>
                </a:rPr>
                <a:t>1</a:t>
              </a:r>
              <a:endParaRPr lang="ar-SA" dirty="0">
                <a:ea typeface="Times New Roman" pitchFamily="18" charset="0"/>
              </a:endParaRPr>
            </a:p>
          </p:txBody>
        </p:sp>
        <p:sp>
          <p:nvSpPr>
            <p:cNvPr id="12" name="Text Box 4"/>
            <p:cNvSpPr txBox="1">
              <a:spLocks noChangeArrowheads="1"/>
            </p:cNvSpPr>
            <p:nvPr/>
          </p:nvSpPr>
          <p:spPr bwMode="auto">
            <a:xfrm>
              <a:off x="4639" y="4252"/>
              <a:ext cx="529" cy="5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58522" tIns="29261" rIns="58522" bIns="29261">
              <a:spAutoFit/>
            </a:bodyPr>
            <a:lstStyle/>
            <a:p>
              <a:r>
                <a:rPr lang="ar-SA" sz="2000" dirty="0">
                  <a:solidFill>
                    <a:srgbClr val="000000"/>
                  </a:solidFill>
                  <a:ea typeface="Times New Roman" pitchFamily="18" charset="0"/>
                </a:rPr>
                <a:t>M</a:t>
              </a:r>
              <a:endParaRPr lang="ar-SA" dirty="0">
                <a:ea typeface="Times New Roman" pitchFamily="18" charset="0"/>
              </a:endParaRPr>
            </a:p>
          </p:txBody>
        </p:sp>
        <p:sp>
          <p:nvSpPr>
            <p:cNvPr id="13" name="Text Box 3"/>
            <p:cNvSpPr txBox="1">
              <a:spLocks noChangeArrowheads="1"/>
            </p:cNvSpPr>
            <p:nvPr/>
          </p:nvSpPr>
          <p:spPr bwMode="auto">
            <a:xfrm>
              <a:off x="4764" y="5049"/>
              <a:ext cx="400" cy="5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58522" tIns="29261" rIns="58522" bIns="29261">
              <a:spAutoFit/>
            </a:bodyPr>
            <a:lstStyle/>
            <a:p>
              <a:r>
                <a:rPr lang="ar-SA" sz="2000" dirty="0">
                  <a:solidFill>
                    <a:srgbClr val="000000"/>
                  </a:solidFill>
                  <a:ea typeface="Times New Roman" pitchFamily="18" charset="0"/>
                </a:rPr>
                <a:t>1</a:t>
              </a:r>
              <a:endParaRPr lang="ar-SA" dirty="0">
                <a:ea typeface="Times New Roman" pitchFamily="18" charset="0"/>
              </a:endParaRPr>
            </a:p>
          </p:txBody>
        </p:sp>
        <p:sp>
          <p:nvSpPr>
            <p:cNvPr id="14" name="Text Box 2"/>
            <p:cNvSpPr txBox="1">
              <a:spLocks noChangeArrowheads="1"/>
            </p:cNvSpPr>
            <p:nvPr/>
          </p:nvSpPr>
          <p:spPr bwMode="auto">
            <a:xfrm>
              <a:off x="6942" y="5034"/>
              <a:ext cx="479" cy="5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58522" tIns="29261" rIns="58522" bIns="29261">
              <a:spAutoFit/>
            </a:bodyPr>
            <a:lstStyle/>
            <a:p>
              <a:r>
                <a:rPr lang="en-US" sz="2000" dirty="0">
                  <a:solidFill>
                    <a:srgbClr val="000000"/>
                  </a:solidFill>
                </a:rPr>
                <a:t>N</a:t>
              </a:r>
              <a:endParaRPr lang="ar-SA" dirty="0"/>
            </a:p>
          </p:txBody>
        </p:sp>
      </p:grpSp>
    </p:spTree>
    <p:extLst>
      <p:ext uri="{BB962C8B-B14F-4D97-AF65-F5344CB8AC3E}">
        <p14:creationId xmlns:p14="http://schemas.microsoft.com/office/powerpoint/2010/main" val="34710056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459" name="Group 23"/>
          <p:cNvGrpSpPr>
            <a:grpSpLocks/>
          </p:cNvGrpSpPr>
          <p:nvPr/>
        </p:nvGrpSpPr>
        <p:grpSpPr bwMode="auto">
          <a:xfrm>
            <a:off x="6483229" y="4328109"/>
            <a:ext cx="2660739" cy="2265344"/>
            <a:chOff x="6840" y="8820"/>
            <a:chExt cx="3847" cy="2000"/>
          </a:xfrm>
        </p:grpSpPr>
        <p:grpSp>
          <p:nvGrpSpPr>
            <p:cNvPr id="19526" name="Group 24"/>
            <p:cNvGrpSpPr>
              <a:grpSpLocks/>
            </p:cNvGrpSpPr>
            <p:nvPr/>
          </p:nvGrpSpPr>
          <p:grpSpPr bwMode="auto">
            <a:xfrm>
              <a:off x="6840" y="8820"/>
              <a:ext cx="1800" cy="900"/>
              <a:chOff x="4500" y="14220"/>
              <a:chExt cx="1800" cy="900"/>
            </a:xfrm>
          </p:grpSpPr>
          <p:sp>
            <p:nvSpPr>
              <p:cNvPr id="19535" name="Rectangle 25"/>
              <p:cNvSpPr>
                <a:spLocks noChangeArrowheads="1"/>
              </p:cNvSpPr>
              <p:nvPr/>
            </p:nvSpPr>
            <p:spPr bwMode="auto">
              <a:xfrm>
                <a:off x="4500" y="14220"/>
                <a:ext cx="1800" cy="900"/>
              </a:xfrm>
              <a:prstGeom prst="rect">
                <a:avLst/>
              </a:prstGeom>
              <a:solidFill>
                <a:srgbClr val="FFFFFF"/>
              </a:solidFill>
              <a:ln w="381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ar-SA" sz="1600" b="1">
                  <a:latin typeface="Comic Sans MS" pitchFamily="66" charset="0"/>
                  <a:cs typeface="Tahoma" pitchFamily="34" charset="0"/>
                </a:endParaRPr>
              </a:p>
            </p:txBody>
          </p:sp>
          <p:sp>
            <p:nvSpPr>
              <p:cNvPr id="19536" name="Text Box 26"/>
              <p:cNvSpPr txBox="1">
                <a:spLocks noChangeArrowheads="1"/>
              </p:cNvSpPr>
              <p:nvPr/>
            </p:nvSpPr>
            <p:spPr bwMode="auto">
              <a:xfrm>
                <a:off x="4860" y="14440"/>
                <a:ext cx="1080" cy="540"/>
              </a:xfrm>
              <a:prstGeom prst="rect">
                <a:avLst/>
              </a:prstGeom>
              <a:noFill/>
              <a:ln w="38100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Aft>
                    <a:spcPts val="1000"/>
                  </a:spcAft>
                </a:pPr>
                <a:r>
                  <a:rPr lang="ar-SA" sz="1600" b="1" dirty="0" smtClean="0"/>
                  <a:t>الدورة</a:t>
                </a:r>
                <a:endParaRPr lang="ar-SA" sz="1600" b="1" dirty="0"/>
              </a:p>
            </p:txBody>
          </p:sp>
        </p:grpSp>
        <p:grpSp>
          <p:nvGrpSpPr>
            <p:cNvPr id="19527" name="Group 30"/>
            <p:cNvGrpSpPr>
              <a:grpSpLocks/>
            </p:cNvGrpSpPr>
            <p:nvPr/>
          </p:nvGrpSpPr>
          <p:grpSpPr bwMode="auto">
            <a:xfrm>
              <a:off x="6840" y="10080"/>
              <a:ext cx="1620" cy="720"/>
              <a:chOff x="5300" y="12420"/>
              <a:chExt cx="1620" cy="720"/>
            </a:xfrm>
          </p:grpSpPr>
          <p:sp>
            <p:nvSpPr>
              <p:cNvPr id="19533" name="Oval 31"/>
              <p:cNvSpPr>
                <a:spLocks noChangeArrowheads="1"/>
              </p:cNvSpPr>
              <p:nvPr/>
            </p:nvSpPr>
            <p:spPr bwMode="auto">
              <a:xfrm>
                <a:off x="5400" y="12420"/>
                <a:ext cx="1440" cy="720"/>
              </a:xfrm>
              <a:prstGeom prst="ellipse">
                <a:avLst/>
              </a:prstGeom>
              <a:solidFill>
                <a:srgbClr val="FFFFFF"/>
              </a:solidFill>
              <a:ln w="381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ar-SA" sz="1600" b="1">
                  <a:latin typeface="Comic Sans MS" pitchFamily="66" charset="0"/>
                  <a:cs typeface="Tahoma" pitchFamily="34" charset="0"/>
                </a:endParaRPr>
              </a:p>
            </p:txBody>
          </p:sp>
          <p:sp>
            <p:nvSpPr>
              <p:cNvPr id="19534" name="Text Box 32"/>
              <p:cNvSpPr txBox="1">
                <a:spLocks noChangeArrowheads="1"/>
              </p:cNvSpPr>
              <p:nvPr/>
            </p:nvSpPr>
            <p:spPr bwMode="auto">
              <a:xfrm>
                <a:off x="5300" y="12600"/>
                <a:ext cx="1620" cy="460"/>
              </a:xfrm>
              <a:prstGeom prst="rect">
                <a:avLst/>
              </a:prstGeom>
              <a:noFill/>
              <a:ln w="38100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Aft>
                    <a:spcPts val="1000"/>
                  </a:spcAft>
                </a:pPr>
                <a:r>
                  <a:rPr lang="ar-SA" sz="1600" b="1" dirty="0"/>
                  <a:t>اسم الدورة</a:t>
                </a:r>
              </a:p>
            </p:txBody>
          </p:sp>
        </p:grpSp>
        <p:grpSp>
          <p:nvGrpSpPr>
            <p:cNvPr id="19528" name="Group 33"/>
            <p:cNvGrpSpPr>
              <a:grpSpLocks/>
            </p:cNvGrpSpPr>
            <p:nvPr/>
          </p:nvGrpSpPr>
          <p:grpSpPr bwMode="auto">
            <a:xfrm>
              <a:off x="8640" y="10080"/>
              <a:ext cx="2047" cy="740"/>
              <a:chOff x="8640" y="10080"/>
              <a:chExt cx="2047" cy="740"/>
            </a:xfrm>
          </p:grpSpPr>
          <p:sp>
            <p:nvSpPr>
              <p:cNvPr id="19531" name="Oval 34"/>
              <p:cNvSpPr>
                <a:spLocks noChangeArrowheads="1"/>
              </p:cNvSpPr>
              <p:nvPr/>
            </p:nvSpPr>
            <p:spPr bwMode="auto">
              <a:xfrm>
                <a:off x="8740" y="10080"/>
                <a:ext cx="1610" cy="720"/>
              </a:xfrm>
              <a:prstGeom prst="ellipse">
                <a:avLst/>
              </a:prstGeom>
              <a:solidFill>
                <a:srgbClr val="FFFFFF"/>
              </a:solidFill>
              <a:ln w="381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ar-SA" sz="1600" b="1">
                  <a:latin typeface="Comic Sans MS" pitchFamily="66" charset="0"/>
                  <a:cs typeface="Tahoma" pitchFamily="34" charset="0"/>
                </a:endParaRPr>
              </a:p>
            </p:txBody>
          </p:sp>
          <p:sp>
            <p:nvSpPr>
              <p:cNvPr id="19532" name="Text Box 35"/>
              <p:cNvSpPr txBox="1">
                <a:spLocks noChangeArrowheads="1"/>
              </p:cNvSpPr>
              <p:nvPr/>
            </p:nvSpPr>
            <p:spPr bwMode="auto">
              <a:xfrm>
                <a:off x="8640" y="10260"/>
                <a:ext cx="2047" cy="560"/>
              </a:xfrm>
              <a:prstGeom prst="rect">
                <a:avLst/>
              </a:prstGeom>
              <a:noFill/>
              <a:ln w="38100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Aft>
                    <a:spcPts val="1000"/>
                  </a:spcAft>
                </a:pPr>
                <a:r>
                  <a:rPr lang="ar-SA" sz="1600" b="1"/>
                  <a:t>عدد ساعات الدورة</a:t>
                </a:r>
              </a:p>
            </p:txBody>
          </p:sp>
        </p:grpSp>
        <p:sp>
          <p:nvSpPr>
            <p:cNvPr id="19529" name="Line 37"/>
            <p:cNvSpPr>
              <a:spLocks noChangeShapeType="1"/>
            </p:cNvSpPr>
            <p:nvPr/>
          </p:nvSpPr>
          <p:spPr bwMode="auto">
            <a:xfrm flipV="1">
              <a:off x="7560" y="9720"/>
              <a:ext cx="0" cy="36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ar-SA" sz="1600" b="1"/>
            </a:p>
          </p:txBody>
        </p:sp>
        <p:sp>
          <p:nvSpPr>
            <p:cNvPr id="19530" name="Line 38"/>
            <p:cNvSpPr>
              <a:spLocks noChangeShapeType="1"/>
            </p:cNvSpPr>
            <p:nvPr/>
          </p:nvSpPr>
          <p:spPr bwMode="auto">
            <a:xfrm flipH="1" flipV="1">
              <a:off x="8640" y="9540"/>
              <a:ext cx="900" cy="54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ar-SA" sz="1600" b="1"/>
            </a:p>
          </p:txBody>
        </p:sp>
      </p:grpSp>
      <p:grpSp>
        <p:nvGrpSpPr>
          <p:cNvPr id="19460" name="Group 39"/>
          <p:cNvGrpSpPr>
            <a:grpSpLocks/>
          </p:cNvGrpSpPr>
          <p:nvPr/>
        </p:nvGrpSpPr>
        <p:grpSpPr bwMode="auto">
          <a:xfrm>
            <a:off x="4020425" y="205669"/>
            <a:ext cx="4944063" cy="2164376"/>
            <a:chOff x="4280" y="3600"/>
            <a:chExt cx="7409" cy="2180"/>
          </a:xfrm>
        </p:grpSpPr>
        <p:grpSp>
          <p:nvGrpSpPr>
            <p:cNvPr id="19496" name="Group 40"/>
            <p:cNvGrpSpPr>
              <a:grpSpLocks/>
            </p:cNvGrpSpPr>
            <p:nvPr/>
          </p:nvGrpSpPr>
          <p:grpSpPr bwMode="auto">
            <a:xfrm>
              <a:off x="6348" y="3600"/>
              <a:ext cx="5341" cy="1780"/>
              <a:chOff x="6348" y="3600"/>
              <a:chExt cx="5341" cy="1780"/>
            </a:xfrm>
          </p:grpSpPr>
          <p:grpSp>
            <p:nvGrpSpPr>
              <p:cNvPr id="19503" name="Group 41"/>
              <p:cNvGrpSpPr>
                <a:grpSpLocks/>
              </p:cNvGrpSpPr>
              <p:nvPr/>
            </p:nvGrpSpPr>
            <p:grpSpPr bwMode="auto">
              <a:xfrm>
                <a:off x="8229" y="4480"/>
                <a:ext cx="1800" cy="900"/>
                <a:chOff x="6840" y="12060"/>
                <a:chExt cx="1800" cy="900"/>
              </a:xfrm>
            </p:grpSpPr>
            <p:sp>
              <p:nvSpPr>
                <p:cNvPr id="19524" name="Rectangle 42"/>
                <p:cNvSpPr>
                  <a:spLocks noChangeArrowheads="1"/>
                </p:cNvSpPr>
                <p:nvPr/>
              </p:nvSpPr>
              <p:spPr bwMode="auto">
                <a:xfrm>
                  <a:off x="6840" y="12060"/>
                  <a:ext cx="1800" cy="900"/>
                </a:xfrm>
                <a:prstGeom prst="rect">
                  <a:avLst/>
                </a:prstGeom>
                <a:solidFill>
                  <a:srgbClr val="FFFFFF"/>
                </a:solidFill>
                <a:ln w="3810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ar-SA" sz="1600" b="1">
                    <a:latin typeface="Comic Sans MS" pitchFamily="66" charset="0"/>
                    <a:cs typeface="Tahoma" pitchFamily="34" charset="0"/>
                  </a:endParaRPr>
                </a:p>
              </p:txBody>
            </p:sp>
            <p:sp>
              <p:nvSpPr>
                <p:cNvPr id="19525" name="Text Box 43"/>
                <p:cNvSpPr txBox="1">
                  <a:spLocks noChangeArrowheads="1"/>
                </p:cNvSpPr>
                <p:nvPr/>
              </p:nvSpPr>
              <p:spPr bwMode="auto">
                <a:xfrm>
                  <a:off x="7200" y="12280"/>
                  <a:ext cx="1080" cy="620"/>
                </a:xfrm>
                <a:prstGeom prst="rect">
                  <a:avLst/>
                </a:prstGeom>
                <a:noFill/>
                <a:ln w="38100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>
                    <a:spcAft>
                      <a:spcPts val="1000"/>
                    </a:spcAft>
                  </a:pPr>
                  <a:r>
                    <a:rPr lang="ar-SA" sz="1600" b="1" dirty="0" smtClean="0"/>
                    <a:t>المتدربة</a:t>
                  </a:r>
                  <a:endParaRPr lang="ar-SA" sz="1600" b="1" dirty="0"/>
                </a:p>
              </p:txBody>
            </p:sp>
          </p:grpSp>
          <p:grpSp>
            <p:nvGrpSpPr>
              <p:cNvPr id="19505" name="Group 47"/>
              <p:cNvGrpSpPr>
                <a:grpSpLocks/>
              </p:cNvGrpSpPr>
              <p:nvPr/>
            </p:nvGrpSpPr>
            <p:grpSpPr bwMode="auto">
              <a:xfrm>
                <a:off x="6348" y="4480"/>
                <a:ext cx="1620" cy="720"/>
                <a:chOff x="5319" y="12420"/>
                <a:chExt cx="1620" cy="720"/>
              </a:xfrm>
            </p:grpSpPr>
            <p:sp>
              <p:nvSpPr>
                <p:cNvPr id="19520" name="Oval 48"/>
                <p:cNvSpPr>
                  <a:spLocks noChangeArrowheads="1"/>
                </p:cNvSpPr>
                <p:nvPr/>
              </p:nvSpPr>
              <p:spPr bwMode="auto">
                <a:xfrm>
                  <a:off x="5400" y="12420"/>
                  <a:ext cx="1440" cy="720"/>
                </a:xfrm>
                <a:prstGeom prst="ellipse">
                  <a:avLst/>
                </a:prstGeom>
                <a:solidFill>
                  <a:srgbClr val="FFFFFF"/>
                </a:solidFill>
                <a:ln w="381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ar-SA" sz="1600" b="1">
                    <a:latin typeface="Comic Sans MS" pitchFamily="66" charset="0"/>
                    <a:cs typeface="Tahoma" pitchFamily="34" charset="0"/>
                  </a:endParaRPr>
                </a:p>
              </p:txBody>
            </p:sp>
            <p:sp>
              <p:nvSpPr>
                <p:cNvPr id="19521" name="Text Box 49"/>
                <p:cNvSpPr txBox="1">
                  <a:spLocks noChangeArrowheads="1"/>
                </p:cNvSpPr>
                <p:nvPr/>
              </p:nvSpPr>
              <p:spPr bwMode="auto">
                <a:xfrm>
                  <a:off x="5319" y="12598"/>
                  <a:ext cx="1620" cy="460"/>
                </a:xfrm>
                <a:prstGeom prst="rect">
                  <a:avLst/>
                </a:prstGeom>
                <a:noFill/>
                <a:ln w="38100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>
                    <a:spcAft>
                      <a:spcPts val="1000"/>
                    </a:spcAft>
                  </a:pPr>
                  <a:r>
                    <a:rPr lang="ar-SA" sz="1600" b="1" dirty="0"/>
                    <a:t>اسم المتدربة</a:t>
                  </a:r>
                </a:p>
              </p:txBody>
            </p:sp>
          </p:grpSp>
          <p:grpSp>
            <p:nvGrpSpPr>
              <p:cNvPr id="19507" name="Group 53"/>
              <p:cNvGrpSpPr>
                <a:grpSpLocks/>
              </p:cNvGrpSpPr>
              <p:nvPr/>
            </p:nvGrpSpPr>
            <p:grpSpPr bwMode="auto">
              <a:xfrm>
                <a:off x="8269" y="3600"/>
                <a:ext cx="1620" cy="720"/>
                <a:chOff x="5300" y="12420"/>
                <a:chExt cx="1620" cy="720"/>
              </a:xfrm>
            </p:grpSpPr>
            <p:sp>
              <p:nvSpPr>
                <p:cNvPr id="19516" name="Oval 54"/>
                <p:cNvSpPr>
                  <a:spLocks noChangeArrowheads="1"/>
                </p:cNvSpPr>
                <p:nvPr/>
              </p:nvSpPr>
              <p:spPr bwMode="auto">
                <a:xfrm>
                  <a:off x="5400" y="12420"/>
                  <a:ext cx="1440" cy="720"/>
                </a:xfrm>
                <a:prstGeom prst="ellipse">
                  <a:avLst/>
                </a:prstGeom>
                <a:solidFill>
                  <a:srgbClr val="FFFFFF"/>
                </a:solidFill>
                <a:ln w="381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ar-SA" sz="1600" b="1">
                    <a:latin typeface="Comic Sans MS" pitchFamily="66" charset="0"/>
                    <a:cs typeface="Tahoma" pitchFamily="34" charset="0"/>
                  </a:endParaRPr>
                </a:p>
              </p:txBody>
            </p:sp>
            <p:sp>
              <p:nvSpPr>
                <p:cNvPr id="19517" name="Text Box 55"/>
                <p:cNvSpPr txBox="1">
                  <a:spLocks noChangeArrowheads="1"/>
                </p:cNvSpPr>
                <p:nvPr/>
              </p:nvSpPr>
              <p:spPr bwMode="auto">
                <a:xfrm>
                  <a:off x="5300" y="12520"/>
                  <a:ext cx="1620" cy="460"/>
                </a:xfrm>
                <a:prstGeom prst="rect">
                  <a:avLst/>
                </a:prstGeom>
                <a:noFill/>
                <a:ln w="38100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>
                    <a:spcAft>
                      <a:spcPts val="1000"/>
                    </a:spcAft>
                  </a:pPr>
                  <a:r>
                    <a:rPr lang="ar-SA" sz="1600" b="1" u="sng" dirty="0" smtClean="0"/>
                    <a:t>رقم المتدربة</a:t>
                  </a:r>
                  <a:endParaRPr lang="ar-SA" sz="1600" b="1" u="sng" dirty="0"/>
                </a:p>
              </p:txBody>
            </p:sp>
          </p:grpSp>
          <p:grpSp>
            <p:nvGrpSpPr>
              <p:cNvPr id="19508" name="Group 56"/>
              <p:cNvGrpSpPr>
                <a:grpSpLocks/>
              </p:cNvGrpSpPr>
              <p:nvPr/>
            </p:nvGrpSpPr>
            <p:grpSpPr bwMode="auto">
              <a:xfrm>
                <a:off x="10069" y="3940"/>
                <a:ext cx="1620" cy="720"/>
                <a:chOff x="5300" y="12420"/>
                <a:chExt cx="1620" cy="720"/>
              </a:xfrm>
            </p:grpSpPr>
            <p:sp>
              <p:nvSpPr>
                <p:cNvPr id="19514" name="Oval 57"/>
                <p:cNvSpPr>
                  <a:spLocks noChangeArrowheads="1"/>
                </p:cNvSpPr>
                <p:nvPr/>
              </p:nvSpPr>
              <p:spPr bwMode="auto">
                <a:xfrm>
                  <a:off x="5400" y="12420"/>
                  <a:ext cx="1440" cy="720"/>
                </a:xfrm>
                <a:prstGeom prst="ellipse">
                  <a:avLst/>
                </a:prstGeom>
                <a:solidFill>
                  <a:srgbClr val="FFFFFF"/>
                </a:solidFill>
                <a:ln w="76200" cmpd="dbl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ar-SA" sz="1600" b="1">
                    <a:latin typeface="Comic Sans MS" pitchFamily="66" charset="0"/>
                    <a:cs typeface="Tahoma" pitchFamily="34" charset="0"/>
                  </a:endParaRPr>
                </a:p>
              </p:txBody>
            </p:sp>
            <p:sp>
              <p:nvSpPr>
                <p:cNvPr id="19515" name="Text Box 58"/>
                <p:cNvSpPr txBox="1">
                  <a:spLocks noChangeArrowheads="1"/>
                </p:cNvSpPr>
                <p:nvPr/>
              </p:nvSpPr>
              <p:spPr bwMode="auto">
                <a:xfrm>
                  <a:off x="5300" y="12520"/>
                  <a:ext cx="1620" cy="460"/>
                </a:xfrm>
                <a:prstGeom prst="rect">
                  <a:avLst/>
                </a:prstGeom>
                <a:noFill/>
                <a:ln w="38100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>
                    <a:spcAft>
                      <a:spcPts val="1000"/>
                    </a:spcAft>
                  </a:pPr>
                  <a:r>
                    <a:rPr lang="ar-SA" sz="1600" b="1"/>
                    <a:t>رقم الهاتف</a:t>
                  </a:r>
                </a:p>
              </p:txBody>
            </p:sp>
          </p:grpSp>
          <p:sp>
            <p:nvSpPr>
              <p:cNvPr id="19510" name="Line 60"/>
              <p:cNvSpPr>
                <a:spLocks noChangeShapeType="1"/>
              </p:cNvSpPr>
              <p:nvPr/>
            </p:nvSpPr>
            <p:spPr bwMode="auto">
              <a:xfrm>
                <a:off x="7869" y="4840"/>
                <a:ext cx="360" cy="180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ar-SA" sz="1600" b="1"/>
              </a:p>
            </p:txBody>
          </p:sp>
          <p:sp>
            <p:nvSpPr>
              <p:cNvPr id="19512" name="Line 62"/>
              <p:cNvSpPr>
                <a:spLocks noChangeShapeType="1"/>
              </p:cNvSpPr>
              <p:nvPr/>
            </p:nvSpPr>
            <p:spPr bwMode="auto">
              <a:xfrm>
                <a:off x="9129" y="4300"/>
                <a:ext cx="0" cy="180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ar-SA" sz="1600" b="1"/>
              </a:p>
            </p:txBody>
          </p:sp>
          <p:sp>
            <p:nvSpPr>
              <p:cNvPr id="19513" name="Line 63"/>
              <p:cNvSpPr>
                <a:spLocks noChangeShapeType="1"/>
              </p:cNvSpPr>
              <p:nvPr/>
            </p:nvSpPr>
            <p:spPr bwMode="auto">
              <a:xfrm flipH="1">
                <a:off x="10029" y="4660"/>
                <a:ext cx="540" cy="180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ar-SA" sz="1600" b="1"/>
              </a:p>
            </p:txBody>
          </p:sp>
        </p:grpSp>
        <p:sp>
          <p:nvSpPr>
            <p:cNvPr id="19497" name="Oval 64"/>
            <p:cNvSpPr>
              <a:spLocks noChangeArrowheads="1"/>
            </p:cNvSpPr>
            <p:nvPr/>
          </p:nvSpPr>
          <p:spPr bwMode="auto">
            <a:xfrm>
              <a:off x="4820" y="4100"/>
              <a:ext cx="1260" cy="540"/>
            </a:xfrm>
            <a:prstGeom prst="ellipse">
              <a:avLst/>
            </a:prstGeom>
            <a:solidFill>
              <a:srgbClr val="FFFFFF"/>
            </a:solidFill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spcAft>
                  <a:spcPts val="1000"/>
                </a:spcAft>
              </a:pPr>
              <a:r>
                <a:rPr lang="ar-SA" sz="1600" b="1"/>
                <a:t>الأول</a:t>
              </a:r>
            </a:p>
          </p:txBody>
        </p:sp>
        <p:sp>
          <p:nvSpPr>
            <p:cNvPr id="19498" name="Line 65"/>
            <p:cNvSpPr>
              <a:spLocks noChangeShapeType="1"/>
            </p:cNvSpPr>
            <p:nvPr/>
          </p:nvSpPr>
          <p:spPr bwMode="auto">
            <a:xfrm>
              <a:off x="6080" y="4380"/>
              <a:ext cx="600" cy="18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ar-SA" sz="1600" b="1"/>
            </a:p>
          </p:txBody>
        </p:sp>
        <p:sp>
          <p:nvSpPr>
            <p:cNvPr id="19499" name="Line 66"/>
            <p:cNvSpPr>
              <a:spLocks noChangeShapeType="1"/>
            </p:cNvSpPr>
            <p:nvPr/>
          </p:nvSpPr>
          <p:spPr bwMode="auto">
            <a:xfrm>
              <a:off x="5540" y="4860"/>
              <a:ext cx="900" cy="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ar-SA" sz="1600" b="1"/>
            </a:p>
          </p:txBody>
        </p:sp>
        <p:sp>
          <p:nvSpPr>
            <p:cNvPr id="19500" name="Oval 67"/>
            <p:cNvSpPr>
              <a:spLocks noChangeArrowheads="1"/>
            </p:cNvSpPr>
            <p:nvPr/>
          </p:nvSpPr>
          <p:spPr bwMode="auto">
            <a:xfrm>
              <a:off x="4280" y="4620"/>
              <a:ext cx="1260" cy="540"/>
            </a:xfrm>
            <a:prstGeom prst="ellipse">
              <a:avLst/>
            </a:prstGeom>
            <a:solidFill>
              <a:srgbClr val="FFFFFF"/>
            </a:solidFill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spcAft>
                  <a:spcPts val="1000"/>
                </a:spcAft>
              </a:pPr>
              <a:r>
                <a:rPr lang="ar-SA" sz="1600" b="1"/>
                <a:t>الأب</a:t>
              </a:r>
            </a:p>
          </p:txBody>
        </p:sp>
        <p:sp>
          <p:nvSpPr>
            <p:cNvPr id="19501" name="Line 68"/>
            <p:cNvSpPr>
              <a:spLocks noChangeShapeType="1"/>
            </p:cNvSpPr>
            <p:nvPr/>
          </p:nvSpPr>
          <p:spPr bwMode="auto">
            <a:xfrm flipV="1">
              <a:off x="5880" y="5000"/>
              <a:ext cx="620" cy="42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ar-SA" sz="1600" b="1"/>
            </a:p>
          </p:txBody>
        </p:sp>
        <p:sp>
          <p:nvSpPr>
            <p:cNvPr id="19502" name="Oval 69"/>
            <p:cNvSpPr>
              <a:spLocks noChangeArrowheads="1"/>
            </p:cNvSpPr>
            <p:nvPr/>
          </p:nvSpPr>
          <p:spPr bwMode="auto">
            <a:xfrm>
              <a:off x="4660" y="5240"/>
              <a:ext cx="1260" cy="540"/>
            </a:xfrm>
            <a:prstGeom prst="ellipse">
              <a:avLst/>
            </a:prstGeom>
            <a:solidFill>
              <a:srgbClr val="FFFFFF"/>
            </a:solidFill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spcAft>
                  <a:spcPts val="1000"/>
                </a:spcAft>
              </a:pPr>
              <a:r>
                <a:rPr lang="ar-SA" sz="1600" b="1"/>
                <a:t>العائلة</a:t>
              </a:r>
            </a:p>
          </p:txBody>
        </p:sp>
      </p:grpSp>
      <p:grpSp>
        <p:nvGrpSpPr>
          <p:cNvPr id="19462" name="Group 71"/>
          <p:cNvGrpSpPr>
            <a:grpSpLocks/>
          </p:cNvGrpSpPr>
          <p:nvPr/>
        </p:nvGrpSpPr>
        <p:grpSpPr bwMode="auto">
          <a:xfrm>
            <a:off x="420624" y="3147863"/>
            <a:ext cx="2851867" cy="3332320"/>
            <a:chOff x="450" y="6442"/>
            <a:chExt cx="3719" cy="2942"/>
          </a:xfrm>
        </p:grpSpPr>
        <p:grpSp>
          <p:nvGrpSpPr>
            <p:cNvPr id="19469" name="Group 72"/>
            <p:cNvGrpSpPr>
              <a:grpSpLocks/>
            </p:cNvGrpSpPr>
            <p:nvPr/>
          </p:nvGrpSpPr>
          <p:grpSpPr bwMode="auto">
            <a:xfrm>
              <a:off x="2349" y="7342"/>
              <a:ext cx="1800" cy="900"/>
              <a:chOff x="2340" y="12060"/>
              <a:chExt cx="1800" cy="900"/>
            </a:xfrm>
          </p:grpSpPr>
          <p:sp>
            <p:nvSpPr>
              <p:cNvPr id="19494" name="Rectangle 73"/>
              <p:cNvSpPr>
                <a:spLocks noChangeArrowheads="1"/>
              </p:cNvSpPr>
              <p:nvPr/>
            </p:nvSpPr>
            <p:spPr bwMode="auto">
              <a:xfrm>
                <a:off x="2340" y="12060"/>
                <a:ext cx="1800" cy="900"/>
              </a:xfrm>
              <a:prstGeom prst="rect">
                <a:avLst/>
              </a:prstGeom>
              <a:solidFill>
                <a:srgbClr val="FFFFFF"/>
              </a:solidFill>
              <a:ln w="381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ar-SA" sz="1600" b="1">
                  <a:latin typeface="Comic Sans MS" pitchFamily="66" charset="0"/>
                  <a:cs typeface="Tahoma" pitchFamily="34" charset="0"/>
                </a:endParaRPr>
              </a:p>
            </p:txBody>
          </p:sp>
          <p:sp>
            <p:nvSpPr>
              <p:cNvPr id="19495" name="Text Box 74"/>
              <p:cNvSpPr txBox="1">
                <a:spLocks noChangeArrowheads="1"/>
              </p:cNvSpPr>
              <p:nvPr/>
            </p:nvSpPr>
            <p:spPr bwMode="auto">
              <a:xfrm>
                <a:off x="2680" y="12280"/>
                <a:ext cx="1080" cy="600"/>
              </a:xfrm>
              <a:prstGeom prst="rect">
                <a:avLst/>
              </a:prstGeom>
              <a:noFill/>
              <a:ln w="38100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Aft>
                    <a:spcPts val="1000"/>
                  </a:spcAft>
                </a:pPr>
                <a:r>
                  <a:rPr lang="ar-SA" sz="1600" b="1" dirty="0" smtClean="0"/>
                  <a:t>المدربة</a:t>
                </a:r>
                <a:endParaRPr lang="ar-SA" sz="1600" b="1" dirty="0"/>
              </a:p>
            </p:txBody>
          </p:sp>
        </p:grpSp>
        <p:grpSp>
          <p:nvGrpSpPr>
            <p:cNvPr id="19470" name="Group 75"/>
            <p:cNvGrpSpPr>
              <a:grpSpLocks/>
            </p:cNvGrpSpPr>
            <p:nvPr/>
          </p:nvGrpSpPr>
          <p:grpSpPr bwMode="auto">
            <a:xfrm>
              <a:off x="2529" y="6442"/>
              <a:ext cx="1620" cy="720"/>
              <a:chOff x="5300" y="12420"/>
              <a:chExt cx="1620" cy="720"/>
            </a:xfrm>
          </p:grpSpPr>
          <p:sp>
            <p:nvSpPr>
              <p:cNvPr id="19492" name="Oval 76"/>
              <p:cNvSpPr>
                <a:spLocks noChangeArrowheads="1"/>
              </p:cNvSpPr>
              <p:nvPr/>
            </p:nvSpPr>
            <p:spPr bwMode="auto">
              <a:xfrm>
                <a:off x="5400" y="12420"/>
                <a:ext cx="1440" cy="720"/>
              </a:xfrm>
              <a:prstGeom prst="ellipse">
                <a:avLst/>
              </a:prstGeom>
              <a:solidFill>
                <a:srgbClr val="FFFFFF"/>
              </a:solidFill>
              <a:ln w="76200" cmpd="dbl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ar-SA" sz="1600" b="1">
                  <a:latin typeface="Comic Sans MS" pitchFamily="66" charset="0"/>
                  <a:cs typeface="Tahoma" pitchFamily="34" charset="0"/>
                </a:endParaRPr>
              </a:p>
            </p:txBody>
          </p:sp>
          <p:sp>
            <p:nvSpPr>
              <p:cNvPr id="19493" name="Text Box 77"/>
              <p:cNvSpPr txBox="1">
                <a:spLocks noChangeArrowheads="1"/>
              </p:cNvSpPr>
              <p:nvPr/>
            </p:nvSpPr>
            <p:spPr bwMode="auto">
              <a:xfrm>
                <a:off x="5300" y="12520"/>
                <a:ext cx="1620" cy="460"/>
              </a:xfrm>
              <a:prstGeom prst="rect">
                <a:avLst/>
              </a:prstGeom>
              <a:noFill/>
              <a:ln w="38100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Aft>
                    <a:spcPts val="1000"/>
                  </a:spcAft>
                </a:pPr>
                <a:r>
                  <a:rPr lang="ar-SA" sz="1600" b="1"/>
                  <a:t>رقم الهاتف</a:t>
                </a:r>
              </a:p>
            </p:txBody>
          </p:sp>
        </p:grpSp>
        <p:grpSp>
          <p:nvGrpSpPr>
            <p:cNvPr id="19471" name="Group 78"/>
            <p:cNvGrpSpPr>
              <a:grpSpLocks/>
            </p:cNvGrpSpPr>
            <p:nvPr/>
          </p:nvGrpSpPr>
          <p:grpSpPr bwMode="auto">
            <a:xfrm>
              <a:off x="2629" y="8664"/>
              <a:ext cx="1540" cy="720"/>
              <a:chOff x="6100" y="12482"/>
              <a:chExt cx="1540" cy="720"/>
            </a:xfrm>
          </p:grpSpPr>
          <p:sp>
            <p:nvSpPr>
              <p:cNvPr id="19490" name="Oval 79"/>
              <p:cNvSpPr>
                <a:spLocks noChangeArrowheads="1"/>
              </p:cNvSpPr>
              <p:nvPr/>
            </p:nvSpPr>
            <p:spPr bwMode="auto">
              <a:xfrm>
                <a:off x="6120" y="12482"/>
                <a:ext cx="1440" cy="720"/>
              </a:xfrm>
              <a:prstGeom prst="ellipse">
                <a:avLst/>
              </a:prstGeom>
              <a:solidFill>
                <a:srgbClr val="FFFFFF"/>
              </a:solidFill>
              <a:ln w="381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ar-SA" sz="1600" b="1">
                  <a:latin typeface="Comic Sans MS" pitchFamily="66" charset="0"/>
                  <a:cs typeface="Tahoma" pitchFamily="34" charset="0"/>
                </a:endParaRPr>
              </a:p>
            </p:txBody>
          </p:sp>
          <p:sp>
            <p:nvSpPr>
              <p:cNvPr id="19491" name="Text Box 80"/>
              <p:cNvSpPr txBox="1">
                <a:spLocks noChangeArrowheads="1"/>
              </p:cNvSpPr>
              <p:nvPr/>
            </p:nvSpPr>
            <p:spPr bwMode="auto">
              <a:xfrm>
                <a:off x="6100" y="12642"/>
                <a:ext cx="1540" cy="341"/>
              </a:xfrm>
              <a:prstGeom prst="rect">
                <a:avLst/>
              </a:prstGeom>
              <a:noFill/>
              <a:ln w="38100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Aft>
                    <a:spcPts val="1000"/>
                  </a:spcAft>
                </a:pPr>
                <a:r>
                  <a:rPr lang="ar-SA" sz="1600" b="1" u="sng" dirty="0"/>
                  <a:t>رقم المدربة</a:t>
                </a:r>
                <a:endParaRPr lang="ar-SA" sz="1600" b="1" dirty="0"/>
              </a:p>
            </p:txBody>
          </p:sp>
        </p:grpSp>
        <p:grpSp>
          <p:nvGrpSpPr>
            <p:cNvPr id="19472" name="Group 81"/>
            <p:cNvGrpSpPr>
              <a:grpSpLocks/>
            </p:cNvGrpSpPr>
            <p:nvPr/>
          </p:nvGrpSpPr>
          <p:grpSpPr bwMode="auto">
            <a:xfrm>
              <a:off x="729" y="8062"/>
              <a:ext cx="1620" cy="720"/>
              <a:chOff x="5300" y="12420"/>
              <a:chExt cx="1620" cy="720"/>
            </a:xfrm>
          </p:grpSpPr>
          <p:sp>
            <p:nvSpPr>
              <p:cNvPr id="19488" name="Oval 82"/>
              <p:cNvSpPr>
                <a:spLocks noChangeArrowheads="1"/>
              </p:cNvSpPr>
              <p:nvPr/>
            </p:nvSpPr>
            <p:spPr bwMode="auto">
              <a:xfrm>
                <a:off x="5400" y="12420"/>
                <a:ext cx="1440" cy="720"/>
              </a:xfrm>
              <a:prstGeom prst="ellipse">
                <a:avLst/>
              </a:prstGeom>
              <a:solidFill>
                <a:srgbClr val="FFFFFF"/>
              </a:solidFill>
              <a:ln w="381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ar-SA" sz="1600" b="1">
                  <a:latin typeface="Comic Sans MS" pitchFamily="66" charset="0"/>
                  <a:cs typeface="Tahoma" pitchFamily="34" charset="0"/>
                </a:endParaRPr>
              </a:p>
            </p:txBody>
          </p:sp>
          <p:sp>
            <p:nvSpPr>
              <p:cNvPr id="19489" name="Text Box 83"/>
              <p:cNvSpPr txBox="1">
                <a:spLocks noChangeArrowheads="1"/>
              </p:cNvSpPr>
              <p:nvPr/>
            </p:nvSpPr>
            <p:spPr bwMode="auto">
              <a:xfrm>
                <a:off x="5300" y="12520"/>
                <a:ext cx="1620" cy="460"/>
              </a:xfrm>
              <a:prstGeom prst="rect">
                <a:avLst/>
              </a:prstGeom>
              <a:noFill/>
              <a:ln w="38100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Aft>
                    <a:spcPts val="1000"/>
                  </a:spcAft>
                </a:pPr>
                <a:r>
                  <a:rPr lang="ar-SA" sz="1600" b="1"/>
                  <a:t>اسم المدربة</a:t>
                </a:r>
              </a:p>
            </p:txBody>
          </p:sp>
        </p:grpSp>
        <p:grpSp>
          <p:nvGrpSpPr>
            <p:cNvPr id="19473" name="Group 84"/>
            <p:cNvGrpSpPr>
              <a:grpSpLocks/>
            </p:cNvGrpSpPr>
            <p:nvPr/>
          </p:nvGrpSpPr>
          <p:grpSpPr bwMode="auto">
            <a:xfrm>
              <a:off x="450" y="7242"/>
              <a:ext cx="1639" cy="720"/>
              <a:chOff x="5201" y="12420"/>
              <a:chExt cx="1639" cy="720"/>
            </a:xfrm>
          </p:grpSpPr>
          <p:sp>
            <p:nvSpPr>
              <p:cNvPr id="19486" name="Oval 85"/>
              <p:cNvSpPr>
                <a:spLocks noChangeArrowheads="1"/>
              </p:cNvSpPr>
              <p:nvPr/>
            </p:nvSpPr>
            <p:spPr bwMode="auto">
              <a:xfrm>
                <a:off x="5201" y="12420"/>
                <a:ext cx="1440" cy="720"/>
              </a:xfrm>
              <a:prstGeom prst="ellipse">
                <a:avLst/>
              </a:prstGeom>
              <a:solidFill>
                <a:srgbClr val="FFFFFF"/>
              </a:solidFill>
              <a:ln w="381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ar-SA" sz="1600" b="1">
                  <a:latin typeface="Comic Sans MS" pitchFamily="66" charset="0"/>
                  <a:cs typeface="Tahoma" pitchFamily="34" charset="0"/>
                </a:endParaRPr>
              </a:p>
            </p:txBody>
          </p:sp>
          <p:sp>
            <p:nvSpPr>
              <p:cNvPr id="19487" name="Text Box 86"/>
              <p:cNvSpPr txBox="1">
                <a:spLocks noChangeArrowheads="1"/>
              </p:cNvSpPr>
              <p:nvPr/>
            </p:nvSpPr>
            <p:spPr bwMode="auto">
              <a:xfrm>
                <a:off x="5220" y="12600"/>
                <a:ext cx="1620" cy="460"/>
              </a:xfrm>
              <a:prstGeom prst="rect">
                <a:avLst/>
              </a:prstGeom>
              <a:noFill/>
              <a:ln w="38100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Aft>
                    <a:spcPts val="1000"/>
                  </a:spcAft>
                </a:pPr>
                <a:r>
                  <a:rPr lang="ar-SA" sz="1600" b="1"/>
                  <a:t>التخصص</a:t>
                </a:r>
              </a:p>
            </p:txBody>
          </p:sp>
        </p:grpSp>
        <p:sp>
          <p:nvSpPr>
            <p:cNvPr id="19476" name="Line 93"/>
            <p:cNvSpPr>
              <a:spLocks noChangeShapeType="1"/>
            </p:cNvSpPr>
            <p:nvPr/>
          </p:nvSpPr>
          <p:spPr bwMode="auto">
            <a:xfrm flipV="1">
              <a:off x="3377" y="8242"/>
              <a:ext cx="22" cy="422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ar-SA" sz="1600" b="1"/>
            </a:p>
          </p:txBody>
        </p:sp>
        <p:sp>
          <p:nvSpPr>
            <p:cNvPr id="19477" name="Line 94"/>
            <p:cNvSpPr>
              <a:spLocks noChangeShapeType="1"/>
            </p:cNvSpPr>
            <p:nvPr/>
          </p:nvSpPr>
          <p:spPr bwMode="auto">
            <a:xfrm flipV="1">
              <a:off x="1809" y="7882"/>
              <a:ext cx="540" cy="18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ar-SA" sz="1600" b="1"/>
            </a:p>
          </p:txBody>
        </p:sp>
        <p:sp>
          <p:nvSpPr>
            <p:cNvPr id="19478" name="Line 95"/>
            <p:cNvSpPr>
              <a:spLocks noChangeShapeType="1"/>
            </p:cNvSpPr>
            <p:nvPr/>
          </p:nvSpPr>
          <p:spPr bwMode="auto">
            <a:xfrm>
              <a:off x="1909" y="7612"/>
              <a:ext cx="440" cy="9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ar-SA" sz="1600" b="1"/>
            </a:p>
          </p:txBody>
        </p:sp>
        <p:sp>
          <p:nvSpPr>
            <p:cNvPr id="19481" name="Line 98"/>
            <p:cNvSpPr>
              <a:spLocks noChangeShapeType="1"/>
            </p:cNvSpPr>
            <p:nvPr/>
          </p:nvSpPr>
          <p:spPr bwMode="auto">
            <a:xfrm flipH="1">
              <a:off x="3249" y="7162"/>
              <a:ext cx="180" cy="18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ar-SA" sz="1600" b="1"/>
            </a:p>
          </p:txBody>
        </p:sp>
      </p:grpSp>
      <p:sp>
        <p:nvSpPr>
          <p:cNvPr id="81" name="Oval 63"/>
          <p:cNvSpPr>
            <a:spLocks noChangeArrowheads="1"/>
          </p:cNvSpPr>
          <p:nvPr/>
        </p:nvSpPr>
        <p:spPr bwMode="auto">
          <a:xfrm>
            <a:off x="5078961" y="5721859"/>
            <a:ext cx="1037468" cy="634296"/>
          </a:xfrm>
          <a:prstGeom prst="ellipse">
            <a:avLst/>
          </a:prstGeom>
          <a:solidFill>
            <a:srgbClr val="FFFFFF"/>
          </a:solidFill>
          <a:ln w="381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ar-SA" sz="1600" b="1">
              <a:latin typeface="Comic Sans MS" pitchFamily="66" charset="0"/>
              <a:cs typeface="Tahoma" pitchFamily="34" charset="0"/>
            </a:endParaRPr>
          </a:p>
        </p:txBody>
      </p:sp>
      <p:sp>
        <p:nvSpPr>
          <p:cNvPr id="82" name="Text Box 64"/>
          <p:cNvSpPr txBox="1">
            <a:spLocks noChangeArrowheads="1"/>
          </p:cNvSpPr>
          <p:nvPr/>
        </p:nvSpPr>
        <p:spPr bwMode="auto">
          <a:xfrm>
            <a:off x="5027797" y="5818763"/>
            <a:ext cx="1028700" cy="2641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Aft>
                <a:spcPts val="1000"/>
              </a:spcAft>
            </a:pPr>
            <a:r>
              <a:rPr lang="ar-SA" sz="1600" b="1" u="sng" dirty="0" smtClean="0"/>
              <a:t>رقم </a:t>
            </a:r>
            <a:r>
              <a:rPr lang="ar-SA" sz="1600" b="1" u="sng" dirty="0"/>
              <a:t>الدورة</a:t>
            </a:r>
          </a:p>
        </p:txBody>
      </p:sp>
      <p:sp>
        <p:nvSpPr>
          <p:cNvPr id="83" name="Line 69"/>
          <p:cNvSpPr>
            <a:spLocks noChangeShapeType="1"/>
          </p:cNvSpPr>
          <p:nvPr/>
        </p:nvSpPr>
        <p:spPr bwMode="auto">
          <a:xfrm flipV="1">
            <a:off x="5940929" y="5331811"/>
            <a:ext cx="522072" cy="486951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ar-SA" sz="1600" b="1"/>
          </a:p>
        </p:txBody>
      </p:sp>
      <p:sp>
        <p:nvSpPr>
          <p:cNvPr id="84" name="Slide Number Placeholder 8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8E2136-1D52-404E-9F72-638376FF357E}" type="slidenum">
              <a:rPr lang="ar-SA" sz="1600" b="1" smtClean="0"/>
              <a:pPr>
                <a:defRPr/>
              </a:pPr>
              <a:t>27</a:t>
            </a:fld>
            <a:endParaRPr lang="ar-SA" sz="1600" b="1"/>
          </a:p>
        </p:txBody>
      </p:sp>
      <p:grpSp>
        <p:nvGrpSpPr>
          <p:cNvPr id="4" name="مجموعة 3"/>
          <p:cNvGrpSpPr/>
          <p:nvPr/>
        </p:nvGrpSpPr>
        <p:grpSpPr>
          <a:xfrm>
            <a:off x="6733845" y="1972912"/>
            <a:ext cx="935449" cy="2377850"/>
            <a:chOff x="7606458" y="2048368"/>
            <a:chExt cx="935449" cy="2377850"/>
          </a:xfrm>
        </p:grpSpPr>
        <p:grpSp>
          <p:nvGrpSpPr>
            <p:cNvPr id="3" name="مجموعة 2"/>
            <p:cNvGrpSpPr/>
            <p:nvPr/>
          </p:nvGrpSpPr>
          <p:grpSpPr>
            <a:xfrm>
              <a:off x="7606458" y="3079147"/>
              <a:ext cx="935449" cy="791274"/>
              <a:chOff x="7606458" y="3079147"/>
              <a:chExt cx="935449" cy="791274"/>
            </a:xfrm>
          </p:grpSpPr>
          <p:sp>
            <p:nvSpPr>
              <p:cNvPr id="86" name="AutoShape 106"/>
              <p:cNvSpPr>
                <a:spLocks noChangeArrowheads="1"/>
              </p:cNvSpPr>
              <p:nvPr/>
            </p:nvSpPr>
            <p:spPr bwMode="auto">
              <a:xfrm>
                <a:off x="7606458" y="3079147"/>
                <a:ext cx="935449" cy="791274"/>
              </a:xfrm>
              <a:prstGeom prst="diamond">
                <a:avLst/>
              </a:prstGeom>
              <a:solidFill>
                <a:srgbClr val="FFFFFF"/>
              </a:solidFill>
              <a:ln w="38100">
                <a:solidFill>
                  <a:schemeClr val="accent1">
                    <a:lumMod val="75000"/>
                  </a:schemeClr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ar-SA">
                  <a:latin typeface="Comic Sans MS" pitchFamily="66" charset="0"/>
                  <a:cs typeface="Tahoma" pitchFamily="34" charset="0"/>
                </a:endParaRPr>
              </a:p>
            </p:txBody>
          </p:sp>
          <p:sp>
            <p:nvSpPr>
              <p:cNvPr id="87" name="Text Box 107"/>
              <p:cNvSpPr txBox="1">
                <a:spLocks noChangeArrowheads="1"/>
              </p:cNvSpPr>
              <p:nvPr/>
            </p:nvSpPr>
            <p:spPr bwMode="auto">
              <a:xfrm>
                <a:off x="7627674" y="3281986"/>
                <a:ext cx="796297" cy="38690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Aft>
                    <a:spcPts val="1000"/>
                  </a:spcAft>
                </a:pPr>
                <a:r>
                  <a:rPr lang="ar-SA" sz="1600" b="1" dirty="0" smtClean="0">
                    <a:solidFill>
                      <a:schemeClr val="accent1">
                        <a:lumMod val="75000"/>
                      </a:schemeClr>
                    </a:solidFill>
                    <a:latin typeface="Arial Unicode MS" pitchFamily="34" charset="-128"/>
                    <a:ea typeface="Arial Unicode MS" pitchFamily="34" charset="-128"/>
                    <a:cs typeface="Arial Unicode MS" pitchFamily="34" charset="-128"/>
                  </a:rPr>
                  <a:t>تأخذ</a:t>
                </a:r>
                <a:endParaRPr lang="ar-SA" sz="1600" b="1" dirty="0">
                  <a:solidFill>
                    <a:schemeClr val="accent1">
                      <a:lumMod val="75000"/>
                    </a:schemeClr>
                  </a:solidFill>
                  <a:latin typeface="Arial Unicode MS" pitchFamily="34" charset="-128"/>
                  <a:ea typeface="Arial Unicode MS" pitchFamily="34" charset="-128"/>
                  <a:cs typeface="Arial Unicode MS" pitchFamily="34" charset="-128"/>
                </a:endParaRPr>
              </a:p>
            </p:txBody>
          </p:sp>
        </p:grpSp>
        <p:sp>
          <p:nvSpPr>
            <p:cNvPr id="88" name="Line 108"/>
            <p:cNvSpPr>
              <a:spLocks noChangeShapeType="1"/>
            </p:cNvSpPr>
            <p:nvPr/>
          </p:nvSpPr>
          <p:spPr bwMode="auto">
            <a:xfrm>
              <a:off x="8069443" y="2048368"/>
              <a:ext cx="4738" cy="1030779"/>
            </a:xfrm>
            <a:prstGeom prst="line">
              <a:avLst/>
            </a:prstGeom>
            <a:noFill/>
            <a:ln w="38100">
              <a:solidFill>
                <a:schemeClr val="accent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90" name="Line 108"/>
            <p:cNvSpPr>
              <a:spLocks noChangeShapeType="1"/>
            </p:cNvSpPr>
            <p:nvPr/>
          </p:nvSpPr>
          <p:spPr bwMode="auto">
            <a:xfrm flipH="1">
              <a:off x="8036931" y="3872775"/>
              <a:ext cx="0" cy="553443"/>
            </a:xfrm>
            <a:prstGeom prst="line">
              <a:avLst/>
            </a:prstGeom>
            <a:noFill/>
            <a:ln w="38100">
              <a:solidFill>
                <a:schemeClr val="accent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</p:grpSp>
      <p:grpSp>
        <p:nvGrpSpPr>
          <p:cNvPr id="5" name="مجموعة 4"/>
          <p:cNvGrpSpPr/>
          <p:nvPr/>
        </p:nvGrpSpPr>
        <p:grpSpPr>
          <a:xfrm>
            <a:off x="3251649" y="4167267"/>
            <a:ext cx="3231580" cy="942204"/>
            <a:chOff x="3251649" y="4167267"/>
            <a:chExt cx="3231580" cy="942204"/>
          </a:xfrm>
        </p:grpSpPr>
        <p:sp>
          <p:nvSpPr>
            <p:cNvPr id="97" name="AutoShape 106"/>
            <p:cNvSpPr>
              <a:spLocks noChangeArrowheads="1"/>
            </p:cNvSpPr>
            <p:nvPr/>
          </p:nvSpPr>
          <p:spPr bwMode="auto">
            <a:xfrm>
              <a:off x="4094767" y="4167267"/>
              <a:ext cx="1200209" cy="942204"/>
            </a:xfrm>
            <a:prstGeom prst="diamond">
              <a:avLst/>
            </a:prstGeom>
            <a:solidFill>
              <a:srgbClr val="FFFFFF"/>
            </a:solidFill>
            <a:ln w="38100">
              <a:solidFill>
                <a:schemeClr val="accent1">
                  <a:lumMod val="75000"/>
                </a:schemeClr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ar-SA">
                <a:latin typeface="Comic Sans MS" pitchFamily="66" charset="0"/>
                <a:cs typeface="Tahoma" pitchFamily="34" charset="0"/>
              </a:endParaRPr>
            </a:p>
          </p:txBody>
        </p:sp>
        <p:sp>
          <p:nvSpPr>
            <p:cNvPr id="93" name="Line 108"/>
            <p:cNvSpPr>
              <a:spLocks noChangeShapeType="1"/>
            </p:cNvSpPr>
            <p:nvPr/>
          </p:nvSpPr>
          <p:spPr bwMode="auto">
            <a:xfrm flipH="1" flipV="1">
              <a:off x="5288993" y="4619906"/>
              <a:ext cx="1194236" cy="18462"/>
            </a:xfrm>
            <a:prstGeom prst="line">
              <a:avLst/>
            </a:prstGeom>
            <a:noFill/>
            <a:ln w="38100">
              <a:solidFill>
                <a:schemeClr val="accent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94" name="Line 108"/>
            <p:cNvSpPr>
              <a:spLocks noChangeShapeType="1"/>
            </p:cNvSpPr>
            <p:nvPr/>
          </p:nvSpPr>
          <p:spPr bwMode="auto">
            <a:xfrm>
              <a:off x="3251649" y="4619907"/>
              <a:ext cx="825619" cy="0"/>
            </a:xfrm>
            <a:prstGeom prst="line">
              <a:avLst/>
            </a:prstGeom>
            <a:noFill/>
            <a:ln w="38100">
              <a:solidFill>
                <a:schemeClr val="accent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96" name="Text Box 107"/>
            <p:cNvSpPr txBox="1">
              <a:spLocks noChangeArrowheads="1"/>
            </p:cNvSpPr>
            <p:nvPr/>
          </p:nvSpPr>
          <p:spPr bwMode="auto">
            <a:xfrm>
              <a:off x="4235780" y="4409082"/>
              <a:ext cx="1059454" cy="4216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Aft>
                  <a:spcPts val="1000"/>
                </a:spcAft>
              </a:pPr>
              <a:r>
                <a:rPr lang="ar-SA" sz="1600" b="1" dirty="0" smtClean="0">
                  <a:solidFill>
                    <a:schemeClr val="accent1">
                      <a:lumMod val="75000"/>
                    </a:schemeClr>
                  </a:solidFill>
                  <a:latin typeface="Arial Unicode MS" pitchFamily="34" charset="-128"/>
                  <a:ea typeface="Arial Unicode MS" pitchFamily="34" charset="-128"/>
                  <a:cs typeface="Arial Unicode MS" pitchFamily="34" charset="-128"/>
                </a:rPr>
                <a:t>تعطي</a:t>
              </a:r>
              <a:endParaRPr lang="ar-SA" sz="1600" b="1" dirty="0">
                <a:solidFill>
                  <a:schemeClr val="accent1">
                    <a:lumMod val="7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endParaRPr>
            </a:p>
          </p:txBody>
        </p:sp>
      </p:grpSp>
      <p:sp>
        <p:nvSpPr>
          <p:cNvPr id="72" name="Text Box 106"/>
          <p:cNvSpPr txBox="1">
            <a:spLocks noChangeArrowheads="1"/>
          </p:cNvSpPr>
          <p:nvPr/>
        </p:nvSpPr>
        <p:spPr bwMode="auto">
          <a:xfrm>
            <a:off x="7222822" y="3902590"/>
            <a:ext cx="689669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Aft>
                <a:spcPts val="1000"/>
              </a:spcAft>
            </a:pPr>
            <a:r>
              <a:rPr lang="en-US" sz="1400" b="1" dirty="0"/>
              <a:t>M</a:t>
            </a:r>
            <a:endParaRPr lang="ar-SA" sz="1400" b="1" dirty="0"/>
          </a:p>
          <a:p>
            <a:pPr algn="ctr">
              <a:spcAft>
                <a:spcPts val="1000"/>
              </a:spcAft>
            </a:pPr>
            <a:endParaRPr lang="ar-SA" sz="1400" b="1" dirty="0"/>
          </a:p>
        </p:txBody>
      </p:sp>
      <p:sp>
        <p:nvSpPr>
          <p:cNvPr id="73" name="Text Box 107"/>
          <p:cNvSpPr txBox="1">
            <a:spLocks noChangeArrowheads="1"/>
          </p:cNvSpPr>
          <p:nvPr/>
        </p:nvSpPr>
        <p:spPr bwMode="auto">
          <a:xfrm>
            <a:off x="7319735" y="2144731"/>
            <a:ext cx="457239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Aft>
                <a:spcPts val="1000"/>
              </a:spcAft>
            </a:pPr>
            <a:r>
              <a:rPr lang="en-US" sz="1400" b="1" dirty="0" smtClean="0"/>
              <a:t>N</a:t>
            </a:r>
            <a:endParaRPr lang="ar-SA" sz="1400" b="1" dirty="0"/>
          </a:p>
        </p:txBody>
      </p:sp>
      <p:sp>
        <p:nvSpPr>
          <p:cNvPr id="74" name="Text Box 108"/>
          <p:cNvSpPr txBox="1">
            <a:spLocks noChangeArrowheads="1"/>
          </p:cNvSpPr>
          <p:nvPr/>
        </p:nvSpPr>
        <p:spPr bwMode="auto">
          <a:xfrm>
            <a:off x="5958144" y="4185810"/>
            <a:ext cx="457239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Aft>
                <a:spcPts val="1000"/>
              </a:spcAft>
            </a:pPr>
            <a:r>
              <a:rPr lang="en-US" sz="1400" b="1" dirty="0"/>
              <a:t>M</a:t>
            </a:r>
            <a:endParaRPr lang="ar-SA" sz="1400" b="1" dirty="0"/>
          </a:p>
        </p:txBody>
      </p:sp>
      <p:sp>
        <p:nvSpPr>
          <p:cNvPr id="75" name="Text Box 107"/>
          <p:cNvSpPr txBox="1">
            <a:spLocks noChangeArrowheads="1"/>
          </p:cNvSpPr>
          <p:nvPr/>
        </p:nvSpPr>
        <p:spPr bwMode="auto">
          <a:xfrm>
            <a:off x="3435838" y="4225185"/>
            <a:ext cx="457239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Aft>
                <a:spcPts val="1000"/>
              </a:spcAft>
            </a:pPr>
            <a:r>
              <a:rPr lang="en-US" sz="1400" b="1" dirty="0" smtClean="0"/>
              <a:t>N</a:t>
            </a:r>
            <a:endParaRPr lang="ar-SA" sz="1400" b="1" dirty="0"/>
          </a:p>
        </p:txBody>
      </p:sp>
    </p:spTree>
    <p:extLst>
      <p:ext uri="{BB962C8B-B14F-4D97-AF65-F5344CB8AC3E}">
        <p14:creationId xmlns:p14="http://schemas.microsoft.com/office/powerpoint/2010/main" val="16271627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" grpId="0"/>
      <p:bldP spid="73" grpId="0"/>
      <p:bldP spid="74" grpId="0"/>
      <p:bldP spid="75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extBox 108"/>
          <p:cNvSpPr txBox="1">
            <a:spLocks noChangeArrowheads="1"/>
          </p:cNvSpPr>
          <p:nvPr/>
        </p:nvSpPr>
        <p:spPr bwMode="auto">
          <a:xfrm>
            <a:off x="466767" y="1556792"/>
            <a:ext cx="8328055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ar-SA" sz="3200" dirty="0" smtClean="0">
                <a:latin typeface="Comic Sans MS" pitchFamily="66" charset="0"/>
                <a:cs typeface="Tahoma" pitchFamily="34" charset="0"/>
              </a:rPr>
              <a:t>1- </a:t>
            </a:r>
            <a:r>
              <a:rPr lang="ar-SA" sz="3200" dirty="0">
                <a:latin typeface="Comic Sans MS" pitchFamily="66" charset="0"/>
                <a:cs typeface="Tahoma" pitchFamily="34" charset="0"/>
              </a:rPr>
              <a:t>تحديد الكيانات.</a:t>
            </a:r>
          </a:p>
          <a:p>
            <a:pPr>
              <a:lnSpc>
                <a:spcPct val="150000"/>
              </a:lnSpc>
            </a:pPr>
            <a:r>
              <a:rPr lang="ar-SA" sz="3200" dirty="0">
                <a:latin typeface="Comic Sans MS" pitchFamily="66" charset="0"/>
                <a:cs typeface="Tahoma" pitchFamily="34" charset="0"/>
              </a:rPr>
              <a:t>2- تحديد </a:t>
            </a:r>
            <a:r>
              <a:rPr lang="ar-SA" sz="3200" dirty="0" smtClean="0">
                <a:latin typeface="Comic Sans MS" pitchFamily="66" charset="0"/>
                <a:cs typeface="Tahoma" pitchFamily="34" charset="0"/>
              </a:rPr>
              <a:t>صفات </a:t>
            </a:r>
            <a:r>
              <a:rPr lang="ar-SA" sz="3200" dirty="0">
                <a:latin typeface="Comic Sans MS" pitchFamily="66" charset="0"/>
                <a:cs typeface="Tahoma" pitchFamily="34" charset="0"/>
              </a:rPr>
              <a:t>أو </a:t>
            </a:r>
            <a:r>
              <a:rPr lang="ar-SA" sz="3200" dirty="0" smtClean="0">
                <a:latin typeface="Comic Sans MS" pitchFamily="66" charset="0"/>
                <a:cs typeface="Tahoma" pitchFamily="34" charset="0"/>
              </a:rPr>
              <a:t>خصائص الكيانات وتعيين الصفة الفريدة التي </a:t>
            </a:r>
            <a:r>
              <a:rPr lang="ar-SA" sz="3200" dirty="0">
                <a:latin typeface="Comic Sans MS" pitchFamily="66" charset="0"/>
                <a:cs typeface="Tahoma" pitchFamily="34" charset="0"/>
              </a:rPr>
              <a:t>تعد مفتاح أساسي لهذا </a:t>
            </a:r>
            <a:r>
              <a:rPr lang="ar-SA" sz="3200" dirty="0" smtClean="0">
                <a:latin typeface="Comic Sans MS" pitchFamily="66" charset="0"/>
                <a:cs typeface="Tahoma" pitchFamily="34" charset="0"/>
              </a:rPr>
              <a:t>الكيان.</a:t>
            </a:r>
            <a:endParaRPr lang="ar-SA" sz="3200" dirty="0">
              <a:latin typeface="Comic Sans MS" pitchFamily="66" charset="0"/>
              <a:cs typeface="Tahoma" pitchFamily="34" charset="0"/>
            </a:endParaRPr>
          </a:p>
          <a:p>
            <a:pPr>
              <a:lnSpc>
                <a:spcPct val="150000"/>
              </a:lnSpc>
            </a:pPr>
            <a:r>
              <a:rPr lang="ar-SA" sz="3200" dirty="0">
                <a:latin typeface="Comic Sans MS" pitchFamily="66" charset="0"/>
                <a:cs typeface="Tahoma" pitchFamily="34" charset="0"/>
              </a:rPr>
              <a:t>3- ربط الكيانات </a:t>
            </a:r>
            <a:r>
              <a:rPr lang="ar-SA" sz="3200" dirty="0" smtClean="0">
                <a:latin typeface="Comic Sans MS" pitchFamily="66" charset="0"/>
                <a:cs typeface="Tahoma" pitchFamily="34" charset="0"/>
              </a:rPr>
              <a:t>بعلاقات.</a:t>
            </a:r>
            <a:endParaRPr lang="ar-SA" sz="3200" dirty="0">
              <a:latin typeface="Comic Sans MS" pitchFamily="66" charset="0"/>
              <a:cs typeface="Tahoma" pitchFamily="34" charset="0"/>
            </a:endParaRPr>
          </a:p>
          <a:p>
            <a:pPr>
              <a:lnSpc>
                <a:spcPct val="150000"/>
              </a:lnSpc>
            </a:pPr>
            <a:r>
              <a:rPr lang="ar-SA" sz="3200" dirty="0">
                <a:latin typeface="Comic Sans MS" pitchFamily="66" charset="0"/>
                <a:cs typeface="Tahoma" pitchFamily="34" charset="0"/>
              </a:rPr>
              <a:t>4- تحديد نوع هذه </a:t>
            </a:r>
            <a:r>
              <a:rPr lang="ar-SA" sz="3200" dirty="0" smtClean="0">
                <a:latin typeface="Comic Sans MS" pitchFamily="66" charset="0"/>
                <a:cs typeface="Tahoma" pitchFamily="34" charset="0"/>
              </a:rPr>
              <a:t>العلاقات. </a:t>
            </a:r>
            <a:endParaRPr lang="ar-SA" sz="3200" dirty="0">
              <a:latin typeface="Comic Sans MS" pitchFamily="66" charset="0"/>
              <a:cs typeface="Tahoma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3349" y="476672"/>
            <a:ext cx="8381337" cy="792088"/>
          </a:xfrm>
        </p:spPr>
        <p:txBody>
          <a:bodyPr>
            <a:noAutofit/>
          </a:bodyPr>
          <a:lstStyle/>
          <a:p>
            <a:pPr algn="ctr"/>
            <a:r>
              <a:rPr lang="ar-SA" sz="2400" u="sng" dirty="0" smtClean="0">
                <a:latin typeface="Comic Sans MS" pitchFamily="66" charset="0"/>
                <a:cs typeface="Tahoma" pitchFamily="34" charset="0"/>
              </a:rPr>
              <a:t> </a:t>
            </a:r>
            <a:r>
              <a:rPr lang="ar-SA" sz="2800" b="1" u="sng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المرحلة الأولى : مرحلة </a:t>
            </a:r>
            <a:r>
              <a:rPr lang="ar-SA" sz="2800" b="1" u="sng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رسم نموذج </a:t>
            </a:r>
            <a:r>
              <a:rPr lang="ar-SA" sz="2800" b="1" u="sng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الكيان والعلاقة </a:t>
            </a:r>
            <a:r>
              <a:rPr lang="ar-SA" sz="2800" b="1" u="sng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الرابطة </a:t>
            </a:r>
            <a:r>
              <a:rPr lang="en-US" sz="2800" b="1" u="sng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ERD</a:t>
            </a:r>
            <a:r>
              <a:rPr lang="ar-SA" sz="2800" b="1" u="sng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endParaRPr lang="ar-SA" sz="24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8E2136-1D52-404E-9F72-638376FF357E}" type="slidenum">
              <a:rPr lang="ar-SA" smtClean="0"/>
              <a:pPr>
                <a:defRPr/>
              </a:pPr>
              <a:t>28</a:t>
            </a:fld>
            <a:endParaRPr lang="ar-S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4"/>
          <p:cNvSpPr txBox="1">
            <a:spLocks noChangeArrowheads="1"/>
          </p:cNvSpPr>
          <p:nvPr/>
        </p:nvSpPr>
        <p:spPr bwMode="auto">
          <a:xfrm>
            <a:off x="821880" y="332656"/>
            <a:ext cx="7713518" cy="1200329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ar-SA" sz="7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abic Typesetting" pitchFamily="66" charset="-78"/>
                <a:ea typeface="Arial Unicode MS" pitchFamily="34" charset="-128"/>
                <a:cs typeface="Arabic Typesetting" pitchFamily="66" charset="-78"/>
              </a:rPr>
              <a:t>تطبيق </a:t>
            </a:r>
            <a:endParaRPr lang="ar-SA" sz="72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abic Typesetting" pitchFamily="66" charset="-78"/>
              <a:ea typeface="Arial Unicode MS" pitchFamily="34" charset="-128"/>
              <a:cs typeface="Arabic Typesetting" pitchFamily="66" charset="-78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8E2136-1D52-404E-9F72-638376FF357E}" type="slidenum">
              <a:rPr lang="ar-SA" smtClean="0"/>
              <a:pPr>
                <a:defRPr/>
              </a:pPr>
              <a:t>29</a:t>
            </a:fld>
            <a:endParaRPr lang="ar-SA"/>
          </a:p>
        </p:txBody>
      </p:sp>
      <p:sp>
        <p:nvSpPr>
          <p:cNvPr id="6" name="TextBox 4"/>
          <p:cNvSpPr txBox="1">
            <a:spLocks noChangeArrowheads="1"/>
          </p:cNvSpPr>
          <p:nvPr/>
        </p:nvSpPr>
        <p:spPr bwMode="auto">
          <a:xfrm>
            <a:off x="1215538" y="2171759"/>
            <a:ext cx="7072362" cy="29854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ar-SA" sz="4400" b="1" dirty="0">
                <a:latin typeface="Arabic Typesetting" pitchFamily="66" charset="-78"/>
                <a:ea typeface="Arial Unicode MS" pitchFamily="34" charset="-128"/>
                <a:cs typeface="Arabic Typesetting" pitchFamily="66" charset="-78"/>
              </a:rPr>
              <a:t>تطبيق قاعدة بيانات  </a:t>
            </a:r>
            <a:r>
              <a:rPr lang="ar-SA" sz="4400" b="1" dirty="0" smtClean="0">
                <a:latin typeface="Arabic Typesetting" pitchFamily="66" charset="-78"/>
                <a:ea typeface="Arial Unicode MS" pitchFamily="34" charset="-128"/>
                <a:cs typeface="Arabic Typesetting" pitchFamily="66" charset="-78"/>
              </a:rPr>
              <a:t>م</a:t>
            </a:r>
            <a:r>
              <a:rPr lang="ar-SA" sz="4400" b="1" dirty="0" smtClean="0">
                <a:latin typeface="Arabic Typesetting" pitchFamily="66" charset="-78"/>
                <a:ea typeface="Arial Unicode MS" pitchFamily="34" charset="-128"/>
                <a:cs typeface="Arabic Typesetting" pitchFamily="66" charset="-78"/>
              </a:rPr>
              <a:t>ستشفى :</a:t>
            </a:r>
            <a:endParaRPr lang="ar-SA" sz="4400" b="1" dirty="0">
              <a:latin typeface="Arabic Typesetting" pitchFamily="66" charset="-78"/>
              <a:ea typeface="Arial Unicode MS" pitchFamily="34" charset="-128"/>
              <a:cs typeface="Arabic Typesetting" pitchFamily="66" charset="-78"/>
            </a:endParaRPr>
          </a:p>
          <a:p>
            <a:pPr algn="just"/>
            <a:r>
              <a:rPr lang="ar-SA" sz="3600" dirty="0">
                <a:latin typeface="Arabic Typesetting" pitchFamily="66" charset="-78"/>
                <a:ea typeface="Arial Unicode MS" pitchFamily="34" charset="-128"/>
                <a:cs typeface="Arabic Typesetting" pitchFamily="66" charset="-78"/>
              </a:rPr>
              <a:t>أرسم </a:t>
            </a:r>
            <a:r>
              <a:rPr lang="en-US" sz="3600" dirty="0">
                <a:latin typeface="Arabic Typesetting" pitchFamily="66" charset="-78"/>
                <a:ea typeface="Arial Unicode MS" pitchFamily="34" charset="-128"/>
                <a:cs typeface="Arabic Typesetting" pitchFamily="66" charset="-78"/>
              </a:rPr>
              <a:t>ERD </a:t>
            </a:r>
            <a:r>
              <a:rPr lang="ar-SA" sz="3600" dirty="0">
                <a:latin typeface="Arabic Typesetting" pitchFamily="66" charset="-78"/>
                <a:ea typeface="Arial Unicode MS" pitchFamily="34" charset="-128"/>
                <a:cs typeface="Arabic Typesetting" pitchFamily="66" charset="-78"/>
              </a:rPr>
              <a:t> اللازم لتمثيل بيانات المرضى في أحد المستشفيات والأطباء المعالجون </a:t>
            </a:r>
            <a:r>
              <a:rPr lang="ar-SA" sz="3600" dirty="0" smtClean="0">
                <a:latin typeface="Arabic Typesetting" pitchFamily="66" charset="-78"/>
                <a:ea typeface="Arial Unicode MS" pitchFamily="34" charset="-128"/>
                <a:cs typeface="Arabic Typesetting" pitchFamily="66" charset="-78"/>
              </a:rPr>
              <a:t>والغرف مشتملا </a:t>
            </a:r>
            <a:r>
              <a:rPr lang="ar-SA" sz="3600" dirty="0">
                <a:latin typeface="Arabic Typesetting" pitchFamily="66" charset="-78"/>
                <a:ea typeface="Arial Unicode MS" pitchFamily="34" charset="-128"/>
                <a:cs typeface="Arabic Typesetting" pitchFamily="66" charset="-78"/>
              </a:rPr>
              <a:t>رقم المريض واسمه ورقم الغرفة المقيم بها ورقم </a:t>
            </a:r>
            <a:r>
              <a:rPr lang="ar-SA" sz="3600" dirty="0" smtClean="0">
                <a:latin typeface="Arabic Typesetting" pitchFamily="66" charset="-78"/>
                <a:ea typeface="Arial Unicode MS" pitchFamily="34" charset="-128"/>
                <a:cs typeface="Arabic Typesetting" pitchFamily="66" charset="-78"/>
              </a:rPr>
              <a:t>التحويله </a:t>
            </a:r>
            <a:r>
              <a:rPr lang="ar-SA" sz="3600" dirty="0">
                <a:latin typeface="Arabic Typesetting" pitchFamily="66" charset="-78"/>
                <a:ea typeface="Arial Unicode MS" pitchFamily="34" charset="-128"/>
                <a:cs typeface="Arabic Typesetting" pitchFamily="66" charset="-78"/>
              </a:rPr>
              <a:t>للغرفة وعدد الأسرة بها </a:t>
            </a:r>
            <a:r>
              <a:rPr lang="ar-SA" sz="3600" dirty="0" smtClean="0">
                <a:latin typeface="Arabic Typesetting" pitchFamily="66" charset="-78"/>
                <a:ea typeface="Arial Unicode MS" pitchFamily="34" charset="-128"/>
                <a:cs typeface="Arabic Typesetting" pitchFamily="66" charset="-78"/>
              </a:rPr>
              <a:t>وكذلك </a:t>
            </a:r>
            <a:r>
              <a:rPr lang="ar-SA" sz="3600" dirty="0">
                <a:latin typeface="Arabic Typesetting" pitchFamily="66" charset="-78"/>
                <a:ea typeface="Arial Unicode MS" pitchFamily="34" charset="-128"/>
                <a:cs typeface="Arabic Typesetting" pitchFamily="66" charset="-78"/>
              </a:rPr>
              <a:t>رقم الطبيب واسمه وتليفونه </a:t>
            </a:r>
            <a:r>
              <a:rPr lang="ar-SA" sz="3600" dirty="0" smtClean="0">
                <a:latin typeface="Arabic Typesetting" pitchFamily="66" charset="-78"/>
                <a:ea typeface="Arial Unicode MS" pitchFamily="34" charset="-128"/>
                <a:cs typeface="Arabic Typesetting" pitchFamily="66" charset="-78"/>
              </a:rPr>
              <a:t>وتخصصه. </a:t>
            </a:r>
            <a:endParaRPr lang="ar-SA" sz="3600" dirty="0">
              <a:latin typeface="Arabic Typesetting" pitchFamily="66" charset="-78"/>
              <a:ea typeface="Arial Unicode MS" pitchFamily="34" charset="-128"/>
              <a:cs typeface="Arabic Typesetting" pitchFamily="66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8E2136-1D52-404E-9F72-638376FF357E}" type="slidenum">
              <a:rPr lang="ar-SA" smtClean="0"/>
              <a:pPr>
                <a:defRPr/>
              </a:pPr>
              <a:t>3</a:t>
            </a:fld>
            <a:endParaRPr lang="ar-SA"/>
          </a:p>
        </p:txBody>
      </p:sp>
      <p:sp>
        <p:nvSpPr>
          <p:cNvPr id="2" name="Rectangle 1"/>
          <p:cNvSpPr/>
          <p:nvPr/>
        </p:nvSpPr>
        <p:spPr>
          <a:xfrm>
            <a:off x="323528" y="425470"/>
            <a:ext cx="8614456" cy="27392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65125"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2800" b="1" u="sng" dirty="0" smtClean="0">
                <a:solidFill>
                  <a:schemeClr val="bg2">
                    <a:lumMod val="50000"/>
                  </a:schemeClr>
                </a:solidFill>
                <a:ea typeface="+mj-ea"/>
              </a:rPr>
              <a:t> قواعد البيانات العلائقية </a:t>
            </a:r>
            <a:r>
              <a:rPr lang="en-US" sz="2800" b="1" u="sng" dirty="0">
                <a:solidFill>
                  <a:schemeClr val="bg2">
                    <a:lumMod val="50000"/>
                  </a:schemeClr>
                </a:solidFill>
                <a:ea typeface="+mj-ea"/>
              </a:rPr>
              <a:t>Relational </a:t>
            </a:r>
            <a:r>
              <a:rPr lang="en-US" sz="2800" b="1" u="sng" dirty="0" smtClean="0">
                <a:solidFill>
                  <a:schemeClr val="bg2">
                    <a:lumMod val="50000"/>
                  </a:schemeClr>
                </a:solidFill>
                <a:ea typeface="+mj-ea"/>
              </a:rPr>
              <a:t>Database </a:t>
            </a:r>
            <a:r>
              <a:rPr lang="ar-SA" sz="2800" b="1" u="sng" dirty="0" smtClean="0">
                <a:solidFill>
                  <a:schemeClr val="bg2">
                    <a:lumMod val="50000"/>
                  </a:schemeClr>
                </a:solidFill>
                <a:ea typeface="+mj-ea"/>
              </a:rPr>
              <a:t> </a:t>
            </a:r>
            <a:r>
              <a:rPr lang="ar-SA" sz="2800" b="1" u="sng" dirty="0">
                <a:solidFill>
                  <a:schemeClr val="bg2">
                    <a:lumMod val="50000"/>
                  </a:schemeClr>
                </a:solidFill>
                <a:ea typeface="+mj-ea"/>
              </a:rPr>
              <a:t>:    </a:t>
            </a:r>
          </a:p>
          <a:p>
            <a:pPr marL="365125"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ar-SA" sz="2400" dirty="0"/>
          </a:p>
          <a:p>
            <a:pPr marL="365125"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2400" dirty="0" smtClean="0"/>
              <a:t>في قواعد البيانات العلائقية يتم تجميع البيانات وتخزينها داخل جداول ثنائية الأبعاد .</a:t>
            </a:r>
          </a:p>
          <a:p>
            <a:pPr marL="365125"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2400" dirty="0" smtClean="0"/>
              <a:t>حيث يتكون الجدول من : </a:t>
            </a:r>
          </a:p>
          <a:p>
            <a:pPr marL="365125"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ar-SA" sz="2400" dirty="0" smtClean="0"/>
          </a:p>
          <a:p>
            <a:pPr marL="708025" indent="-342900" algn="just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ar-SA" sz="2400" dirty="0" smtClean="0"/>
              <a:t>أعمدة : تستخدم لإظهار صفات أو خصائص البيانات . </a:t>
            </a:r>
          </a:p>
          <a:p>
            <a:pPr marL="708025" indent="-342900" algn="just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ar-SA" sz="2400" dirty="0" smtClean="0"/>
              <a:t>صفوف : تمثل سجلات كل سجل يحتوي على </a:t>
            </a:r>
            <a:r>
              <a:rPr lang="ar-SA" sz="2400" dirty="0"/>
              <a:t>ب</a:t>
            </a:r>
            <a:r>
              <a:rPr lang="ar-SA" sz="2400" dirty="0" smtClean="0"/>
              <a:t>يانات مطابقة لأعمدة الجدول .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179512" y="3167506"/>
            <a:ext cx="4975592" cy="2122089"/>
            <a:chOff x="179512" y="3167506"/>
            <a:chExt cx="4975592" cy="2122089"/>
          </a:xfrm>
        </p:grpSpPr>
        <p:sp>
          <p:nvSpPr>
            <p:cNvPr id="14" name="TextBox 5"/>
            <p:cNvSpPr txBox="1">
              <a:spLocks noChangeArrowheads="1"/>
            </p:cNvSpPr>
            <p:nvPr/>
          </p:nvSpPr>
          <p:spPr bwMode="auto">
            <a:xfrm rot="5400000">
              <a:off x="517612" y="4459052"/>
              <a:ext cx="492443" cy="11686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vert270" wrap="square">
              <a:spAutoFit/>
            </a:bodyPr>
            <a:lstStyle/>
            <a:p>
              <a:pPr algn="ctr"/>
              <a:r>
                <a:rPr lang="ar-SA" sz="2000" b="1" dirty="0" smtClean="0">
                  <a:latin typeface="Comic Sans MS" pitchFamily="66" charset="0"/>
                  <a:cs typeface="Tahoma" pitchFamily="34" charset="0"/>
                </a:rPr>
                <a:t>صفوف</a:t>
              </a:r>
              <a:endParaRPr lang="ar-SA" sz="2000" b="1" dirty="0">
                <a:latin typeface="Comic Sans MS" pitchFamily="66" charset="0"/>
                <a:cs typeface="Tahoma" pitchFamily="34" charset="0"/>
              </a:endParaRPr>
            </a:p>
          </p:txBody>
        </p:sp>
        <p:sp>
          <p:nvSpPr>
            <p:cNvPr id="15" name="TextBox 5"/>
            <p:cNvSpPr txBox="1">
              <a:spLocks noChangeArrowheads="1"/>
            </p:cNvSpPr>
            <p:nvPr/>
          </p:nvSpPr>
          <p:spPr bwMode="auto">
            <a:xfrm>
              <a:off x="2915816" y="3167506"/>
              <a:ext cx="2239288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ar-SA" sz="2000" b="1" dirty="0" smtClean="0">
                  <a:latin typeface="Comic Sans MS" pitchFamily="66" charset="0"/>
                  <a:cs typeface="Tahoma" pitchFamily="34" charset="0"/>
                </a:rPr>
                <a:t>أعمدة</a:t>
              </a:r>
              <a:endParaRPr lang="ar-SA" sz="2000" b="1" dirty="0">
                <a:latin typeface="Comic Sans MS" pitchFamily="66" charset="0"/>
                <a:cs typeface="Tahoma" pitchFamily="34" charset="0"/>
              </a:endParaRPr>
            </a:p>
          </p:txBody>
        </p:sp>
      </p:grpSp>
      <p:graphicFrame>
        <p:nvGraphicFramePr>
          <p:cNvPr id="8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25793611"/>
              </p:ext>
            </p:extLst>
          </p:nvPr>
        </p:nvGraphicFramePr>
        <p:xfrm>
          <a:off x="1737868" y="3801236"/>
          <a:ext cx="4595184" cy="252028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860798"/>
                <a:gridCol w="860798"/>
                <a:gridCol w="928008"/>
                <a:gridCol w="894404"/>
                <a:gridCol w="1051176"/>
              </a:tblGrid>
              <a:tr h="908744">
                <a:tc>
                  <a:txBody>
                    <a:bodyPr/>
                    <a:lstStyle/>
                    <a:p>
                      <a:pPr algn="ctr" rtl="1"/>
                      <a:r>
                        <a:rPr lang="ar-SA" sz="1800" dirty="0" smtClean="0"/>
                        <a:t>اسم المريض</a:t>
                      </a:r>
                      <a:endParaRPr lang="ar-SA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dirty="0" smtClean="0"/>
                        <a:t>رقم المريض</a:t>
                      </a:r>
                      <a:endParaRPr lang="ar-SA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dirty="0" smtClean="0"/>
                        <a:t>رقم الغرفة</a:t>
                      </a:r>
                      <a:endParaRPr lang="ar-SA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dirty="0" smtClean="0"/>
                        <a:t>الجنس</a:t>
                      </a:r>
                      <a:endParaRPr lang="ar-SA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dirty="0" smtClean="0"/>
                        <a:t>الطبيب</a:t>
                      </a:r>
                      <a:endParaRPr lang="ar-SA" sz="1800" dirty="0"/>
                    </a:p>
                  </a:txBody>
                  <a:tcPr anchor="ctr"/>
                </a:tc>
              </a:tr>
              <a:tr h="402884">
                <a:tc>
                  <a:txBody>
                    <a:bodyPr/>
                    <a:lstStyle/>
                    <a:p>
                      <a:pPr algn="ctr" rtl="1"/>
                      <a:r>
                        <a:rPr lang="ar-SA" sz="1800" dirty="0" smtClean="0"/>
                        <a:t>محمد</a:t>
                      </a:r>
                      <a:endParaRPr lang="ar-SA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dirty="0" smtClean="0"/>
                        <a:t>313</a:t>
                      </a:r>
                      <a:endParaRPr lang="ar-SA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dirty="0" smtClean="0"/>
                        <a:t>100</a:t>
                      </a:r>
                      <a:endParaRPr lang="ar-SA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dirty="0" smtClean="0"/>
                        <a:t>1</a:t>
                      </a:r>
                      <a:endParaRPr lang="ar-SA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dirty="0" smtClean="0"/>
                        <a:t>سيف</a:t>
                      </a:r>
                      <a:endParaRPr lang="ar-SA" sz="1800" dirty="0"/>
                    </a:p>
                  </a:txBody>
                  <a:tcPr anchor="ctr"/>
                </a:tc>
              </a:tr>
              <a:tr h="402884">
                <a:tc>
                  <a:txBody>
                    <a:bodyPr/>
                    <a:lstStyle/>
                    <a:p>
                      <a:pPr algn="ctr" rtl="1"/>
                      <a:r>
                        <a:rPr lang="ar-SA" sz="1800" dirty="0" smtClean="0"/>
                        <a:t>حنان</a:t>
                      </a:r>
                      <a:endParaRPr lang="ar-SA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dirty="0" smtClean="0"/>
                        <a:t>345</a:t>
                      </a:r>
                      <a:endParaRPr lang="ar-SA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dirty="0" smtClean="0"/>
                        <a:t>300</a:t>
                      </a:r>
                      <a:endParaRPr lang="ar-SA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dirty="0" smtClean="0"/>
                        <a:t>2</a:t>
                      </a:r>
                      <a:endParaRPr lang="ar-SA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dirty="0" smtClean="0"/>
                        <a:t>محمد</a:t>
                      </a:r>
                      <a:endParaRPr lang="ar-SA" sz="1800" dirty="0"/>
                    </a:p>
                  </a:txBody>
                  <a:tcPr anchor="ctr"/>
                </a:tc>
              </a:tr>
              <a:tr h="402884">
                <a:tc>
                  <a:txBody>
                    <a:bodyPr/>
                    <a:lstStyle/>
                    <a:p>
                      <a:pPr algn="ctr" rtl="1"/>
                      <a:r>
                        <a:rPr lang="ar-SA" sz="1800" dirty="0" smtClean="0"/>
                        <a:t>خالد</a:t>
                      </a:r>
                      <a:endParaRPr lang="ar-SA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dirty="0" smtClean="0"/>
                        <a:t>988</a:t>
                      </a:r>
                      <a:endParaRPr lang="ar-SA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dirty="0" smtClean="0"/>
                        <a:t>100</a:t>
                      </a:r>
                      <a:endParaRPr lang="ar-SA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dirty="0" smtClean="0"/>
                        <a:t>1</a:t>
                      </a:r>
                      <a:endParaRPr lang="ar-SA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dirty="0" smtClean="0"/>
                        <a:t>دعاء</a:t>
                      </a:r>
                      <a:endParaRPr lang="ar-SA" sz="1800" dirty="0"/>
                    </a:p>
                  </a:txBody>
                  <a:tcPr anchor="ctr"/>
                </a:tc>
              </a:tr>
              <a:tr h="402884">
                <a:tc>
                  <a:txBody>
                    <a:bodyPr/>
                    <a:lstStyle/>
                    <a:p>
                      <a:pPr algn="ctr" rtl="1"/>
                      <a:r>
                        <a:rPr lang="ar-SA" sz="1800" dirty="0" smtClean="0"/>
                        <a:t>منى</a:t>
                      </a:r>
                      <a:endParaRPr lang="ar-SA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dirty="0" smtClean="0"/>
                        <a:t>456</a:t>
                      </a:r>
                      <a:endParaRPr lang="ar-SA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dirty="0" smtClean="0"/>
                        <a:t>200</a:t>
                      </a:r>
                      <a:endParaRPr lang="ar-SA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dirty="0" smtClean="0"/>
                        <a:t>2</a:t>
                      </a:r>
                      <a:endParaRPr lang="ar-SA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dirty="0" smtClean="0"/>
                        <a:t>عزة</a:t>
                      </a:r>
                      <a:endParaRPr lang="ar-SA" sz="1800" dirty="0"/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17792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extBox 4"/>
          <p:cNvSpPr txBox="1">
            <a:spLocks noChangeArrowheads="1"/>
          </p:cNvSpPr>
          <p:nvPr/>
        </p:nvSpPr>
        <p:spPr bwMode="auto">
          <a:xfrm>
            <a:off x="1215538" y="2171759"/>
            <a:ext cx="7072362" cy="29854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ar-SA" sz="4400" b="1" u="sng" dirty="0">
                <a:latin typeface="Arabic Typesetting" pitchFamily="66" charset="-78"/>
                <a:ea typeface="Arial Unicode MS" pitchFamily="34" charset="-128"/>
                <a:cs typeface="Arabic Typesetting" pitchFamily="66" charset="-78"/>
              </a:rPr>
              <a:t>تطبيق قاعدة بيانات  </a:t>
            </a:r>
            <a:r>
              <a:rPr lang="ar-SA" sz="4400" b="1" u="sng" dirty="0" smtClean="0">
                <a:latin typeface="Arabic Typesetting" pitchFamily="66" charset="-78"/>
                <a:ea typeface="Arial Unicode MS" pitchFamily="34" charset="-128"/>
                <a:cs typeface="Arabic Typesetting" pitchFamily="66" charset="-78"/>
              </a:rPr>
              <a:t>مكتبة  </a:t>
            </a:r>
            <a:endParaRPr lang="ar-SA" sz="4400" b="1" u="sng" dirty="0">
              <a:latin typeface="Arabic Typesetting" pitchFamily="66" charset="-78"/>
              <a:ea typeface="Arial Unicode MS" pitchFamily="34" charset="-128"/>
              <a:cs typeface="Arabic Typesetting" pitchFamily="66" charset="-78"/>
            </a:endParaRPr>
          </a:p>
          <a:p>
            <a:pPr algn="just"/>
            <a:r>
              <a:rPr lang="ar-SA" sz="3600" dirty="0">
                <a:latin typeface="Arabic Typesetting" pitchFamily="66" charset="-78"/>
                <a:ea typeface="Arial Unicode MS" pitchFamily="34" charset="-128"/>
                <a:cs typeface="Arabic Typesetting" pitchFamily="66" charset="-78"/>
              </a:rPr>
              <a:t>أرسم </a:t>
            </a:r>
            <a:r>
              <a:rPr lang="en-US" sz="3600" dirty="0">
                <a:latin typeface="Arabic Typesetting" pitchFamily="66" charset="-78"/>
                <a:ea typeface="Arial Unicode MS" pitchFamily="34" charset="-128"/>
                <a:cs typeface="Arabic Typesetting" pitchFamily="66" charset="-78"/>
              </a:rPr>
              <a:t>ERD </a:t>
            </a:r>
            <a:r>
              <a:rPr lang="ar-SA" sz="3600" dirty="0">
                <a:latin typeface="Arabic Typesetting" pitchFamily="66" charset="-78"/>
                <a:ea typeface="Arial Unicode MS" pitchFamily="34" charset="-128"/>
                <a:cs typeface="Arabic Typesetting" pitchFamily="66" charset="-78"/>
              </a:rPr>
              <a:t> اللازم لتمثيل بيانات </a:t>
            </a:r>
            <a:r>
              <a:rPr lang="ar-SA" sz="3600" dirty="0" smtClean="0">
                <a:latin typeface="Arabic Typesetting" pitchFamily="66" charset="-78"/>
                <a:ea typeface="Arial Unicode MS" pitchFamily="34" charset="-128"/>
                <a:cs typeface="Arabic Typesetting" pitchFamily="66" charset="-78"/>
              </a:rPr>
              <a:t>المستعيرين </a:t>
            </a:r>
            <a:r>
              <a:rPr lang="ar-SA" sz="3600" dirty="0">
                <a:latin typeface="Arabic Typesetting" pitchFamily="66" charset="-78"/>
                <a:ea typeface="Arial Unicode MS" pitchFamily="34" charset="-128"/>
                <a:cs typeface="Arabic Typesetting" pitchFamily="66" charset="-78"/>
              </a:rPr>
              <a:t>في أحد </a:t>
            </a:r>
            <a:r>
              <a:rPr lang="ar-SA" sz="3600" dirty="0" smtClean="0">
                <a:latin typeface="Arabic Typesetting" pitchFamily="66" charset="-78"/>
                <a:ea typeface="Arial Unicode MS" pitchFamily="34" charset="-128"/>
                <a:cs typeface="Arabic Typesetting" pitchFamily="66" charset="-78"/>
              </a:rPr>
              <a:t>المكتبات والكتب المستعارة  والمؤلفون مشتملا </a:t>
            </a:r>
            <a:r>
              <a:rPr lang="ar-SA" sz="3600" dirty="0">
                <a:latin typeface="Arabic Typesetting" pitchFamily="66" charset="-78"/>
                <a:ea typeface="Arial Unicode MS" pitchFamily="34" charset="-128"/>
                <a:cs typeface="Arabic Typesetting" pitchFamily="66" charset="-78"/>
              </a:rPr>
              <a:t>رقم </a:t>
            </a:r>
            <a:r>
              <a:rPr lang="ar-SA" sz="3600" dirty="0" smtClean="0">
                <a:latin typeface="Arabic Typesetting" pitchFamily="66" charset="-78"/>
                <a:ea typeface="Arial Unicode MS" pitchFamily="34" charset="-128"/>
                <a:cs typeface="Arabic Typesetting" pitchFamily="66" charset="-78"/>
              </a:rPr>
              <a:t>المستعير </a:t>
            </a:r>
            <a:r>
              <a:rPr lang="ar-SA" sz="3600" dirty="0">
                <a:latin typeface="Arabic Typesetting" pitchFamily="66" charset="-78"/>
                <a:ea typeface="Arial Unicode MS" pitchFamily="34" charset="-128"/>
                <a:cs typeface="Arabic Typesetting" pitchFamily="66" charset="-78"/>
              </a:rPr>
              <a:t>واسمه </a:t>
            </a:r>
            <a:r>
              <a:rPr lang="ar-SA" sz="3600" dirty="0" smtClean="0">
                <a:latin typeface="Arabic Typesetting" pitchFamily="66" charset="-78"/>
                <a:ea typeface="Arial Unicode MS" pitchFamily="34" charset="-128"/>
                <a:cs typeface="Arabic Typesetting" pitchFamily="66" charset="-78"/>
              </a:rPr>
              <a:t>و سجله المدني و تاريخ ميلاده و جهة عمله وكذلك بيانات الكتب و المؤلفين .</a:t>
            </a:r>
          </a:p>
          <a:p>
            <a:pPr algn="just"/>
            <a:r>
              <a:rPr lang="ar-SA" sz="3600" dirty="0" smtClean="0">
                <a:latin typeface="Arabic Typesetting" pitchFamily="66" charset="-78"/>
                <a:ea typeface="Arial Unicode MS" pitchFamily="34" charset="-128"/>
                <a:cs typeface="Arabic Typesetting" pitchFamily="66" charset="-78"/>
              </a:rPr>
              <a:t>ثم ارسمي العلاقة الرابطة بين هذه الكيانات . </a:t>
            </a:r>
            <a:endParaRPr lang="ar-SA" sz="3600" dirty="0">
              <a:latin typeface="Arabic Typesetting" pitchFamily="66" charset="-78"/>
              <a:ea typeface="Arial Unicode MS" pitchFamily="34" charset="-128"/>
              <a:cs typeface="Arabic Typesetting" pitchFamily="66" charset="-78"/>
            </a:endParaRPr>
          </a:p>
        </p:txBody>
      </p:sp>
      <p:sp>
        <p:nvSpPr>
          <p:cNvPr id="3" name="TextBox 4"/>
          <p:cNvSpPr txBox="1">
            <a:spLocks noChangeArrowheads="1"/>
          </p:cNvSpPr>
          <p:nvPr/>
        </p:nvSpPr>
        <p:spPr bwMode="auto">
          <a:xfrm>
            <a:off x="821880" y="332656"/>
            <a:ext cx="7713518" cy="1200329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ar-SA" sz="7200" b="1" spc="5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abic Typesetting" pitchFamily="66" charset="-78"/>
                <a:ea typeface="Arial Unicode MS" pitchFamily="34" charset="-128"/>
                <a:cs typeface="Arabic Typesetting" pitchFamily="66" charset="-78"/>
              </a:rPr>
              <a:t>واجـــــــــــــــــب</a:t>
            </a:r>
            <a:endParaRPr lang="ar-SA" sz="72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abic Typesetting" pitchFamily="66" charset="-78"/>
              <a:ea typeface="Arial Unicode MS" pitchFamily="34" charset="-128"/>
              <a:cs typeface="Arabic Typesetting" pitchFamily="66" charset="-78"/>
            </a:endParaRPr>
          </a:p>
        </p:txBody>
      </p:sp>
      <p:sp>
        <p:nvSpPr>
          <p:cNvPr id="4" name="TextBox 4"/>
          <p:cNvSpPr txBox="1">
            <a:spLocks noChangeArrowheads="1"/>
          </p:cNvSpPr>
          <p:nvPr/>
        </p:nvSpPr>
        <p:spPr bwMode="auto">
          <a:xfrm>
            <a:off x="1249874" y="5157192"/>
            <a:ext cx="7072362" cy="144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ar-SA" sz="4400" b="1" dirty="0" smtClean="0">
                <a:latin typeface="Arabic Typesetting" pitchFamily="66" charset="-78"/>
                <a:ea typeface="Arial Unicode MS" pitchFamily="34" charset="-128"/>
                <a:cs typeface="Arabic Typesetting" pitchFamily="66" charset="-78"/>
              </a:rPr>
              <a:t>يسلم الواجب المحاضرة القادمة ولا يسمح باستلام الواجب بعد ذلك </a:t>
            </a:r>
            <a:r>
              <a:rPr lang="ar-SA" sz="4400" b="1" u="sng" dirty="0" smtClean="0">
                <a:latin typeface="Arabic Typesetting" pitchFamily="66" charset="-78"/>
                <a:ea typeface="Arial Unicode MS" pitchFamily="34" charset="-128"/>
                <a:cs typeface="Arabic Typesetting" pitchFamily="66" charset="-78"/>
              </a:rPr>
              <a:t>نهــــــــائــيـــــــــا</a:t>
            </a:r>
            <a:r>
              <a:rPr lang="ar-SA" sz="4400" b="1" dirty="0" smtClean="0">
                <a:latin typeface="Arabic Typesetting" pitchFamily="66" charset="-78"/>
                <a:ea typeface="Arial Unicode MS" pitchFamily="34" charset="-128"/>
                <a:cs typeface="Arabic Typesetting" pitchFamily="66" charset="-78"/>
              </a:rPr>
              <a:t>.</a:t>
            </a:r>
            <a:endParaRPr lang="ar-SA" sz="4400" b="1" dirty="0">
              <a:latin typeface="Arabic Typesetting" pitchFamily="66" charset="-78"/>
              <a:ea typeface="Arial Unicode MS" pitchFamily="34" charset="-128"/>
              <a:cs typeface="Arabic Typesetting" pitchFamily="66" charset="-78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8E2136-1D52-404E-9F72-638376FF357E}" type="slidenum">
              <a:rPr lang="ar-SA" smtClean="0"/>
              <a:pPr>
                <a:defRPr/>
              </a:pPr>
              <a:t>30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39062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0" y="116632"/>
            <a:ext cx="7715304" cy="585911"/>
          </a:xfrm>
        </p:spPr>
        <p:txBody>
          <a:bodyPr>
            <a:no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ar-SA" sz="2800" b="1" u="sng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مثال   (قاعدة </a:t>
            </a:r>
            <a:r>
              <a:rPr lang="ar-SA" sz="2800" b="1" u="sng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بيانات مستشفى)</a:t>
            </a:r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8E2136-1D52-404E-9F72-638376FF357E}" type="slidenum">
              <a:rPr lang="ar-SA" smtClean="0"/>
              <a:pPr>
                <a:defRPr/>
              </a:pPr>
              <a:t>4</a:t>
            </a:fld>
            <a:endParaRPr lang="ar-SA"/>
          </a:p>
        </p:txBody>
      </p:sp>
      <p:graphicFrame>
        <p:nvGraphicFramePr>
          <p:cNvPr id="5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71554644"/>
              </p:ext>
            </p:extLst>
          </p:nvPr>
        </p:nvGraphicFramePr>
        <p:xfrm>
          <a:off x="4362641" y="1268760"/>
          <a:ext cx="4595184" cy="252028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860798"/>
                <a:gridCol w="860798"/>
                <a:gridCol w="928008"/>
                <a:gridCol w="894404"/>
                <a:gridCol w="1051176"/>
              </a:tblGrid>
              <a:tr h="908744">
                <a:tc>
                  <a:txBody>
                    <a:bodyPr/>
                    <a:lstStyle/>
                    <a:p>
                      <a:pPr algn="ctr" rtl="1"/>
                      <a:r>
                        <a:rPr lang="ar-SA" sz="1800" dirty="0" smtClean="0"/>
                        <a:t>اسم المريض</a:t>
                      </a:r>
                      <a:endParaRPr lang="ar-SA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dirty="0" smtClean="0"/>
                        <a:t>رقم المريض</a:t>
                      </a:r>
                      <a:endParaRPr lang="ar-SA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dirty="0" smtClean="0"/>
                        <a:t>رقم الغرفة</a:t>
                      </a:r>
                      <a:endParaRPr lang="ar-SA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dirty="0" smtClean="0"/>
                        <a:t>الجنس</a:t>
                      </a:r>
                      <a:endParaRPr lang="ar-SA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dirty="0" smtClean="0"/>
                        <a:t>الطبيب</a:t>
                      </a:r>
                      <a:endParaRPr lang="ar-SA" sz="1800" dirty="0"/>
                    </a:p>
                  </a:txBody>
                  <a:tcPr anchor="ctr"/>
                </a:tc>
              </a:tr>
              <a:tr h="402884">
                <a:tc>
                  <a:txBody>
                    <a:bodyPr/>
                    <a:lstStyle/>
                    <a:p>
                      <a:pPr algn="ctr" rtl="1"/>
                      <a:r>
                        <a:rPr lang="ar-SA" sz="1800" dirty="0" smtClean="0"/>
                        <a:t>محمد</a:t>
                      </a:r>
                      <a:endParaRPr lang="ar-SA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dirty="0" smtClean="0"/>
                        <a:t>313</a:t>
                      </a:r>
                      <a:endParaRPr lang="ar-SA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dirty="0" smtClean="0"/>
                        <a:t>100</a:t>
                      </a:r>
                      <a:endParaRPr lang="ar-SA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dirty="0" smtClean="0"/>
                        <a:t>1</a:t>
                      </a:r>
                      <a:endParaRPr lang="ar-SA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dirty="0" smtClean="0"/>
                        <a:t>سيف</a:t>
                      </a:r>
                      <a:endParaRPr lang="ar-SA" sz="1800" dirty="0"/>
                    </a:p>
                  </a:txBody>
                  <a:tcPr anchor="ctr"/>
                </a:tc>
              </a:tr>
              <a:tr h="402884">
                <a:tc>
                  <a:txBody>
                    <a:bodyPr/>
                    <a:lstStyle/>
                    <a:p>
                      <a:pPr algn="ctr" rtl="1"/>
                      <a:r>
                        <a:rPr lang="ar-SA" sz="1800" dirty="0" smtClean="0"/>
                        <a:t>حنان</a:t>
                      </a:r>
                      <a:endParaRPr lang="ar-SA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dirty="0" smtClean="0"/>
                        <a:t>345</a:t>
                      </a:r>
                      <a:endParaRPr lang="ar-SA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dirty="0" smtClean="0"/>
                        <a:t>300</a:t>
                      </a:r>
                      <a:endParaRPr lang="ar-SA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dirty="0" smtClean="0"/>
                        <a:t>2</a:t>
                      </a:r>
                      <a:endParaRPr lang="ar-SA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dirty="0" smtClean="0"/>
                        <a:t>محمد</a:t>
                      </a:r>
                      <a:endParaRPr lang="ar-SA" sz="1800" dirty="0"/>
                    </a:p>
                  </a:txBody>
                  <a:tcPr anchor="ctr"/>
                </a:tc>
              </a:tr>
              <a:tr h="402884">
                <a:tc>
                  <a:txBody>
                    <a:bodyPr/>
                    <a:lstStyle/>
                    <a:p>
                      <a:pPr algn="ctr" rtl="1"/>
                      <a:r>
                        <a:rPr lang="ar-SA" sz="1800" dirty="0" smtClean="0"/>
                        <a:t>خالد</a:t>
                      </a:r>
                      <a:endParaRPr lang="ar-SA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dirty="0" smtClean="0"/>
                        <a:t>988</a:t>
                      </a:r>
                      <a:endParaRPr lang="ar-SA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dirty="0" smtClean="0"/>
                        <a:t>100</a:t>
                      </a:r>
                      <a:endParaRPr lang="ar-SA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dirty="0" smtClean="0"/>
                        <a:t>1</a:t>
                      </a:r>
                      <a:endParaRPr lang="ar-SA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dirty="0" smtClean="0"/>
                        <a:t>دعاء</a:t>
                      </a:r>
                      <a:endParaRPr lang="ar-SA" sz="1800" dirty="0"/>
                    </a:p>
                  </a:txBody>
                  <a:tcPr anchor="ctr"/>
                </a:tc>
              </a:tr>
              <a:tr h="402884">
                <a:tc>
                  <a:txBody>
                    <a:bodyPr/>
                    <a:lstStyle/>
                    <a:p>
                      <a:pPr algn="ctr" rtl="1"/>
                      <a:r>
                        <a:rPr lang="ar-SA" sz="1800" dirty="0" smtClean="0"/>
                        <a:t>منى</a:t>
                      </a:r>
                      <a:endParaRPr lang="ar-SA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dirty="0" smtClean="0"/>
                        <a:t>456</a:t>
                      </a:r>
                      <a:endParaRPr lang="ar-SA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dirty="0" smtClean="0"/>
                        <a:t>200</a:t>
                      </a:r>
                      <a:endParaRPr lang="ar-SA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dirty="0" smtClean="0"/>
                        <a:t>2</a:t>
                      </a:r>
                      <a:endParaRPr lang="ar-SA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dirty="0" smtClean="0"/>
                        <a:t>عزة</a:t>
                      </a:r>
                      <a:endParaRPr lang="ar-SA" sz="1800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10281" name="TextBox 5"/>
          <p:cNvSpPr txBox="1">
            <a:spLocks noChangeArrowheads="1"/>
          </p:cNvSpPr>
          <p:nvPr/>
        </p:nvSpPr>
        <p:spPr bwMode="auto">
          <a:xfrm>
            <a:off x="6660233" y="718955"/>
            <a:ext cx="223928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ar-SA" sz="2000" b="1" dirty="0" smtClean="0">
                <a:latin typeface="Comic Sans MS" pitchFamily="66" charset="0"/>
                <a:cs typeface="Tahoma" pitchFamily="34" charset="0"/>
              </a:rPr>
              <a:t>جدول المرضى</a:t>
            </a:r>
            <a:endParaRPr lang="ar-SA" sz="2000" b="1" dirty="0">
              <a:latin typeface="Comic Sans MS" pitchFamily="66" charset="0"/>
              <a:cs typeface="Tahoma" pitchFamily="34" charset="0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4323759"/>
              </p:ext>
            </p:extLst>
          </p:nvPr>
        </p:nvGraphicFramePr>
        <p:xfrm>
          <a:off x="4948200" y="4653136"/>
          <a:ext cx="3951321" cy="1852332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417424"/>
                <a:gridCol w="1471979"/>
                <a:gridCol w="1061918"/>
              </a:tblGrid>
              <a:tr h="463083">
                <a:tc>
                  <a:txBody>
                    <a:bodyPr/>
                    <a:lstStyle/>
                    <a:p>
                      <a:pPr algn="ctr" rtl="1"/>
                      <a:r>
                        <a:rPr lang="ar-SA" sz="1800" dirty="0" smtClean="0"/>
                        <a:t>المصنع</a:t>
                      </a:r>
                      <a:endParaRPr lang="ar-SA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dirty="0" smtClean="0"/>
                        <a:t>اسم الدواء</a:t>
                      </a:r>
                      <a:endParaRPr lang="ar-SA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dirty="0" smtClean="0"/>
                        <a:t>رقم الدواء</a:t>
                      </a:r>
                      <a:endParaRPr lang="ar-SA" sz="1800" dirty="0"/>
                    </a:p>
                  </a:txBody>
                  <a:tcPr anchor="ctr"/>
                </a:tc>
              </a:tr>
              <a:tr h="463083">
                <a:tc>
                  <a:txBody>
                    <a:bodyPr/>
                    <a:lstStyle/>
                    <a:p>
                      <a:pPr algn="ctr" rtl="1"/>
                      <a:r>
                        <a:rPr lang="en-US" sz="1800" dirty="0" smtClean="0"/>
                        <a:t>HG</a:t>
                      </a:r>
                      <a:endParaRPr lang="ar-SA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1800" dirty="0" smtClean="0"/>
                        <a:t>FDG</a:t>
                      </a:r>
                      <a:endParaRPr lang="ar-SA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1800" dirty="0" smtClean="0"/>
                        <a:t>s123</a:t>
                      </a:r>
                      <a:endParaRPr lang="ar-SA" sz="1800" dirty="0"/>
                    </a:p>
                  </a:txBody>
                  <a:tcPr anchor="ctr"/>
                </a:tc>
              </a:tr>
              <a:tr h="463083">
                <a:tc>
                  <a:txBody>
                    <a:bodyPr/>
                    <a:lstStyle/>
                    <a:p>
                      <a:pPr algn="ctr" rtl="1"/>
                      <a:r>
                        <a:rPr lang="en-US" sz="1800" dirty="0" smtClean="0"/>
                        <a:t>AB</a:t>
                      </a:r>
                      <a:endParaRPr lang="ar-SA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1800" dirty="0" smtClean="0"/>
                        <a:t>PANADOL</a:t>
                      </a:r>
                      <a:endParaRPr lang="ar-SA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1800" dirty="0" smtClean="0"/>
                        <a:t>s153</a:t>
                      </a:r>
                      <a:endParaRPr lang="ar-SA" sz="1800" dirty="0"/>
                    </a:p>
                  </a:txBody>
                  <a:tcPr anchor="ctr"/>
                </a:tc>
              </a:tr>
              <a:tr h="463083">
                <a:tc>
                  <a:txBody>
                    <a:bodyPr/>
                    <a:lstStyle/>
                    <a:p>
                      <a:pPr algn="ctr" rtl="1"/>
                      <a:r>
                        <a:rPr lang="en-US" sz="1800" dirty="0" smtClean="0"/>
                        <a:t>AB</a:t>
                      </a:r>
                      <a:endParaRPr lang="ar-SA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1800" dirty="0" smtClean="0"/>
                        <a:t>FIFA</a:t>
                      </a:r>
                      <a:endParaRPr lang="ar-SA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1800" dirty="0" smtClean="0"/>
                        <a:t>s173</a:t>
                      </a:r>
                      <a:endParaRPr lang="ar-SA" sz="1800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10349" name="TextBox 10"/>
          <p:cNvSpPr txBox="1">
            <a:spLocks noChangeArrowheads="1"/>
          </p:cNvSpPr>
          <p:nvPr/>
        </p:nvSpPr>
        <p:spPr bwMode="auto">
          <a:xfrm>
            <a:off x="6804248" y="4038611"/>
            <a:ext cx="2095273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ar-SA" sz="2000" b="1" dirty="0" smtClean="0">
                <a:latin typeface="Comic Sans MS" pitchFamily="66" charset="0"/>
                <a:cs typeface="Tahoma" pitchFamily="34" charset="0"/>
              </a:rPr>
              <a:t>جدول الأدوية</a:t>
            </a:r>
            <a:endParaRPr lang="ar-SA" sz="2000" b="1" dirty="0">
              <a:latin typeface="Comic Sans MS" pitchFamily="66" charset="0"/>
              <a:cs typeface="Tahoma" pitchFamily="34" charset="0"/>
            </a:endParaRPr>
          </a:p>
        </p:txBody>
      </p:sp>
      <p:graphicFrame>
        <p:nvGraphicFramePr>
          <p:cNvPr id="8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5069686"/>
              </p:ext>
            </p:extLst>
          </p:nvPr>
        </p:nvGraphicFramePr>
        <p:xfrm>
          <a:off x="467544" y="1401336"/>
          <a:ext cx="3642519" cy="1955656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419473"/>
                <a:gridCol w="1244118"/>
                <a:gridCol w="978928"/>
              </a:tblGrid>
              <a:tr h="792088">
                <a:tc>
                  <a:txBody>
                    <a:bodyPr/>
                    <a:lstStyle/>
                    <a:p>
                      <a:pPr algn="ctr" rtl="1"/>
                      <a:r>
                        <a:rPr lang="ar-SA" sz="1800" dirty="0" smtClean="0"/>
                        <a:t>عدد الأسرة</a:t>
                      </a:r>
                      <a:endParaRPr lang="ar-SA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dirty="0" smtClean="0"/>
                        <a:t>رقم التحويلة</a:t>
                      </a:r>
                      <a:endParaRPr lang="ar-SA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dirty="0" smtClean="0"/>
                        <a:t>رقم الغرفة</a:t>
                      </a:r>
                      <a:endParaRPr lang="ar-SA" sz="1800" dirty="0"/>
                    </a:p>
                  </a:txBody>
                  <a:tcPr anchor="ctr"/>
                </a:tc>
              </a:tr>
              <a:tr h="432048">
                <a:tc>
                  <a:txBody>
                    <a:bodyPr/>
                    <a:lstStyle/>
                    <a:p>
                      <a:pPr algn="ctr" rtl="1"/>
                      <a:r>
                        <a:rPr lang="ar-SA" sz="1800" dirty="0" smtClean="0"/>
                        <a:t>3</a:t>
                      </a:r>
                      <a:endParaRPr lang="ar-SA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dirty="0" smtClean="0"/>
                        <a:t>435</a:t>
                      </a:r>
                      <a:endParaRPr lang="ar-SA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dirty="0" smtClean="0"/>
                        <a:t>100</a:t>
                      </a:r>
                      <a:endParaRPr lang="ar-SA" sz="1800" dirty="0"/>
                    </a:p>
                  </a:txBody>
                  <a:tcPr anchor="ctr"/>
                </a:tc>
              </a:tr>
              <a:tr h="360040">
                <a:tc>
                  <a:txBody>
                    <a:bodyPr/>
                    <a:lstStyle/>
                    <a:p>
                      <a:pPr algn="ctr" rtl="1"/>
                      <a:r>
                        <a:rPr lang="ar-SA" sz="1800" dirty="0" smtClean="0"/>
                        <a:t>2</a:t>
                      </a:r>
                      <a:endParaRPr lang="ar-SA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dirty="0" smtClean="0"/>
                        <a:t>342</a:t>
                      </a:r>
                      <a:endParaRPr lang="ar-SA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dirty="0" smtClean="0"/>
                        <a:t>200</a:t>
                      </a:r>
                      <a:endParaRPr lang="ar-SA" sz="1800" dirty="0"/>
                    </a:p>
                  </a:txBody>
                  <a:tcPr anchor="ctr"/>
                </a:tc>
              </a:tr>
              <a:tr h="354320">
                <a:tc>
                  <a:txBody>
                    <a:bodyPr/>
                    <a:lstStyle/>
                    <a:p>
                      <a:pPr algn="ctr" rtl="1"/>
                      <a:r>
                        <a:rPr lang="ar-SA" sz="1800" dirty="0" smtClean="0"/>
                        <a:t>1</a:t>
                      </a:r>
                      <a:endParaRPr lang="ar-SA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dirty="0" smtClean="0"/>
                        <a:t>676</a:t>
                      </a:r>
                      <a:endParaRPr lang="ar-SA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dirty="0" smtClean="0"/>
                        <a:t>300</a:t>
                      </a:r>
                      <a:endParaRPr lang="ar-SA" sz="1800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10" name="TextBox 7"/>
          <p:cNvSpPr txBox="1">
            <a:spLocks noChangeArrowheads="1"/>
          </p:cNvSpPr>
          <p:nvPr/>
        </p:nvSpPr>
        <p:spPr bwMode="auto">
          <a:xfrm>
            <a:off x="1835696" y="888232"/>
            <a:ext cx="210030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ar-SA" sz="2400" b="1" dirty="0" smtClean="0">
                <a:latin typeface="Comic Sans MS" pitchFamily="66" charset="0"/>
                <a:cs typeface="Tahoma" pitchFamily="34" charset="0"/>
              </a:rPr>
              <a:t>جدول الغرف</a:t>
            </a:r>
            <a:endParaRPr lang="ar-SA" sz="2400" b="1" dirty="0">
              <a:latin typeface="Comic Sans MS" pitchFamily="66" charset="0"/>
              <a:cs typeface="Tahoma" pitchFamily="34" charset="0"/>
            </a:endParaRPr>
          </a:p>
        </p:txBody>
      </p:sp>
      <p:graphicFrame>
        <p:nvGraphicFramePr>
          <p:cNvPr id="11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7186138"/>
              </p:ext>
            </p:extLst>
          </p:nvPr>
        </p:nvGraphicFramePr>
        <p:xfrm>
          <a:off x="755575" y="4653134"/>
          <a:ext cx="3744417" cy="1872209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498739"/>
                <a:gridCol w="1122839"/>
                <a:gridCol w="1122839"/>
              </a:tblGrid>
              <a:tr h="499160">
                <a:tc>
                  <a:txBody>
                    <a:bodyPr/>
                    <a:lstStyle/>
                    <a:p>
                      <a:pPr algn="ctr" rtl="1"/>
                      <a:r>
                        <a:rPr lang="ar-SA" sz="1800" dirty="0" smtClean="0"/>
                        <a:t>الكمية</a:t>
                      </a:r>
                      <a:endParaRPr lang="ar-SA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dirty="0" smtClean="0"/>
                        <a:t>رقم الدواء</a:t>
                      </a:r>
                      <a:endParaRPr lang="ar-SA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dirty="0" smtClean="0"/>
                        <a:t>رقم</a:t>
                      </a:r>
                      <a:r>
                        <a:rPr lang="ar-SA" sz="1800" baseline="0" dirty="0" smtClean="0"/>
                        <a:t> المريض</a:t>
                      </a:r>
                      <a:endParaRPr lang="ar-SA" sz="1800" dirty="0"/>
                    </a:p>
                  </a:txBody>
                  <a:tcPr anchor="ctr"/>
                </a:tc>
              </a:tr>
              <a:tr h="457683">
                <a:tc>
                  <a:txBody>
                    <a:bodyPr/>
                    <a:lstStyle/>
                    <a:p>
                      <a:pPr algn="ctr" rtl="1"/>
                      <a:r>
                        <a:rPr lang="ar-SA" sz="1800" dirty="0" smtClean="0"/>
                        <a:t>3</a:t>
                      </a:r>
                      <a:endParaRPr lang="ar-SA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1800" dirty="0" smtClean="0"/>
                        <a:t>s123</a:t>
                      </a:r>
                      <a:endParaRPr lang="ar-SA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1800" dirty="0" smtClean="0"/>
                        <a:t>313</a:t>
                      </a:r>
                      <a:endParaRPr lang="ar-SA" sz="1800" dirty="0"/>
                    </a:p>
                  </a:txBody>
                  <a:tcPr anchor="ctr"/>
                </a:tc>
              </a:tr>
              <a:tr h="457683"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lang="ar-SA" sz="1800" kern="1200" dirty="0" smtClean="0"/>
                        <a:t>2</a:t>
                      </a:r>
                      <a:endParaRPr lang="ar-SA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1800" dirty="0" smtClean="0"/>
                        <a:t>s153</a:t>
                      </a:r>
                      <a:endParaRPr lang="ar-SA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800" dirty="0" smtClean="0"/>
                        <a:t>345</a:t>
                      </a:r>
                      <a:endParaRPr lang="ar-SA" sz="1800" dirty="0"/>
                    </a:p>
                  </a:txBody>
                  <a:tcPr anchor="ctr"/>
                </a:tc>
              </a:tr>
              <a:tr h="457683">
                <a:tc>
                  <a:txBody>
                    <a:bodyPr/>
                    <a:lstStyle/>
                    <a:p>
                      <a:pPr algn="ctr" rtl="1"/>
                      <a:r>
                        <a:rPr lang="ar-SA" sz="1800" dirty="0" smtClean="0"/>
                        <a:t>1</a:t>
                      </a:r>
                      <a:endParaRPr lang="ar-SA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1800" dirty="0" smtClean="0"/>
                        <a:t>s173</a:t>
                      </a:r>
                      <a:endParaRPr lang="ar-SA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1800" dirty="0" smtClean="0"/>
                        <a:t>988</a:t>
                      </a:r>
                      <a:endParaRPr lang="ar-SA" sz="1800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13" name="TextBox 11"/>
          <p:cNvSpPr txBox="1">
            <a:spLocks noChangeArrowheads="1"/>
          </p:cNvSpPr>
          <p:nvPr/>
        </p:nvSpPr>
        <p:spPr bwMode="auto">
          <a:xfrm>
            <a:off x="1259632" y="4121899"/>
            <a:ext cx="267636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ar-SA" b="1" dirty="0" smtClean="0">
                <a:latin typeface="Comic Sans MS" pitchFamily="66" charset="0"/>
                <a:cs typeface="Tahoma" pitchFamily="34" charset="0"/>
              </a:rPr>
              <a:t>جدول يعالج بواسطة</a:t>
            </a:r>
            <a:endParaRPr lang="ar-SA" b="1" dirty="0">
              <a:latin typeface="Comic Sans MS" pitchFamily="66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539552" y="620688"/>
            <a:ext cx="827705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ar-SA" sz="2400" b="1" dirty="0"/>
              <a:t>نلاحظ أن هذه الجداول يوجد بينهم علاقات ، لو أردنا أن نستعلم عن شيء معين داخل قاعدة البيانات ، فسيقوم الحاسب باسترجاعه عن طريق العلاقات التي بين تلك الجداول </a:t>
            </a:r>
            <a:r>
              <a:rPr lang="ar-SA" sz="2400" b="1" dirty="0" smtClean="0"/>
              <a:t>.</a:t>
            </a:r>
            <a:endParaRPr lang="ar-SA" sz="2400" b="1" dirty="0"/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714347" y="2016414"/>
            <a:ext cx="8072443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ar-SA" sz="2400" b="1" dirty="0" smtClean="0">
                <a:solidFill>
                  <a:schemeClr val="accent1">
                    <a:lumMod val="75000"/>
                  </a:schemeClr>
                </a:solidFill>
                <a:cs typeface="+mn-cs"/>
              </a:rPr>
              <a:t>مثلا : </a:t>
            </a:r>
          </a:p>
          <a:p>
            <a:pPr algn="just"/>
            <a:r>
              <a:rPr lang="ar-SA" sz="2400" b="1" dirty="0" smtClean="0">
                <a:solidFill>
                  <a:schemeClr val="accent1">
                    <a:lumMod val="75000"/>
                  </a:schemeClr>
                </a:solidFill>
                <a:cs typeface="+mn-cs"/>
              </a:rPr>
              <a:t>لو </a:t>
            </a:r>
            <a:r>
              <a:rPr lang="ar-SA" sz="2400" b="1" dirty="0">
                <a:solidFill>
                  <a:schemeClr val="accent1">
                    <a:lumMod val="75000"/>
                  </a:schemeClr>
                </a:solidFill>
                <a:cs typeface="+mn-cs"/>
              </a:rPr>
              <a:t>أردنا اسم  المريض رقم 313 ورقم الغرفة التي يرقد بها وتحويلة هذه الغرفة واسم الدواء الذي يتناوله ؟</a:t>
            </a:r>
            <a:endParaRPr lang="en-US" sz="2400" b="1" dirty="0">
              <a:solidFill>
                <a:schemeClr val="accent1">
                  <a:lumMod val="75000"/>
                </a:schemeClr>
              </a:solidFill>
              <a:cs typeface="+mn-cs"/>
            </a:endParaRP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785786" y="3738806"/>
            <a:ext cx="8001005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ar-SA" sz="2400" b="1" dirty="0">
                <a:cs typeface="+mn-cs"/>
              </a:rPr>
              <a:t>أولاً يستخرج الحاسب اسم المريض والغرفة التي يرقد بها من </a:t>
            </a:r>
            <a:r>
              <a:rPr lang="ar-SA" sz="2400" b="1" dirty="0" smtClean="0">
                <a:cs typeface="+mn-cs"/>
              </a:rPr>
              <a:t>:</a:t>
            </a:r>
          </a:p>
          <a:p>
            <a:pPr algn="just"/>
            <a:r>
              <a:rPr lang="ar-SA" sz="2400" b="1" dirty="0" smtClean="0">
                <a:solidFill>
                  <a:schemeClr val="bg2">
                    <a:lumMod val="50000"/>
                  </a:schemeClr>
                </a:solidFill>
                <a:cs typeface="+mn-cs"/>
              </a:rPr>
              <a:t>جدول </a:t>
            </a:r>
            <a:r>
              <a:rPr lang="ar-SA" sz="2400" b="1" dirty="0">
                <a:solidFill>
                  <a:schemeClr val="bg2">
                    <a:lumMod val="50000"/>
                  </a:schemeClr>
                </a:solidFill>
                <a:cs typeface="+mn-cs"/>
              </a:rPr>
              <a:t>المرضى </a:t>
            </a:r>
            <a:r>
              <a:rPr lang="ar-SA" sz="2400" b="1" dirty="0">
                <a:cs typeface="+mn-cs"/>
              </a:rPr>
              <a:t>(اسم المريض محمد  الغرفة 100 ) </a:t>
            </a:r>
            <a:r>
              <a:rPr lang="ar-SA" sz="2400" b="1" dirty="0" smtClean="0">
                <a:cs typeface="+mn-cs"/>
              </a:rPr>
              <a:t>, ثم </a:t>
            </a:r>
            <a:r>
              <a:rPr lang="ar-SA" sz="2400" b="1" dirty="0">
                <a:cs typeface="+mn-cs"/>
              </a:rPr>
              <a:t>ينتقل إلى </a:t>
            </a:r>
            <a:endParaRPr lang="ar-SA" sz="2400" b="1" dirty="0" smtClean="0">
              <a:cs typeface="+mn-cs"/>
            </a:endParaRPr>
          </a:p>
          <a:p>
            <a:pPr algn="just"/>
            <a:r>
              <a:rPr lang="ar-SA" sz="2400" b="1" dirty="0" smtClean="0">
                <a:solidFill>
                  <a:schemeClr val="bg2">
                    <a:lumMod val="50000"/>
                  </a:schemeClr>
                </a:solidFill>
                <a:cs typeface="+mn-cs"/>
              </a:rPr>
              <a:t>جدول </a:t>
            </a:r>
            <a:r>
              <a:rPr lang="ar-SA" sz="2400" b="1" dirty="0">
                <a:solidFill>
                  <a:schemeClr val="bg2">
                    <a:lumMod val="50000"/>
                  </a:schemeClr>
                </a:solidFill>
                <a:cs typeface="+mn-cs"/>
              </a:rPr>
              <a:t>الغرف </a:t>
            </a:r>
            <a:r>
              <a:rPr lang="ar-SA" sz="2400" b="1" dirty="0">
                <a:cs typeface="+mn-cs"/>
              </a:rPr>
              <a:t>ليأخذ رقم التحويلة للغرفة 100 ( التحويلة 435) </a:t>
            </a:r>
            <a:r>
              <a:rPr lang="ar-SA" sz="2400" b="1" dirty="0" smtClean="0">
                <a:cs typeface="+mn-cs"/>
              </a:rPr>
              <a:t>، ثم </a:t>
            </a:r>
            <a:r>
              <a:rPr lang="ar-SA" sz="2400" b="1" dirty="0">
                <a:cs typeface="+mn-cs"/>
              </a:rPr>
              <a:t>ينتقل إلى </a:t>
            </a:r>
            <a:r>
              <a:rPr lang="ar-SA" sz="2400" b="1" dirty="0">
                <a:solidFill>
                  <a:schemeClr val="bg2">
                    <a:lumMod val="50000"/>
                  </a:schemeClr>
                </a:solidFill>
                <a:cs typeface="+mn-cs"/>
              </a:rPr>
              <a:t>جدول يعالج </a:t>
            </a:r>
            <a:r>
              <a:rPr lang="ar-SA" sz="2400" b="1" dirty="0" smtClean="0">
                <a:solidFill>
                  <a:schemeClr val="bg2">
                    <a:lumMod val="50000"/>
                  </a:schemeClr>
                </a:solidFill>
                <a:cs typeface="+mn-cs"/>
              </a:rPr>
              <a:t>بواسطة </a:t>
            </a:r>
            <a:r>
              <a:rPr lang="ar-SA" sz="2400" b="1" dirty="0">
                <a:cs typeface="+mn-cs"/>
              </a:rPr>
              <a:t>ليأخذ رقم الدواء </a:t>
            </a:r>
            <a:r>
              <a:rPr lang="ar-SA" sz="2400" b="1" dirty="0" smtClean="0">
                <a:cs typeface="+mn-cs"/>
              </a:rPr>
              <a:t> ,ومن </a:t>
            </a:r>
            <a:r>
              <a:rPr lang="ar-SA" sz="2400" b="1" dirty="0">
                <a:cs typeface="+mn-cs"/>
              </a:rPr>
              <a:t>ثم يتجه </a:t>
            </a:r>
            <a:r>
              <a:rPr lang="ar-SA" sz="2400" b="1" dirty="0" smtClean="0">
                <a:cs typeface="+mn-cs"/>
              </a:rPr>
              <a:t>إلى</a:t>
            </a:r>
          </a:p>
          <a:p>
            <a:pPr algn="just"/>
            <a:r>
              <a:rPr lang="ar-SA" sz="2400" b="1" dirty="0" smtClean="0">
                <a:solidFill>
                  <a:schemeClr val="bg2">
                    <a:lumMod val="50000"/>
                  </a:schemeClr>
                </a:solidFill>
                <a:cs typeface="+mn-cs"/>
              </a:rPr>
              <a:t>جدول </a:t>
            </a:r>
            <a:r>
              <a:rPr lang="ar-SA" sz="2400" b="1" dirty="0">
                <a:solidFill>
                  <a:schemeClr val="bg2">
                    <a:lumMod val="50000"/>
                  </a:schemeClr>
                </a:solidFill>
                <a:cs typeface="+mn-cs"/>
              </a:rPr>
              <a:t>الأدوية </a:t>
            </a:r>
            <a:r>
              <a:rPr lang="ar-SA" sz="2400" b="1" dirty="0">
                <a:cs typeface="+mn-cs"/>
              </a:rPr>
              <a:t>ليأخذ اسم هذا </a:t>
            </a:r>
            <a:r>
              <a:rPr lang="ar-SA" sz="2400" b="1" dirty="0" smtClean="0">
                <a:cs typeface="+mn-cs"/>
              </a:rPr>
              <a:t>الدواء  </a:t>
            </a:r>
            <a:r>
              <a:rPr lang="en-US" sz="2400" b="1" dirty="0" smtClean="0">
                <a:cs typeface="+mn-cs"/>
              </a:rPr>
              <a:t>FDG</a:t>
            </a:r>
            <a:r>
              <a:rPr lang="ar-SA" sz="2400" b="1" dirty="0" smtClean="0">
                <a:cs typeface="+mn-cs"/>
              </a:rPr>
              <a:t> . </a:t>
            </a:r>
          </a:p>
          <a:p>
            <a:pPr algn="just"/>
            <a:endParaRPr lang="ar-SA" sz="2400" b="1" dirty="0">
              <a:cs typeface="+mn-cs"/>
            </a:endParaRPr>
          </a:p>
          <a:p>
            <a:pPr algn="just"/>
            <a:endParaRPr lang="en-US" sz="2400" b="1" dirty="0"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8E2136-1D52-404E-9F72-638376FF357E}" type="slidenum">
              <a:rPr lang="ar-SA" smtClean="0"/>
              <a:pPr>
                <a:defRPr/>
              </a:pPr>
              <a:t>5</a:t>
            </a:fld>
            <a:endParaRPr lang="ar-SA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9592" y="548680"/>
            <a:ext cx="7772400" cy="850106"/>
          </a:xfrm>
        </p:spPr>
        <p:txBody>
          <a:bodyPr>
            <a:normAutofit/>
          </a:bodyPr>
          <a:lstStyle/>
          <a:p>
            <a:pPr algn="r"/>
            <a:r>
              <a:rPr lang="ar-SA" sz="3600" b="1" u="sng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خطوات</a:t>
            </a:r>
            <a:r>
              <a:rPr lang="ar-SA" sz="3200" u="sng" dirty="0" smtClean="0">
                <a:solidFill>
                  <a:schemeClr val="accent1"/>
                </a:solidFill>
              </a:rPr>
              <a:t> </a:t>
            </a:r>
            <a:r>
              <a:rPr lang="ar-SA" sz="3600" b="1" u="sng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بناء </a:t>
            </a:r>
            <a:r>
              <a:rPr lang="ar-SA" sz="3600" b="1" u="sng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قواعد البيانات </a:t>
            </a:r>
            <a:r>
              <a:rPr lang="ar-SA" sz="3200" dirty="0" smtClean="0">
                <a:solidFill>
                  <a:schemeClr val="accent1"/>
                </a:solidFill>
              </a:rPr>
              <a:t>:</a:t>
            </a:r>
            <a:endParaRPr lang="ar-SA" sz="3200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23528" y="1447800"/>
            <a:ext cx="8496944" cy="5077544"/>
          </a:xfr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ar-SA" sz="2000" dirty="0" smtClean="0"/>
              <a:t>  </a:t>
            </a:r>
            <a:endParaRPr lang="ar-SA" sz="2800" dirty="0" smtClean="0"/>
          </a:p>
          <a:p>
            <a:pPr marL="0" indent="0" algn="just">
              <a:buNone/>
            </a:pPr>
            <a:r>
              <a:rPr lang="ar-SA" sz="2400" b="1" dirty="0" smtClean="0">
                <a:solidFill>
                  <a:schemeClr val="accent1"/>
                </a:solidFill>
              </a:rPr>
              <a:t>أولا : </a:t>
            </a:r>
            <a:r>
              <a:rPr lang="ar-SA" sz="2400" b="1" dirty="0" smtClean="0"/>
              <a:t>تحديد متطلبات قاعدة البيانات </a:t>
            </a:r>
            <a:r>
              <a:rPr lang="ar-SA" sz="2400" dirty="0" smtClean="0"/>
              <a:t>وبناء عليها يصمم ما يسمى </a:t>
            </a:r>
          </a:p>
          <a:p>
            <a:pPr marL="0" indent="0" algn="just">
              <a:buNone/>
            </a:pPr>
            <a:r>
              <a:rPr lang="ar-SA" sz="2400" b="1" dirty="0"/>
              <a:t> </a:t>
            </a:r>
            <a:r>
              <a:rPr lang="ar-SA" sz="2400" b="1" dirty="0" smtClean="0"/>
              <a:t>               بنموذج الكيان و العلاقة الرابطة  </a:t>
            </a:r>
            <a:r>
              <a:rPr lang="en-US" sz="2400" b="1" dirty="0" smtClean="0"/>
              <a:t>ERD  </a:t>
            </a:r>
            <a:r>
              <a:rPr lang="ar-SA" sz="2400" b="1" dirty="0" smtClean="0"/>
              <a:t>  .</a:t>
            </a:r>
          </a:p>
          <a:p>
            <a:pPr marL="0" indent="0" algn="just">
              <a:buNone/>
            </a:pPr>
            <a:endParaRPr lang="ar-SA" sz="2400" b="1" dirty="0" smtClean="0"/>
          </a:p>
          <a:p>
            <a:pPr marL="0" indent="0" algn="just">
              <a:buNone/>
            </a:pPr>
            <a:r>
              <a:rPr lang="ar-SA" sz="2400" b="1" dirty="0">
                <a:solidFill>
                  <a:schemeClr val="accent1"/>
                </a:solidFill>
              </a:rPr>
              <a:t>ثانياً : </a:t>
            </a:r>
            <a:r>
              <a:rPr lang="ar-SA" sz="2400" dirty="0" smtClean="0"/>
              <a:t>تحويل نموذج </a:t>
            </a:r>
            <a:r>
              <a:rPr lang="ar-SA" sz="2400" dirty="0"/>
              <a:t>الكيان و العلاقة الرابطة  </a:t>
            </a:r>
            <a:r>
              <a:rPr lang="en-US" sz="2400" dirty="0"/>
              <a:t>ERD</a:t>
            </a:r>
            <a:r>
              <a:rPr lang="ar-SA" sz="2400" dirty="0" smtClean="0"/>
              <a:t> إلى جداول </a:t>
            </a:r>
          </a:p>
          <a:p>
            <a:pPr marL="0" indent="0" algn="just">
              <a:buNone/>
            </a:pPr>
            <a:r>
              <a:rPr lang="ar-SA" sz="2400" b="1" dirty="0" smtClean="0"/>
              <a:t>              كمخطط قابل للتنفيذ على نظام إدارة قواعد البيانات </a:t>
            </a:r>
            <a:r>
              <a:rPr lang="en-US" sz="2400" b="1" dirty="0" smtClean="0"/>
              <a:t> DBMS</a:t>
            </a:r>
            <a:r>
              <a:rPr lang="ar-SA" sz="2400" b="1" dirty="0" smtClean="0"/>
              <a:t> .</a:t>
            </a:r>
          </a:p>
          <a:p>
            <a:pPr marL="0" indent="0" algn="just">
              <a:buNone/>
            </a:pPr>
            <a:endParaRPr lang="ar-SA" sz="2400" b="1" dirty="0" smtClean="0"/>
          </a:p>
          <a:p>
            <a:pPr marL="0" indent="0" algn="just">
              <a:buNone/>
            </a:pPr>
            <a:r>
              <a:rPr lang="ar-SA" sz="2400" b="1" dirty="0">
                <a:solidFill>
                  <a:schemeClr val="accent1"/>
                </a:solidFill>
              </a:rPr>
              <a:t>ثالثاً : </a:t>
            </a:r>
            <a:r>
              <a:rPr lang="ar-SA" sz="2400" dirty="0" smtClean="0"/>
              <a:t>التنفيذ </a:t>
            </a:r>
            <a:r>
              <a:rPr lang="ar-SA" sz="2400" dirty="0"/>
              <a:t>الفعلي </a:t>
            </a:r>
            <a:r>
              <a:rPr lang="ar-SA" sz="2400" dirty="0" smtClean="0"/>
              <a:t>للمخطط وتخزينه على </a:t>
            </a:r>
            <a:r>
              <a:rPr lang="ar-SA" sz="2400" b="1" dirty="0" smtClean="0"/>
              <a:t>نظام </a:t>
            </a:r>
            <a:r>
              <a:rPr lang="ar-SA" sz="2400" b="1" dirty="0"/>
              <a:t>إدارة قواعد </a:t>
            </a:r>
            <a:r>
              <a:rPr lang="ar-SA" sz="2400" b="1" dirty="0" smtClean="0"/>
              <a:t>البيانات </a:t>
            </a:r>
            <a:r>
              <a:rPr lang="en-US" sz="2400" b="1" dirty="0" smtClean="0"/>
              <a:t> </a:t>
            </a:r>
            <a:r>
              <a:rPr lang="en-US" sz="2400" b="1" dirty="0"/>
              <a:t>DBMS </a:t>
            </a:r>
            <a:endParaRPr lang="ar-SA" sz="2400" b="1" dirty="0" smtClean="0"/>
          </a:p>
          <a:p>
            <a:pPr marL="0" indent="0" algn="just">
              <a:buNone/>
            </a:pPr>
            <a:r>
              <a:rPr lang="ar-SA" sz="2400" b="1" dirty="0" smtClean="0"/>
              <a:t>في جهاز الحاسب .</a:t>
            </a:r>
            <a:endParaRPr lang="ar-SA" sz="2400" dirty="0"/>
          </a:p>
        </p:txBody>
      </p:sp>
    </p:spTree>
    <p:extLst>
      <p:ext uri="{BB962C8B-B14F-4D97-AF65-F5344CB8AC3E}">
        <p14:creationId xmlns:p14="http://schemas.microsoft.com/office/powerpoint/2010/main" val="1525429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شكل حر 20"/>
          <p:cNvSpPr/>
          <p:nvPr/>
        </p:nvSpPr>
        <p:spPr>
          <a:xfrm>
            <a:off x="2888968" y="1484784"/>
            <a:ext cx="3505199" cy="1063511"/>
          </a:xfrm>
          <a:custGeom>
            <a:avLst/>
            <a:gdLst>
              <a:gd name="connsiteX0" fmla="*/ 0 w 2059100"/>
              <a:gd name="connsiteY0" fmla="*/ 82210 h 822098"/>
              <a:gd name="connsiteX1" fmla="*/ 24079 w 2059100"/>
              <a:gd name="connsiteY1" fmla="*/ 24079 h 822098"/>
              <a:gd name="connsiteX2" fmla="*/ 82210 w 2059100"/>
              <a:gd name="connsiteY2" fmla="*/ 0 h 822098"/>
              <a:gd name="connsiteX3" fmla="*/ 1976890 w 2059100"/>
              <a:gd name="connsiteY3" fmla="*/ 0 h 822098"/>
              <a:gd name="connsiteX4" fmla="*/ 2035021 w 2059100"/>
              <a:gd name="connsiteY4" fmla="*/ 24079 h 822098"/>
              <a:gd name="connsiteX5" fmla="*/ 2059100 w 2059100"/>
              <a:gd name="connsiteY5" fmla="*/ 82210 h 822098"/>
              <a:gd name="connsiteX6" fmla="*/ 2059100 w 2059100"/>
              <a:gd name="connsiteY6" fmla="*/ 739888 h 822098"/>
              <a:gd name="connsiteX7" fmla="*/ 2035021 w 2059100"/>
              <a:gd name="connsiteY7" fmla="*/ 798019 h 822098"/>
              <a:gd name="connsiteX8" fmla="*/ 1976890 w 2059100"/>
              <a:gd name="connsiteY8" fmla="*/ 822098 h 822098"/>
              <a:gd name="connsiteX9" fmla="*/ 82210 w 2059100"/>
              <a:gd name="connsiteY9" fmla="*/ 822098 h 822098"/>
              <a:gd name="connsiteX10" fmla="*/ 24079 w 2059100"/>
              <a:gd name="connsiteY10" fmla="*/ 798019 h 822098"/>
              <a:gd name="connsiteX11" fmla="*/ 0 w 2059100"/>
              <a:gd name="connsiteY11" fmla="*/ 739888 h 822098"/>
              <a:gd name="connsiteX12" fmla="*/ 0 w 2059100"/>
              <a:gd name="connsiteY12" fmla="*/ 82210 h 8220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059100" h="822098">
                <a:moveTo>
                  <a:pt x="0" y="82210"/>
                </a:moveTo>
                <a:cubicBezTo>
                  <a:pt x="0" y="60407"/>
                  <a:pt x="8661" y="39496"/>
                  <a:pt x="24079" y="24079"/>
                </a:cubicBezTo>
                <a:cubicBezTo>
                  <a:pt x="39496" y="8662"/>
                  <a:pt x="60407" y="0"/>
                  <a:pt x="82210" y="0"/>
                </a:cubicBezTo>
                <a:lnTo>
                  <a:pt x="1976890" y="0"/>
                </a:lnTo>
                <a:cubicBezTo>
                  <a:pt x="1998693" y="0"/>
                  <a:pt x="2019604" y="8661"/>
                  <a:pt x="2035021" y="24079"/>
                </a:cubicBezTo>
                <a:cubicBezTo>
                  <a:pt x="2050438" y="39496"/>
                  <a:pt x="2059100" y="60407"/>
                  <a:pt x="2059100" y="82210"/>
                </a:cubicBezTo>
                <a:lnTo>
                  <a:pt x="2059100" y="739888"/>
                </a:lnTo>
                <a:cubicBezTo>
                  <a:pt x="2059100" y="761691"/>
                  <a:pt x="2050439" y="782602"/>
                  <a:pt x="2035021" y="798019"/>
                </a:cubicBezTo>
                <a:cubicBezTo>
                  <a:pt x="2019604" y="813436"/>
                  <a:pt x="1998693" y="822098"/>
                  <a:pt x="1976890" y="822098"/>
                </a:cubicBezTo>
                <a:lnTo>
                  <a:pt x="82210" y="822098"/>
                </a:lnTo>
                <a:cubicBezTo>
                  <a:pt x="60407" y="822098"/>
                  <a:pt x="39496" y="813437"/>
                  <a:pt x="24079" y="798019"/>
                </a:cubicBezTo>
                <a:cubicBezTo>
                  <a:pt x="8662" y="782602"/>
                  <a:pt x="0" y="761691"/>
                  <a:pt x="0" y="739888"/>
                </a:cubicBezTo>
                <a:lnTo>
                  <a:pt x="0" y="82210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92658" tIns="92658" rIns="92658" bIns="92658" numCol="1" spcCol="1270" anchor="ctr" anchorCtr="0">
            <a:noAutofit/>
          </a:bodyPr>
          <a:lstStyle/>
          <a:p>
            <a:pPr lvl="0" algn="ctr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ar-SA" sz="2800" kern="1200" dirty="0" smtClean="0"/>
              <a:t>رسم نموذج</a:t>
            </a:r>
            <a:r>
              <a:rPr lang="ar-JO" sz="2800" kern="1200" dirty="0" smtClean="0"/>
              <a:t> الكي</a:t>
            </a:r>
            <a:r>
              <a:rPr lang="ar-SA" sz="2800" kern="1200" dirty="0" smtClean="0"/>
              <a:t>ان و</a:t>
            </a:r>
            <a:r>
              <a:rPr lang="ar-JO" sz="2800" kern="1200" dirty="0" smtClean="0"/>
              <a:t> العلا</a:t>
            </a:r>
            <a:r>
              <a:rPr lang="ar-SA" sz="2800" kern="1200" dirty="0" err="1" smtClean="0"/>
              <a:t>قة</a:t>
            </a:r>
            <a:r>
              <a:rPr lang="ar-SA" sz="2800" kern="1200" dirty="0" smtClean="0"/>
              <a:t> الرابطة </a:t>
            </a:r>
            <a:r>
              <a:rPr lang="ar-JO" sz="2800" kern="1200" dirty="0" smtClean="0"/>
              <a:t> </a:t>
            </a:r>
            <a:r>
              <a:rPr lang="en-US" sz="2800" kern="1200" dirty="0" smtClean="0"/>
              <a:t>(ER Diagram)</a:t>
            </a:r>
            <a:endParaRPr lang="en-US" sz="2800" kern="1200" dirty="0"/>
          </a:p>
        </p:txBody>
      </p:sp>
      <p:sp>
        <p:nvSpPr>
          <p:cNvPr id="22" name="شكل حر 21"/>
          <p:cNvSpPr/>
          <p:nvPr/>
        </p:nvSpPr>
        <p:spPr>
          <a:xfrm>
            <a:off x="4247043" y="2692469"/>
            <a:ext cx="629756" cy="398818"/>
          </a:xfrm>
          <a:custGeom>
            <a:avLst/>
            <a:gdLst>
              <a:gd name="connsiteX0" fmla="*/ 0 w 308287"/>
              <a:gd name="connsiteY0" fmla="*/ 73989 h 369944"/>
              <a:gd name="connsiteX1" fmla="*/ 154144 w 308287"/>
              <a:gd name="connsiteY1" fmla="*/ 73989 h 369944"/>
              <a:gd name="connsiteX2" fmla="*/ 154144 w 308287"/>
              <a:gd name="connsiteY2" fmla="*/ 0 h 369944"/>
              <a:gd name="connsiteX3" fmla="*/ 308287 w 308287"/>
              <a:gd name="connsiteY3" fmla="*/ 184972 h 369944"/>
              <a:gd name="connsiteX4" fmla="*/ 154144 w 308287"/>
              <a:gd name="connsiteY4" fmla="*/ 369944 h 369944"/>
              <a:gd name="connsiteX5" fmla="*/ 154144 w 308287"/>
              <a:gd name="connsiteY5" fmla="*/ 295955 h 369944"/>
              <a:gd name="connsiteX6" fmla="*/ 0 w 308287"/>
              <a:gd name="connsiteY6" fmla="*/ 295955 h 369944"/>
              <a:gd name="connsiteX7" fmla="*/ 0 w 308287"/>
              <a:gd name="connsiteY7" fmla="*/ 73989 h 3699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08287" h="369944">
                <a:moveTo>
                  <a:pt x="246629" y="1"/>
                </a:moveTo>
                <a:lnTo>
                  <a:pt x="246629" y="184973"/>
                </a:lnTo>
                <a:lnTo>
                  <a:pt x="308287" y="184973"/>
                </a:lnTo>
                <a:lnTo>
                  <a:pt x="154144" y="369943"/>
                </a:lnTo>
                <a:lnTo>
                  <a:pt x="0" y="184973"/>
                </a:lnTo>
                <a:lnTo>
                  <a:pt x="61658" y="184973"/>
                </a:lnTo>
                <a:lnTo>
                  <a:pt x="61658" y="1"/>
                </a:lnTo>
                <a:lnTo>
                  <a:pt x="246629" y="1"/>
                </a:lnTo>
                <a:close/>
              </a:path>
            </a:pathLst>
          </a:custGeom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73990" tIns="0" rIns="73989" bIns="92487" numCol="1" spcCol="1270" anchor="ctr" anchorCtr="0">
            <a:noAutofit/>
          </a:bodyPr>
          <a:lstStyle/>
          <a:p>
            <a:pPr lvl="0" algn="ctr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1400" kern="1200"/>
          </a:p>
        </p:txBody>
      </p:sp>
      <p:sp>
        <p:nvSpPr>
          <p:cNvPr id="23" name="شكل حر 22"/>
          <p:cNvSpPr/>
          <p:nvPr/>
        </p:nvSpPr>
        <p:spPr>
          <a:xfrm>
            <a:off x="2888969" y="3199297"/>
            <a:ext cx="3505199" cy="1395858"/>
          </a:xfrm>
          <a:custGeom>
            <a:avLst/>
            <a:gdLst>
              <a:gd name="connsiteX0" fmla="*/ 0 w 2059100"/>
              <a:gd name="connsiteY0" fmla="*/ 82210 h 822098"/>
              <a:gd name="connsiteX1" fmla="*/ 24079 w 2059100"/>
              <a:gd name="connsiteY1" fmla="*/ 24079 h 822098"/>
              <a:gd name="connsiteX2" fmla="*/ 82210 w 2059100"/>
              <a:gd name="connsiteY2" fmla="*/ 0 h 822098"/>
              <a:gd name="connsiteX3" fmla="*/ 1976890 w 2059100"/>
              <a:gd name="connsiteY3" fmla="*/ 0 h 822098"/>
              <a:gd name="connsiteX4" fmla="*/ 2035021 w 2059100"/>
              <a:gd name="connsiteY4" fmla="*/ 24079 h 822098"/>
              <a:gd name="connsiteX5" fmla="*/ 2059100 w 2059100"/>
              <a:gd name="connsiteY5" fmla="*/ 82210 h 822098"/>
              <a:gd name="connsiteX6" fmla="*/ 2059100 w 2059100"/>
              <a:gd name="connsiteY6" fmla="*/ 739888 h 822098"/>
              <a:gd name="connsiteX7" fmla="*/ 2035021 w 2059100"/>
              <a:gd name="connsiteY7" fmla="*/ 798019 h 822098"/>
              <a:gd name="connsiteX8" fmla="*/ 1976890 w 2059100"/>
              <a:gd name="connsiteY8" fmla="*/ 822098 h 822098"/>
              <a:gd name="connsiteX9" fmla="*/ 82210 w 2059100"/>
              <a:gd name="connsiteY9" fmla="*/ 822098 h 822098"/>
              <a:gd name="connsiteX10" fmla="*/ 24079 w 2059100"/>
              <a:gd name="connsiteY10" fmla="*/ 798019 h 822098"/>
              <a:gd name="connsiteX11" fmla="*/ 0 w 2059100"/>
              <a:gd name="connsiteY11" fmla="*/ 739888 h 822098"/>
              <a:gd name="connsiteX12" fmla="*/ 0 w 2059100"/>
              <a:gd name="connsiteY12" fmla="*/ 82210 h 8220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059100" h="822098">
                <a:moveTo>
                  <a:pt x="0" y="82210"/>
                </a:moveTo>
                <a:cubicBezTo>
                  <a:pt x="0" y="60407"/>
                  <a:pt x="8661" y="39496"/>
                  <a:pt x="24079" y="24079"/>
                </a:cubicBezTo>
                <a:cubicBezTo>
                  <a:pt x="39496" y="8662"/>
                  <a:pt x="60407" y="0"/>
                  <a:pt x="82210" y="0"/>
                </a:cubicBezTo>
                <a:lnTo>
                  <a:pt x="1976890" y="0"/>
                </a:lnTo>
                <a:cubicBezTo>
                  <a:pt x="1998693" y="0"/>
                  <a:pt x="2019604" y="8661"/>
                  <a:pt x="2035021" y="24079"/>
                </a:cubicBezTo>
                <a:cubicBezTo>
                  <a:pt x="2050438" y="39496"/>
                  <a:pt x="2059100" y="60407"/>
                  <a:pt x="2059100" y="82210"/>
                </a:cubicBezTo>
                <a:lnTo>
                  <a:pt x="2059100" y="739888"/>
                </a:lnTo>
                <a:cubicBezTo>
                  <a:pt x="2059100" y="761691"/>
                  <a:pt x="2050439" y="782602"/>
                  <a:pt x="2035021" y="798019"/>
                </a:cubicBezTo>
                <a:cubicBezTo>
                  <a:pt x="2019604" y="813436"/>
                  <a:pt x="1998693" y="822098"/>
                  <a:pt x="1976890" y="822098"/>
                </a:cubicBezTo>
                <a:lnTo>
                  <a:pt x="82210" y="822098"/>
                </a:lnTo>
                <a:cubicBezTo>
                  <a:pt x="60407" y="822098"/>
                  <a:pt x="39496" y="813437"/>
                  <a:pt x="24079" y="798019"/>
                </a:cubicBezTo>
                <a:cubicBezTo>
                  <a:pt x="8662" y="782602"/>
                  <a:pt x="0" y="761691"/>
                  <a:pt x="0" y="739888"/>
                </a:cubicBezTo>
                <a:lnTo>
                  <a:pt x="0" y="82210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92658" tIns="92658" rIns="92658" bIns="92658" numCol="1" spcCol="1270" anchor="ctr" anchorCtr="0">
            <a:noAutofit/>
          </a:bodyPr>
          <a:lstStyle/>
          <a:p>
            <a:pPr lvl="0" algn="ctr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ar-SA" sz="2800" dirty="0" smtClean="0"/>
              <a:t>وضع </a:t>
            </a:r>
            <a:r>
              <a:rPr lang="ar-JO" sz="2800" kern="1200" dirty="0" smtClean="0"/>
              <a:t>مخطط </a:t>
            </a:r>
            <a:r>
              <a:rPr lang="ar-SA" sz="2800" kern="1200" dirty="0" smtClean="0"/>
              <a:t>ل</a:t>
            </a:r>
            <a:r>
              <a:rPr lang="ar-JO" sz="2800" kern="1200" dirty="0" smtClean="0"/>
              <a:t>قاعدة البيانات</a:t>
            </a:r>
            <a:endParaRPr lang="ar-SA" sz="2800" kern="1200" dirty="0" smtClean="0"/>
          </a:p>
          <a:p>
            <a:pPr algn="ctr" defTabSz="800100">
              <a:lnSpc>
                <a:spcPct val="90000"/>
              </a:lnSpc>
              <a:spcAft>
                <a:spcPct val="35000"/>
              </a:spcAft>
            </a:pPr>
            <a:r>
              <a:rPr lang="ar-SA" sz="1600" b="1" dirty="0"/>
              <a:t>تحويل نموذج الكيان والعلاقة الرابطة إلى </a:t>
            </a:r>
            <a:r>
              <a:rPr lang="ar-SA" sz="1600" b="1" dirty="0" smtClean="0"/>
              <a:t>جداول</a:t>
            </a:r>
            <a:endParaRPr lang="ar-JO" sz="1600" kern="1200" dirty="0" smtClean="0"/>
          </a:p>
          <a:p>
            <a:pPr lvl="0" algn="ctr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2800" kern="1200" dirty="0" smtClean="0"/>
              <a:t>( Database Schema)</a:t>
            </a:r>
            <a:endParaRPr lang="en-US" sz="2800" kern="1200" dirty="0"/>
          </a:p>
        </p:txBody>
      </p:sp>
      <p:sp>
        <p:nvSpPr>
          <p:cNvPr id="24" name="شكل حر 23"/>
          <p:cNvSpPr/>
          <p:nvPr/>
        </p:nvSpPr>
        <p:spPr>
          <a:xfrm>
            <a:off x="4326691" y="4687651"/>
            <a:ext cx="629756" cy="398818"/>
          </a:xfrm>
          <a:custGeom>
            <a:avLst/>
            <a:gdLst>
              <a:gd name="connsiteX0" fmla="*/ 0 w 308287"/>
              <a:gd name="connsiteY0" fmla="*/ 73989 h 369944"/>
              <a:gd name="connsiteX1" fmla="*/ 154144 w 308287"/>
              <a:gd name="connsiteY1" fmla="*/ 73989 h 369944"/>
              <a:gd name="connsiteX2" fmla="*/ 154144 w 308287"/>
              <a:gd name="connsiteY2" fmla="*/ 0 h 369944"/>
              <a:gd name="connsiteX3" fmla="*/ 308287 w 308287"/>
              <a:gd name="connsiteY3" fmla="*/ 184972 h 369944"/>
              <a:gd name="connsiteX4" fmla="*/ 154144 w 308287"/>
              <a:gd name="connsiteY4" fmla="*/ 369944 h 369944"/>
              <a:gd name="connsiteX5" fmla="*/ 154144 w 308287"/>
              <a:gd name="connsiteY5" fmla="*/ 295955 h 369944"/>
              <a:gd name="connsiteX6" fmla="*/ 0 w 308287"/>
              <a:gd name="connsiteY6" fmla="*/ 295955 h 369944"/>
              <a:gd name="connsiteX7" fmla="*/ 0 w 308287"/>
              <a:gd name="connsiteY7" fmla="*/ 73989 h 3699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08287" h="369944">
                <a:moveTo>
                  <a:pt x="246629" y="1"/>
                </a:moveTo>
                <a:lnTo>
                  <a:pt x="246629" y="184973"/>
                </a:lnTo>
                <a:lnTo>
                  <a:pt x="308287" y="184973"/>
                </a:lnTo>
                <a:lnTo>
                  <a:pt x="154144" y="369943"/>
                </a:lnTo>
                <a:lnTo>
                  <a:pt x="0" y="184973"/>
                </a:lnTo>
                <a:lnTo>
                  <a:pt x="61658" y="184973"/>
                </a:lnTo>
                <a:lnTo>
                  <a:pt x="61658" y="1"/>
                </a:lnTo>
                <a:lnTo>
                  <a:pt x="246629" y="1"/>
                </a:lnTo>
                <a:close/>
              </a:path>
            </a:pathLst>
          </a:custGeom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73990" tIns="0" rIns="73989" bIns="92487" numCol="1" spcCol="1270" anchor="ctr" anchorCtr="0">
            <a:noAutofit/>
          </a:bodyPr>
          <a:lstStyle/>
          <a:p>
            <a:pPr lvl="0" algn="ctr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1400" kern="1200"/>
          </a:p>
        </p:txBody>
      </p:sp>
      <p:sp>
        <p:nvSpPr>
          <p:cNvPr id="25" name="شكل حر 24"/>
          <p:cNvSpPr/>
          <p:nvPr/>
        </p:nvSpPr>
        <p:spPr>
          <a:xfrm>
            <a:off x="2888969" y="5190489"/>
            <a:ext cx="3505199" cy="1063511"/>
          </a:xfrm>
          <a:custGeom>
            <a:avLst/>
            <a:gdLst>
              <a:gd name="connsiteX0" fmla="*/ 0 w 2059100"/>
              <a:gd name="connsiteY0" fmla="*/ 82210 h 822098"/>
              <a:gd name="connsiteX1" fmla="*/ 24079 w 2059100"/>
              <a:gd name="connsiteY1" fmla="*/ 24079 h 822098"/>
              <a:gd name="connsiteX2" fmla="*/ 82210 w 2059100"/>
              <a:gd name="connsiteY2" fmla="*/ 0 h 822098"/>
              <a:gd name="connsiteX3" fmla="*/ 1976890 w 2059100"/>
              <a:gd name="connsiteY3" fmla="*/ 0 h 822098"/>
              <a:gd name="connsiteX4" fmla="*/ 2035021 w 2059100"/>
              <a:gd name="connsiteY4" fmla="*/ 24079 h 822098"/>
              <a:gd name="connsiteX5" fmla="*/ 2059100 w 2059100"/>
              <a:gd name="connsiteY5" fmla="*/ 82210 h 822098"/>
              <a:gd name="connsiteX6" fmla="*/ 2059100 w 2059100"/>
              <a:gd name="connsiteY6" fmla="*/ 739888 h 822098"/>
              <a:gd name="connsiteX7" fmla="*/ 2035021 w 2059100"/>
              <a:gd name="connsiteY7" fmla="*/ 798019 h 822098"/>
              <a:gd name="connsiteX8" fmla="*/ 1976890 w 2059100"/>
              <a:gd name="connsiteY8" fmla="*/ 822098 h 822098"/>
              <a:gd name="connsiteX9" fmla="*/ 82210 w 2059100"/>
              <a:gd name="connsiteY9" fmla="*/ 822098 h 822098"/>
              <a:gd name="connsiteX10" fmla="*/ 24079 w 2059100"/>
              <a:gd name="connsiteY10" fmla="*/ 798019 h 822098"/>
              <a:gd name="connsiteX11" fmla="*/ 0 w 2059100"/>
              <a:gd name="connsiteY11" fmla="*/ 739888 h 822098"/>
              <a:gd name="connsiteX12" fmla="*/ 0 w 2059100"/>
              <a:gd name="connsiteY12" fmla="*/ 82210 h 8220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059100" h="822098">
                <a:moveTo>
                  <a:pt x="0" y="82210"/>
                </a:moveTo>
                <a:cubicBezTo>
                  <a:pt x="0" y="60407"/>
                  <a:pt x="8661" y="39496"/>
                  <a:pt x="24079" y="24079"/>
                </a:cubicBezTo>
                <a:cubicBezTo>
                  <a:pt x="39496" y="8662"/>
                  <a:pt x="60407" y="0"/>
                  <a:pt x="82210" y="0"/>
                </a:cubicBezTo>
                <a:lnTo>
                  <a:pt x="1976890" y="0"/>
                </a:lnTo>
                <a:cubicBezTo>
                  <a:pt x="1998693" y="0"/>
                  <a:pt x="2019604" y="8661"/>
                  <a:pt x="2035021" y="24079"/>
                </a:cubicBezTo>
                <a:cubicBezTo>
                  <a:pt x="2050438" y="39496"/>
                  <a:pt x="2059100" y="60407"/>
                  <a:pt x="2059100" y="82210"/>
                </a:cubicBezTo>
                <a:lnTo>
                  <a:pt x="2059100" y="739888"/>
                </a:lnTo>
                <a:cubicBezTo>
                  <a:pt x="2059100" y="761691"/>
                  <a:pt x="2050439" y="782602"/>
                  <a:pt x="2035021" y="798019"/>
                </a:cubicBezTo>
                <a:cubicBezTo>
                  <a:pt x="2019604" y="813436"/>
                  <a:pt x="1998693" y="822098"/>
                  <a:pt x="1976890" y="822098"/>
                </a:cubicBezTo>
                <a:lnTo>
                  <a:pt x="82210" y="822098"/>
                </a:lnTo>
                <a:cubicBezTo>
                  <a:pt x="60407" y="822098"/>
                  <a:pt x="39496" y="813437"/>
                  <a:pt x="24079" y="798019"/>
                </a:cubicBezTo>
                <a:cubicBezTo>
                  <a:pt x="8662" y="782602"/>
                  <a:pt x="0" y="761691"/>
                  <a:pt x="0" y="739888"/>
                </a:cubicBezTo>
                <a:lnTo>
                  <a:pt x="0" y="82210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92658" tIns="92658" rIns="92658" bIns="92658" numCol="1" spcCol="1270" anchor="ctr" anchorCtr="0">
            <a:noAutofit/>
          </a:bodyPr>
          <a:lstStyle/>
          <a:p>
            <a:pPr lvl="0" algn="ctr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ar-SA" sz="2400" kern="1200" dirty="0" smtClean="0"/>
              <a:t>تخزين ال</a:t>
            </a:r>
            <a:r>
              <a:rPr lang="ar-JO" sz="2400" kern="1200" dirty="0" smtClean="0"/>
              <a:t>جداول</a:t>
            </a:r>
            <a:r>
              <a:rPr lang="ar-SA" sz="2400" kern="1200" dirty="0" smtClean="0"/>
              <a:t> </a:t>
            </a:r>
            <a:r>
              <a:rPr lang="ar-JO" sz="2400" kern="1200" dirty="0" smtClean="0"/>
              <a:t> في </a:t>
            </a:r>
            <a:r>
              <a:rPr lang="en-US" sz="2400" kern="1200" dirty="0" smtClean="0"/>
              <a:t> </a:t>
            </a:r>
            <a:r>
              <a:rPr lang="ar-SA" sz="2400" kern="1200" dirty="0" smtClean="0"/>
              <a:t>نظام إدارة قواعد البيانات</a:t>
            </a:r>
            <a:r>
              <a:rPr lang="ar-JO" sz="2400" kern="1200" dirty="0" smtClean="0"/>
              <a:t> </a:t>
            </a:r>
            <a:r>
              <a:rPr lang="ar-SA" sz="2400" kern="1200" dirty="0" smtClean="0"/>
              <a:t> </a:t>
            </a:r>
            <a:r>
              <a:rPr lang="en-US" sz="2400" kern="1200" dirty="0" smtClean="0"/>
              <a:t>DBMS</a:t>
            </a:r>
            <a:endParaRPr lang="en-US" sz="2400" kern="1200" dirty="0"/>
          </a:p>
        </p:txBody>
      </p:sp>
      <p:sp>
        <p:nvSpPr>
          <p:cNvPr id="30" name="WordArt 15"/>
          <p:cNvSpPr>
            <a:spLocks noChangeArrowheads="1" noChangeShapeType="1" noTextEdit="1"/>
          </p:cNvSpPr>
          <p:nvPr/>
        </p:nvSpPr>
        <p:spPr bwMode="auto">
          <a:xfrm>
            <a:off x="7020270" y="1566081"/>
            <a:ext cx="1293971" cy="900916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1"/>
            <a:r>
              <a:rPr lang="ar-SA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/>
                <a:latin typeface="Arabic Transparent"/>
              </a:rPr>
              <a:t>المرحلة الأولى</a:t>
            </a:r>
          </a:p>
        </p:txBody>
      </p:sp>
      <p:sp>
        <p:nvSpPr>
          <p:cNvPr id="31" name="WordArt 16"/>
          <p:cNvSpPr>
            <a:spLocks noChangeArrowheads="1" noChangeShapeType="1" noTextEdit="1"/>
          </p:cNvSpPr>
          <p:nvPr/>
        </p:nvSpPr>
        <p:spPr bwMode="auto">
          <a:xfrm>
            <a:off x="7020272" y="3489540"/>
            <a:ext cx="1293971" cy="815371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1"/>
            <a:r>
              <a:rPr lang="ar-SA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/>
                <a:latin typeface="Arabic Transparent"/>
              </a:rPr>
              <a:t>المرحلة الثانية</a:t>
            </a:r>
          </a:p>
        </p:txBody>
      </p:sp>
      <p:sp>
        <p:nvSpPr>
          <p:cNvPr id="32" name="WordArt 16"/>
          <p:cNvSpPr>
            <a:spLocks noChangeArrowheads="1" noChangeShapeType="1" noTextEdit="1"/>
          </p:cNvSpPr>
          <p:nvPr/>
        </p:nvSpPr>
        <p:spPr bwMode="auto">
          <a:xfrm>
            <a:off x="7020272" y="5229608"/>
            <a:ext cx="1438557" cy="777231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1"/>
            <a:r>
              <a:rPr lang="ar-SA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/>
                <a:latin typeface="Arabic Transparent"/>
              </a:rPr>
              <a:t>المرحلة الثالثة</a:t>
            </a:r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899592" y="404664"/>
            <a:ext cx="7772400" cy="850106"/>
          </a:xfrm>
        </p:spPr>
        <p:txBody>
          <a:bodyPr>
            <a:normAutofit/>
          </a:bodyPr>
          <a:lstStyle/>
          <a:p>
            <a:pPr algn="ctr"/>
            <a:r>
              <a:rPr lang="ar-SA" sz="3600" b="1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خطوات</a:t>
            </a:r>
            <a:r>
              <a:rPr lang="ar-SA" sz="3200" dirty="0" smtClean="0">
                <a:solidFill>
                  <a:schemeClr val="accent1"/>
                </a:solidFill>
              </a:rPr>
              <a:t> </a:t>
            </a:r>
            <a:r>
              <a:rPr lang="ar-SA" sz="3600" b="1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بناء </a:t>
            </a:r>
            <a:r>
              <a:rPr lang="ar-SA" sz="3600" b="1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قواعد البيانات </a:t>
            </a:r>
            <a:endParaRPr lang="ar-SA" sz="32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04840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2" grpId="0" animBg="1"/>
      <p:bldP spid="23" grpId="0" animBg="1"/>
      <p:bldP spid="24" grpId="0" animBg="1"/>
      <p:bldP spid="2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C95E1F-1B2C-4D05-B56E-67708A9EE06E}" type="slidenum">
              <a:rPr lang="ar-SA" smtClean="0"/>
              <a:pPr>
                <a:defRPr/>
              </a:pPr>
              <a:t>8</a:t>
            </a:fld>
            <a:endParaRPr lang="ar-SA"/>
          </a:p>
        </p:txBody>
      </p:sp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457200" y="1340768"/>
            <a:ext cx="8507288" cy="1635187"/>
          </a:xfrm>
        </p:spPr>
        <p:txBody>
          <a:bodyPr>
            <a:normAutofit/>
          </a:bodyPr>
          <a:lstStyle/>
          <a:p>
            <a:r>
              <a:rPr lang="ar-SA" sz="2800" b="1" dirty="0">
                <a:solidFill>
                  <a:schemeClr val="bg1"/>
                </a:solidFill>
              </a:rPr>
              <a:t>المرحلة </a:t>
            </a:r>
            <a:r>
              <a:rPr lang="ar-SA" sz="2800" b="1" dirty="0" smtClean="0">
                <a:solidFill>
                  <a:schemeClr val="bg1"/>
                </a:solidFill>
              </a:rPr>
              <a:t>الأولى :</a:t>
            </a:r>
            <a:br>
              <a:rPr lang="ar-SA" sz="2800" b="1" dirty="0" smtClean="0">
                <a:solidFill>
                  <a:schemeClr val="bg1"/>
                </a:solidFill>
              </a:rPr>
            </a:br>
            <a:r>
              <a:rPr lang="ar-SA" sz="2800" b="1" dirty="0" smtClean="0">
                <a:solidFill>
                  <a:schemeClr val="bg1"/>
                </a:solidFill>
              </a:rPr>
              <a:t>( </a:t>
            </a:r>
            <a:r>
              <a:rPr lang="ar-SA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رسم </a:t>
            </a:r>
            <a:r>
              <a:rPr lang="ar-SA" sz="2800" dirty="0" smtClean="0"/>
              <a:t>نموذج</a:t>
            </a:r>
            <a:r>
              <a:rPr lang="ar-JO" sz="2800" dirty="0" smtClean="0"/>
              <a:t> </a:t>
            </a:r>
            <a:r>
              <a:rPr lang="ar-JO" sz="2800" dirty="0"/>
              <a:t>الكي</a:t>
            </a:r>
            <a:r>
              <a:rPr lang="ar-SA" sz="2800" dirty="0" smtClean="0"/>
              <a:t>ان و</a:t>
            </a:r>
            <a:r>
              <a:rPr lang="ar-JO" sz="2800" dirty="0" smtClean="0"/>
              <a:t> العلا</a:t>
            </a:r>
            <a:r>
              <a:rPr lang="ar-SA" sz="2800" dirty="0" err="1" smtClean="0"/>
              <a:t>قة</a:t>
            </a:r>
            <a:r>
              <a:rPr lang="ar-SA" sz="2800" dirty="0" smtClean="0"/>
              <a:t> الرابطة</a:t>
            </a:r>
            <a:r>
              <a:rPr lang="ar-SA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ERD</a:t>
            </a:r>
            <a:r>
              <a:rPr lang="ar-SA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)</a:t>
            </a:r>
            <a:endParaRPr lang="ar-SA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6961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C95E1F-1B2C-4D05-B56E-67708A9EE06E}" type="slidenum">
              <a:rPr lang="ar-SA" smtClean="0"/>
              <a:pPr>
                <a:defRPr/>
              </a:pPr>
              <a:t>9</a:t>
            </a:fld>
            <a:endParaRPr lang="ar-SA"/>
          </a:p>
        </p:txBody>
      </p:sp>
      <p:sp>
        <p:nvSpPr>
          <p:cNvPr id="7" name="TextBox 4"/>
          <p:cNvSpPr txBox="1"/>
          <p:nvPr/>
        </p:nvSpPr>
        <p:spPr>
          <a:xfrm>
            <a:off x="611560" y="1772816"/>
            <a:ext cx="8352928" cy="38164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109728" fontAlgn="auto">
              <a:spcAft>
                <a:spcPts val="0"/>
              </a:spcAft>
              <a:defRPr/>
            </a:pPr>
            <a:r>
              <a:rPr lang="ar-SA" sz="2800" dirty="0" smtClean="0">
                <a:cs typeface="+mn-cs"/>
              </a:rPr>
              <a:t>يعتبر أحد أشهر و أهم طرق تصميم قواعد البيانات و هو نموذج </a:t>
            </a:r>
            <a:r>
              <a:rPr lang="ar-SA" sz="2800" dirty="0" smtClean="0">
                <a:solidFill>
                  <a:schemeClr val="accent1"/>
                </a:solidFill>
                <a:cs typeface="+mn-cs"/>
              </a:rPr>
              <a:t>رسومي</a:t>
            </a:r>
            <a:r>
              <a:rPr lang="ar-SA" sz="2800" dirty="0" smtClean="0">
                <a:cs typeface="+mn-cs"/>
              </a:rPr>
              <a:t> يقوم بتمثيل الكيانات الموجودة في قاعدة البيانات وصفاتها والعلاقات بينها وكذلك القيود المفروضة </a:t>
            </a:r>
            <a:r>
              <a:rPr lang="ar-SA" sz="2800" dirty="0">
                <a:cs typeface="+mn-cs"/>
              </a:rPr>
              <a:t>عليها باستخدام أشكال </a:t>
            </a:r>
            <a:r>
              <a:rPr lang="ar-SA" sz="2800" dirty="0" smtClean="0">
                <a:cs typeface="+mn-cs"/>
              </a:rPr>
              <a:t>رسومية محددة.</a:t>
            </a:r>
          </a:p>
          <a:p>
            <a:pPr marL="109728" fontAlgn="auto">
              <a:spcAft>
                <a:spcPts val="0"/>
              </a:spcAft>
              <a:defRPr/>
            </a:pPr>
            <a:r>
              <a:rPr lang="ar-SA" sz="2800" dirty="0" smtClean="0">
                <a:cs typeface="+mn-cs"/>
              </a:rPr>
              <a:t> يعتمد على ثلاثة عناصر:</a:t>
            </a:r>
            <a:endParaRPr lang="ar-JO" dirty="0"/>
          </a:p>
          <a:p>
            <a:pPr marL="452628" indent="-342900" fontAlgn="auto">
              <a:spcAft>
                <a:spcPts val="0"/>
              </a:spcAft>
              <a:buFont typeface="+mj-lt"/>
              <a:buAutoNum type="arabicPeriod"/>
              <a:defRPr/>
            </a:pPr>
            <a:endParaRPr lang="ar-JO" dirty="0"/>
          </a:p>
          <a:p>
            <a:pPr marL="2343150" lvl="4" indent="-514350">
              <a:buFont typeface="+mj-lt"/>
              <a:buAutoNum type="arabicPeriod"/>
            </a:pPr>
            <a:r>
              <a:rPr lang="ar-SA" sz="2800" dirty="0" smtClean="0"/>
              <a:t>الكيانات </a:t>
            </a:r>
            <a:r>
              <a:rPr lang="en-US" sz="2800" dirty="0"/>
              <a:t>Entities </a:t>
            </a:r>
            <a:r>
              <a:rPr lang="ar-SA" sz="2800" dirty="0"/>
              <a:t> .</a:t>
            </a:r>
          </a:p>
          <a:p>
            <a:pPr marL="2343150" lvl="4" indent="-514350">
              <a:buFont typeface="+mj-lt"/>
              <a:buAutoNum type="arabicPeriod"/>
            </a:pPr>
            <a:r>
              <a:rPr lang="ar-SA" sz="2800" dirty="0"/>
              <a:t>الصفات أو الخصائص </a:t>
            </a:r>
            <a:r>
              <a:rPr lang="en-US" sz="2800" dirty="0" smtClean="0"/>
              <a:t>Attributes</a:t>
            </a:r>
            <a:r>
              <a:rPr lang="ar-SA" sz="2800" dirty="0" smtClean="0"/>
              <a:t>  </a:t>
            </a:r>
            <a:r>
              <a:rPr lang="ar-SA" sz="2800" dirty="0"/>
              <a:t>.</a:t>
            </a:r>
            <a:r>
              <a:rPr lang="en-US" sz="2800" dirty="0"/>
              <a:t>   </a:t>
            </a:r>
          </a:p>
          <a:p>
            <a:pPr marL="2343150" lvl="4" indent="-514350">
              <a:buFont typeface="+mj-lt"/>
              <a:buAutoNum type="arabicPeriod"/>
            </a:pPr>
            <a:r>
              <a:rPr lang="ar-SA" sz="2800" dirty="0" smtClean="0"/>
              <a:t>العلاقات  </a:t>
            </a:r>
            <a:r>
              <a:rPr lang="en-US" sz="2800" dirty="0"/>
              <a:t>Relationship </a:t>
            </a:r>
            <a:r>
              <a:rPr lang="ar-SA" sz="2800" dirty="0"/>
              <a:t> .</a:t>
            </a:r>
          </a:p>
          <a:p>
            <a:endParaRPr lang="ar-SA" sz="2800" dirty="0">
              <a:cs typeface="+mn-cs"/>
            </a:endParaRPr>
          </a:p>
        </p:txBody>
      </p:sp>
      <p:sp>
        <p:nvSpPr>
          <p:cNvPr id="9" name="مربع نص 8"/>
          <p:cNvSpPr txBox="1"/>
          <p:nvPr/>
        </p:nvSpPr>
        <p:spPr>
          <a:xfrm>
            <a:off x="395536" y="260648"/>
            <a:ext cx="8568952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sz="2000" b="1" dirty="0">
                <a:solidFill>
                  <a:schemeClr val="accent1"/>
                </a:solidFill>
                <a:latin typeface="Tahoma" pitchFamily="34" charset="0"/>
                <a:ea typeface="Times New Roman" pitchFamily="18" charset="0"/>
                <a:cs typeface="Tahoma" pitchFamily="34" charset="0"/>
              </a:rPr>
              <a:t/>
            </a:r>
            <a:br>
              <a:rPr lang="ar-SA" sz="2000" b="1" dirty="0">
                <a:solidFill>
                  <a:schemeClr val="accent1"/>
                </a:solidFill>
                <a:latin typeface="Tahoma" pitchFamily="34" charset="0"/>
                <a:ea typeface="Times New Roman" pitchFamily="18" charset="0"/>
                <a:cs typeface="Tahoma" pitchFamily="34" charset="0"/>
              </a:rPr>
            </a:br>
            <a:r>
              <a:rPr lang="ar-SA" sz="2800" b="1" dirty="0" smtClean="0">
                <a:solidFill>
                  <a:schemeClr val="accent1"/>
                </a:solidFill>
                <a:latin typeface="Tahoma" pitchFamily="34" charset="0"/>
                <a:ea typeface="Times New Roman" pitchFamily="18" charset="0"/>
                <a:cs typeface="Tahoma" pitchFamily="34" charset="0"/>
              </a:rPr>
              <a:t>نموذج</a:t>
            </a:r>
            <a:r>
              <a:rPr lang="ar-JO" sz="2800" b="1" dirty="0" smtClean="0">
                <a:solidFill>
                  <a:schemeClr val="accent1"/>
                </a:solidFill>
                <a:latin typeface="Tahoma" pitchFamily="34" charset="0"/>
                <a:ea typeface="Times New Roman" pitchFamily="18" charset="0"/>
                <a:cs typeface="Tahoma" pitchFamily="34" charset="0"/>
              </a:rPr>
              <a:t> </a:t>
            </a:r>
            <a:r>
              <a:rPr lang="ar-JO" sz="2800" b="1" dirty="0">
                <a:solidFill>
                  <a:schemeClr val="accent1"/>
                </a:solidFill>
                <a:latin typeface="Tahoma" pitchFamily="34" charset="0"/>
                <a:ea typeface="Times New Roman" pitchFamily="18" charset="0"/>
                <a:cs typeface="Tahoma" pitchFamily="34" charset="0"/>
              </a:rPr>
              <a:t>الكي</a:t>
            </a:r>
            <a:r>
              <a:rPr lang="ar-SA" sz="2800" b="1" dirty="0">
                <a:solidFill>
                  <a:schemeClr val="accent1"/>
                </a:solidFill>
                <a:latin typeface="Tahoma" pitchFamily="34" charset="0"/>
                <a:ea typeface="Times New Roman" pitchFamily="18" charset="0"/>
                <a:cs typeface="Tahoma" pitchFamily="34" charset="0"/>
              </a:rPr>
              <a:t>ان و</a:t>
            </a:r>
            <a:r>
              <a:rPr lang="ar-JO" sz="2800" b="1" dirty="0">
                <a:solidFill>
                  <a:schemeClr val="accent1"/>
                </a:solidFill>
                <a:latin typeface="Tahoma" pitchFamily="34" charset="0"/>
                <a:ea typeface="Times New Roman" pitchFamily="18" charset="0"/>
                <a:cs typeface="Tahoma" pitchFamily="34" charset="0"/>
              </a:rPr>
              <a:t> العلا</a:t>
            </a:r>
            <a:r>
              <a:rPr lang="ar-SA" sz="2800" b="1" dirty="0" err="1">
                <a:solidFill>
                  <a:schemeClr val="accent1"/>
                </a:solidFill>
                <a:latin typeface="Tahoma" pitchFamily="34" charset="0"/>
                <a:ea typeface="Times New Roman" pitchFamily="18" charset="0"/>
                <a:cs typeface="Tahoma" pitchFamily="34" charset="0"/>
              </a:rPr>
              <a:t>قة</a:t>
            </a:r>
            <a:r>
              <a:rPr lang="ar-SA" sz="2800" b="1" dirty="0">
                <a:solidFill>
                  <a:schemeClr val="accent1"/>
                </a:solidFill>
                <a:latin typeface="Tahoma" pitchFamily="34" charset="0"/>
                <a:ea typeface="Times New Roman" pitchFamily="18" charset="0"/>
                <a:cs typeface="Tahoma" pitchFamily="34" charset="0"/>
              </a:rPr>
              <a:t> </a:t>
            </a:r>
            <a:r>
              <a:rPr lang="ar-SA" sz="2800" b="1" dirty="0" smtClean="0">
                <a:solidFill>
                  <a:schemeClr val="accent1"/>
                </a:solidFill>
                <a:latin typeface="Tahoma" pitchFamily="34" charset="0"/>
                <a:ea typeface="Times New Roman" pitchFamily="18" charset="0"/>
                <a:cs typeface="Tahoma" pitchFamily="34" charset="0"/>
              </a:rPr>
              <a:t>الرابطة</a:t>
            </a:r>
            <a:r>
              <a:rPr lang="en-US" sz="2800" b="1" dirty="0" smtClean="0">
                <a:solidFill>
                  <a:schemeClr val="accent1"/>
                </a:solidFill>
                <a:latin typeface="Tahoma" pitchFamily="34" charset="0"/>
                <a:ea typeface="Times New Roman" pitchFamily="18" charset="0"/>
                <a:cs typeface="Tahoma" pitchFamily="34" charset="0"/>
              </a:rPr>
              <a:t> </a:t>
            </a:r>
            <a:r>
              <a:rPr lang="ar-SA" sz="2800" b="1" dirty="0" smtClean="0">
                <a:solidFill>
                  <a:schemeClr val="accent1"/>
                </a:solidFill>
                <a:latin typeface="Tahoma" pitchFamily="34" charset="0"/>
                <a:ea typeface="Times New Roman" pitchFamily="18" charset="0"/>
                <a:cs typeface="Tahoma" pitchFamily="34" charset="0"/>
              </a:rPr>
              <a:t>   :</a:t>
            </a:r>
            <a:endParaRPr lang="en-US" sz="2800" b="1" dirty="0" smtClean="0">
              <a:solidFill>
                <a:schemeClr val="accent1"/>
              </a:solidFill>
              <a:latin typeface="Tahoma" pitchFamily="34" charset="0"/>
              <a:ea typeface="Times New Roman" pitchFamily="18" charset="0"/>
              <a:cs typeface="Tahoma" pitchFamily="34" charset="0"/>
            </a:endParaRPr>
          </a:p>
          <a:p>
            <a:r>
              <a:rPr lang="en-US" sz="2800" b="1" dirty="0">
                <a:solidFill>
                  <a:schemeClr val="accent1"/>
                </a:solidFill>
                <a:latin typeface="Tahoma" pitchFamily="34" charset="0"/>
                <a:ea typeface="Times New Roman" pitchFamily="18" charset="0"/>
                <a:cs typeface="Tahoma" pitchFamily="34" charset="0"/>
              </a:rPr>
              <a:t> </a:t>
            </a:r>
            <a:r>
              <a:rPr lang="ar-SA" sz="2800" b="1" dirty="0" smtClean="0">
                <a:solidFill>
                  <a:schemeClr val="accent1"/>
                </a:solidFill>
                <a:latin typeface="Tahoma" pitchFamily="34" charset="0"/>
                <a:ea typeface="Times New Roman" pitchFamily="18" charset="0"/>
                <a:cs typeface="Tahoma" pitchFamily="34" charset="0"/>
              </a:rPr>
              <a:t> </a:t>
            </a:r>
            <a:r>
              <a:rPr lang="en-US" sz="2800" b="1" u="sng" dirty="0" smtClean="0">
                <a:solidFill>
                  <a:schemeClr val="accent1"/>
                </a:solidFill>
                <a:latin typeface="Tahoma" pitchFamily="34" charset="0"/>
                <a:ea typeface="Times New Roman" pitchFamily="18" charset="0"/>
                <a:cs typeface="Tahoma" pitchFamily="34" charset="0"/>
              </a:rPr>
              <a:t>Entity-Relationship  Diagram  (ERD)</a:t>
            </a:r>
            <a:r>
              <a:rPr lang="en-US" sz="2000" b="1" u="sng" dirty="0" smtClean="0">
                <a:solidFill>
                  <a:schemeClr val="accent1"/>
                </a:solidFill>
                <a:latin typeface="Tahoma" pitchFamily="34" charset="0"/>
                <a:ea typeface="Times New Roman" pitchFamily="18" charset="0"/>
                <a:cs typeface="Tahoma" pitchFamily="34" charset="0"/>
              </a:rPr>
              <a:t> </a:t>
            </a:r>
            <a:endParaRPr lang="en-US" sz="2000" b="1" u="sng" dirty="0">
              <a:solidFill>
                <a:schemeClr val="accent1"/>
              </a:solidFill>
              <a:latin typeface="Tahoma" pitchFamily="34" charset="0"/>
              <a:ea typeface="Times New Roman" pitchFamily="18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5372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624A8EF81518844905C9EE96F3BA77B" ma:contentTypeVersion="0" ma:contentTypeDescription="Create a new document." ma:contentTypeScope="" ma:versionID="b55642d406f1765de6fc9ec15a3ca3fa">
  <xsd:schema xmlns:xsd="http://www.w3.org/2001/XMLSchema" xmlns:p="http://schemas.microsoft.com/office/2006/metadata/properties" targetNamespace="http://schemas.microsoft.com/office/2006/metadata/properties" ma:root="true" ma:fieldsID="4aeb20c0e3442673af7ee10786458764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C750F5F-3BBC-4E45-B98B-CF40A44597D1}">
  <ds:schemaRefs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CB4FA675-1A4E-4B1F-89AC-F0EDAC00434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customXml/itemProps3.xml><?xml version="1.0" encoding="utf-8"?>
<ds:datastoreItem xmlns:ds="http://schemas.openxmlformats.org/officeDocument/2006/customXml" ds:itemID="{499DF42E-ABA3-4290-80D1-043ACE60D5B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1489</TotalTime>
  <Words>1642</Words>
  <Application>Microsoft Office PowerPoint</Application>
  <PresentationFormat>عرض على الشاشة (3:4)‏</PresentationFormat>
  <Paragraphs>415</Paragraphs>
  <Slides>30</Slides>
  <Notes>5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30</vt:i4>
      </vt:variant>
    </vt:vector>
  </HeadingPairs>
  <TitlesOfParts>
    <vt:vector size="31" baseType="lpstr">
      <vt:lpstr>Equity</vt:lpstr>
      <vt:lpstr>مبادئ قواعد البيانات العلائقية تصميم قاعدة البيانات  (رسم نموذج الكيان والعلاقة الرابطة ERD)</vt:lpstr>
      <vt:lpstr>عرض تقديمي في PowerPoint</vt:lpstr>
      <vt:lpstr>عرض تقديمي في PowerPoint</vt:lpstr>
      <vt:lpstr>مثال   (قاعدة بيانات مستشفى)</vt:lpstr>
      <vt:lpstr>عرض تقديمي في PowerPoint</vt:lpstr>
      <vt:lpstr>خطوات بناء قواعد البيانات :</vt:lpstr>
      <vt:lpstr>خطوات بناء قواعد البيانات </vt:lpstr>
      <vt:lpstr>المرحلة الأولى : ( رسم نموذج الكيان و العلاقة الرابطة ERD )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الآن نحدد نوع العلاقة : نأخذ العلاقة بين المدربة والدورة :  و نسأل سؤالين </vt:lpstr>
      <vt:lpstr>عرض تقديمي في PowerPoint</vt:lpstr>
      <vt:lpstr>نأخذ العلاقة بين المتدربة والدورة  : ونسأل سؤالين </vt:lpstr>
      <vt:lpstr>عرض تقديمي في PowerPoint</vt:lpstr>
      <vt:lpstr> المرحلة الأولى : مرحلة رسم نموذج الكيان والعلاقة الرابطة ERD </vt:lpstr>
      <vt:lpstr>عرض تقديمي في PowerPoint</vt:lpstr>
      <vt:lpstr>عرض تقديمي في PowerPoint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asma</dc:creator>
  <cp:lastModifiedBy>user</cp:lastModifiedBy>
  <cp:revision>149</cp:revision>
  <dcterms:created xsi:type="dcterms:W3CDTF">2010-02-27T14:27:27Z</dcterms:created>
  <dcterms:modified xsi:type="dcterms:W3CDTF">2015-02-12T05:56:05Z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0x010100D624A8EF81518844905C9EE96F3BA77B</vt:lpwstr>
  </property>
</Properties>
</file>