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72" r:id="rId1"/>
  </p:sldMasterIdLst>
  <p:notesMasterIdLst>
    <p:notesMasterId r:id="rId14"/>
  </p:notesMasterIdLst>
  <p:sldIdLst>
    <p:sldId id="278" r:id="rId2"/>
    <p:sldId id="275" r:id="rId3"/>
    <p:sldId id="280" r:id="rId4"/>
    <p:sldId id="281" r:id="rId5"/>
    <p:sldId id="279" r:id="rId6"/>
    <p:sldId id="300" r:id="rId7"/>
    <p:sldId id="304" r:id="rId8"/>
    <p:sldId id="301" r:id="rId9"/>
    <p:sldId id="302" r:id="rId10"/>
    <p:sldId id="299" r:id="rId11"/>
    <p:sldId id="303" r:id="rId12"/>
    <p:sldId id="293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673" autoAdjust="0"/>
    <p:restoredTop sz="94660"/>
  </p:normalViewPr>
  <p:slideViewPr>
    <p:cSldViewPr>
      <p:cViewPr>
        <p:scale>
          <a:sx n="68" d="100"/>
          <a:sy n="68" d="100"/>
        </p:scale>
        <p:origin x="-1332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50F4E56-F05E-424E-9363-72A37A0A59E5}" type="datetimeFigureOut">
              <a:rPr lang="ar-SA" smtClean="0"/>
              <a:pPr/>
              <a:t>21/05/36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8E2FDD3-F75D-49CC-90A7-8291C1BAF1F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7990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2FDD3-F75D-49CC-90A7-8291C1BAF1F0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مستطيل مستدير الزوايا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B830-D04E-4A12-ADAB-518447091442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4924-B430-4F09-8599-CE340DC20E6B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E0B-B0BF-4D9B-90A7-06559E085636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E9C4-93FD-4238-AD88-8BFE985DD29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0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6781-5390-4885-9305-F7237D5875E9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مستطيل مستدير الزوايا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48168-53D7-454E-B47B-69D3F51E7D3E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7" name="مستطيل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7B8CE-98C7-4546-912D-0AC2746E5667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617E-9FEB-49D9-ACD2-16793B6BAB0E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9114-29A8-490D-995C-20CB05FDAE7A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FBC4-BC5D-4C73-8C55-85A537216A66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مستطيل مستدير الزوايا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910C-318F-484A-A710-09816CE361A0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E532-B633-4728-BCF0-04CD7A6D43AC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مستطيل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مستطيل مستدير الزوايا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8278679-0DDA-42AE-87E9-6A3F348BACDD}" type="datetime1">
              <a:rPr lang="ar-SA" smtClean="0"/>
              <a:pPr/>
              <a:t>21/05/36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</p:sldLayoutIdLst>
  <p:hf hd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18084" y="1484784"/>
            <a:ext cx="6042039" cy="16619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برنامج إدارة قواعد </a:t>
            </a:r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البيانات</a:t>
            </a:r>
          </a:p>
          <a:p>
            <a:pPr algn="ctr"/>
            <a:r>
              <a:rPr lang="en-US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DBMS</a:t>
            </a:r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 – الجزء الأول - </a:t>
            </a:r>
            <a:endParaRPr lang="en-US" sz="5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</a:t>
            </a:fld>
            <a:endParaRPr lang="ar-SA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 l="15753"/>
          <a:stretch>
            <a:fillRect/>
          </a:stretch>
        </p:blipFill>
        <p:spPr bwMode="auto">
          <a:xfrm>
            <a:off x="2051720" y="3429000"/>
            <a:ext cx="529659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466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45344" y="260648"/>
            <a:ext cx="7772400" cy="940966"/>
          </a:xfrm>
        </p:spPr>
        <p:txBody>
          <a:bodyPr>
            <a:normAutofit fontScale="90000"/>
          </a:bodyPr>
          <a:lstStyle/>
          <a:p>
            <a:pPr algn="r"/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خصائص الحقول 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Field Properties 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ar-SA" smtClean="0"/>
              <a:t>يمكن فرض الشروط التي تريدها على اي حقل من الحقول.</a:t>
            </a:r>
            <a:endParaRPr lang="en-US" smtClean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133600"/>
            <a:ext cx="6337300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Line 5"/>
          <p:cNvSpPr>
            <a:spLocks noChangeShapeType="1"/>
          </p:cNvSpPr>
          <p:nvPr/>
        </p:nvSpPr>
        <p:spPr bwMode="auto">
          <a:xfrm flipH="1">
            <a:off x="3924300" y="3500438"/>
            <a:ext cx="935038" cy="2889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4284663" y="3141663"/>
            <a:ext cx="1441450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حجم الحقل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 flipH="1">
            <a:off x="3779838" y="3933825"/>
            <a:ext cx="1512887" cy="2889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5292725" y="3716338"/>
            <a:ext cx="1441450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قتاع الادخال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3779838" y="4365625"/>
            <a:ext cx="1512887" cy="2889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5292725" y="4149725"/>
            <a:ext cx="1800225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القيمة الافتراضيه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5003800" y="4652963"/>
            <a:ext cx="2232025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قاعدة التحقق من الصحه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 flipV="1">
            <a:off x="3924300" y="4797425"/>
            <a:ext cx="1079500" cy="714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5003800" y="4652963"/>
            <a:ext cx="2232025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قاعدة التحقق من الصحه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 flipV="1">
            <a:off x="3924300" y="4797425"/>
            <a:ext cx="1079500" cy="714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5076825" y="5229225"/>
            <a:ext cx="2232025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نص التحقق من الصحه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 flipV="1">
            <a:off x="3924300" y="5013325"/>
            <a:ext cx="1152525" cy="431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250825" y="4221163"/>
            <a:ext cx="1189038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 dirty="0">
                <a:solidFill>
                  <a:schemeClr val="bg1"/>
                </a:solidFill>
              </a:rPr>
              <a:t>مطلوب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755650" y="4581525"/>
            <a:ext cx="1008063" cy="6477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100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  <p:bldP spid="32774" grpId="0" animBg="1"/>
      <p:bldP spid="32775" grpId="0" animBg="1"/>
      <p:bldP spid="32776" grpId="0" animBg="1"/>
      <p:bldP spid="32777" grpId="0" animBg="1"/>
      <p:bldP spid="32778" grpId="0" animBg="1"/>
      <p:bldP spid="32780" grpId="0" animBg="1"/>
      <p:bldP spid="32781" grpId="0" animBg="1"/>
      <p:bldP spid="32783" grpId="0" animBg="1"/>
      <p:bldP spid="32784" grpId="0" animBg="1"/>
      <p:bldP spid="32785" grpId="0" animBg="1"/>
      <p:bldP spid="32786" grpId="0" animBg="1"/>
      <p:bldP spid="32787" grpId="0" animBg="1"/>
      <p:bldP spid="327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45344" y="260648"/>
            <a:ext cx="77724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خصائص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الحقول </a:t>
            </a:r>
            <a:r>
              <a:rPr lang="en-US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Field Properties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946156"/>
              </p:ext>
            </p:extLst>
          </p:nvPr>
        </p:nvGraphicFramePr>
        <p:xfrm>
          <a:off x="323528" y="1052736"/>
          <a:ext cx="8352928" cy="530516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60061"/>
                <a:gridCol w="6392867"/>
              </a:tblGrid>
              <a:tr h="59296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الخاصية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الغرض منها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46954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حجم الحقل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يظهر مع البيانات النصية والرقمية فقط لتحديد طولها.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5929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تنسيق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تحديد طريقة ظهور </a:t>
                      </a:r>
                      <a:r>
                        <a:rPr lang="ar-SA" sz="1800" b="1" dirty="0" smtClean="0">
                          <a:effectLst/>
                        </a:rPr>
                        <a:t>البيانات هل</a:t>
                      </a:r>
                      <a:r>
                        <a:rPr lang="ar-SA" sz="1800" b="1" baseline="0" dirty="0" smtClean="0">
                          <a:effectLst/>
                        </a:rPr>
                        <a:t> هي رقم , نص , عملة , تاريخ ..</a:t>
                      </a:r>
                      <a:r>
                        <a:rPr lang="ar-SA" sz="1800" b="1" dirty="0" smtClean="0">
                          <a:effectLst/>
                        </a:rPr>
                        <a:t>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5929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قناع الإدخال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يسمح باختيار نموذج جاهز لتظهر بيانات الحقل مطابقة له.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5929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 smtClean="0">
                          <a:effectLst/>
                        </a:rPr>
                        <a:t>قيمة </a:t>
                      </a:r>
                      <a:r>
                        <a:rPr lang="ar-SA" sz="1800" b="1" dirty="0">
                          <a:effectLst/>
                        </a:rPr>
                        <a:t>الافتراضية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قيمة افتراضية مع كل سجل جديد، يمكن قبولها أو استبدالها بقيمة أخرى.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80230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>
                          <a:effectLst/>
                        </a:rPr>
                        <a:t>قاعدة التحقق من الصحة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تعبير لتحديد القيم التي يمكن إدخالها، هذا التعبير يختبر البيانات المدخلة على أنها موافقة لشرط معين، وتمنع إدخال البيانات غير الموافقة للشرط.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46954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نص التحقق من الصحة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رسالة تظهر عند إدخال قيمة غير مسموح بها تخالف شرط قاعدة التحقق من الصحة.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46954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 smtClean="0">
                          <a:effectLst/>
                        </a:rPr>
                        <a:t>قيمة مطلوبة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هل مطلوب إدخال قيمة لهذا الحقل أم لا.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68492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مفهرس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 smtClean="0">
                          <a:effectLst/>
                        </a:rPr>
                        <a:t>يقوم</a:t>
                      </a:r>
                      <a:r>
                        <a:rPr lang="ar-SA" sz="1800" b="1" baseline="0" dirty="0" smtClean="0">
                          <a:effectLst/>
                        </a:rPr>
                        <a:t> بتدقيق البيانات المدخلة مع إمكانية عدم تكرارها على نفس الحقل وتساعد في </a:t>
                      </a:r>
                      <a:r>
                        <a:rPr lang="ar-SA" sz="1800" b="1" dirty="0" smtClean="0">
                          <a:effectLst/>
                        </a:rPr>
                        <a:t> تسريع </a:t>
                      </a:r>
                      <a:r>
                        <a:rPr lang="ar-SA" sz="1800" b="1" dirty="0">
                          <a:effectLst/>
                        </a:rPr>
                        <a:t>عملية البحث </a:t>
                      </a:r>
                      <a:r>
                        <a:rPr lang="ar-SA" sz="1800" b="1" dirty="0" smtClean="0">
                          <a:effectLst/>
                        </a:rPr>
                        <a:t>عن البيانات 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04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12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539552" y="1700809"/>
            <a:ext cx="8280920" cy="4525106"/>
          </a:xfrm>
        </p:spPr>
        <p:txBody>
          <a:bodyPr/>
          <a:lstStyle/>
          <a:p>
            <a:pPr algn="just"/>
            <a:r>
              <a:rPr lang="ar-SA" sz="2800" dirty="0" smtClean="0"/>
              <a:t> </a:t>
            </a:r>
            <a:r>
              <a:rPr lang="ar-SA" sz="3200" dirty="0" smtClean="0"/>
              <a:t>خاصية البحث والاستبدال .</a:t>
            </a:r>
          </a:p>
          <a:p>
            <a:pPr marL="0" indent="0" algn="just">
              <a:buNone/>
            </a:pPr>
            <a:endParaRPr lang="ar-SA" sz="3200" dirty="0" smtClean="0"/>
          </a:p>
          <a:p>
            <a:pPr algn="just"/>
            <a:r>
              <a:rPr lang="ar-SA" sz="3200" dirty="0" smtClean="0"/>
              <a:t>فرز السجلات تصاعديا وتنازليا .</a:t>
            </a:r>
          </a:p>
          <a:p>
            <a:pPr marL="0" indent="0" algn="just">
              <a:buNone/>
            </a:pPr>
            <a:endParaRPr lang="ar-SA" sz="3200" dirty="0" smtClean="0"/>
          </a:p>
          <a:p>
            <a:pPr algn="just"/>
            <a:r>
              <a:rPr lang="ar-SA" sz="3200" dirty="0" smtClean="0"/>
              <a:t>التصفية .</a:t>
            </a:r>
          </a:p>
          <a:p>
            <a:pPr marL="0" indent="0" algn="just">
              <a:buNone/>
            </a:pPr>
            <a:endParaRPr lang="ar-SA" sz="2800" dirty="0" smtClean="0"/>
          </a:p>
          <a:p>
            <a:pPr>
              <a:buNone/>
            </a:pPr>
            <a:endParaRPr lang="ar-SA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sz="36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البحث عن البيانات وترتيبها وتصفيتها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79893"/>
          <a:stretch>
            <a:fillRect/>
          </a:stretch>
        </p:blipFill>
        <p:spPr bwMode="auto">
          <a:xfrm rot="20652246">
            <a:off x="493456" y="473251"/>
            <a:ext cx="126414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86493"/>
            <a:ext cx="1981201" cy="148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823" y="4005064"/>
            <a:ext cx="3818099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639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539552" y="2492896"/>
            <a:ext cx="8280920" cy="3744416"/>
          </a:xfrm>
        </p:spPr>
        <p:txBody>
          <a:bodyPr>
            <a:normAutofit lnSpcReduction="10000"/>
          </a:bodyPr>
          <a:lstStyle/>
          <a:p>
            <a:pPr algn="just"/>
            <a:r>
              <a:rPr lang="ar-SA" sz="2800" dirty="0" smtClean="0"/>
              <a:t>هو من أشهر </a:t>
            </a:r>
            <a:r>
              <a:rPr lang="ar-SA" sz="2800" dirty="0" smtClean="0"/>
              <a:t>و أسهل </a:t>
            </a:r>
            <a:r>
              <a:rPr lang="ar-SA" sz="2800" dirty="0" smtClean="0"/>
              <a:t>برامج قواعد </a:t>
            </a:r>
            <a:r>
              <a:rPr lang="ar-SA" sz="2800" dirty="0" smtClean="0"/>
              <a:t>البيانات التي تعمل على الحاسب الشخصي </a:t>
            </a:r>
            <a:r>
              <a:rPr lang="ar-SA" sz="2800" dirty="0" smtClean="0"/>
              <a:t>, يستخدم </a:t>
            </a:r>
            <a:r>
              <a:rPr lang="ar-SA" sz="2800" dirty="0" smtClean="0"/>
              <a:t>في إدارة و تنظيم قواعد البيانات واستخراج النتائج منها وعمل الاستفسارات </a:t>
            </a:r>
            <a:r>
              <a:rPr lang="ar-SA" sz="2800" dirty="0" smtClean="0"/>
              <a:t>اللازمة .</a:t>
            </a:r>
            <a:endParaRPr lang="ar-SA" sz="2800" dirty="0" smtClean="0"/>
          </a:p>
          <a:p>
            <a:pPr marL="0" indent="0" algn="just">
              <a:buNone/>
            </a:pPr>
            <a:endParaRPr lang="ar-SA" sz="2800" dirty="0" smtClean="0"/>
          </a:p>
          <a:p>
            <a:r>
              <a:rPr lang="ar-SA" sz="3500" b="1" dirty="0"/>
              <a:t>خطوات تشغيل الـ </a:t>
            </a:r>
            <a:r>
              <a:rPr lang="en-US" sz="3500" b="1" dirty="0" smtClean="0"/>
              <a:t>Access</a:t>
            </a:r>
            <a:r>
              <a:rPr lang="ar-SA" sz="2800" b="1" dirty="0" smtClean="0"/>
              <a:t>  :</a:t>
            </a:r>
          </a:p>
          <a:p>
            <a:pPr marL="0" indent="0">
              <a:buNone/>
            </a:pPr>
            <a:r>
              <a:rPr lang="en-US" sz="2800" dirty="0" smtClean="0"/>
              <a:t>       </a:t>
            </a:r>
            <a:r>
              <a:rPr lang="ar-SA" sz="2800" dirty="0" smtClean="0"/>
              <a:t>أبدأ     ===&gt;      كل البرامج   ===&gt; </a:t>
            </a:r>
            <a:r>
              <a:rPr lang="en-US" sz="2800" b="1" dirty="0" smtClean="0"/>
              <a:t>Microsoft Office </a:t>
            </a:r>
            <a:endParaRPr lang="ar-SA" sz="2800" dirty="0" smtClean="0"/>
          </a:p>
          <a:p>
            <a:pPr marL="0" indent="0">
              <a:buNone/>
            </a:pPr>
            <a:r>
              <a:rPr lang="ar-SA" sz="2800" dirty="0" smtClean="0"/>
              <a:t>         ===&gt;      </a:t>
            </a:r>
            <a:r>
              <a:rPr lang="en-US" sz="2800" b="1" dirty="0" smtClean="0"/>
              <a:t>Microsoft Access 2010</a:t>
            </a:r>
            <a:endParaRPr lang="en-US" sz="2800" b="1" dirty="0"/>
          </a:p>
          <a:p>
            <a:pPr marL="0" indent="0">
              <a:buNone/>
            </a:pPr>
            <a:r>
              <a:rPr lang="ar-SA" sz="2800" dirty="0" smtClean="0"/>
              <a:t>  </a:t>
            </a:r>
          </a:p>
          <a:p>
            <a:pPr marL="0" indent="0" algn="just">
              <a:buNone/>
            </a:pPr>
            <a:endParaRPr lang="ar-SA" sz="2800" dirty="0" smtClean="0"/>
          </a:p>
          <a:p>
            <a:pPr marL="0" indent="0" algn="just">
              <a:buNone/>
            </a:pPr>
            <a:endParaRPr lang="ar-SA" sz="2800" dirty="0" smtClean="0"/>
          </a:p>
          <a:p>
            <a:pPr marL="0" indent="0" algn="just">
              <a:buNone/>
            </a:pPr>
            <a:endParaRPr lang="ar-SA" sz="2800" dirty="0" smtClean="0"/>
          </a:p>
          <a:p>
            <a:pPr marL="0" indent="0" algn="just">
              <a:buNone/>
            </a:pPr>
            <a:endParaRPr lang="ar-SA" sz="2800" dirty="0" smtClean="0"/>
          </a:p>
          <a:p>
            <a:pPr>
              <a:buNone/>
            </a:pPr>
            <a:endParaRPr lang="ar-SA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827584" y="1052736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برنامج قواعد 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البيانات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Access 2010 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79893"/>
          <a:stretch>
            <a:fillRect/>
          </a:stretch>
        </p:blipFill>
        <p:spPr bwMode="auto">
          <a:xfrm rot="20652246">
            <a:off x="493456" y="473251"/>
            <a:ext cx="126414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7848872" cy="42382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SA" sz="2800" dirty="0"/>
              <a:t>ت</a:t>
            </a:r>
            <a:r>
              <a:rPr lang="ar-SA" sz="2800" dirty="0" smtClean="0"/>
              <a:t>حتوي على مجموعة </a:t>
            </a:r>
            <a:r>
              <a:rPr lang="ar-SA" sz="2800" dirty="0"/>
              <a:t>من </a:t>
            </a:r>
            <a:r>
              <a:rPr lang="ar-SA" sz="2800" dirty="0" smtClean="0"/>
              <a:t>العناصر </a:t>
            </a:r>
            <a:r>
              <a:rPr lang="ar-SA" sz="2800" dirty="0"/>
              <a:t>التي يمكن استخدامها لعرض المعلومات وإدارتها مثل </a:t>
            </a:r>
            <a:r>
              <a:rPr lang="ar-SA" sz="2800" dirty="0" smtClean="0"/>
              <a:t>:</a:t>
            </a:r>
          </a:p>
          <a:p>
            <a:pPr marL="0" indent="0" algn="just">
              <a:buNone/>
            </a:pPr>
            <a:endParaRPr lang="ar-SA" sz="11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ar-SA" sz="2800" b="1" dirty="0"/>
              <a:t>الجداول </a:t>
            </a:r>
            <a:r>
              <a:rPr lang="en-US" sz="2800" b="1" dirty="0"/>
              <a:t>Tables </a:t>
            </a:r>
            <a:r>
              <a:rPr lang="ar-SA" sz="2800" b="1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800" b="1" dirty="0"/>
              <a:t>النماذج </a:t>
            </a:r>
            <a:r>
              <a:rPr lang="en-US" sz="2800" b="1" dirty="0"/>
              <a:t>Forms</a:t>
            </a:r>
            <a:r>
              <a:rPr lang="ar-SA" sz="2800" b="1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800" b="1" dirty="0"/>
              <a:t>الاستعلامات</a:t>
            </a:r>
            <a:r>
              <a:rPr lang="en-US" sz="2800" b="1" dirty="0"/>
              <a:t> Queries </a:t>
            </a:r>
            <a:r>
              <a:rPr lang="ar-SA" sz="2800" b="1" dirty="0"/>
              <a:t> 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800" b="1" dirty="0"/>
              <a:t>التقارير </a:t>
            </a:r>
            <a:r>
              <a:rPr lang="en-US" sz="2800" b="1" dirty="0"/>
              <a:t>Reports</a:t>
            </a:r>
            <a:r>
              <a:rPr lang="ar-SA" sz="2800" b="1" dirty="0" smtClean="0"/>
              <a:t>.</a:t>
            </a:r>
            <a:endParaRPr lang="ar-SA" sz="2800" b="1" dirty="0"/>
          </a:p>
          <a:p>
            <a:pPr marL="0" indent="0" algn="just">
              <a:buNone/>
            </a:pPr>
            <a:endParaRPr lang="ar-SA" sz="2800" dirty="0" smtClean="0"/>
          </a:p>
          <a:p>
            <a:pPr marL="0" indent="0" algn="just">
              <a:buNone/>
            </a:pPr>
            <a:endParaRPr lang="ar-SA" sz="2800" dirty="0" smtClean="0"/>
          </a:p>
          <a:p>
            <a:pPr>
              <a:buNone/>
            </a:pPr>
            <a:endParaRPr lang="ar-SA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قاعدة 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البيانات في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Access 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2010 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79893"/>
          <a:stretch>
            <a:fillRect/>
          </a:stretch>
        </p:blipFill>
        <p:spPr bwMode="auto">
          <a:xfrm rot="20652246">
            <a:off x="493456" y="473251"/>
            <a:ext cx="126414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7147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31111" y="1916832"/>
            <a:ext cx="8417353" cy="42382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SA" sz="2800" b="1" dirty="0" smtClean="0"/>
              <a:t>يمكن إنشاء قاعدة البيانات بإحدى طريقتين :</a:t>
            </a:r>
          </a:p>
          <a:p>
            <a:pPr marL="0" indent="0" algn="just">
              <a:buNone/>
            </a:pPr>
            <a:endParaRPr lang="ar-SA" sz="2800" dirty="0" smtClean="0"/>
          </a:p>
          <a:p>
            <a:pPr algn="just"/>
            <a:r>
              <a:rPr lang="ar-SA" sz="2800" dirty="0"/>
              <a:t>إنشاء قاعدة بيانات فارغة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Blank Database</a:t>
            </a:r>
            <a:r>
              <a:rPr lang="en-US" sz="2800" dirty="0"/>
              <a:t> </a:t>
            </a:r>
            <a:r>
              <a:rPr lang="ar-SA" sz="2800" dirty="0"/>
              <a:t> و تصميم الجداول وباقي </a:t>
            </a:r>
            <a:r>
              <a:rPr lang="ar-SA" sz="2800" dirty="0" smtClean="0"/>
              <a:t>العناصر </a:t>
            </a:r>
            <a:r>
              <a:rPr lang="ar-SA" sz="2800" dirty="0"/>
              <a:t>يدويا .</a:t>
            </a:r>
          </a:p>
          <a:p>
            <a:pPr marL="0" indent="0" algn="just">
              <a:buNone/>
            </a:pPr>
            <a:endParaRPr lang="ar-SA" sz="2800" dirty="0" smtClean="0"/>
          </a:p>
          <a:p>
            <a:pPr algn="just"/>
            <a:r>
              <a:rPr lang="ar-SA" sz="2800" dirty="0" smtClean="0"/>
              <a:t>باستخدام القوالب المعدة مسبقا في البرنامج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Available Templates </a:t>
            </a:r>
            <a:r>
              <a:rPr lang="ar-SA" sz="2800" dirty="0" smtClean="0"/>
              <a:t>التي تحوي على جداول و نماذج وتقارير جاهزة للاستخدام .</a:t>
            </a:r>
          </a:p>
          <a:p>
            <a:pPr marL="0" indent="0" algn="just">
              <a:buNone/>
            </a:pPr>
            <a:endParaRPr lang="ar-SA" sz="2800" dirty="0" smtClean="0"/>
          </a:p>
          <a:p>
            <a:pPr marL="0" indent="0" algn="just">
              <a:buNone/>
            </a:pPr>
            <a:endParaRPr lang="ar-SA" sz="2800" dirty="0" smtClean="0"/>
          </a:p>
          <a:p>
            <a:pPr>
              <a:buNone/>
            </a:pPr>
            <a:endParaRPr lang="ar-SA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971600" y="585827"/>
            <a:ext cx="77724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انشاء قاعدة بيانات جديدة</a:t>
            </a:r>
            <a:b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Create New Database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79893"/>
          <a:stretch>
            <a:fillRect/>
          </a:stretch>
        </p:blipFill>
        <p:spPr bwMode="auto">
          <a:xfrm rot="20652246">
            <a:off x="493456" y="473251"/>
            <a:ext cx="126414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087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r">
              <a:buFont typeface="+mj-lt"/>
              <a:buAutoNum type="arabicPeriod"/>
            </a:pPr>
            <a:r>
              <a:rPr lang="ar-SA" b="1" u="sng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إنشاء </a:t>
            </a:r>
            <a:r>
              <a:rPr lang="ar-SA" b="1" u="sng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الجداول</a:t>
            </a:r>
            <a:r>
              <a:rPr lang="en-US" b="1" u="sng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b="1" u="sng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</a:t>
            </a:r>
            <a:r>
              <a:rPr lang="en-US" b="1" u="sng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Create Table </a:t>
            </a:r>
            <a:r>
              <a:rPr lang="ar-SA" b="1" u="sng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b="1" u="sng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5005536"/>
          </a:xfrm>
        </p:spPr>
        <p:txBody>
          <a:bodyPr/>
          <a:lstStyle/>
          <a:p>
            <a:endParaRPr lang="ar-SA" dirty="0" smtClean="0"/>
          </a:p>
          <a:p>
            <a:r>
              <a:rPr lang="ar-SA" sz="2800" dirty="0" smtClean="0"/>
              <a:t>يعتبر </a:t>
            </a:r>
            <a:r>
              <a:rPr lang="ar-SA" sz="2800" dirty="0" smtClean="0"/>
              <a:t>الجدول </a:t>
            </a:r>
            <a:r>
              <a:rPr lang="en-US" sz="2800" dirty="0" smtClean="0"/>
              <a:t>Table</a:t>
            </a:r>
            <a:r>
              <a:rPr lang="ar-SA" sz="2800" dirty="0" smtClean="0"/>
              <a:t> العمود الفقري لأي قاعدة بيانات , حيث يشتمل على جميع </a:t>
            </a:r>
            <a:r>
              <a:rPr lang="ar-SA" sz="2800" dirty="0" smtClean="0"/>
              <a:t>البيانات المكونة للقاعدة  </a:t>
            </a:r>
            <a:r>
              <a:rPr lang="ar-SA" sz="2800" dirty="0" smtClean="0"/>
              <a:t>.</a:t>
            </a:r>
          </a:p>
          <a:p>
            <a:pPr marL="0" indent="0">
              <a:buNone/>
            </a:pPr>
            <a:endParaRPr lang="ar-SA" sz="2800" dirty="0" smtClean="0"/>
          </a:p>
          <a:p>
            <a:r>
              <a:rPr lang="ar-SA" sz="2800" dirty="0" smtClean="0"/>
              <a:t>يتكون الجدول من اعمدة تسمى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حقول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Fields</a:t>
            </a:r>
            <a:r>
              <a:rPr lang="ar-SA" sz="2800" dirty="0" smtClean="0"/>
              <a:t> و صفوف تسمى </a:t>
            </a:r>
          </a:p>
          <a:p>
            <a:pPr marL="0" indent="0">
              <a:buNone/>
            </a:pPr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   سجلات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Records</a:t>
            </a:r>
            <a:r>
              <a:rPr lang="ar-SA" dirty="0" smtClean="0"/>
              <a:t>.</a:t>
            </a:r>
            <a:r>
              <a:rPr lang="ar-SA" dirty="0"/>
              <a:t> </a:t>
            </a:r>
            <a:endParaRPr lang="ar-SA" dirty="0" smtClean="0"/>
          </a:p>
          <a:p>
            <a:pPr marL="0" indent="0">
              <a:buNone/>
            </a:pPr>
            <a:endParaRPr lang="ar-SA" dirty="0" smtClean="0"/>
          </a:p>
          <a:p>
            <a:r>
              <a:rPr lang="ar-SA" sz="2800" dirty="0" smtClean="0"/>
              <a:t>هناك أكثر من طريقة لعرض الجدول .</a:t>
            </a:r>
          </a:p>
        </p:txBody>
      </p:sp>
    </p:spTree>
    <p:extLst>
      <p:ext uri="{BB962C8B-B14F-4D97-AF65-F5344CB8AC3E}">
        <p14:creationId xmlns:p14="http://schemas.microsoft.com/office/powerpoint/2010/main" val="315926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188640"/>
            <a:ext cx="7912968" cy="1143000"/>
          </a:xfrm>
          <a:noFill/>
        </p:spPr>
        <p:txBody>
          <a:bodyPr lIns="90488" tIns="44450" rIns="90488" bIns="44450">
            <a:normAutofit/>
          </a:bodyPr>
          <a:lstStyle/>
          <a:p>
            <a:pPr algn="r"/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طرق عرض الجداول 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Tables 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View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5111750" cy="247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57600"/>
            <a:ext cx="5151438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5943600" y="2057400"/>
            <a:ext cx="2590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ar-SA" sz="2400" b="1" dirty="0"/>
              <a:t>عرض صفحة </a:t>
            </a:r>
            <a:r>
              <a:rPr lang="ar-SA" sz="2400" b="1" dirty="0" smtClean="0"/>
              <a:t>البيانات</a:t>
            </a:r>
          </a:p>
          <a:p>
            <a:pPr algn="l" rtl="0">
              <a:spcBef>
                <a:spcPct val="50000"/>
              </a:spcBef>
            </a:pPr>
            <a:r>
              <a:rPr lang="en-US" sz="2400" b="1" dirty="0" smtClean="0"/>
              <a:t>Datasheet View</a:t>
            </a:r>
            <a:endParaRPr lang="en-US" sz="2400" b="1" dirty="0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H="1">
            <a:off x="5715000" y="2514600"/>
            <a:ext cx="228600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11188" y="4581525"/>
            <a:ext cx="251301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ar-SA" sz="2800" b="1" dirty="0"/>
              <a:t>عرض </a:t>
            </a:r>
            <a:r>
              <a:rPr lang="ar-SA" sz="2800" b="1" dirty="0" smtClean="0"/>
              <a:t>التصميم</a:t>
            </a:r>
          </a:p>
          <a:p>
            <a:pPr algn="l" rtl="0">
              <a:spcBef>
                <a:spcPct val="50000"/>
              </a:spcBef>
            </a:pPr>
            <a:r>
              <a:rPr lang="en-US" sz="2800" b="1" dirty="0" smtClean="0"/>
              <a:t>Design View</a:t>
            </a:r>
            <a:endParaRPr lang="en-US" sz="2800" b="1" dirty="0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611188" y="5157788"/>
            <a:ext cx="228600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974301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41" name="Group 5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548783"/>
              </p:ext>
            </p:extLst>
          </p:nvPr>
        </p:nvGraphicFramePr>
        <p:xfrm>
          <a:off x="467544" y="1556792"/>
          <a:ext cx="8229600" cy="4885632"/>
        </p:xfrm>
        <a:graphic>
          <a:graphicData uri="http://schemas.openxmlformats.org/drawingml/2006/table">
            <a:tbl>
              <a:tblPr rtl="1"/>
              <a:tblGrid>
                <a:gridCol w="3304654"/>
                <a:gridCol w="4924946"/>
              </a:tblGrid>
              <a:tr h="646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نص 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</a:t>
                      </a:r>
                      <a:r>
                        <a:rPr kumimoji="0" lang="ar-S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حروف و راقام لا تدخل في عمليات حسابيه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ترقيم تلقائي (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AutoNumber</a:t>
                      </a: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لادراج رقم تلقائي لكل سجل يضاف الى الجدول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تاريخ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ar-S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وقت 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Date/Time</a:t>
                      </a:r>
                      <a:r>
                        <a:rPr kumimoji="0" lang="ar-S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للحقول التي تكون مدخلاتها تواريخ و اوقات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600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رقم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)</a:t>
                      </a: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الحقول التي ستدخل في عمليات حسابيه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41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عمله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Currency )</a:t>
                      </a: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يضيف رمز العمله بجانب الرقم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41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نعم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لا (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Yes/No</a:t>
                      </a: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rtl="1"/>
                      <a:r>
                        <a:rPr kumimoji="0" lang="ar-SA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يشتمل على بيانات يمكن تصنيفها إلى نعم أو لا أو صح وخطأ </a:t>
                      </a:r>
                      <a:endParaRPr kumimoji="0" lang="en-US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OLE Object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rtl="1"/>
                      <a:r>
                        <a:rPr kumimoji="0" lang="ar-SA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يستخدم لتخزين كائن موجود في برنامج آخر مثل الصور والرسوم والرسوم البيانية وربطها بقاعدة البيانات.</a:t>
                      </a:r>
                      <a:endParaRPr kumimoji="0" lang="en-US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41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مذكره (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Memo</a:t>
                      </a: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نص طويل حوالي 60000 حرف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عنوان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772400" cy="854968"/>
          </a:xfrm>
        </p:spPr>
        <p:txBody>
          <a:bodyPr>
            <a:normAutofit/>
          </a:bodyPr>
          <a:lstStyle/>
          <a:p>
            <a:pPr algn="ctr"/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أنواع 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البيانات 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Data Type </a:t>
            </a:r>
          </a:p>
        </p:txBody>
      </p:sp>
    </p:spTree>
    <p:extLst>
      <p:ext uri="{BB962C8B-B14F-4D97-AF65-F5344CB8AC3E}">
        <p14:creationId xmlns:p14="http://schemas.microsoft.com/office/powerpoint/2010/main" val="212684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eaLnBrk="1" hangingPunct="1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التنقل بين 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السجلات 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969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916113"/>
            <a:ext cx="6408738" cy="285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Line 6"/>
          <p:cNvSpPr>
            <a:spLocks noChangeShapeType="1"/>
          </p:cNvSpPr>
          <p:nvPr/>
        </p:nvSpPr>
        <p:spPr bwMode="auto">
          <a:xfrm flipH="1">
            <a:off x="1619250" y="4581525"/>
            <a:ext cx="1081088" cy="6477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900113" y="5229225"/>
            <a:ext cx="1439862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السجل الأول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268538" y="5949950"/>
            <a:ext cx="1439862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السجل السابق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2843213" y="4508500"/>
            <a:ext cx="288925" cy="144145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3492500" y="5445125"/>
            <a:ext cx="1439863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السجل الحالي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4213225" y="4652963"/>
            <a:ext cx="0" cy="792162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4572000" y="6092825"/>
            <a:ext cx="1439863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السجل التالي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4859338" y="4581525"/>
            <a:ext cx="433387" cy="15113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5435600" y="5445125"/>
            <a:ext cx="1439863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السجل الاخير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5364163" y="4581525"/>
            <a:ext cx="792162" cy="863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6804025" y="6021388"/>
            <a:ext cx="1439863" cy="666750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اضافة سجل جديد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5867400" y="4581525"/>
            <a:ext cx="1657350" cy="143986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7451725" y="5300663"/>
            <a:ext cx="1439863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العدد الكلي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6372225" y="4508500"/>
            <a:ext cx="1800225" cy="79216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978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6" grpId="0" animBg="1"/>
      <p:bldP spid="21517" grpId="0" animBg="1"/>
      <p:bldP spid="21518" grpId="0" animBg="1"/>
      <p:bldP spid="21519" grpId="0" animBg="1"/>
      <p:bldP spid="21520" grpId="0" animBg="1"/>
      <p:bldP spid="21521" grpId="0" animBg="1"/>
      <p:bldP spid="21522" grpId="0" animBg="1"/>
      <p:bldP spid="215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00" b="63269"/>
          <a:stretch/>
        </p:blipFill>
        <p:spPr bwMode="auto">
          <a:xfrm>
            <a:off x="462042" y="2480292"/>
            <a:ext cx="8027988" cy="3373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/>
          </a:bodyPr>
          <a:lstStyle/>
          <a:p>
            <a:pPr algn="r" eaLnBrk="1" hangingPunct="1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تعيين المفتاح 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الأساسي – 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Primary Key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A" b="1" dirty="0" smtClean="0"/>
              <a:t>المفتاح الأساسي:</a:t>
            </a:r>
            <a:r>
              <a:rPr lang="ar-SA" dirty="0" smtClean="0"/>
              <a:t> هو عباره عن حقل </a:t>
            </a:r>
            <a:r>
              <a:rPr lang="ar-SA" dirty="0" smtClean="0"/>
              <a:t>فريد يستخدم </a:t>
            </a:r>
            <a:r>
              <a:rPr lang="ar-SA" dirty="0" smtClean="0"/>
              <a:t>كعلامة مميزه لكل سجل  بحيث لا يمكن </a:t>
            </a:r>
            <a:r>
              <a:rPr lang="ar-SA" dirty="0" smtClean="0"/>
              <a:t>تكراره .</a:t>
            </a:r>
            <a:endParaRPr lang="en-US" dirty="0" smtClean="0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2586452" y="5157191"/>
            <a:ext cx="201067" cy="489409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803553" y="5450545"/>
            <a:ext cx="1698625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 dirty="0">
                <a:solidFill>
                  <a:schemeClr val="bg1"/>
                </a:solidFill>
              </a:rPr>
              <a:t>1. تظليل اسم الحقل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H="1" flipV="1">
            <a:off x="1503457" y="3789039"/>
            <a:ext cx="2132438" cy="493837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779912" y="4167188"/>
            <a:ext cx="3960440" cy="36933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 dirty="0">
                <a:solidFill>
                  <a:schemeClr val="bg1"/>
                </a:solidFill>
              </a:rPr>
              <a:t>2. الضغط على رمز المفتاح في شريط الادوات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48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4342" grpId="0" animBg="1"/>
      <p:bldP spid="14343" grpId="0" animBg="1"/>
      <p:bldP spid="1434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وازنة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موازنة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وازنة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1251</TotalTime>
  <Words>567</Words>
  <Application>Microsoft Office PowerPoint</Application>
  <PresentationFormat>عرض على الشاشة (3:4)‏</PresentationFormat>
  <Paragraphs>116</Paragraphs>
  <Slides>12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موازنة</vt:lpstr>
      <vt:lpstr>عرض تقديمي في PowerPoint</vt:lpstr>
      <vt:lpstr>برنامج قواعد البياناتAccess 2010 :</vt:lpstr>
      <vt:lpstr>قاعدة البيانات فيAccess 2010 :</vt:lpstr>
      <vt:lpstr>انشاء قاعدة بيانات جديدة Create New Database:</vt:lpstr>
      <vt:lpstr>إنشاء الجداول  -: Create Table  </vt:lpstr>
      <vt:lpstr>طرق عرض الجداول – Tables View :</vt:lpstr>
      <vt:lpstr> أنواع البيانات Data Type </vt:lpstr>
      <vt:lpstr>التنقل بين السجلات :</vt:lpstr>
      <vt:lpstr>تعيين المفتاح الأساسي – Primary Key :</vt:lpstr>
      <vt:lpstr>  خصائص الحقول Field Properties :</vt:lpstr>
      <vt:lpstr>خصائص الحقول Field Properties </vt:lpstr>
      <vt:lpstr>البحث عن البيانات وترتيبها وتصفيتها: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120</cp:revision>
  <dcterms:created xsi:type="dcterms:W3CDTF">2012-03-02T14:49:28Z</dcterms:created>
  <dcterms:modified xsi:type="dcterms:W3CDTF">2015-03-11T17:05:19Z</dcterms:modified>
</cp:coreProperties>
</file>