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9"/>
  </p:notesMasterIdLst>
  <p:sldIdLst>
    <p:sldId id="278" r:id="rId2"/>
    <p:sldId id="311" r:id="rId3"/>
    <p:sldId id="305" r:id="rId4"/>
    <p:sldId id="310" r:id="rId5"/>
    <p:sldId id="321" r:id="rId6"/>
    <p:sldId id="320" r:id="rId7"/>
    <p:sldId id="334" r:id="rId8"/>
    <p:sldId id="335" r:id="rId9"/>
    <p:sldId id="336" r:id="rId10"/>
    <p:sldId id="337" r:id="rId11"/>
    <p:sldId id="338" r:id="rId12"/>
    <p:sldId id="328" r:id="rId13"/>
    <p:sldId id="329" r:id="rId14"/>
    <p:sldId id="330" r:id="rId15"/>
    <p:sldId id="331" r:id="rId16"/>
    <p:sldId id="332" r:id="rId17"/>
    <p:sldId id="333" r:id="rId18"/>
    <p:sldId id="309" r:id="rId19"/>
    <p:sldId id="308" r:id="rId20"/>
    <p:sldId id="323" r:id="rId21"/>
    <p:sldId id="340" r:id="rId22"/>
    <p:sldId id="341" r:id="rId23"/>
    <p:sldId id="342" r:id="rId24"/>
    <p:sldId id="343" r:id="rId25"/>
    <p:sldId id="339" r:id="rId26"/>
    <p:sldId id="344" r:id="rId27"/>
    <p:sldId id="32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 varScale="1">
        <p:scale>
          <a:sx n="75" d="100"/>
          <a:sy n="75" d="100"/>
        </p:scale>
        <p:origin x="99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04/03/39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04/03/39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/>
              <a:t>أ.مشاعل المطلق</a:t>
            </a: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4037" y="1916832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 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42617" y="3047100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 النماذج و التقارير</a:t>
            </a:r>
            <a:r>
              <a:rPr lang="ar-SA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2- تنسيق النصوص  </a:t>
            </a:r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2- ترتيب الحقول  </a:t>
            </a:r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568952" cy="4649167"/>
          </a:xfrm>
        </p:spPr>
        <p:txBody>
          <a:bodyPr>
            <a:normAutofit/>
          </a:bodyPr>
          <a:lstStyle/>
          <a:p>
            <a:pPr algn="just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العمليات الحسابية على النماذج :</a:t>
            </a:r>
            <a:endParaRPr lang="ar-SA" sz="12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ar-SA" sz="1200" b="1" u="sng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just">
              <a:buNone/>
            </a:pP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يمكنك برنامج قواعد البيانات أكسيس من إجراء مجموعة من العمليات الحسابية والمنطقية على حقول قواعد البيانات من نوع عملة أو رقم ومن هذه العمليات (الجمع والطرح والقسمة والضرب ) .</a:t>
            </a:r>
          </a:p>
        </p:txBody>
      </p:sp>
    </p:spTree>
    <p:extLst>
      <p:ext uri="{BB962C8B-B14F-4D97-AF65-F5344CB8AC3E}">
        <p14:creationId xmlns:p14="http://schemas.microsoft.com/office/powerpoint/2010/main" val="393066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23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47804"/>
            <a:ext cx="381642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1- نفتح عرض تصميم النموذج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91680" y="332656"/>
            <a:ext cx="648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خطوات إجراء عملية حسابية على النموذج 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"/>
            <a:ext cx="9144000" cy="6856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4680520" cy="1384995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2- انقر بشكل مزدوج على مربع الحقل المطلوب إجراء عملية حسابية فيه لتظهر ورقة الخصائص على اليسار .</a:t>
            </a:r>
          </a:p>
        </p:txBody>
      </p:sp>
    </p:spTree>
    <p:extLst>
      <p:ext uri="{BB962C8B-B14F-4D97-AF65-F5344CB8AC3E}">
        <p14:creationId xmlns:p14="http://schemas.microsoft.com/office/powerpoint/2010/main" val="18853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46769" b="31638"/>
          <a:stretch/>
        </p:blipFill>
        <p:spPr>
          <a:xfrm>
            <a:off x="250591" y="908720"/>
            <a:ext cx="8676456" cy="433822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43608" y="5157192"/>
            <a:ext cx="7776864" cy="954107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3- انقر على مستطيل ( مصدر عنصر التحكم )  ثم على الزر ( ... ) </a:t>
            </a:r>
          </a:p>
          <a:p>
            <a:r>
              <a:rPr lang="ar-SA" sz="2800" b="1" dirty="0"/>
              <a:t> سيظهر مربع حوار (منشئ التعبير) </a:t>
            </a:r>
          </a:p>
        </p:txBody>
      </p:sp>
    </p:spTree>
    <p:extLst>
      <p:ext uri="{BB962C8B-B14F-4D97-AF65-F5344CB8AC3E}">
        <p14:creationId xmlns:p14="http://schemas.microsoft.com/office/powerpoint/2010/main" val="3011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735" y="4819637"/>
            <a:ext cx="7776864" cy="1815882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4 – امسح النص المكتوب واكتب مكانه إشارة (=) </a:t>
            </a:r>
          </a:p>
          <a:p>
            <a:r>
              <a:rPr lang="ar-SA" sz="2800" b="1" dirty="0"/>
              <a:t>ثم اختار اسم الحقل الأول من قائمة فئات التعبير ثم ادخل الاشارة الرياضية (- , + ، / ، * ) ثم اختار اسم الحقل الثاني ثم موافق واعرض النموذج لتظهر نتيجة العملية الحسابية .</a:t>
            </a:r>
          </a:p>
        </p:txBody>
      </p:sp>
      <p:pic>
        <p:nvPicPr>
          <p:cNvPr id="6" name="صورة 5" descr="منشئ التعبي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429"/>
            <a:ext cx="8424936" cy="45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86194"/>
            <a:ext cx="489654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5- ألاحظ ظهور نتيجة العملية الحسابية </a:t>
            </a:r>
          </a:p>
        </p:txBody>
      </p:sp>
      <p:sp>
        <p:nvSpPr>
          <p:cNvPr id="6" name="سهم منحني إلى اليمين 5"/>
          <p:cNvSpPr/>
          <p:nvPr/>
        </p:nvSpPr>
        <p:spPr>
          <a:xfrm rot="20896277" flipH="1" flipV="1">
            <a:off x="2811266" y="3110019"/>
            <a:ext cx="823398" cy="1181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/>
          </a:p>
          <a:p>
            <a:r>
              <a:rPr lang="ar-SA" sz="3200" dirty="0"/>
              <a:t>هي الطريقة الرسمية لعرض وطباعة البيانات التي تم استرجاعها من قاعدة البيانات .</a:t>
            </a:r>
          </a:p>
          <a:p>
            <a:r>
              <a:rPr lang="ar-SA" sz="3200" dirty="0"/>
              <a:t>ولا 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/>
          </a:p>
          <a:p>
            <a:r>
              <a:rPr lang="ar-SA" sz="2800" dirty="0"/>
              <a:t>لا يمكن استخدام التقارير لإدخال البيانات كما هو الحال في النماذج.</a:t>
            </a:r>
          </a:p>
          <a:p>
            <a:r>
              <a:rPr lang="ar-SA" sz="2800" dirty="0"/>
              <a:t>الهدف من تصميم التقارير هو الحصول عليها مطبوعة على ورق , </a:t>
            </a:r>
          </a:p>
          <a:p>
            <a:pPr marL="0" indent="0">
              <a:buNone/>
            </a:pPr>
            <a:r>
              <a:rPr lang="ar-SA" sz="2800" dirty="0"/>
              <a:t>  أما النماذج فهو اظهارها على الشاشه داخل نوافذ .</a:t>
            </a:r>
          </a:p>
          <a:p>
            <a:r>
              <a:rPr lang="ar-SA" sz="2800" dirty="0"/>
              <a:t>لا يمكن تعديل بيانات التقرير عند معاينة طباعته أو اظهاره أوبعد  طباعته  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/>
          </a:p>
          <a:p>
            <a:pPr marL="0" indent="0" algn="just">
              <a:buNone/>
            </a:pPr>
            <a:r>
              <a:rPr lang="ar-SA" sz="3200" dirty="0"/>
              <a:t>النماذج في قاعدة البيانات تشبه النماذج 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/>
          </a:p>
          <a:p>
            <a:pPr marL="0" indent="0" algn="just">
              <a:buNone/>
            </a:pP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1- يمكن إنشاء تقرير من استعلام أو جدول أو من جدولين بينهما علاقة واختيار الحقول المطلوبة </a:t>
            </a:r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2- اختيار طريقة التجميع </a:t>
            </a:r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3- اختيار طريقة فرز السجلات</a:t>
            </a:r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4- اختيار طريقة التخطيط والاتجاه</a:t>
            </a:r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5- تسمية التقرير واختيار فتحه أو التعديل على تصميمه </a:t>
            </a:r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ترتيب الحقول وتنسيقها و إضافة ارقام الصفحات .</a:t>
            </a:r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3898776" cy="1470025"/>
          </a:xfrm>
        </p:spPr>
        <p:txBody>
          <a:bodyPr/>
          <a:lstStyle/>
          <a:p>
            <a:r>
              <a:rPr lang="ar-SA" dirty="0"/>
              <a:t>انتهى بحمد الله</a:t>
            </a:r>
          </a:p>
        </p:txBody>
      </p:sp>
    </p:spTree>
    <p:extLst>
      <p:ext uri="{BB962C8B-B14F-4D97-AF65-F5344CB8AC3E}">
        <p14:creationId xmlns:p14="http://schemas.microsoft.com/office/powerpoint/2010/main" val="35676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/>
          </a:p>
          <a:p>
            <a:pPr algn="just">
              <a:buFont typeface="Wingdings" pitchFamily="2" charset="2"/>
              <a:buChar char="v"/>
            </a:pPr>
            <a:r>
              <a:rPr lang="ar-SA" sz="3200" dirty="0"/>
              <a:t> تستخدم النماذج كطريقة ثانية لإدخال البيانات في الجداول , وتعتبر طريقة سهلة لإدخال البيانات على شكل سجل واحد في كل مرة بدلاً من إدخالها في شبكة من الأعمدة و الصفوف .</a:t>
            </a:r>
          </a:p>
          <a:p>
            <a:pPr marL="0" indent="0" algn="just">
              <a:buNone/>
            </a:pPr>
            <a:endParaRPr lang="ar-SA" sz="3200" dirty="0"/>
          </a:p>
          <a:p>
            <a:pPr marL="0" indent="0" algn="just">
              <a:buNone/>
            </a:pPr>
            <a:r>
              <a:rPr lang="ar-SA" sz="3200" dirty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/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يقلل النموذج من أخطاء إدخال البيانات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يحتوي النموذج على حقول من عدة جداول بشرط أن يكون بينهما علاقة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يجب أن يرتبط النموذج بجدول واحد على الأقل. </a:t>
            </a:r>
            <a:endParaRPr lang="en-US" sz="3400" dirty="0"/>
          </a:p>
          <a:p>
            <a:pPr algn="just"/>
            <a:endParaRPr lang="ar-SA" sz="3200" dirty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مزايا أستخدام النماذج لإدخال البيانات :</a:t>
            </a:r>
          </a:p>
        </p:txBody>
      </p:sp>
    </p:spTree>
    <p:extLst>
      <p:ext uri="{BB962C8B-B14F-4D97-AF65-F5344CB8AC3E}">
        <p14:creationId xmlns:p14="http://schemas.microsoft.com/office/powerpoint/2010/main" val="416939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69"/>
            <a:ext cx="9144000" cy="58920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نموذج باستخدام معالج النماذج :</a:t>
            </a:r>
          </a:p>
        </p:txBody>
      </p:sp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1- يمكن إنشاء نموذج من جدول واحد أو من جدولين بينهما علاقة واختيار الحقول المطلوبة </a:t>
            </a:r>
          </a:p>
        </p:txBody>
      </p:sp>
    </p:spTree>
    <p:extLst>
      <p:ext uri="{BB962C8B-B14F-4D97-AF65-F5344CB8AC3E}">
        <p14:creationId xmlns:p14="http://schemas.microsoft.com/office/powerpoint/2010/main" val="27597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نموذج باستخدام معالج النماذج :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2- اختيار نوع التخطيط </a:t>
            </a:r>
          </a:p>
        </p:txBody>
      </p:sp>
    </p:spTree>
    <p:extLst>
      <p:ext uri="{BB962C8B-B14F-4D97-AF65-F5344CB8AC3E}">
        <p14:creationId xmlns:p14="http://schemas.microsoft.com/office/powerpoint/2010/main" val="14418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إنشاء نموذج باستخدام معالج النماذج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3- تسمية النموذج</a:t>
            </a:r>
          </a:p>
          <a:p>
            <a:pPr algn="ctr"/>
            <a:r>
              <a:rPr lang="ar-SA" sz="2800" b="1" dirty="0"/>
              <a:t>واختيار فتح النموذج أو تعديل تصميمه  </a:t>
            </a:r>
          </a:p>
        </p:txBody>
      </p:sp>
    </p:spTree>
    <p:extLst>
      <p:ext uri="{BB962C8B-B14F-4D97-AF65-F5344CB8AC3E}">
        <p14:creationId xmlns:p14="http://schemas.microsoft.com/office/powerpoint/2010/main" val="14639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النموذج :</a:t>
            </a:r>
          </a:p>
        </p:txBody>
      </p:sp>
    </p:spTree>
    <p:extLst>
      <p:ext uri="{BB962C8B-B14F-4D97-AF65-F5344CB8AC3E}">
        <p14:creationId xmlns:p14="http://schemas.microsoft.com/office/powerpoint/2010/main" val="4407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أ.مشاعل المطلق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تعديل 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1- إدراج التاريخ والوقت  </a:t>
            </a:r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1386</TotalTime>
  <Words>635</Words>
  <Application>Microsoft Office PowerPoint</Application>
  <PresentationFormat>On-screen Show (4:3)</PresentationFormat>
  <Paragraphs>114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موازنة</vt:lpstr>
      <vt:lpstr> النماذج و التقارير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التقارير Reports :</vt:lpstr>
      <vt:lpstr>أوجه الاختلاف بين التقارير و النماذج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بحمد الله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Abdulrahman Abdullah O Alomair</cp:lastModifiedBy>
  <cp:revision>133</cp:revision>
  <dcterms:created xsi:type="dcterms:W3CDTF">2012-03-02T14:49:28Z</dcterms:created>
  <dcterms:modified xsi:type="dcterms:W3CDTF">2017-11-22T13:53:31Z</dcterms:modified>
</cp:coreProperties>
</file>