
<file path=[Content_Types].xml><?xml version="1.0" encoding="utf-8"?>
<Types xmlns="http://schemas.openxmlformats.org/package/2006/content-types">
  <Default Extension="png" ContentType="image/png"/>
  <Default Extension="tmp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60" r:id="rId1"/>
  </p:sldMasterIdLst>
  <p:notesMasterIdLst>
    <p:notesMasterId r:id="rId13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9" r:id="rId9"/>
    <p:sldId id="265" r:id="rId10"/>
    <p:sldId id="268" r:id="rId11"/>
    <p:sldId id="267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75" d="100"/>
          <a:sy n="75" d="100"/>
        </p:scale>
        <p:origin x="1022" y="29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F3D5885-B491-4A11-BDCB-0DB1B6AD647D}" type="datetimeFigureOut">
              <a:rPr lang="en-US" smtClean="0"/>
              <a:t>11/15/2017</a:t>
            </a:fld>
            <a:endParaRPr lang="en-US"/>
          </a:p>
        </p:txBody>
      </p:sp>
      <p:sp>
        <p:nvSpPr>
          <p:cNvPr id="4" name="عنصر نائب لصورة الشريحة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عنصر نائب للملاحظات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B2C47F9-400E-4680-92A3-05905C2191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00137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E2FDD3-F75D-49CC-90A7-8291C1BAF1F0}" type="slidenum">
              <a:rPr lang="ar-SA" smtClean="0"/>
              <a:pPr/>
              <a:t>1</a:t>
            </a:fld>
            <a:endParaRPr lang="ar-SA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شريحة عنوان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مستطيل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مستطيل مستدير الزوايا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عنوان فرعي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ar-SA"/>
              <a:t>انقر لتحرير نمط العنوان الثانوي الرئيسي</a:t>
            </a:r>
            <a:endParaRPr kumimoji="0" lang="en-US"/>
          </a:p>
        </p:txBody>
      </p:sp>
      <p:sp>
        <p:nvSpPr>
          <p:cNvPr id="28" name="عنصر نائب للتاريخ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31B0F-3D19-4650-9602-DFBF594D976C}" type="datetimeFigureOut">
              <a:rPr lang="en-US" smtClean="0"/>
              <a:t>11/15/2017</a:t>
            </a:fld>
            <a:endParaRPr lang="en-US"/>
          </a:p>
        </p:txBody>
      </p:sp>
      <p:sp>
        <p:nvSpPr>
          <p:cNvPr id="17" name="عنصر نائب للتذييل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عنصر نائب لرقم الشريحة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135BCBDA-BC7B-4E99-AB2E-8BB546295C63}" type="slidenum">
              <a:rPr lang="en-US" smtClean="0"/>
              <a:t>‹#›</a:t>
            </a:fld>
            <a:endParaRPr lang="en-US"/>
          </a:p>
        </p:txBody>
      </p:sp>
      <p:sp>
        <p:nvSpPr>
          <p:cNvPr id="7" name="مستطيل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مستطيل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مستطيل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عنوان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ar-SA"/>
              <a:t>انقر لتحرير نمط العنوان الرئيسي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ar-SA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ar-SA"/>
              <a:t>انقر لتحرير أنماط النص الرئيسي</a:t>
            </a:r>
          </a:p>
          <a:p>
            <a:pPr lvl="1" eaLnBrk="1" latinLnBrk="0" hangingPunct="1"/>
            <a:r>
              <a:rPr lang="ar-SA"/>
              <a:t>المستوى الثاني</a:t>
            </a:r>
          </a:p>
          <a:p>
            <a:pPr lvl="2" eaLnBrk="1" latinLnBrk="0" hangingPunct="1"/>
            <a:r>
              <a:rPr lang="ar-SA"/>
              <a:t>المستوى الثالث</a:t>
            </a:r>
          </a:p>
          <a:p>
            <a:pPr lvl="3" eaLnBrk="1" latinLnBrk="0" hangingPunct="1"/>
            <a:r>
              <a:rPr lang="ar-SA"/>
              <a:t>المستوى الرابع</a:t>
            </a:r>
          </a:p>
          <a:p>
            <a:pPr lvl="4" eaLnBrk="1" latinLnBrk="0" hangingPunct="1"/>
            <a:r>
              <a:rPr lang="ar-SA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31B0F-3D19-4650-9602-DFBF594D976C}" type="datetimeFigureOut">
              <a:rPr lang="en-US" smtClean="0"/>
              <a:t>11/15/2017</a:t>
            </a:fld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5BCBDA-BC7B-4E99-AB2E-8BB546295C6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ar-SA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ar-SA"/>
              <a:t>انقر لتحرير أنماط النص الرئيسي</a:t>
            </a:r>
          </a:p>
          <a:p>
            <a:pPr lvl="1" eaLnBrk="1" latinLnBrk="0" hangingPunct="1"/>
            <a:r>
              <a:rPr lang="ar-SA"/>
              <a:t>المستوى الثاني</a:t>
            </a:r>
          </a:p>
          <a:p>
            <a:pPr lvl="2" eaLnBrk="1" latinLnBrk="0" hangingPunct="1"/>
            <a:r>
              <a:rPr lang="ar-SA"/>
              <a:t>المستوى الثالث</a:t>
            </a:r>
          </a:p>
          <a:p>
            <a:pPr lvl="3" eaLnBrk="1" latinLnBrk="0" hangingPunct="1"/>
            <a:r>
              <a:rPr lang="ar-SA"/>
              <a:t>المستوى الرابع</a:t>
            </a:r>
          </a:p>
          <a:p>
            <a:pPr lvl="4" eaLnBrk="1" latinLnBrk="0" hangingPunct="1"/>
            <a:r>
              <a:rPr lang="ar-SA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31B0F-3D19-4650-9602-DFBF594D976C}" type="datetimeFigureOut">
              <a:rPr lang="en-US" smtClean="0"/>
              <a:t>11/15/2017</a:t>
            </a:fld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5BCBDA-BC7B-4E99-AB2E-8BB546295C6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ar-SA"/>
              <a:t>انقر لتحرير نمط العنوان الرئيسي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31B0F-3D19-4650-9602-DFBF594D976C}" type="datetimeFigureOut">
              <a:rPr lang="en-US" smtClean="0"/>
              <a:t>11/15/2017</a:t>
            </a:fld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5BCBDA-BC7B-4E99-AB2E-8BB546295C63}" type="slidenum">
              <a:rPr lang="en-US" smtClean="0"/>
              <a:t>‹#›</a:t>
            </a:fld>
            <a:endParaRPr lang="en-US"/>
          </a:p>
        </p:txBody>
      </p:sp>
      <p:sp>
        <p:nvSpPr>
          <p:cNvPr id="8" name="عنصر نائب للمحتوى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ar-SA"/>
              <a:t>انقر لتحرير أنماط النص الرئيسي</a:t>
            </a:r>
          </a:p>
          <a:p>
            <a:pPr lvl="1" eaLnBrk="1" latinLnBrk="0" hangingPunct="1"/>
            <a:r>
              <a:rPr lang="ar-SA"/>
              <a:t>المستوى الثاني</a:t>
            </a:r>
          </a:p>
          <a:p>
            <a:pPr lvl="2" eaLnBrk="1" latinLnBrk="0" hangingPunct="1"/>
            <a:r>
              <a:rPr lang="ar-SA"/>
              <a:t>المستوى الثالث</a:t>
            </a:r>
          </a:p>
          <a:p>
            <a:pPr lvl="3" eaLnBrk="1" latinLnBrk="0" hangingPunct="1"/>
            <a:r>
              <a:rPr lang="ar-SA"/>
              <a:t>المستوى الرابع</a:t>
            </a:r>
          </a:p>
          <a:p>
            <a:pPr lvl="4" eaLnBrk="1" latinLnBrk="0" hangingPunct="1"/>
            <a:r>
              <a:rPr lang="ar-SA"/>
              <a:t>المستوى الخامس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عنوان المقطع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مستطيل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مستطيل مستدير الزوايا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ar-SA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ar-SA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31B0F-3D19-4650-9602-DFBF594D976C}" type="datetimeFigureOut">
              <a:rPr lang="en-US" smtClean="0"/>
              <a:t>11/15/2017</a:t>
            </a:fld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مستطيل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مستطيل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مستطيل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135BCBDA-BC7B-4E99-AB2E-8BB546295C63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ar-SA"/>
              <a:t>انقر لتحرير نمط العنوان الرئيسي</a:t>
            </a:r>
            <a:endParaRPr kumimoji="0"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31B0F-3D19-4650-9602-DFBF594D976C}" type="datetimeFigureOut">
              <a:rPr lang="en-US" smtClean="0"/>
              <a:t>11/15/2017</a:t>
            </a:fld>
            <a:endParaRPr 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5BCBDA-BC7B-4E99-AB2E-8BB546295C63}" type="slidenum">
              <a:rPr lang="en-US" smtClean="0"/>
              <a:t>‹#›</a:t>
            </a:fld>
            <a:endParaRPr lang="en-US"/>
          </a:p>
        </p:txBody>
      </p:sp>
      <p:sp>
        <p:nvSpPr>
          <p:cNvPr id="9" name="عنصر نائب للمحتوى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ar-SA"/>
              <a:t>انقر لتحرير أنماط النص الرئيسي</a:t>
            </a:r>
          </a:p>
          <a:p>
            <a:pPr lvl="1" eaLnBrk="1" latinLnBrk="0" hangingPunct="1"/>
            <a:r>
              <a:rPr lang="ar-SA"/>
              <a:t>المستوى الثاني</a:t>
            </a:r>
          </a:p>
          <a:p>
            <a:pPr lvl="2" eaLnBrk="1" latinLnBrk="0" hangingPunct="1"/>
            <a:r>
              <a:rPr lang="ar-SA"/>
              <a:t>المستوى الثالث</a:t>
            </a:r>
          </a:p>
          <a:p>
            <a:pPr lvl="3" eaLnBrk="1" latinLnBrk="0" hangingPunct="1"/>
            <a:r>
              <a:rPr lang="ar-SA"/>
              <a:t>المستوى الرابع</a:t>
            </a:r>
          </a:p>
          <a:p>
            <a:pPr lvl="4" eaLnBrk="1" latinLnBrk="0" hangingPunct="1"/>
            <a:r>
              <a:rPr lang="ar-SA"/>
              <a:t>المستوى الخامس</a:t>
            </a:r>
            <a:endParaRPr kumimoji="0" lang="en-US"/>
          </a:p>
        </p:txBody>
      </p:sp>
      <p:sp>
        <p:nvSpPr>
          <p:cNvPr id="11" name="عنصر نائب للمحتوى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ar-SA"/>
              <a:t>انقر لتحرير أنماط النص الرئيسي</a:t>
            </a:r>
          </a:p>
          <a:p>
            <a:pPr lvl="1" eaLnBrk="1" latinLnBrk="0" hangingPunct="1"/>
            <a:r>
              <a:rPr lang="ar-SA"/>
              <a:t>المستوى الثاني</a:t>
            </a:r>
          </a:p>
          <a:p>
            <a:pPr lvl="2" eaLnBrk="1" latinLnBrk="0" hangingPunct="1"/>
            <a:r>
              <a:rPr lang="ar-SA"/>
              <a:t>المستوى الثالث</a:t>
            </a:r>
          </a:p>
          <a:p>
            <a:pPr lvl="3" eaLnBrk="1" latinLnBrk="0" hangingPunct="1"/>
            <a:r>
              <a:rPr lang="ar-SA"/>
              <a:t>المستوى الرابع</a:t>
            </a:r>
          </a:p>
          <a:p>
            <a:pPr lvl="4" eaLnBrk="1" latinLnBrk="0" hangingPunct="1"/>
            <a:r>
              <a:rPr lang="ar-SA"/>
              <a:t>المستوى الخامس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ar-SA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ar-SA"/>
              <a:t>انقر لتحرير أنماط النص الرئيسي</a:t>
            </a:r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ar-SA"/>
              <a:t>انقر لتحرير أنماط النص الرئيسي</a:t>
            </a:r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31B0F-3D19-4650-9602-DFBF594D976C}" type="datetimeFigureOut">
              <a:rPr lang="en-US" smtClean="0"/>
              <a:t>11/15/2017</a:t>
            </a:fld>
            <a:endParaRPr lang="en-US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5BCBDA-BC7B-4E99-AB2E-8BB546295C63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عنصر نائب للمحتوى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ar-SA"/>
              <a:t>انقر لتحرير أنماط النص الرئيسي</a:t>
            </a:r>
          </a:p>
          <a:p>
            <a:pPr lvl="1" eaLnBrk="1" latinLnBrk="0" hangingPunct="1"/>
            <a:r>
              <a:rPr lang="ar-SA"/>
              <a:t>المستوى الثاني</a:t>
            </a:r>
          </a:p>
          <a:p>
            <a:pPr lvl="2" eaLnBrk="1" latinLnBrk="0" hangingPunct="1"/>
            <a:r>
              <a:rPr lang="ar-SA"/>
              <a:t>المستوى الثالث</a:t>
            </a:r>
          </a:p>
          <a:p>
            <a:pPr lvl="3" eaLnBrk="1" latinLnBrk="0" hangingPunct="1"/>
            <a:r>
              <a:rPr lang="ar-SA"/>
              <a:t>المستوى الرابع</a:t>
            </a:r>
          </a:p>
          <a:p>
            <a:pPr lvl="4" eaLnBrk="1" latinLnBrk="0" hangingPunct="1"/>
            <a:r>
              <a:rPr lang="ar-SA"/>
              <a:t>المستوى الخامس</a:t>
            </a:r>
            <a:endParaRPr kumimoji="0" lang="en-US"/>
          </a:p>
        </p:txBody>
      </p:sp>
      <p:sp>
        <p:nvSpPr>
          <p:cNvPr id="13" name="عنصر نائب للمحتوى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ar-SA"/>
              <a:t>انقر لتحرير أنماط النص الرئيسي</a:t>
            </a:r>
          </a:p>
          <a:p>
            <a:pPr lvl="1" eaLnBrk="1" latinLnBrk="0" hangingPunct="1"/>
            <a:r>
              <a:rPr lang="ar-SA"/>
              <a:t>المستوى الثاني</a:t>
            </a:r>
          </a:p>
          <a:p>
            <a:pPr lvl="2" eaLnBrk="1" latinLnBrk="0" hangingPunct="1"/>
            <a:r>
              <a:rPr lang="ar-SA"/>
              <a:t>المستوى الثالث</a:t>
            </a:r>
          </a:p>
          <a:p>
            <a:pPr lvl="3" eaLnBrk="1" latinLnBrk="0" hangingPunct="1"/>
            <a:r>
              <a:rPr lang="ar-SA"/>
              <a:t>المستوى الرابع</a:t>
            </a:r>
          </a:p>
          <a:p>
            <a:pPr lvl="4" eaLnBrk="1" latinLnBrk="0" hangingPunct="1"/>
            <a:r>
              <a:rPr lang="ar-SA"/>
              <a:t>المستوى الخامس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ar-SA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31B0F-3D19-4650-9602-DFBF594D976C}" type="datetimeFigureOut">
              <a:rPr lang="en-US" smtClean="0"/>
              <a:t>11/15/2017</a:t>
            </a:fld>
            <a:endParaRPr lang="en-US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5BCBDA-BC7B-4E99-AB2E-8BB546295C6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31B0F-3D19-4650-9602-DFBF594D976C}" type="datetimeFigureOut">
              <a:rPr lang="en-US" smtClean="0"/>
              <a:t>11/15/2017</a:t>
            </a:fld>
            <a:endParaRPr lang="en-US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5BCBDA-BC7B-4E99-AB2E-8BB546295C6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مستطيل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مستطيل مستدير الزوايا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ar-SA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ar-SA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31B0F-3D19-4650-9602-DFBF594D976C}" type="datetimeFigureOut">
              <a:rPr lang="en-US" smtClean="0"/>
              <a:t>11/15/2017</a:t>
            </a:fld>
            <a:endParaRPr 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5BCBDA-BC7B-4E99-AB2E-8BB546295C63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عنصر نائب للمحتوى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ar-SA"/>
              <a:t>انقر لتحرير أنماط النص الرئيسي</a:t>
            </a:r>
          </a:p>
          <a:p>
            <a:pPr lvl="1" eaLnBrk="1" latinLnBrk="0" hangingPunct="1"/>
            <a:r>
              <a:rPr lang="ar-SA"/>
              <a:t>المستوى الثاني</a:t>
            </a:r>
          </a:p>
          <a:p>
            <a:pPr lvl="2" eaLnBrk="1" latinLnBrk="0" hangingPunct="1"/>
            <a:r>
              <a:rPr lang="ar-SA"/>
              <a:t>المستوى الثالث</a:t>
            </a:r>
          </a:p>
          <a:p>
            <a:pPr lvl="3" eaLnBrk="1" latinLnBrk="0" hangingPunct="1"/>
            <a:r>
              <a:rPr lang="ar-SA"/>
              <a:t>المستوى الرابع</a:t>
            </a:r>
          </a:p>
          <a:p>
            <a:pPr lvl="4" eaLnBrk="1" latinLnBrk="0" hangingPunct="1"/>
            <a:r>
              <a:rPr lang="ar-SA"/>
              <a:t>المستوى الخامس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ar-SA"/>
              <a:t>انقر لتحرير نمط العنوان الرئيسي</a:t>
            </a:r>
            <a:endParaRPr kumimoji="0" lang="en-US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ar-SA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31B0F-3D19-4650-9602-DFBF594D976C}" type="datetimeFigureOut">
              <a:rPr lang="en-US" smtClean="0"/>
              <a:t>11/15/2017</a:t>
            </a:fld>
            <a:endParaRPr 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135BCBDA-BC7B-4E99-AB2E-8BB546295C63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مستطيل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مستطيل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مستطيل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ar-SA"/>
              <a:t>انقر فوق الأيقونة لإضافة صورة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مستطيل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مستطيل مستدير الزوايا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عنصر نائب للعنوان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ar-SA"/>
              <a:t>انقر لتحرير نمط العنوان الرئيسي</a:t>
            </a:r>
            <a:endParaRPr kumimoji="0" lang="en-US"/>
          </a:p>
        </p:txBody>
      </p:sp>
      <p:sp>
        <p:nvSpPr>
          <p:cNvPr id="13" name="عنصر نائب للنص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ar-SA"/>
              <a:t>انقر لتحرير أنماط النص الرئيسي</a:t>
            </a:r>
          </a:p>
          <a:p>
            <a:pPr lvl="1" eaLnBrk="1" latinLnBrk="0" hangingPunct="1"/>
            <a:r>
              <a:rPr kumimoji="0" lang="ar-SA"/>
              <a:t>المستوى الثاني</a:t>
            </a:r>
          </a:p>
          <a:p>
            <a:pPr lvl="2" eaLnBrk="1" latinLnBrk="0" hangingPunct="1"/>
            <a:r>
              <a:rPr kumimoji="0" lang="ar-SA"/>
              <a:t>المستوى الثالث</a:t>
            </a:r>
          </a:p>
          <a:p>
            <a:pPr lvl="3" eaLnBrk="1" latinLnBrk="0" hangingPunct="1"/>
            <a:r>
              <a:rPr kumimoji="0" lang="ar-SA"/>
              <a:t>المستوى الرابع</a:t>
            </a:r>
          </a:p>
          <a:p>
            <a:pPr lvl="4" eaLnBrk="1" latinLnBrk="0" hangingPunct="1"/>
            <a:r>
              <a:rPr kumimoji="0" lang="ar-SA"/>
              <a:t>المستوى الخامس</a:t>
            </a:r>
            <a:endParaRPr kumimoji="0" lang="en-US"/>
          </a:p>
        </p:txBody>
      </p:sp>
      <p:sp>
        <p:nvSpPr>
          <p:cNvPr id="14" name="عنصر نائب للتاريخ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71031B0F-3D19-4650-9602-DFBF594D976C}" type="datetimeFigureOut">
              <a:rPr lang="en-US" smtClean="0"/>
              <a:t>11/15/2017</a:t>
            </a:fld>
            <a:endParaRPr lang="en-US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عنصر نائب لرقم الشريحة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135BCBDA-BC7B-4E99-AB2E-8BB546295C63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tmp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tmp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tmp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tmp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tmp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ستطيل 3"/>
          <p:cNvSpPr/>
          <p:nvPr/>
        </p:nvSpPr>
        <p:spPr>
          <a:xfrm>
            <a:off x="1464418" y="1484784"/>
            <a:ext cx="6215163" cy="166199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ar-SA" sz="5400" b="1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</a:rPr>
              <a:t> برنامج إدارة قواعد </a:t>
            </a:r>
            <a:r>
              <a:rPr lang="ar-SA" sz="4800" b="1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</a:rPr>
              <a:t>البيانات</a:t>
            </a:r>
          </a:p>
          <a:p>
            <a:pPr algn="ctr"/>
            <a:r>
              <a:rPr lang="ar-SA" sz="4800" b="1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</a:rPr>
              <a:t>الجداول - الجزء الثاني -</a:t>
            </a:r>
            <a:endParaRPr lang="en-US" sz="5400" b="1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SA"/>
              <a:t>أ.مشاعل المطلق</a:t>
            </a:r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78C4D-2779-46D5-8A3D-BEDA95C1E510}" type="slidenum">
              <a:rPr lang="ar-SA" smtClean="0"/>
              <a:pPr/>
              <a:t>1</a:t>
            </a:fld>
            <a:endParaRPr lang="ar-SA"/>
          </a:p>
        </p:txBody>
      </p:sp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3" cstate="print"/>
          <a:srcRect l="15753"/>
          <a:stretch>
            <a:fillRect/>
          </a:stretch>
        </p:blipFill>
        <p:spPr bwMode="auto">
          <a:xfrm>
            <a:off x="2051720" y="3916506"/>
            <a:ext cx="5296594" cy="13681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9499717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صورة 2" descr="Microsoft Access - الجامعة : قاعدة بيانات (Access 2007)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865870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78C4D-2779-46D5-8A3D-BEDA95C1E510}" type="slidenum">
              <a:rPr lang="ar-SA" smtClean="0"/>
              <a:pPr/>
              <a:t>11</a:t>
            </a:fld>
            <a:endParaRPr lang="ar-SA"/>
          </a:p>
        </p:txBody>
      </p:sp>
      <p:sp>
        <p:nvSpPr>
          <p:cNvPr id="5" name="عنوان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Access sheet 2 </a:t>
            </a:r>
            <a:r>
              <a:rPr lang="ar-SA" dirty="0"/>
              <a:t>تطبيق عملي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19350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565212" y="188640"/>
            <a:ext cx="8229600" cy="638646"/>
          </a:xfrm>
        </p:spPr>
        <p:txBody>
          <a:bodyPr>
            <a:normAutofit fontScale="90000"/>
          </a:bodyPr>
          <a:lstStyle/>
          <a:p>
            <a:pPr algn="r" eaLnBrk="1" hangingPunct="1"/>
            <a:r>
              <a:rPr lang="ar-SA" b="1" u="sng" dirty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تعيين المفتاح الأساسي لجدول في عرض التصميم :</a:t>
            </a:r>
            <a:endParaRPr lang="en-US" b="1" u="sng" dirty="0">
              <a:solidFill>
                <a:schemeClr val="bg2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3" name="صورة 2" descr="Microsoft Access - Database4 : قاعدة بيانات (Access 2007)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967662"/>
            <a:ext cx="8568952" cy="5485674"/>
          </a:xfrm>
          <a:prstGeom prst="rect">
            <a:avLst/>
          </a:prstGeom>
        </p:spPr>
      </p:pic>
      <p:sp>
        <p:nvSpPr>
          <p:cNvPr id="14341" name="Line 5"/>
          <p:cNvSpPr>
            <a:spLocks noChangeShapeType="1"/>
          </p:cNvSpPr>
          <p:nvPr/>
        </p:nvSpPr>
        <p:spPr bwMode="auto">
          <a:xfrm flipV="1">
            <a:off x="5172623" y="2564902"/>
            <a:ext cx="1144649" cy="0"/>
          </a:xfrm>
          <a:prstGeom prst="line">
            <a:avLst/>
          </a:prstGeom>
          <a:noFill/>
          <a:ln w="25400">
            <a:solidFill>
              <a:srgbClr val="00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ar-SA"/>
          </a:p>
        </p:txBody>
      </p:sp>
      <p:sp>
        <p:nvSpPr>
          <p:cNvPr id="14342" name="Text Box 6"/>
          <p:cNvSpPr txBox="1">
            <a:spLocks noChangeArrowheads="1"/>
          </p:cNvSpPr>
          <p:nvPr/>
        </p:nvSpPr>
        <p:spPr bwMode="auto">
          <a:xfrm>
            <a:off x="3473998" y="2401546"/>
            <a:ext cx="1698625" cy="392112"/>
          </a:xfrm>
          <a:prstGeom prst="rect">
            <a:avLst/>
          </a:prstGeom>
          <a:solidFill>
            <a:srgbClr val="0000FF"/>
          </a:solidFill>
          <a:ln w="25400">
            <a:solidFill>
              <a:srgbClr val="0000FF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ar-SA" b="1" dirty="0">
                <a:solidFill>
                  <a:schemeClr val="bg1"/>
                </a:solidFill>
              </a:rPr>
              <a:t>1. تظليل اسم الحقل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14343" name="Line 7"/>
          <p:cNvSpPr>
            <a:spLocks noChangeShapeType="1"/>
          </p:cNvSpPr>
          <p:nvPr/>
        </p:nvSpPr>
        <p:spPr bwMode="auto">
          <a:xfrm flipV="1">
            <a:off x="7956376" y="1988839"/>
            <a:ext cx="360040" cy="1296142"/>
          </a:xfrm>
          <a:prstGeom prst="line">
            <a:avLst/>
          </a:prstGeom>
          <a:noFill/>
          <a:ln w="25400">
            <a:solidFill>
              <a:srgbClr val="00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ar-SA"/>
          </a:p>
        </p:txBody>
      </p:sp>
      <p:sp>
        <p:nvSpPr>
          <p:cNvPr id="14344" name="Text Box 8"/>
          <p:cNvSpPr txBox="1">
            <a:spLocks noChangeArrowheads="1"/>
          </p:cNvSpPr>
          <p:nvPr/>
        </p:nvSpPr>
        <p:spPr bwMode="auto">
          <a:xfrm>
            <a:off x="4355976" y="3463857"/>
            <a:ext cx="3960440" cy="369332"/>
          </a:xfrm>
          <a:prstGeom prst="rect">
            <a:avLst/>
          </a:prstGeom>
          <a:solidFill>
            <a:srgbClr val="0000FF"/>
          </a:solidFill>
          <a:ln w="25400">
            <a:solidFill>
              <a:srgbClr val="0000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ar-SA" b="1" dirty="0">
                <a:solidFill>
                  <a:schemeClr val="bg1"/>
                </a:solidFill>
              </a:rPr>
              <a:t>2. الضغط على رمز المفتاح في شريط الادوات</a:t>
            </a:r>
            <a:endParaRPr lang="en-US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919070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43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43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143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143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41" grpId="0" animBg="1"/>
      <p:bldP spid="14342" grpId="0" animBg="1"/>
      <p:bldP spid="14343" grpId="0" animBg="1"/>
      <p:bldP spid="1434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ذييل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SA"/>
              <a:t>أ.مشاعل المطلق</a:t>
            </a:r>
          </a:p>
        </p:txBody>
      </p:sp>
      <p:sp>
        <p:nvSpPr>
          <p:cNvPr id="3" name="عنصر نائب لرقم الشريحة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78C4D-2779-46D5-8A3D-BEDA95C1E510}" type="slidenum">
              <a:rPr lang="ar-SA" smtClean="0"/>
              <a:pPr/>
              <a:t>3</a:t>
            </a:fld>
            <a:endParaRPr lang="ar-SA"/>
          </a:p>
        </p:txBody>
      </p:sp>
      <p:pic>
        <p:nvPicPr>
          <p:cNvPr id="4" name="صورة 3" descr="Microsoft Access - Database4 : قاعدة بيانات (Access 2007)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1563737"/>
            <a:ext cx="8864680" cy="5229200"/>
          </a:xfrm>
          <a:prstGeom prst="rect">
            <a:avLst/>
          </a:prstGeom>
        </p:spPr>
      </p:pic>
      <p:sp>
        <p:nvSpPr>
          <p:cNvPr id="6" name="Rectangle 2"/>
          <p:cNvSpPr txBox="1">
            <a:spLocks noChangeArrowheads="1"/>
          </p:cNvSpPr>
          <p:nvPr/>
        </p:nvSpPr>
        <p:spPr>
          <a:xfrm>
            <a:off x="845344" y="260648"/>
            <a:ext cx="7772400" cy="792088"/>
          </a:xfrm>
          <a:prstGeom prst="rect">
            <a:avLst/>
          </a:prstGeom>
        </p:spPr>
        <p:txBody>
          <a:bodyPr>
            <a:normAutofit fontScale="97500"/>
          </a:bodyPr>
          <a:lstStyle>
            <a:lvl1pPr algn="l" rtl="1" eaLnBrk="1" latinLnBrk="0" hangingPunct="1">
              <a:spcBef>
                <a:spcPct val="0"/>
              </a:spcBef>
              <a:buNone/>
              <a:defRPr kumimoji="0" sz="40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ar-SA" sz="3200" b="1" u="sng" dirty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خصائص الحقل :</a:t>
            </a:r>
            <a:endParaRPr lang="en-US" sz="3200" b="1" u="sng" dirty="0">
              <a:solidFill>
                <a:schemeClr val="bg2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>
          <a:xfrm>
            <a:off x="616744" y="908720"/>
            <a:ext cx="8229600" cy="533400"/>
          </a:xfrm>
          <a:prstGeom prst="rect">
            <a:avLst/>
          </a:prstGeom>
        </p:spPr>
        <p:txBody>
          <a:bodyPr/>
          <a:lstStyle>
            <a:lvl1pPr marL="274320" indent="-274320" algn="r" rtl="1" eaLnBrk="1" latinLnBrk="0" hangingPunct="1">
              <a:spcBef>
                <a:spcPts val="58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28600" algn="r" rtl="1" eaLnBrk="1" latinLnBrk="0" hangingPunct="1">
              <a:spcBef>
                <a:spcPts val="370"/>
              </a:spcBef>
              <a:buClr>
                <a:schemeClr val="accent2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22960" indent="-228600" algn="r" rtl="1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SzPct val="8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r" rtl="1" eaLnBrk="1" latinLnBrk="0" hangingPunct="1">
              <a:spcBef>
                <a:spcPts val="370"/>
              </a:spcBef>
              <a:buClr>
                <a:schemeClr val="accent3"/>
              </a:buClr>
              <a:buSzPct val="80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r" rtl="1" eaLnBrk="1" latinLnBrk="0" hangingPunct="1">
              <a:spcBef>
                <a:spcPts val="370"/>
              </a:spcBef>
              <a:buClr>
                <a:schemeClr val="accent3"/>
              </a:buClr>
              <a:buFontTx/>
              <a:buChar char="o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228600" algn="r" rtl="1" eaLnBrk="1" latinLnBrk="0" hangingPunct="1">
              <a:spcBef>
                <a:spcPts val="370"/>
              </a:spcBef>
              <a:buClr>
                <a:schemeClr val="accent3"/>
              </a:buClr>
              <a:buChar char="•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228600" algn="r" rtl="1" eaLnBrk="1" latinLnBrk="0" hangingPunct="1">
              <a:spcBef>
                <a:spcPts val="370"/>
              </a:spcBef>
              <a:buClr>
                <a:schemeClr val="accent2"/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228600" algn="r" rtl="1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228600" algn="r" rtl="1" eaLnBrk="1" latinLnBrk="0" hangingPunct="1">
              <a:spcBef>
                <a:spcPts val="370"/>
              </a:spcBef>
              <a:buClr>
                <a:schemeClr val="accent2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90000"/>
              </a:lnSpc>
            </a:pPr>
            <a:r>
              <a:rPr lang="ar-SA" dirty="0"/>
              <a:t>يمكن فرض الشروط التي تريدها على اي حقل من حقول الجدول .</a:t>
            </a:r>
            <a:endParaRPr lang="en-US" dirty="0"/>
          </a:p>
        </p:txBody>
      </p:sp>
      <p:sp>
        <p:nvSpPr>
          <p:cNvPr id="8" name="مستطيل 7"/>
          <p:cNvSpPr/>
          <p:nvPr/>
        </p:nvSpPr>
        <p:spPr>
          <a:xfrm>
            <a:off x="1907704" y="4509120"/>
            <a:ext cx="5688632" cy="2160240"/>
          </a:xfrm>
          <a:prstGeom prst="rect">
            <a:avLst/>
          </a:prstGeom>
          <a:noFill/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61821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845344" y="260648"/>
            <a:ext cx="7772400" cy="504056"/>
          </a:xfrm>
        </p:spPr>
        <p:txBody>
          <a:bodyPr>
            <a:normAutofit fontScale="90000"/>
          </a:bodyPr>
          <a:lstStyle/>
          <a:p>
            <a:pPr algn="ctr"/>
            <a:r>
              <a:rPr lang="ar-SA" sz="3200" b="1" u="sng" dirty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خصائص الحقل</a:t>
            </a:r>
            <a:endParaRPr lang="en-US" sz="3200" b="1" u="sng" dirty="0">
              <a:solidFill>
                <a:schemeClr val="bg2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13324396"/>
              </p:ext>
            </p:extLst>
          </p:nvPr>
        </p:nvGraphicFramePr>
        <p:xfrm>
          <a:off x="323528" y="1052736"/>
          <a:ext cx="8352928" cy="5305168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196006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39286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92962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ar-SA" sz="2000" dirty="0">
                          <a:effectLst/>
                        </a:rPr>
                        <a:t>الخاصية</a:t>
                      </a:r>
                      <a:endParaRPr lang="en-US" sz="20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ar-SA" sz="2000" dirty="0">
                          <a:effectLst/>
                        </a:rPr>
                        <a:t>الغرض منها</a:t>
                      </a:r>
                      <a:endParaRPr lang="en-US" sz="20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69546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ar-SA" sz="1800" b="1" dirty="0">
                          <a:effectLst/>
                        </a:rPr>
                        <a:t>حجم الحقل</a:t>
                      </a:r>
                      <a:endParaRPr lang="en-US" sz="1800" b="1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ar-SA" sz="1800" b="1" dirty="0">
                          <a:effectLst/>
                        </a:rPr>
                        <a:t>يظهر مع البيانات النصية والرقمية فقط لتحديد طولها.</a:t>
                      </a:r>
                      <a:endParaRPr lang="en-US" sz="1800" b="1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92962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ar-SA" sz="1800" b="1" dirty="0">
                          <a:effectLst/>
                        </a:rPr>
                        <a:t>تنسيق</a:t>
                      </a:r>
                      <a:endParaRPr lang="en-US" sz="1800" b="1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ar-SA" sz="1800" b="1" dirty="0">
                          <a:effectLst/>
                        </a:rPr>
                        <a:t>تحديد طريقة ظهور البيانات هل</a:t>
                      </a:r>
                      <a:r>
                        <a:rPr lang="ar-SA" sz="1800" b="1" baseline="0" dirty="0">
                          <a:effectLst/>
                        </a:rPr>
                        <a:t> هي رقم , نص , عملة , تاريخ ..</a:t>
                      </a:r>
                      <a:r>
                        <a:rPr lang="ar-SA" sz="1800" b="1" dirty="0">
                          <a:effectLst/>
                        </a:rPr>
                        <a:t>.</a:t>
                      </a:r>
                      <a:endParaRPr lang="en-US" sz="1800" b="1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92962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ar-SA" sz="1800" b="1" dirty="0">
                          <a:effectLst/>
                        </a:rPr>
                        <a:t>قناع الإدخال</a:t>
                      </a:r>
                      <a:endParaRPr lang="en-US" sz="1800" b="1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ar-SA" sz="1800" b="1" dirty="0">
                          <a:effectLst/>
                        </a:rPr>
                        <a:t>يسمح باختيار نموذج جاهز لتظهر بيانات الحقل مطابقة له.</a:t>
                      </a:r>
                      <a:endParaRPr lang="en-US" sz="1800" b="1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92962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ar-SA" sz="1800" b="1" dirty="0">
                          <a:effectLst/>
                        </a:rPr>
                        <a:t>قيمة الافتراضية</a:t>
                      </a:r>
                      <a:endParaRPr lang="en-US" sz="1800" b="1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ar-SA" sz="1800" b="1" dirty="0">
                          <a:effectLst/>
                        </a:rPr>
                        <a:t>قيمة افتراضية مع كل سجل جديد، يمكن قبولها أو استبدالها بقيمة أخرى.</a:t>
                      </a:r>
                      <a:endParaRPr lang="en-US" sz="1800" b="1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02306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ar-SA" sz="1800" b="1">
                          <a:effectLst/>
                        </a:rPr>
                        <a:t>قاعدة التحقق من الصحة</a:t>
                      </a:r>
                      <a:endParaRPr lang="en-US" sz="1800" b="1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ar-SA" sz="1800" b="1" dirty="0">
                          <a:effectLst/>
                        </a:rPr>
                        <a:t>تعبير لتحديد القيم التي يمكن إدخالها، هذا التعبير يختبر البيانات المدخلة على أنها موافقة لشرط معين، وتمنع إدخال البيانات غير الموافقة للشرط.</a:t>
                      </a:r>
                      <a:endParaRPr lang="en-US" sz="1800" b="1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69546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ar-SA" sz="1800" b="1" dirty="0">
                          <a:effectLst/>
                        </a:rPr>
                        <a:t>نص التحقق من الصحة</a:t>
                      </a:r>
                      <a:endParaRPr lang="en-US" sz="1800" b="1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ar-SA" sz="1800" b="1" dirty="0">
                          <a:effectLst/>
                        </a:rPr>
                        <a:t>رسالة تظهر عند إدخال قيمة غير مسموح بها تخالف شرط قاعدة التحقق من الصحة.</a:t>
                      </a:r>
                      <a:endParaRPr lang="en-US" sz="1800" b="1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69546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ar-SA" sz="1800" b="1" dirty="0">
                          <a:effectLst/>
                        </a:rPr>
                        <a:t>قيمة مطلوبة</a:t>
                      </a:r>
                      <a:endParaRPr lang="en-US" sz="1800" b="1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ar-SA" sz="1800" b="1" dirty="0">
                          <a:effectLst/>
                        </a:rPr>
                        <a:t>هل مطلوب إدخال قيمة لهذا الحقل أم لا.</a:t>
                      </a:r>
                      <a:endParaRPr lang="en-US" sz="1800" b="1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684925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ar-SA" sz="1800" b="1" dirty="0">
                          <a:effectLst/>
                        </a:rPr>
                        <a:t>مفهرس</a:t>
                      </a:r>
                      <a:endParaRPr lang="en-US" sz="1800" b="1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ar-SA" sz="1800" b="1" dirty="0">
                          <a:effectLst/>
                        </a:rPr>
                        <a:t>يقوم</a:t>
                      </a:r>
                      <a:r>
                        <a:rPr lang="ar-SA" sz="1800" b="1" baseline="0" dirty="0">
                          <a:effectLst/>
                        </a:rPr>
                        <a:t> بتدقيق البيانات المدخلة مع إمكانية عدم تكرارها على نفس الحقل وتساعد في </a:t>
                      </a:r>
                      <a:r>
                        <a:rPr lang="ar-SA" sz="1800" b="1" dirty="0">
                          <a:effectLst/>
                        </a:rPr>
                        <a:t> تسريع عملية البحث عن البيانات .</a:t>
                      </a:r>
                      <a:endParaRPr lang="en-US" sz="1800" b="1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304114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55576" y="404664"/>
            <a:ext cx="7772400" cy="868958"/>
          </a:xfrm>
        </p:spPr>
        <p:txBody>
          <a:bodyPr>
            <a:normAutofit/>
          </a:bodyPr>
          <a:lstStyle/>
          <a:p>
            <a:pPr marL="742950" indent="-742950" algn="r" rtl="1">
              <a:buFont typeface="Wingdings" pitchFamily="2" charset="2"/>
              <a:buChar char="v"/>
            </a:pPr>
            <a:r>
              <a:rPr lang="ar-SA" b="1" u="sng" dirty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ربط الجداول :</a:t>
            </a:r>
            <a:endParaRPr lang="en-US" b="1" u="sng" dirty="0">
              <a:solidFill>
                <a:schemeClr val="bg2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78C4D-2779-46D5-8A3D-BEDA95C1E510}" type="slidenum">
              <a:rPr lang="ar-SA" smtClean="0"/>
              <a:pPr/>
              <a:t>5</a:t>
            </a:fld>
            <a:endParaRPr lang="ar-SA"/>
          </a:p>
        </p:txBody>
      </p:sp>
      <p:sp>
        <p:nvSpPr>
          <p:cNvPr id="5" name="عنصر نائب للمحتوى 4"/>
          <p:cNvSpPr>
            <a:spLocks noGrp="1"/>
          </p:cNvSpPr>
          <p:nvPr>
            <p:ph sz="quarter" idx="1"/>
          </p:nvPr>
        </p:nvSpPr>
        <p:spPr>
          <a:xfrm>
            <a:off x="467544" y="1484784"/>
            <a:ext cx="8136904" cy="4824536"/>
          </a:xfrm>
        </p:spPr>
        <p:txBody>
          <a:bodyPr>
            <a:normAutofit/>
          </a:bodyPr>
          <a:lstStyle/>
          <a:p>
            <a:pPr marL="0" indent="0" algn="r" rtl="1">
              <a:buNone/>
            </a:pPr>
            <a:r>
              <a:rPr lang="ar-SA" dirty="0"/>
              <a:t>المقصود بربط الجداول هو إنشاء علاقة ارتباط دائمة بين جدولين أو أكثر , يكون من نتيجتهما استخراج بيانات من كلا الجدولين و إظهارهما في النماذج أو التقارير أو الاستعلامات .</a:t>
            </a:r>
          </a:p>
          <a:p>
            <a:pPr marL="0" indent="0" algn="r" rtl="1">
              <a:buNone/>
            </a:pPr>
            <a:endParaRPr lang="ar-SA" dirty="0"/>
          </a:p>
          <a:p>
            <a:pPr marL="0" indent="0" algn="ctr" rtl="1">
              <a:buNone/>
            </a:pPr>
            <a:r>
              <a:rPr lang="ar-SA" b="1" dirty="0">
                <a:solidFill>
                  <a:schemeClr val="accent1">
                    <a:lumMod val="75000"/>
                  </a:schemeClr>
                </a:solidFill>
              </a:rPr>
              <a:t>قبل الربط لابد من تأسيس علاقة ارتباط – 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Relationship</a:t>
            </a:r>
            <a:endParaRPr lang="ar-SA" b="1" dirty="0">
              <a:solidFill>
                <a:schemeClr val="accent1">
                  <a:lumMod val="75000"/>
                </a:schemeClr>
              </a:solidFill>
            </a:endParaRPr>
          </a:p>
          <a:p>
            <a:pPr marL="0" indent="0" algn="ctr" rtl="1">
              <a:buNone/>
            </a:pPr>
            <a:endParaRPr lang="en-US" sz="1100" b="1" dirty="0">
              <a:solidFill>
                <a:schemeClr val="accent1">
                  <a:lumMod val="75000"/>
                </a:schemeClr>
              </a:solidFill>
            </a:endParaRPr>
          </a:p>
          <a:p>
            <a:pPr marL="0" indent="0" algn="r" rtl="1">
              <a:buNone/>
            </a:pPr>
            <a:r>
              <a:rPr lang="ar-SA" b="1" u="sng" dirty="0"/>
              <a:t>شروط إنشاء العلاقة بين جدولين :</a:t>
            </a:r>
          </a:p>
          <a:p>
            <a:pPr algn="r" rtl="1"/>
            <a:r>
              <a:rPr lang="ar-SA" dirty="0"/>
              <a:t>أن يكون كلا الجدولين مخزن في نفس قاعدة البيانات .</a:t>
            </a:r>
          </a:p>
          <a:p>
            <a:pPr algn="r" rtl="1"/>
            <a:r>
              <a:rPr lang="ar-SA" dirty="0"/>
              <a:t>يجب أن يشتمل كلا الجدولين على حقل متماثل في البيانات  .</a:t>
            </a:r>
          </a:p>
          <a:p>
            <a:pPr algn="r" rtl="1"/>
            <a:r>
              <a:rPr lang="ar-SA" dirty="0"/>
              <a:t>أن يشتمل أحد الجدولين على مفتاح رئيسي  .</a:t>
            </a:r>
          </a:p>
          <a:p>
            <a:pPr marL="0" indent="0" algn="ctr">
              <a:buNone/>
            </a:pPr>
            <a:endParaRPr lang="ar-SA" b="1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205112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571500" indent="-571500" algn="r" rtl="1">
              <a:buFont typeface="Wingdings" pitchFamily="2" charset="2"/>
              <a:buChar char="v"/>
            </a:pPr>
            <a:r>
              <a:rPr lang="ar-SA" b="1" u="sng" dirty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أنواع علاقات الارتباط :</a:t>
            </a:r>
            <a:endParaRPr lang="en-US" b="1" u="sng" dirty="0">
              <a:solidFill>
                <a:schemeClr val="bg2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78C4D-2779-46D5-8A3D-BEDA95C1E510}" type="slidenum">
              <a:rPr lang="ar-SA" smtClean="0"/>
              <a:pPr/>
              <a:t>6</a:t>
            </a:fld>
            <a:endParaRPr lang="ar-SA"/>
          </a:p>
        </p:txBody>
      </p:sp>
      <p:sp>
        <p:nvSpPr>
          <p:cNvPr id="5" name="عنصر نائب للمحتوى 4"/>
          <p:cNvSpPr>
            <a:spLocks noGrp="1"/>
          </p:cNvSpPr>
          <p:nvPr>
            <p:ph sz="quarter" idx="1"/>
          </p:nvPr>
        </p:nvSpPr>
        <p:spPr>
          <a:xfrm>
            <a:off x="1722512" y="1794683"/>
            <a:ext cx="6131024" cy="4285456"/>
          </a:xfrm>
        </p:spPr>
        <p:txBody>
          <a:bodyPr>
            <a:normAutofit/>
          </a:bodyPr>
          <a:lstStyle/>
          <a:p>
            <a:pPr marL="0" indent="0" algn="r" rtl="1">
              <a:buNone/>
            </a:pPr>
            <a:r>
              <a:rPr lang="ar-SA" dirty="0"/>
              <a:t>يوجد ثلاثة أنواع للعلاقات في أكسيس :</a:t>
            </a:r>
          </a:p>
          <a:p>
            <a:pPr algn="r" rtl="1"/>
            <a:r>
              <a:rPr lang="ar-SA" dirty="0"/>
              <a:t>علاقة رأس برأس «</a:t>
            </a:r>
            <a:r>
              <a:rPr lang="en-US" dirty="0"/>
              <a:t> One – To – One </a:t>
            </a:r>
            <a:r>
              <a:rPr lang="ar-SA" dirty="0"/>
              <a:t>». </a:t>
            </a:r>
          </a:p>
          <a:p>
            <a:pPr marL="0" indent="0" algn="r" rtl="1">
              <a:buNone/>
            </a:pPr>
            <a:endParaRPr lang="ar-SA" sz="1050" dirty="0"/>
          </a:p>
          <a:p>
            <a:pPr marL="0" indent="0" algn="r" rtl="1">
              <a:buNone/>
            </a:pPr>
            <a:endParaRPr lang="ar-SA" dirty="0"/>
          </a:p>
          <a:p>
            <a:pPr algn="r" rtl="1"/>
            <a:r>
              <a:rPr lang="ar-SA" dirty="0"/>
              <a:t>علاقة رأس بأطراف «</a:t>
            </a:r>
            <a:r>
              <a:rPr lang="en-US" dirty="0"/>
              <a:t>One –To – Many </a:t>
            </a:r>
            <a:r>
              <a:rPr lang="ar-SA" dirty="0"/>
              <a:t>  ».</a:t>
            </a:r>
          </a:p>
          <a:p>
            <a:pPr marL="0" indent="0" algn="r" rtl="1">
              <a:buNone/>
            </a:pPr>
            <a:endParaRPr lang="ar-SA" dirty="0"/>
          </a:p>
          <a:p>
            <a:pPr marL="0" indent="0" algn="r" rtl="1">
              <a:buNone/>
            </a:pPr>
            <a:endParaRPr lang="ar-SA" dirty="0"/>
          </a:p>
          <a:p>
            <a:pPr algn="r" rtl="1"/>
            <a:r>
              <a:rPr lang="ar-SA" dirty="0"/>
              <a:t>علاقة اطراف بأطراف «</a:t>
            </a:r>
            <a:r>
              <a:rPr lang="en-US" dirty="0"/>
              <a:t> Many – To – Many </a:t>
            </a:r>
            <a:r>
              <a:rPr lang="ar-SA" dirty="0"/>
              <a:t>» .</a:t>
            </a:r>
          </a:p>
        </p:txBody>
      </p:sp>
      <p:grpSp>
        <p:nvGrpSpPr>
          <p:cNvPr id="22" name="Group 21"/>
          <p:cNvGrpSpPr/>
          <p:nvPr/>
        </p:nvGrpSpPr>
        <p:grpSpPr>
          <a:xfrm>
            <a:off x="3623917" y="3937411"/>
            <a:ext cx="2328214" cy="584775"/>
            <a:chOff x="3635896" y="4860454"/>
            <a:chExt cx="2328214" cy="584775"/>
          </a:xfrm>
        </p:grpSpPr>
        <p:cxnSp>
          <p:nvCxnSpPr>
            <p:cNvPr id="23" name="Straight Connector 22"/>
            <p:cNvCxnSpPr/>
            <p:nvPr/>
          </p:nvCxnSpPr>
          <p:spPr>
            <a:xfrm>
              <a:off x="3635896" y="5445229"/>
              <a:ext cx="2304256" cy="0"/>
            </a:xfrm>
            <a:prstGeom prst="line">
              <a:avLst/>
            </a:prstGeom>
            <a:ln w="412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TextBox 23"/>
            <p:cNvSpPr txBox="1"/>
            <p:nvPr/>
          </p:nvSpPr>
          <p:spPr>
            <a:xfrm>
              <a:off x="3659854" y="4860454"/>
              <a:ext cx="216024" cy="58477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SA" sz="3200" b="1" dirty="0"/>
                <a:t>1</a:t>
              </a: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5508104" y="4860454"/>
              <a:ext cx="456006" cy="58477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SA" sz="3200" b="1" dirty="0"/>
                <a:t>∞</a:t>
              </a:r>
            </a:p>
          </p:txBody>
        </p:sp>
      </p:grpSp>
      <p:grpSp>
        <p:nvGrpSpPr>
          <p:cNvPr id="28" name="Group 27"/>
          <p:cNvGrpSpPr/>
          <p:nvPr/>
        </p:nvGrpSpPr>
        <p:grpSpPr>
          <a:xfrm>
            <a:off x="3623917" y="5285032"/>
            <a:ext cx="2405440" cy="600951"/>
            <a:chOff x="3623917" y="5285032"/>
            <a:chExt cx="2405440" cy="600951"/>
          </a:xfrm>
        </p:grpSpPr>
        <p:cxnSp>
          <p:nvCxnSpPr>
            <p:cNvPr id="18" name="Straight Connector 17"/>
            <p:cNvCxnSpPr/>
            <p:nvPr/>
          </p:nvCxnSpPr>
          <p:spPr>
            <a:xfrm>
              <a:off x="3623917" y="5885983"/>
              <a:ext cx="2405440" cy="0"/>
            </a:xfrm>
            <a:prstGeom prst="line">
              <a:avLst/>
            </a:prstGeom>
            <a:ln w="412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0" name="TextBox 19"/>
            <p:cNvSpPr txBox="1"/>
            <p:nvPr/>
          </p:nvSpPr>
          <p:spPr>
            <a:xfrm>
              <a:off x="5496125" y="5301208"/>
              <a:ext cx="456006" cy="58477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SA" sz="3200" dirty="0"/>
                <a:t>∞</a:t>
              </a:r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3623917" y="5285032"/>
              <a:ext cx="554078" cy="58477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SA" sz="3200" dirty="0"/>
                <a:t>∞</a:t>
              </a:r>
            </a:p>
          </p:txBody>
        </p:sp>
      </p:grpSp>
      <p:grpSp>
        <p:nvGrpSpPr>
          <p:cNvPr id="6" name="Group 5"/>
          <p:cNvGrpSpPr/>
          <p:nvPr/>
        </p:nvGrpSpPr>
        <p:grpSpPr>
          <a:xfrm>
            <a:off x="3635896" y="2780404"/>
            <a:ext cx="2316235" cy="589471"/>
            <a:chOff x="3635896" y="2780404"/>
            <a:chExt cx="2316235" cy="589471"/>
          </a:xfrm>
        </p:grpSpPr>
        <p:cxnSp>
          <p:nvCxnSpPr>
            <p:cNvPr id="7" name="Straight Connector 6"/>
            <p:cNvCxnSpPr/>
            <p:nvPr/>
          </p:nvCxnSpPr>
          <p:spPr>
            <a:xfrm>
              <a:off x="3647875" y="3369875"/>
              <a:ext cx="2304256" cy="0"/>
            </a:xfrm>
            <a:prstGeom prst="line">
              <a:avLst/>
            </a:prstGeom>
            <a:ln w="412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" name="TextBox 8"/>
            <p:cNvSpPr txBox="1"/>
            <p:nvPr/>
          </p:nvSpPr>
          <p:spPr>
            <a:xfrm>
              <a:off x="3635896" y="2785100"/>
              <a:ext cx="216024" cy="58477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SA" sz="3200" b="1" dirty="0"/>
                <a:t>1</a:t>
              </a: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5717300" y="2780404"/>
              <a:ext cx="216024" cy="58477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SA" sz="3200" b="1" dirty="0"/>
                <a:t>1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0315456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رقم الشريحة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78C4D-2779-46D5-8A3D-BEDA95C1E510}" type="slidenum">
              <a:rPr lang="ar-SA" smtClean="0"/>
              <a:pPr/>
              <a:t>7</a:t>
            </a:fld>
            <a:endParaRPr lang="ar-SA"/>
          </a:p>
        </p:txBody>
      </p:sp>
      <p:graphicFrame>
        <p:nvGraphicFramePr>
          <p:cNvPr id="4" name="جدول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21702010"/>
              </p:ext>
            </p:extLst>
          </p:nvPr>
        </p:nvGraphicFramePr>
        <p:xfrm>
          <a:off x="395536" y="620688"/>
          <a:ext cx="8352929" cy="28083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989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9897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8635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2810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9090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7161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016879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033018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928103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702078">
                <a:tc>
                  <a:txBody>
                    <a:bodyPr/>
                    <a:lstStyle/>
                    <a:p>
                      <a:pPr algn="ctr"/>
                      <a:r>
                        <a:rPr lang="ar-SA" dirty="0"/>
                        <a:t>رقم الهاتف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SA"/>
                        <a:t>العنوان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SA"/>
                        <a:t>تاريخ الميلاد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SA"/>
                        <a:t>انتظام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SA"/>
                        <a:t>المكأفأة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SA"/>
                        <a:t>المستوى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SA"/>
                        <a:t>التخصص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SA"/>
                        <a:t>الاسم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SA"/>
                        <a:t>الرقم</a:t>
                      </a:r>
                      <a:r>
                        <a:rPr lang="en-US"/>
                        <a:t> </a:t>
                      </a:r>
                      <a:r>
                        <a:rPr lang="ar-SA" baseline="0"/>
                        <a:t> الجامعي</a:t>
                      </a:r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02078">
                <a:tc>
                  <a:txBody>
                    <a:bodyPr/>
                    <a:lstStyle/>
                    <a:p>
                      <a:r>
                        <a:rPr lang="en-US"/>
                        <a:t>12321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ar-SA"/>
                        <a:t>الدمام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1980/1/1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ar-SA"/>
                        <a:t>نعم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ar-SA"/>
                        <a:t>1000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ar-SA"/>
                        <a:t>1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ar-SA" dirty="0"/>
                        <a:t>محاسبة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ar-SA" dirty="0"/>
                        <a:t>علي الناصر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ar-SA"/>
                        <a:t>433001</a:t>
                      </a:r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02078">
                <a:tc>
                  <a:txBody>
                    <a:bodyPr/>
                    <a:lstStyle/>
                    <a:p>
                      <a:r>
                        <a:rPr lang="en-US"/>
                        <a:t>12414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ar-SA"/>
                        <a:t>الدمام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1980/4/5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ar-SA"/>
                        <a:t>نعم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ar-SA"/>
                        <a:t>1000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ar-SA"/>
                        <a:t>2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ar-SA" dirty="0"/>
                        <a:t>حاسب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ar-SA" dirty="0"/>
                        <a:t>محمد العلي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ar-SA"/>
                        <a:t>433002</a:t>
                      </a:r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02078">
                <a:tc>
                  <a:txBody>
                    <a:bodyPr/>
                    <a:lstStyle/>
                    <a:p>
                      <a:r>
                        <a:rPr lang="en-US"/>
                        <a:t>12414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ar-SA"/>
                        <a:t>الدمام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1981/8/1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ar-SA"/>
                        <a:t>نعم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ar-SA"/>
                        <a:t>1000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ar-SA"/>
                        <a:t>1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ar-SA" dirty="0"/>
                        <a:t>محاسبة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ar-SA" dirty="0"/>
                        <a:t>عبدالرحمن حسن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ar-SA"/>
                        <a:t>433003</a:t>
                      </a:r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5" name="جدول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33745751"/>
              </p:ext>
            </p:extLst>
          </p:nvPr>
        </p:nvGraphicFramePr>
        <p:xfrm>
          <a:off x="899592" y="3789040"/>
          <a:ext cx="6552728" cy="230425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3818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3818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3818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3818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60851">
                <a:tc>
                  <a:txBody>
                    <a:bodyPr/>
                    <a:lstStyle/>
                    <a:p>
                      <a:pPr algn="ctr"/>
                      <a:r>
                        <a:rPr lang="ar-SA" dirty="0"/>
                        <a:t>الدرجة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SA"/>
                        <a:t>المستوى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SA" dirty="0"/>
                        <a:t>رقم المقرر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SA"/>
                        <a:t>الرقم الجامعي</a:t>
                      </a:r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60851">
                <a:tc>
                  <a:txBody>
                    <a:bodyPr/>
                    <a:lstStyle/>
                    <a:p>
                      <a:pPr algn="ctr"/>
                      <a:r>
                        <a:rPr lang="ar-SA"/>
                        <a:t>100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SA"/>
                        <a:t>1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SA" dirty="0"/>
                        <a:t>1102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SA"/>
                        <a:t>433003</a:t>
                      </a:r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60851">
                <a:tc>
                  <a:txBody>
                    <a:bodyPr/>
                    <a:lstStyle/>
                    <a:p>
                      <a:pPr algn="ctr"/>
                      <a:r>
                        <a:rPr lang="ar-SA"/>
                        <a:t>99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SA"/>
                        <a:t>1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SA" dirty="0"/>
                        <a:t>1103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SA"/>
                        <a:t>433003</a:t>
                      </a:r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60851">
                <a:tc>
                  <a:txBody>
                    <a:bodyPr/>
                    <a:lstStyle/>
                    <a:p>
                      <a:pPr algn="ctr"/>
                      <a:r>
                        <a:rPr lang="ar-SA"/>
                        <a:t>95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SA"/>
                        <a:t>1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SA" dirty="0"/>
                        <a:t>1104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SA"/>
                        <a:t>433003</a:t>
                      </a:r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60851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cxnSp>
        <p:nvCxnSpPr>
          <p:cNvPr id="19" name="رابط كسهم مستقيم 18"/>
          <p:cNvCxnSpPr/>
          <p:nvPr/>
        </p:nvCxnSpPr>
        <p:spPr>
          <a:xfrm flipH="1">
            <a:off x="7380312" y="3212976"/>
            <a:ext cx="1019086" cy="1224136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رابط كسهم مستقيم 22"/>
          <p:cNvCxnSpPr/>
          <p:nvPr/>
        </p:nvCxnSpPr>
        <p:spPr>
          <a:xfrm flipH="1">
            <a:off x="7319278" y="3212976"/>
            <a:ext cx="1080120" cy="1798997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رابط كسهم مستقيم 23"/>
          <p:cNvCxnSpPr/>
          <p:nvPr/>
        </p:nvCxnSpPr>
        <p:spPr>
          <a:xfrm flipH="1">
            <a:off x="7319278" y="3212976"/>
            <a:ext cx="1080120" cy="2286934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مربع نص 5"/>
          <p:cNvSpPr txBox="1"/>
          <p:nvPr/>
        </p:nvSpPr>
        <p:spPr>
          <a:xfrm>
            <a:off x="3383868" y="233913"/>
            <a:ext cx="237626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SA" sz="2000" b="1" dirty="0"/>
              <a:t>جدول الطالب</a:t>
            </a:r>
            <a:endParaRPr lang="en-US" sz="2000" b="1" dirty="0"/>
          </a:p>
        </p:txBody>
      </p:sp>
      <p:sp>
        <p:nvSpPr>
          <p:cNvPr id="10" name="مربع نص 9"/>
          <p:cNvSpPr txBox="1"/>
          <p:nvPr/>
        </p:nvSpPr>
        <p:spPr>
          <a:xfrm>
            <a:off x="5868145" y="6165304"/>
            <a:ext cx="253125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SA" sz="2000" b="1" dirty="0"/>
              <a:t>جدول الطالب الفصلي</a:t>
            </a:r>
            <a:endParaRPr lang="en-US" sz="2000" b="1" dirty="0"/>
          </a:p>
        </p:txBody>
      </p:sp>
    </p:spTree>
    <p:extLst>
      <p:ext uri="{BB962C8B-B14F-4D97-AF65-F5344CB8AC3E}">
        <p14:creationId xmlns:p14="http://schemas.microsoft.com/office/powerpoint/2010/main" val="38485637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صورة 1" descr="Microsoft Access - الجامعة : قاعدة بيانات (Access 2007)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4193" t="-158" b="39084"/>
          <a:stretch/>
        </p:blipFill>
        <p:spPr>
          <a:xfrm>
            <a:off x="50990" y="-28242"/>
            <a:ext cx="9093010" cy="6886241"/>
          </a:xfrm>
          <a:prstGeom prst="rect">
            <a:avLst/>
          </a:prstGeom>
        </p:spPr>
      </p:pic>
      <p:sp>
        <p:nvSpPr>
          <p:cNvPr id="3" name="Rectangle 2"/>
          <p:cNvSpPr txBox="1">
            <a:spLocks noChangeArrowheads="1"/>
          </p:cNvSpPr>
          <p:nvPr/>
        </p:nvSpPr>
        <p:spPr>
          <a:xfrm>
            <a:off x="395536" y="2636912"/>
            <a:ext cx="5976664" cy="3216809"/>
          </a:xfrm>
          <a:prstGeom prst="rect">
            <a:avLst/>
          </a:prstGeom>
          <a:ln w="31750">
            <a:solidFill>
              <a:schemeClr val="tx1"/>
            </a:solidFill>
          </a:ln>
        </p:spPr>
        <p:txBody>
          <a:bodyPr>
            <a:normAutofit fontScale="92500" lnSpcReduction="10000"/>
          </a:bodyPr>
          <a:lstStyle>
            <a:lvl1pPr algn="l" rtl="1" eaLnBrk="1" latinLnBrk="0" hangingPunct="1">
              <a:spcBef>
                <a:spcPct val="0"/>
              </a:spcBef>
              <a:buNone/>
              <a:defRPr kumimoji="0" sz="40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ar-SA" sz="3600" b="1" u="sng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لربط الجداول بعلاقات : </a:t>
            </a:r>
          </a:p>
          <a:p>
            <a:pPr algn="ctr"/>
            <a:endParaRPr lang="ar-SA" sz="2800" b="1" u="sng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ar-SA" sz="36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من أدوات قاعدة بيانات اختار </a:t>
            </a:r>
          </a:p>
          <a:p>
            <a:pPr marL="571500" indent="-571500" algn="r">
              <a:buFont typeface="Wingdings" pitchFamily="2" charset="2"/>
              <a:buChar char="Ø"/>
            </a:pPr>
            <a:r>
              <a:rPr lang="ar-SA" sz="36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علاقات </a:t>
            </a:r>
          </a:p>
          <a:p>
            <a:pPr marL="571500" indent="-571500" algn="r">
              <a:buFont typeface="Wingdings" pitchFamily="2" charset="2"/>
              <a:buChar char="Ø"/>
            </a:pPr>
            <a:r>
              <a:rPr lang="ar-SA" sz="36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إظهار الجداول </a:t>
            </a:r>
          </a:p>
          <a:p>
            <a:pPr marL="571500" indent="-571500" algn="r">
              <a:buFont typeface="Wingdings" pitchFamily="2" charset="2"/>
              <a:buChar char="Ø"/>
            </a:pPr>
            <a:r>
              <a:rPr lang="ar-SA" sz="36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سحب الحقل المطلوب للربط و وضعه على الحقل المطابق . </a:t>
            </a:r>
            <a:endParaRPr lang="en-US" sz="36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2856990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صورة 15" descr="تحرير علاقات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1680" y="1412776"/>
            <a:ext cx="6398426" cy="4680520"/>
          </a:xfrm>
          <a:prstGeom prst="rect">
            <a:avLst/>
          </a:prstGeom>
        </p:spPr>
      </p:pic>
      <p:sp>
        <p:nvSpPr>
          <p:cNvPr id="14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274638"/>
            <a:ext cx="7772400" cy="922114"/>
          </a:xfrm>
        </p:spPr>
        <p:txBody>
          <a:bodyPr>
            <a:normAutofit/>
          </a:bodyPr>
          <a:lstStyle/>
          <a:p>
            <a:pPr algn="r"/>
            <a:r>
              <a:rPr lang="ar-SA" sz="3600" b="1" u="sng" dirty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انشاء علاقة رأس بأطراف :</a:t>
            </a:r>
            <a:endParaRPr lang="en-US" sz="3600" b="1" u="sng" dirty="0">
              <a:solidFill>
                <a:schemeClr val="bg2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78C4D-2779-46D5-8A3D-BEDA95C1E510}" type="slidenum">
              <a:rPr lang="ar-SA" smtClean="0"/>
              <a:pPr/>
              <a:t>9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09844098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موازنة">
  <a:themeElements>
    <a:clrScheme name="وافر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موازنة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موازنة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33</TotalTime>
  <Words>424</Words>
  <Application>Microsoft Office PowerPoint</Application>
  <PresentationFormat>On-screen Show (4:3)</PresentationFormat>
  <Paragraphs>122</Paragraphs>
  <Slides>11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20" baseType="lpstr">
      <vt:lpstr>Arial</vt:lpstr>
      <vt:lpstr>Calibri</vt:lpstr>
      <vt:lpstr>Franklin Gothic Book</vt:lpstr>
      <vt:lpstr>Perpetua</vt:lpstr>
      <vt:lpstr>Tahoma</vt:lpstr>
      <vt:lpstr>Times New Roman</vt:lpstr>
      <vt:lpstr>Wingdings</vt:lpstr>
      <vt:lpstr>Wingdings 2</vt:lpstr>
      <vt:lpstr>موازنة</vt:lpstr>
      <vt:lpstr>PowerPoint Presentation</vt:lpstr>
      <vt:lpstr>تعيين المفتاح الأساسي لجدول في عرض التصميم :</vt:lpstr>
      <vt:lpstr>PowerPoint Presentation</vt:lpstr>
      <vt:lpstr>خصائص الحقل</vt:lpstr>
      <vt:lpstr>ربط الجداول :</vt:lpstr>
      <vt:lpstr>أنواع علاقات الارتباط :</vt:lpstr>
      <vt:lpstr>PowerPoint Presentation</vt:lpstr>
      <vt:lpstr>PowerPoint Presentation</vt:lpstr>
      <vt:lpstr>انشاء علاقة رأس بأطراف :</vt:lpstr>
      <vt:lpstr>PowerPoint Presentation</vt:lpstr>
      <vt:lpstr>Access sheet 2 تطبيق عملي 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user</dc:creator>
  <cp:lastModifiedBy>Abdulrahman Abdullah O Alomair</cp:lastModifiedBy>
  <cp:revision>4</cp:revision>
  <dcterms:created xsi:type="dcterms:W3CDTF">2015-10-20T15:11:45Z</dcterms:created>
  <dcterms:modified xsi:type="dcterms:W3CDTF">2017-11-15T15:43:06Z</dcterms:modified>
</cp:coreProperties>
</file>