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29"/>
  </p:notesMasterIdLst>
  <p:sldIdLst>
    <p:sldId id="278" r:id="rId2"/>
    <p:sldId id="311" r:id="rId3"/>
    <p:sldId id="305" r:id="rId4"/>
    <p:sldId id="310" r:id="rId5"/>
    <p:sldId id="321" r:id="rId6"/>
    <p:sldId id="320" r:id="rId7"/>
    <p:sldId id="334" r:id="rId8"/>
    <p:sldId id="335" r:id="rId9"/>
    <p:sldId id="336" r:id="rId10"/>
    <p:sldId id="337" r:id="rId11"/>
    <p:sldId id="338" r:id="rId12"/>
    <p:sldId id="328" r:id="rId13"/>
    <p:sldId id="329" r:id="rId14"/>
    <p:sldId id="330" r:id="rId15"/>
    <p:sldId id="331" r:id="rId16"/>
    <p:sldId id="332" r:id="rId17"/>
    <p:sldId id="333" r:id="rId18"/>
    <p:sldId id="309" r:id="rId19"/>
    <p:sldId id="308" r:id="rId20"/>
    <p:sldId id="323" r:id="rId21"/>
    <p:sldId id="340" r:id="rId22"/>
    <p:sldId id="341" r:id="rId23"/>
    <p:sldId id="342" r:id="rId24"/>
    <p:sldId id="343" r:id="rId25"/>
    <p:sldId id="339" r:id="rId26"/>
    <p:sldId id="344" r:id="rId27"/>
    <p:sldId id="326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4660"/>
  </p:normalViewPr>
  <p:slideViewPr>
    <p:cSldViewPr>
      <p:cViewPr>
        <p:scale>
          <a:sx n="68" d="100"/>
          <a:sy n="68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28/01/37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4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12</a:t>
            </a:fld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18</a:t>
            </a:fld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19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28/01/37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4037" y="1916832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42617" y="3047100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 النماذج و التقارير</a:t>
            </a:r>
            <a:r>
              <a:rPr lang="ar-SA" dirty="0" smtClean="0"/>
              <a:t> -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ال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تنسيق النصوص 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8569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ال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ترتيب الحقول 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26146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568952" cy="4649167"/>
          </a:xfrm>
        </p:spPr>
        <p:txBody>
          <a:bodyPr>
            <a:normAutofit/>
          </a:bodyPr>
          <a:lstStyle/>
          <a:p>
            <a:pPr algn="just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العمليات الحسابية على النماذج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ar-SA" sz="12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ar-SA" sz="1200" b="1" u="sng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just">
              <a:buNone/>
            </a:pP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يمكنك برنامج قواعد البيانات أكسيس من إجراء مجموعة من العمليات الحسابية والمنطقية على حقول قواعد البيانات من نوع عملة أو رقم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ومن </a:t>
            </a: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هذه العمليات (الجمع والطرح والقسمة والضرب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) .</a:t>
            </a:r>
            <a:endParaRPr lang="ar-SA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423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47804"/>
            <a:ext cx="381642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نفتح عرض تصميم النموذج </a:t>
            </a:r>
            <a:endParaRPr lang="ar-SA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1691680" y="332656"/>
            <a:ext cx="648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خطوات إجراء عملية حسابية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على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النموذج 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0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"/>
            <a:ext cx="9144000" cy="6856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57192"/>
            <a:ext cx="4680520" cy="1384995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</a:t>
            </a:r>
            <a:r>
              <a:rPr lang="ar-SA" sz="2800" b="1" dirty="0" smtClean="0"/>
              <a:t>- انقر بشكل مزدوج على مربع الحقل المطلوب إجراء عملية حسابية فيه لتظهر ورقة الخصائص على اليسار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8530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r="46769" b="31638"/>
          <a:stretch/>
        </p:blipFill>
        <p:spPr>
          <a:xfrm>
            <a:off x="250591" y="908720"/>
            <a:ext cx="8676456" cy="433822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043608" y="5157192"/>
            <a:ext cx="7776864" cy="954107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 انقر على مستطيل ( مصدر عنصر التحكم )  ثم على الزر ( ... ) </a:t>
            </a:r>
          </a:p>
          <a:p>
            <a:r>
              <a:rPr lang="ar-SA" sz="2800" b="1" dirty="0" smtClean="0"/>
              <a:t> سيظهر مربع حوار (منشئ التعبير)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011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066735" y="4819637"/>
            <a:ext cx="7776864" cy="1815882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4 – امسح النص المكتوب واكتب مكانه إشارة (=) </a:t>
            </a:r>
          </a:p>
          <a:p>
            <a:r>
              <a:rPr lang="ar-SA" sz="2800" b="1" dirty="0" smtClean="0"/>
              <a:t>ثم اختار اسم الحقل الأول من قائمة فئات التعبير ثم ادخل الاشارة الرياضية (- , + ، / ، * ) ثم اختار اسم الحقل الثاني ثم موافق واعرض النموذج لتظهر نتيجة العملية الحسابية .</a:t>
            </a:r>
            <a:endParaRPr lang="ar-SA" sz="2800" b="1" dirty="0"/>
          </a:p>
        </p:txBody>
      </p:sp>
      <p:pic>
        <p:nvPicPr>
          <p:cNvPr id="6" name="صورة 5" descr="منشئ التعبي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429"/>
            <a:ext cx="8424936" cy="45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86194"/>
            <a:ext cx="489654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ألاحظ ظهور نتيجة العملية الحسابية </a:t>
            </a:r>
            <a:endParaRPr lang="ar-SA" sz="2800" b="1" dirty="0"/>
          </a:p>
        </p:txBody>
      </p:sp>
      <p:sp>
        <p:nvSpPr>
          <p:cNvPr id="6" name="سهم منحني إلى اليمين 5"/>
          <p:cNvSpPr/>
          <p:nvPr/>
        </p:nvSpPr>
        <p:spPr>
          <a:xfrm rot="20896277" flipH="1" flipV="1">
            <a:off x="2811266" y="3110019"/>
            <a:ext cx="823398" cy="1181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 smtClean="0"/>
          </a:p>
          <a:p>
            <a:r>
              <a:rPr lang="ar-SA" sz="3200" dirty="0"/>
              <a:t>هي </a:t>
            </a:r>
            <a:r>
              <a:rPr lang="ar-SA" sz="3200" dirty="0" smtClean="0"/>
              <a:t>الطريقة الرسمية </a:t>
            </a:r>
            <a:r>
              <a:rPr lang="ar-SA" sz="3200" dirty="0" smtClean="0"/>
              <a:t>لعرض و</a:t>
            </a:r>
            <a:r>
              <a:rPr lang="ar-SA" sz="3200" dirty="0" smtClean="0"/>
              <a:t>طباعة </a:t>
            </a:r>
            <a:r>
              <a:rPr lang="ar-SA" sz="3200" dirty="0" smtClean="0"/>
              <a:t>البيانات </a:t>
            </a:r>
            <a:r>
              <a:rPr lang="ar-SA" sz="3200" dirty="0"/>
              <a:t>التي تم استرجاعها من </a:t>
            </a:r>
            <a:r>
              <a:rPr lang="ar-SA" sz="3200" dirty="0" smtClean="0"/>
              <a:t>قاعدة البيانات .</a:t>
            </a:r>
          </a:p>
          <a:p>
            <a:r>
              <a:rPr lang="ar-SA" sz="3200" dirty="0" smtClean="0"/>
              <a:t>ولا 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5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 smtClean="0"/>
          </a:p>
          <a:p>
            <a:r>
              <a:rPr lang="ar-SA" sz="2800" dirty="0"/>
              <a:t>لا يمكن استخدام التقارير لإدخال البيانات كما هو الحال في النماذج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الهدف </a:t>
            </a:r>
            <a:r>
              <a:rPr lang="ar-SA" sz="2800" dirty="0"/>
              <a:t>من تصميم التقارير هو الحصول </a:t>
            </a:r>
            <a:r>
              <a:rPr lang="ar-SA" sz="2800" dirty="0" smtClean="0"/>
              <a:t>عليها مطبوعة </a:t>
            </a:r>
            <a:r>
              <a:rPr lang="ar-SA" sz="2800" dirty="0"/>
              <a:t>على </a:t>
            </a:r>
            <a:r>
              <a:rPr lang="ar-SA" sz="2800" dirty="0" smtClean="0"/>
              <a:t>ورق , </a:t>
            </a:r>
          </a:p>
          <a:p>
            <a:pPr marL="0" indent="0">
              <a:buNone/>
            </a:pPr>
            <a:r>
              <a:rPr lang="ar-SA" sz="2800" dirty="0"/>
              <a:t> </a:t>
            </a:r>
            <a:r>
              <a:rPr lang="ar-SA" sz="2800" dirty="0" smtClean="0"/>
              <a:t> أما </a:t>
            </a:r>
            <a:r>
              <a:rPr lang="ar-SA" sz="2800" dirty="0"/>
              <a:t>النماذج فهو اظهارها على الشاشه داخل نوافذ .</a:t>
            </a:r>
          </a:p>
          <a:p>
            <a:r>
              <a:rPr lang="ar-SA" sz="2800" dirty="0"/>
              <a:t>لا يمكن تعديل بيانات التقرير عند معاينة طباعته أو اظهاره أوبعد  طباعته </a:t>
            </a:r>
            <a:r>
              <a:rPr lang="ar-SA" sz="2800" dirty="0" smtClean="0"/>
              <a:t> .</a:t>
            </a:r>
            <a:endParaRPr lang="ar-S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marL="0" indent="0" algn="just">
              <a:buNone/>
            </a:pPr>
            <a:r>
              <a:rPr lang="ar-SA" sz="3200" dirty="0" smtClean="0"/>
              <a:t>النماذج في قاعدة البيانات تشبه النماذج</a:t>
            </a:r>
            <a:r>
              <a:rPr lang="ar-SA" sz="3200" dirty="0"/>
              <a:t> </a:t>
            </a:r>
            <a:r>
              <a:rPr lang="ar-SA" sz="3200" dirty="0" smtClean="0"/>
              <a:t>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تقرير باستخدام معالج التقارير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تقرير من استعلام أو جدول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90131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تقرير باستخدام معالج التقارير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طريقة التجميع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31455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تقرير باستخدام معالج التقارير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اختيار طريقة فرز السجلات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تقرير باستخدام معالج التقارير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4- اختيار طريقة التخطيط والاتجاه</a:t>
            </a:r>
            <a:endParaRPr lang="ar-SA" sz="2800" b="1" dirty="0"/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تقرير باستخدام معالج التقارير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5- تسمية التقرير واختيار فتحه أو التعديل على تصميمه 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التقرير 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التقرير وإعدادات الصفحة للطباعة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ترتيب الحقول وتنسيقها و إضافة ارقام الصفحات .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49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9792" y="1556792"/>
            <a:ext cx="3898776" cy="1470025"/>
          </a:xfrm>
        </p:spPr>
        <p:txBody>
          <a:bodyPr/>
          <a:lstStyle/>
          <a:p>
            <a:r>
              <a:rPr lang="ar-SA" dirty="0" smtClean="0"/>
              <a:t>انتهى بحمد الله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767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v"/>
            </a:pPr>
            <a:r>
              <a:rPr lang="ar-SA" sz="3200" dirty="0" smtClean="0"/>
              <a:t> </a:t>
            </a:r>
            <a:r>
              <a:rPr lang="ar-SA" sz="3200" dirty="0" smtClean="0"/>
              <a:t>تستخدم النماذج كطريقة ثانية </a:t>
            </a:r>
            <a:r>
              <a:rPr lang="ar-SA" sz="3200" dirty="0" smtClean="0"/>
              <a:t>لإدخال </a:t>
            </a:r>
            <a:r>
              <a:rPr lang="ar-SA" sz="3200" dirty="0" smtClean="0"/>
              <a:t>البيانات </a:t>
            </a:r>
            <a:r>
              <a:rPr lang="ar-SA" sz="3200" dirty="0" smtClean="0"/>
              <a:t>في </a:t>
            </a:r>
            <a:r>
              <a:rPr lang="ar-SA" sz="3200" dirty="0" smtClean="0"/>
              <a:t>الجداول , وتعتبر طريقة </a:t>
            </a:r>
            <a:r>
              <a:rPr lang="ar-SA" sz="3200" dirty="0"/>
              <a:t>سهلة لإدخال </a:t>
            </a:r>
            <a:r>
              <a:rPr lang="ar-SA" sz="3200" dirty="0" smtClean="0"/>
              <a:t>البيانات </a:t>
            </a:r>
            <a:r>
              <a:rPr lang="ar-SA" sz="3200" dirty="0" smtClean="0"/>
              <a:t>على شكل سجل واحد في كل مرة بدلاً </a:t>
            </a:r>
            <a:r>
              <a:rPr lang="ar-SA" sz="3200" dirty="0"/>
              <a:t>من </a:t>
            </a:r>
            <a:r>
              <a:rPr lang="ar-SA" sz="3200" dirty="0" smtClean="0"/>
              <a:t>إدخالها في شبكة </a:t>
            </a:r>
            <a:r>
              <a:rPr lang="ar-SA" sz="3200" dirty="0"/>
              <a:t>من الأعمدة و </a:t>
            </a:r>
            <a:r>
              <a:rPr lang="ar-SA" sz="3200" dirty="0" smtClean="0"/>
              <a:t>الصفوف .</a:t>
            </a: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>
                <a:solidFill>
                  <a:schemeClr val="accent1"/>
                </a:solidFill>
              </a:rPr>
              <a:t> النموذج هو </a:t>
            </a:r>
            <a:r>
              <a:rPr lang="ar-SA" sz="3200" dirty="0" smtClean="0">
                <a:solidFill>
                  <a:schemeClr val="accent1"/>
                </a:solidFill>
              </a:rPr>
              <a:t>واجهة </a:t>
            </a:r>
            <a:r>
              <a:rPr lang="ar-SA" sz="3200" dirty="0" smtClean="0">
                <a:solidFill>
                  <a:schemeClr val="accent1"/>
                </a:solidFill>
              </a:rPr>
              <a:t>لحقول </a:t>
            </a:r>
            <a:r>
              <a:rPr lang="ar-SA" sz="3200" dirty="0" smtClean="0">
                <a:solidFill>
                  <a:schemeClr val="accent1"/>
                </a:solidFill>
              </a:rPr>
              <a:t>الجدول </a:t>
            </a:r>
            <a:r>
              <a:rPr lang="ar-SA" sz="3200" dirty="0" smtClean="0">
                <a:solidFill>
                  <a:schemeClr val="accent1"/>
                </a:solidFill>
              </a:rPr>
              <a:t>ويسري </a:t>
            </a:r>
            <a:r>
              <a:rPr lang="ar-SA" sz="3200" dirty="0" smtClean="0">
                <a:solidFill>
                  <a:schemeClr val="accent1"/>
                </a:solidFill>
              </a:rPr>
              <a:t>عليه كل ما تم فرضه على </a:t>
            </a:r>
            <a:r>
              <a:rPr lang="ar-SA" sz="3200" dirty="0" smtClean="0">
                <a:solidFill>
                  <a:schemeClr val="accent1"/>
                </a:solidFill>
              </a:rPr>
              <a:t>الحقول </a:t>
            </a:r>
            <a:r>
              <a:rPr lang="ar-SA" sz="3200" dirty="0" smtClean="0">
                <a:solidFill>
                  <a:schemeClr val="accent1"/>
                </a:solidFill>
              </a:rPr>
              <a:t>من حيث </a:t>
            </a:r>
            <a:r>
              <a:rPr lang="ar-SA" sz="3200" dirty="0" smtClean="0">
                <a:solidFill>
                  <a:schemeClr val="accent1"/>
                </a:solidFill>
              </a:rPr>
              <a:t>الخصائص </a:t>
            </a:r>
            <a:r>
              <a:rPr lang="ar-SA" sz="3200" dirty="0" smtClean="0">
                <a:solidFill>
                  <a:schemeClr val="accent1"/>
                </a:solidFill>
              </a:rPr>
              <a:t>وأنواع البيانات .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§"/>
            </a:pPr>
            <a:r>
              <a:rPr lang="ar-SA" sz="3400" dirty="0" smtClean="0"/>
              <a:t>يمكن </a:t>
            </a:r>
            <a:r>
              <a:rPr lang="ar-SA" sz="3400" dirty="0"/>
              <a:t>أن يقلل النموذج من أخطاء إدخال البيانات .</a:t>
            </a:r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يمكن أن يحتوي النموذج على حقول من عدة جداول </a:t>
            </a:r>
            <a:r>
              <a:rPr lang="ar-SA" sz="3400" dirty="0" smtClean="0"/>
              <a:t>بشرط أن يكون بينهما علاقة .</a:t>
            </a:r>
            <a:endParaRPr lang="ar-SA" sz="3400" dirty="0"/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يجب أن يرتبط النموذج بجدول واحد على الأقل. </a:t>
            </a:r>
            <a:endParaRPr lang="en-US" sz="3400" dirty="0"/>
          </a:p>
          <a:p>
            <a:pPr algn="just"/>
            <a:endParaRPr lang="ar-SA" sz="3200" dirty="0" smtClean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مزايا أستخدام النماذج لإدخال البيانات 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69"/>
            <a:ext cx="9144000" cy="589203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باستخدام معالج النماذج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نموذج من جدول واحد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7597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باستخدام معالج النماذج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نوع التخطيط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4189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نماذج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باستخدام معالج النماذج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تسمية النموذج</a:t>
            </a:r>
          </a:p>
          <a:p>
            <a:pPr algn="ctr"/>
            <a:r>
              <a:rPr lang="ar-SA" sz="2800" b="1" dirty="0" smtClean="0"/>
              <a:t>واختيار فتح النموذج أو تعديل تصميمه 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4639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النموذج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ال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نموذج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:</a:t>
            </a:r>
            <a:endParaRPr lang="ar-SA" sz="36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إدراج التاريخ والوقت 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046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1386</TotalTime>
  <Words>593</Words>
  <Application>Microsoft Office PowerPoint</Application>
  <PresentationFormat>عرض على الشاشة (3:4)‏</PresentationFormat>
  <Paragraphs>114</Paragraphs>
  <Slides>27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موازنة</vt:lpstr>
      <vt:lpstr> النماذج و التقارير 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التقارير Reports :</vt:lpstr>
      <vt:lpstr>أوجه الاختلاف بين التقارير و النماذج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انتهى بحمد الله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133</cp:revision>
  <dcterms:created xsi:type="dcterms:W3CDTF">2012-03-02T14:49:28Z</dcterms:created>
  <dcterms:modified xsi:type="dcterms:W3CDTF">2015-11-10T09:42:09Z</dcterms:modified>
</cp:coreProperties>
</file>