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57" r:id="rId5"/>
    <p:sldId id="258" r:id="rId6"/>
    <p:sldId id="259" r:id="rId7"/>
    <p:sldId id="260" r:id="rId8"/>
    <p:sldId id="288" r:id="rId9"/>
    <p:sldId id="289" r:id="rId10"/>
    <p:sldId id="292" r:id="rId11"/>
    <p:sldId id="295" r:id="rId12"/>
    <p:sldId id="264" r:id="rId13"/>
    <p:sldId id="285" r:id="rId14"/>
    <p:sldId id="286" r:id="rId15"/>
    <p:sldId id="287" r:id="rId16"/>
    <p:sldId id="284" r:id="rId17"/>
    <p:sldId id="270" r:id="rId18"/>
    <p:sldId id="298" r:id="rId19"/>
    <p:sldId id="283" r:id="rId20"/>
    <p:sldId id="293" r:id="rId21"/>
    <p:sldId id="294" r:id="rId22"/>
    <p:sldId id="297" r:id="rId23"/>
    <p:sldId id="304" r:id="rId24"/>
    <p:sldId id="305" r:id="rId25"/>
    <p:sldId id="306" r:id="rId26"/>
    <p:sldId id="299" r:id="rId27"/>
    <p:sldId id="296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1402-7D02-4FEB-8307-80E51242A902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6240576-0B82-4533-BD5B-E4FBCAE27529}">
      <dgm:prSet phldrT="[Text]"/>
      <dgm:spPr/>
      <dgm:t>
        <a:bodyPr/>
        <a:lstStyle/>
        <a:p>
          <a:pPr rtl="1"/>
          <a:r>
            <a:rPr lang="ar-SA" dirty="0" smtClean="0"/>
            <a:t>تنظرين للورقة   </a:t>
          </a:r>
          <a:endParaRPr lang="ar-SA" dirty="0"/>
        </a:p>
      </dgm:t>
    </dgm:pt>
    <dgm:pt modelId="{FB88C5E0-A84B-4F81-9675-B209BD419771}" type="par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03E61F0E-BEDE-47F2-A044-321FDEF9E89D}" type="sibTrans" cxnId="{BD98D363-2FD2-4112-B3BF-F0B5A1E3B7EB}">
      <dgm:prSet/>
      <dgm:spPr/>
      <dgm:t>
        <a:bodyPr/>
        <a:lstStyle/>
        <a:p>
          <a:pPr rtl="1"/>
          <a:endParaRPr lang="ar-SA"/>
        </a:p>
      </dgm:t>
    </dgm:pt>
    <dgm:pt modelId="{D841C8BA-DD51-4B2C-BAB7-2C05194F78BE}">
      <dgm:prSet phldrT="[Text]"/>
      <dgm:spPr/>
      <dgm:t>
        <a:bodyPr/>
        <a:lstStyle/>
        <a:p>
          <a:pPr rtl="1"/>
          <a:r>
            <a:rPr lang="ar-SA" dirty="0" smtClean="0"/>
            <a:t>تنظرين للوحة المفاتيح </a:t>
          </a:r>
          <a:endParaRPr lang="ar-SA" dirty="0"/>
        </a:p>
      </dgm:t>
    </dgm:pt>
    <dgm:pt modelId="{FB561701-EAF2-44DF-9F0D-D684BD7906CC}" type="par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6D140859-A1B7-44C4-BB34-B6B4E097F659}" type="sibTrans" cxnId="{68C4783F-DC98-43EF-BCEE-E1C2FAD27AD5}">
      <dgm:prSet/>
      <dgm:spPr/>
      <dgm:t>
        <a:bodyPr/>
        <a:lstStyle/>
        <a:p>
          <a:pPr rtl="1"/>
          <a:endParaRPr lang="ar-SA"/>
        </a:p>
      </dgm:t>
    </dgm:pt>
    <dgm:pt modelId="{311A4B3E-EB1D-4B6F-A5E0-3D5C39033FD5}">
      <dgm:prSet phldrT="[Text]"/>
      <dgm:spPr/>
      <dgm:t>
        <a:bodyPr/>
        <a:lstStyle/>
        <a:p>
          <a:pPr rtl="1"/>
          <a:r>
            <a:rPr lang="ar-SA" dirty="0" smtClean="0"/>
            <a:t>تبحثين عن الحرف </a:t>
          </a:r>
          <a:endParaRPr lang="ar-SA" dirty="0"/>
        </a:p>
      </dgm:t>
    </dgm:pt>
    <dgm:pt modelId="{7D86986C-77B1-492C-91D3-9723AD57D70A}" type="par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DAF319EA-2D11-4C89-B3D2-4DD55F2818DE}" type="sibTrans" cxnId="{DFD08B83-E484-4265-88E5-68C5F9A2DD05}">
      <dgm:prSet/>
      <dgm:spPr/>
      <dgm:t>
        <a:bodyPr/>
        <a:lstStyle/>
        <a:p>
          <a:pPr rtl="1"/>
          <a:endParaRPr lang="ar-SA"/>
        </a:p>
      </dgm:t>
    </dgm:pt>
    <dgm:pt modelId="{1B16DD68-31FF-491E-AC48-7AAD38BD2190}">
      <dgm:prSet phldrT="[Text]"/>
      <dgm:spPr/>
      <dgm:t>
        <a:bodyPr/>
        <a:lstStyle/>
        <a:p>
          <a:pPr rtl="1"/>
          <a:r>
            <a:rPr lang="ar-SA" dirty="0" smtClean="0"/>
            <a:t>تكتبين الحرف </a:t>
          </a:r>
          <a:endParaRPr lang="ar-SA" dirty="0"/>
        </a:p>
      </dgm:t>
    </dgm:pt>
    <dgm:pt modelId="{9625B0CF-111F-4F22-834F-F1163E2C5DA5}" type="par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82C7A3AF-8783-4CC2-A115-D98C456DFFC2}" type="sibTrans" cxnId="{B09F5D46-8E3D-45A3-82C0-6C6685D8E861}">
      <dgm:prSet/>
      <dgm:spPr/>
      <dgm:t>
        <a:bodyPr/>
        <a:lstStyle/>
        <a:p>
          <a:pPr rtl="1"/>
          <a:endParaRPr lang="ar-SA"/>
        </a:p>
      </dgm:t>
    </dgm:pt>
    <dgm:pt modelId="{F6CF9120-C8BF-4D9B-B7F8-A971DEF7AE68}">
      <dgm:prSet phldrT="[Text]"/>
      <dgm:spPr/>
      <dgm:t>
        <a:bodyPr/>
        <a:lstStyle/>
        <a:p>
          <a:pPr rtl="1"/>
          <a:r>
            <a:rPr lang="ar-SA" dirty="0" smtClean="0"/>
            <a:t>تنظرين للشاشة </a:t>
          </a:r>
          <a:endParaRPr lang="ar-SA" dirty="0"/>
        </a:p>
      </dgm:t>
    </dgm:pt>
    <dgm:pt modelId="{8525AE17-80F0-4E8C-8E5F-540871F11357}" type="par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25AAD669-06AA-4812-9BC5-3CE38DA0C418}" type="sibTrans" cxnId="{4965F29D-CB9F-4B20-A122-E029EBBFD1EB}">
      <dgm:prSet/>
      <dgm:spPr/>
      <dgm:t>
        <a:bodyPr/>
        <a:lstStyle/>
        <a:p>
          <a:pPr rtl="1"/>
          <a:endParaRPr lang="ar-SA"/>
        </a:p>
      </dgm:t>
    </dgm:pt>
    <dgm:pt modelId="{BEB363C6-10DF-4129-962B-A79D175F32A8}" type="pres">
      <dgm:prSet presAssocID="{03B81402-7D02-4FEB-8307-80E51242A9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A1E4009-118A-4D3E-B58F-DBEF7FCD6025}" type="pres">
      <dgm:prSet presAssocID="{D6240576-0B82-4533-BD5B-E4FBCAE27529}" presName="node" presStyleLbl="node1" presStyleIdx="0" presStyleCnt="5" custRadScaleRad="109213" custRadScaleInc="124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BD7BE78-A1AE-4077-9EAE-3D0C98B84D55}" type="pres">
      <dgm:prSet presAssocID="{03E61F0E-BEDE-47F2-A044-321FDEF9E89D}" presName="sibTrans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7818D939-D90D-48D9-B61D-D6ADA443C051}" type="pres">
      <dgm:prSet presAssocID="{03E61F0E-BEDE-47F2-A044-321FDEF9E89D}" presName="connectorText" presStyleLbl="sibTrans2D1" presStyleIdx="0" presStyleCnt="5"/>
      <dgm:spPr/>
      <dgm:t>
        <a:bodyPr/>
        <a:lstStyle/>
        <a:p>
          <a:pPr rtl="1"/>
          <a:endParaRPr lang="ar-SA"/>
        </a:p>
      </dgm:t>
    </dgm:pt>
    <dgm:pt modelId="{D609DCE4-9E7B-402E-BA96-81D6319D672C}" type="pres">
      <dgm:prSet presAssocID="{D841C8BA-DD51-4B2C-BAB7-2C05194F78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4CE388C-00FA-40E6-A321-F904FBEC610D}" type="pres">
      <dgm:prSet presAssocID="{6D140859-A1B7-44C4-BB34-B6B4E097F659}" presName="sibTrans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90D1D2FD-0279-4660-8A84-9CFCBFC2B0DC}" type="pres">
      <dgm:prSet presAssocID="{6D140859-A1B7-44C4-BB34-B6B4E097F659}" presName="connectorText" presStyleLbl="sibTrans2D1" presStyleIdx="1" presStyleCnt="5"/>
      <dgm:spPr/>
      <dgm:t>
        <a:bodyPr/>
        <a:lstStyle/>
        <a:p>
          <a:pPr rtl="1"/>
          <a:endParaRPr lang="ar-SA"/>
        </a:p>
      </dgm:t>
    </dgm:pt>
    <dgm:pt modelId="{9D68DD33-E57E-469F-806E-90646174E82B}" type="pres">
      <dgm:prSet presAssocID="{311A4B3E-EB1D-4B6F-A5E0-3D5C39033F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4716457-E10B-43F4-BEA2-70D75E673FBB}" type="pres">
      <dgm:prSet presAssocID="{DAF319EA-2D11-4C89-B3D2-4DD55F2818DE}" presName="sibTrans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40A9AB12-2AE5-42A9-B33E-092D1D15056E}" type="pres">
      <dgm:prSet presAssocID="{DAF319EA-2D11-4C89-B3D2-4DD55F2818DE}" presName="connectorText" presStyleLbl="sibTrans2D1" presStyleIdx="2" presStyleCnt="5"/>
      <dgm:spPr/>
      <dgm:t>
        <a:bodyPr/>
        <a:lstStyle/>
        <a:p>
          <a:pPr rtl="1"/>
          <a:endParaRPr lang="ar-SA"/>
        </a:p>
      </dgm:t>
    </dgm:pt>
    <dgm:pt modelId="{A6B87D4D-CCBF-45BF-87E3-FEA64031E9C6}" type="pres">
      <dgm:prSet presAssocID="{1B16DD68-31FF-491E-AC48-7AAD38BD21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212297-2C3C-486D-8364-1B0E0D697703}" type="pres">
      <dgm:prSet presAssocID="{82C7A3AF-8783-4CC2-A115-D98C456DFFC2}" presName="sibTrans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A65989AE-B6EF-4389-966E-FCF53F416DF1}" type="pres">
      <dgm:prSet presAssocID="{82C7A3AF-8783-4CC2-A115-D98C456DFFC2}" presName="connectorText" presStyleLbl="sibTrans2D1" presStyleIdx="3" presStyleCnt="5"/>
      <dgm:spPr/>
      <dgm:t>
        <a:bodyPr/>
        <a:lstStyle/>
        <a:p>
          <a:pPr rtl="1"/>
          <a:endParaRPr lang="ar-SA"/>
        </a:p>
      </dgm:t>
    </dgm:pt>
    <dgm:pt modelId="{00EE5CEF-4DE1-44E5-B772-2366B1929E3E}" type="pres">
      <dgm:prSet presAssocID="{F6CF9120-C8BF-4D9B-B7F8-A971DEF7A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50D5E6-0975-4193-B338-FA77CB69F104}" type="pres">
      <dgm:prSet presAssocID="{25AAD669-06AA-4812-9BC5-3CE38DA0C418}" presName="sibTrans" presStyleLbl="sibTrans2D1" presStyleIdx="4" presStyleCnt="5"/>
      <dgm:spPr/>
      <dgm:t>
        <a:bodyPr/>
        <a:lstStyle/>
        <a:p>
          <a:pPr rtl="1"/>
          <a:endParaRPr lang="ar-SA"/>
        </a:p>
      </dgm:t>
    </dgm:pt>
    <dgm:pt modelId="{7D494774-155F-4948-839F-B917F7B75436}" type="pres">
      <dgm:prSet presAssocID="{25AAD669-06AA-4812-9BC5-3CE38DA0C418}" presName="connectorText" presStyleLbl="sibTrans2D1" presStyleIdx="4" presStyleCnt="5"/>
      <dgm:spPr/>
      <dgm:t>
        <a:bodyPr/>
        <a:lstStyle/>
        <a:p>
          <a:pPr rtl="1"/>
          <a:endParaRPr lang="ar-SA"/>
        </a:p>
      </dgm:t>
    </dgm:pt>
  </dgm:ptLst>
  <dgm:cxnLst>
    <dgm:cxn modelId="{BA7579BB-5E49-4CDD-9E5C-B421307C3AD5}" type="presOf" srcId="{F6CF9120-C8BF-4D9B-B7F8-A971DEF7AE68}" destId="{00EE5CEF-4DE1-44E5-B772-2366B1929E3E}" srcOrd="0" destOrd="0" presId="urn:microsoft.com/office/officeart/2005/8/layout/cycle2"/>
    <dgm:cxn modelId="{FFF40BB9-AC1A-4402-96C1-2795959AD977}" type="presOf" srcId="{03E61F0E-BEDE-47F2-A044-321FDEF9E89D}" destId="{7818D939-D90D-48D9-B61D-D6ADA443C051}" srcOrd="1" destOrd="0" presId="urn:microsoft.com/office/officeart/2005/8/layout/cycle2"/>
    <dgm:cxn modelId="{A27D215C-CCDC-4D69-A422-837B716D15DC}" type="presOf" srcId="{DAF319EA-2D11-4C89-B3D2-4DD55F2818DE}" destId="{84716457-E10B-43F4-BEA2-70D75E673FBB}" srcOrd="0" destOrd="0" presId="urn:microsoft.com/office/officeart/2005/8/layout/cycle2"/>
    <dgm:cxn modelId="{EB0E258C-F3BB-49B4-BD0B-72A2D61C458F}" type="presOf" srcId="{D6240576-0B82-4533-BD5B-E4FBCAE27529}" destId="{7A1E4009-118A-4D3E-B58F-DBEF7FCD6025}" srcOrd="0" destOrd="0" presId="urn:microsoft.com/office/officeart/2005/8/layout/cycle2"/>
    <dgm:cxn modelId="{66062103-889D-4E68-BDF5-D2C85BC14B01}" type="presOf" srcId="{1B16DD68-31FF-491E-AC48-7AAD38BD2190}" destId="{A6B87D4D-CCBF-45BF-87E3-FEA64031E9C6}" srcOrd="0" destOrd="0" presId="urn:microsoft.com/office/officeart/2005/8/layout/cycle2"/>
    <dgm:cxn modelId="{4965F29D-CB9F-4B20-A122-E029EBBFD1EB}" srcId="{03B81402-7D02-4FEB-8307-80E51242A902}" destId="{F6CF9120-C8BF-4D9B-B7F8-A971DEF7AE68}" srcOrd="4" destOrd="0" parTransId="{8525AE17-80F0-4E8C-8E5F-540871F11357}" sibTransId="{25AAD669-06AA-4812-9BC5-3CE38DA0C418}"/>
    <dgm:cxn modelId="{3F48FEAE-1061-4070-B9D7-FA816299B13D}" type="presOf" srcId="{03E61F0E-BEDE-47F2-A044-321FDEF9E89D}" destId="{8BD7BE78-A1AE-4077-9EAE-3D0C98B84D55}" srcOrd="0" destOrd="0" presId="urn:microsoft.com/office/officeart/2005/8/layout/cycle2"/>
    <dgm:cxn modelId="{4C6B1918-C2C1-4C29-9C94-27E2D20BA33E}" type="presOf" srcId="{311A4B3E-EB1D-4B6F-A5E0-3D5C39033FD5}" destId="{9D68DD33-E57E-469F-806E-90646174E82B}" srcOrd="0" destOrd="0" presId="urn:microsoft.com/office/officeart/2005/8/layout/cycle2"/>
    <dgm:cxn modelId="{B09F5D46-8E3D-45A3-82C0-6C6685D8E861}" srcId="{03B81402-7D02-4FEB-8307-80E51242A902}" destId="{1B16DD68-31FF-491E-AC48-7AAD38BD2190}" srcOrd="3" destOrd="0" parTransId="{9625B0CF-111F-4F22-834F-F1163E2C5DA5}" sibTransId="{82C7A3AF-8783-4CC2-A115-D98C456DFFC2}"/>
    <dgm:cxn modelId="{2BD832F2-7401-4285-AE09-6E0D30A95FEA}" type="presOf" srcId="{25AAD669-06AA-4812-9BC5-3CE38DA0C418}" destId="{7D494774-155F-4948-839F-B917F7B75436}" srcOrd="1" destOrd="0" presId="urn:microsoft.com/office/officeart/2005/8/layout/cycle2"/>
    <dgm:cxn modelId="{6484D51B-7AFB-4FFB-92BC-033F5A71E323}" type="presOf" srcId="{DAF319EA-2D11-4C89-B3D2-4DD55F2818DE}" destId="{40A9AB12-2AE5-42A9-B33E-092D1D15056E}" srcOrd="1" destOrd="0" presId="urn:microsoft.com/office/officeart/2005/8/layout/cycle2"/>
    <dgm:cxn modelId="{DFD08B83-E484-4265-88E5-68C5F9A2DD05}" srcId="{03B81402-7D02-4FEB-8307-80E51242A902}" destId="{311A4B3E-EB1D-4B6F-A5E0-3D5C39033FD5}" srcOrd="2" destOrd="0" parTransId="{7D86986C-77B1-492C-91D3-9723AD57D70A}" sibTransId="{DAF319EA-2D11-4C89-B3D2-4DD55F2818DE}"/>
    <dgm:cxn modelId="{C232C482-61A8-443D-B6E8-93ADC666A525}" type="presOf" srcId="{25AAD669-06AA-4812-9BC5-3CE38DA0C418}" destId="{9850D5E6-0975-4193-B338-FA77CB69F104}" srcOrd="0" destOrd="0" presId="urn:microsoft.com/office/officeart/2005/8/layout/cycle2"/>
    <dgm:cxn modelId="{BD98D363-2FD2-4112-B3BF-F0B5A1E3B7EB}" srcId="{03B81402-7D02-4FEB-8307-80E51242A902}" destId="{D6240576-0B82-4533-BD5B-E4FBCAE27529}" srcOrd="0" destOrd="0" parTransId="{FB88C5E0-A84B-4F81-9675-B209BD419771}" sibTransId="{03E61F0E-BEDE-47F2-A044-321FDEF9E89D}"/>
    <dgm:cxn modelId="{C9B0ED48-2F73-4776-BB67-BA7AFA2467A8}" type="presOf" srcId="{82C7A3AF-8783-4CC2-A115-D98C456DFFC2}" destId="{B3212297-2C3C-486D-8364-1B0E0D697703}" srcOrd="0" destOrd="0" presId="urn:microsoft.com/office/officeart/2005/8/layout/cycle2"/>
    <dgm:cxn modelId="{D0B24789-A888-40B6-96F9-B7060492B93D}" type="presOf" srcId="{03B81402-7D02-4FEB-8307-80E51242A902}" destId="{BEB363C6-10DF-4129-962B-A79D175F32A8}" srcOrd="0" destOrd="0" presId="urn:microsoft.com/office/officeart/2005/8/layout/cycle2"/>
    <dgm:cxn modelId="{91A956AD-7DBF-4624-9880-BBFDC07D4FB1}" type="presOf" srcId="{6D140859-A1B7-44C4-BB34-B6B4E097F659}" destId="{90D1D2FD-0279-4660-8A84-9CFCBFC2B0DC}" srcOrd="1" destOrd="0" presId="urn:microsoft.com/office/officeart/2005/8/layout/cycle2"/>
    <dgm:cxn modelId="{68C4783F-DC98-43EF-BCEE-E1C2FAD27AD5}" srcId="{03B81402-7D02-4FEB-8307-80E51242A902}" destId="{D841C8BA-DD51-4B2C-BAB7-2C05194F78BE}" srcOrd="1" destOrd="0" parTransId="{FB561701-EAF2-44DF-9F0D-D684BD7906CC}" sibTransId="{6D140859-A1B7-44C4-BB34-B6B4E097F659}"/>
    <dgm:cxn modelId="{C75D2FE6-C922-4064-8F8A-2964EF7800F3}" type="presOf" srcId="{6D140859-A1B7-44C4-BB34-B6B4E097F659}" destId="{14CE388C-00FA-40E6-A321-F904FBEC610D}" srcOrd="0" destOrd="0" presId="urn:microsoft.com/office/officeart/2005/8/layout/cycle2"/>
    <dgm:cxn modelId="{C3B9A2BE-A51F-4F25-8939-CB5EE1E77F2F}" type="presOf" srcId="{82C7A3AF-8783-4CC2-A115-D98C456DFFC2}" destId="{A65989AE-B6EF-4389-966E-FCF53F416DF1}" srcOrd="1" destOrd="0" presId="urn:microsoft.com/office/officeart/2005/8/layout/cycle2"/>
    <dgm:cxn modelId="{56F859D6-7D26-4C47-B2AF-4E5CA500B057}" type="presOf" srcId="{D841C8BA-DD51-4B2C-BAB7-2C05194F78BE}" destId="{D609DCE4-9E7B-402E-BA96-81D6319D672C}" srcOrd="0" destOrd="0" presId="urn:microsoft.com/office/officeart/2005/8/layout/cycle2"/>
    <dgm:cxn modelId="{A71DAF13-9024-4433-A27B-3BB7668816D2}" type="presParOf" srcId="{BEB363C6-10DF-4129-962B-A79D175F32A8}" destId="{7A1E4009-118A-4D3E-B58F-DBEF7FCD6025}" srcOrd="0" destOrd="0" presId="urn:microsoft.com/office/officeart/2005/8/layout/cycle2"/>
    <dgm:cxn modelId="{B644BC57-80FF-4152-8A4A-3EFA3A180BA6}" type="presParOf" srcId="{BEB363C6-10DF-4129-962B-A79D175F32A8}" destId="{8BD7BE78-A1AE-4077-9EAE-3D0C98B84D55}" srcOrd="1" destOrd="0" presId="urn:microsoft.com/office/officeart/2005/8/layout/cycle2"/>
    <dgm:cxn modelId="{B8744BAE-BCE4-4420-A248-CFD9AE615D46}" type="presParOf" srcId="{8BD7BE78-A1AE-4077-9EAE-3D0C98B84D55}" destId="{7818D939-D90D-48D9-B61D-D6ADA443C051}" srcOrd="0" destOrd="0" presId="urn:microsoft.com/office/officeart/2005/8/layout/cycle2"/>
    <dgm:cxn modelId="{D4BC5901-0628-4FE4-97B3-2AE6E1B70184}" type="presParOf" srcId="{BEB363C6-10DF-4129-962B-A79D175F32A8}" destId="{D609DCE4-9E7B-402E-BA96-81D6319D672C}" srcOrd="2" destOrd="0" presId="urn:microsoft.com/office/officeart/2005/8/layout/cycle2"/>
    <dgm:cxn modelId="{9F3EB336-3438-4617-ABD6-D1F6E18EDAA1}" type="presParOf" srcId="{BEB363C6-10DF-4129-962B-A79D175F32A8}" destId="{14CE388C-00FA-40E6-A321-F904FBEC610D}" srcOrd="3" destOrd="0" presId="urn:microsoft.com/office/officeart/2005/8/layout/cycle2"/>
    <dgm:cxn modelId="{3F1BF063-9E30-4738-B705-69C3FFFABFF9}" type="presParOf" srcId="{14CE388C-00FA-40E6-A321-F904FBEC610D}" destId="{90D1D2FD-0279-4660-8A84-9CFCBFC2B0DC}" srcOrd="0" destOrd="0" presId="urn:microsoft.com/office/officeart/2005/8/layout/cycle2"/>
    <dgm:cxn modelId="{171A74A6-B28F-4A1F-8131-810A97C7C99B}" type="presParOf" srcId="{BEB363C6-10DF-4129-962B-A79D175F32A8}" destId="{9D68DD33-E57E-469F-806E-90646174E82B}" srcOrd="4" destOrd="0" presId="urn:microsoft.com/office/officeart/2005/8/layout/cycle2"/>
    <dgm:cxn modelId="{75FEE77A-4E87-42D4-9FA9-1C517E0C155B}" type="presParOf" srcId="{BEB363C6-10DF-4129-962B-A79D175F32A8}" destId="{84716457-E10B-43F4-BEA2-70D75E673FBB}" srcOrd="5" destOrd="0" presId="urn:microsoft.com/office/officeart/2005/8/layout/cycle2"/>
    <dgm:cxn modelId="{0B6536E2-0B18-49DB-B589-89FFFEEA2946}" type="presParOf" srcId="{84716457-E10B-43F4-BEA2-70D75E673FBB}" destId="{40A9AB12-2AE5-42A9-B33E-092D1D15056E}" srcOrd="0" destOrd="0" presId="urn:microsoft.com/office/officeart/2005/8/layout/cycle2"/>
    <dgm:cxn modelId="{8B207C5A-319B-447C-A916-6925DD032D1C}" type="presParOf" srcId="{BEB363C6-10DF-4129-962B-A79D175F32A8}" destId="{A6B87D4D-CCBF-45BF-87E3-FEA64031E9C6}" srcOrd="6" destOrd="0" presId="urn:microsoft.com/office/officeart/2005/8/layout/cycle2"/>
    <dgm:cxn modelId="{74E339A4-2E9B-4CE5-A699-950E3472606E}" type="presParOf" srcId="{BEB363C6-10DF-4129-962B-A79D175F32A8}" destId="{B3212297-2C3C-486D-8364-1B0E0D697703}" srcOrd="7" destOrd="0" presId="urn:microsoft.com/office/officeart/2005/8/layout/cycle2"/>
    <dgm:cxn modelId="{BBE94574-DF2E-48B9-9D8A-5D74B10FCCC6}" type="presParOf" srcId="{B3212297-2C3C-486D-8364-1B0E0D697703}" destId="{A65989AE-B6EF-4389-966E-FCF53F416DF1}" srcOrd="0" destOrd="0" presId="urn:microsoft.com/office/officeart/2005/8/layout/cycle2"/>
    <dgm:cxn modelId="{7C4DB0CD-1059-4E00-B0FC-38648DE5EF2E}" type="presParOf" srcId="{BEB363C6-10DF-4129-962B-A79D175F32A8}" destId="{00EE5CEF-4DE1-44E5-B772-2366B1929E3E}" srcOrd="8" destOrd="0" presId="urn:microsoft.com/office/officeart/2005/8/layout/cycle2"/>
    <dgm:cxn modelId="{A5F44312-8FF2-40F0-96DB-E9A272A8EB71}" type="presParOf" srcId="{BEB363C6-10DF-4129-962B-A79D175F32A8}" destId="{9850D5E6-0975-4193-B338-FA77CB69F104}" srcOrd="9" destOrd="0" presId="urn:microsoft.com/office/officeart/2005/8/layout/cycle2"/>
    <dgm:cxn modelId="{71BA5267-6559-4122-90DB-29C2DE3F35B9}" type="presParOf" srcId="{9850D5E6-0975-4193-B338-FA77CB69F104}" destId="{7D494774-155F-4948-839F-B917F7B754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009-118A-4D3E-B58F-DBEF7FCD6025}">
      <dsp:nvSpPr>
        <dsp:cNvPr id="0" name=""/>
        <dsp:cNvSpPr/>
      </dsp:nvSpPr>
      <dsp:spPr>
        <a:xfrm>
          <a:off x="2448268" y="0"/>
          <a:ext cx="1226343" cy="1226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للورقة   </a:t>
          </a:r>
          <a:endParaRPr lang="ar-SA" sz="2000" kern="1200" dirty="0"/>
        </a:p>
      </dsp:txBody>
      <dsp:txXfrm>
        <a:off x="2627862" y="179594"/>
        <a:ext cx="867155" cy="867155"/>
      </dsp:txXfrm>
    </dsp:sp>
    <dsp:sp modelId="{8BD7BE78-A1AE-4077-9EAE-3D0C98B84D55}">
      <dsp:nvSpPr>
        <dsp:cNvPr id="0" name=""/>
        <dsp:cNvSpPr/>
      </dsp:nvSpPr>
      <dsp:spPr>
        <a:xfrm rot="2175426">
          <a:off x="3632362" y="942837"/>
          <a:ext cx="321464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3641699" y="997098"/>
        <a:ext cx="225025" cy="248335"/>
      </dsp:txXfrm>
    </dsp:sp>
    <dsp:sp modelId="{D609DCE4-9E7B-402E-BA96-81D6319D672C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للوحة المفاتيح </a:t>
          </a:r>
          <a:endParaRPr lang="ar-SA" sz="2000" kern="1200" dirty="0"/>
        </a:p>
      </dsp:txBody>
      <dsp:txXfrm>
        <a:off x="4105844" y="1263576"/>
        <a:ext cx="867155" cy="867155"/>
      </dsp:txXfrm>
    </dsp:sp>
    <dsp:sp modelId="{14CE388C-00FA-40E6-A321-F904FBEC610D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4158126" y="2394156"/>
        <a:ext cx="228964" cy="248335"/>
      </dsp:txXfrm>
    </dsp:sp>
    <dsp:sp modelId="{9D68DD33-E57E-469F-806E-90646174E82B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تبحثين عن الحرف </a:t>
          </a:r>
          <a:endParaRPr lang="ar-SA" sz="2000" kern="1200" dirty="0"/>
        </a:p>
      </dsp:txBody>
      <dsp:txXfrm>
        <a:off x="3536171" y="3016849"/>
        <a:ext cx="867155" cy="867155"/>
      </dsp:txXfrm>
    </dsp:sp>
    <dsp:sp modelId="{84716457-E10B-43F4-BEA2-70D75E673FBB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2991839" y="3326259"/>
        <a:ext cx="228964" cy="248335"/>
      </dsp:txXfrm>
    </dsp:sp>
    <dsp:sp modelId="{A6B87D4D-CCBF-45BF-87E3-FEA64031E9C6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تكتبين الحرف </a:t>
          </a:r>
          <a:endParaRPr lang="ar-SA" sz="2000" kern="1200" dirty="0"/>
        </a:p>
      </dsp:txBody>
      <dsp:txXfrm>
        <a:off x="1692672" y="3016849"/>
        <a:ext cx="867155" cy="867155"/>
      </dsp:txXfrm>
    </dsp:sp>
    <dsp:sp modelId="{B3212297-2C3C-486D-8364-1B0E0D697703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1744954" y="2505090"/>
        <a:ext cx="228964" cy="248335"/>
      </dsp:txXfrm>
    </dsp:sp>
    <dsp:sp modelId="{00EE5CEF-4DE1-44E5-B772-2366B1929E3E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تنظرين للشاشة </a:t>
          </a:r>
          <a:endParaRPr lang="ar-SA" sz="2000" kern="1200" dirty="0"/>
        </a:p>
      </dsp:txBody>
      <dsp:txXfrm>
        <a:off x="1122999" y="1263576"/>
        <a:ext cx="867155" cy="867155"/>
      </dsp:txXfrm>
    </dsp:sp>
    <dsp:sp modelId="{9850D5E6-0975-4193-B338-FA77CB69F104}">
      <dsp:nvSpPr>
        <dsp:cNvPr id="0" name=""/>
        <dsp:cNvSpPr/>
      </dsp:nvSpPr>
      <dsp:spPr>
        <a:xfrm rot="19454042">
          <a:off x="2134867" y="953726"/>
          <a:ext cx="332988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2144287" y="1065697"/>
        <a:ext cx="233092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473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109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416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43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6857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8046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188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90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22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93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2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FBEC-D303-464C-882C-A7566C77845C}" type="datetimeFigureOut">
              <a:rPr lang="ar-SA" smtClean="0"/>
              <a:t>13/04/36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A55C-C2F0-4628-BFE6-7FF8AB45C3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1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pingmaster.com/typing-tutor/free-demo-download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120680" cy="36004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معالجة الكلمات والنسخ 2</a:t>
            </a:r>
            <a:br>
              <a:rPr lang="ar-SA" dirty="0" smtClean="0"/>
            </a:br>
            <a:r>
              <a:rPr lang="ar-SA" dirty="0" smtClean="0"/>
              <a:t>لبرنامج السكرتارية الطبية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4400" dirty="0" smtClean="0"/>
              <a:t/>
            </a:r>
            <a:br>
              <a:rPr lang="ar-SA" sz="4400" dirty="0" smtClean="0"/>
            </a:br>
            <a:r>
              <a:rPr lang="ar-SA" sz="2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sz="2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ar-SA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4500984" cy="556474"/>
          </a:xfrm>
        </p:spPr>
        <p:txBody>
          <a:bodyPr>
            <a:normAutofit fontScale="62500" lnSpcReduction="20000"/>
          </a:bodyPr>
          <a:lstStyle/>
          <a:p>
            <a:r>
              <a:rPr lang="ar-SA" dirty="0" smtClean="0"/>
              <a:t>جمع و أعداد  </a:t>
            </a:r>
          </a:p>
          <a:p>
            <a:r>
              <a:rPr lang="ar-SA" dirty="0" smtClean="0"/>
              <a:t>أ. مشاعل المطلق 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10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JO" sz="3200" b="1" u="sng" dirty="0"/>
              <a:t>العوامل التي </a:t>
            </a:r>
            <a:r>
              <a:rPr lang="ar-SA" sz="3200" b="1" u="sng" dirty="0" smtClean="0"/>
              <a:t>ي</a:t>
            </a:r>
            <a:r>
              <a:rPr lang="ar-JO" sz="3200" b="1" u="sng" dirty="0" smtClean="0"/>
              <a:t>توقف </a:t>
            </a:r>
            <a:r>
              <a:rPr lang="ar-JO" sz="3200" b="1" u="sng" dirty="0"/>
              <a:t>عليها تقدم </a:t>
            </a:r>
            <a:r>
              <a:rPr lang="ar-JO" sz="3200" b="1" u="sng" dirty="0" smtClean="0"/>
              <a:t>ال</a:t>
            </a:r>
            <a:r>
              <a:rPr lang="ar-SA" sz="3200" b="1" u="sng" dirty="0" smtClean="0"/>
              <a:t>ناسخ</a:t>
            </a:r>
            <a:r>
              <a:rPr lang="ar-JO" sz="3200" b="1" u="sng" dirty="0" smtClean="0"/>
              <a:t> </a:t>
            </a:r>
            <a:r>
              <a:rPr lang="ar-JO" sz="3200" b="1" u="sng" dirty="0"/>
              <a:t>في </a:t>
            </a:r>
            <a:r>
              <a:rPr lang="ar-SA" sz="3200" b="1" u="sng" dirty="0" smtClean="0"/>
              <a:t>الكتابة</a:t>
            </a:r>
            <a:r>
              <a:rPr lang="ar-JO" sz="3200" b="1" u="sng" dirty="0" smtClean="0"/>
              <a:t>:</a:t>
            </a:r>
            <a:endParaRPr lang="ar-SA" sz="3200" b="1" u="sng" dirty="0" smtClean="0"/>
          </a:p>
          <a:p>
            <a:pPr marL="0" indent="0">
              <a:buNone/>
            </a:pPr>
            <a:endParaRPr lang="en-US" sz="1400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زيادة فترات التدريب مع تقارب هذه </a:t>
            </a:r>
            <a:r>
              <a:rPr lang="ar-JO" dirty="0" smtClean="0"/>
              <a:t>الفترات</a:t>
            </a:r>
            <a:r>
              <a:rPr lang="ar-SA" dirty="0" smtClean="0"/>
              <a:t> شبه يومي</a:t>
            </a:r>
            <a:r>
              <a:rPr lang="ar-JO" dirty="0" smtClean="0"/>
              <a:t>.</a:t>
            </a:r>
            <a:endParaRPr lang="ar-SA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التركيز على الكتابة بطريقة اللمس حسب أصولها وقواعدها</a:t>
            </a:r>
            <a:r>
              <a:rPr lang="ar-JO" dirty="0" smtClean="0"/>
              <a:t>.</a:t>
            </a:r>
            <a:endParaRPr lang="ar-SA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الميل الشخصي والرغبة في تعلم طريقة الطباعة بطريقة اللمس</a:t>
            </a:r>
            <a:r>
              <a:rPr lang="ar-JO" dirty="0" smtClean="0"/>
              <a:t>.</a:t>
            </a:r>
            <a:endParaRPr lang="ar-SA" dirty="0" smtClean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ar-JO" dirty="0"/>
              <a:t>توافر الثقة لدى </a:t>
            </a:r>
            <a:r>
              <a:rPr lang="ar-JO" dirty="0" smtClean="0"/>
              <a:t>المتدرب</a:t>
            </a:r>
            <a:r>
              <a:rPr lang="ar-SA" dirty="0" smtClean="0"/>
              <a:t> بأنه مع الجهد سيصل لهدفه المنشود </a:t>
            </a:r>
            <a:r>
              <a:rPr lang="ar-JO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ar-JO" sz="2800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98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880808" cy="4119016"/>
          </a:xfrm>
        </p:spPr>
        <p:txBody>
          <a:bodyPr>
            <a:normAutofit/>
          </a:bodyPr>
          <a:lstStyle/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منطقة مفاتيح العمليات الخاصة : </a:t>
            </a:r>
            <a:endParaRPr lang="ar-SA" u="sng" dirty="0" smtClean="0">
              <a:solidFill>
                <a:schemeClr val="accent2"/>
              </a:solidFill>
            </a:endParaRPr>
          </a:p>
          <a:p>
            <a:pPr marL="82296" indent="0">
              <a:buNone/>
            </a:pPr>
            <a:r>
              <a:rPr lang="ar-SA" dirty="0" smtClean="0"/>
              <a:t>وتتكون </a:t>
            </a:r>
            <a:r>
              <a:rPr lang="ar-SA" dirty="0"/>
              <a:t>من اثني عشر مفتاحاً ، تبتدئ بالمفتاح </a:t>
            </a:r>
            <a:r>
              <a:rPr lang="en-US" b="1" dirty="0"/>
              <a:t>F1</a:t>
            </a:r>
            <a:r>
              <a:rPr lang="en-US" dirty="0"/>
              <a:t> </a:t>
            </a:r>
            <a:r>
              <a:rPr lang="ar-SA" dirty="0"/>
              <a:t>وتنتهي بالمفتاح </a:t>
            </a:r>
            <a:r>
              <a:rPr lang="en-US" b="1" dirty="0"/>
              <a:t>F12</a:t>
            </a:r>
            <a:r>
              <a:rPr lang="ar-SA" dirty="0"/>
              <a:t>  , و يتم استخدام هذه المفاتيح لأغراض مختلفة تتحدد من خلال نظام التشغيل ، أو من قبل البرمجيات التطبيقية .</a:t>
            </a:r>
            <a:endParaRPr lang="en-US" dirty="0"/>
          </a:p>
          <a:p>
            <a:pPr marL="425196" lvl="0" indent="-342900"/>
            <a:r>
              <a:rPr lang="ar-SA" u="sng" dirty="0">
                <a:solidFill>
                  <a:schemeClr val="accent2"/>
                </a:solidFill>
              </a:rPr>
              <a:t>منطقة مفاتيح الأرقام الصف </a:t>
            </a:r>
            <a:r>
              <a:rPr lang="ar-SA" u="sng" dirty="0" smtClean="0">
                <a:solidFill>
                  <a:schemeClr val="accent2"/>
                </a:solidFill>
              </a:rPr>
              <a:t>الرابع </a:t>
            </a:r>
            <a:r>
              <a:rPr lang="ar-SA" u="sng" dirty="0">
                <a:solidFill>
                  <a:schemeClr val="accent2"/>
                </a:solidFill>
              </a:rPr>
              <a:t>: 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dirty="0"/>
              <a:t>تتكون من مفاتيح الأرقام 0.9.8.7.6.5.4.3.2.1 , وباستخدامها  يمكن كتابة الأرقام والأعداد المختلفة.</a:t>
            </a:r>
            <a:endParaRPr lang="en-US" dirty="0"/>
          </a:p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منطقة مفاتيح الحروف : </a:t>
            </a:r>
            <a:endParaRPr lang="en-US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ar-SA" dirty="0"/>
              <a:t>تتكون هذه المفاتيح من كل الحروف الموجودة باللغة </a:t>
            </a:r>
            <a:r>
              <a:rPr lang="ar-SA" dirty="0" smtClean="0"/>
              <a:t>العربية و الإنجليزية وكذلك بعض الرموز .</a:t>
            </a: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pPr algn="ctr"/>
            <a:r>
              <a:rPr lang="ar-SA" u="sng" dirty="0" smtClean="0"/>
              <a:t>لوحة المفاتيح </a:t>
            </a:r>
            <a:endParaRPr lang="ar-SA" u="sng" dirty="0"/>
          </a:p>
        </p:txBody>
      </p:sp>
    </p:spTree>
    <p:extLst>
      <p:ext uri="{BB962C8B-B14F-4D97-AF65-F5344CB8AC3E}">
        <p14:creationId xmlns:p14="http://schemas.microsoft.com/office/powerpoint/2010/main" val="21380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880808" cy="4119016"/>
          </a:xfrm>
        </p:spPr>
        <p:txBody>
          <a:bodyPr>
            <a:normAutofit lnSpcReduction="10000"/>
          </a:bodyPr>
          <a:lstStyle/>
          <a:p>
            <a:pPr marL="425196" lvl="0" indent="-342900"/>
            <a:r>
              <a:rPr lang="ar-SA" u="sng" dirty="0">
                <a:solidFill>
                  <a:schemeClr val="accent2"/>
                </a:solidFill>
              </a:rPr>
              <a:t>مجموعة مفاتيح الأسهم : </a:t>
            </a:r>
            <a:endParaRPr lang="ar-SA" u="sng" dirty="0" smtClean="0">
              <a:solidFill>
                <a:schemeClr val="accent2"/>
              </a:solidFill>
            </a:endParaRPr>
          </a:p>
          <a:p>
            <a:pPr marL="82296" lvl="0" indent="0">
              <a:buNone/>
            </a:pPr>
            <a:r>
              <a:rPr lang="ar-SA" dirty="0" smtClean="0"/>
              <a:t>هي </a:t>
            </a:r>
            <a:r>
              <a:rPr lang="ar-SA" dirty="0"/>
              <a:t>تحتوي على المفاتيح وكل من هذه المفاتيح يؤدي إلى حركة المؤشر خانة واحدة في اتجاه السهم.</a:t>
            </a:r>
            <a:endParaRPr lang="en-US" dirty="0"/>
          </a:p>
          <a:p>
            <a:pPr marL="425196" indent="-342900"/>
            <a:r>
              <a:rPr lang="ar-SA" u="sng" dirty="0">
                <a:solidFill>
                  <a:schemeClr val="accent2"/>
                </a:solidFill>
              </a:rPr>
              <a:t>مجموعة مفاتيح التحكم في الشاشة</a:t>
            </a:r>
            <a:r>
              <a:rPr lang="ar-SA" u="sng" dirty="0" smtClean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أ- المفتاح ( </a:t>
            </a:r>
            <a:r>
              <a:rPr lang="en-US" b="1" dirty="0"/>
              <a:t>Page UP</a:t>
            </a:r>
            <a:r>
              <a:rPr lang="ar-SA" dirty="0"/>
              <a:t> ) يؤدي هذا المفتاح للحركة شاشة واحدة إلى الأعلى.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ب- المفتاح ( </a:t>
            </a:r>
            <a:r>
              <a:rPr lang="en-US" b="1" dirty="0"/>
              <a:t>Page Down</a:t>
            </a:r>
            <a:r>
              <a:rPr lang="ar-SA" dirty="0"/>
              <a:t> ) يؤدي هذا المفتاح للحركة شاشة واحدة إلى الأسفل.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ج- المفتاح (</a:t>
            </a:r>
            <a:r>
              <a:rPr lang="en-US" b="1" dirty="0"/>
              <a:t>Home</a:t>
            </a:r>
            <a:r>
              <a:rPr lang="ar-SA" dirty="0"/>
              <a:t> ) يؤدي هذا المفتاح للحركة إلى بداية السطر.</a:t>
            </a:r>
            <a:endParaRPr lang="en-US" dirty="0"/>
          </a:p>
          <a:p>
            <a:pPr marL="0" indent="0">
              <a:buNone/>
            </a:pPr>
            <a:r>
              <a:rPr lang="ar-SA" dirty="0"/>
              <a:t>د- المفتاح ( </a:t>
            </a:r>
            <a:r>
              <a:rPr lang="en-US" b="1" dirty="0"/>
              <a:t>End</a:t>
            </a:r>
            <a:r>
              <a:rPr lang="ar-SA" dirty="0"/>
              <a:t> ) يؤدي هذا المفتاح إلى نهاية السطر. </a:t>
            </a:r>
            <a:endParaRPr lang="en-US" dirty="0"/>
          </a:p>
          <a:p>
            <a:pPr marL="425196" indent="-342900"/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965245" cy="1202485"/>
          </a:xfrm>
        </p:spPr>
        <p:txBody>
          <a:bodyPr/>
          <a:lstStyle/>
          <a:p>
            <a:pPr algn="ctr"/>
            <a:r>
              <a:rPr lang="ar-SA" u="sng" dirty="0" smtClean="0"/>
              <a:t>لوحة المفاتيح </a:t>
            </a:r>
            <a:endParaRPr lang="ar-SA" u="sng" dirty="0"/>
          </a:p>
        </p:txBody>
      </p:sp>
    </p:spTree>
    <p:extLst>
      <p:ext uri="{BB962C8B-B14F-4D97-AF65-F5344CB8AC3E}">
        <p14:creationId xmlns:p14="http://schemas.microsoft.com/office/powerpoint/2010/main" val="3130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8"/>
            <a:ext cx="7488832" cy="5616624"/>
          </a:xfrm>
        </p:spPr>
        <p:txBody>
          <a:bodyPr>
            <a:normAutofit fontScale="92500" lnSpcReduction="20000"/>
          </a:bodyPr>
          <a:lstStyle/>
          <a:p>
            <a:pPr marL="425196" indent="-342900"/>
            <a:r>
              <a:rPr lang="ar-SA" sz="2600" u="sng" dirty="0">
                <a:solidFill>
                  <a:schemeClr val="accent2"/>
                </a:solidFill>
              </a:rPr>
              <a:t>. مفاتيح التحكم الخاصة : </a:t>
            </a:r>
            <a:endParaRPr lang="en-US" sz="2600" u="sng" dirty="0">
              <a:solidFill>
                <a:schemeClr val="accent2"/>
              </a:solidFill>
            </a:endParaRPr>
          </a:p>
          <a:p>
            <a:pPr lvl="0"/>
            <a:r>
              <a:rPr lang="ar-SA" dirty="0"/>
              <a:t>مفتاح الحذف الخلفي ( </a:t>
            </a:r>
            <a:r>
              <a:rPr lang="en-US" b="1" dirty="0"/>
              <a:t>Back space</a:t>
            </a:r>
            <a:r>
              <a:rPr lang="ar-SA" dirty="0"/>
              <a:t> ) : حيث يقوم بحذف الحرف الذي على يسار المؤشر عند الكتابة باللغة الإنجليزية. </a:t>
            </a:r>
            <a:endParaRPr lang="en-US" dirty="0"/>
          </a:p>
          <a:p>
            <a:pPr lvl="0"/>
            <a:r>
              <a:rPr lang="ar-SA" dirty="0"/>
              <a:t>مفتاح الإدخال ( </a:t>
            </a:r>
            <a:r>
              <a:rPr lang="en-US" b="1" dirty="0"/>
              <a:t>Enter</a:t>
            </a:r>
            <a:r>
              <a:rPr lang="ar-SA" dirty="0"/>
              <a:t> ) : ويستخدم للانتقال إلى فقرة جديدة ، وإدخال الأوامر. </a:t>
            </a:r>
            <a:endParaRPr lang="en-US" dirty="0"/>
          </a:p>
          <a:p>
            <a:pPr lvl="0"/>
            <a:r>
              <a:rPr lang="ar-SA" dirty="0"/>
              <a:t>مفتاح الحذف ( </a:t>
            </a:r>
            <a:r>
              <a:rPr lang="en-US" b="1" dirty="0"/>
              <a:t>DEL</a:t>
            </a:r>
            <a:r>
              <a:rPr lang="ar-SA" dirty="0"/>
              <a:t> ) : ويستخدم لحذف الحرف الذي على يسار المؤشر. </a:t>
            </a:r>
            <a:endParaRPr lang="en-US" dirty="0"/>
          </a:p>
          <a:p>
            <a:pPr lvl="0"/>
            <a:r>
              <a:rPr lang="ar-SA" dirty="0"/>
              <a:t>مفتاح العالي (</a:t>
            </a:r>
            <a:r>
              <a:rPr lang="en-US" b="1" dirty="0"/>
              <a:t>Shift</a:t>
            </a:r>
            <a:r>
              <a:rPr lang="ar-SA" dirty="0"/>
              <a:t> ) : يتم ضغطه مع أحد الأزرار لطباعة رموز أو أحرف خاصة .</a:t>
            </a:r>
            <a:endParaRPr lang="en-US" dirty="0"/>
          </a:p>
          <a:p>
            <a:pPr lvl="0"/>
            <a:r>
              <a:rPr lang="ar-SA" dirty="0"/>
              <a:t>مفتاح تثبيت الحرف الكبير ( </a:t>
            </a:r>
            <a:r>
              <a:rPr lang="en-US" b="1" dirty="0"/>
              <a:t>Caps Lock</a:t>
            </a:r>
            <a:r>
              <a:rPr lang="ar-SA" dirty="0"/>
              <a:t> ) ويستخدم للحصول على الحروف الكبيرة باللغة الإنجليزية. </a:t>
            </a:r>
            <a:endParaRPr lang="en-US" dirty="0"/>
          </a:p>
          <a:p>
            <a:pPr lvl="0"/>
            <a:r>
              <a:rPr lang="ar-SA" dirty="0"/>
              <a:t>مفتاح الهروب ( </a:t>
            </a:r>
            <a:r>
              <a:rPr lang="en-US" b="1" dirty="0"/>
              <a:t>Esc</a:t>
            </a:r>
            <a:r>
              <a:rPr lang="ar-SA" dirty="0"/>
              <a:t> ) : ويستخدم للخروج من تنفيذ معالجة بعض البرمجيات ، أو الإنهاء. </a:t>
            </a:r>
            <a:endParaRPr lang="en-US" dirty="0"/>
          </a:p>
          <a:p>
            <a:pPr lvl="0"/>
            <a:r>
              <a:rPr lang="ar-SA" dirty="0"/>
              <a:t>مفتاح التحكم (</a:t>
            </a:r>
            <a:r>
              <a:rPr lang="en-US" b="1" dirty="0"/>
              <a:t>Ctrl</a:t>
            </a:r>
            <a:r>
              <a:rPr lang="ar-SA" dirty="0"/>
              <a:t> ) : ويستخدم مع بعض المفاتيح الأخرى لتنفيذ بعض الأوامر الخاصة مثل ( </a:t>
            </a:r>
            <a:r>
              <a:rPr lang="en-US" b="1" dirty="0"/>
              <a:t>Ctrl + s</a:t>
            </a:r>
            <a:r>
              <a:rPr lang="ar-SA" dirty="0"/>
              <a:t> ) لحفظ الملف. </a:t>
            </a:r>
            <a:endParaRPr lang="en-US" dirty="0"/>
          </a:p>
          <a:p>
            <a:pPr lvl="0"/>
            <a:r>
              <a:rPr lang="ar-SA" dirty="0"/>
              <a:t>مفتاح التبادل (</a:t>
            </a:r>
            <a:r>
              <a:rPr lang="en-US" b="1" dirty="0"/>
              <a:t>Alt</a:t>
            </a:r>
            <a:r>
              <a:rPr lang="ar-SA" dirty="0"/>
              <a:t> ) : ويستخدم مع بعض المفاتيح الأخرى لتنفيذ بعض الأوامر الخاصة مثل (</a:t>
            </a:r>
            <a:r>
              <a:rPr lang="en-US" b="1" dirty="0"/>
              <a:t>Shift</a:t>
            </a:r>
            <a:r>
              <a:rPr lang="en-US" dirty="0"/>
              <a:t> </a:t>
            </a:r>
            <a:r>
              <a:rPr lang="en-US" b="1" dirty="0"/>
              <a:t>Alt+</a:t>
            </a:r>
            <a:r>
              <a:rPr lang="ar-SA" dirty="0"/>
              <a:t> ) لتغيير لغة الطباعة . </a:t>
            </a:r>
            <a:endParaRPr lang="en-US" dirty="0"/>
          </a:p>
          <a:p>
            <a:pPr lvl="0"/>
            <a:r>
              <a:rPr lang="ar-SA" dirty="0"/>
              <a:t>مفتاح المسافة ( </a:t>
            </a:r>
            <a:r>
              <a:rPr lang="en-US" b="1" dirty="0"/>
              <a:t>Space Bar</a:t>
            </a:r>
            <a:r>
              <a:rPr lang="ar-SA" dirty="0"/>
              <a:t> ) : ويستخدم لوضع مسافة ( فراغ ) على الشاشة. </a:t>
            </a:r>
            <a:endParaRPr lang="en-US" dirty="0"/>
          </a:p>
          <a:p>
            <a:pPr lvl="0"/>
            <a:r>
              <a:rPr lang="ar-SA" dirty="0"/>
              <a:t>مفتاح  ( </a:t>
            </a:r>
            <a:r>
              <a:rPr lang="en-US" b="1" dirty="0"/>
              <a:t>Tab</a:t>
            </a:r>
            <a:r>
              <a:rPr lang="ar-SA" dirty="0"/>
              <a:t> ) : ويستخدم في تسهيل إدخال البيانات على شكل جدول , ولوضع مسافة بادئة في بداية السطر .</a:t>
            </a:r>
            <a:endParaRPr lang="en-US" dirty="0"/>
          </a:p>
          <a:p>
            <a:pPr marL="425196" indent="-34290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6880808" cy="489654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ar-SA" sz="3200" dirty="0"/>
              <a:t>تحتوي لوحة المفاتيح على أربعة صفوف رئيسية للكتابة :</a:t>
            </a:r>
          </a:p>
          <a:p>
            <a:pPr marL="82296" indent="0">
              <a:buNone/>
            </a:pPr>
            <a:r>
              <a:rPr lang="ar-SA" sz="3200" dirty="0"/>
              <a:t/>
            </a:r>
            <a:br>
              <a:rPr lang="ar-SA" sz="3200" dirty="0"/>
            </a:br>
            <a:r>
              <a:rPr lang="ar-SA" sz="3200" b="1" dirty="0">
                <a:solidFill>
                  <a:srgbClr val="C00000"/>
                </a:solidFill>
              </a:rPr>
              <a:t>الصف الأول  </a:t>
            </a:r>
            <a:r>
              <a:rPr lang="ar-SA" sz="3200" dirty="0"/>
              <a:t>: </a:t>
            </a:r>
            <a:r>
              <a:rPr lang="ar-SA" sz="3200" dirty="0" smtClean="0"/>
              <a:t>الصف الأعلى من زر </a:t>
            </a:r>
            <a:r>
              <a:rPr lang="ar-SA" sz="3200" dirty="0"/>
              <a:t>مسافة </a:t>
            </a:r>
            <a:r>
              <a:rPr lang="ar-SA" sz="3200" dirty="0" smtClean="0"/>
              <a:t> و الأسفل </a:t>
            </a:r>
            <a:r>
              <a:rPr lang="ar-SA" sz="3200" dirty="0"/>
              <a:t>من صف </a:t>
            </a:r>
            <a:r>
              <a:rPr lang="ar-SA" sz="3200" dirty="0" smtClean="0"/>
              <a:t>الارتكاز.</a:t>
            </a:r>
            <a:endParaRPr lang="ar-SA" sz="3200" dirty="0"/>
          </a:p>
          <a:p>
            <a:pPr marL="82296" indent="0">
              <a:buNone/>
            </a:pPr>
            <a:r>
              <a:rPr lang="ar-SA" sz="3200" dirty="0"/>
              <a:t/>
            </a:r>
            <a:br>
              <a:rPr lang="ar-SA" sz="3200" dirty="0"/>
            </a:br>
            <a:r>
              <a:rPr lang="ar-SA" sz="3200" b="1" dirty="0">
                <a:solidFill>
                  <a:srgbClr val="C00000"/>
                </a:solidFill>
              </a:rPr>
              <a:t>الصف الثاني  </a:t>
            </a:r>
            <a:r>
              <a:rPr lang="ar-SA" sz="3200" dirty="0"/>
              <a:t>: </a:t>
            </a:r>
            <a:r>
              <a:rPr lang="ar-SA" sz="3200" dirty="0" smtClean="0"/>
              <a:t>صف </a:t>
            </a:r>
            <a:r>
              <a:rPr lang="ar-SA" sz="3200" dirty="0"/>
              <a:t>الارتكاز  .</a:t>
            </a:r>
            <a:br>
              <a:rPr lang="ar-SA" sz="3200" dirty="0"/>
            </a:br>
            <a:endParaRPr lang="ar-SA" sz="3200" dirty="0"/>
          </a:p>
          <a:p>
            <a:pPr marL="82296" indent="0">
              <a:buNone/>
            </a:pPr>
            <a:r>
              <a:rPr lang="ar-SA" sz="3200" b="1" dirty="0">
                <a:solidFill>
                  <a:srgbClr val="C00000"/>
                </a:solidFill>
              </a:rPr>
              <a:t>الصف الثالث  </a:t>
            </a:r>
            <a:r>
              <a:rPr lang="ar-SA" sz="3200" dirty="0"/>
              <a:t>: الصف الأعلى من صف الارتكاز .</a:t>
            </a:r>
          </a:p>
          <a:p>
            <a:pPr marL="82296" indent="0">
              <a:buNone/>
            </a:pPr>
            <a:endParaRPr lang="ar-SA" sz="3200" dirty="0"/>
          </a:p>
          <a:p>
            <a:pPr marL="82296" indent="0">
              <a:buNone/>
            </a:pPr>
            <a:r>
              <a:rPr lang="ar-SA" sz="3200" b="1" dirty="0">
                <a:solidFill>
                  <a:srgbClr val="C00000"/>
                </a:solidFill>
              </a:rPr>
              <a:t>الصف الرابع   </a:t>
            </a:r>
            <a:r>
              <a:rPr lang="ar-SA" sz="3200" dirty="0"/>
              <a:t>: </a:t>
            </a:r>
            <a:r>
              <a:rPr lang="ar-SA" sz="3200" dirty="0" smtClean="0"/>
              <a:t>صف الارقام .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80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692696"/>
            <a:ext cx="721004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dirty="0" smtClean="0"/>
              <a:t>       </a:t>
            </a:r>
            <a:r>
              <a:rPr lang="ar-SA" sz="3200" dirty="0" smtClean="0"/>
              <a:t>تنقسم لوحة المفاتيح (الكيبورد) وفقاً </a:t>
            </a:r>
            <a:r>
              <a:rPr lang="ar-SA" sz="3200" dirty="0"/>
              <a:t>لتعلم الطباعة </a:t>
            </a:r>
            <a:r>
              <a:rPr lang="ar-SA" sz="3200" dirty="0" smtClean="0"/>
              <a:t>السريعة إلى </a:t>
            </a:r>
            <a:r>
              <a:rPr lang="ar-SA" sz="3200" dirty="0"/>
              <a:t>مجموعتين من </a:t>
            </a:r>
            <a:r>
              <a:rPr lang="ar-SA" sz="3200" dirty="0" smtClean="0"/>
              <a:t>الحروف :</a:t>
            </a:r>
          </a:p>
          <a:p>
            <a:pPr marL="0" indent="0">
              <a:buNone/>
            </a:pPr>
            <a:endParaRPr lang="ar-SA" sz="1050" dirty="0"/>
          </a:p>
          <a:p>
            <a:pPr marL="457200" indent="-457200"/>
            <a:r>
              <a:rPr lang="ar-SA" sz="3200" dirty="0"/>
              <a:t>مجموعة حروف مخصصة لليد اليمنى ومجموعة حروف مخصصة لليد اليسرى </a:t>
            </a:r>
            <a:r>
              <a:rPr lang="ar-SA" sz="3200" dirty="0" smtClean="0"/>
              <a:t>.</a:t>
            </a:r>
          </a:p>
          <a:p>
            <a:endParaRPr lang="ar-SA" sz="1000" dirty="0"/>
          </a:p>
          <a:p>
            <a:r>
              <a:rPr lang="ar-SA" sz="3200" dirty="0"/>
              <a:t>وبالنسبة لأصبع الإبهام في اليد اليمنى واليسرى ليس لهما وظيفة  في الطباعة غير الضغط على المسافة </a:t>
            </a:r>
            <a:r>
              <a:rPr lang="ar-SA" sz="3200" dirty="0" smtClean="0"/>
              <a:t>.</a:t>
            </a:r>
          </a:p>
          <a:p>
            <a:pPr marL="0" indent="0">
              <a:buNone/>
            </a:pPr>
            <a:endParaRPr lang="ar-SA" sz="2800" dirty="0"/>
          </a:p>
          <a:p>
            <a:r>
              <a:rPr lang="ar-SA" sz="3200" dirty="0"/>
              <a:t>الانتقال إلى السطر التالي يتم عن طريق مفتاح  </a:t>
            </a:r>
            <a:r>
              <a:rPr lang="en-US" sz="3200" dirty="0"/>
              <a:t>Enter</a:t>
            </a:r>
            <a:r>
              <a:rPr lang="ar-SA" sz="3200" dirty="0"/>
              <a:t>   الواقع إلى يمين مفاتيح صف الارتكاز .</a:t>
            </a:r>
          </a:p>
        </p:txBody>
      </p:sp>
    </p:spTree>
    <p:extLst>
      <p:ext uri="{BB962C8B-B14F-4D97-AF65-F5344CB8AC3E}">
        <p14:creationId xmlns:p14="http://schemas.microsoft.com/office/powerpoint/2010/main" val="6719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/>
          <a:lstStyle/>
          <a:p>
            <a:r>
              <a:rPr lang="ar-SA" dirty="0" smtClean="0"/>
              <a:t>مفاتيح حروف اللغة العربية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766048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 smtClean="0"/>
              <a:t>جدول توضيحي لكتابة حروف صف الارتكاز </a:t>
            </a:r>
            <a:endParaRPr lang="en-US" sz="2800" dirty="0" smtClean="0"/>
          </a:p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30763"/>
              </p:ext>
            </p:extLst>
          </p:nvPr>
        </p:nvGraphicFramePr>
        <p:xfrm>
          <a:off x="251520" y="1772816"/>
          <a:ext cx="8568954" cy="26642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35560"/>
                <a:gridCol w="646031"/>
                <a:gridCol w="960647"/>
                <a:gridCol w="1071119"/>
                <a:gridCol w="535560"/>
                <a:gridCol w="535560"/>
                <a:gridCol w="535560"/>
                <a:gridCol w="535560"/>
                <a:gridCol w="1071119"/>
                <a:gridCol w="1071119"/>
                <a:gridCol w="1071119"/>
              </a:tblGrid>
              <a:tr h="1080120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ط</a:t>
                      </a:r>
                      <a:endParaRPr kumimoji="0" lang="ar-SA" sz="4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ك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ا</a:t>
                      </a:r>
                      <a:endParaRPr kumimoji="0" lang="ar-SA" sz="4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ل</a:t>
                      </a:r>
                      <a:endParaRPr kumimoji="0" lang="ar-SA" sz="4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ي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س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ش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71060"/>
              </p:ext>
            </p:extLst>
          </p:nvPr>
        </p:nvGraphicFramePr>
        <p:xfrm>
          <a:off x="107504" y="2204864"/>
          <a:ext cx="8856987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9042"/>
                <a:gridCol w="546748"/>
                <a:gridCol w="596088"/>
                <a:gridCol w="932620"/>
                <a:gridCol w="876872"/>
                <a:gridCol w="553562"/>
                <a:gridCol w="553562"/>
                <a:gridCol w="553562"/>
                <a:gridCol w="553562"/>
                <a:gridCol w="1107123"/>
                <a:gridCol w="1107123"/>
                <a:gridCol w="1107123"/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د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ج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ح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خ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ه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ع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غ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ف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ق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ث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ص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ض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475656" y="404664"/>
            <a:ext cx="591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</a:t>
            </a:r>
            <a:r>
              <a:rPr lang="ar-SA" sz="3200" b="1" dirty="0" smtClean="0"/>
              <a:t>الصف الثالث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1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789602"/>
              </p:ext>
            </p:extLst>
          </p:nvPr>
        </p:nvGraphicFramePr>
        <p:xfrm>
          <a:off x="290733" y="2132856"/>
          <a:ext cx="828092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5116"/>
                <a:gridCol w="1035115"/>
                <a:gridCol w="1035115"/>
                <a:gridCol w="517558"/>
                <a:gridCol w="517558"/>
                <a:gridCol w="517558"/>
                <a:gridCol w="517558"/>
                <a:gridCol w="1035115"/>
                <a:gridCol w="1035115"/>
                <a:gridCol w="1035115"/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ظ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ز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و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ة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ى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لا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ر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ؤ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ء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ئ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875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59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475656" y="404664"/>
            <a:ext cx="591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</a:t>
            </a:r>
            <a:r>
              <a:rPr lang="ar-SA" sz="3200" b="1" dirty="0" smtClean="0"/>
              <a:t>الصف الأول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89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1052736"/>
            <a:ext cx="2972921" cy="1202485"/>
          </a:xfrm>
        </p:spPr>
        <p:txBody>
          <a:bodyPr>
            <a:normAutofit fontScale="90000"/>
          </a:bodyPr>
          <a:lstStyle/>
          <a:p>
            <a:r>
              <a:rPr lang="ar-JO" dirty="0"/>
              <a:t>الجلسة الصحيحة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85" y="2780928"/>
            <a:ext cx="6196405" cy="3168352"/>
          </a:xfrm>
        </p:spPr>
        <p:txBody>
          <a:bodyPr>
            <a:normAutofit/>
          </a:bodyPr>
          <a:lstStyle/>
          <a:p>
            <a:pPr algn="just"/>
            <a:r>
              <a:rPr lang="ar-JO" sz="3200" dirty="0" smtClean="0"/>
              <a:t>تعني </a:t>
            </a:r>
            <a:r>
              <a:rPr lang="ar-JO" sz="3200" dirty="0"/>
              <a:t>جلوس مدخل البيانات أو الناسخ في وضع طبيعي لا تكلف فيه </a:t>
            </a:r>
            <a:r>
              <a:rPr lang="ar-SA" sz="3200" dirty="0" smtClean="0"/>
              <a:t>مما يؤثر بشكل </a:t>
            </a:r>
            <a:r>
              <a:rPr lang="ar-JO" sz="3200" dirty="0" smtClean="0"/>
              <a:t> إيجابي</a:t>
            </a:r>
            <a:r>
              <a:rPr lang="ar-SA" sz="3200" dirty="0" smtClean="0"/>
              <a:t> </a:t>
            </a:r>
            <a:r>
              <a:rPr lang="ar-JO" sz="3200" dirty="0" smtClean="0"/>
              <a:t>على </a:t>
            </a:r>
            <a:r>
              <a:rPr lang="ar-JO" sz="3200" dirty="0"/>
              <a:t>العملية الإنتاجية لمدخلي البيانات </a:t>
            </a:r>
            <a:r>
              <a:rPr lang="ar-SA" sz="3200" dirty="0" smtClean="0"/>
              <a:t>وكذلك </a:t>
            </a:r>
            <a:r>
              <a:rPr lang="ar-JO" sz="3200" dirty="0" smtClean="0"/>
              <a:t>تقليل </a:t>
            </a:r>
            <a:r>
              <a:rPr lang="ar-JO" sz="3200" dirty="0"/>
              <a:t>المجهود البدني وسلامة الجسم أثناء الجلوس لفترات طويلة أمام جهاز الحاسب الآلي.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8" y="252306"/>
            <a:ext cx="2629995" cy="231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9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15425"/>
              </p:ext>
            </p:extLst>
          </p:nvPr>
        </p:nvGraphicFramePr>
        <p:xfrm>
          <a:off x="179512" y="2204864"/>
          <a:ext cx="872251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71800"/>
                <a:gridCol w="377896"/>
                <a:gridCol w="466533"/>
                <a:gridCol w="1128470"/>
                <a:gridCol w="907959"/>
                <a:gridCol w="542110"/>
                <a:gridCol w="590867"/>
                <a:gridCol w="542110"/>
                <a:gridCol w="542110"/>
                <a:gridCol w="1084219"/>
                <a:gridCol w="1084219"/>
                <a:gridCol w="542110"/>
                <a:gridCol w="542110"/>
              </a:tblGrid>
              <a:tr h="121710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ar-SA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9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8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7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6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5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4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3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2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1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ذ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793356" y="623590"/>
            <a:ext cx="5911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جدول توضيحي لكتابة حروف </a:t>
            </a:r>
            <a:r>
              <a:rPr lang="ar-SA" sz="3200" b="1" dirty="0" smtClean="0"/>
              <a:t>الصف الرابع</a:t>
            </a:r>
          </a:p>
          <a:p>
            <a:pPr algn="ctr"/>
            <a:r>
              <a:rPr lang="ar-SA" sz="3200" b="1" dirty="0" smtClean="0"/>
              <a:t>صف الأرقام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46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8296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رموز أخرى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b="1" u="sng" dirty="0" smtClean="0"/>
          </a:p>
          <a:p>
            <a:pPr marL="457200" indent="-457200"/>
            <a:r>
              <a:rPr lang="ar-SA" sz="2800" b="1" u="sng" dirty="0" smtClean="0"/>
              <a:t>لكتابة </a:t>
            </a:r>
            <a:r>
              <a:rPr lang="ar-SA" sz="2800" b="1" u="sng" dirty="0"/>
              <a:t>الألف الممدودة (آ) :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الخنصر </a:t>
            </a:r>
            <a:r>
              <a:rPr lang="ar-SA" sz="2800" b="1" dirty="0">
                <a:solidFill>
                  <a:srgbClr val="FF0000"/>
                </a:solidFill>
              </a:rPr>
              <a:t>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 smtClean="0"/>
              <a:t> , ثم </a:t>
            </a:r>
            <a:r>
              <a:rPr lang="ar-SA" sz="2800" b="1" dirty="0">
                <a:solidFill>
                  <a:srgbClr val="FF0000"/>
                </a:solidFill>
              </a:rPr>
              <a:t>بالسبابة الأيمن </a:t>
            </a:r>
            <a:r>
              <a:rPr lang="ar-SA" sz="2800" b="1" dirty="0" smtClean="0">
                <a:solidFill>
                  <a:srgbClr val="FF0000"/>
                </a:solidFill>
              </a:rPr>
              <a:t>على </a:t>
            </a:r>
            <a:r>
              <a:rPr lang="ar-SA" sz="2800" b="1" dirty="0" smtClean="0"/>
              <a:t>حرف </a:t>
            </a:r>
            <a:r>
              <a:rPr lang="ar-SA" sz="2800" b="1" dirty="0"/>
              <a:t>الألف المقصورة (ى</a:t>
            </a:r>
            <a:r>
              <a:rPr lang="ar-SA" sz="2800" b="1" dirty="0" smtClean="0"/>
              <a:t>).</a:t>
            </a:r>
            <a:endParaRPr lang="ar-SA" sz="2800" b="1" dirty="0" smtClean="0"/>
          </a:p>
          <a:p>
            <a:pPr marL="0" indent="0">
              <a:buNone/>
            </a:pPr>
            <a:endParaRPr lang="ar-SA" sz="2200" b="1" dirty="0" smtClean="0"/>
          </a:p>
          <a:p>
            <a:pPr marL="457200" indent="-457200"/>
            <a:r>
              <a:rPr lang="ar-SA" sz="2800" b="1" u="sng" dirty="0" smtClean="0"/>
              <a:t>لكتابة </a:t>
            </a:r>
            <a:r>
              <a:rPr lang="ar-SA" sz="2800" b="1" u="sng" dirty="0"/>
              <a:t>الفاصلة (،) </a:t>
            </a:r>
            <a:r>
              <a:rPr lang="ar-SA" sz="2800" b="1" dirty="0"/>
              <a:t>: 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الخنصر </a:t>
            </a:r>
            <a:r>
              <a:rPr lang="ar-SA" sz="2800" b="1" dirty="0">
                <a:solidFill>
                  <a:srgbClr val="FF0000"/>
                </a:solidFill>
              </a:rPr>
              <a:t>الأيسر</a:t>
            </a:r>
            <a:r>
              <a:rPr lang="ar-SA" sz="2800" b="1" dirty="0"/>
              <a:t> على زر</a:t>
            </a:r>
            <a:r>
              <a:rPr lang="en-US" sz="2800" b="1" dirty="0"/>
              <a:t> Shift </a:t>
            </a:r>
            <a:r>
              <a:rPr lang="ar-SA" sz="2800" b="1" dirty="0"/>
              <a:t>، ثم </a:t>
            </a:r>
            <a:r>
              <a:rPr lang="ar-SA" sz="2800" b="1" dirty="0">
                <a:solidFill>
                  <a:srgbClr val="FF0000"/>
                </a:solidFill>
              </a:rPr>
              <a:t>بالوسطى الأيمن </a:t>
            </a:r>
            <a:r>
              <a:rPr lang="ar-SA" sz="2800" b="1" dirty="0" smtClean="0"/>
              <a:t> </a:t>
            </a:r>
            <a:r>
              <a:rPr lang="ar-SA" sz="2800" b="1" dirty="0"/>
              <a:t>على حرف </a:t>
            </a:r>
            <a:r>
              <a:rPr lang="ar-SA" sz="2800" b="1" dirty="0" smtClean="0"/>
              <a:t>النون .</a:t>
            </a:r>
            <a:endParaRPr lang="ar-SA" sz="2800" b="1" dirty="0"/>
          </a:p>
          <a:p>
            <a:pPr marL="0" indent="0">
              <a:buNone/>
            </a:pPr>
            <a:endParaRPr lang="ar-SA" sz="2200" b="1" dirty="0" smtClean="0"/>
          </a:p>
          <a:p>
            <a:pPr marL="0" indent="0">
              <a:buNone/>
            </a:pPr>
            <a:endParaRPr lang="ar-SA" sz="2200" dirty="0"/>
          </a:p>
        </p:txBody>
      </p:sp>
    </p:spTree>
    <p:extLst>
      <p:ext uri="{BB962C8B-B14F-4D97-AF65-F5344CB8AC3E}">
        <p14:creationId xmlns:p14="http://schemas.microsoft.com/office/powerpoint/2010/main" val="31200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78296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رموز أخرى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080" cy="5472608"/>
          </a:xfrm>
        </p:spPr>
        <p:txBody>
          <a:bodyPr>
            <a:noAutofit/>
          </a:bodyPr>
          <a:lstStyle/>
          <a:p>
            <a:pPr marL="457200" indent="-457200"/>
            <a:r>
              <a:rPr lang="ar-SA" sz="2800" b="1" u="sng" dirty="0"/>
              <a:t>لكتابة علامة </a:t>
            </a:r>
            <a:r>
              <a:rPr lang="ar-SA" sz="2800" b="1" u="sng" dirty="0" err="1"/>
              <a:t>الإستفهام</a:t>
            </a:r>
            <a:r>
              <a:rPr lang="ar-SA" sz="2800" b="1" u="sng" dirty="0"/>
              <a:t> (؟) :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الخنصر </a:t>
            </a:r>
            <a:r>
              <a:rPr lang="ar-SA" sz="2800" b="1" dirty="0">
                <a:solidFill>
                  <a:srgbClr val="FF0000"/>
                </a:solidFill>
              </a:rPr>
              <a:t>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 smtClean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</a:t>
            </a:r>
            <a:r>
              <a:rPr lang="ar-SA" sz="2800" b="1" dirty="0" smtClean="0">
                <a:solidFill>
                  <a:srgbClr val="FF0000"/>
                </a:solidFill>
              </a:rPr>
              <a:t>على</a:t>
            </a:r>
            <a:r>
              <a:rPr lang="ar-SA" sz="2800" b="1" dirty="0" smtClean="0"/>
              <a:t> </a:t>
            </a:r>
            <a:r>
              <a:rPr lang="ar-SA" sz="2800" b="1" dirty="0"/>
              <a:t>حرف الظاء (ظ</a:t>
            </a:r>
            <a:r>
              <a:rPr lang="ar-SA" sz="2800" b="1" dirty="0" smtClean="0"/>
              <a:t>).</a:t>
            </a:r>
            <a:endParaRPr lang="ar-SA" sz="2800" b="1" dirty="0" smtClean="0"/>
          </a:p>
          <a:p>
            <a:pPr marL="0" indent="0">
              <a:buNone/>
            </a:pPr>
            <a:endParaRPr lang="ar-SA" sz="2200" b="1" dirty="0" smtClean="0"/>
          </a:p>
          <a:p>
            <a:pPr marL="457200" indent="-457200"/>
            <a:r>
              <a:rPr lang="ar-SA" sz="2800" b="1" u="sng" dirty="0"/>
              <a:t>لكتابة النقطة (.) :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الخنصر </a:t>
            </a:r>
            <a:r>
              <a:rPr lang="ar-SA" sz="2800" b="1" dirty="0">
                <a:solidFill>
                  <a:srgbClr val="FF0000"/>
                </a:solidFill>
              </a:rPr>
              <a:t>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 smtClean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</a:t>
            </a:r>
            <a:r>
              <a:rPr lang="ar-SA" sz="2800" b="1" dirty="0" smtClean="0"/>
              <a:t>على </a:t>
            </a:r>
            <a:r>
              <a:rPr lang="ar-SA" sz="2800" b="1" dirty="0"/>
              <a:t>حرف </a:t>
            </a:r>
            <a:r>
              <a:rPr lang="ar-SA" sz="2800" b="1" dirty="0" smtClean="0"/>
              <a:t>الزاي .</a:t>
            </a:r>
            <a:endParaRPr lang="ar-SA" sz="2800" b="1" dirty="0" smtClean="0"/>
          </a:p>
          <a:p>
            <a:pPr marL="457200" indent="-457200"/>
            <a:r>
              <a:rPr lang="ar-SA" sz="2800" b="1" u="sng" dirty="0"/>
              <a:t>لكتابة علامة (:)  :</a:t>
            </a:r>
          </a:p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الخنصر </a:t>
            </a:r>
            <a:r>
              <a:rPr lang="ar-SA" sz="2800" b="1" dirty="0">
                <a:solidFill>
                  <a:srgbClr val="FF0000"/>
                </a:solidFill>
              </a:rPr>
              <a:t>الأيسر </a:t>
            </a:r>
            <a:r>
              <a:rPr lang="ar-SA" sz="2800" b="1" dirty="0"/>
              <a:t>على زر </a:t>
            </a:r>
            <a:r>
              <a:rPr lang="en-US" sz="2800" b="1" dirty="0"/>
              <a:t>shift </a:t>
            </a:r>
            <a:r>
              <a:rPr lang="ar-SA" sz="2800" b="1" dirty="0"/>
              <a:t> ، ثم </a:t>
            </a:r>
            <a:r>
              <a:rPr lang="ar-SA" sz="2800" b="1" dirty="0">
                <a:solidFill>
                  <a:srgbClr val="FF0000"/>
                </a:solidFill>
              </a:rPr>
              <a:t>بالخنصر الأيمن </a:t>
            </a:r>
            <a:r>
              <a:rPr lang="ar-SA" sz="2800" b="1" dirty="0" smtClean="0"/>
              <a:t>على </a:t>
            </a:r>
            <a:r>
              <a:rPr lang="ar-SA" sz="2800" b="1" dirty="0"/>
              <a:t>حرف </a:t>
            </a:r>
            <a:r>
              <a:rPr lang="ar-SA" sz="2800" b="1" dirty="0" smtClean="0"/>
              <a:t>الكاف . </a:t>
            </a:r>
            <a:endParaRPr lang="ar-SA" sz="2800" dirty="0"/>
          </a:p>
          <a:p>
            <a:pPr marL="0" indent="0">
              <a:buNone/>
            </a:pPr>
            <a:endParaRPr lang="ar-SA" sz="2800" b="1" dirty="0" smtClean="0"/>
          </a:p>
          <a:p>
            <a:pPr marL="0" indent="0">
              <a:buNone/>
            </a:pPr>
            <a:endParaRPr lang="ar-SA" sz="2200" b="1" dirty="0"/>
          </a:p>
          <a:p>
            <a:pPr marL="0" indent="0">
              <a:buNone/>
            </a:pPr>
            <a:endParaRPr lang="ar-SA" sz="2800" b="1" u="sng" dirty="0"/>
          </a:p>
        </p:txBody>
      </p:sp>
    </p:spTree>
    <p:extLst>
      <p:ext uri="{BB962C8B-B14F-4D97-AF65-F5344CB8AC3E}">
        <p14:creationId xmlns:p14="http://schemas.microsoft.com/office/powerpoint/2010/main" val="10002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400" b="1" u="sng" dirty="0"/>
              <a:t>علامات التشكيل </a:t>
            </a:r>
            <a:r>
              <a:rPr lang="ar-SA" sz="4400" b="1" dirty="0"/>
              <a:t>(  </a:t>
            </a:r>
            <a:r>
              <a:rPr lang="ar-SA" sz="6000" b="1" dirty="0"/>
              <a:t>ًَ ُ ٌ ِ ٍ ّ ْ </a:t>
            </a:r>
            <a:r>
              <a:rPr lang="ar-SA" sz="4400" b="1" dirty="0"/>
              <a:t>)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مع ضغط </a:t>
            </a:r>
            <a:r>
              <a:rPr lang="ar-SA" b="1" dirty="0" smtClean="0">
                <a:solidFill>
                  <a:srgbClr val="FF0000"/>
                </a:solidFill>
              </a:rPr>
              <a:t>الخنصر </a:t>
            </a:r>
            <a:r>
              <a:rPr lang="ar-SA" b="1" dirty="0">
                <a:solidFill>
                  <a:srgbClr val="FF0000"/>
                </a:solidFill>
              </a:rPr>
              <a:t>الأيمن </a:t>
            </a:r>
            <a:r>
              <a:rPr lang="ar-SA" b="1" dirty="0"/>
              <a:t>على زر </a:t>
            </a:r>
            <a:r>
              <a:rPr lang="en-US" b="1" dirty="0"/>
              <a:t>shift </a:t>
            </a:r>
            <a:r>
              <a:rPr lang="ar-SA" b="1" dirty="0" smtClean="0"/>
              <a:t> </a:t>
            </a:r>
            <a:r>
              <a:rPr lang="ar-SA" dirty="0" smtClean="0"/>
              <a:t>ومفتاح الحركة </a:t>
            </a:r>
            <a:r>
              <a:rPr lang="ar-SA" dirty="0" smtClean="0"/>
              <a:t>المناسبة مع أصابع اليد اليسرى المناسبة   </a:t>
            </a:r>
            <a:r>
              <a:rPr lang="ar-SA" dirty="0"/>
              <a:t>: </a:t>
            </a: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r>
              <a:rPr lang="ar-SA" dirty="0" smtClean="0"/>
              <a:t>في الصف الثالث  الفتحة ( </a:t>
            </a:r>
            <a:r>
              <a:rPr lang="ar-SA" dirty="0"/>
              <a:t>َ </a:t>
            </a:r>
            <a:r>
              <a:rPr lang="ar-SA" dirty="0" smtClean="0"/>
              <a:t>) (ض) و تنوين الفتح (</a:t>
            </a:r>
            <a:r>
              <a:rPr lang="ar-SA" dirty="0" smtClean="0"/>
              <a:t>ً </a:t>
            </a:r>
            <a:r>
              <a:rPr lang="ar-SA" dirty="0" smtClean="0"/>
              <a:t>)(ص) </a:t>
            </a:r>
          </a:p>
          <a:p>
            <a:r>
              <a:rPr lang="ar-SA" dirty="0" smtClean="0"/>
              <a:t>في الصف الثالث الضمة </a:t>
            </a:r>
            <a:r>
              <a:rPr lang="ar-SA" dirty="0"/>
              <a:t>(</a:t>
            </a:r>
            <a:r>
              <a:rPr lang="ar-SA" dirty="0" smtClean="0"/>
              <a:t>ُ  </a:t>
            </a:r>
            <a:r>
              <a:rPr lang="ar-SA" dirty="0" smtClean="0"/>
              <a:t>) (ث) وتنوين الضم  </a:t>
            </a:r>
            <a:r>
              <a:rPr lang="ar-SA" dirty="0" smtClean="0"/>
              <a:t>(  ٌ ) </a:t>
            </a:r>
            <a:r>
              <a:rPr lang="ar-SA" dirty="0" smtClean="0"/>
              <a:t>(ق )</a:t>
            </a:r>
            <a:r>
              <a:rPr lang="ar-SA" dirty="0" smtClean="0"/>
              <a:t> </a:t>
            </a:r>
            <a:r>
              <a:rPr lang="ar-SA" dirty="0" smtClean="0"/>
              <a:t>.</a:t>
            </a:r>
            <a:endParaRPr lang="ar-SA" dirty="0"/>
          </a:p>
          <a:p>
            <a:r>
              <a:rPr lang="ar-SA" dirty="0"/>
              <a:t>في صف الارتكاز </a:t>
            </a:r>
            <a:r>
              <a:rPr lang="ar-SA" dirty="0" smtClean="0"/>
              <a:t>الكسرة ( </a:t>
            </a:r>
            <a:r>
              <a:rPr lang="ar-SA" dirty="0" smtClean="0"/>
              <a:t>ِ </a:t>
            </a:r>
            <a:r>
              <a:rPr lang="ar-SA" dirty="0"/>
              <a:t>) </a:t>
            </a:r>
            <a:r>
              <a:rPr lang="ar-SA" dirty="0" smtClean="0"/>
              <a:t>(ش) و تنوين الكسر ( </a:t>
            </a:r>
            <a:r>
              <a:rPr lang="ar-SA" dirty="0"/>
              <a:t>ٍ </a:t>
            </a:r>
            <a:r>
              <a:rPr lang="ar-SA" dirty="0" smtClean="0"/>
              <a:t>) (س) .</a:t>
            </a:r>
            <a:endParaRPr lang="ar-SA" dirty="0"/>
          </a:p>
          <a:p>
            <a:r>
              <a:rPr lang="ar-SA" dirty="0"/>
              <a:t>في الصف الأول </a:t>
            </a:r>
            <a:r>
              <a:rPr lang="ar-SA" dirty="0" smtClean="0"/>
              <a:t>السكون</a:t>
            </a:r>
            <a:r>
              <a:rPr lang="ar-SA" dirty="0" smtClean="0"/>
              <a:t>(  ْ  ) (ء ) .</a:t>
            </a:r>
            <a:endParaRPr lang="ar-SA" dirty="0"/>
          </a:p>
          <a:p>
            <a:r>
              <a:rPr lang="ar-SA" dirty="0" smtClean="0"/>
              <a:t>في </a:t>
            </a:r>
            <a:r>
              <a:rPr lang="ar-SA" dirty="0"/>
              <a:t>الصف الرابع </a:t>
            </a:r>
            <a:r>
              <a:rPr lang="ar-SA" dirty="0" smtClean="0"/>
              <a:t>الشدة  ( </a:t>
            </a:r>
            <a:r>
              <a:rPr lang="ar-SA" dirty="0"/>
              <a:t>ّ </a:t>
            </a:r>
            <a:r>
              <a:rPr lang="ar-SA" dirty="0" smtClean="0"/>
              <a:t>) (ذ ) .</a:t>
            </a:r>
          </a:p>
        </p:txBody>
      </p:sp>
    </p:spTree>
    <p:extLst>
      <p:ext uri="{BB962C8B-B14F-4D97-AF65-F5344CB8AC3E}">
        <p14:creationId xmlns:p14="http://schemas.microsoft.com/office/powerpoint/2010/main" val="3530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6965245" cy="1202485"/>
          </a:xfrm>
        </p:spPr>
        <p:txBody>
          <a:bodyPr/>
          <a:lstStyle/>
          <a:p>
            <a:r>
              <a:rPr lang="ar-SA" dirty="0" smtClean="0"/>
              <a:t>مفاتيح حروف اللغة الإنجليزية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JO" dirty="0"/>
              <a:t>صف </a:t>
            </a:r>
            <a:r>
              <a:rPr lang="ar-JO" dirty="0" smtClean="0"/>
              <a:t>الارتكاز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HOME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23523"/>
              </p:ext>
            </p:extLst>
          </p:nvPr>
        </p:nvGraphicFramePr>
        <p:xfrm>
          <a:off x="395536" y="1916832"/>
          <a:ext cx="8424939" cy="29862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26559"/>
                <a:gridCol w="526559"/>
                <a:gridCol w="1053117"/>
                <a:gridCol w="1053117"/>
                <a:gridCol w="526559"/>
                <a:gridCol w="526559"/>
                <a:gridCol w="526559"/>
                <a:gridCol w="526559"/>
                <a:gridCol w="1053117"/>
                <a:gridCol w="1053117"/>
                <a:gridCol w="1053117"/>
              </a:tblGrid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kumimoji="0" lang="ar-SA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9208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92088">
                <a:tc gridSpan="6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SA" dirty="0" smtClean="0"/>
              <a:t>ال</a:t>
            </a:r>
            <a:r>
              <a:rPr lang="ar-JO" dirty="0" smtClean="0"/>
              <a:t>صف ال</a:t>
            </a:r>
            <a:r>
              <a:rPr lang="ar-SA" dirty="0" smtClean="0"/>
              <a:t>ثالث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THIRD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64510"/>
              </p:ext>
            </p:extLst>
          </p:nvPr>
        </p:nvGraphicFramePr>
        <p:xfrm>
          <a:off x="467542" y="2780928"/>
          <a:ext cx="8280923" cy="27772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039"/>
                <a:gridCol w="427074"/>
                <a:gridCol w="388106"/>
                <a:gridCol w="910012"/>
                <a:gridCol w="1035115"/>
                <a:gridCol w="517558"/>
                <a:gridCol w="517558"/>
                <a:gridCol w="517558"/>
                <a:gridCol w="517558"/>
                <a:gridCol w="1035115"/>
                <a:gridCol w="1035115"/>
                <a:gridCol w="1035115"/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O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I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U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Y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T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R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E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W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Q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4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endParaRPr kumimoji="0" lang="ar-SA" sz="4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8759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59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4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 </a:t>
            </a:r>
            <a:r>
              <a:rPr lang="ar-SA" dirty="0" smtClean="0"/>
              <a:t>ال</a:t>
            </a:r>
            <a:r>
              <a:rPr lang="ar-JO" dirty="0" smtClean="0"/>
              <a:t>صف ال</a:t>
            </a:r>
            <a:r>
              <a:rPr lang="ar-SA" dirty="0" smtClean="0"/>
              <a:t>أول</a:t>
            </a:r>
            <a:r>
              <a:rPr lang="en-US" dirty="0" smtClean="0"/>
              <a:t> - </a:t>
            </a:r>
            <a:r>
              <a:rPr lang="ar-JO" dirty="0" smtClean="0"/>
              <a:t> </a:t>
            </a:r>
            <a:r>
              <a:rPr lang="en-US" dirty="0" smtClean="0"/>
              <a:t>FIRST ROW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u="sng" dirty="0"/>
          </a:p>
          <a:p>
            <a:pPr marL="457200" indent="-457200"/>
            <a:endParaRPr lang="en-US" sz="2800" u="sng" dirty="0" smtClean="0"/>
          </a:p>
          <a:p>
            <a:pPr marL="457200" indent="-457200"/>
            <a:endParaRPr lang="ar-SA" sz="2800" u="sng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727706"/>
              </p:ext>
            </p:extLst>
          </p:nvPr>
        </p:nvGraphicFramePr>
        <p:xfrm>
          <a:off x="467542" y="2780928"/>
          <a:ext cx="8280923" cy="259228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11053"/>
                <a:gridCol w="892696"/>
                <a:gridCol w="1102640"/>
                <a:gridCol w="590794"/>
                <a:gridCol w="643279"/>
                <a:gridCol w="517558"/>
                <a:gridCol w="517558"/>
                <a:gridCol w="1035115"/>
                <a:gridCol w="1035115"/>
                <a:gridCol w="1035115"/>
              </a:tblGrid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&gt;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&lt;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M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N</a:t>
                      </a:r>
                      <a:endParaRPr lang="ar-SA" sz="4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B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V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C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X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Z</a:t>
                      </a:r>
                      <a:endParaRPr lang="ar-SA" sz="4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08554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kumimoji="0" lang="ar-SA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.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/>
                        <a:t>,</a:t>
                      </a:r>
                      <a:endParaRPr lang="ar-SA" sz="2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875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سبابة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وسطى 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بنصر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خنصر</a:t>
                      </a:r>
                      <a:endParaRPr lang="ar-SA" sz="2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87590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اليمنى</a:t>
                      </a:r>
                      <a:endParaRPr lang="ar-SA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اليد اليسرى </a:t>
                      </a:r>
                      <a:endParaRPr lang="ar-SA" sz="2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1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التدريبات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ar-SA" dirty="0" smtClean="0"/>
          </a:p>
          <a:p>
            <a:r>
              <a:rPr lang="ar-SA" dirty="0" smtClean="0"/>
              <a:t>برنامج الطباعة صخر .</a:t>
            </a:r>
          </a:p>
          <a:p>
            <a:r>
              <a:rPr lang="ar-SA" dirty="0" smtClean="0"/>
              <a:t> برنامج </a:t>
            </a:r>
            <a:r>
              <a:rPr lang="en-US" dirty="0" smtClean="0"/>
              <a:t>Typing </a:t>
            </a:r>
            <a:r>
              <a:rPr lang="en-US" dirty="0"/>
              <a:t>M</a:t>
            </a:r>
            <a:r>
              <a:rPr lang="en-US" dirty="0" smtClean="0"/>
              <a:t>aster</a:t>
            </a:r>
            <a:r>
              <a:rPr lang="ar-SA" dirty="0" smtClean="0"/>
              <a:t>  نسخة تجريبية عنوان الموقع :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www.typingmaster.com/typing-tutor/free-demo-download.asp</a:t>
            </a:r>
            <a:endParaRPr lang="en-US" dirty="0" smtClean="0"/>
          </a:p>
          <a:p>
            <a:pPr marL="0" indent="0">
              <a:buNone/>
            </a:pPr>
            <a:endParaRPr lang="ar-SA" sz="1100" dirty="0" smtClean="0"/>
          </a:p>
        </p:txBody>
      </p:sp>
    </p:spTree>
    <p:extLst>
      <p:ext uri="{BB962C8B-B14F-4D97-AF65-F5344CB8AC3E}">
        <p14:creationId xmlns:p14="http://schemas.microsoft.com/office/powerpoint/2010/main" val="40235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7386" r="22460" b="9848"/>
          <a:stretch/>
        </p:blipFill>
        <p:spPr bwMode="auto">
          <a:xfrm>
            <a:off x="-29669" y="-22207"/>
            <a:ext cx="91736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763284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2800" b="1" u="sng" dirty="0" smtClean="0"/>
              <a:t>الجلسة </a:t>
            </a:r>
            <a:r>
              <a:rPr lang="ar-JO" sz="2800" b="1" u="sng" dirty="0"/>
              <a:t>الصحيحة تكون على النحو </a:t>
            </a:r>
            <a:r>
              <a:rPr lang="ar-JO" sz="2800" b="1" u="sng" dirty="0" smtClean="0"/>
              <a:t>الآتي</a:t>
            </a:r>
            <a:r>
              <a:rPr lang="en-US" sz="2800" b="1" u="sng" dirty="0" smtClean="0"/>
              <a:t> </a:t>
            </a:r>
            <a:r>
              <a:rPr lang="ar-JO" sz="2800" b="1" u="sng" dirty="0" smtClean="0"/>
              <a:t>:</a:t>
            </a:r>
            <a:endParaRPr lang="en-US" sz="2800" u="sng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الظهر </a:t>
            </a:r>
            <a:r>
              <a:rPr lang="ar-JO" dirty="0" smtClean="0"/>
              <a:t>م</a:t>
            </a:r>
            <a:r>
              <a:rPr lang="ar-SA" dirty="0" smtClean="0"/>
              <a:t>ستقيما على ظهر الكرسي </a:t>
            </a:r>
            <a:r>
              <a:rPr lang="ar-JO" dirty="0" smtClean="0"/>
              <a:t>.</a:t>
            </a:r>
            <a:endParaRPr lang="ar-SA" dirty="0" smtClean="0"/>
          </a:p>
          <a:p>
            <a:pPr marL="457200" indent="-457200">
              <a:buFont typeface="+mj-lt"/>
              <a:buAutoNum type="arabicPeriod"/>
            </a:pPr>
            <a:r>
              <a:rPr lang="ar-JO" dirty="0"/>
              <a:t>أن يكون مدخل البيانات مواجهاً للجهاز الذي يعمل عليه</a:t>
            </a:r>
            <a:r>
              <a:rPr lang="ar-JO" dirty="0" smtClean="0"/>
              <a:t>.</a:t>
            </a:r>
            <a:endParaRPr lang="ar-SA" dirty="0" smtClean="0"/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أن تكون لوحة المفاتيح في وضع متطابق مع حافة سطح المكتب .</a:t>
            </a:r>
          </a:p>
          <a:p>
            <a:pPr marL="457200" indent="-457200">
              <a:buFont typeface="+mj-lt"/>
              <a:buAutoNum type="arabicPeriod"/>
            </a:pPr>
            <a:r>
              <a:rPr lang="ar-SA" dirty="0"/>
              <a:t> </a:t>
            </a:r>
            <a:r>
              <a:rPr lang="ar-JO" dirty="0" smtClean="0"/>
              <a:t>أن </a:t>
            </a:r>
            <a:r>
              <a:rPr lang="ar-JO" dirty="0"/>
              <a:t>يكون المرفقان في وضع طبيعي إلى جانب الجسم</a:t>
            </a:r>
            <a:r>
              <a:rPr lang="ar-JO" dirty="0" smtClean="0"/>
              <a:t>.</a:t>
            </a:r>
            <a:endParaRPr lang="ar-SA" dirty="0" smtClean="0"/>
          </a:p>
          <a:p>
            <a:pPr marL="457200" indent="-457200">
              <a:buFont typeface="+mj-lt"/>
              <a:buAutoNum type="arabicPeriod"/>
            </a:pPr>
            <a:r>
              <a:rPr lang="ar-SA" dirty="0" smtClean="0"/>
              <a:t>أن يكون الساعدان في شكل متوازي مع انحناء لوحة المفاتيح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الإبهامان فوق مسطرة المسافات أو قريبين جداً منها </a:t>
            </a:r>
            <a:r>
              <a:rPr lang="ar-SA" dirty="0" smtClean="0"/>
              <a:t>و</a:t>
            </a:r>
            <a:r>
              <a:rPr lang="ar-JO" dirty="0" smtClean="0"/>
              <a:t> </a:t>
            </a:r>
            <a:r>
              <a:rPr lang="ar-JO" dirty="0"/>
              <a:t>بقية الأصابع على صف </a:t>
            </a:r>
            <a:r>
              <a:rPr lang="ar-JO" dirty="0" smtClean="0"/>
              <a:t>الإرتكاز</a:t>
            </a:r>
            <a:r>
              <a:rPr lang="ar-SA" dirty="0" smtClean="0"/>
              <a:t>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تجنب ملامسة راحة اليد لحافة الطاولة أو لوحة المفاتيح</a:t>
            </a:r>
            <a:r>
              <a:rPr lang="ar-JO" dirty="0" smtClean="0"/>
              <a:t>.</a:t>
            </a:r>
            <a:endParaRPr lang="ar-SA" dirty="0" smtClean="0"/>
          </a:p>
          <a:p>
            <a:pPr marL="457200" lvl="0" indent="-457200">
              <a:buFont typeface="+mj-lt"/>
              <a:buAutoNum type="arabicPeriod"/>
            </a:pPr>
            <a:r>
              <a:rPr lang="ar-SA" dirty="0" smtClean="0"/>
              <a:t>عدم حني أو ميلان الرقبة أثناء الكتابة 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ar-JO" dirty="0"/>
              <a:t>أن يكون القدمان على الأرض وفي </a:t>
            </a:r>
            <a:r>
              <a:rPr lang="ar-SA" dirty="0" smtClean="0"/>
              <a:t>وضعهما الطبيعي .</a:t>
            </a:r>
          </a:p>
          <a:p>
            <a:pPr marL="457200" lvl="0" indent="-457200">
              <a:buFont typeface="+mj-lt"/>
              <a:buAutoNum type="arabicPeriod"/>
            </a:pPr>
            <a:r>
              <a:rPr lang="ar-SA" dirty="0"/>
              <a:t> أن يكون الأصل المراد كتابته على يمين الناسخ .</a:t>
            </a:r>
          </a:p>
          <a:p>
            <a:pPr marL="457200" lvl="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6218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b="1" dirty="0" smtClean="0"/>
          </a:p>
          <a:p>
            <a:pPr marL="0" indent="0">
              <a:buNone/>
            </a:pPr>
            <a:r>
              <a:rPr lang="ar-JO" sz="3200" b="1" u="sng" dirty="0" smtClean="0"/>
              <a:t>الطباعة </a:t>
            </a:r>
            <a:r>
              <a:rPr lang="ar-JO" sz="3200" b="1" u="sng" dirty="0"/>
              <a:t>بطريقة اللمس:</a:t>
            </a:r>
            <a:endParaRPr lang="en-US" sz="3200" u="sng" dirty="0"/>
          </a:p>
          <a:p>
            <a:pPr marL="0" indent="0">
              <a:buNone/>
            </a:pPr>
            <a:r>
              <a:rPr lang="ar-SA" sz="2800" dirty="0"/>
              <a:t>	</a:t>
            </a:r>
            <a:r>
              <a:rPr lang="ar-JO" sz="2800" dirty="0" smtClean="0"/>
              <a:t>تعني </a:t>
            </a:r>
            <a:r>
              <a:rPr lang="ar-JO" sz="2800" dirty="0"/>
              <a:t>الاهتداء إلى مواقع </a:t>
            </a:r>
            <a:r>
              <a:rPr lang="ar-JO" sz="2800" dirty="0" smtClean="0"/>
              <a:t>الحروف</a:t>
            </a:r>
            <a:r>
              <a:rPr lang="ar-SA" sz="2800" dirty="0" smtClean="0"/>
              <a:t> في </a:t>
            </a:r>
            <a:r>
              <a:rPr lang="ar-JO" sz="2800" dirty="0" smtClean="0"/>
              <a:t>لوحة </a:t>
            </a:r>
            <a:r>
              <a:rPr lang="ar-JO" sz="2800" dirty="0" smtClean="0"/>
              <a:t>المفاتيح</a:t>
            </a:r>
            <a:r>
              <a:rPr lang="ar-SA" sz="2800" dirty="0" smtClean="0"/>
              <a:t> </a:t>
            </a:r>
            <a:r>
              <a:rPr lang="ar-SA" sz="2800" dirty="0" smtClean="0"/>
              <a:t>وطباعتها عن </a:t>
            </a:r>
            <a:r>
              <a:rPr lang="ar-SA" sz="2800" dirty="0" smtClean="0"/>
              <a:t>طريق اللمس </a:t>
            </a:r>
            <a:r>
              <a:rPr lang="ar-SA" sz="2800" dirty="0" smtClean="0"/>
              <a:t>فقط </a:t>
            </a:r>
            <a:r>
              <a:rPr lang="ar-JO" sz="2800" dirty="0"/>
              <a:t>دون النظر 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 marL="0" indent="0">
              <a:buNone/>
            </a:pPr>
            <a:r>
              <a:rPr lang="ar-JO" sz="2800" b="1" dirty="0" smtClean="0"/>
              <a:t> </a:t>
            </a:r>
            <a:endParaRPr lang="en-US" sz="2800" dirty="0" smtClean="0"/>
          </a:p>
          <a:p>
            <a:pPr marL="0" indent="0">
              <a:buNone/>
            </a:pPr>
            <a:r>
              <a:rPr lang="ar-JO" sz="2800" b="1" dirty="0" smtClean="0"/>
              <a:t>وتعتمد هذه الطريقة على عاملين أساسين هما: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 smtClean="0"/>
              <a:t>استخدام </a:t>
            </a:r>
            <a:r>
              <a:rPr lang="ar-JO" sz="2800" dirty="0"/>
              <a:t>جميع الأصابع (العشرة) في القيام بعملية إدخال </a:t>
            </a:r>
            <a:r>
              <a:rPr lang="ar-JO" sz="2800" dirty="0" smtClean="0"/>
              <a:t>البيانات</a:t>
            </a:r>
            <a:r>
              <a:rPr lang="ar-SA" sz="2800" dirty="0"/>
              <a:t> </a:t>
            </a:r>
            <a:r>
              <a:rPr lang="ar-SA" sz="2800" dirty="0" smtClean="0"/>
              <a:t>بحيث يكون لكل أصبع وظيفة معينة 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/>
              <a:t>التركيز في النظر على الأصل المراد إدخال </a:t>
            </a:r>
            <a:r>
              <a:rPr lang="ar-JO" sz="2800" dirty="0" smtClean="0"/>
              <a:t>بياناته أو </a:t>
            </a:r>
            <a:r>
              <a:rPr lang="ar-JO" sz="2800" dirty="0" smtClean="0"/>
              <a:t>نسخه</a:t>
            </a:r>
            <a:r>
              <a:rPr lang="ar-SA" sz="2800" dirty="0" smtClean="0"/>
              <a:t> </a:t>
            </a:r>
            <a:r>
              <a:rPr lang="ar-JO" sz="2800" dirty="0"/>
              <a:t>وليس على لوحة المفاتيح أو الشاشة</a:t>
            </a:r>
            <a:r>
              <a:rPr lang="ar-SA" sz="2800" dirty="0"/>
              <a:t>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8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712879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sz="3200" b="1" dirty="0" smtClean="0"/>
          </a:p>
          <a:p>
            <a:pPr marL="0" indent="0">
              <a:buNone/>
            </a:pPr>
            <a:r>
              <a:rPr lang="ar-JO" sz="3200" b="1" u="sng" dirty="0" smtClean="0"/>
              <a:t>مزايا </a:t>
            </a:r>
            <a:r>
              <a:rPr lang="ar-JO" sz="3200" b="1" u="sng" dirty="0"/>
              <a:t>طريقة اللمس</a:t>
            </a:r>
            <a:r>
              <a:rPr lang="ar-JO" sz="3200" b="1" u="sng" dirty="0" smtClean="0"/>
              <a:t>:</a:t>
            </a:r>
            <a:endParaRPr lang="ar-SA" sz="3200" b="1" u="sng" dirty="0" smtClean="0"/>
          </a:p>
          <a:p>
            <a:pPr marL="0" indent="0">
              <a:buNone/>
            </a:pPr>
            <a:endParaRPr lang="en-US" sz="32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>
                <a:solidFill>
                  <a:srgbClr val="FF0000"/>
                </a:solidFill>
              </a:rPr>
              <a:t>السرعة</a:t>
            </a:r>
            <a:r>
              <a:rPr lang="ar-JO" sz="2800" dirty="0"/>
              <a:t> في عملية إدخال البيانات والنسخ وذلك من خلال التركيز على الأصل الذي ينسخ أو ينقل منه وليس على لوحة المفاتيح أو الشاشة</a:t>
            </a:r>
            <a:r>
              <a:rPr lang="ar-JO" sz="2800" dirty="0" smtClean="0"/>
              <a:t>.</a:t>
            </a:r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ar-JO" sz="2800" dirty="0">
                <a:solidFill>
                  <a:srgbClr val="FF0000"/>
                </a:solidFill>
              </a:rPr>
              <a:t>عدم </a:t>
            </a:r>
            <a:r>
              <a:rPr lang="ar-SA" sz="2800" dirty="0" smtClean="0">
                <a:solidFill>
                  <a:srgbClr val="FF0000"/>
                </a:solidFill>
              </a:rPr>
              <a:t>ال</a:t>
            </a:r>
            <a:r>
              <a:rPr lang="ar-JO" sz="2800" dirty="0" smtClean="0">
                <a:solidFill>
                  <a:srgbClr val="FF0000"/>
                </a:solidFill>
              </a:rPr>
              <a:t>شعور</a:t>
            </a:r>
            <a:r>
              <a:rPr lang="ar-JO" sz="2800" dirty="0" smtClean="0"/>
              <a:t> </a:t>
            </a:r>
            <a:r>
              <a:rPr lang="ar-JO" sz="2800" dirty="0">
                <a:solidFill>
                  <a:srgbClr val="FF0000"/>
                </a:solidFill>
              </a:rPr>
              <a:t>بالملل والإرهاق </a:t>
            </a:r>
            <a:r>
              <a:rPr lang="ar-JO" sz="2800" dirty="0"/>
              <a:t>مما يساعد في زيادة الإنتاجية</a:t>
            </a:r>
            <a:r>
              <a:rPr lang="ar-JO" sz="2800" dirty="0" smtClean="0"/>
              <a:t>.</a:t>
            </a:r>
            <a:endParaRPr lang="ar-SA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solidFill>
                  <a:srgbClr val="FF0000"/>
                </a:solidFill>
              </a:rPr>
              <a:t>مهارة </a:t>
            </a:r>
            <a:r>
              <a:rPr lang="ar-SA" sz="2800" dirty="0" smtClean="0">
                <a:solidFill>
                  <a:srgbClr val="FF0000"/>
                </a:solidFill>
              </a:rPr>
              <a:t>ضرورية </a:t>
            </a:r>
            <a:r>
              <a:rPr lang="ar-SA" sz="2800" dirty="0" smtClean="0"/>
              <a:t>تضاف </a:t>
            </a:r>
            <a:r>
              <a:rPr lang="ar-SA" sz="2800" dirty="0"/>
              <a:t>إلى </a:t>
            </a:r>
            <a:r>
              <a:rPr lang="ar-SA" sz="2800" dirty="0" smtClean="0"/>
              <a:t>السيرة </a:t>
            </a:r>
            <a:r>
              <a:rPr lang="ar-SA" sz="2800" dirty="0"/>
              <a:t>الذاتية </a:t>
            </a:r>
            <a:r>
              <a:rPr lang="ar-SA" sz="2800" dirty="0" smtClean="0"/>
              <a:t>وتساعد </a:t>
            </a:r>
            <a:r>
              <a:rPr lang="ar-SA" sz="2800" dirty="0"/>
              <a:t>في الحصول على فرص عمل أفضل </a:t>
            </a:r>
            <a:r>
              <a:rPr lang="ar-SA" sz="2800" dirty="0" smtClean="0"/>
              <a:t>.</a:t>
            </a:r>
            <a:endParaRPr lang="ar-SA" sz="2800" dirty="0"/>
          </a:p>
          <a:p>
            <a:pPr marL="0" lv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8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5008" y="467674"/>
            <a:ext cx="7498080" cy="1143000"/>
          </a:xfrm>
        </p:spPr>
        <p:txBody>
          <a:bodyPr/>
          <a:lstStyle/>
          <a:p>
            <a:r>
              <a:rPr lang="ar-SA" dirty="0" smtClean="0"/>
              <a:t>فوائد أن تكون كاتب باللمس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644974"/>
            <a:ext cx="6912768" cy="3603812"/>
          </a:xfrm>
        </p:spPr>
        <p:txBody>
          <a:bodyPr>
            <a:normAutofit/>
          </a:bodyPr>
          <a:lstStyle/>
          <a:p>
            <a:r>
              <a:rPr lang="ar-SA" dirty="0" smtClean="0"/>
              <a:t>تخيلي أنك ستكتبين ورقة من          سطر</a:t>
            </a:r>
          </a:p>
          <a:p>
            <a:endParaRPr lang="ar-SA" dirty="0" smtClean="0"/>
          </a:p>
          <a:p>
            <a:pPr marL="425196" indent="-342900"/>
            <a:r>
              <a:rPr lang="ar-SA" dirty="0" smtClean="0"/>
              <a:t>   عدد الكلمات في كل سطر هي  </a:t>
            </a:r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10</a:t>
            </a:r>
            <a:r>
              <a:rPr lang="ar-SA" sz="36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 smtClean="0"/>
              <a:t> كلمات </a:t>
            </a:r>
          </a:p>
          <a:p>
            <a:pPr marL="425196" indent="-342900"/>
            <a:endParaRPr lang="ar-SA" dirty="0" smtClean="0"/>
          </a:p>
          <a:p>
            <a:r>
              <a:rPr lang="ar-SA" dirty="0" smtClean="0"/>
              <a:t>أي أن عدد الكلمات التي ستكتبينها هي </a:t>
            </a:r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300</a:t>
            </a:r>
            <a:r>
              <a:rPr lang="ar-SA" dirty="0" smtClean="0"/>
              <a:t>  كلمة </a:t>
            </a:r>
          </a:p>
          <a:p>
            <a:pPr marL="425196" indent="-342900"/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4211960" y="1610674"/>
            <a:ext cx="7920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30</a:t>
            </a:r>
            <a:endParaRPr lang="ar-SA" sz="3600" b="1" dirty="0">
              <a:ln/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8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ar-SA" dirty="0"/>
              <a:t>الكتابة بالطريقة التقليدية :</a:t>
            </a:r>
            <a:br>
              <a:rPr lang="ar-SA" dirty="0"/>
            </a:br>
            <a:endParaRPr lang="ar-S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4640465"/>
              </p:ext>
            </p:extLst>
          </p:nvPr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4457" y="5661248"/>
            <a:ext cx="538320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3">
                    <a:lumMod val="75000"/>
                  </a:schemeClr>
                </a:solidFill>
              </a:rPr>
              <a:t>ستكررين هذه العملية </a:t>
            </a:r>
            <a:r>
              <a:rPr lang="ar-SA" sz="4000" dirty="0" smtClean="0">
                <a:solidFill>
                  <a:schemeClr val="accent3">
                    <a:lumMod val="75000"/>
                  </a:schemeClr>
                </a:solidFill>
              </a:rPr>
              <a:t>300 </a:t>
            </a:r>
            <a:r>
              <a:rPr lang="ar-SA" sz="4000" dirty="0">
                <a:solidFill>
                  <a:schemeClr val="accent3">
                    <a:lumMod val="75000"/>
                  </a:schemeClr>
                </a:solidFill>
              </a:rPr>
              <a:t>مرة </a:t>
            </a:r>
          </a:p>
        </p:txBody>
      </p:sp>
    </p:spTree>
    <p:extLst>
      <p:ext uri="{BB962C8B-B14F-4D97-AF65-F5344CB8AC3E}">
        <p14:creationId xmlns:p14="http://schemas.microsoft.com/office/powerpoint/2010/main" val="40664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 smtClean="0"/>
              <a:t>الكتابة باللمس</a:t>
            </a:r>
            <a:endParaRPr lang="ar-SA" dirty="0"/>
          </a:p>
        </p:txBody>
      </p:sp>
      <p:sp>
        <p:nvSpPr>
          <p:cNvPr id="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71600" y="1763688"/>
            <a:ext cx="6923112" cy="3989040"/>
          </a:xfrm>
        </p:spPr>
        <p:txBody>
          <a:bodyPr/>
          <a:lstStyle/>
          <a:p>
            <a:pPr>
              <a:buNone/>
            </a:pPr>
            <a:r>
              <a:rPr lang="ar-SA" sz="3200" b="1" u="sng" dirty="0" smtClean="0">
                <a:solidFill>
                  <a:schemeClr val="accent2">
                    <a:lumMod val="50000"/>
                  </a:schemeClr>
                </a:solidFill>
              </a:rPr>
              <a:t>الكفاءة تتمثل في </a:t>
            </a:r>
            <a:r>
              <a:rPr lang="ar-SA" sz="3200" b="1" u="sng" dirty="0" err="1" smtClean="0">
                <a:solidFill>
                  <a:schemeClr val="accent2">
                    <a:lumMod val="50000"/>
                  </a:schemeClr>
                </a:solidFill>
              </a:rPr>
              <a:t>شيئين :</a:t>
            </a:r>
            <a:endParaRPr lang="ar-SA" sz="3200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ar-SA" sz="3200" dirty="0" smtClean="0"/>
              <a:t>السرعة في الكتابة </a:t>
            </a:r>
            <a:r>
              <a:rPr lang="ar-SA" sz="3200" dirty="0" smtClean="0"/>
              <a:t>.</a:t>
            </a:r>
            <a:endParaRPr lang="ar-SA" sz="3200" dirty="0" smtClean="0"/>
          </a:p>
          <a:p>
            <a:r>
              <a:rPr lang="ar-SA" sz="3200" dirty="0" smtClean="0"/>
              <a:t>الدقة والتي تتمثل في الكتابة مع وجود أقل عدد ممكن من الأخطاء .</a:t>
            </a:r>
          </a:p>
          <a:p>
            <a:endParaRPr lang="ar-SA" sz="32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916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ar-SA" b="1" dirty="0" smtClean="0"/>
              <a:t>برأيك ماهي </a:t>
            </a:r>
            <a:r>
              <a:rPr lang="ar-JO" b="1" dirty="0" smtClean="0"/>
              <a:t>العوامل </a:t>
            </a:r>
            <a:r>
              <a:rPr lang="ar-JO" b="1" dirty="0"/>
              <a:t>التي </a:t>
            </a:r>
            <a:r>
              <a:rPr lang="ar-SA" b="1" dirty="0"/>
              <a:t>ي</a:t>
            </a:r>
            <a:r>
              <a:rPr lang="ar-JO" b="1" dirty="0"/>
              <a:t>توقف عليها تقدم ال</a:t>
            </a:r>
            <a:r>
              <a:rPr lang="ar-SA" b="1" dirty="0"/>
              <a:t>ناسخ</a:t>
            </a:r>
            <a:r>
              <a:rPr lang="ar-JO" b="1" dirty="0"/>
              <a:t> في </a:t>
            </a:r>
            <a:r>
              <a:rPr lang="ar-SA" b="1" dirty="0" smtClean="0"/>
              <a:t>الكتابة 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1228</Words>
  <Application>Microsoft Office PowerPoint</Application>
  <PresentationFormat>عرض على الشاشة (3:4)‏</PresentationFormat>
  <Paragraphs>296</Paragraphs>
  <Slides>29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29</vt:i4>
      </vt:variant>
    </vt:vector>
  </HeadingPairs>
  <TitlesOfParts>
    <vt:vector size="32" baseType="lpstr">
      <vt:lpstr>دبوس تثبيت</vt:lpstr>
      <vt:lpstr>أصل</vt:lpstr>
      <vt:lpstr>نسق Office</vt:lpstr>
      <vt:lpstr>معالجة الكلمات والنسخ 2 لبرنامج السكرتارية الطبية    </vt:lpstr>
      <vt:lpstr>الجلسة الصحيحة</vt:lpstr>
      <vt:lpstr>عرض تقديمي في PowerPoint</vt:lpstr>
      <vt:lpstr>عرض تقديمي في PowerPoint</vt:lpstr>
      <vt:lpstr>عرض تقديمي في PowerPoint</vt:lpstr>
      <vt:lpstr>فوائد أن تكون كاتب باللمس </vt:lpstr>
      <vt:lpstr>الكتابة بالطريقة التقليدية : </vt:lpstr>
      <vt:lpstr>عرض تقديمي في PowerPoint</vt:lpstr>
      <vt:lpstr>برأيك ماهي العوامل التي يتوقف عليها تقدم الناسخ في الكتابة ؟</vt:lpstr>
      <vt:lpstr>عرض تقديمي في PowerPoint</vt:lpstr>
      <vt:lpstr>لوحة المفاتيح </vt:lpstr>
      <vt:lpstr>لوحة المفاتيح </vt:lpstr>
      <vt:lpstr>عرض تقديمي في PowerPoint</vt:lpstr>
      <vt:lpstr>عرض تقديمي في PowerPoint</vt:lpstr>
      <vt:lpstr>عرض تقديمي في PowerPoint</vt:lpstr>
      <vt:lpstr>مفاتيح حروف اللغة العربية </vt:lpstr>
      <vt:lpstr> </vt:lpstr>
      <vt:lpstr>عرض تقديمي في PowerPoint</vt:lpstr>
      <vt:lpstr>عرض تقديمي في PowerPoint</vt:lpstr>
      <vt:lpstr>عرض تقديمي في PowerPoint</vt:lpstr>
      <vt:lpstr>رموز أخرى </vt:lpstr>
      <vt:lpstr>رموز أخرى </vt:lpstr>
      <vt:lpstr>علامات التشكيل (  ًَ ُ ٌ ِ ٍ ّ ْ )</vt:lpstr>
      <vt:lpstr>مفاتيح حروف اللغة الإنجليزية </vt:lpstr>
      <vt:lpstr> صف الارتكاز -  HOME ROW</vt:lpstr>
      <vt:lpstr> الصف الثالث -  THIRD ROW</vt:lpstr>
      <vt:lpstr> الصف الأول -  FIRST ROW</vt:lpstr>
      <vt:lpstr>التدريبات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33</cp:revision>
  <dcterms:created xsi:type="dcterms:W3CDTF">2014-02-09T17:56:55Z</dcterms:created>
  <dcterms:modified xsi:type="dcterms:W3CDTF">2015-02-02T15:10:34Z</dcterms:modified>
</cp:coreProperties>
</file>