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9" r:id="rId1"/>
  </p:sldMasterIdLst>
  <p:notesMasterIdLst>
    <p:notesMasterId r:id="rId21"/>
  </p:notesMasterIdLst>
  <p:handoutMasterIdLst>
    <p:handoutMasterId r:id="rId22"/>
  </p:handout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7315200" cy="96012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55" autoAdjust="0"/>
  </p:normalViewPr>
  <p:slideViewPr>
    <p:cSldViewPr>
      <p:cViewPr varScale="1">
        <p:scale>
          <a:sx n="61" d="100"/>
          <a:sy n="61" d="100"/>
        </p:scale>
        <p:origin x="15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18435" name="Rectangle 3"/>
          <p:cNvSpPr>
            <a:spLocks noGrp="1" noChangeArrowheads="1"/>
          </p:cNvSpPr>
          <p:nvPr>
            <p:ph type="dt" sz="quarter"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18436" name="Rectangle 4"/>
          <p:cNvSpPr>
            <a:spLocks noGrp="1" noChangeArrowheads="1"/>
          </p:cNvSpPr>
          <p:nvPr>
            <p:ph type="ftr" sz="quarter" idx="2"/>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18437"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51CA05DC-BC44-4B3B-AC2C-C639E3064BB8}" type="slidenum">
              <a:rPr lang="en-US"/>
              <a:pPr/>
              <a:t>‹#›</a:t>
            </a:fld>
            <a:endParaRPr lang="en-US"/>
          </a:p>
        </p:txBody>
      </p:sp>
    </p:spTree>
    <p:extLst>
      <p:ext uri="{BB962C8B-B14F-4D97-AF65-F5344CB8AC3E}">
        <p14:creationId xmlns:p14="http://schemas.microsoft.com/office/powerpoint/2010/main" val="1473067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defRPr sz="1300"/>
            </a:lvl1pPr>
          </a:lstStyle>
          <a:p>
            <a:endParaRPr lang="en-US"/>
          </a:p>
        </p:txBody>
      </p:sp>
      <p:sp>
        <p:nvSpPr>
          <p:cNvPr id="19459" name="Rectangle 3"/>
          <p:cNvSpPr>
            <a:spLocks noGrp="1" noChangeArrowheads="1"/>
          </p:cNvSpPr>
          <p:nvPr>
            <p:ph type="dt" idx="1"/>
          </p:nvPr>
        </p:nvSpPr>
        <p:spPr bwMode="auto">
          <a:xfrm>
            <a:off x="4143587" y="0"/>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a:defRPr sz="1300"/>
            </a:lvl1pPr>
          </a:lstStyle>
          <a:p>
            <a:endParaRPr lang="en-US"/>
          </a:p>
        </p:txBody>
      </p:sp>
      <p:sp>
        <p:nvSpPr>
          <p:cNvPr id="194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defRPr sz="1300"/>
            </a:lvl1pPr>
          </a:lstStyle>
          <a:p>
            <a:endParaRPr lang="en-US"/>
          </a:p>
        </p:txBody>
      </p:sp>
      <p:sp>
        <p:nvSpPr>
          <p:cNvPr id="19463"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a:defRPr sz="1300"/>
            </a:lvl1pPr>
          </a:lstStyle>
          <a:p>
            <a:fld id="{3FB3864F-925E-4A45-9DFE-A9F37E92B605}" type="slidenum">
              <a:rPr lang="en-US"/>
              <a:pPr/>
              <a:t>‹#›</a:t>
            </a:fld>
            <a:endParaRPr lang="en-US"/>
          </a:p>
        </p:txBody>
      </p:sp>
    </p:spTree>
    <p:extLst>
      <p:ext uri="{BB962C8B-B14F-4D97-AF65-F5344CB8AC3E}">
        <p14:creationId xmlns:p14="http://schemas.microsoft.com/office/powerpoint/2010/main" val="36953518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20EC39-366A-4E33-A600-D55914F38553}" type="slidenum">
              <a:rPr lang="en-US"/>
              <a:pPr/>
              <a:t>1</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73002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294DEB3-E7E6-4D42-BE2A-EEB324646FE8}" type="slidenum">
              <a:rPr lang="en-GB" smtClean="0"/>
              <a:pPr/>
              <a:t>11</a:t>
            </a:fld>
            <a:endParaRPr lang="en-GB"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3991" y="4342939"/>
            <a:ext cx="5030018" cy="4114587"/>
          </a:xfrm>
          <a:noFill/>
          <a:ln/>
        </p:spPr>
        <p:txBody>
          <a:bodyPr/>
          <a:lstStyle/>
          <a:p>
            <a:pPr eaLnBrk="1" hangingPunct="1"/>
            <a:r>
              <a:rPr lang="en-GB" dirty="0" smtClean="0"/>
              <a:t>Here we see the decline over time in the proportion of mortality at different ages attributable to infections ranging from tuberculosis to </a:t>
            </a:r>
            <a:r>
              <a:rPr lang="en-GB" dirty="0" err="1" smtClean="0"/>
              <a:t>diuphtheria</a:t>
            </a:r>
            <a:r>
              <a:rPr lang="en-GB" dirty="0" smtClean="0"/>
              <a:t>, measles and gastro-intestinal infections. </a:t>
            </a:r>
          </a:p>
          <a:p>
            <a:pPr eaLnBrk="1" hangingPunct="1"/>
            <a:r>
              <a:rPr lang="en-GB" dirty="0" smtClean="0"/>
              <a:t>The downward spike in 1918 is because most excess deaths were from pneumonia rather than “influenza”. Rates of pneumonia were much lower than those for infectious diseases either side of the 1918 Spanish flu – making up less than 10% of all deaths among those aged </a:t>
            </a:r>
          </a:p>
          <a:p>
            <a:pPr eaLnBrk="1" hangingPunct="1"/>
            <a:r>
              <a:rPr lang="en-GB" dirty="0" smtClean="0"/>
              <a:t>The sharp decline mid-century is not well understood and is under-researched. The precise role of the introduction and use of anti-</a:t>
            </a:r>
            <a:r>
              <a:rPr lang="en-GB" dirty="0" err="1" smtClean="0"/>
              <a:t>biotics</a:t>
            </a:r>
            <a:r>
              <a:rPr lang="en-GB" dirty="0" smtClean="0"/>
              <a:t> is important question.. </a:t>
            </a:r>
            <a:r>
              <a:rPr lang="en-GB" dirty="0" err="1" smtClean="0"/>
              <a:t>Mackenbach’s</a:t>
            </a:r>
            <a:r>
              <a:rPr lang="en-GB" dirty="0" smtClean="0"/>
              <a:t> work suggesting that this played a role in the Netherlands at least.</a:t>
            </a:r>
          </a:p>
          <a:p>
            <a:pPr eaLnBrk="1" hangingPunct="1"/>
            <a:r>
              <a:rPr lang="en-GB" dirty="0" smtClean="0"/>
              <a:t>With the decline of infectious diseases life-expectancy in particular becomes more strongly related to the influence of individual behaviours. This is apparent with the widening gap in male to female life-expectancy over the 20</a:t>
            </a:r>
            <a:r>
              <a:rPr lang="en-GB" baseline="30000" dirty="0" smtClean="0"/>
              <a:t>th</a:t>
            </a:r>
            <a:r>
              <a:rPr lang="en-GB" dirty="0" smtClean="0"/>
              <a:t> Century which rose from 4 years in 1900 to a peak of just over 6 years in the late 1960s.</a:t>
            </a:r>
          </a:p>
          <a:p>
            <a:pPr eaLnBrk="1" hangingPunct="1"/>
            <a:endParaRPr lang="en-GB" dirty="0" smtClean="0"/>
          </a:p>
        </p:txBody>
      </p:sp>
    </p:spTree>
    <p:extLst>
      <p:ext uri="{BB962C8B-B14F-4D97-AF65-F5344CB8AC3E}">
        <p14:creationId xmlns:p14="http://schemas.microsoft.com/office/powerpoint/2010/main" val="758537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0"/>
          </a:xfrm>
          <a:prstGeom prst="rect">
            <a:avLst/>
          </a:prstGeom>
          <a:gradFill rotWithShape="1">
            <a:gsLst>
              <a:gs pos="0">
                <a:srgbClr val="A0AA7A">
                  <a:gamma/>
                  <a:shade val="46275"/>
                  <a:invGamma/>
                  <a:alpha val="48000"/>
                </a:srgbClr>
              </a:gs>
              <a:gs pos="100000">
                <a:srgbClr val="A0AA7A"/>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411" name="Picture 3" descr="gradient glo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3048000"/>
            <a:ext cx="4267200" cy="3479800"/>
          </a:xfrm>
          <a:prstGeom prst="rect">
            <a:avLst/>
          </a:prstGeom>
          <a:noFill/>
          <a:extLst>
            <a:ext uri="{909E8E84-426E-40DD-AFC4-6F175D3DCCD1}">
              <a14:hiddenFill xmlns:a14="http://schemas.microsoft.com/office/drawing/2010/main">
                <a:solidFill>
                  <a:srgbClr val="FFFFFF"/>
                </a:solidFill>
              </a14:hiddenFill>
            </a:ext>
          </a:extLst>
        </p:spPr>
      </p:pic>
      <p:sp>
        <p:nvSpPr>
          <p:cNvPr id="17412" name="Rectangle 4"/>
          <p:cNvSpPr>
            <a:spLocks noChangeArrowheads="1"/>
          </p:cNvSpPr>
          <p:nvPr/>
        </p:nvSpPr>
        <p:spPr bwMode="auto">
          <a:xfrm>
            <a:off x="609600" y="990600"/>
            <a:ext cx="6781800" cy="1295400"/>
          </a:xfrm>
          <a:prstGeom prst="rect">
            <a:avLst/>
          </a:prstGeom>
          <a:solidFill>
            <a:srgbClr val="76835F">
              <a:alpha val="37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3" name="Rectangle 5"/>
          <p:cNvSpPr>
            <a:spLocks noGrp="1" noChangeArrowheads="1"/>
          </p:cNvSpPr>
          <p:nvPr>
            <p:ph type="ctrTitle"/>
          </p:nvPr>
        </p:nvSpPr>
        <p:spPr>
          <a:xfrm>
            <a:off x="685800" y="228600"/>
            <a:ext cx="7772400" cy="1774825"/>
          </a:xfrm>
        </p:spPr>
        <p:txBody>
          <a:bodyPr/>
          <a:lstStyle>
            <a:lvl1pPr>
              <a:defRPr sz="4800" b="1">
                <a:solidFill>
                  <a:srgbClr val="4B5436"/>
                </a:solidFill>
              </a:defRPr>
            </a:lvl1pPr>
          </a:lstStyle>
          <a:p>
            <a:pPr lvl="0"/>
            <a:r>
              <a:rPr lang="en-US" noProof="0" smtClean="0"/>
              <a:t>Click to edit Master title style</a:t>
            </a:r>
          </a:p>
        </p:txBody>
      </p:sp>
      <p:sp>
        <p:nvSpPr>
          <p:cNvPr id="17414" name="Rectangle 6"/>
          <p:cNvSpPr>
            <a:spLocks noGrp="1" noChangeArrowheads="1"/>
          </p:cNvSpPr>
          <p:nvPr>
            <p:ph type="subTitle" idx="1"/>
          </p:nvPr>
        </p:nvSpPr>
        <p:spPr>
          <a:xfrm>
            <a:off x="685800" y="1981200"/>
            <a:ext cx="7086600" cy="1752600"/>
          </a:xfrm>
        </p:spPr>
        <p:txBody>
          <a:bodyPr/>
          <a:lstStyle>
            <a:lvl1pPr marL="0" indent="0">
              <a:buFontTx/>
              <a:buNone/>
              <a:defRPr sz="2800">
                <a:solidFill>
                  <a:schemeClr val="bg1"/>
                </a:solidFill>
              </a:defRPr>
            </a:lvl1pPr>
          </a:lstStyle>
          <a:p>
            <a:pPr lvl="0"/>
            <a:r>
              <a:rPr lang="en-US" noProof="0" smtClean="0"/>
              <a:t>Click to edit Master subtitle style</a:t>
            </a:r>
          </a:p>
        </p:txBody>
      </p:sp>
      <p:sp>
        <p:nvSpPr>
          <p:cNvPr id="17415" name="Rectangle 7"/>
          <p:cNvSpPr>
            <a:spLocks noGrp="1" noChangeArrowheads="1"/>
          </p:cNvSpPr>
          <p:nvPr>
            <p:ph type="dt" sz="half" idx="2"/>
          </p:nvPr>
        </p:nvSpPr>
        <p:spPr/>
        <p:txBody>
          <a:bodyPr/>
          <a:lstStyle>
            <a:lvl1pPr>
              <a:defRPr/>
            </a:lvl1pPr>
          </a:lstStyle>
          <a:p>
            <a:endParaRPr lang="en-US"/>
          </a:p>
        </p:txBody>
      </p:sp>
      <p:sp>
        <p:nvSpPr>
          <p:cNvPr id="17416" name="Rectangle 8"/>
          <p:cNvSpPr>
            <a:spLocks noGrp="1" noChangeArrowheads="1"/>
          </p:cNvSpPr>
          <p:nvPr>
            <p:ph type="ftr" sz="quarter" idx="3"/>
          </p:nvPr>
        </p:nvSpPr>
        <p:spPr/>
        <p:txBody>
          <a:bodyPr/>
          <a:lstStyle>
            <a:lvl1pPr>
              <a:defRPr/>
            </a:lvl1pPr>
          </a:lstStyle>
          <a:p>
            <a:endParaRPr lang="en-US"/>
          </a:p>
        </p:txBody>
      </p:sp>
      <p:sp>
        <p:nvSpPr>
          <p:cNvPr id="17417" name="Rectangle 9"/>
          <p:cNvSpPr>
            <a:spLocks noGrp="1" noChangeArrowheads="1"/>
          </p:cNvSpPr>
          <p:nvPr>
            <p:ph type="sldNum" sz="quarter" idx="4"/>
          </p:nvPr>
        </p:nvSpPr>
        <p:spPr/>
        <p:txBody>
          <a:bodyPr/>
          <a:lstStyle>
            <a:lvl1pPr>
              <a:defRPr/>
            </a:lvl1pPr>
          </a:lstStyle>
          <a:p>
            <a:fld id="{1DEA4F3E-5B77-4275-9636-38F2DBA11AE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2600271-4031-4A96-B014-A05CC0C7B450}" type="slidenum">
              <a:rPr lang="en-US"/>
              <a:pPr/>
              <a:t>‹#›</a:t>
            </a:fld>
            <a:endParaRPr lang="en-US"/>
          </a:p>
        </p:txBody>
      </p:sp>
    </p:spTree>
    <p:extLst>
      <p:ext uri="{BB962C8B-B14F-4D97-AF65-F5344CB8AC3E}">
        <p14:creationId xmlns:p14="http://schemas.microsoft.com/office/powerpoint/2010/main" val="302958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D9BCAA-1A4C-48BC-9355-6FC9659D9D30}" type="slidenum">
              <a:rPr lang="en-US"/>
              <a:pPr/>
              <a:t>‹#›</a:t>
            </a:fld>
            <a:endParaRPr lang="en-US"/>
          </a:p>
        </p:txBody>
      </p:sp>
    </p:spTree>
    <p:extLst>
      <p:ext uri="{BB962C8B-B14F-4D97-AF65-F5344CB8AC3E}">
        <p14:creationId xmlns:p14="http://schemas.microsoft.com/office/powerpoint/2010/main" val="32242607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1600200"/>
            <a:ext cx="8229600" cy="452596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A81CE3B-AC49-4654-ADD6-E9DBC7564405}" type="slidenum">
              <a:rPr lang="en-GB"/>
              <a:pPr>
                <a:defRPr/>
              </a:pPr>
              <a:t>‹#›</a:t>
            </a:fld>
            <a:endParaRPr lang="en-GB"/>
          </a:p>
        </p:txBody>
      </p:sp>
    </p:spTree>
    <p:extLst>
      <p:ext uri="{BB962C8B-B14F-4D97-AF65-F5344CB8AC3E}">
        <p14:creationId xmlns:p14="http://schemas.microsoft.com/office/powerpoint/2010/main" val="233692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6143B0-3C56-4B03-A6E4-A03AC7C3540A}" type="slidenum">
              <a:rPr lang="en-US"/>
              <a:pPr/>
              <a:t>‹#›</a:t>
            </a:fld>
            <a:endParaRPr lang="en-US"/>
          </a:p>
        </p:txBody>
      </p:sp>
    </p:spTree>
    <p:extLst>
      <p:ext uri="{BB962C8B-B14F-4D97-AF65-F5344CB8AC3E}">
        <p14:creationId xmlns:p14="http://schemas.microsoft.com/office/powerpoint/2010/main" val="401268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518E65-BFE6-4AAF-8113-4A9852AC8B53}" type="slidenum">
              <a:rPr lang="en-US"/>
              <a:pPr/>
              <a:t>‹#›</a:t>
            </a:fld>
            <a:endParaRPr lang="en-US"/>
          </a:p>
        </p:txBody>
      </p:sp>
    </p:spTree>
    <p:extLst>
      <p:ext uri="{BB962C8B-B14F-4D97-AF65-F5344CB8AC3E}">
        <p14:creationId xmlns:p14="http://schemas.microsoft.com/office/powerpoint/2010/main" val="375261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716C32-868D-4EF9-8668-1167ADC27F51}" type="slidenum">
              <a:rPr lang="en-US"/>
              <a:pPr/>
              <a:t>‹#›</a:t>
            </a:fld>
            <a:endParaRPr lang="en-US"/>
          </a:p>
        </p:txBody>
      </p:sp>
    </p:spTree>
    <p:extLst>
      <p:ext uri="{BB962C8B-B14F-4D97-AF65-F5344CB8AC3E}">
        <p14:creationId xmlns:p14="http://schemas.microsoft.com/office/powerpoint/2010/main" val="98334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753481-E936-49AF-8799-A1B5A2787DC5}" type="slidenum">
              <a:rPr lang="en-US"/>
              <a:pPr/>
              <a:t>‹#›</a:t>
            </a:fld>
            <a:endParaRPr lang="en-US"/>
          </a:p>
        </p:txBody>
      </p:sp>
    </p:spTree>
    <p:extLst>
      <p:ext uri="{BB962C8B-B14F-4D97-AF65-F5344CB8AC3E}">
        <p14:creationId xmlns:p14="http://schemas.microsoft.com/office/powerpoint/2010/main" val="3770074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23D33CC-10EC-4D6E-8C43-A86669C6837A}" type="slidenum">
              <a:rPr lang="en-US"/>
              <a:pPr/>
              <a:t>‹#›</a:t>
            </a:fld>
            <a:endParaRPr lang="en-US"/>
          </a:p>
        </p:txBody>
      </p:sp>
    </p:spTree>
    <p:extLst>
      <p:ext uri="{BB962C8B-B14F-4D97-AF65-F5344CB8AC3E}">
        <p14:creationId xmlns:p14="http://schemas.microsoft.com/office/powerpoint/2010/main" val="39355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F00F166-61F1-4542-9C81-2A153EFDAA11}" type="slidenum">
              <a:rPr lang="en-US"/>
              <a:pPr/>
              <a:t>‹#›</a:t>
            </a:fld>
            <a:endParaRPr lang="en-US"/>
          </a:p>
        </p:txBody>
      </p:sp>
    </p:spTree>
    <p:extLst>
      <p:ext uri="{BB962C8B-B14F-4D97-AF65-F5344CB8AC3E}">
        <p14:creationId xmlns:p14="http://schemas.microsoft.com/office/powerpoint/2010/main" val="77768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C031079-B7B8-427D-A718-599C1193855F}" type="slidenum">
              <a:rPr lang="en-US"/>
              <a:pPr/>
              <a:t>‹#›</a:t>
            </a:fld>
            <a:endParaRPr lang="en-US"/>
          </a:p>
        </p:txBody>
      </p:sp>
    </p:spTree>
    <p:extLst>
      <p:ext uri="{BB962C8B-B14F-4D97-AF65-F5344CB8AC3E}">
        <p14:creationId xmlns:p14="http://schemas.microsoft.com/office/powerpoint/2010/main" val="2014030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22552B0-1AB4-4A25-B12E-2C72A642D34F}" type="slidenum">
              <a:rPr lang="en-US"/>
              <a:pPr/>
              <a:t>‹#›</a:t>
            </a:fld>
            <a:endParaRPr lang="en-US"/>
          </a:p>
        </p:txBody>
      </p:sp>
    </p:spTree>
    <p:extLst>
      <p:ext uri="{BB962C8B-B14F-4D97-AF65-F5344CB8AC3E}">
        <p14:creationId xmlns:p14="http://schemas.microsoft.com/office/powerpoint/2010/main" val="3546441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1279525"/>
          </a:xfrm>
          <a:prstGeom prst="rect">
            <a:avLst/>
          </a:prstGeom>
          <a:solidFill>
            <a:srgbClr val="98A47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Rectangle 3"/>
          <p:cNvSpPr>
            <a:spLocks noChangeArrowheads="1"/>
          </p:cNvSpPr>
          <p:nvPr/>
        </p:nvSpPr>
        <p:spPr bwMode="auto">
          <a:xfrm>
            <a:off x="0" y="0"/>
            <a:ext cx="9144000" cy="6858000"/>
          </a:xfrm>
          <a:prstGeom prst="rect">
            <a:avLst/>
          </a:prstGeom>
          <a:gradFill rotWithShape="1">
            <a:gsLst>
              <a:gs pos="0">
                <a:srgbClr val="A0AA7A">
                  <a:gamma/>
                  <a:shade val="46275"/>
                  <a:invGamma/>
                  <a:alpha val="48000"/>
                </a:srgbClr>
              </a:gs>
              <a:gs pos="100000">
                <a:srgbClr val="A0AA7A"/>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63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63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6E61935-466C-4E89-83A2-843C9C870B88}" type="slidenum">
              <a:rPr lang="en-US"/>
              <a:pPr/>
              <a:t>‹#›</a:t>
            </a:fld>
            <a:endParaRPr lang="en-US"/>
          </a:p>
        </p:txBody>
      </p:sp>
      <p:pic>
        <p:nvPicPr>
          <p:cNvPr id="16391" name="Picture 7" descr="gradient globe"/>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4800" y="304800"/>
            <a:ext cx="914400" cy="746125"/>
          </a:xfrm>
          <a:prstGeom prst="rect">
            <a:avLst/>
          </a:prstGeom>
          <a:noFill/>
          <a:extLst>
            <a:ext uri="{909E8E84-426E-40DD-AFC4-6F175D3DCCD1}">
              <a14:hiddenFill xmlns:a14="http://schemas.microsoft.com/office/drawing/2010/main">
                <a:solidFill>
                  <a:srgbClr val="FFFFFF"/>
                </a:solidFill>
              </a14:hiddenFill>
            </a:ext>
          </a:extLst>
        </p:spPr>
      </p:pic>
      <p:sp>
        <p:nvSpPr>
          <p:cNvPr id="16392" name="Rectangle 8"/>
          <p:cNvSpPr>
            <a:spLocks noGrp="1" noChangeArrowheads="1"/>
          </p:cNvSpPr>
          <p:nvPr>
            <p:ph type="title"/>
          </p:nvPr>
        </p:nvSpPr>
        <p:spPr bwMode="auto">
          <a:xfrm>
            <a:off x="457200" y="0"/>
            <a:ext cx="82296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6393" name="Rectangle 9"/>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l" rtl="0" eaLnBrk="1" fontAlgn="base" hangingPunct="1">
        <a:spcBef>
          <a:spcPct val="0"/>
        </a:spcBef>
        <a:spcAft>
          <a:spcPct val="0"/>
        </a:spcAft>
        <a:defRPr sz="4400">
          <a:solidFill>
            <a:srgbClr val="BBC8B0"/>
          </a:solidFill>
          <a:latin typeface="+mj-lt"/>
          <a:ea typeface="+mj-ea"/>
          <a:cs typeface="+mj-cs"/>
        </a:defRPr>
      </a:lvl1pPr>
      <a:lvl2pPr algn="l" rtl="0" eaLnBrk="1" fontAlgn="base" hangingPunct="1">
        <a:spcBef>
          <a:spcPct val="0"/>
        </a:spcBef>
        <a:spcAft>
          <a:spcPct val="0"/>
        </a:spcAft>
        <a:defRPr sz="4400">
          <a:solidFill>
            <a:srgbClr val="BBC8B0"/>
          </a:solidFill>
          <a:latin typeface="Arial" charset="0"/>
        </a:defRPr>
      </a:lvl2pPr>
      <a:lvl3pPr algn="l" rtl="0" eaLnBrk="1" fontAlgn="base" hangingPunct="1">
        <a:spcBef>
          <a:spcPct val="0"/>
        </a:spcBef>
        <a:spcAft>
          <a:spcPct val="0"/>
        </a:spcAft>
        <a:defRPr sz="4400">
          <a:solidFill>
            <a:srgbClr val="BBC8B0"/>
          </a:solidFill>
          <a:latin typeface="Arial" charset="0"/>
        </a:defRPr>
      </a:lvl3pPr>
      <a:lvl4pPr algn="l" rtl="0" eaLnBrk="1" fontAlgn="base" hangingPunct="1">
        <a:spcBef>
          <a:spcPct val="0"/>
        </a:spcBef>
        <a:spcAft>
          <a:spcPct val="0"/>
        </a:spcAft>
        <a:defRPr sz="4400">
          <a:solidFill>
            <a:srgbClr val="BBC8B0"/>
          </a:solidFill>
          <a:latin typeface="Arial" charset="0"/>
        </a:defRPr>
      </a:lvl4pPr>
      <a:lvl5pPr algn="l" rtl="0" eaLnBrk="1" fontAlgn="base" hangingPunct="1">
        <a:spcBef>
          <a:spcPct val="0"/>
        </a:spcBef>
        <a:spcAft>
          <a:spcPct val="0"/>
        </a:spcAft>
        <a:defRPr sz="4400">
          <a:solidFill>
            <a:srgbClr val="BBC8B0"/>
          </a:solidFill>
          <a:latin typeface="Arial" charset="0"/>
        </a:defRPr>
      </a:lvl5pPr>
      <a:lvl6pPr marL="457200" algn="l" rtl="0" eaLnBrk="1" fontAlgn="base" hangingPunct="1">
        <a:spcBef>
          <a:spcPct val="0"/>
        </a:spcBef>
        <a:spcAft>
          <a:spcPct val="0"/>
        </a:spcAft>
        <a:defRPr sz="4400">
          <a:solidFill>
            <a:srgbClr val="BBC8B0"/>
          </a:solidFill>
          <a:latin typeface="Arial" charset="0"/>
        </a:defRPr>
      </a:lvl6pPr>
      <a:lvl7pPr marL="914400" algn="l" rtl="0" eaLnBrk="1" fontAlgn="base" hangingPunct="1">
        <a:spcBef>
          <a:spcPct val="0"/>
        </a:spcBef>
        <a:spcAft>
          <a:spcPct val="0"/>
        </a:spcAft>
        <a:defRPr sz="4400">
          <a:solidFill>
            <a:srgbClr val="BBC8B0"/>
          </a:solidFill>
          <a:latin typeface="Arial" charset="0"/>
        </a:defRPr>
      </a:lvl7pPr>
      <a:lvl8pPr marL="1371600" algn="l" rtl="0" eaLnBrk="1" fontAlgn="base" hangingPunct="1">
        <a:spcBef>
          <a:spcPct val="0"/>
        </a:spcBef>
        <a:spcAft>
          <a:spcPct val="0"/>
        </a:spcAft>
        <a:defRPr sz="4400">
          <a:solidFill>
            <a:srgbClr val="BBC8B0"/>
          </a:solidFill>
          <a:latin typeface="Arial" charset="0"/>
        </a:defRPr>
      </a:lvl8pPr>
      <a:lvl9pPr marL="1828800" algn="l" rtl="0" eaLnBrk="1" fontAlgn="base" hangingPunct="1">
        <a:spcBef>
          <a:spcPct val="0"/>
        </a:spcBef>
        <a:spcAft>
          <a:spcPct val="0"/>
        </a:spcAft>
        <a:defRPr sz="4400">
          <a:solidFill>
            <a:srgbClr val="BBC8B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slideLayout" Target="../slideLayouts/slideLayout12.xml"/><Relationship Id="rId7" Type="http://schemas.openxmlformats.org/officeDocument/2006/relationships/oleObject" Target="../embeddings/oleObject2.bin"/><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image" Target="../media/image11.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990600"/>
            <a:ext cx="6781800" cy="1295400"/>
          </a:xfrm>
        </p:spPr>
        <p:txBody>
          <a:bodyPr/>
          <a:lstStyle/>
          <a:p>
            <a:r>
              <a:rPr lang="en-US" sz="3600" dirty="0">
                <a:latin typeface="Times New Roman" pitchFamily="18" charset="0"/>
                <a:cs typeface="Times New Roman" pitchFamily="18" charset="0"/>
              </a:rPr>
              <a:t>Non Communicable Diseases</a:t>
            </a:r>
            <a:endParaRPr lang="en-US" sz="3600" dirty="0">
              <a:latin typeface="Times New Roman" pitchFamily="18" charset="0"/>
              <a:cs typeface="Times New Roman" pitchFamily="18" charset="0"/>
            </a:endParaRPr>
          </a:p>
        </p:txBody>
      </p:sp>
      <p:sp>
        <p:nvSpPr>
          <p:cNvPr id="2051" name="Rectangle 3"/>
          <p:cNvSpPr>
            <a:spLocks noGrp="1" noChangeArrowheads="1"/>
          </p:cNvSpPr>
          <p:nvPr>
            <p:ph type="subTitle" idx="1"/>
          </p:nvPr>
        </p:nvSpPr>
        <p:spPr>
          <a:xfrm>
            <a:off x="609600" y="2667000"/>
            <a:ext cx="5715000" cy="3048000"/>
          </a:xfrm>
        </p:spPr>
        <p:txBody>
          <a:bodyPr/>
          <a:lstStyle/>
          <a:p>
            <a:r>
              <a:rPr lang="en-US" dirty="0" smtClean="0">
                <a:latin typeface="Times New Roman" pitchFamily="18" charset="0"/>
                <a:cs typeface="Times New Roman" pitchFamily="18" charset="0"/>
              </a:rPr>
              <a:t>Osama A </a:t>
            </a:r>
            <a:r>
              <a:rPr lang="en-US" dirty="0" err="1" smtClean="0">
                <a:latin typeface="Times New Roman" pitchFamily="18" charset="0"/>
                <a:cs typeface="Times New Roman" pitchFamily="18" charset="0"/>
              </a:rPr>
              <a:t>Samarkandi</a:t>
            </a:r>
            <a:r>
              <a:rPr lang="en-US" dirty="0" smtClean="0">
                <a:latin typeface="Times New Roman" pitchFamily="18" charset="0"/>
                <a:cs typeface="Times New Roman" pitchFamily="18" charset="0"/>
              </a:rPr>
              <a:t>, PhD, RN </a:t>
            </a:r>
          </a:p>
          <a:p>
            <a:r>
              <a:rPr lang="en-US" dirty="0" smtClean="0">
                <a:latin typeface="Times New Roman" pitchFamily="18" charset="0"/>
                <a:cs typeface="Times New Roman" pitchFamily="18" charset="0"/>
              </a:rPr>
              <a:t>BSc, GMD, BSN, MSN, NIAC</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EMS 313; </a:t>
            </a:r>
            <a:r>
              <a:rPr lang="en-US" dirty="0">
                <a:solidFill>
                  <a:schemeClr val="bg1"/>
                </a:solidFill>
                <a:latin typeface="Times New Roman" pitchFamily="18" charset="0"/>
                <a:cs typeface="Times New Roman" pitchFamily="18" charset="0"/>
              </a:rPr>
              <a:t>Public Health for EMS Professionals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GB" sz="3600" b="1" dirty="0" smtClean="0">
                <a:effectLst>
                  <a:outerShdw blurRad="38100" dist="38100" dir="2700000" algn="tl">
                    <a:srgbClr val="000000">
                      <a:alpha val="43137"/>
                    </a:srgbClr>
                  </a:outerShdw>
                </a:effectLst>
              </a:rPr>
              <a:t>Projected global deaths for selected causes, 2004–2030</a:t>
            </a:r>
          </a:p>
        </p:txBody>
      </p:sp>
      <p:sp>
        <p:nvSpPr>
          <p:cNvPr id="25603" name="Slide Number Placeholder 3"/>
          <p:cNvSpPr>
            <a:spLocks noGrp="1"/>
          </p:cNvSpPr>
          <p:nvPr>
            <p:ph type="sldNum" sz="quarter" idx="12"/>
          </p:nvPr>
        </p:nvSpPr>
        <p:spPr>
          <a:noFill/>
        </p:spPr>
        <p:txBody>
          <a:bodyPr/>
          <a:lstStyle/>
          <a:p>
            <a:fld id="{6A8B422C-90B0-4F50-BB3A-2F2AB02DD816}" type="slidenum">
              <a:rPr lang="en-GB" smtClean="0"/>
              <a:pPr/>
              <a:t>10</a:t>
            </a:fld>
            <a:endParaRPr lang="en-GB" smtClean="0"/>
          </a:p>
        </p:txBody>
      </p:sp>
      <p:pic>
        <p:nvPicPr>
          <p:cNvPr id="25604" name="Picture 2"/>
          <p:cNvPicPr>
            <a:picLocks noChangeAspect="1" noChangeArrowheads="1"/>
          </p:cNvPicPr>
          <p:nvPr/>
        </p:nvPicPr>
        <p:blipFill>
          <a:blip r:embed="rId3" cstate="print"/>
          <a:srcRect/>
          <a:stretch>
            <a:fillRect/>
          </a:stretch>
        </p:blipFill>
        <p:spPr bwMode="auto">
          <a:xfrm>
            <a:off x="0" y="1500188"/>
            <a:ext cx="9024938" cy="5053012"/>
          </a:xfrm>
          <a:prstGeom prst="rect">
            <a:avLst/>
          </a:prstGeom>
          <a:noFill/>
          <a:ln w="9525">
            <a:noFill/>
            <a:miter lim="800000"/>
            <a:headEnd/>
            <a:tailEnd/>
          </a:ln>
        </p:spPr>
      </p:pic>
      <p:sp>
        <p:nvSpPr>
          <p:cNvPr id="25605" name="TextBox 5"/>
          <p:cNvSpPr txBox="1">
            <a:spLocks noChangeArrowheads="1"/>
          </p:cNvSpPr>
          <p:nvPr/>
        </p:nvSpPr>
        <p:spPr bwMode="auto">
          <a:xfrm>
            <a:off x="5803900" y="6488113"/>
            <a:ext cx="3340100" cy="369887"/>
          </a:xfrm>
          <a:prstGeom prst="rect">
            <a:avLst/>
          </a:prstGeom>
          <a:noFill/>
          <a:ln w="9525">
            <a:noFill/>
            <a:miter lim="800000"/>
            <a:headEnd/>
            <a:tailEnd/>
          </a:ln>
        </p:spPr>
        <p:txBody>
          <a:bodyPr wrap="none">
            <a:spAutoFit/>
          </a:bodyPr>
          <a:lstStyle/>
          <a:p>
            <a:r>
              <a:rPr lang="en-GB"/>
              <a:t>GBD report 2004 update, 2008</a:t>
            </a:r>
          </a:p>
        </p:txBody>
      </p:sp>
    </p:spTree>
    <p:custDataLst>
      <p:tags r:id="rId1"/>
    </p:custDataLst>
    <p:extLst>
      <p:ext uri="{BB962C8B-B14F-4D97-AF65-F5344CB8AC3E}">
        <p14:creationId xmlns:p14="http://schemas.microsoft.com/office/powerpoint/2010/main" val="2092481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3AB60F07-B0D4-46D7-9A40-8076A41D8C25}" type="slidenum">
              <a:rPr lang="en-GB" smtClean="0"/>
              <a:pPr/>
              <a:t>11</a:t>
            </a:fld>
            <a:endParaRPr lang="en-GB" smtClean="0"/>
          </a:p>
        </p:txBody>
      </p:sp>
      <p:sp>
        <p:nvSpPr>
          <p:cNvPr id="80898" name="Rectangle 2"/>
          <p:cNvSpPr>
            <a:spLocks noGrp="1" noChangeArrowheads="1"/>
          </p:cNvSpPr>
          <p:nvPr>
            <p:ph type="title"/>
          </p:nvPr>
        </p:nvSpPr>
        <p:spPr/>
        <p:txBody>
          <a:bodyPr>
            <a:normAutofit fontScale="90000"/>
          </a:bodyPr>
          <a:lstStyle/>
          <a:p>
            <a:pPr eaLnBrk="1" hangingPunct="1">
              <a:defRPr/>
            </a:pPr>
            <a:r>
              <a:rPr lang="en-GB" sz="3600" b="1" dirty="0" smtClean="0">
                <a:effectLst>
                  <a:outerShdw blurRad="38100" dist="38100" dir="2700000" algn="tl">
                    <a:srgbClr val="C0C0C0"/>
                  </a:outerShdw>
                </a:effectLst>
              </a:rPr>
              <a:t>Decline in proportion of total mortality due to infectious diseases </a:t>
            </a:r>
            <a:r>
              <a:rPr lang="en-GB" sz="1400" b="1" dirty="0" smtClean="0">
                <a:effectLst>
                  <a:outerShdw blurRad="38100" dist="38100" dir="2700000" algn="tl">
                    <a:srgbClr val="C0C0C0"/>
                  </a:outerShdw>
                </a:effectLst>
              </a:rPr>
              <a:t/>
            </a:r>
            <a:br>
              <a:rPr lang="en-GB" sz="1400" b="1" dirty="0" smtClean="0">
                <a:effectLst>
                  <a:outerShdw blurRad="38100" dist="38100" dir="2700000" algn="tl">
                    <a:srgbClr val="C0C0C0"/>
                  </a:outerShdw>
                </a:effectLst>
              </a:rPr>
            </a:br>
            <a:r>
              <a:rPr lang="en-GB" sz="1400" b="1" dirty="0" smtClean="0">
                <a:effectLst>
                  <a:outerShdw blurRad="38100" dist="38100" dir="2700000" algn="tl">
                    <a:srgbClr val="C0C0C0"/>
                  </a:outerShdw>
                </a:effectLst>
              </a:rPr>
              <a:t/>
            </a:r>
            <a:br>
              <a:rPr lang="en-GB" sz="1400" b="1"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England &amp; Wales, 1911-94, by age</a:t>
            </a:r>
          </a:p>
        </p:txBody>
      </p:sp>
      <p:grpSp>
        <p:nvGrpSpPr>
          <p:cNvPr id="2" name="Group 3"/>
          <p:cNvGrpSpPr>
            <a:grpSpLocks/>
          </p:cNvGrpSpPr>
          <p:nvPr/>
        </p:nvGrpSpPr>
        <p:grpSpPr bwMode="auto">
          <a:xfrm>
            <a:off x="685800" y="2417763"/>
            <a:ext cx="7796213" cy="4368800"/>
            <a:chOff x="433" y="1248"/>
            <a:chExt cx="4911" cy="2752"/>
          </a:xfrm>
        </p:grpSpPr>
        <p:graphicFrame>
          <p:nvGraphicFramePr>
            <p:cNvPr id="12293" name="Object 4"/>
            <p:cNvGraphicFramePr>
              <a:graphicFrameLocks noChangeAspect="1"/>
            </p:cNvGraphicFramePr>
            <p:nvPr/>
          </p:nvGraphicFramePr>
          <p:xfrm>
            <a:off x="433" y="1248"/>
            <a:ext cx="2399" cy="2752"/>
          </p:xfrm>
          <a:graphic>
            <a:graphicData uri="http://schemas.openxmlformats.org/presentationml/2006/ole">
              <mc:AlternateContent xmlns:mc="http://schemas.openxmlformats.org/markup-compatibility/2006">
                <mc:Choice xmlns:v="urn:schemas-microsoft-com:vml" Requires="v">
                  <p:oleObj spid="_x0000_s1026" name="Chart" r:id="rId5" imgW="3810168" imgH="4619764" progId="MSGraph.Chart.8">
                    <p:embed followColorScheme="full"/>
                  </p:oleObj>
                </mc:Choice>
                <mc:Fallback>
                  <p:oleObj name="Chart" r:id="rId5" imgW="3810168" imgH="4619764" progId="MSGraph.Chart.8">
                    <p:embed followColorScheme="full"/>
                    <p:pic>
                      <p:nvPicPr>
                        <p:cNvPr id="0" name=""/>
                        <p:cNvPicPr>
                          <a:picLocks noChangeAspect="1" noChangeArrowheads="1"/>
                        </p:cNvPicPr>
                        <p:nvPr/>
                      </p:nvPicPr>
                      <p:blipFill>
                        <a:blip r:embed="rId6"/>
                        <a:srcRect/>
                        <a:stretch>
                          <a:fillRect/>
                        </a:stretch>
                      </p:blipFill>
                      <p:spPr bwMode="auto">
                        <a:xfrm>
                          <a:off x="433" y="1248"/>
                          <a:ext cx="2399" cy="27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4" name="Object 5"/>
            <p:cNvGraphicFramePr>
              <a:graphicFrameLocks noChangeAspect="1"/>
            </p:cNvGraphicFramePr>
            <p:nvPr/>
          </p:nvGraphicFramePr>
          <p:xfrm>
            <a:off x="3024" y="1248"/>
            <a:ext cx="2320" cy="2752"/>
          </p:xfrm>
          <a:graphic>
            <a:graphicData uri="http://schemas.openxmlformats.org/presentationml/2006/ole">
              <mc:AlternateContent xmlns:mc="http://schemas.openxmlformats.org/markup-compatibility/2006">
                <mc:Choice xmlns:v="urn:schemas-microsoft-com:vml" Requires="v">
                  <p:oleObj spid="_x0000_s1027" name="Chart" r:id="rId7" imgW="3876483" imgH="4619764" progId="MSGraph.Chart.8">
                    <p:embed followColorScheme="full"/>
                  </p:oleObj>
                </mc:Choice>
                <mc:Fallback>
                  <p:oleObj name="Chart" r:id="rId7" imgW="3876483" imgH="4619764" progId="MSGraph.Chart.8">
                    <p:embed followColorScheme="full"/>
                    <p:pic>
                      <p:nvPicPr>
                        <p:cNvPr id="0" name=""/>
                        <p:cNvPicPr>
                          <a:picLocks noChangeAspect="1" noChangeArrowheads="1"/>
                        </p:cNvPicPr>
                        <p:nvPr/>
                      </p:nvPicPr>
                      <p:blipFill>
                        <a:blip r:embed="rId8"/>
                        <a:srcRect/>
                        <a:stretch>
                          <a:fillRect/>
                        </a:stretch>
                      </p:blipFill>
                      <p:spPr bwMode="auto">
                        <a:xfrm>
                          <a:off x="3024" y="1248"/>
                          <a:ext cx="2320" cy="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2" name="Text Box 6"/>
            <p:cNvSpPr txBox="1">
              <a:spLocks noChangeArrowheads="1"/>
            </p:cNvSpPr>
            <p:nvPr/>
          </p:nvSpPr>
          <p:spPr bwMode="auto">
            <a:xfrm>
              <a:off x="1920" y="1488"/>
              <a:ext cx="606" cy="288"/>
            </a:xfrm>
            <a:prstGeom prst="rect">
              <a:avLst/>
            </a:prstGeom>
            <a:noFill/>
            <a:ln w="9525">
              <a:noFill/>
              <a:miter lim="800000"/>
              <a:headEnd/>
              <a:tailEnd/>
            </a:ln>
            <a:effectLst/>
          </p:spPr>
          <p:txBody>
            <a:bodyPr wrap="none">
              <a:spAutoFit/>
            </a:bodyPr>
            <a:lstStyle/>
            <a:p>
              <a:pPr>
                <a:defRPr/>
              </a:pPr>
              <a:r>
                <a:rPr lang="en-GB" sz="2400" b="1" dirty="0">
                  <a:solidFill>
                    <a:schemeClr val="tx2"/>
                  </a:solidFill>
                  <a:effectLst>
                    <a:outerShdw blurRad="38100" dist="38100" dir="2700000" algn="tl">
                      <a:srgbClr val="C0C0C0"/>
                    </a:outerShdw>
                  </a:effectLst>
                  <a:latin typeface="Times New Roman" pitchFamily="18" charset="0"/>
                </a:rPr>
                <a:t>Males</a:t>
              </a:r>
            </a:p>
          </p:txBody>
        </p:sp>
        <p:sp>
          <p:nvSpPr>
            <p:cNvPr id="80903" name="Text Box 7"/>
            <p:cNvSpPr txBox="1">
              <a:spLocks noChangeArrowheads="1"/>
            </p:cNvSpPr>
            <p:nvPr/>
          </p:nvSpPr>
          <p:spPr bwMode="auto">
            <a:xfrm>
              <a:off x="4358" y="1466"/>
              <a:ext cx="787" cy="288"/>
            </a:xfrm>
            <a:prstGeom prst="rect">
              <a:avLst/>
            </a:prstGeom>
            <a:noFill/>
            <a:ln w="9525">
              <a:noFill/>
              <a:miter lim="800000"/>
              <a:headEnd/>
              <a:tailEnd/>
            </a:ln>
            <a:effectLst/>
          </p:spPr>
          <p:txBody>
            <a:bodyPr wrap="none">
              <a:spAutoFit/>
            </a:bodyPr>
            <a:lstStyle/>
            <a:p>
              <a:pPr>
                <a:defRPr/>
              </a:pPr>
              <a:r>
                <a:rPr lang="en-GB" sz="2400" b="1">
                  <a:solidFill>
                    <a:schemeClr val="tx2"/>
                  </a:solidFill>
                  <a:effectLst>
                    <a:outerShdw blurRad="38100" dist="38100" dir="2700000" algn="tl">
                      <a:srgbClr val="C0C0C0"/>
                    </a:outerShdw>
                  </a:effectLst>
                  <a:latin typeface="Times New Roman" pitchFamily="18" charset="0"/>
                </a:rPr>
                <a:t>Females</a:t>
              </a:r>
            </a:p>
          </p:txBody>
        </p:sp>
        <p:sp>
          <p:nvSpPr>
            <p:cNvPr id="80904" name="Text Box 8"/>
            <p:cNvSpPr txBox="1">
              <a:spLocks noChangeArrowheads="1"/>
            </p:cNvSpPr>
            <p:nvPr/>
          </p:nvSpPr>
          <p:spPr bwMode="auto">
            <a:xfrm>
              <a:off x="960" y="1824"/>
              <a:ext cx="351" cy="212"/>
            </a:xfrm>
            <a:prstGeom prst="rect">
              <a:avLst/>
            </a:prstGeom>
            <a:noFill/>
            <a:ln w="9525">
              <a:noFill/>
              <a:miter lim="800000"/>
              <a:headEnd/>
              <a:tailEnd/>
            </a:ln>
            <a:effectLst/>
          </p:spPr>
          <p:txBody>
            <a:bodyPr wrap="none">
              <a:spAutoFit/>
            </a:bodyPr>
            <a:lstStyle/>
            <a:p>
              <a:pPr>
                <a:defRPr/>
              </a:pPr>
              <a:r>
                <a:rPr lang="en-GB" sz="1600" b="1">
                  <a:solidFill>
                    <a:schemeClr val="tx2"/>
                  </a:solidFill>
                  <a:effectLst>
                    <a:outerShdw blurRad="38100" dist="38100" dir="2700000" algn="tl">
                      <a:srgbClr val="C0C0C0"/>
                    </a:outerShdw>
                  </a:effectLst>
                  <a:latin typeface="Times New Roman" pitchFamily="18" charset="0"/>
                </a:rPr>
                <a:t>1-14</a:t>
              </a:r>
            </a:p>
          </p:txBody>
        </p:sp>
        <p:sp>
          <p:nvSpPr>
            <p:cNvPr id="80905" name="Text Box 9"/>
            <p:cNvSpPr txBox="1">
              <a:spLocks noChangeArrowheads="1"/>
            </p:cNvSpPr>
            <p:nvPr/>
          </p:nvSpPr>
          <p:spPr bwMode="auto">
            <a:xfrm>
              <a:off x="960" y="2640"/>
              <a:ext cx="415" cy="212"/>
            </a:xfrm>
            <a:prstGeom prst="rect">
              <a:avLst/>
            </a:prstGeom>
            <a:noFill/>
            <a:ln w="9525">
              <a:noFill/>
              <a:miter lim="800000"/>
              <a:headEnd/>
              <a:tailEnd/>
            </a:ln>
            <a:effectLst/>
          </p:spPr>
          <p:txBody>
            <a:bodyPr wrap="none">
              <a:spAutoFit/>
            </a:bodyPr>
            <a:lstStyle/>
            <a:p>
              <a:pPr>
                <a:defRPr/>
              </a:pPr>
              <a:r>
                <a:rPr lang="en-GB" sz="1600" b="1">
                  <a:effectLst>
                    <a:outerShdw blurRad="38100" dist="38100" dir="2700000" algn="tl">
                      <a:srgbClr val="C0C0C0"/>
                    </a:outerShdw>
                  </a:effectLst>
                  <a:latin typeface="Times New Roman" pitchFamily="18" charset="0"/>
                </a:rPr>
                <a:t>25-44</a:t>
              </a:r>
            </a:p>
          </p:txBody>
        </p:sp>
        <p:sp>
          <p:nvSpPr>
            <p:cNvPr id="80906" name="Text Box 10"/>
            <p:cNvSpPr txBox="1">
              <a:spLocks noChangeArrowheads="1"/>
            </p:cNvSpPr>
            <p:nvPr/>
          </p:nvSpPr>
          <p:spPr bwMode="auto">
            <a:xfrm>
              <a:off x="950" y="2967"/>
              <a:ext cx="415" cy="212"/>
            </a:xfrm>
            <a:prstGeom prst="rect">
              <a:avLst/>
            </a:prstGeom>
            <a:noFill/>
            <a:ln w="9525">
              <a:noFill/>
              <a:miter lim="800000"/>
              <a:headEnd/>
              <a:tailEnd/>
            </a:ln>
            <a:effectLst/>
          </p:spPr>
          <p:txBody>
            <a:bodyPr wrap="none">
              <a:spAutoFit/>
            </a:bodyPr>
            <a:lstStyle/>
            <a:p>
              <a:pPr>
                <a:defRPr/>
              </a:pPr>
              <a:r>
                <a:rPr lang="en-GB" sz="1600" b="1">
                  <a:effectLst>
                    <a:outerShdw blurRad="38100" dist="38100" dir="2700000" algn="tl">
                      <a:srgbClr val="C0C0C0"/>
                    </a:outerShdw>
                  </a:effectLst>
                  <a:latin typeface="Times New Roman" pitchFamily="18" charset="0"/>
                </a:rPr>
                <a:t>45-64</a:t>
              </a:r>
            </a:p>
          </p:txBody>
        </p:sp>
        <p:sp>
          <p:nvSpPr>
            <p:cNvPr id="80907" name="Text Box 11"/>
            <p:cNvSpPr txBox="1">
              <a:spLocks noChangeArrowheads="1"/>
            </p:cNvSpPr>
            <p:nvPr/>
          </p:nvSpPr>
          <p:spPr bwMode="auto">
            <a:xfrm>
              <a:off x="960" y="3360"/>
              <a:ext cx="415" cy="212"/>
            </a:xfrm>
            <a:prstGeom prst="rect">
              <a:avLst/>
            </a:prstGeom>
            <a:noFill/>
            <a:ln w="9525">
              <a:noFill/>
              <a:miter lim="800000"/>
              <a:headEnd/>
              <a:tailEnd/>
            </a:ln>
            <a:effectLst/>
          </p:spPr>
          <p:txBody>
            <a:bodyPr wrap="none">
              <a:spAutoFit/>
            </a:bodyPr>
            <a:lstStyle/>
            <a:p>
              <a:pPr>
                <a:defRPr/>
              </a:pPr>
              <a:r>
                <a:rPr lang="en-GB" sz="1600" b="1">
                  <a:effectLst>
                    <a:outerShdw blurRad="38100" dist="38100" dir="2700000" algn="tl">
                      <a:srgbClr val="C0C0C0"/>
                    </a:outerShdw>
                  </a:effectLst>
                  <a:latin typeface="Times New Roman" pitchFamily="18" charset="0"/>
                </a:rPr>
                <a:t>65-74</a:t>
              </a:r>
            </a:p>
          </p:txBody>
        </p:sp>
      </p:grpSp>
    </p:spTree>
    <p:custDataLst>
      <p:tags r:id="rId2"/>
    </p:custDataLst>
    <p:extLst>
      <p:ext uri="{BB962C8B-B14F-4D97-AF65-F5344CB8AC3E}">
        <p14:creationId xmlns:p14="http://schemas.microsoft.com/office/powerpoint/2010/main" val="24519930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dirty="0" smtClean="0"/>
              <a:t>General Directorate of NCD in KSA (1 of 2)</a:t>
            </a:r>
            <a:endParaRPr lang="en-US" sz="3200" b="1" dirty="0"/>
          </a:p>
        </p:txBody>
      </p:sp>
      <p:sp>
        <p:nvSpPr>
          <p:cNvPr id="7" name="Content Placeholder 6"/>
          <p:cNvSpPr>
            <a:spLocks noGrp="1"/>
          </p:cNvSpPr>
          <p:nvPr>
            <p:ph idx="1"/>
          </p:nvPr>
        </p:nvSpPr>
        <p:spPr>
          <a:xfrm>
            <a:off x="457200" y="1752600"/>
            <a:ext cx="8229600" cy="4876800"/>
          </a:xfrm>
        </p:spPr>
        <p:txBody>
          <a:bodyPr>
            <a:normAutofit/>
          </a:bodyPr>
          <a:lstStyle/>
          <a:p>
            <a:pPr>
              <a:buNone/>
            </a:pPr>
            <a:r>
              <a:rPr lang="en-US" dirty="0" smtClean="0"/>
              <a:t>   In Saudi Arabia the system for NCD risk factor Surveillance has been planned as a cooperative program between Ministry of Health (represented by General directorate of NCD, and Field Epidemiology Program), King Faisal Specialist Hospital &amp; Research Center and WHO. </a:t>
            </a:r>
            <a:endParaRPr lang="en-US" dirty="0"/>
          </a:p>
        </p:txBody>
      </p:sp>
    </p:spTree>
    <p:custDataLst>
      <p:tags r:id="rId1"/>
    </p:custDataLst>
    <p:extLst>
      <p:ext uri="{BB962C8B-B14F-4D97-AF65-F5344CB8AC3E}">
        <p14:creationId xmlns:p14="http://schemas.microsoft.com/office/powerpoint/2010/main" val="3734129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General Directorate of NCD in KSA (2 of 2)</a:t>
            </a:r>
            <a:r>
              <a:rPr lang="en-US" sz="3200" dirty="0" smtClean="0"/>
              <a:t>  </a:t>
            </a:r>
            <a:endParaRPr lang="en-US" sz="3200"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a:lnSpc>
                <a:spcPct val="150000"/>
              </a:lnSpc>
            </a:pPr>
            <a:r>
              <a:rPr lang="en-US" dirty="0" smtClean="0"/>
              <a:t>The system consists of three major parts: community based data collection on major risk factors, data base infrastructure and data analysis work force. The system is now well in place and data collection and data entry is almost finished. Data analysis will be carried out within a few months and data can be fed into the WHO global InfoBase in the near future.</a:t>
            </a:r>
            <a:endParaRPr lang="en-US" dirty="0"/>
          </a:p>
        </p:txBody>
      </p:sp>
    </p:spTree>
    <p:custDataLst>
      <p:tags r:id="rId1"/>
    </p:custDataLst>
    <p:extLst>
      <p:ext uri="{BB962C8B-B14F-4D97-AF65-F5344CB8AC3E}">
        <p14:creationId xmlns:p14="http://schemas.microsoft.com/office/powerpoint/2010/main" val="20886746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5638800"/>
            <a:ext cx="7772400" cy="685800"/>
          </a:xfrm>
        </p:spPr>
        <p:txBody>
          <a:bodyPr>
            <a:normAutofit fontScale="92500" lnSpcReduction="10000"/>
          </a:bodyPr>
          <a:lstStyle/>
          <a:p>
            <a:pPr algn="ctr">
              <a:buNone/>
            </a:pPr>
            <a:r>
              <a:rPr lang="en-US" sz="2000" dirty="0" smtClean="0"/>
              <a:t>Establishment of Directorate of Non Communicable Disease under</a:t>
            </a:r>
          </a:p>
          <a:p>
            <a:pPr algn="ctr">
              <a:buNone/>
            </a:pPr>
            <a:r>
              <a:rPr lang="en-US" sz="2000" dirty="0" smtClean="0"/>
              <a:t> Assistant Deputy Minister for Preventive Medicine</a:t>
            </a:r>
            <a:endParaRPr lang="en-US" sz="2000" dirty="0"/>
          </a:p>
        </p:txBody>
      </p:sp>
      <p:pic>
        <p:nvPicPr>
          <p:cNvPr id="33796" name="Picture 4" descr="http://www.moh.gov.sa/Ministry/MediaCenter/News/PublishingImages/%D8%B5%D9%88%D8%B1%20%D8%A7%D9%84%D8%A3%D8%AE%D8%A8%D8%A7%D8%B1%201433/STRUCTURE1.jpg"/>
          <p:cNvPicPr>
            <a:picLocks noChangeAspect="1" noChangeArrowheads="1"/>
          </p:cNvPicPr>
          <p:nvPr/>
        </p:nvPicPr>
        <p:blipFill>
          <a:blip r:embed="rId3" cstate="print"/>
          <a:srcRect/>
          <a:stretch>
            <a:fillRect/>
          </a:stretch>
        </p:blipFill>
        <p:spPr bwMode="auto">
          <a:xfrm>
            <a:off x="0" y="0"/>
            <a:ext cx="9144000" cy="5486400"/>
          </a:xfrm>
          <a:prstGeom prst="rect">
            <a:avLst/>
          </a:prstGeom>
          <a:noFill/>
        </p:spPr>
      </p:pic>
      <p:pic>
        <p:nvPicPr>
          <p:cNvPr id="33794" name="Picture 2" descr="http://www.brandsoftheworld.com/sites/default/files/styles/logo-thumbnail/public/032011/moh_logo_vector.png"/>
          <p:cNvPicPr>
            <a:picLocks noChangeAspect="1" noChangeArrowheads="1"/>
          </p:cNvPicPr>
          <p:nvPr/>
        </p:nvPicPr>
        <p:blipFill>
          <a:blip r:embed="rId4" cstate="print"/>
          <a:srcRect/>
          <a:stretch>
            <a:fillRect/>
          </a:stretch>
        </p:blipFill>
        <p:spPr bwMode="auto">
          <a:xfrm>
            <a:off x="342900" y="457200"/>
            <a:ext cx="1143000" cy="1143000"/>
          </a:xfrm>
          <a:prstGeom prst="rect">
            <a:avLst/>
          </a:prstGeom>
          <a:noFill/>
        </p:spPr>
      </p:pic>
    </p:spTree>
    <p:custDataLst>
      <p:tags r:id="rId1"/>
    </p:custDataLst>
    <p:extLst>
      <p:ext uri="{BB962C8B-B14F-4D97-AF65-F5344CB8AC3E}">
        <p14:creationId xmlns:p14="http://schemas.microsoft.com/office/powerpoint/2010/main" val="888642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3562"/>
          </a:xfrm>
        </p:spPr>
        <p:txBody>
          <a:bodyPr>
            <a:noAutofit/>
          </a:bodyPr>
          <a:lstStyle/>
          <a:p>
            <a:r>
              <a:rPr lang="en-US" sz="2400" b="1" dirty="0" smtClean="0"/>
              <a:t>NCDs Strategic Objectives &amp; Responsibilities</a:t>
            </a:r>
            <a:endParaRPr lang="en-US" sz="2400" b="1" dirty="0"/>
          </a:p>
        </p:txBody>
      </p:sp>
      <p:sp>
        <p:nvSpPr>
          <p:cNvPr id="3" name="Content Placeholder 2"/>
          <p:cNvSpPr>
            <a:spLocks noGrp="1"/>
          </p:cNvSpPr>
          <p:nvPr>
            <p:ph idx="1"/>
          </p:nvPr>
        </p:nvSpPr>
        <p:spPr>
          <a:xfrm>
            <a:off x="533400" y="1219200"/>
            <a:ext cx="8229600" cy="5486400"/>
          </a:xfrm>
        </p:spPr>
        <p:txBody>
          <a:bodyPr>
            <a:normAutofit lnSpcReduction="10000"/>
          </a:bodyPr>
          <a:lstStyle/>
          <a:p>
            <a:pPr>
              <a:lnSpc>
                <a:spcPct val="150000"/>
              </a:lnSpc>
            </a:pPr>
            <a:r>
              <a:rPr lang="en-US" sz="2400" dirty="0" smtClean="0"/>
              <a:t>Primary and Secondary Prevention of NCDs</a:t>
            </a:r>
          </a:p>
          <a:p>
            <a:pPr>
              <a:lnSpc>
                <a:spcPct val="150000"/>
              </a:lnSpc>
            </a:pPr>
            <a:r>
              <a:rPr lang="en-US" sz="2400" dirty="0" smtClean="0"/>
              <a:t>Planning NCDs policies and control measures</a:t>
            </a:r>
          </a:p>
          <a:p>
            <a:pPr>
              <a:lnSpc>
                <a:spcPct val="150000"/>
              </a:lnSpc>
            </a:pPr>
            <a:r>
              <a:rPr lang="en-US" sz="2400" dirty="0" smtClean="0"/>
              <a:t>Stakeholders Collaboration</a:t>
            </a:r>
          </a:p>
          <a:p>
            <a:pPr>
              <a:lnSpc>
                <a:spcPct val="150000"/>
              </a:lnSpc>
            </a:pPr>
            <a:r>
              <a:rPr lang="en-US" sz="2400" dirty="0" smtClean="0"/>
              <a:t>Patient Empowerment Programs</a:t>
            </a:r>
          </a:p>
          <a:p>
            <a:pPr>
              <a:lnSpc>
                <a:spcPct val="150000"/>
              </a:lnSpc>
            </a:pPr>
            <a:r>
              <a:rPr lang="en-US" sz="2400" dirty="0" smtClean="0"/>
              <a:t>Capacity Building for Health Professionals</a:t>
            </a:r>
          </a:p>
          <a:p>
            <a:pPr>
              <a:lnSpc>
                <a:spcPct val="150000"/>
              </a:lnSpc>
            </a:pPr>
            <a:r>
              <a:rPr lang="en-US" sz="2400" dirty="0" smtClean="0"/>
              <a:t>Surveillance of NCDs</a:t>
            </a:r>
          </a:p>
          <a:p>
            <a:pPr>
              <a:lnSpc>
                <a:spcPct val="150000"/>
              </a:lnSpc>
            </a:pPr>
            <a:r>
              <a:rPr lang="en-US" sz="2400" dirty="0" smtClean="0"/>
              <a:t>Research and Information Systems</a:t>
            </a:r>
          </a:p>
          <a:p>
            <a:pPr>
              <a:lnSpc>
                <a:spcPct val="150000"/>
              </a:lnSpc>
            </a:pPr>
            <a:r>
              <a:rPr lang="en-US" sz="2400" dirty="0" smtClean="0"/>
              <a:t> Health Promotion: Enhancement of Community Participation</a:t>
            </a:r>
          </a:p>
          <a:p>
            <a:endParaRPr lang="en-US" sz="2400" dirty="0"/>
          </a:p>
        </p:txBody>
      </p:sp>
    </p:spTree>
    <p:custDataLst>
      <p:tags r:id="rId1"/>
    </p:custDataLst>
    <p:extLst>
      <p:ext uri="{BB962C8B-B14F-4D97-AF65-F5344CB8AC3E}">
        <p14:creationId xmlns:p14="http://schemas.microsoft.com/office/powerpoint/2010/main" val="1632855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2400" b="1" dirty="0" smtClean="0"/>
              <a:t>Prioritization of NCDs Programs</a:t>
            </a:r>
            <a:endParaRPr lang="en-US" sz="2400" b="1" dirty="0"/>
          </a:p>
        </p:txBody>
      </p:sp>
      <p:sp>
        <p:nvSpPr>
          <p:cNvPr id="3" name="Content Placeholder 2"/>
          <p:cNvSpPr>
            <a:spLocks noGrp="1"/>
          </p:cNvSpPr>
          <p:nvPr>
            <p:ph idx="1"/>
          </p:nvPr>
        </p:nvSpPr>
        <p:spPr/>
        <p:txBody>
          <a:bodyPr>
            <a:normAutofit/>
          </a:bodyPr>
          <a:lstStyle/>
          <a:p>
            <a:pPr>
              <a:lnSpc>
                <a:spcPct val="150000"/>
              </a:lnSpc>
            </a:pPr>
            <a:r>
              <a:rPr lang="en-US" sz="2000" dirty="0" smtClean="0"/>
              <a:t>Most Prevalent Diseases that poses a Public Health Problem </a:t>
            </a:r>
          </a:p>
          <a:p>
            <a:pPr>
              <a:lnSpc>
                <a:spcPct val="150000"/>
              </a:lnSpc>
              <a:buNone/>
            </a:pPr>
            <a:endParaRPr lang="en-US" sz="2000" dirty="0" smtClean="0"/>
          </a:p>
          <a:p>
            <a:pPr>
              <a:lnSpc>
                <a:spcPct val="150000"/>
              </a:lnSpc>
              <a:buFont typeface="+mj-lt"/>
              <a:buAutoNum type="arabicPeriod"/>
            </a:pPr>
            <a:r>
              <a:rPr lang="en-US" sz="2000" dirty="0" smtClean="0"/>
              <a:t>Diabetes</a:t>
            </a:r>
          </a:p>
          <a:p>
            <a:pPr>
              <a:lnSpc>
                <a:spcPct val="150000"/>
              </a:lnSpc>
              <a:buFont typeface="+mj-lt"/>
              <a:buAutoNum type="arabicPeriod"/>
            </a:pPr>
            <a:r>
              <a:rPr lang="en-US" sz="2000" dirty="0" smtClean="0"/>
              <a:t>Cardiovascular Disease</a:t>
            </a:r>
          </a:p>
          <a:p>
            <a:pPr>
              <a:lnSpc>
                <a:spcPct val="150000"/>
              </a:lnSpc>
              <a:buNone/>
            </a:pPr>
            <a:endParaRPr lang="en-US" sz="2000" dirty="0" smtClean="0"/>
          </a:p>
          <a:p>
            <a:pPr>
              <a:lnSpc>
                <a:spcPct val="150000"/>
              </a:lnSpc>
            </a:pPr>
            <a:r>
              <a:rPr lang="en-US" sz="2000" dirty="0" smtClean="0"/>
              <a:t>Cost Effectiveness</a:t>
            </a:r>
          </a:p>
          <a:p>
            <a:pPr>
              <a:lnSpc>
                <a:spcPct val="150000"/>
              </a:lnSpc>
            </a:pPr>
            <a:r>
              <a:rPr lang="en-US" sz="2000" dirty="0" smtClean="0"/>
              <a:t>Preventable diseases with proved measures in other countries</a:t>
            </a:r>
          </a:p>
          <a:p>
            <a:pPr>
              <a:lnSpc>
                <a:spcPct val="150000"/>
              </a:lnSpc>
            </a:pPr>
            <a:r>
              <a:rPr lang="en-US" sz="2000" dirty="0" smtClean="0"/>
              <a:t>Curable diseases by early detection</a:t>
            </a:r>
            <a:endParaRPr lang="en-US" sz="2000" dirty="0"/>
          </a:p>
        </p:txBody>
      </p:sp>
    </p:spTree>
    <p:custDataLst>
      <p:tags r:id="rId1"/>
    </p:custDataLst>
    <p:extLst>
      <p:ext uri="{BB962C8B-B14F-4D97-AF65-F5344CB8AC3E}">
        <p14:creationId xmlns:p14="http://schemas.microsoft.com/office/powerpoint/2010/main" val="2286397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382000" cy="1143000"/>
          </a:xfrm>
        </p:spPr>
        <p:txBody>
          <a:bodyPr>
            <a:noAutofit/>
          </a:bodyPr>
          <a:lstStyle/>
          <a:p>
            <a:r>
              <a:rPr lang="en-US" sz="2000" b="1" dirty="0" smtClean="0"/>
              <a:t>Non Communicable Disease Prevention Programs in Kingdom of Saudi Arabia</a:t>
            </a:r>
            <a:endParaRPr lang="en-US" sz="2000" b="1" dirty="0"/>
          </a:p>
        </p:txBody>
      </p:sp>
      <p:sp>
        <p:nvSpPr>
          <p:cNvPr id="3" name="Content Placeholder 2"/>
          <p:cNvSpPr>
            <a:spLocks noGrp="1"/>
          </p:cNvSpPr>
          <p:nvPr>
            <p:ph idx="1"/>
          </p:nvPr>
        </p:nvSpPr>
        <p:spPr>
          <a:xfrm>
            <a:off x="457200" y="1447800"/>
            <a:ext cx="8229600" cy="5181600"/>
          </a:xfrm>
        </p:spPr>
        <p:txBody>
          <a:bodyPr>
            <a:normAutofit/>
          </a:bodyPr>
          <a:lstStyle/>
          <a:p>
            <a:pPr>
              <a:lnSpc>
                <a:spcPct val="150000"/>
              </a:lnSpc>
            </a:pPr>
            <a:r>
              <a:rPr lang="en-US" sz="1800" dirty="0" smtClean="0"/>
              <a:t>Diabetes Control and Prevention Program</a:t>
            </a:r>
          </a:p>
          <a:p>
            <a:pPr>
              <a:lnSpc>
                <a:spcPct val="150000"/>
              </a:lnSpc>
            </a:pPr>
            <a:r>
              <a:rPr lang="en-US" sz="1800" dirty="0" smtClean="0"/>
              <a:t>Cancer Prevention Program</a:t>
            </a:r>
          </a:p>
          <a:p>
            <a:pPr>
              <a:lnSpc>
                <a:spcPct val="150000"/>
              </a:lnSpc>
            </a:pPr>
            <a:r>
              <a:rPr lang="en-US" sz="1800" dirty="0" smtClean="0"/>
              <a:t>Food and Physical Activity Program</a:t>
            </a:r>
          </a:p>
          <a:p>
            <a:pPr>
              <a:lnSpc>
                <a:spcPct val="150000"/>
              </a:lnSpc>
            </a:pPr>
            <a:r>
              <a:rPr lang="en-US" sz="1800" dirty="0" smtClean="0"/>
              <a:t>Cardiovascular Diseases Prevention Program</a:t>
            </a:r>
          </a:p>
          <a:p>
            <a:pPr>
              <a:lnSpc>
                <a:spcPct val="150000"/>
              </a:lnSpc>
            </a:pPr>
            <a:r>
              <a:rPr lang="en-US" sz="1800" dirty="0" smtClean="0"/>
              <a:t>The Healthy Marriage Program</a:t>
            </a:r>
          </a:p>
          <a:p>
            <a:pPr>
              <a:lnSpc>
                <a:spcPct val="150000"/>
              </a:lnSpc>
            </a:pPr>
            <a:r>
              <a:rPr lang="en-US" sz="1800" dirty="0" smtClean="0"/>
              <a:t>Early Screening Program for the New Born</a:t>
            </a:r>
          </a:p>
          <a:p>
            <a:pPr>
              <a:lnSpc>
                <a:spcPct val="150000"/>
              </a:lnSpc>
            </a:pPr>
            <a:r>
              <a:rPr lang="en-US" sz="1800" dirty="0" smtClean="0"/>
              <a:t>The Crown’ Health Prevention Program</a:t>
            </a:r>
          </a:p>
          <a:p>
            <a:pPr>
              <a:lnSpc>
                <a:spcPct val="150000"/>
              </a:lnSpc>
            </a:pPr>
            <a:r>
              <a:rPr lang="en-US" sz="1800" dirty="0" smtClean="0"/>
              <a:t>The Prevention of Accidents and Injuries</a:t>
            </a:r>
          </a:p>
          <a:p>
            <a:pPr>
              <a:lnSpc>
                <a:spcPct val="150000"/>
              </a:lnSpc>
            </a:pPr>
            <a:r>
              <a:rPr lang="en-US" sz="1800" dirty="0" smtClean="0"/>
              <a:t>Prevention of Chronic Respiratory Diseases</a:t>
            </a:r>
          </a:p>
          <a:p>
            <a:pPr>
              <a:lnSpc>
                <a:spcPct val="150000"/>
              </a:lnSpc>
            </a:pPr>
            <a:r>
              <a:rPr lang="en-US" sz="1800" dirty="0" smtClean="0"/>
              <a:t>Osteoporosis Program</a:t>
            </a:r>
          </a:p>
          <a:p>
            <a:pPr>
              <a:lnSpc>
                <a:spcPct val="150000"/>
              </a:lnSpc>
            </a:pPr>
            <a:r>
              <a:rPr lang="en-US" sz="1800" dirty="0" smtClean="0"/>
              <a:t>Blindness Program</a:t>
            </a:r>
          </a:p>
          <a:p>
            <a:endParaRPr lang="en-US" sz="1800" dirty="0" smtClean="0"/>
          </a:p>
          <a:p>
            <a:endParaRPr lang="en-US" sz="1800" dirty="0"/>
          </a:p>
        </p:txBody>
      </p:sp>
      <p:pic>
        <p:nvPicPr>
          <p:cNvPr id="25604" name="Picture 4" descr="http://t1.gstatic.com/images?q=tbn:ANd9GcStALVlni84hhc4qmVhbwnTZ_Gdk26DVjgePi6pxBIBMwGiqvI_L_hnZMeJ"/>
          <p:cNvPicPr>
            <a:picLocks noChangeAspect="1" noChangeArrowheads="1"/>
          </p:cNvPicPr>
          <p:nvPr/>
        </p:nvPicPr>
        <p:blipFill>
          <a:blip r:embed="rId3" cstate="print"/>
          <a:srcRect/>
          <a:stretch>
            <a:fillRect/>
          </a:stretch>
        </p:blipFill>
        <p:spPr bwMode="auto">
          <a:xfrm>
            <a:off x="6019800" y="1676400"/>
            <a:ext cx="1929019" cy="1295400"/>
          </a:xfrm>
          <a:prstGeom prst="rect">
            <a:avLst/>
          </a:prstGeom>
          <a:noFill/>
        </p:spPr>
      </p:pic>
      <p:pic>
        <p:nvPicPr>
          <p:cNvPr id="25608" name="Picture 8" descr="http://taraummomar.files.wordpress.com/2009/04/repratriatingsaudifamilies.jpg"/>
          <p:cNvPicPr>
            <a:picLocks noChangeAspect="1" noChangeArrowheads="1"/>
          </p:cNvPicPr>
          <p:nvPr/>
        </p:nvPicPr>
        <p:blipFill>
          <a:blip r:embed="rId4" cstate="print"/>
          <a:srcRect/>
          <a:stretch>
            <a:fillRect/>
          </a:stretch>
        </p:blipFill>
        <p:spPr bwMode="auto">
          <a:xfrm>
            <a:off x="5867400" y="3657600"/>
            <a:ext cx="2262782" cy="1600200"/>
          </a:xfrm>
          <a:prstGeom prst="rect">
            <a:avLst/>
          </a:prstGeom>
          <a:noFill/>
        </p:spPr>
      </p:pic>
    </p:spTree>
    <p:custDataLst>
      <p:tags r:id="rId1"/>
    </p:custDataLst>
    <p:extLst>
      <p:ext uri="{BB962C8B-B14F-4D97-AF65-F5344CB8AC3E}">
        <p14:creationId xmlns:p14="http://schemas.microsoft.com/office/powerpoint/2010/main" val="22956856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792162"/>
          </a:xfrm>
        </p:spPr>
        <p:txBody>
          <a:bodyPr>
            <a:normAutofit/>
          </a:bodyPr>
          <a:lstStyle/>
          <a:p>
            <a:r>
              <a:rPr lang="en-US" sz="2000" b="1" dirty="0" smtClean="0"/>
              <a:t>Mile Stones of the NCDs Directorate during  2012 - 2013</a:t>
            </a:r>
            <a:endParaRPr lang="en-US" sz="2000" b="1" dirty="0"/>
          </a:p>
        </p:txBody>
      </p:sp>
      <p:sp>
        <p:nvSpPr>
          <p:cNvPr id="3" name="Content Placeholder 2"/>
          <p:cNvSpPr>
            <a:spLocks noGrp="1"/>
          </p:cNvSpPr>
          <p:nvPr>
            <p:ph idx="1"/>
          </p:nvPr>
        </p:nvSpPr>
        <p:spPr>
          <a:xfrm>
            <a:off x="457200" y="1524000"/>
            <a:ext cx="8229600" cy="4525963"/>
          </a:xfrm>
        </p:spPr>
        <p:txBody>
          <a:bodyPr>
            <a:normAutofit lnSpcReduction="10000"/>
          </a:bodyPr>
          <a:lstStyle/>
          <a:p>
            <a:pPr>
              <a:lnSpc>
                <a:spcPct val="150000"/>
              </a:lnSpc>
            </a:pPr>
            <a:r>
              <a:rPr lang="en-US" sz="2400" dirty="0" smtClean="0"/>
              <a:t>Completion of WHO – Steps Survey 2012 - 2013 </a:t>
            </a:r>
          </a:p>
          <a:p>
            <a:pPr>
              <a:lnSpc>
                <a:spcPct val="150000"/>
              </a:lnSpc>
            </a:pPr>
            <a:r>
              <a:rPr lang="en-US" sz="2400" dirty="0" smtClean="0"/>
              <a:t>Diet and Physical Activities (DPAs) by integration of Stakeholders collaboration</a:t>
            </a:r>
          </a:p>
          <a:p>
            <a:pPr>
              <a:lnSpc>
                <a:spcPct val="150000"/>
              </a:lnSpc>
            </a:pPr>
            <a:r>
              <a:rPr lang="en-US" sz="2400" dirty="0" smtClean="0"/>
              <a:t>Implementation of related legislations (Prohibition of Smoking in Closed Areas)</a:t>
            </a:r>
          </a:p>
          <a:p>
            <a:pPr>
              <a:lnSpc>
                <a:spcPct val="150000"/>
              </a:lnSpc>
            </a:pPr>
            <a:r>
              <a:rPr lang="en-US" sz="2400" dirty="0" smtClean="0"/>
              <a:t>Improving early detection of NCDs by national screening programs (diabetes, cancer, osteoporosis e.t.c)</a:t>
            </a:r>
          </a:p>
          <a:p>
            <a:pPr>
              <a:lnSpc>
                <a:spcPct val="150000"/>
              </a:lnSpc>
            </a:pPr>
            <a:r>
              <a:rPr lang="en-US" sz="2400" dirty="0" smtClean="0"/>
              <a:t>Integrated Electronic Information System for NCDs</a:t>
            </a:r>
          </a:p>
          <a:p>
            <a:endParaRPr lang="en-US" sz="1800" dirty="0" smtClean="0"/>
          </a:p>
          <a:p>
            <a:endParaRPr lang="en-US" sz="1800" dirty="0"/>
          </a:p>
        </p:txBody>
      </p:sp>
    </p:spTree>
    <p:custDataLst>
      <p:tags r:id="rId1"/>
    </p:custDataLst>
    <p:extLst>
      <p:ext uri="{BB962C8B-B14F-4D97-AF65-F5344CB8AC3E}">
        <p14:creationId xmlns:p14="http://schemas.microsoft.com/office/powerpoint/2010/main" val="263727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62200"/>
            <a:ext cx="8229600" cy="1143000"/>
          </a:xfrm>
        </p:spPr>
        <p:txBody>
          <a:bodyPr/>
          <a:lstStyle/>
          <a:p>
            <a:r>
              <a:rPr lang="en-US" b="1" dirty="0" smtClean="0"/>
              <a:t>Thank You</a:t>
            </a:r>
            <a:endParaRPr lang="en-US" b="1" dirty="0"/>
          </a:p>
        </p:txBody>
      </p:sp>
    </p:spTree>
    <p:custDataLst>
      <p:tags r:id="rId1"/>
    </p:custDataLst>
    <p:extLst>
      <p:ext uri="{BB962C8B-B14F-4D97-AF65-F5344CB8AC3E}">
        <p14:creationId xmlns:p14="http://schemas.microsoft.com/office/powerpoint/2010/main" val="4031428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838200"/>
          </a:xfrm>
        </p:spPr>
        <p:txBody>
          <a:bodyPr>
            <a:normAutofit/>
          </a:bodyPr>
          <a:lstStyle/>
          <a:p>
            <a:r>
              <a:rPr lang="en-US" sz="2400" b="1" dirty="0" smtClean="0"/>
              <a:t>Non Communicable Disease (NCD)</a:t>
            </a:r>
            <a:endParaRPr lang="en-US" sz="2400" b="1" dirty="0"/>
          </a:p>
        </p:txBody>
      </p:sp>
      <p:sp>
        <p:nvSpPr>
          <p:cNvPr id="3" name="Content Placeholder 2"/>
          <p:cNvSpPr>
            <a:spLocks noGrp="1"/>
          </p:cNvSpPr>
          <p:nvPr>
            <p:ph idx="1"/>
          </p:nvPr>
        </p:nvSpPr>
        <p:spPr>
          <a:xfrm>
            <a:off x="533400" y="914400"/>
            <a:ext cx="8229600" cy="6096000"/>
          </a:xfrm>
        </p:spPr>
        <p:txBody>
          <a:bodyPr>
            <a:noAutofit/>
          </a:bodyPr>
          <a:lstStyle/>
          <a:p>
            <a:endParaRPr lang="en-US" sz="1800" dirty="0" smtClean="0"/>
          </a:p>
          <a:p>
            <a:pPr>
              <a:lnSpc>
                <a:spcPct val="170000"/>
              </a:lnSpc>
            </a:pPr>
            <a:r>
              <a:rPr lang="en-US" sz="1800" dirty="0" smtClean="0"/>
              <a:t>A </a:t>
            </a:r>
            <a:r>
              <a:rPr lang="en-US" sz="1800" b="1" dirty="0" smtClean="0"/>
              <a:t>non-communicable disease</a:t>
            </a:r>
            <a:r>
              <a:rPr lang="en-US" sz="1800" dirty="0" smtClean="0"/>
              <a:t>, or </a:t>
            </a:r>
            <a:r>
              <a:rPr lang="en-US" sz="1800" b="1" dirty="0" smtClean="0"/>
              <a:t>NCD</a:t>
            </a:r>
            <a:r>
              <a:rPr lang="en-US" sz="1800" dirty="0" smtClean="0"/>
              <a:t>, is a medical condition or disease which by definition is </a:t>
            </a:r>
            <a:r>
              <a:rPr lang="en-US" sz="1800" b="1" dirty="0" smtClean="0"/>
              <a:t>non-infectious</a:t>
            </a:r>
            <a:r>
              <a:rPr lang="en-US" sz="1800" dirty="0" smtClean="0"/>
              <a:t> and </a:t>
            </a:r>
            <a:r>
              <a:rPr lang="en-US" sz="1800" b="1" dirty="0" smtClean="0"/>
              <a:t>non-transmissible</a:t>
            </a:r>
            <a:r>
              <a:rPr lang="en-US" sz="1800" dirty="0" smtClean="0"/>
              <a:t> among people.</a:t>
            </a:r>
          </a:p>
          <a:p>
            <a:pPr>
              <a:lnSpc>
                <a:spcPct val="170000"/>
              </a:lnSpc>
            </a:pPr>
            <a:endParaRPr lang="en-US" sz="1800" dirty="0" smtClean="0"/>
          </a:p>
          <a:p>
            <a:pPr>
              <a:lnSpc>
                <a:spcPct val="170000"/>
              </a:lnSpc>
            </a:pPr>
            <a:r>
              <a:rPr lang="en-US" sz="1800" dirty="0" smtClean="0"/>
              <a:t>Noncommunicable diseases (NCDs), also known as ‘diseases of the riches’ or chronic diseases. They are of long duration and generally slow progression. </a:t>
            </a:r>
          </a:p>
          <a:p>
            <a:pPr>
              <a:lnSpc>
                <a:spcPct val="170000"/>
              </a:lnSpc>
            </a:pPr>
            <a:endParaRPr lang="en-US" sz="1800" dirty="0" smtClean="0"/>
          </a:p>
          <a:p>
            <a:pPr>
              <a:lnSpc>
                <a:spcPct val="170000"/>
              </a:lnSpc>
            </a:pPr>
            <a:r>
              <a:rPr lang="en-US" sz="1800" dirty="0" smtClean="0"/>
              <a:t>The four main types of noncommunicable diseases are cardiovascular diseases (like heart attacks and stroke), cancers, chronic respiratory diseases (such as chronic obstructed pulmonary disease and asthma) and diabetes.</a:t>
            </a:r>
            <a:endParaRPr lang="en-US" sz="1800" dirty="0"/>
          </a:p>
        </p:txBody>
      </p:sp>
    </p:spTree>
    <p:custDataLst>
      <p:tags r:id="rId1"/>
    </p:custDataLst>
    <p:extLst>
      <p:ext uri="{BB962C8B-B14F-4D97-AF65-F5344CB8AC3E}">
        <p14:creationId xmlns:p14="http://schemas.microsoft.com/office/powerpoint/2010/main" val="178589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2800" b="1" dirty="0" smtClean="0"/>
              <a:t>Types of Non Communicable Diseases (1 of 2)</a:t>
            </a:r>
            <a:endParaRPr lang="en-US" sz="2800" b="1" dirty="0"/>
          </a:p>
        </p:txBody>
      </p:sp>
      <p:grpSp>
        <p:nvGrpSpPr>
          <p:cNvPr id="4" name="Group 171"/>
          <p:cNvGrpSpPr>
            <a:grpSpLocks/>
          </p:cNvGrpSpPr>
          <p:nvPr/>
        </p:nvGrpSpPr>
        <p:grpSpPr bwMode="auto">
          <a:xfrm>
            <a:off x="533400" y="1295400"/>
            <a:ext cx="7862887" cy="4800600"/>
            <a:chOff x="969" y="864"/>
            <a:chExt cx="4713" cy="2928"/>
          </a:xfrm>
        </p:grpSpPr>
        <p:sp>
          <p:nvSpPr>
            <p:cNvPr id="5" name="Rectangle 5"/>
            <p:cNvSpPr>
              <a:spLocks noChangeArrowheads="1"/>
            </p:cNvSpPr>
            <p:nvPr/>
          </p:nvSpPr>
          <p:spPr bwMode="auto">
            <a:xfrm>
              <a:off x="4443" y="1228"/>
              <a:ext cx="1230" cy="1368"/>
            </a:xfrm>
            <a:prstGeom prst="rect">
              <a:avLst/>
            </a:prstGeom>
            <a:noFill/>
            <a:ln w="9525">
              <a:noFill/>
              <a:miter lim="800000"/>
              <a:headEnd/>
              <a:tailEnd/>
            </a:ln>
          </p:spPr>
          <p:txBody>
            <a:bodyPr/>
            <a:lstStyle/>
            <a:p>
              <a:pPr marL="174625" indent="-174625" algn="l">
                <a:spcBef>
                  <a:spcPct val="20000"/>
                </a:spcBef>
                <a:buClr>
                  <a:srgbClr val="FF0000"/>
                </a:buClr>
                <a:buFont typeface="Wingdings" pitchFamily="2" charset="2"/>
                <a:buChar char="§"/>
              </a:pPr>
              <a:r>
                <a:rPr lang="en-US" sz="1600">
                  <a:latin typeface="Verdana" pitchFamily="34" charset="0"/>
                </a:rPr>
                <a:t>Cystic fibrosis</a:t>
              </a:r>
            </a:p>
            <a:p>
              <a:pPr marL="174625" indent="-174625" algn="l">
                <a:spcBef>
                  <a:spcPct val="20000"/>
                </a:spcBef>
                <a:buClr>
                  <a:srgbClr val="FF0000"/>
                </a:buClr>
                <a:buFont typeface="Wingdings" pitchFamily="2" charset="2"/>
                <a:buChar char="§"/>
              </a:pPr>
              <a:r>
                <a:rPr lang="en-US" sz="1600">
                  <a:latin typeface="Verdana" pitchFamily="34" charset="0"/>
                </a:rPr>
                <a:t>Sickle-cell anemia</a:t>
              </a:r>
            </a:p>
            <a:p>
              <a:pPr marL="174625" indent="-174625" algn="l">
                <a:spcBef>
                  <a:spcPct val="20000"/>
                </a:spcBef>
                <a:buClr>
                  <a:srgbClr val="FF0000"/>
                </a:buClr>
                <a:buFont typeface="Wingdings" pitchFamily="2" charset="2"/>
                <a:buChar char="§"/>
              </a:pPr>
              <a:r>
                <a:rPr lang="en-US" sz="1600">
                  <a:latin typeface="Verdana" pitchFamily="34" charset="0"/>
                </a:rPr>
                <a:t>Cerebral palsy</a:t>
              </a:r>
            </a:p>
            <a:p>
              <a:pPr marL="174625" indent="-174625" algn="l">
                <a:spcBef>
                  <a:spcPct val="20000"/>
                </a:spcBef>
                <a:buClr>
                  <a:srgbClr val="FF0000"/>
                </a:buClr>
                <a:buFontTx/>
                <a:buChar char="•"/>
              </a:pPr>
              <a:endParaRPr lang="en-US" sz="1600">
                <a:latin typeface="Verdana" pitchFamily="34" charset="0"/>
              </a:endParaRPr>
            </a:p>
          </p:txBody>
        </p:sp>
        <p:sp>
          <p:nvSpPr>
            <p:cNvPr id="6" name="Rectangle 6"/>
            <p:cNvSpPr>
              <a:spLocks noChangeArrowheads="1"/>
            </p:cNvSpPr>
            <p:nvPr/>
          </p:nvSpPr>
          <p:spPr bwMode="auto">
            <a:xfrm>
              <a:off x="1794" y="1228"/>
              <a:ext cx="2649" cy="1368"/>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sz="1600">
                  <a:latin typeface="Verdana" pitchFamily="34" charset="0"/>
                </a:rPr>
                <a:t>Diseases that are caused by hereditary factors or that result from problems during a baby’s development or birth</a:t>
              </a:r>
            </a:p>
          </p:txBody>
        </p:sp>
        <p:sp>
          <p:nvSpPr>
            <p:cNvPr id="7" name="Rectangle 7"/>
            <p:cNvSpPr>
              <a:spLocks noChangeArrowheads="1"/>
            </p:cNvSpPr>
            <p:nvPr/>
          </p:nvSpPr>
          <p:spPr bwMode="auto">
            <a:xfrm>
              <a:off x="1065" y="1228"/>
              <a:ext cx="729" cy="1368"/>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endParaRPr lang="en-US" sz="1600" dirty="0" smtClean="0">
                <a:latin typeface="Verdana" pitchFamily="34" charset="0"/>
              </a:endParaRPr>
            </a:p>
            <a:p>
              <a:pPr algn="ctr">
                <a:spcBef>
                  <a:spcPct val="20000"/>
                </a:spcBef>
                <a:buClr>
                  <a:srgbClr val="FF0000"/>
                </a:buClr>
                <a:buFont typeface="Wingdings" pitchFamily="2" charset="2"/>
                <a:buNone/>
              </a:pPr>
              <a:r>
                <a:rPr lang="en-US" sz="1600" dirty="0" smtClean="0">
                  <a:latin typeface="Verdana" pitchFamily="34" charset="0"/>
                </a:rPr>
                <a:t>Present since birth </a:t>
              </a:r>
              <a:r>
                <a:rPr lang="en-US" sz="1200" dirty="0" smtClean="0">
                  <a:latin typeface="Verdana" pitchFamily="34" charset="0"/>
                </a:rPr>
                <a:t>(Inherited)</a:t>
              </a:r>
              <a:endParaRPr lang="en-US" sz="1600" dirty="0">
                <a:latin typeface="Verdana" pitchFamily="34" charset="0"/>
              </a:endParaRPr>
            </a:p>
          </p:txBody>
        </p:sp>
        <p:sp>
          <p:nvSpPr>
            <p:cNvPr id="8" name="Rectangle 8"/>
            <p:cNvSpPr>
              <a:spLocks noChangeArrowheads="1"/>
            </p:cNvSpPr>
            <p:nvPr/>
          </p:nvSpPr>
          <p:spPr bwMode="auto">
            <a:xfrm>
              <a:off x="4443" y="864"/>
              <a:ext cx="1230" cy="364"/>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000" dirty="0">
                  <a:latin typeface="Verdana" pitchFamily="34" charset="0"/>
                </a:rPr>
                <a:t>Examples</a:t>
              </a:r>
            </a:p>
          </p:txBody>
        </p:sp>
        <p:sp>
          <p:nvSpPr>
            <p:cNvPr id="9" name="Rectangle 9"/>
            <p:cNvSpPr>
              <a:spLocks noChangeArrowheads="1"/>
            </p:cNvSpPr>
            <p:nvPr/>
          </p:nvSpPr>
          <p:spPr bwMode="auto">
            <a:xfrm>
              <a:off x="1794" y="864"/>
              <a:ext cx="2649" cy="364"/>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000" dirty="0">
                  <a:latin typeface="Verdana" pitchFamily="34" charset="0"/>
                </a:rPr>
                <a:t>Causes/Risk Factors</a:t>
              </a:r>
            </a:p>
          </p:txBody>
        </p:sp>
        <p:sp>
          <p:nvSpPr>
            <p:cNvPr id="10" name="Rectangle 10"/>
            <p:cNvSpPr>
              <a:spLocks noChangeArrowheads="1"/>
            </p:cNvSpPr>
            <p:nvPr/>
          </p:nvSpPr>
          <p:spPr bwMode="auto">
            <a:xfrm>
              <a:off x="969" y="864"/>
              <a:ext cx="825" cy="364"/>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000" dirty="0">
                  <a:latin typeface="Verdana" pitchFamily="34" charset="0"/>
                </a:rPr>
                <a:t>Type</a:t>
              </a:r>
            </a:p>
          </p:txBody>
        </p:sp>
        <p:sp>
          <p:nvSpPr>
            <p:cNvPr id="11" name="Line 11"/>
            <p:cNvSpPr>
              <a:spLocks noChangeShapeType="1"/>
            </p:cNvSpPr>
            <p:nvPr/>
          </p:nvSpPr>
          <p:spPr bwMode="auto">
            <a:xfrm>
              <a:off x="996" y="864"/>
              <a:ext cx="4686" cy="0"/>
            </a:xfrm>
            <a:prstGeom prst="line">
              <a:avLst/>
            </a:prstGeom>
            <a:noFill/>
            <a:ln w="28575">
              <a:solidFill>
                <a:schemeClr val="tx1"/>
              </a:solidFill>
              <a:round/>
              <a:headEnd/>
              <a:tailEnd/>
            </a:ln>
          </p:spPr>
          <p:txBody>
            <a:bodyPr/>
            <a:lstStyle/>
            <a:p>
              <a:endParaRPr lang="en-US"/>
            </a:p>
          </p:txBody>
        </p:sp>
        <p:sp>
          <p:nvSpPr>
            <p:cNvPr id="12" name="Line 12"/>
            <p:cNvSpPr>
              <a:spLocks noChangeShapeType="1"/>
            </p:cNvSpPr>
            <p:nvPr/>
          </p:nvSpPr>
          <p:spPr bwMode="auto">
            <a:xfrm>
              <a:off x="987" y="1228"/>
              <a:ext cx="4686" cy="0"/>
            </a:xfrm>
            <a:prstGeom prst="line">
              <a:avLst/>
            </a:prstGeom>
            <a:noFill/>
            <a:ln w="12700">
              <a:solidFill>
                <a:schemeClr val="tx1"/>
              </a:solidFill>
              <a:round/>
              <a:headEnd/>
              <a:tailEnd/>
            </a:ln>
          </p:spPr>
          <p:txBody>
            <a:bodyPr/>
            <a:lstStyle/>
            <a:p>
              <a:endParaRPr lang="en-US"/>
            </a:p>
          </p:txBody>
        </p:sp>
        <p:sp>
          <p:nvSpPr>
            <p:cNvPr id="13" name="Line 14"/>
            <p:cNvSpPr>
              <a:spLocks noChangeShapeType="1"/>
            </p:cNvSpPr>
            <p:nvPr/>
          </p:nvSpPr>
          <p:spPr bwMode="auto">
            <a:xfrm>
              <a:off x="996" y="864"/>
              <a:ext cx="0" cy="1732"/>
            </a:xfrm>
            <a:prstGeom prst="line">
              <a:avLst/>
            </a:prstGeom>
            <a:noFill/>
            <a:ln w="28575">
              <a:solidFill>
                <a:schemeClr val="tx1"/>
              </a:solidFill>
              <a:round/>
              <a:headEnd/>
              <a:tailEnd/>
            </a:ln>
          </p:spPr>
          <p:txBody>
            <a:bodyPr/>
            <a:lstStyle/>
            <a:p>
              <a:endParaRPr lang="en-US"/>
            </a:p>
          </p:txBody>
        </p:sp>
        <p:sp>
          <p:nvSpPr>
            <p:cNvPr id="14" name="Line 15"/>
            <p:cNvSpPr>
              <a:spLocks noChangeShapeType="1"/>
            </p:cNvSpPr>
            <p:nvPr/>
          </p:nvSpPr>
          <p:spPr bwMode="auto">
            <a:xfrm>
              <a:off x="1791" y="912"/>
              <a:ext cx="3" cy="1684"/>
            </a:xfrm>
            <a:prstGeom prst="line">
              <a:avLst/>
            </a:prstGeom>
            <a:noFill/>
            <a:ln w="12700">
              <a:solidFill>
                <a:schemeClr val="tx1"/>
              </a:solidFill>
              <a:round/>
              <a:headEnd/>
              <a:tailEnd/>
            </a:ln>
          </p:spPr>
          <p:txBody>
            <a:bodyPr/>
            <a:lstStyle/>
            <a:p>
              <a:endParaRPr lang="en-US"/>
            </a:p>
          </p:txBody>
        </p:sp>
        <p:sp>
          <p:nvSpPr>
            <p:cNvPr id="15" name="Line 16"/>
            <p:cNvSpPr>
              <a:spLocks noChangeShapeType="1"/>
            </p:cNvSpPr>
            <p:nvPr/>
          </p:nvSpPr>
          <p:spPr bwMode="auto">
            <a:xfrm>
              <a:off x="4443" y="864"/>
              <a:ext cx="0" cy="1732"/>
            </a:xfrm>
            <a:prstGeom prst="line">
              <a:avLst/>
            </a:prstGeom>
            <a:noFill/>
            <a:ln w="12700">
              <a:solidFill>
                <a:schemeClr val="tx1"/>
              </a:solidFill>
              <a:round/>
              <a:headEnd/>
              <a:tailEnd/>
            </a:ln>
          </p:spPr>
          <p:txBody>
            <a:bodyPr/>
            <a:lstStyle/>
            <a:p>
              <a:endParaRPr lang="en-US"/>
            </a:p>
          </p:txBody>
        </p:sp>
        <p:sp>
          <p:nvSpPr>
            <p:cNvPr id="16" name="Line 17"/>
            <p:cNvSpPr>
              <a:spLocks noChangeShapeType="1"/>
            </p:cNvSpPr>
            <p:nvPr/>
          </p:nvSpPr>
          <p:spPr bwMode="auto">
            <a:xfrm>
              <a:off x="5682" y="864"/>
              <a:ext cx="0" cy="1732"/>
            </a:xfrm>
            <a:prstGeom prst="line">
              <a:avLst/>
            </a:prstGeom>
            <a:noFill/>
            <a:ln w="28575">
              <a:solidFill>
                <a:schemeClr val="tx1"/>
              </a:solidFill>
              <a:round/>
              <a:headEnd/>
              <a:tailEnd/>
            </a:ln>
          </p:spPr>
          <p:txBody>
            <a:bodyPr/>
            <a:lstStyle/>
            <a:p>
              <a:endParaRPr lang="en-US"/>
            </a:p>
          </p:txBody>
        </p:sp>
        <p:sp>
          <p:nvSpPr>
            <p:cNvPr id="17" name="Rectangle 79"/>
            <p:cNvSpPr>
              <a:spLocks noChangeArrowheads="1"/>
            </p:cNvSpPr>
            <p:nvPr/>
          </p:nvSpPr>
          <p:spPr bwMode="auto">
            <a:xfrm>
              <a:off x="4443" y="2600"/>
              <a:ext cx="1239" cy="1192"/>
            </a:xfrm>
            <a:prstGeom prst="rect">
              <a:avLst/>
            </a:prstGeom>
            <a:noFill/>
            <a:ln w="9525">
              <a:noFill/>
              <a:miter lim="800000"/>
              <a:headEnd/>
              <a:tailEnd/>
            </a:ln>
          </p:spPr>
          <p:txBody>
            <a:bodyPr/>
            <a:lstStyle/>
            <a:p>
              <a:pPr marL="231775" indent="-231775" algn="l">
                <a:spcBef>
                  <a:spcPct val="20000"/>
                </a:spcBef>
                <a:buClr>
                  <a:srgbClr val="FF0000"/>
                </a:buClr>
                <a:buFont typeface="Wingdings" pitchFamily="2" charset="2"/>
                <a:buChar char="§"/>
              </a:pPr>
              <a:r>
                <a:rPr lang="en-US" sz="1600">
                  <a:latin typeface="Verdana" pitchFamily="34" charset="0"/>
                </a:rPr>
                <a:t>Many types of heart disease</a:t>
              </a:r>
            </a:p>
            <a:p>
              <a:pPr marL="231775" indent="-231775" algn="l">
                <a:spcBef>
                  <a:spcPct val="20000"/>
                </a:spcBef>
                <a:buClr>
                  <a:srgbClr val="FF0000"/>
                </a:buClr>
                <a:buFont typeface="Wingdings" pitchFamily="2" charset="2"/>
                <a:buChar char="§"/>
              </a:pPr>
              <a:r>
                <a:rPr lang="en-US" sz="1600">
                  <a:latin typeface="Verdana" pitchFamily="34" charset="0"/>
                </a:rPr>
                <a:t>Most cases of lung cancer</a:t>
              </a:r>
            </a:p>
            <a:p>
              <a:pPr marL="231775" indent="-231775" algn="l">
                <a:spcBef>
                  <a:spcPct val="20000"/>
                </a:spcBef>
                <a:buClr>
                  <a:srgbClr val="FF0000"/>
                </a:buClr>
                <a:buFont typeface="Wingdings" pitchFamily="2" charset="2"/>
                <a:buChar char="§"/>
              </a:pPr>
              <a:r>
                <a:rPr lang="en-US" sz="1600">
                  <a:latin typeface="Verdana" pitchFamily="34" charset="0"/>
                </a:rPr>
                <a:t>Cirrhosis of the liver</a:t>
              </a:r>
            </a:p>
            <a:p>
              <a:pPr marL="231775" indent="-231775" algn="l">
                <a:spcBef>
                  <a:spcPct val="20000"/>
                </a:spcBef>
                <a:buClr>
                  <a:srgbClr val="FF0000"/>
                </a:buClr>
              </a:pPr>
              <a:endParaRPr lang="en-US" sz="1600">
                <a:latin typeface="Verdana" pitchFamily="34" charset="0"/>
              </a:endParaRPr>
            </a:p>
          </p:txBody>
        </p:sp>
        <p:sp>
          <p:nvSpPr>
            <p:cNvPr id="18" name="Rectangle 78"/>
            <p:cNvSpPr>
              <a:spLocks noChangeArrowheads="1"/>
            </p:cNvSpPr>
            <p:nvPr/>
          </p:nvSpPr>
          <p:spPr bwMode="auto">
            <a:xfrm>
              <a:off x="1794" y="2600"/>
              <a:ext cx="2649" cy="1192"/>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sz="1600">
                  <a:latin typeface="Verdana" pitchFamily="34" charset="0"/>
                </a:rPr>
                <a:t>Diseases to which unhealthful behavior choices often contribute (i.e., eating high-fat foods; being physically inactive; using tobacco, alcohol, or other drugs; failing to manage stress properly)</a:t>
              </a:r>
            </a:p>
          </p:txBody>
        </p:sp>
        <p:sp>
          <p:nvSpPr>
            <p:cNvPr id="19" name="Rectangle 77"/>
            <p:cNvSpPr>
              <a:spLocks noChangeArrowheads="1"/>
            </p:cNvSpPr>
            <p:nvPr/>
          </p:nvSpPr>
          <p:spPr bwMode="auto">
            <a:xfrm>
              <a:off x="996" y="2600"/>
              <a:ext cx="798" cy="1192"/>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endParaRPr lang="en-US" sz="1600" dirty="0" smtClean="0">
                <a:latin typeface="Verdana" pitchFamily="34" charset="0"/>
              </a:endParaRPr>
            </a:p>
            <a:p>
              <a:pPr algn="ctr">
                <a:spcBef>
                  <a:spcPct val="20000"/>
                </a:spcBef>
                <a:buClr>
                  <a:srgbClr val="FF0000"/>
                </a:buClr>
                <a:buFont typeface="Wingdings" pitchFamily="2" charset="2"/>
                <a:buNone/>
              </a:pPr>
              <a:r>
                <a:rPr lang="en-US" sz="1600" dirty="0" smtClean="0">
                  <a:latin typeface="Verdana" pitchFamily="34" charset="0"/>
                </a:rPr>
                <a:t>Behavioral</a:t>
              </a:r>
              <a:endParaRPr lang="en-US" sz="1600" dirty="0">
                <a:latin typeface="Verdana" pitchFamily="34" charset="0"/>
              </a:endParaRPr>
            </a:p>
            <a:p>
              <a:pPr algn="l">
                <a:spcBef>
                  <a:spcPct val="20000"/>
                </a:spcBef>
                <a:buClr>
                  <a:srgbClr val="FF0000"/>
                </a:buClr>
                <a:buFont typeface="Wingdings" pitchFamily="2" charset="2"/>
                <a:buNone/>
              </a:pPr>
              <a:endParaRPr lang="en-US" sz="1600" dirty="0">
                <a:latin typeface="Verdana" pitchFamily="34" charset="0"/>
              </a:endParaRPr>
            </a:p>
          </p:txBody>
        </p:sp>
        <p:sp>
          <p:nvSpPr>
            <p:cNvPr id="20" name="Line 80"/>
            <p:cNvSpPr>
              <a:spLocks noChangeShapeType="1"/>
            </p:cNvSpPr>
            <p:nvPr/>
          </p:nvSpPr>
          <p:spPr bwMode="auto">
            <a:xfrm>
              <a:off x="996" y="2600"/>
              <a:ext cx="4686" cy="0"/>
            </a:xfrm>
            <a:prstGeom prst="line">
              <a:avLst/>
            </a:prstGeom>
            <a:noFill/>
            <a:ln w="28575" cap="rnd">
              <a:solidFill>
                <a:schemeClr val="tx1"/>
              </a:solidFill>
              <a:round/>
              <a:headEnd/>
              <a:tailEnd/>
            </a:ln>
          </p:spPr>
          <p:txBody>
            <a:bodyPr/>
            <a:lstStyle/>
            <a:p>
              <a:endParaRPr lang="en-US"/>
            </a:p>
          </p:txBody>
        </p:sp>
        <p:sp>
          <p:nvSpPr>
            <p:cNvPr id="21" name="Line 82"/>
            <p:cNvSpPr>
              <a:spLocks noChangeShapeType="1"/>
            </p:cNvSpPr>
            <p:nvPr/>
          </p:nvSpPr>
          <p:spPr bwMode="auto">
            <a:xfrm>
              <a:off x="996" y="3792"/>
              <a:ext cx="4686" cy="0"/>
            </a:xfrm>
            <a:prstGeom prst="line">
              <a:avLst/>
            </a:prstGeom>
            <a:noFill/>
            <a:ln w="28575" cap="rnd">
              <a:solidFill>
                <a:schemeClr val="tx1"/>
              </a:solidFill>
              <a:round/>
              <a:headEnd/>
              <a:tailEnd/>
            </a:ln>
          </p:spPr>
          <p:txBody>
            <a:bodyPr/>
            <a:lstStyle/>
            <a:p>
              <a:endParaRPr lang="en-US"/>
            </a:p>
          </p:txBody>
        </p:sp>
        <p:sp>
          <p:nvSpPr>
            <p:cNvPr id="22" name="Line 83"/>
            <p:cNvSpPr>
              <a:spLocks noChangeShapeType="1"/>
            </p:cNvSpPr>
            <p:nvPr/>
          </p:nvSpPr>
          <p:spPr bwMode="auto">
            <a:xfrm>
              <a:off x="996" y="2600"/>
              <a:ext cx="0" cy="1192"/>
            </a:xfrm>
            <a:prstGeom prst="line">
              <a:avLst/>
            </a:prstGeom>
            <a:noFill/>
            <a:ln w="28575" cap="rnd">
              <a:solidFill>
                <a:schemeClr val="tx1"/>
              </a:solidFill>
              <a:round/>
              <a:headEnd/>
              <a:tailEnd/>
            </a:ln>
          </p:spPr>
          <p:txBody>
            <a:bodyPr/>
            <a:lstStyle/>
            <a:p>
              <a:endParaRPr lang="en-US"/>
            </a:p>
          </p:txBody>
        </p:sp>
        <p:sp>
          <p:nvSpPr>
            <p:cNvPr id="23" name="Line 84"/>
            <p:cNvSpPr>
              <a:spLocks noChangeShapeType="1"/>
            </p:cNvSpPr>
            <p:nvPr/>
          </p:nvSpPr>
          <p:spPr bwMode="auto">
            <a:xfrm>
              <a:off x="1794" y="2600"/>
              <a:ext cx="0" cy="1192"/>
            </a:xfrm>
            <a:prstGeom prst="line">
              <a:avLst/>
            </a:prstGeom>
            <a:noFill/>
            <a:ln w="12700" cap="rnd">
              <a:solidFill>
                <a:schemeClr val="tx1"/>
              </a:solidFill>
              <a:round/>
              <a:headEnd/>
              <a:tailEnd/>
            </a:ln>
          </p:spPr>
          <p:txBody>
            <a:bodyPr/>
            <a:lstStyle/>
            <a:p>
              <a:endParaRPr lang="en-US"/>
            </a:p>
          </p:txBody>
        </p:sp>
        <p:sp>
          <p:nvSpPr>
            <p:cNvPr id="24" name="Line 85"/>
            <p:cNvSpPr>
              <a:spLocks noChangeShapeType="1"/>
            </p:cNvSpPr>
            <p:nvPr/>
          </p:nvSpPr>
          <p:spPr bwMode="auto">
            <a:xfrm>
              <a:off x="4443" y="2600"/>
              <a:ext cx="0" cy="1192"/>
            </a:xfrm>
            <a:prstGeom prst="line">
              <a:avLst/>
            </a:prstGeom>
            <a:noFill/>
            <a:ln w="12700" cap="rnd">
              <a:solidFill>
                <a:schemeClr val="tx1"/>
              </a:solidFill>
              <a:round/>
              <a:headEnd/>
              <a:tailEnd/>
            </a:ln>
          </p:spPr>
          <p:txBody>
            <a:bodyPr/>
            <a:lstStyle/>
            <a:p>
              <a:endParaRPr lang="en-US"/>
            </a:p>
          </p:txBody>
        </p:sp>
        <p:sp>
          <p:nvSpPr>
            <p:cNvPr id="25" name="Line 86"/>
            <p:cNvSpPr>
              <a:spLocks noChangeShapeType="1"/>
            </p:cNvSpPr>
            <p:nvPr/>
          </p:nvSpPr>
          <p:spPr bwMode="auto">
            <a:xfrm>
              <a:off x="5682" y="2600"/>
              <a:ext cx="0" cy="1192"/>
            </a:xfrm>
            <a:prstGeom prst="line">
              <a:avLst/>
            </a:prstGeom>
            <a:noFill/>
            <a:ln w="28575" cap="rnd">
              <a:solidFill>
                <a:schemeClr val="tx1"/>
              </a:solidFill>
              <a:round/>
              <a:headEnd/>
              <a:tailEnd/>
            </a:ln>
          </p:spPr>
          <p:txBody>
            <a:bodyPr/>
            <a:lstStyle/>
            <a:p>
              <a:endParaRPr lang="en-US"/>
            </a:p>
          </p:txBody>
        </p:sp>
      </p:grpSp>
    </p:spTree>
    <p:custDataLst>
      <p:tags r:id="rId1"/>
    </p:custDataLst>
    <p:extLst>
      <p:ext uri="{BB962C8B-B14F-4D97-AF65-F5344CB8AC3E}">
        <p14:creationId xmlns:p14="http://schemas.microsoft.com/office/powerpoint/2010/main" val="2211401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9789"/>
          </a:xfrm>
        </p:spPr>
        <p:txBody>
          <a:bodyPr>
            <a:noAutofit/>
          </a:bodyPr>
          <a:lstStyle/>
          <a:p>
            <a:r>
              <a:rPr lang="en-US" sz="2400" b="1" dirty="0" smtClean="0"/>
              <a:t>Types of Non communicable Diseases ( 2 of 2)</a:t>
            </a:r>
            <a:endParaRPr lang="en-US" sz="2400" b="1" dirty="0"/>
          </a:p>
        </p:txBody>
      </p:sp>
      <p:grpSp>
        <p:nvGrpSpPr>
          <p:cNvPr id="4" name="Group 113"/>
          <p:cNvGrpSpPr>
            <a:grpSpLocks/>
          </p:cNvGrpSpPr>
          <p:nvPr/>
        </p:nvGrpSpPr>
        <p:grpSpPr bwMode="auto">
          <a:xfrm>
            <a:off x="838200" y="1601788"/>
            <a:ext cx="7543800" cy="4875213"/>
            <a:chOff x="960" y="913"/>
            <a:chExt cx="4752" cy="3071"/>
          </a:xfrm>
        </p:grpSpPr>
        <p:sp>
          <p:nvSpPr>
            <p:cNvPr id="5" name="Rectangle 5"/>
            <p:cNvSpPr>
              <a:spLocks noChangeArrowheads="1"/>
            </p:cNvSpPr>
            <p:nvPr/>
          </p:nvSpPr>
          <p:spPr bwMode="auto">
            <a:xfrm>
              <a:off x="2064" y="1412"/>
              <a:ext cx="1824" cy="1517"/>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sz="1600">
                  <a:latin typeface="Verdana" pitchFamily="34" charset="0"/>
                </a:rPr>
                <a:t>Diseases that are caused by exposure to specific substances in the environment or to environmental hazards, such as pollution, toxic wastes, and secondhand smoke</a:t>
              </a:r>
            </a:p>
          </p:txBody>
        </p:sp>
        <p:sp>
          <p:nvSpPr>
            <p:cNvPr id="6" name="Rectangle 10"/>
            <p:cNvSpPr>
              <a:spLocks noChangeArrowheads="1"/>
            </p:cNvSpPr>
            <p:nvPr/>
          </p:nvSpPr>
          <p:spPr bwMode="auto">
            <a:xfrm>
              <a:off x="3840" y="1008"/>
              <a:ext cx="1872" cy="326"/>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dirty="0">
                  <a:latin typeface="Verdana" pitchFamily="34" charset="0"/>
                </a:rPr>
                <a:t>Examples</a:t>
              </a:r>
            </a:p>
          </p:txBody>
        </p:sp>
        <p:sp>
          <p:nvSpPr>
            <p:cNvPr id="7" name="Line 13"/>
            <p:cNvSpPr>
              <a:spLocks noChangeShapeType="1"/>
            </p:cNvSpPr>
            <p:nvPr/>
          </p:nvSpPr>
          <p:spPr bwMode="auto">
            <a:xfrm>
              <a:off x="960" y="913"/>
              <a:ext cx="4752" cy="0"/>
            </a:xfrm>
            <a:prstGeom prst="line">
              <a:avLst/>
            </a:prstGeom>
            <a:noFill/>
            <a:ln w="28575" cap="sq">
              <a:solidFill>
                <a:schemeClr val="tx1"/>
              </a:solidFill>
              <a:round/>
              <a:headEnd/>
              <a:tailEnd/>
            </a:ln>
          </p:spPr>
          <p:txBody>
            <a:bodyPr/>
            <a:lstStyle/>
            <a:p>
              <a:endParaRPr lang="en-US"/>
            </a:p>
          </p:txBody>
        </p:sp>
        <p:sp>
          <p:nvSpPr>
            <p:cNvPr id="8" name="Line 14"/>
            <p:cNvSpPr>
              <a:spLocks noChangeShapeType="1"/>
            </p:cNvSpPr>
            <p:nvPr/>
          </p:nvSpPr>
          <p:spPr bwMode="auto">
            <a:xfrm>
              <a:off x="960" y="1412"/>
              <a:ext cx="4752" cy="0"/>
            </a:xfrm>
            <a:prstGeom prst="line">
              <a:avLst/>
            </a:prstGeom>
            <a:noFill/>
            <a:ln w="12700">
              <a:solidFill>
                <a:schemeClr val="tx1"/>
              </a:solidFill>
              <a:round/>
              <a:headEnd/>
              <a:tailEnd/>
            </a:ln>
          </p:spPr>
          <p:txBody>
            <a:bodyPr/>
            <a:lstStyle/>
            <a:p>
              <a:endParaRPr lang="en-US"/>
            </a:p>
          </p:txBody>
        </p:sp>
        <p:sp>
          <p:nvSpPr>
            <p:cNvPr id="9" name="Line 15"/>
            <p:cNvSpPr>
              <a:spLocks noChangeShapeType="1"/>
            </p:cNvSpPr>
            <p:nvPr/>
          </p:nvSpPr>
          <p:spPr bwMode="auto">
            <a:xfrm>
              <a:off x="960" y="2929"/>
              <a:ext cx="4752" cy="0"/>
            </a:xfrm>
            <a:prstGeom prst="line">
              <a:avLst/>
            </a:prstGeom>
            <a:noFill/>
            <a:ln w="28575" cap="sq">
              <a:solidFill>
                <a:schemeClr val="tx1"/>
              </a:solidFill>
              <a:round/>
              <a:headEnd/>
              <a:tailEnd/>
            </a:ln>
          </p:spPr>
          <p:txBody>
            <a:bodyPr/>
            <a:lstStyle/>
            <a:p>
              <a:endParaRPr lang="en-US"/>
            </a:p>
          </p:txBody>
        </p:sp>
        <p:sp>
          <p:nvSpPr>
            <p:cNvPr id="10" name="Line 16"/>
            <p:cNvSpPr>
              <a:spLocks noChangeShapeType="1"/>
            </p:cNvSpPr>
            <p:nvPr/>
          </p:nvSpPr>
          <p:spPr bwMode="auto">
            <a:xfrm>
              <a:off x="960" y="913"/>
              <a:ext cx="0" cy="2016"/>
            </a:xfrm>
            <a:prstGeom prst="line">
              <a:avLst/>
            </a:prstGeom>
            <a:noFill/>
            <a:ln w="28575" cap="sq">
              <a:solidFill>
                <a:schemeClr val="tx1"/>
              </a:solidFill>
              <a:round/>
              <a:headEnd/>
              <a:tailEnd/>
            </a:ln>
          </p:spPr>
          <p:txBody>
            <a:bodyPr/>
            <a:lstStyle/>
            <a:p>
              <a:endParaRPr lang="en-US"/>
            </a:p>
          </p:txBody>
        </p:sp>
        <p:sp>
          <p:nvSpPr>
            <p:cNvPr id="11" name="Line 17"/>
            <p:cNvSpPr>
              <a:spLocks noChangeShapeType="1"/>
            </p:cNvSpPr>
            <p:nvPr/>
          </p:nvSpPr>
          <p:spPr bwMode="auto">
            <a:xfrm>
              <a:off x="2097" y="913"/>
              <a:ext cx="0" cy="2016"/>
            </a:xfrm>
            <a:prstGeom prst="line">
              <a:avLst/>
            </a:prstGeom>
            <a:noFill/>
            <a:ln w="12700">
              <a:solidFill>
                <a:schemeClr val="tx1"/>
              </a:solidFill>
              <a:round/>
              <a:headEnd/>
              <a:tailEnd/>
            </a:ln>
          </p:spPr>
          <p:txBody>
            <a:bodyPr/>
            <a:lstStyle/>
            <a:p>
              <a:endParaRPr lang="en-US"/>
            </a:p>
          </p:txBody>
        </p:sp>
        <p:sp>
          <p:nvSpPr>
            <p:cNvPr id="12" name="Line 18"/>
            <p:cNvSpPr>
              <a:spLocks noChangeShapeType="1"/>
            </p:cNvSpPr>
            <p:nvPr/>
          </p:nvSpPr>
          <p:spPr bwMode="auto">
            <a:xfrm>
              <a:off x="3840" y="913"/>
              <a:ext cx="0" cy="2016"/>
            </a:xfrm>
            <a:prstGeom prst="line">
              <a:avLst/>
            </a:prstGeom>
            <a:noFill/>
            <a:ln w="12700">
              <a:solidFill>
                <a:schemeClr val="tx1"/>
              </a:solidFill>
              <a:round/>
              <a:headEnd/>
              <a:tailEnd/>
            </a:ln>
          </p:spPr>
          <p:txBody>
            <a:bodyPr/>
            <a:lstStyle/>
            <a:p>
              <a:endParaRPr lang="en-US"/>
            </a:p>
          </p:txBody>
        </p:sp>
        <p:sp>
          <p:nvSpPr>
            <p:cNvPr id="13" name="Line 19"/>
            <p:cNvSpPr>
              <a:spLocks noChangeShapeType="1"/>
            </p:cNvSpPr>
            <p:nvPr/>
          </p:nvSpPr>
          <p:spPr bwMode="auto">
            <a:xfrm>
              <a:off x="5712" y="913"/>
              <a:ext cx="0" cy="2016"/>
            </a:xfrm>
            <a:prstGeom prst="line">
              <a:avLst/>
            </a:prstGeom>
            <a:noFill/>
            <a:ln w="28575" cap="sq">
              <a:solidFill>
                <a:schemeClr val="tx1"/>
              </a:solidFill>
              <a:round/>
              <a:headEnd/>
              <a:tailEnd/>
            </a:ln>
          </p:spPr>
          <p:txBody>
            <a:bodyPr/>
            <a:lstStyle/>
            <a:p>
              <a:endParaRPr lang="en-US"/>
            </a:p>
          </p:txBody>
        </p:sp>
        <p:sp>
          <p:nvSpPr>
            <p:cNvPr id="14" name="Rectangle 4"/>
            <p:cNvSpPr>
              <a:spLocks noChangeArrowheads="1"/>
            </p:cNvSpPr>
            <p:nvPr/>
          </p:nvSpPr>
          <p:spPr bwMode="auto">
            <a:xfrm>
              <a:off x="3792" y="1393"/>
              <a:ext cx="1872" cy="1517"/>
            </a:xfrm>
            <a:prstGeom prst="rect">
              <a:avLst/>
            </a:prstGeom>
            <a:noFill/>
            <a:ln w="9525">
              <a:noFill/>
              <a:miter lim="800000"/>
              <a:headEnd/>
              <a:tailEnd/>
            </a:ln>
          </p:spPr>
          <p:txBody>
            <a:bodyPr/>
            <a:lstStyle/>
            <a:p>
              <a:pPr marL="174625" indent="-174625" algn="l">
                <a:spcBef>
                  <a:spcPct val="20000"/>
                </a:spcBef>
                <a:buClr>
                  <a:srgbClr val="FF0000"/>
                </a:buClr>
                <a:buFont typeface="Wingdings" pitchFamily="2" charset="2"/>
                <a:buChar char="§"/>
              </a:pPr>
              <a:r>
                <a:rPr lang="en-US" sz="1600">
                  <a:latin typeface="Verdana" pitchFamily="34" charset="0"/>
                </a:rPr>
                <a:t>Some types of allergies</a:t>
              </a:r>
            </a:p>
            <a:p>
              <a:pPr marL="174625" indent="-174625" algn="l">
                <a:spcBef>
                  <a:spcPct val="20000"/>
                </a:spcBef>
                <a:buClr>
                  <a:srgbClr val="FF0000"/>
                </a:buClr>
                <a:buFont typeface="Wingdings" pitchFamily="2" charset="2"/>
                <a:buChar char="§"/>
              </a:pPr>
              <a:r>
                <a:rPr lang="en-US" sz="1600">
                  <a:latin typeface="Verdana" pitchFamily="34" charset="0"/>
                </a:rPr>
                <a:t>Lung cancer caused by breathing in asbestos particles</a:t>
              </a:r>
            </a:p>
            <a:p>
              <a:pPr marL="174625" indent="-174625" algn="l">
                <a:spcBef>
                  <a:spcPct val="20000"/>
                </a:spcBef>
                <a:buClr>
                  <a:srgbClr val="FF0000"/>
                </a:buClr>
                <a:buFont typeface="Wingdings" pitchFamily="2" charset="2"/>
                <a:buChar char="§"/>
              </a:pPr>
              <a:r>
                <a:rPr lang="en-US" sz="1600">
                  <a:latin typeface="Verdana" pitchFamily="34" charset="0"/>
                </a:rPr>
                <a:t>Respiratory diseases caused by breathing in certain substances in polluted air</a:t>
              </a:r>
            </a:p>
          </p:txBody>
        </p:sp>
        <p:sp>
          <p:nvSpPr>
            <p:cNvPr id="15" name="Rectangle 6"/>
            <p:cNvSpPr>
              <a:spLocks noChangeArrowheads="1"/>
            </p:cNvSpPr>
            <p:nvPr/>
          </p:nvSpPr>
          <p:spPr bwMode="auto">
            <a:xfrm>
              <a:off x="960" y="1555"/>
              <a:ext cx="1248" cy="1517"/>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1600" dirty="0" smtClean="0">
                  <a:latin typeface="Verdana" pitchFamily="34" charset="0"/>
                </a:rPr>
                <a:t>Environmental</a:t>
              </a:r>
              <a:endParaRPr lang="en-US" sz="1600" dirty="0">
                <a:latin typeface="Verdana" pitchFamily="34" charset="0"/>
              </a:endParaRPr>
            </a:p>
          </p:txBody>
        </p:sp>
        <p:sp>
          <p:nvSpPr>
            <p:cNvPr id="16" name="Rectangle 11"/>
            <p:cNvSpPr>
              <a:spLocks noChangeArrowheads="1"/>
            </p:cNvSpPr>
            <p:nvPr/>
          </p:nvSpPr>
          <p:spPr bwMode="auto">
            <a:xfrm>
              <a:off x="2208" y="960"/>
              <a:ext cx="1440" cy="356"/>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000" dirty="0" smtClean="0">
                  <a:latin typeface="Verdana" pitchFamily="34" charset="0"/>
                </a:rPr>
                <a:t>    </a:t>
              </a:r>
              <a:r>
                <a:rPr lang="en-US" dirty="0" smtClean="0">
                  <a:latin typeface="Verdana" pitchFamily="34" charset="0"/>
                </a:rPr>
                <a:t>Causes/Risk    Factors</a:t>
              </a:r>
              <a:endParaRPr lang="en-US" sz="2000" dirty="0">
                <a:latin typeface="Verdana" pitchFamily="34" charset="0"/>
              </a:endParaRPr>
            </a:p>
          </p:txBody>
        </p:sp>
        <p:sp>
          <p:nvSpPr>
            <p:cNvPr id="17" name="Rectangle 12"/>
            <p:cNvSpPr>
              <a:spLocks noChangeArrowheads="1"/>
            </p:cNvSpPr>
            <p:nvPr/>
          </p:nvSpPr>
          <p:spPr bwMode="auto">
            <a:xfrm>
              <a:off x="1008" y="1008"/>
              <a:ext cx="1056" cy="287"/>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2000" dirty="0">
                  <a:latin typeface="Verdana" pitchFamily="34" charset="0"/>
                </a:rPr>
                <a:t>Type</a:t>
              </a:r>
            </a:p>
          </p:txBody>
        </p:sp>
        <p:sp>
          <p:nvSpPr>
            <p:cNvPr id="18" name="Rectangle 83"/>
            <p:cNvSpPr>
              <a:spLocks noChangeArrowheads="1"/>
            </p:cNvSpPr>
            <p:nvPr/>
          </p:nvSpPr>
          <p:spPr bwMode="auto">
            <a:xfrm>
              <a:off x="3840" y="3072"/>
              <a:ext cx="1872" cy="912"/>
            </a:xfrm>
            <a:prstGeom prst="rect">
              <a:avLst/>
            </a:prstGeom>
            <a:noFill/>
            <a:ln w="9525">
              <a:noFill/>
              <a:miter lim="800000"/>
              <a:headEnd/>
              <a:tailEnd/>
            </a:ln>
          </p:spPr>
          <p:txBody>
            <a:bodyPr/>
            <a:lstStyle/>
            <a:p>
              <a:pPr marL="174625" indent="-174625" algn="l">
                <a:spcBef>
                  <a:spcPct val="20000"/>
                </a:spcBef>
                <a:buClr>
                  <a:srgbClr val="FF0000"/>
                </a:buClr>
                <a:buFont typeface="Wingdings" pitchFamily="2" charset="2"/>
                <a:buChar char="§"/>
              </a:pPr>
              <a:r>
                <a:rPr lang="en-US" sz="1600">
                  <a:latin typeface="Verdana" pitchFamily="34" charset="0"/>
                </a:rPr>
                <a:t>Alzheimer’s disease</a:t>
              </a:r>
            </a:p>
            <a:p>
              <a:pPr marL="174625" indent="-174625" algn="l">
                <a:spcBef>
                  <a:spcPct val="20000"/>
                </a:spcBef>
                <a:buClr>
                  <a:srgbClr val="FF0000"/>
                </a:buClr>
                <a:buFont typeface="Wingdings" pitchFamily="2" charset="2"/>
                <a:buChar char="§"/>
              </a:pPr>
              <a:r>
                <a:rPr lang="en-US" sz="1600">
                  <a:latin typeface="Verdana" pitchFamily="34" charset="0"/>
                </a:rPr>
                <a:t>Rheumatoid arthritis</a:t>
              </a:r>
            </a:p>
            <a:p>
              <a:pPr marL="174625" indent="-174625" algn="l">
                <a:spcBef>
                  <a:spcPct val="20000"/>
                </a:spcBef>
                <a:buClr>
                  <a:srgbClr val="FF0000"/>
                </a:buClr>
                <a:buFont typeface="Wingdings" pitchFamily="2" charset="2"/>
                <a:buChar char="§"/>
              </a:pPr>
              <a:r>
                <a:rPr lang="en-US" sz="1600">
                  <a:latin typeface="Verdana" pitchFamily="34" charset="0"/>
                </a:rPr>
                <a:t>Chronic fatigue syndrome</a:t>
              </a:r>
            </a:p>
          </p:txBody>
        </p:sp>
        <p:sp>
          <p:nvSpPr>
            <p:cNvPr id="19" name="Rectangle 84"/>
            <p:cNvSpPr>
              <a:spLocks noChangeArrowheads="1"/>
            </p:cNvSpPr>
            <p:nvPr/>
          </p:nvSpPr>
          <p:spPr bwMode="auto">
            <a:xfrm>
              <a:off x="2064" y="3072"/>
              <a:ext cx="1824" cy="912"/>
            </a:xfrm>
            <a:prstGeom prst="rect">
              <a:avLst/>
            </a:prstGeom>
            <a:noFill/>
            <a:ln w="9525">
              <a:noFill/>
              <a:miter lim="800000"/>
              <a:headEnd/>
              <a:tailEnd/>
            </a:ln>
          </p:spPr>
          <p:txBody>
            <a:bodyPr/>
            <a:lstStyle/>
            <a:p>
              <a:pPr algn="l">
                <a:spcBef>
                  <a:spcPct val="20000"/>
                </a:spcBef>
                <a:buClr>
                  <a:srgbClr val="FF0000"/>
                </a:buClr>
                <a:buFont typeface="Wingdings" pitchFamily="2" charset="2"/>
                <a:buNone/>
              </a:pPr>
              <a:r>
                <a:rPr lang="en-US" sz="1600">
                  <a:latin typeface="Verdana" pitchFamily="34" charset="0"/>
                </a:rPr>
                <a:t>Diseases whose causes are unknown</a:t>
              </a:r>
            </a:p>
          </p:txBody>
        </p:sp>
        <p:sp>
          <p:nvSpPr>
            <p:cNvPr id="20" name="Rectangle 85"/>
            <p:cNvSpPr>
              <a:spLocks noChangeArrowheads="1"/>
            </p:cNvSpPr>
            <p:nvPr/>
          </p:nvSpPr>
          <p:spPr bwMode="auto">
            <a:xfrm>
              <a:off x="960" y="3072"/>
              <a:ext cx="1056" cy="912"/>
            </a:xfrm>
            <a:prstGeom prst="rect">
              <a:avLst/>
            </a:prstGeom>
            <a:noFill/>
            <a:ln w="9525">
              <a:noFill/>
              <a:miter lim="800000"/>
              <a:headEnd/>
              <a:tailEnd/>
            </a:ln>
          </p:spPr>
          <p:txBody>
            <a:bodyPr/>
            <a:lstStyle/>
            <a:p>
              <a:pPr algn="ctr">
                <a:spcBef>
                  <a:spcPct val="20000"/>
                </a:spcBef>
                <a:buClr>
                  <a:srgbClr val="FF0000"/>
                </a:buClr>
                <a:buFont typeface="Wingdings" pitchFamily="2" charset="2"/>
                <a:buNone/>
              </a:pPr>
              <a:r>
                <a:rPr lang="en-US" sz="1600" dirty="0">
                  <a:latin typeface="Verdana" pitchFamily="34" charset="0"/>
                </a:rPr>
                <a:t>Unknown </a:t>
              </a:r>
            </a:p>
          </p:txBody>
        </p:sp>
        <p:sp>
          <p:nvSpPr>
            <p:cNvPr id="21" name="Line 89"/>
            <p:cNvSpPr>
              <a:spLocks noChangeShapeType="1"/>
            </p:cNvSpPr>
            <p:nvPr/>
          </p:nvSpPr>
          <p:spPr bwMode="auto">
            <a:xfrm>
              <a:off x="960" y="2929"/>
              <a:ext cx="4752" cy="0"/>
            </a:xfrm>
            <a:prstGeom prst="line">
              <a:avLst/>
            </a:prstGeom>
            <a:noFill/>
            <a:ln w="28575" cap="sq">
              <a:solidFill>
                <a:schemeClr val="tx1"/>
              </a:solidFill>
              <a:round/>
              <a:headEnd/>
              <a:tailEnd/>
            </a:ln>
          </p:spPr>
          <p:txBody>
            <a:bodyPr/>
            <a:lstStyle/>
            <a:p>
              <a:endParaRPr lang="en-US"/>
            </a:p>
          </p:txBody>
        </p:sp>
        <p:sp>
          <p:nvSpPr>
            <p:cNvPr id="22" name="Line 91"/>
            <p:cNvSpPr>
              <a:spLocks noChangeShapeType="1"/>
            </p:cNvSpPr>
            <p:nvPr/>
          </p:nvSpPr>
          <p:spPr bwMode="auto">
            <a:xfrm>
              <a:off x="960" y="3841"/>
              <a:ext cx="4752" cy="0"/>
            </a:xfrm>
            <a:prstGeom prst="line">
              <a:avLst/>
            </a:prstGeom>
            <a:noFill/>
            <a:ln w="28575" cap="sq">
              <a:solidFill>
                <a:schemeClr val="tx1"/>
              </a:solidFill>
              <a:round/>
              <a:headEnd/>
              <a:tailEnd/>
            </a:ln>
          </p:spPr>
          <p:txBody>
            <a:bodyPr/>
            <a:lstStyle/>
            <a:p>
              <a:endParaRPr lang="en-US"/>
            </a:p>
          </p:txBody>
        </p:sp>
        <p:sp>
          <p:nvSpPr>
            <p:cNvPr id="23" name="Line 92"/>
            <p:cNvSpPr>
              <a:spLocks noChangeShapeType="1"/>
            </p:cNvSpPr>
            <p:nvPr/>
          </p:nvSpPr>
          <p:spPr bwMode="auto">
            <a:xfrm>
              <a:off x="960" y="2929"/>
              <a:ext cx="0" cy="912"/>
            </a:xfrm>
            <a:prstGeom prst="line">
              <a:avLst/>
            </a:prstGeom>
            <a:noFill/>
            <a:ln w="28575" cap="sq">
              <a:solidFill>
                <a:schemeClr val="tx1"/>
              </a:solidFill>
              <a:round/>
              <a:headEnd/>
              <a:tailEnd/>
            </a:ln>
          </p:spPr>
          <p:txBody>
            <a:bodyPr/>
            <a:lstStyle/>
            <a:p>
              <a:endParaRPr lang="en-US"/>
            </a:p>
          </p:txBody>
        </p:sp>
        <p:sp>
          <p:nvSpPr>
            <p:cNvPr id="24" name="Line 93"/>
            <p:cNvSpPr>
              <a:spLocks noChangeShapeType="1"/>
            </p:cNvSpPr>
            <p:nvPr/>
          </p:nvSpPr>
          <p:spPr bwMode="auto">
            <a:xfrm>
              <a:off x="2097" y="2929"/>
              <a:ext cx="0" cy="912"/>
            </a:xfrm>
            <a:prstGeom prst="line">
              <a:avLst/>
            </a:prstGeom>
            <a:noFill/>
            <a:ln w="12700">
              <a:solidFill>
                <a:schemeClr val="tx1"/>
              </a:solidFill>
              <a:round/>
              <a:headEnd/>
              <a:tailEnd/>
            </a:ln>
          </p:spPr>
          <p:txBody>
            <a:bodyPr/>
            <a:lstStyle/>
            <a:p>
              <a:endParaRPr lang="en-US"/>
            </a:p>
          </p:txBody>
        </p:sp>
        <p:sp>
          <p:nvSpPr>
            <p:cNvPr id="25" name="Line 94"/>
            <p:cNvSpPr>
              <a:spLocks noChangeShapeType="1"/>
            </p:cNvSpPr>
            <p:nvPr/>
          </p:nvSpPr>
          <p:spPr bwMode="auto">
            <a:xfrm>
              <a:off x="3840" y="2929"/>
              <a:ext cx="0" cy="912"/>
            </a:xfrm>
            <a:prstGeom prst="line">
              <a:avLst/>
            </a:prstGeom>
            <a:noFill/>
            <a:ln w="12700">
              <a:solidFill>
                <a:schemeClr val="tx1"/>
              </a:solidFill>
              <a:round/>
              <a:headEnd/>
              <a:tailEnd/>
            </a:ln>
          </p:spPr>
          <p:txBody>
            <a:bodyPr/>
            <a:lstStyle/>
            <a:p>
              <a:endParaRPr lang="en-US"/>
            </a:p>
          </p:txBody>
        </p:sp>
        <p:sp>
          <p:nvSpPr>
            <p:cNvPr id="26" name="Line 95"/>
            <p:cNvSpPr>
              <a:spLocks noChangeShapeType="1"/>
            </p:cNvSpPr>
            <p:nvPr/>
          </p:nvSpPr>
          <p:spPr bwMode="auto">
            <a:xfrm>
              <a:off x="5712" y="2929"/>
              <a:ext cx="0" cy="912"/>
            </a:xfrm>
            <a:prstGeom prst="line">
              <a:avLst/>
            </a:prstGeom>
            <a:noFill/>
            <a:ln w="28575" cap="sq">
              <a:solidFill>
                <a:schemeClr val="tx1"/>
              </a:solidFill>
              <a:round/>
              <a:headEnd/>
              <a:tailEnd/>
            </a:ln>
          </p:spPr>
          <p:txBody>
            <a:bodyPr/>
            <a:lstStyle/>
            <a:p>
              <a:endParaRPr lang="en-US"/>
            </a:p>
          </p:txBody>
        </p:sp>
      </p:grpSp>
    </p:spTree>
    <p:custDataLst>
      <p:tags r:id="rId1"/>
    </p:custDataLst>
    <p:extLst>
      <p:ext uri="{BB962C8B-B14F-4D97-AF65-F5344CB8AC3E}">
        <p14:creationId xmlns:p14="http://schemas.microsoft.com/office/powerpoint/2010/main" val="3718768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PrinceS2\Desktop\Non_communicable_diseases.jpg"/>
          <p:cNvPicPr>
            <a:picLocks noChangeAspect="1" noChangeArrowheads="1"/>
          </p:cNvPicPr>
          <p:nvPr/>
        </p:nvPicPr>
        <p:blipFill>
          <a:blip r:embed="rId3" cstate="print"/>
          <a:srcRect/>
          <a:stretch>
            <a:fillRect/>
          </a:stretch>
        </p:blipFill>
        <p:spPr bwMode="auto">
          <a:xfrm>
            <a:off x="2438400" y="381000"/>
            <a:ext cx="4434909" cy="6186274"/>
          </a:xfrm>
          <a:prstGeom prst="rect">
            <a:avLst/>
          </a:prstGeom>
          <a:noFill/>
        </p:spPr>
      </p:pic>
    </p:spTree>
    <p:custDataLst>
      <p:tags r:id="rId1"/>
    </p:custDataLst>
    <p:extLst>
      <p:ext uri="{BB962C8B-B14F-4D97-AF65-F5344CB8AC3E}">
        <p14:creationId xmlns:p14="http://schemas.microsoft.com/office/powerpoint/2010/main" val="13705893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8229600" cy="914400"/>
          </a:xfrm>
        </p:spPr>
        <p:txBody>
          <a:bodyPr>
            <a:normAutofit/>
          </a:bodyPr>
          <a:lstStyle/>
          <a:p>
            <a:r>
              <a:rPr lang="en-US" sz="1800" b="1" dirty="0" smtClean="0"/>
              <a:t>Non Communicable Diseases</a:t>
            </a:r>
            <a:endParaRPr lang="en-US" sz="1800" b="1" dirty="0"/>
          </a:p>
        </p:txBody>
      </p:sp>
      <p:sp>
        <p:nvSpPr>
          <p:cNvPr id="3" name="Content Placeholder 2"/>
          <p:cNvSpPr>
            <a:spLocks noGrp="1"/>
          </p:cNvSpPr>
          <p:nvPr>
            <p:ph idx="1"/>
          </p:nvPr>
        </p:nvSpPr>
        <p:spPr>
          <a:xfrm>
            <a:off x="381000" y="1295400"/>
            <a:ext cx="8229600" cy="5181600"/>
          </a:xfrm>
        </p:spPr>
        <p:txBody>
          <a:bodyPr>
            <a:noAutofit/>
          </a:bodyPr>
          <a:lstStyle/>
          <a:p>
            <a:endParaRPr lang="en-US" sz="1400" dirty="0" smtClean="0"/>
          </a:p>
          <a:p>
            <a:pPr marL="514350" indent="-514350">
              <a:lnSpc>
                <a:spcPct val="170000"/>
              </a:lnSpc>
              <a:buFont typeface="+mj-lt"/>
              <a:buAutoNum type="arabicPeriod"/>
            </a:pPr>
            <a:r>
              <a:rPr lang="en-US" sz="1400" dirty="0" smtClean="0"/>
              <a:t> NCDs account for 63% of all deaths. </a:t>
            </a:r>
          </a:p>
          <a:p>
            <a:pPr marL="514350" indent="-514350">
              <a:lnSpc>
                <a:spcPct val="170000"/>
              </a:lnSpc>
              <a:buFont typeface="+mj-lt"/>
              <a:buAutoNum type="arabicPeriod"/>
            </a:pPr>
            <a:r>
              <a:rPr lang="en-US" sz="1400" dirty="0" smtClean="0"/>
              <a:t>80% of NCDs deaths occur in low- and middle-income countries. </a:t>
            </a:r>
          </a:p>
          <a:p>
            <a:pPr marL="514350" indent="-514350">
              <a:lnSpc>
                <a:spcPct val="170000"/>
              </a:lnSpc>
              <a:buFont typeface="+mj-lt"/>
              <a:buAutoNum type="arabicPeriod"/>
            </a:pPr>
            <a:r>
              <a:rPr lang="en-US" sz="1400" dirty="0" smtClean="0"/>
              <a:t>More than nine million of all deaths attributed to noncommunicable diseases (NCDs) occur before the age of 60.</a:t>
            </a:r>
          </a:p>
          <a:p>
            <a:pPr marL="514350" indent="-514350">
              <a:lnSpc>
                <a:spcPct val="170000"/>
              </a:lnSpc>
              <a:buFont typeface="+mj-lt"/>
              <a:buAutoNum type="arabicPeriod"/>
            </a:pPr>
            <a:r>
              <a:rPr lang="en-US" sz="1400" dirty="0" smtClean="0"/>
              <a:t> Around the world, NCDs affect women and men almost equally </a:t>
            </a:r>
          </a:p>
          <a:p>
            <a:pPr marL="514350" indent="-514350">
              <a:lnSpc>
                <a:spcPct val="170000"/>
              </a:lnSpc>
              <a:buFont typeface="+mj-lt"/>
              <a:buAutoNum type="arabicPeriod"/>
            </a:pPr>
            <a:r>
              <a:rPr lang="en-US" sz="1400" dirty="0" smtClean="0"/>
              <a:t> NCDs are largely preventable by means of effective interventions that tackle shared risk factors, namely: tobacco use, unhealthy diet, physical inactivity and harmful use of alcohol. </a:t>
            </a:r>
          </a:p>
          <a:p>
            <a:pPr marL="514350" indent="-514350">
              <a:lnSpc>
                <a:spcPct val="170000"/>
              </a:lnSpc>
              <a:buFont typeface="+mj-lt"/>
              <a:buAutoNum type="arabicPeriod"/>
            </a:pPr>
            <a:r>
              <a:rPr lang="en-US" sz="1400" dirty="0" smtClean="0"/>
              <a:t> NCDs are not only a health problem but a development challenge as well. </a:t>
            </a:r>
          </a:p>
          <a:p>
            <a:pPr marL="514350" indent="-514350">
              <a:lnSpc>
                <a:spcPct val="170000"/>
              </a:lnSpc>
              <a:buFont typeface="+mj-lt"/>
              <a:buAutoNum type="arabicPeriod"/>
            </a:pPr>
            <a:r>
              <a:rPr lang="en-US" sz="1400" dirty="0" smtClean="0"/>
              <a:t> One and a half billion adults, 20 and older, were overweight in 2008. </a:t>
            </a:r>
          </a:p>
          <a:p>
            <a:pPr marL="514350" indent="-514350">
              <a:lnSpc>
                <a:spcPct val="170000"/>
              </a:lnSpc>
              <a:buFont typeface="+mj-lt"/>
              <a:buAutoNum type="arabicPeriod"/>
            </a:pPr>
            <a:r>
              <a:rPr lang="en-US" sz="1400" dirty="0" smtClean="0"/>
              <a:t> Nearly 43 million children under five years old were overweight in 2010.</a:t>
            </a:r>
          </a:p>
          <a:p>
            <a:pPr marL="514350" indent="-514350">
              <a:lnSpc>
                <a:spcPct val="170000"/>
              </a:lnSpc>
              <a:buFont typeface="+mj-lt"/>
              <a:buAutoNum type="arabicPeriod"/>
            </a:pPr>
            <a:r>
              <a:rPr lang="en-US" sz="1400" dirty="0" smtClean="0"/>
              <a:t>Tobacco use kills nearly six million people a year. </a:t>
            </a:r>
          </a:p>
          <a:p>
            <a:pPr marL="514350" indent="-514350">
              <a:lnSpc>
                <a:spcPct val="170000"/>
              </a:lnSpc>
              <a:buFont typeface="+mj-lt"/>
              <a:buAutoNum type="arabicPeriod"/>
            </a:pPr>
            <a:r>
              <a:rPr lang="en-US" sz="1400" dirty="0" smtClean="0"/>
              <a:t>Eliminating major risks could prevent most NCDs. </a:t>
            </a:r>
          </a:p>
          <a:p>
            <a:endParaRPr lang="en-US" sz="1400" dirty="0" smtClean="0"/>
          </a:p>
          <a:p>
            <a:pPr>
              <a:buNone/>
            </a:pPr>
            <a:endParaRPr lang="en-US" sz="1400" dirty="0" smtClean="0"/>
          </a:p>
          <a:p>
            <a:endParaRPr lang="en-US" sz="1400" dirty="0"/>
          </a:p>
        </p:txBody>
      </p:sp>
      <p:pic>
        <p:nvPicPr>
          <p:cNvPr id="23554" name="Picture 2" descr="http://nwdrlf.com/wp-content/uploads/2012/09/Fact.jpeg"/>
          <p:cNvPicPr>
            <a:picLocks noChangeAspect="1" noChangeArrowheads="1"/>
          </p:cNvPicPr>
          <p:nvPr/>
        </p:nvPicPr>
        <p:blipFill>
          <a:blip r:embed="rId3" cstate="print"/>
          <a:srcRect/>
          <a:stretch>
            <a:fillRect/>
          </a:stretch>
        </p:blipFill>
        <p:spPr bwMode="auto">
          <a:xfrm>
            <a:off x="6629400" y="381000"/>
            <a:ext cx="1052687" cy="761999"/>
          </a:xfrm>
          <a:prstGeom prst="rect">
            <a:avLst/>
          </a:prstGeom>
          <a:noFill/>
        </p:spPr>
      </p:pic>
      <p:pic>
        <p:nvPicPr>
          <p:cNvPr id="23556" name="Picture 4" descr="http://4.bp.blogspot.com/-LU3NFW37bWs/T1OyFAFdvgI/AAAAAAAAAfo/t5YWPlQIJgU/s1600/10.png"/>
          <p:cNvPicPr>
            <a:picLocks noChangeAspect="1" noChangeArrowheads="1"/>
          </p:cNvPicPr>
          <p:nvPr/>
        </p:nvPicPr>
        <p:blipFill>
          <a:blip r:embed="rId4" cstate="print"/>
          <a:srcRect/>
          <a:stretch>
            <a:fillRect/>
          </a:stretch>
        </p:blipFill>
        <p:spPr bwMode="auto">
          <a:xfrm>
            <a:off x="5913383" y="419100"/>
            <a:ext cx="609600" cy="609600"/>
          </a:xfrm>
          <a:prstGeom prst="rect">
            <a:avLst/>
          </a:prstGeom>
          <a:noFill/>
        </p:spPr>
      </p:pic>
    </p:spTree>
    <p:custDataLst>
      <p:tags r:id="rId1"/>
    </p:custDataLst>
    <p:extLst>
      <p:ext uri="{BB962C8B-B14F-4D97-AF65-F5344CB8AC3E}">
        <p14:creationId xmlns:p14="http://schemas.microsoft.com/office/powerpoint/2010/main" val="3892818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normAutofit/>
          </a:bodyPr>
          <a:lstStyle/>
          <a:p>
            <a:r>
              <a:rPr lang="en-US" sz="3600" b="1" dirty="0" smtClean="0"/>
              <a:t>Global Statistics </a:t>
            </a:r>
            <a:endParaRPr lang="en-US" sz="3600" b="1" dirty="0"/>
          </a:p>
        </p:txBody>
      </p:sp>
      <p:pic>
        <p:nvPicPr>
          <p:cNvPr id="2050" name="Picture 2" descr="C:\Users\PrinceS2\Desktop\ncd.png"/>
          <p:cNvPicPr>
            <a:picLocks noChangeAspect="1" noChangeArrowheads="1"/>
          </p:cNvPicPr>
          <p:nvPr/>
        </p:nvPicPr>
        <p:blipFill>
          <a:blip r:embed="rId3" cstate="print"/>
          <a:srcRect/>
          <a:stretch>
            <a:fillRect/>
          </a:stretch>
        </p:blipFill>
        <p:spPr bwMode="auto">
          <a:xfrm>
            <a:off x="609600" y="1371600"/>
            <a:ext cx="8020981" cy="4917502"/>
          </a:xfrm>
          <a:prstGeom prst="rect">
            <a:avLst/>
          </a:prstGeom>
          <a:noFill/>
        </p:spPr>
      </p:pic>
    </p:spTree>
    <p:custDataLst>
      <p:tags r:id="rId1"/>
    </p:custDataLst>
    <p:extLst>
      <p:ext uri="{BB962C8B-B14F-4D97-AF65-F5344CB8AC3E}">
        <p14:creationId xmlns:p14="http://schemas.microsoft.com/office/powerpoint/2010/main" val="2768534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339761" y="1632413"/>
            <a:ext cx="4804239" cy="4692187"/>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1327150"/>
            <a:ext cx="4390606" cy="5302250"/>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11002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1828800"/>
          </a:xfrm>
        </p:spPr>
        <p:txBody>
          <a:bodyPr>
            <a:noAutofit/>
          </a:bodyPr>
          <a:lstStyle/>
          <a:p>
            <a:pPr algn="ctr">
              <a:lnSpc>
                <a:spcPct val="150000"/>
              </a:lnSpc>
              <a:buNone/>
            </a:pPr>
            <a:r>
              <a:rPr lang="en-US" sz="4000" dirty="0" smtClean="0"/>
              <a:t>   </a:t>
            </a:r>
            <a:r>
              <a:rPr lang="en-US" sz="4000" b="1" dirty="0" smtClean="0"/>
              <a:t>“By 2020 it is estimated that </a:t>
            </a:r>
          </a:p>
          <a:p>
            <a:pPr algn="ctr">
              <a:lnSpc>
                <a:spcPct val="150000"/>
              </a:lnSpc>
              <a:buNone/>
            </a:pPr>
            <a:r>
              <a:rPr lang="en-US" sz="4000" b="1" dirty="0" smtClean="0"/>
              <a:t>non-communicable disease will account for 73% of all deaths” </a:t>
            </a:r>
          </a:p>
          <a:p>
            <a:pPr algn="r">
              <a:buNone/>
            </a:pPr>
            <a:endParaRPr lang="en-US" sz="3600" b="1" dirty="0" smtClean="0"/>
          </a:p>
          <a:p>
            <a:pPr algn="r">
              <a:buNone/>
            </a:pPr>
            <a:r>
              <a:rPr lang="en-US" sz="3600" b="1" dirty="0" smtClean="0"/>
              <a:t> </a:t>
            </a:r>
          </a:p>
        </p:txBody>
      </p:sp>
      <p:pic>
        <p:nvPicPr>
          <p:cNvPr id="6146" name="Picture 2" descr="http://www.asbestosdiseaseawareness.org/wp-content/uploads/WHO-with-names.gif"/>
          <p:cNvPicPr>
            <a:picLocks noChangeAspect="1" noChangeArrowheads="1"/>
          </p:cNvPicPr>
          <p:nvPr/>
        </p:nvPicPr>
        <p:blipFill>
          <a:blip r:embed="rId3" cstate="print"/>
          <a:srcRect/>
          <a:stretch>
            <a:fillRect/>
          </a:stretch>
        </p:blipFill>
        <p:spPr bwMode="auto">
          <a:xfrm>
            <a:off x="6705600" y="4343400"/>
            <a:ext cx="1524000" cy="1552576"/>
          </a:xfrm>
          <a:prstGeom prst="rect">
            <a:avLst/>
          </a:prstGeom>
          <a:noFill/>
        </p:spPr>
      </p:pic>
    </p:spTree>
    <p:custDataLst>
      <p:tags r:id="rId1"/>
    </p:custDataLst>
    <p:extLst>
      <p:ext uri="{BB962C8B-B14F-4D97-AF65-F5344CB8AC3E}">
        <p14:creationId xmlns:p14="http://schemas.microsoft.com/office/powerpoint/2010/main" val="42192705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9"/>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roups and movements gradient globe">
  <a:themeElements>
    <a:clrScheme name="Groups and Movements Gradient Globe.p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oups and Movements Gradient Globe.p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oups and Movements Gradient Globe.po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oups and Movements Gradient Globe.po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oups and Movements Gradient Globe.po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oups and Movements Gradient Globe.po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oups and Movements Gradient Globe.po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oups and Movements Gradient Globe.po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oups and Movements Gradient Globe.po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oups and Movements Gradient Globe.po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oups and Movements Gradient Globe.po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oups and Movements Gradient Globe.po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oups and Movements Gradient Globe.po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oups and Movements Gradient Globe.po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groups and movements gradient globe</Template>
  <TotalTime>0</TotalTime>
  <Pages>0</Pages>
  <Words>932</Words>
  <Characters>0</Characters>
  <Application>Microsoft Office PowerPoint</Application>
  <DocSecurity>0</DocSecurity>
  <PresentationFormat>On-screen Show (4:3)</PresentationFormat>
  <Lines>0</Lines>
  <Paragraphs>119</Paragraphs>
  <Slides>19</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Times New Roman</vt:lpstr>
      <vt:lpstr>Verdana</vt:lpstr>
      <vt:lpstr>Wingdings</vt:lpstr>
      <vt:lpstr>groups and movements gradient globe</vt:lpstr>
      <vt:lpstr>Chart</vt:lpstr>
      <vt:lpstr>Non Communicable Diseases</vt:lpstr>
      <vt:lpstr>Non Communicable Disease (NCD)</vt:lpstr>
      <vt:lpstr>Types of Non Communicable Diseases (1 of 2)</vt:lpstr>
      <vt:lpstr>Types of Non communicable Diseases ( 2 of 2)</vt:lpstr>
      <vt:lpstr>PowerPoint Presentation</vt:lpstr>
      <vt:lpstr>Non Communicable Diseases</vt:lpstr>
      <vt:lpstr>Global Statistics </vt:lpstr>
      <vt:lpstr>PowerPoint Presentation</vt:lpstr>
      <vt:lpstr>PowerPoint Presentation</vt:lpstr>
      <vt:lpstr>Projected global deaths for selected causes, 2004–2030</vt:lpstr>
      <vt:lpstr>Decline in proportion of total mortality due to infectious diseases   England &amp; Wales, 1911-94, by age</vt:lpstr>
      <vt:lpstr>General Directorate of NCD in KSA (1 of 2)</vt:lpstr>
      <vt:lpstr>General Directorate of NCD in KSA (2 of 2)  </vt:lpstr>
      <vt:lpstr>PowerPoint Presentation</vt:lpstr>
      <vt:lpstr>NCDs Strategic Objectives &amp; Responsibilities</vt:lpstr>
      <vt:lpstr>Prioritization of NCDs Programs</vt:lpstr>
      <vt:lpstr>Non Communicable Disease Prevention Programs in Kingdom of Saudi Arabia</vt:lpstr>
      <vt:lpstr>Mile Stones of the NCDs Directorate during  2012 - 2013</vt:lpstr>
      <vt:lpstr>Thank You</vt:lpstr>
    </vt:vector>
  </TitlesOfParts>
  <Manager/>
  <Company/>
  <LinksUpToDate>false</LinksUpToDate>
  <CharactersWithSpaces>0</CharactersWithSpaces>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2005-06-08T13:02:13Z</cp:lastPrinted>
  <dcterms:created xsi:type="dcterms:W3CDTF">2013-09-19T22:10:14Z</dcterms:created>
  <dcterms:modified xsi:type="dcterms:W3CDTF">2014-11-28T22:31:24Z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E DAP">
    <vt:lpwstr>[ContentDir]\Student\MS\Templates\Groups and Movements\Groups and Movements.xml</vt:lpwstr>
  </property>
  <property fmtid="{D5CDD505-2E9C-101B-9397-08002B2CF9AE}" pid="3" name="SE Mode">
    <vt:lpwstr>student</vt:lpwstr>
  </property>
  <property fmtid="{D5CDD505-2E9C-101B-9397-08002B2CF9AE}" pid="4" name="SE Context">
    <vt:lpwstr>Presentation</vt:lpwstr>
  </property>
  <property fmtid="{D5CDD505-2E9C-101B-9397-08002B2CF9AE}" pid="5" name="SE DAP Default">
    <vt:lpwstr>[ContentDir]\Student\MS\Templates\Groups and Movements\Groups and Movements.xml</vt:lpwstr>
  </property>
  <property fmtid="{D5CDD505-2E9C-101B-9397-08002B2CF9AE}" pid="6" name="SE DAP Check Values">
    <vt:lpwstr>0</vt:lpwstr>
  </property>
  <property fmtid="{D5CDD505-2E9C-101B-9397-08002B2CF9AE}" pid="7" name="ArticulateGUID">
    <vt:lpwstr>E1203F8F-D642-48CF-B3BE-EF5012B333B3</vt:lpwstr>
  </property>
  <property fmtid="{D5CDD505-2E9C-101B-9397-08002B2CF9AE}" pid="8" name="ArticulatePath">
    <vt:lpwstr>Public Health in perspective of Hajj(3)</vt:lpwstr>
  </property>
</Properties>
</file>