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4"/>
  </p:sldMasterIdLst>
  <p:notesMasterIdLst>
    <p:notesMasterId r:id="rId47"/>
  </p:notesMasterIdLst>
  <p:sldIdLst>
    <p:sldId id="256" r:id="rId5"/>
    <p:sldId id="379" r:id="rId6"/>
    <p:sldId id="653" r:id="rId7"/>
    <p:sldId id="699" r:id="rId8"/>
    <p:sldId id="700" r:id="rId9"/>
    <p:sldId id="701" r:id="rId10"/>
    <p:sldId id="702" r:id="rId11"/>
    <p:sldId id="704" r:id="rId12"/>
    <p:sldId id="703" r:id="rId13"/>
    <p:sldId id="705" r:id="rId14"/>
    <p:sldId id="706" r:id="rId15"/>
    <p:sldId id="708" r:id="rId16"/>
    <p:sldId id="709" r:id="rId17"/>
    <p:sldId id="710" r:id="rId18"/>
    <p:sldId id="711" r:id="rId19"/>
    <p:sldId id="707" r:id="rId20"/>
    <p:sldId id="712" r:id="rId21"/>
    <p:sldId id="713" r:id="rId22"/>
    <p:sldId id="714" r:id="rId23"/>
    <p:sldId id="715" r:id="rId24"/>
    <p:sldId id="716" r:id="rId25"/>
    <p:sldId id="717" r:id="rId26"/>
    <p:sldId id="718" r:id="rId27"/>
    <p:sldId id="719" r:id="rId28"/>
    <p:sldId id="720" r:id="rId29"/>
    <p:sldId id="721" r:id="rId30"/>
    <p:sldId id="722" r:id="rId31"/>
    <p:sldId id="723" r:id="rId32"/>
    <p:sldId id="724" r:id="rId33"/>
    <p:sldId id="725" r:id="rId34"/>
    <p:sldId id="726" r:id="rId35"/>
    <p:sldId id="727" r:id="rId36"/>
    <p:sldId id="728" r:id="rId37"/>
    <p:sldId id="729" r:id="rId38"/>
    <p:sldId id="730" r:id="rId39"/>
    <p:sldId id="731" r:id="rId40"/>
    <p:sldId id="732" r:id="rId41"/>
    <p:sldId id="733" r:id="rId42"/>
    <p:sldId id="734" r:id="rId43"/>
    <p:sldId id="735" r:id="rId44"/>
    <p:sldId id="736" r:id="rId45"/>
    <p:sldId id="326" r:id="rId4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47B858"/>
    <a:srgbClr val="EFA022"/>
    <a:srgbClr val="333366"/>
    <a:srgbClr val="75C1AB"/>
    <a:srgbClr val="7070B8"/>
    <a:srgbClr val="26264D"/>
    <a:srgbClr val="CCC4EE"/>
    <a:srgbClr val="E6E6E6"/>
    <a:srgbClr val="0099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نمط متوسط 2 - تميي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النمط المتوسط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E25E649-3F16-4E02-A733-19D2CDBF48F0}" styleName="نمط متوسط 3 - تمييز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نمط فاتح 2 - تمييز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5758FB7-9AC5-4552-8A53-C91805E547FA}" styleName="نمط ذو نسُق 1 - تمييز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BDBED569-4797-4DF1-A0F4-6AAB3CD982D8}" styleName="نمط فاتح 3 - تمييز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A111915-BE36-4E01-A7E5-04B1672EAD32}" styleName="نمط فاتح 2 - تمييز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22838BEF-8BB2-4498-84A7-C5851F593DF1}" styleName="نمط متوسط 4 - تميي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FABFCF23-3B69-468F-B69F-88F6DE6A72F2}" styleName="نمط متوسط 1 - تمييز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35" autoAdjust="0"/>
    <p:restoredTop sz="94660"/>
  </p:normalViewPr>
  <p:slideViewPr>
    <p:cSldViewPr snapToGrid="0">
      <p:cViewPr varScale="1">
        <p:scale>
          <a:sx n="112" d="100"/>
          <a:sy n="112" d="100"/>
        </p:scale>
        <p:origin x="41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slide" Target="slides/slide38.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slide" Target="slides/slide4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49"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slide" Target="slides/slide40.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slide" Target="slides/slide39.xml"/><Relationship Id="rId48" Type="http://schemas.openxmlformats.org/officeDocument/2006/relationships/presProps" Target="presProps.xml"/><Relationship Id="rId8" Type="http://schemas.openxmlformats.org/officeDocument/2006/relationships/slide" Target="slides/slide4.xml"/><Relationship Id="rId51" Type="http://schemas.openxmlformats.org/officeDocument/2006/relationships/tableStyles" Target="tableStyles.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slide" Target="slides/slide42.xml"/><Relationship Id="rId20" Type="http://schemas.openxmlformats.org/officeDocument/2006/relationships/slide" Target="slides/slide16.xml"/><Relationship Id="rId41" Type="http://schemas.openxmlformats.org/officeDocument/2006/relationships/slide" Target="slides/slide37.xml"/><Relationship Id="rId1" Type="http://schemas.openxmlformats.org/officeDocument/2006/relationships/customXml" Target="../customXml/item1.xml"/><Relationship Id="rId6"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519331-4BDF-4E56-9029-698398FA5D34}" type="datetimeFigureOut">
              <a:rPr lang="en-GB" smtClean="0"/>
              <a:t>13/04/2022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201106A-63F7-471F-ABE4-1F8412FF9F40}" type="slidenum">
              <a:rPr lang="en-GB" smtClean="0"/>
              <a:t>‹#›</a:t>
            </a:fld>
            <a:endParaRPr lang="en-GB"/>
          </a:p>
        </p:txBody>
      </p:sp>
    </p:spTree>
    <p:extLst>
      <p:ext uri="{BB962C8B-B14F-4D97-AF65-F5344CB8AC3E}">
        <p14:creationId xmlns:p14="http://schemas.microsoft.com/office/powerpoint/2010/main" val="11054319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4/13/2022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4/13/2022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عنوان ومحتوى">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sp>
        <p:nvSpPr>
          <p:cNvPr id="3" name="Content Placeholder 2"/>
          <p:cNvSpPr>
            <a:spLocks noGrp="1"/>
          </p:cNvSpPr>
          <p:nvPr>
            <p:ph idx="1"/>
          </p:nvPr>
        </p:nvSpPr>
        <p:spPr>
          <a:xfrm>
            <a:off x="5118447" y="803186"/>
            <a:ext cx="6281873" cy="5248622"/>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4/13/2022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ar-SA"/>
              <a:t>حرر أنماط نص الشكل الرئيسي</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4/13/2022</a:t>
            </a:fld>
            <a:endParaRPr lang="en-US" dirty="0"/>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dirty="0"/>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5120878" y="803187"/>
            <a:ext cx="6269591" cy="2382651"/>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118447" y="3672162"/>
            <a:ext cx="6272022" cy="2383586"/>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4/13/2022</a:t>
            </a:fld>
            <a:endParaRPr lang="en-US" dirty="0"/>
          </a:p>
        </p:txBody>
      </p:sp>
      <p:sp>
        <p:nvSpPr>
          <p:cNvPr id="6" name="Footer Placeholder 5"/>
          <p:cNvSpPr>
            <a:spLocks noGrp="1"/>
          </p:cNvSpPr>
          <p:nvPr>
            <p:ph type="ftr" sz="quarter" idx="11"/>
          </p:nvPr>
        </p:nvSpPr>
        <p:spPr>
          <a:xfrm>
            <a:off x="804672" y="6227064"/>
            <a:ext cx="10588752" cy="320040"/>
          </a:xfrm>
        </p:spPr>
        <p:txBody>
          <a:bodyPr/>
          <a:lstStyle/>
          <a:p>
            <a:endParaRPr lang="en-US" dirty="0"/>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4" name="Content Placeholder 3"/>
          <p:cNvSpPr>
            <a:spLocks noGrp="1"/>
          </p:cNvSpPr>
          <p:nvPr>
            <p:ph sz="half" idx="2"/>
          </p:nvPr>
        </p:nvSpPr>
        <p:spPr>
          <a:xfrm>
            <a:off x="5125305" y="1488985"/>
            <a:ext cx="6264350" cy="1696853"/>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حرر أنماط نص الشكل الرئيسي</a:t>
            </a:r>
          </a:p>
        </p:txBody>
      </p:sp>
      <p:sp>
        <p:nvSpPr>
          <p:cNvPr id="6" name="Content Placeholder 5"/>
          <p:cNvSpPr>
            <a:spLocks noGrp="1"/>
          </p:cNvSpPr>
          <p:nvPr>
            <p:ph sz="quarter" idx="4"/>
          </p:nvPr>
        </p:nvSpPr>
        <p:spPr>
          <a:xfrm>
            <a:off x="5118447" y="4351687"/>
            <a:ext cx="6265588" cy="1704060"/>
          </a:xfrm>
        </p:spPr>
        <p:txBody>
          <a:bodyP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4/13/2022</a:t>
            </a:fld>
            <a:endParaRPr lang="en-US" dirty="0"/>
          </a:p>
        </p:txBody>
      </p:sp>
      <p:sp>
        <p:nvSpPr>
          <p:cNvPr id="8" name="Footer Placeholder 7"/>
          <p:cNvSpPr>
            <a:spLocks noGrp="1"/>
          </p:cNvSpPr>
          <p:nvPr>
            <p:ph type="ftr" sz="quarter" idx="11"/>
          </p:nvPr>
        </p:nvSpPr>
        <p:spPr>
          <a:xfrm>
            <a:off x="804672" y="6227064"/>
            <a:ext cx="10588752" cy="320040"/>
          </a:xfrm>
        </p:spPr>
        <p:txBody>
          <a:bodyPr/>
          <a:lstStyle/>
          <a:p>
            <a:endParaRPr lang="en-US" dirty="0"/>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ar-SA"/>
              <a:t>انقر لتحرير نمط عنوان الشكل الرئيسي</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4/13/2022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4/13/2022</a:t>
            </a:fld>
            <a:endParaRPr lang="en-US" dirty="0"/>
          </a:p>
        </p:txBody>
      </p:sp>
      <p:sp>
        <p:nvSpPr>
          <p:cNvPr id="3" name="Footer Placeholder 2"/>
          <p:cNvSpPr>
            <a:spLocks noGrp="1"/>
          </p:cNvSpPr>
          <p:nvPr>
            <p:ph type="ftr" sz="quarter" idx="11"/>
          </p:nvPr>
        </p:nvSpPr>
        <p:spPr>
          <a:xfrm>
            <a:off x="804672" y="6227064"/>
            <a:ext cx="10588752" cy="320040"/>
          </a:xfrm>
        </p:spPr>
        <p:txBody>
          <a:bodyPr/>
          <a:lstStyle/>
          <a:p>
            <a:endParaRPr lang="en-US" dirty="0"/>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dirty="0"/>
          </a:p>
        </p:txBody>
      </p:sp>
      <p:grpSp>
        <p:nvGrpSpPr>
          <p:cNvPr id="5" name="Group 4">
            <a:extLst>
              <a:ext uri="{FF2B5EF4-FFF2-40B4-BE49-F238E27FC236}">
                <a16:creationId xmlns:a16="http://schemas.microsoft.com/office/drawing/2014/main" id="{7205C3EB-E067-429F-A6EE-0F6C7D489CDD}"/>
              </a:ext>
            </a:extLst>
          </p:cNvPr>
          <p:cNvGrpSpPr/>
          <p:nvPr userDrawn="1"/>
        </p:nvGrpSpPr>
        <p:grpSpPr>
          <a:xfrm>
            <a:off x="504497" y="1082566"/>
            <a:ext cx="11067393" cy="5076496"/>
            <a:chOff x="504497" y="1082566"/>
            <a:chExt cx="11067393" cy="5076496"/>
          </a:xfrm>
        </p:grpSpPr>
        <p:sp>
          <p:nvSpPr>
            <p:cNvPr id="6" name="Rectangle 5">
              <a:extLst>
                <a:ext uri="{FF2B5EF4-FFF2-40B4-BE49-F238E27FC236}">
                  <a16:creationId xmlns:a16="http://schemas.microsoft.com/office/drawing/2014/main" id="{EF1178E9-1E90-43B6-BADB-C453A5DA8CD8}"/>
                </a:ext>
              </a:extLst>
            </p:cNvPr>
            <p:cNvSpPr/>
            <p:nvPr/>
          </p:nvSpPr>
          <p:spPr>
            <a:xfrm>
              <a:off x="504497" y="1082566"/>
              <a:ext cx="11067393" cy="5076496"/>
            </a:xfrm>
            <a:prstGeom prst="rect">
              <a:avLst/>
            </a:prstGeom>
            <a:solidFill>
              <a:schemeClr val="bg1">
                <a:lumMod val="85000"/>
              </a:schemeClr>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41CDC70B-3B54-4C10-8D11-ECB5EA9887CB}"/>
                </a:ext>
              </a:extLst>
            </p:cNvPr>
            <p:cNvSpPr/>
            <p:nvPr/>
          </p:nvSpPr>
          <p:spPr>
            <a:xfrm>
              <a:off x="819807" y="1355835"/>
              <a:ext cx="10436772" cy="4562178"/>
            </a:xfrm>
            <a:prstGeom prst="rect">
              <a:avLst/>
            </a:prstGeom>
            <a:solidFill>
              <a:schemeClr val="bg1"/>
            </a:solidFill>
            <a:ln w="762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8" name="Isosceles Triangle 7">
              <a:extLst>
                <a:ext uri="{FF2B5EF4-FFF2-40B4-BE49-F238E27FC236}">
                  <a16:creationId xmlns:a16="http://schemas.microsoft.com/office/drawing/2014/main" id="{ACBD8AD9-7C98-4E03-9400-3212125C5BC6}"/>
                </a:ext>
              </a:extLst>
            </p:cNvPr>
            <p:cNvSpPr/>
            <p:nvPr/>
          </p:nvSpPr>
          <p:spPr>
            <a:xfrm>
              <a:off x="504497" y="3268717"/>
              <a:ext cx="4424855" cy="2890345"/>
            </a:xfrm>
            <a:prstGeom prst="triangle">
              <a:avLst>
                <a:gd name="adj" fmla="val 0"/>
              </a:avLst>
            </a:prstGeom>
            <a:ln w="762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5109983" y="802809"/>
            <a:ext cx="6275035" cy="5249940"/>
          </a:xfrm>
        </p:spPr>
        <p:txBody>
          <a:bodyPr anchor="ctr"/>
          <a:lstStyle/>
          <a:p>
            <a:pPr lvl="0"/>
            <a:r>
              <a:rPr lang="ar-SA"/>
              <a:t>حرر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p:txBody>
          <a:bodyPr/>
          <a:lstStyle/>
          <a:p>
            <a:fld id="{48A87A34-81AB-432B-8DAE-1953F412C126}" type="datetimeFigureOut">
              <a:rPr lang="en-US" dirty="0"/>
              <a:t>4/13/2022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a:t>انقر فوق الأيقونة لإضافة صورة</a:t>
            </a:r>
            <a:endParaRPr lang="en-US" dirty="0"/>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ar-SA"/>
              <a:t>انقر لتحرير نمط عنوان الشكل الرئيسي</a:t>
            </a:r>
            <a:endParaRPr lang="en-US" dirty="0"/>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ar-SA"/>
              <a:t>حرر أنماط نص الشكل الرئيسي</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4/13/2022</a:t>
            </a:fld>
            <a:endParaRPr lang="en-US" dirty="0"/>
          </a:p>
        </p:txBody>
      </p:sp>
      <p:sp>
        <p:nvSpPr>
          <p:cNvPr id="6" name="Footer Placeholder 5"/>
          <p:cNvSpPr>
            <a:spLocks noGrp="1"/>
          </p:cNvSpPr>
          <p:nvPr>
            <p:ph type="ftr" sz="quarter" idx="11"/>
          </p:nvPr>
        </p:nvSpPr>
        <p:spPr>
          <a:xfrm>
            <a:off x="804672" y="6227064"/>
            <a:ext cx="5942203" cy="320040"/>
          </a:xfrm>
        </p:spPr>
        <p:txBody>
          <a:bodyPr/>
          <a:lstStyle/>
          <a:p>
            <a:endParaRPr lang="en-US" dirty="0"/>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6</a:t>
            </a:r>
          </a:p>
          <a:p>
            <a:pPr lvl="6"/>
            <a:r>
              <a:rPr lang="en-US" dirty="0"/>
              <a:t>7</a:t>
            </a:r>
          </a:p>
          <a:p>
            <a:pPr lvl="7"/>
            <a:r>
              <a:rPr lang="en-US" dirty="0"/>
              <a:t>8</a:t>
            </a:r>
          </a:p>
          <a:p>
            <a:pPr lvl="8"/>
            <a:r>
              <a:rPr lang="en-US" dirty="0"/>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4/13/2022</a:t>
            </a:fld>
            <a:endParaRPr lang="en-US" dirty="0"/>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4" y="2238502"/>
            <a:ext cx="8679915" cy="2434855"/>
          </a:xfrm>
        </p:spPr>
        <p:txBody>
          <a:bodyPr anchor="ctr">
            <a:noAutofit/>
          </a:bodyPr>
          <a:lstStyle/>
          <a:p>
            <a:r>
              <a:rPr lang="en-GB" sz="4400" b="1" kern="0" dirty="0">
                <a:solidFill>
                  <a:schemeClr val="bg1"/>
                </a:solidFill>
                <a:latin typeface="Sakkal Majalla" panose="02000000000000000000" pitchFamily="2" charset="-78"/>
                <a:cs typeface="Sakkal Majalla" panose="02000000000000000000" pitchFamily="2" charset="-78"/>
              </a:rPr>
              <a:t>2411</a:t>
            </a:r>
            <a:r>
              <a:rPr lang="ar-SA" sz="4400" b="1" kern="0" dirty="0">
                <a:solidFill>
                  <a:schemeClr val="bg1"/>
                </a:solidFill>
                <a:latin typeface="Sakkal Majalla" panose="02000000000000000000" pitchFamily="2" charset="-78"/>
                <a:cs typeface="Sakkal Majalla" panose="02000000000000000000" pitchFamily="2" charset="-78"/>
              </a:rPr>
              <a:t> مال</a:t>
            </a:r>
            <a:r>
              <a:rPr lang="en-US" sz="4400" b="1" kern="0" dirty="0">
                <a:solidFill>
                  <a:schemeClr val="bg1"/>
                </a:solidFill>
                <a:latin typeface="Sakkal Majalla" panose="02000000000000000000" pitchFamily="2" charset="-78"/>
                <a:cs typeface="Sakkal Majalla" panose="02000000000000000000" pitchFamily="2" charset="-78"/>
              </a:rPr>
              <a:t/>
            </a:r>
            <a:br>
              <a:rPr lang="en-US" sz="4400" b="1" kern="0" dirty="0">
                <a:solidFill>
                  <a:schemeClr val="bg1"/>
                </a:solidFill>
                <a:latin typeface="Sakkal Majalla" panose="02000000000000000000" pitchFamily="2" charset="-78"/>
                <a:cs typeface="Sakkal Majalla" panose="02000000000000000000" pitchFamily="2" charset="-78"/>
              </a:rPr>
            </a:br>
            <a:r>
              <a:rPr lang="ar-SA" sz="4400" b="1" kern="0" dirty="0">
                <a:solidFill>
                  <a:schemeClr val="bg1"/>
                </a:solidFill>
                <a:latin typeface="Sakkal Majalla" panose="02000000000000000000" pitchFamily="2" charset="-78"/>
                <a:cs typeface="Sakkal Majalla" panose="02000000000000000000" pitchFamily="2" charset="-78"/>
              </a:rPr>
              <a:t>مقدمة في </a:t>
            </a:r>
            <a:r>
              <a:rPr lang="ar-SA" sz="4400" b="1" kern="0" dirty="0" smtClean="0">
                <a:solidFill>
                  <a:schemeClr val="bg1"/>
                </a:solidFill>
                <a:latin typeface="Sakkal Majalla" panose="02000000000000000000" pitchFamily="2" charset="-78"/>
                <a:cs typeface="Sakkal Majalla" panose="02000000000000000000" pitchFamily="2" charset="-78"/>
              </a:rPr>
              <a:t>الاستثمار</a:t>
            </a:r>
            <a:br>
              <a:rPr lang="ar-SA" sz="4400" b="1" kern="0" dirty="0" smtClean="0">
                <a:solidFill>
                  <a:schemeClr val="bg1"/>
                </a:solidFill>
                <a:latin typeface="Sakkal Majalla" panose="02000000000000000000" pitchFamily="2" charset="-78"/>
                <a:cs typeface="Sakkal Majalla" panose="02000000000000000000" pitchFamily="2" charset="-78"/>
              </a:rPr>
            </a:br>
            <a:r>
              <a:rPr lang="ar-SA" sz="4400" b="1" kern="0" dirty="0">
                <a:solidFill>
                  <a:schemeClr val="bg1"/>
                </a:solidFill>
                <a:latin typeface="Sakkal Majalla" panose="02000000000000000000" pitchFamily="2" charset="-78"/>
                <a:cs typeface="Sakkal Majalla" panose="02000000000000000000" pitchFamily="2" charset="-78"/>
              </a:rPr>
              <a:t/>
            </a:r>
            <a:br>
              <a:rPr lang="ar-SA" sz="4400" b="1" kern="0" dirty="0">
                <a:solidFill>
                  <a:schemeClr val="bg1"/>
                </a:solidFill>
                <a:latin typeface="Sakkal Majalla" panose="02000000000000000000" pitchFamily="2" charset="-78"/>
                <a:cs typeface="Sakkal Majalla" panose="02000000000000000000" pitchFamily="2" charset="-78"/>
              </a:rPr>
            </a:br>
            <a:r>
              <a:rPr lang="ar-SA" sz="4400" b="1" kern="0" dirty="0">
                <a:solidFill>
                  <a:schemeClr val="bg1"/>
                </a:solidFill>
                <a:latin typeface="Sakkal Majalla" panose="02000000000000000000" pitchFamily="2" charset="-78"/>
                <a:cs typeface="Sakkal Majalla" panose="02000000000000000000" pitchFamily="2" charset="-78"/>
              </a:rPr>
              <a:t>المحاضرة الثانية عشر</a:t>
            </a:r>
            <a:br>
              <a:rPr lang="ar-SA" sz="4400" b="1" kern="0" dirty="0">
                <a:solidFill>
                  <a:schemeClr val="bg1"/>
                </a:solidFill>
                <a:latin typeface="Sakkal Majalla" panose="02000000000000000000" pitchFamily="2" charset="-78"/>
                <a:cs typeface="Sakkal Majalla" panose="02000000000000000000" pitchFamily="2" charset="-78"/>
              </a:rPr>
            </a:br>
            <a:r>
              <a:rPr lang="ar-SA" altLang="ar-SA" sz="4400" b="1" dirty="0">
                <a:solidFill>
                  <a:schemeClr val="bg1"/>
                </a:solidFill>
                <a:latin typeface="Sakkal Majalla" panose="02000000000000000000" pitchFamily="2" charset="-78"/>
                <a:cs typeface="Sakkal Majalla" panose="02000000000000000000" pitchFamily="2" charset="-78"/>
              </a:rPr>
              <a:t>إ</a:t>
            </a:r>
            <a:r>
              <a:rPr lang="ar-IQ" altLang="ar-SA" sz="4400" b="1" dirty="0">
                <a:solidFill>
                  <a:schemeClr val="bg1"/>
                </a:solidFill>
                <a:latin typeface="Sakkal Majalla" panose="02000000000000000000" pitchFamily="2" charset="-78"/>
                <a:cs typeface="Sakkal Majalla" panose="02000000000000000000" pitchFamily="2" charset="-78"/>
              </a:rPr>
              <a:t>دارة </a:t>
            </a:r>
            <a:r>
              <a:rPr lang="ar-JO" altLang="ar-SA" sz="4400" b="1" dirty="0">
                <a:solidFill>
                  <a:schemeClr val="bg1"/>
                </a:solidFill>
                <a:latin typeface="Sakkal Majalla" panose="02000000000000000000" pitchFamily="2" charset="-78"/>
                <a:cs typeface="Sakkal Majalla" panose="02000000000000000000" pitchFamily="2" charset="-78"/>
              </a:rPr>
              <a:t>المحافظ الاستثمارية</a:t>
            </a:r>
            <a:endParaRPr lang="ar-SA" sz="4400" b="1" dirty="0">
              <a:solidFill>
                <a:schemeClr val="bg1"/>
              </a:solidFill>
              <a:latin typeface="Sakkal Majalla" panose="02000000000000000000" pitchFamily="2" charset="-78"/>
              <a:cs typeface="Sakkal Majalla" panose="02000000000000000000" pitchFamily="2" charset="-78"/>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 name="مستطيل 6">
            <a:extLst>
              <a:ext uri="{FF2B5EF4-FFF2-40B4-BE49-F238E27FC236}">
                <a16:creationId xmlns:a16="http://schemas.microsoft.com/office/drawing/2014/main" id="{D93ADBD8-3E2A-40C7-8A8B-7F8AF5185FF6}"/>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a:t>
            </a:r>
          </a:p>
        </p:txBody>
      </p:sp>
    </p:spTree>
    <p:extLst>
      <p:ext uri="{BB962C8B-B14F-4D97-AF65-F5344CB8AC3E}">
        <p14:creationId xmlns:p14="http://schemas.microsoft.com/office/powerpoint/2010/main" val="42565553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3781887" y="649659"/>
            <a:ext cx="5151342" cy="1651518"/>
          </a:xfrm>
        </p:spPr>
        <p:txBody>
          <a:bodyPr>
            <a:normAutofit/>
          </a:bodyPr>
          <a:lstStyle/>
          <a:p>
            <a:r>
              <a:rPr lang="ar-JO" altLang="ar-SA" sz="3600" b="1" dirty="0">
                <a:solidFill>
                  <a:schemeClr val="bg1"/>
                </a:solidFill>
                <a:latin typeface="Sakkal Majalla" panose="02000000000000000000" pitchFamily="2" charset="-78"/>
                <a:cs typeface="Sakkal Majalla" panose="02000000000000000000" pitchFamily="2" charset="-78"/>
              </a:rPr>
              <a:t>المحافظ الاستثمارية</a:t>
            </a:r>
            <a:r>
              <a:rPr lang="en-US" altLang="ar-SA" sz="3600" dirty="0">
                <a:solidFill>
                  <a:schemeClr val="bg1"/>
                </a:solidFill>
                <a:latin typeface="Sakkal Majalla" panose="02000000000000000000" pitchFamily="2" charset="-78"/>
                <a:cs typeface="Sakkal Majalla" panose="02000000000000000000" pitchFamily="2" charset="-78"/>
              </a:rPr>
              <a:t> </a:t>
            </a:r>
            <a:endParaRPr lang="ar-SA" sz="36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 </a:t>
            </a:r>
          </a:p>
        </p:txBody>
      </p:sp>
      <p:sp>
        <p:nvSpPr>
          <p:cNvPr id="3" name="مستطيل 2">
            <a:extLst>
              <a:ext uri="{FF2B5EF4-FFF2-40B4-BE49-F238E27FC236}">
                <a16:creationId xmlns:a16="http://schemas.microsoft.com/office/drawing/2014/main" id="{16A1F9A0-716E-4A86-994F-965C232F1522}"/>
              </a:ext>
            </a:extLst>
          </p:cNvPr>
          <p:cNvSpPr/>
          <p:nvPr/>
        </p:nvSpPr>
        <p:spPr>
          <a:xfrm>
            <a:off x="3130743" y="2301177"/>
            <a:ext cx="8293394" cy="3924151"/>
          </a:xfrm>
          <a:prstGeom prst="rect">
            <a:avLst/>
          </a:prstGeom>
        </p:spPr>
        <p:txBody>
          <a:bodyPr wrap="square">
            <a:spAutoFit/>
          </a:bodyPr>
          <a:lstStyle/>
          <a:p>
            <a:pPr algn="just" rtl="1">
              <a:lnSpc>
                <a:spcPct val="150000"/>
              </a:lnSpc>
            </a:pPr>
            <a:r>
              <a:rPr lang="ar-SA" altLang="ar-SA" sz="2400" b="1" dirty="0">
                <a:solidFill>
                  <a:srgbClr val="EFA022"/>
                </a:solidFill>
                <a:latin typeface="Sakkal Majalla" panose="02000000000000000000" pitchFamily="2" charset="-78"/>
                <a:cs typeface="Sakkal Majalla" panose="02000000000000000000" pitchFamily="2" charset="-78"/>
              </a:rPr>
              <a:t>بيان السياسة</a:t>
            </a:r>
            <a:r>
              <a:rPr lang="ar-JO" altLang="ar-SA" sz="2400" b="1" dirty="0">
                <a:solidFill>
                  <a:srgbClr val="EFA022"/>
                </a:solidFill>
                <a:latin typeface="Sakkal Majalla" panose="02000000000000000000" pitchFamily="2" charset="-78"/>
                <a:cs typeface="Sakkal Majalla" panose="02000000000000000000" pitchFamily="2" charset="-78"/>
              </a:rPr>
              <a:t>الاستثمار</a:t>
            </a:r>
            <a:r>
              <a:rPr lang="ar-SA" altLang="ar-SA" sz="2400" b="1" dirty="0">
                <a:solidFill>
                  <a:srgbClr val="EFA022"/>
                </a:solidFill>
                <a:latin typeface="Sakkal Majalla" panose="02000000000000000000" pitchFamily="2" charset="-78"/>
                <a:cs typeface="Sakkal Majalla" panose="02000000000000000000" pitchFamily="2" charset="-78"/>
              </a:rPr>
              <a:t>ية: </a:t>
            </a:r>
          </a:p>
          <a:p>
            <a:pPr marL="342900" indent="-342900" algn="just" rtl="1">
              <a:lnSpc>
                <a:spcPct val="150000"/>
              </a:lnSpc>
              <a:buClr>
                <a:srgbClr val="47B858"/>
              </a:buClr>
              <a:buFont typeface="Wingdings" panose="05000000000000000000" pitchFamily="2" charset="2"/>
              <a:buChar char="Ø"/>
            </a:pPr>
            <a:r>
              <a:rPr lang="ar-JO" altLang="zh-CN" sz="2400" dirty="0">
                <a:latin typeface="Sakkal Majalla" panose="02000000000000000000" pitchFamily="2" charset="-78"/>
                <a:cs typeface="Sakkal Majalla" panose="02000000000000000000" pitchFamily="2" charset="-78"/>
              </a:rPr>
              <a:t>يمثل بيان السياسة الاستثمارية أداة تخطيط جيدة تساعد المستثمر على فهم احتياجاته بشكل أفضل كما تساعد المدير في إدارة أموال عميله</a:t>
            </a:r>
            <a:r>
              <a:rPr lang="ar-SA" altLang="zh-CN" sz="2400" dirty="0">
                <a:latin typeface="Sakkal Majalla" panose="02000000000000000000" pitchFamily="2" charset="-78"/>
                <a:cs typeface="Sakkal Majalla" panose="02000000000000000000" pitchFamily="2" charset="-78"/>
              </a:rPr>
              <a:t>.</a:t>
            </a:r>
            <a:endParaRPr lang="en-US" altLang="zh-CN" sz="2400" dirty="0">
              <a:latin typeface="Sakkal Majalla" panose="02000000000000000000" pitchFamily="2" charset="-78"/>
              <a:cs typeface="Sakkal Majalla" panose="02000000000000000000" pitchFamily="2" charset="-78"/>
            </a:endParaRPr>
          </a:p>
          <a:p>
            <a:pPr marL="342900" indent="-342900" algn="just" rtl="1">
              <a:lnSpc>
                <a:spcPct val="150000"/>
              </a:lnSpc>
              <a:buClr>
                <a:srgbClr val="47B858"/>
              </a:buClr>
              <a:buFont typeface="Wingdings" panose="05000000000000000000" pitchFamily="2" charset="2"/>
              <a:buChar char="Ø"/>
            </a:pPr>
            <a:r>
              <a:rPr lang="ar-JO" altLang="ar-SA" sz="2400" dirty="0">
                <a:latin typeface="Sakkal Majalla" panose="02000000000000000000" pitchFamily="2" charset="-78"/>
                <a:ea typeface="SimSun" panose="02010600030101010101" pitchFamily="2" charset="-122"/>
                <a:cs typeface="Sakkal Majalla" panose="02000000000000000000" pitchFamily="2" charset="-78"/>
              </a:rPr>
              <a:t>    يعتبر بيان السياسة الاستثمارية بمثابة الخطة التي ستقود كل قرارات المستثمر اللاحقة، بما فيها قرار تخصيص الموجودات</a:t>
            </a:r>
            <a:r>
              <a:rPr lang="ar-SA" altLang="ar-SA" sz="2400" dirty="0">
                <a:latin typeface="Sakkal Majalla" panose="02000000000000000000" pitchFamily="2" charset="-78"/>
                <a:ea typeface="SimSun" panose="02010600030101010101" pitchFamily="2" charset="-122"/>
                <a:cs typeface="Sakkal Majalla" panose="02000000000000000000" pitchFamily="2" charset="-78"/>
              </a:rPr>
              <a:t>.</a:t>
            </a:r>
            <a:endParaRPr lang="ar-JO" altLang="ar-SA" sz="2400" dirty="0">
              <a:latin typeface="Sakkal Majalla" panose="02000000000000000000" pitchFamily="2" charset="-78"/>
              <a:ea typeface="SimSun" panose="02010600030101010101" pitchFamily="2" charset="-122"/>
              <a:cs typeface="Sakkal Majalla" panose="02000000000000000000" pitchFamily="2" charset="-78"/>
            </a:endParaRPr>
          </a:p>
          <a:p>
            <a:pPr marL="342900" indent="-342900" algn="just" rtl="1">
              <a:lnSpc>
                <a:spcPct val="150000"/>
              </a:lnSpc>
              <a:buClr>
                <a:srgbClr val="47B858"/>
              </a:buClr>
              <a:buFont typeface="Wingdings" panose="05000000000000000000" pitchFamily="2" charset="2"/>
              <a:buChar char="Ø"/>
            </a:pPr>
            <a:r>
              <a:rPr lang="ar-JO" altLang="ar-SA" sz="2400" dirty="0">
                <a:latin typeface="Sakkal Majalla" panose="02000000000000000000" pitchFamily="2" charset="-78"/>
                <a:ea typeface="SimSun" panose="02010600030101010101" pitchFamily="2" charset="-122"/>
                <a:cs typeface="Sakkal Majalla" panose="02000000000000000000" pitchFamily="2" charset="-78"/>
              </a:rPr>
              <a:t>    في هذا البيان يحدد المستثمر نوع المخاطر المستعد لتحملها (الملائمة) وأهدافه الاستثمارية ومحدداته</a:t>
            </a:r>
            <a:r>
              <a:rPr lang="ar-SA" altLang="ar-SA" sz="2400" dirty="0">
                <a:latin typeface="Sakkal Majalla" panose="02000000000000000000" pitchFamily="2" charset="-78"/>
                <a:ea typeface="SimSun" panose="02010600030101010101" pitchFamily="2" charset="-122"/>
                <a:cs typeface="Sakkal Majalla" panose="02000000000000000000" pitchFamily="2" charset="-78"/>
              </a:rPr>
              <a:t>.</a:t>
            </a:r>
            <a:endParaRPr lang="en-US" altLang="ar-SA" sz="2400" dirty="0">
              <a:latin typeface="Sakkal Majalla" panose="02000000000000000000" pitchFamily="2" charset="-78"/>
              <a:ea typeface="SimSun" panose="02010600030101010101" pitchFamily="2" charset="-122"/>
              <a:cs typeface="Sakkal Majalla" panose="02000000000000000000" pitchFamily="2" charset="-78"/>
            </a:endParaRPr>
          </a:p>
        </p:txBody>
      </p:sp>
      <p:pic>
        <p:nvPicPr>
          <p:cNvPr id="23560" name="Picture 8" descr="Investment Icon Png #162785 - Free Icons Library">
            <a:extLst>
              <a:ext uri="{FF2B5EF4-FFF2-40B4-BE49-F238E27FC236}">
                <a16:creationId xmlns:a16="http://schemas.microsoft.com/office/drawing/2014/main" id="{D4FCD920-34A8-48C4-9039-51C4AC42F4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83003" y="3567705"/>
            <a:ext cx="1391093" cy="1391093"/>
          </a:xfrm>
          <a:prstGeom prst="rect">
            <a:avLst/>
          </a:prstGeom>
          <a:solidFill>
            <a:schemeClr val="bg1"/>
          </a:solidFill>
          <a:extLst/>
        </p:spPr>
      </p:pic>
    </p:spTree>
    <p:extLst>
      <p:ext uri="{BB962C8B-B14F-4D97-AF65-F5344CB8AC3E}">
        <p14:creationId xmlns:p14="http://schemas.microsoft.com/office/powerpoint/2010/main" val="39691224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3510809" y="657724"/>
            <a:ext cx="5151342" cy="1651518"/>
          </a:xfrm>
        </p:spPr>
        <p:txBody>
          <a:bodyPr>
            <a:normAutofit/>
          </a:bodyPr>
          <a:lstStyle/>
          <a:p>
            <a:r>
              <a:rPr lang="ar-JO" altLang="ar-SA" sz="3600" b="1" dirty="0">
                <a:solidFill>
                  <a:schemeClr val="bg1"/>
                </a:solidFill>
                <a:latin typeface="Sakkal Majalla" panose="02000000000000000000" pitchFamily="2" charset="-78"/>
                <a:cs typeface="Sakkal Majalla" panose="02000000000000000000" pitchFamily="2" charset="-78"/>
              </a:rPr>
              <a:t>المحافظ الاستثمارية</a:t>
            </a:r>
            <a:r>
              <a:rPr lang="en-US" altLang="ar-SA" sz="3600" dirty="0">
                <a:solidFill>
                  <a:schemeClr val="bg1"/>
                </a:solidFill>
                <a:latin typeface="Sakkal Majalla" panose="02000000000000000000" pitchFamily="2" charset="-78"/>
                <a:cs typeface="Sakkal Majalla" panose="02000000000000000000" pitchFamily="2" charset="-78"/>
              </a:rPr>
              <a:t> </a:t>
            </a:r>
            <a:endParaRPr lang="ar-SA" sz="36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 </a:t>
            </a:r>
          </a:p>
        </p:txBody>
      </p:sp>
      <p:sp>
        <p:nvSpPr>
          <p:cNvPr id="7" name="مستطيل 6">
            <a:extLst>
              <a:ext uri="{FF2B5EF4-FFF2-40B4-BE49-F238E27FC236}">
                <a16:creationId xmlns:a16="http://schemas.microsoft.com/office/drawing/2014/main" id="{FF0F60B4-33F0-4CA5-971F-D5EE387904B3}"/>
              </a:ext>
            </a:extLst>
          </p:cNvPr>
          <p:cNvSpPr/>
          <p:nvPr/>
        </p:nvSpPr>
        <p:spPr>
          <a:xfrm>
            <a:off x="6086480" y="2602293"/>
            <a:ext cx="3654227" cy="461665"/>
          </a:xfrm>
          <a:prstGeom prst="rect">
            <a:avLst/>
          </a:prstGeom>
        </p:spPr>
        <p:txBody>
          <a:bodyPr wrap="square">
            <a:spAutoFit/>
          </a:bodyPr>
          <a:lstStyle/>
          <a:p>
            <a:pPr algn="r" fontAlgn="auto">
              <a:spcAft>
                <a:spcPts val="0"/>
              </a:spcAft>
              <a:defRPr/>
            </a:pPr>
            <a:r>
              <a:rPr lang="ar-JO" altLang="ar-SA" sz="2400" b="1" dirty="0">
                <a:solidFill>
                  <a:srgbClr val="EFA022"/>
                </a:solidFill>
                <a:latin typeface="Sakkal Majalla" panose="02000000000000000000" pitchFamily="2" charset="-78"/>
                <a:cs typeface="Sakkal Majalla" panose="02000000000000000000" pitchFamily="2" charset="-78"/>
              </a:rPr>
              <a:t>أهمية بيان السياسة الاستثمارية</a:t>
            </a:r>
            <a:r>
              <a:rPr lang="ar-SA" altLang="ar-SA" sz="2400" b="1" dirty="0">
                <a:solidFill>
                  <a:srgbClr val="EFA022"/>
                </a:solidFill>
                <a:latin typeface="Sakkal Majalla" panose="02000000000000000000" pitchFamily="2" charset="-78"/>
                <a:cs typeface="Sakkal Majalla" panose="02000000000000000000" pitchFamily="2" charset="-78"/>
              </a:rPr>
              <a:t>: </a:t>
            </a:r>
            <a:endParaRPr lang="en-US" altLang="ar-SA" sz="2400" b="1" dirty="0">
              <a:solidFill>
                <a:srgbClr val="EFA022"/>
              </a:solidFill>
              <a:latin typeface="Sakkal Majalla" panose="02000000000000000000" pitchFamily="2" charset="-78"/>
              <a:cs typeface="Sakkal Majalla" panose="02000000000000000000" pitchFamily="2" charset="-78"/>
            </a:endParaRPr>
          </a:p>
        </p:txBody>
      </p:sp>
      <p:grpSp>
        <p:nvGrpSpPr>
          <p:cNvPr id="11" name="مجموعة 10">
            <a:extLst>
              <a:ext uri="{FF2B5EF4-FFF2-40B4-BE49-F238E27FC236}">
                <a16:creationId xmlns:a16="http://schemas.microsoft.com/office/drawing/2014/main" id="{CF89E762-8118-4A0E-B8D9-00CF9BD8B142}"/>
              </a:ext>
            </a:extLst>
          </p:cNvPr>
          <p:cNvGrpSpPr/>
          <p:nvPr/>
        </p:nvGrpSpPr>
        <p:grpSpPr>
          <a:xfrm>
            <a:off x="8401217" y="3509309"/>
            <a:ext cx="1283959" cy="2073471"/>
            <a:chOff x="9979989" y="2964233"/>
            <a:chExt cx="1814289" cy="2216609"/>
          </a:xfrm>
        </p:grpSpPr>
        <p:sp>
          <p:nvSpPr>
            <p:cNvPr id="14" name="مستطيل 13">
              <a:extLst>
                <a:ext uri="{FF2B5EF4-FFF2-40B4-BE49-F238E27FC236}">
                  <a16:creationId xmlns:a16="http://schemas.microsoft.com/office/drawing/2014/main" id="{50EB62D8-8BD8-4C25-8216-8ACEB0459C3F}"/>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2400" b="1" dirty="0">
                  <a:solidFill>
                    <a:schemeClr val="tx1"/>
                  </a:solidFill>
                  <a:latin typeface="Sakkal Majalla" panose="02000000000000000000" pitchFamily="2" charset="-78"/>
                  <a:cs typeface="Sakkal Majalla" panose="02000000000000000000" pitchFamily="2" charset="-78"/>
                </a:rPr>
                <a:t>تحديد الأهداف</a:t>
              </a:r>
            </a:p>
          </p:txBody>
        </p:sp>
        <p:sp>
          <p:nvSpPr>
            <p:cNvPr id="15" name="مثلث متساوي الساقين 14">
              <a:extLst>
                <a:ext uri="{FF2B5EF4-FFF2-40B4-BE49-F238E27FC236}">
                  <a16:creationId xmlns:a16="http://schemas.microsoft.com/office/drawing/2014/main" id="{3055223F-F71B-40CB-9DC7-7D8BCD87A604}"/>
                </a:ext>
              </a:extLst>
            </p:cNvPr>
            <p:cNvSpPr/>
            <p:nvPr/>
          </p:nvSpPr>
          <p:spPr>
            <a:xfrm flipH="1" flipV="1">
              <a:off x="10579122" y="457292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16" name="مربع نص 15">
              <a:extLst>
                <a:ext uri="{FF2B5EF4-FFF2-40B4-BE49-F238E27FC236}">
                  <a16:creationId xmlns:a16="http://schemas.microsoft.com/office/drawing/2014/main" id="{CAD6AEFB-7AFD-4715-B2B8-1D5150170D0C}"/>
                </a:ext>
              </a:extLst>
            </p:cNvPr>
            <p:cNvSpPr txBox="1"/>
            <p:nvPr/>
          </p:nvSpPr>
          <p:spPr>
            <a:xfrm>
              <a:off x="10733358" y="4497520"/>
              <a:ext cx="314510" cy="461665"/>
            </a:xfrm>
            <a:prstGeom prst="rect">
              <a:avLst/>
            </a:prstGeom>
            <a:noFill/>
          </p:spPr>
          <p:txBody>
            <a:bodyPr wrap="non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1</a:t>
              </a:r>
            </a:p>
          </p:txBody>
        </p:sp>
      </p:grpSp>
      <p:grpSp>
        <p:nvGrpSpPr>
          <p:cNvPr id="17" name="مجموعة 16">
            <a:extLst>
              <a:ext uri="{FF2B5EF4-FFF2-40B4-BE49-F238E27FC236}">
                <a16:creationId xmlns:a16="http://schemas.microsoft.com/office/drawing/2014/main" id="{396A335C-BD44-4B77-9616-99C210A201BE}"/>
              </a:ext>
            </a:extLst>
          </p:cNvPr>
          <p:cNvGrpSpPr/>
          <p:nvPr/>
        </p:nvGrpSpPr>
        <p:grpSpPr>
          <a:xfrm>
            <a:off x="6928056" y="3509309"/>
            <a:ext cx="1283958" cy="2073471"/>
            <a:chOff x="9797585" y="2958525"/>
            <a:chExt cx="1814289" cy="2216609"/>
          </a:xfrm>
        </p:grpSpPr>
        <p:grpSp>
          <p:nvGrpSpPr>
            <p:cNvPr id="18" name="مجموعة 17">
              <a:extLst>
                <a:ext uri="{FF2B5EF4-FFF2-40B4-BE49-F238E27FC236}">
                  <a16:creationId xmlns:a16="http://schemas.microsoft.com/office/drawing/2014/main" id="{61445829-3C26-4CB3-878E-00B4E3606590}"/>
                </a:ext>
              </a:extLst>
            </p:cNvPr>
            <p:cNvGrpSpPr/>
            <p:nvPr/>
          </p:nvGrpSpPr>
          <p:grpSpPr>
            <a:xfrm>
              <a:off x="9797585" y="2958525"/>
              <a:ext cx="1814289" cy="2216609"/>
              <a:chOff x="9979989" y="2964233"/>
              <a:chExt cx="1814289" cy="2216609"/>
            </a:xfrm>
          </p:grpSpPr>
          <p:sp>
            <p:nvSpPr>
              <p:cNvPr id="20" name="مستطيل 19">
                <a:extLst>
                  <a:ext uri="{FF2B5EF4-FFF2-40B4-BE49-F238E27FC236}">
                    <a16:creationId xmlns:a16="http://schemas.microsoft.com/office/drawing/2014/main" id="{B03516D5-6308-4058-A332-F04CA4FCD79E}"/>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21" name="مثلث متساوي الساقين 20">
                <a:extLst>
                  <a:ext uri="{FF2B5EF4-FFF2-40B4-BE49-F238E27FC236}">
                    <a16:creationId xmlns:a16="http://schemas.microsoft.com/office/drawing/2014/main" id="{206E144E-EBEF-4F12-AC87-22CC863F5F2A}"/>
                  </a:ext>
                </a:extLst>
              </p:cNvPr>
              <p:cNvSpPr/>
              <p:nvPr/>
            </p:nvSpPr>
            <p:spPr>
              <a:xfrm flipH="1" flipV="1">
                <a:off x="10588508" y="457292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22" name="مربع نص 21">
                <a:extLst>
                  <a:ext uri="{FF2B5EF4-FFF2-40B4-BE49-F238E27FC236}">
                    <a16:creationId xmlns:a16="http://schemas.microsoft.com/office/drawing/2014/main" id="{6A2AFDF4-33B4-45DF-90F1-905C84B341AB}"/>
                  </a:ext>
                </a:extLst>
              </p:cNvPr>
              <p:cNvSpPr txBox="1"/>
              <p:nvPr/>
            </p:nvSpPr>
            <p:spPr>
              <a:xfrm>
                <a:off x="10738051" y="4497520"/>
                <a:ext cx="314510" cy="461665"/>
              </a:xfrm>
              <a:prstGeom prst="rect">
                <a:avLst/>
              </a:prstGeom>
              <a:noFill/>
            </p:spPr>
            <p:txBody>
              <a:bodyPr wrap="non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2</a:t>
                </a:r>
              </a:p>
            </p:txBody>
          </p:sp>
        </p:grpSp>
        <p:sp>
          <p:nvSpPr>
            <p:cNvPr id="19" name="مستطيل 18">
              <a:extLst>
                <a:ext uri="{FF2B5EF4-FFF2-40B4-BE49-F238E27FC236}">
                  <a16:creationId xmlns:a16="http://schemas.microsoft.com/office/drawing/2014/main" id="{44BDAD00-4572-46AE-A6CD-5FA154E9409C}"/>
                </a:ext>
              </a:extLst>
            </p:cNvPr>
            <p:cNvSpPr/>
            <p:nvPr/>
          </p:nvSpPr>
          <p:spPr>
            <a:xfrm>
              <a:off x="10129431" y="3139519"/>
              <a:ext cx="1122552" cy="888363"/>
            </a:xfrm>
            <a:prstGeom prst="rect">
              <a:avLst/>
            </a:prstGeom>
          </p:spPr>
          <p:txBody>
            <a:bodyPr wrap="square">
              <a:spAutoFit/>
            </a:bodyPr>
            <a:lstStyle/>
            <a:p>
              <a:pPr algn="ctr" rtl="1" eaLnBrk="0" hangingPunct="0"/>
              <a:r>
                <a:rPr lang="ar-SA" sz="2400" b="1" dirty="0">
                  <a:latin typeface="Sakkal Majalla" panose="02000000000000000000" pitchFamily="2" charset="-78"/>
                  <a:cs typeface="Sakkal Majalla" panose="02000000000000000000" pitchFamily="2" charset="-78"/>
                </a:rPr>
                <a:t>فهم السوق </a:t>
              </a:r>
              <a:endParaRPr lang="ar-EG" sz="2400" b="1" dirty="0">
                <a:latin typeface="Sakkal Majalla" panose="02000000000000000000" pitchFamily="2" charset="-78"/>
                <a:cs typeface="Sakkal Majalla" panose="02000000000000000000" pitchFamily="2" charset="-78"/>
              </a:endParaRPr>
            </a:p>
          </p:txBody>
        </p:sp>
      </p:grpSp>
      <p:grpSp>
        <p:nvGrpSpPr>
          <p:cNvPr id="23" name="مجموعة 22">
            <a:extLst>
              <a:ext uri="{FF2B5EF4-FFF2-40B4-BE49-F238E27FC236}">
                <a16:creationId xmlns:a16="http://schemas.microsoft.com/office/drawing/2014/main" id="{187BF179-9BBD-4FD2-B512-EFAF33EDA24E}"/>
              </a:ext>
            </a:extLst>
          </p:cNvPr>
          <p:cNvGrpSpPr/>
          <p:nvPr/>
        </p:nvGrpSpPr>
        <p:grpSpPr>
          <a:xfrm>
            <a:off x="5464658" y="3519942"/>
            <a:ext cx="1283958" cy="2073471"/>
            <a:chOff x="9797585" y="2958525"/>
            <a:chExt cx="1814289" cy="2216609"/>
          </a:xfrm>
        </p:grpSpPr>
        <p:grpSp>
          <p:nvGrpSpPr>
            <p:cNvPr id="24" name="مجموعة 23">
              <a:extLst>
                <a:ext uri="{FF2B5EF4-FFF2-40B4-BE49-F238E27FC236}">
                  <a16:creationId xmlns:a16="http://schemas.microsoft.com/office/drawing/2014/main" id="{35B2DDB0-F50E-49E8-B4F2-AAD142F41B0C}"/>
                </a:ext>
              </a:extLst>
            </p:cNvPr>
            <p:cNvGrpSpPr/>
            <p:nvPr/>
          </p:nvGrpSpPr>
          <p:grpSpPr>
            <a:xfrm>
              <a:off x="9797585" y="2958525"/>
              <a:ext cx="1814289" cy="2216609"/>
              <a:chOff x="9979989" y="2964233"/>
              <a:chExt cx="1814289" cy="2216609"/>
            </a:xfrm>
          </p:grpSpPr>
          <p:sp>
            <p:nvSpPr>
              <p:cNvPr id="26" name="مستطيل 25">
                <a:extLst>
                  <a:ext uri="{FF2B5EF4-FFF2-40B4-BE49-F238E27FC236}">
                    <a16:creationId xmlns:a16="http://schemas.microsoft.com/office/drawing/2014/main" id="{7AFCD966-5E08-4835-99F1-717CF0708C8F}"/>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27" name="مثلث متساوي الساقين 26">
                <a:extLst>
                  <a:ext uri="{FF2B5EF4-FFF2-40B4-BE49-F238E27FC236}">
                    <a16:creationId xmlns:a16="http://schemas.microsoft.com/office/drawing/2014/main" id="{1712EE32-2785-4A1B-A0AC-E6D96B27D3FC}"/>
                  </a:ext>
                </a:extLst>
              </p:cNvPr>
              <p:cNvSpPr/>
              <p:nvPr/>
            </p:nvSpPr>
            <p:spPr>
              <a:xfrm flipH="1" flipV="1">
                <a:off x="10542208" y="457292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28" name="مربع نص 27">
                <a:extLst>
                  <a:ext uri="{FF2B5EF4-FFF2-40B4-BE49-F238E27FC236}">
                    <a16:creationId xmlns:a16="http://schemas.microsoft.com/office/drawing/2014/main" id="{1B6736C7-4158-4F79-90EA-E84AA4C5CD13}"/>
                  </a:ext>
                </a:extLst>
              </p:cNvPr>
              <p:cNvSpPr txBox="1"/>
              <p:nvPr/>
            </p:nvSpPr>
            <p:spPr>
              <a:xfrm>
                <a:off x="10706600" y="4483905"/>
                <a:ext cx="314510" cy="461665"/>
              </a:xfrm>
              <a:prstGeom prst="rect">
                <a:avLst/>
              </a:prstGeom>
              <a:noFill/>
            </p:spPr>
            <p:txBody>
              <a:bodyPr wrap="non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3</a:t>
                </a:r>
              </a:p>
            </p:txBody>
          </p:sp>
        </p:grpSp>
        <p:sp>
          <p:nvSpPr>
            <p:cNvPr id="25" name="مستطيل 24">
              <a:extLst>
                <a:ext uri="{FF2B5EF4-FFF2-40B4-BE49-F238E27FC236}">
                  <a16:creationId xmlns:a16="http://schemas.microsoft.com/office/drawing/2014/main" id="{0EAB2463-A05F-4893-9596-BC02291D83CA}"/>
                </a:ext>
              </a:extLst>
            </p:cNvPr>
            <p:cNvSpPr/>
            <p:nvPr/>
          </p:nvSpPr>
          <p:spPr>
            <a:xfrm>
              <a:off x="9828572" y="3072946"/>
              <a:ext cx="1695352" cy="1283191"/>
            </a:xfrm>
            <a:prstGeom prst="rect">
              <a:avLst/>
            </a:prstGeom>
          </p:spPr>
          <p:txBody>
            <a:bodyPr wrap="square">
              <a:spAutoFit/>
            </a:bodyPr>
            <a:lstStyle/>
            <a:p>
              <a:pPr algn="ctr" rtl="1" eaLnBrk="0" hangingPunct="0"/>
              <a:r>
                <a:rPr lang="ar-SA" sz="2400" b="1" dirty="0">
                  <a:latin typeface="Sakkal Majalla" panose="02000000000000000000" pitchFamily="2" charset="-78"/>
                  <a:cs typeface="Sakkal Majalla" panose="02000000000000000000" pitchFamily="2" charset="-78"/>
                </a:rPr>
                <a:t>فهم احتياجات المستثمر </a:t>
              </a:r>
            </a:p>
          </p:txBody>
        </p:sp>
      </p:grpSp>
      <p:grpSp>
        <p:nvGrpSpPr>
          <p:cNvPr id="29" name="مجموعة 28">
            <a:extLst>
              <a:ext uri="{FF2B5EF4-FFF2-40B4-BE49-F238E27FC236}">
                <a16:creationId xmlns:a16="http://schemas.microsoft.com/office/drawing/2014/main" id="{2F6083FB-2C65-421C-9E5C-C4883ED2AF8A}"/>
              </a:ext>
            </a:extLst>
          </p:cNvPr>
          <p:cNvGrpSpPr/>
          <p:nvPr/>
        </p:nvGrpSpPr>
        <p:grpSpPr>
          <a:xfrm>
            <a:off x="3956640" y="3519942"/>
            <a:ext cx="1283960" cy="2064575"/>
            <a:chOff x="9797585" y="2958525"/>
            <a:chExt cx="1814289" cy="2207099"/>
          </a:xfrm>
        </p:grpSpPr>
        <p:grpSp>
          <p:nvGrpSpPr>
            <p:cNvPr id="30" name="مجموعة 29">
              <a:extLst>
                <a:ext uri="{FF2B5EF4-FFF2-40B4-BE49-F238E27FC236}">
                  <a16:creationId xmlns:a16="http://schemas.microsoft.com/office/drawing/2014/main" id="{C30A471D-65EF-493A-95ED-9272F5EB572F}"/>
                </a:ext>
              </a:extLst>
            </p:cNvPr>
            <p:cNvGrpSpPr/>
            <p:nvPr/>
          </p:nvGrpSpPr>
          <p:grpSpPr>
            <a:xfrm>
              <a:off x="9797585" y="2958525"/>
              <a:ext cx="1814289" cy="2207099"/>
              <a:chOff x="9979989" y="2964233"/>
              <a:chExt cx="1814289" cy="2207099"/>
            </a:xfrm>
          </p:grpSpPr>
          <p:sp>
            <p:nvSpPr>
              <p:cNvPr id="32" name="مستطيل 31">
                <a:extLst>
                  <a:ext uri="{FF2B5EF4-FFF2-40B4-BE49-F238E27FC236}">
                    <a16:creationId xmlns:a16="http://schemas.microsoft.com/office/drawing/2014/main" id="{976D7F84-2995-4A0F-8A1D-395DD0EBB438}"/>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33" name="مثلث متساوي الساقين 32">
                <a:extLst>
                  <a:ext uri="{FF2B5EF4-FFF2-40B4-BE49-F238E27FC236}">
                    <a16:creationId xmlns:a16="http://schemas.microsoft.com/office/drawing/2014/main" id="{2BD25960-9C70-4E34-AA02-0E1F19359E94}"/>
                  </a:ext>
                </a:extLst>
              </p:cNvPr>
              <p:cNvSpPr/>
              <p:nvPr/>
            </p:nvSpPr>
            <p:spPr>
              <a:xfrm flipH="1" flipV="1">
                <a:off x="10536708" y="456341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34" name="مربع نص 33">
                <a:extLst>
                  <a:ext uri="{FF2B5EF4-FFF2-40B4-BE49-F238E27FC236}">
                    <a16:creationId xmlns:a16="http://schemas.microsoft.com/office/drawing/2014/main" id="{87D7B188-A20C-4403-990C-00994442F2C3}"/>
                  </a:ext>
                </a:extLst>
              </p:cNvPr>
              <p:cNvSpPr txBox="1"/>
              <p:nvPr/>
            </p:nvSpPr>
            <p:spPr>
              <a:xfrm>
                <a:off x="10721208" y="4483906"/>
                <a:ext cx="314510" cy="461665"/>
              </a:xfrm>
              <a:prstGeom prst="rect">
                <a:avLst/>
              </a:prstGeom>
              <a:noFill/>
            </p:spPr>
            <p:txBody>
              <a:bodyPr wrap="non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4</a:t>
                </a:r>
              </a:p>
            </p:txBody>
          </p:sp>
        </p:grpSp>
        <p:sp>
          <p:nvSpPr>
            <p:cNvPr id="31" name="مستطيل 30">
              <a:extLst>
                <a:ext uri="{FF2B5EF4-FFF2-40B4-BE49-F238E27FC236}">
                  <a16:creationId xmlns:a16="http://schemas.microsoft.com/office/drawing/2014/main" id="{88F3D76A-D6DE-40F6-9EEB-406742773934}"/>
                </a:ext>
              </a:extLst>
            </p:cNvPr>
            <p:cNvSpPr/>
            <p:nvPr/>
          </p:nvSpPr>
          <p:spPr>
            <a:xfrm>
              <a:off x="9974896" y="3216545"/>
              <a:ext cx="1442324" cy="888363"/>
            </a:xfrm>
            <a:prstGeom prst="rect">
              <a:avLst/>
            </a:prstGeom>
          </p:spPr>
          <p:txBody>
            <a:bodyPr wrap="square">
              <a:spAutoFit/>
            </a:bodyPr>
            <a:lstStyle/>
            <a:p>
              <a:pPr algn="ctr" rtl="1" eaLnBrk="0" hangingPunct="0"/>
              <a:r>
                <a:rPr lang="ar-SA" sz="2400" b="1" dirty="0">
                  <a:latin typeface="Sakkal Majalla" panose="02000000000000000000" pitchFamily="2" charset="-78"/>
                  <a:cs typeface="Sakkal Majalla" panose="02000000000000000000" pitchFamily="2" charset="-78"/>
                </a:rPr>
                <a:t>معيار أداء </a:t>
              </a:r>
            </a:p>
          </p:txBody>
        </p:sp>
      </p:grpSp>
      <p:grpSp>
        <p:nvGrpSpPr>
          <p:cNvPr id="35" name="مجموعة 34">
            <a:extLst>
              <a:ext uri="{FF2B5EF4-FFF2-40B4-BE49-F238E27FC236}">
                <a16:creationId xmlns:a16="http://schemas.microsoft.com/office/drawing/2014/main" id="{461F62A9-A411-46FA-8145-9AA06A400DA2}"/>
              </a:ext>
            </a:extLst>
          </p:cNvPr>
          <p:cNvGrpSpPr/>
          <p:nvPr/>
        </p:nvGrpSpPr>
        <p:grpSpPr>
          <a:xfrm>
            <a:off x="2362919" y="3509309"/>
            <a:ext cx="1347551" cy="2048455"/>
            <a:chOff x="9707727" y="2958525"/>
            <a:chExt cx="1904147" cy="2189866"/>
          </a:xfrm>
        </p:grpSpPr>
        <p:grpSp>
          <p:nvGrpSpPr>
            <p:cNvPr id="36" name="مجموعة 35">
              <a:extLst>
                <a:ext uri="{FF2B5EF4-FFF2-40B4-BE49-F238E27FC236}">
                  <a16:creationId xmlns:a16="http://schemas.microsoft.com/office/drawing/2014/main" id="{BDD4AD36-D54B-48FF-9980-D7CE0A461E4D}"/>
                </a:ext>
              </a:extLst>
            </p:cNvPr>
            <p:cNvGrpSpPr/>
            <p:nvPr/>
          </p:nvGrpSpPr>
          <p:grpSpPr>
            <a:xfrm>
              <a:off x="9797585" y="2958525"/>
              <a:ext cx="1814289" cy="2189866"/>
              <a:chOff x="9979989" y="2964233"/>
              <a:chExt cx="1814289" cy="2189866"/>
            </a:xfrm>
          </p:grpSpPr>
          <p:sp>
            <p:nvSpPr>
              <p:cNvPr id="38" name="مستطيل 37">
                <a:extLst>
                  <a:ext uri="{FF2B5EF4-FFF2-40B4-BE49-F238E27FC236}">
                    <a16:creationId xmlns:a16="http://schemas.microsoft.com/office/drawing/2014/main" id="{1D191D43-108A-4D75-A87C-7FF0BED4E18D}"/>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39" name="مثلث متساوي الساقين 38">
                <a:extLst>
                  <a:ext uri="{FF2B5EF4-FFF2-40B4-BE49-F238E27FC236}">
                    <a16:creationId xmlns:a16="http://schemas.microsoft.com/office/drawing/2014/main" id="{068FF9F3-6166-47A6-A4B1-D520B1189C46}"/>
                  </a:ext>
                </a:extLst>
              </p:cNvPr>
              <p:cNvSpPr/>
              <p:nvPr/>
            </p:nvSpPr>
            <p:spPr>
              <a:xfrm flipH="1" flipV="1">
                <a:off x="10537054" y="4546181"/>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40" name="مربع نص 39">
                <a:extLst>
                  <a:ext uri="{FF2B5EF4-FFF2-40B4-BE49-F238E27FC236}">
                    <a16:creationId xmlns:a16="http://schemas.microsoft.com/office/drawing/2014/main" id="{A4882361-EFF4-4D5C-A6B4-AD1E4DC3E27F}"/>
                  </a:ext>
                </a:extLst>
              </p:cNvPr>
              <p:cNvSpPr txBox="1"/>
              <p:nvPr/>
            </p:nvSpPr>
            <p:spPr>
              <a:xfrm>
                <a:off x="10689572" y="4497520"/>
                <a:ext cx="314510" cy="461665"/>
              </a:xfrm>
              <a:prstGeom prst="rect">
                <a:avLst/>
              </a:prstGeom>
              <a:noFill/>
            </p:spPr>
            <p:txBody>
              <a:bodyPr wrap="non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5</a:t>
                </a:r>
              </a:p>
            </p:txBody>
          </p:sp>
        </p:grpSp>
        <p:sp>
          <p:nvSpPr>
            <p:cNvPr id="37" name="مستطيل 36">
              <a:extLst>
                <a:ext uri="{FF2B5EF4-FFF2-40B4-BE49-F238E27FC236}">
                  <a16:creationId xmlns:a16="http://schemas.microsoft.com/office/drawing/2014/main" id="{DE05FC7D-A7A8-4713-98C5-D050A7C6FEE8}"/>
                </a:ext>
              </a:extLst>
            </p:cNvPr>
            <p:cNvSpPr/>
            <p:nvPr/>
          </p:nvSpPr>
          <p:spPr>
            <a:xfrm>
              <a:off x="9707727" y="3319046"/>
              <a:ext cx="1853265" cy="888363"/>
            </a:xfrm>
            <a:prstGeom prst="rect">
              <a:avLst/>
            </a:prstGeom>
          </p:spPr>
          <p:txBody>
            <a:bodyPr wrap="square">
              <a:spAutoFit/>
            </a:bodyPr>
            <a:lstStyle/>
            <a:p>
              <a:pPr algn="ctr" rtl="1">
                <a:defRPr/>
              </a:pPr>
              <a:r>
                <a:rPr lang="ar-SA" sz="2400" b="1" dirty="0">
                  <a:latin typeface="Sakkal Majalla" panose="02000000000000000000" pitchFamily="2" charset="-78"/>
                  <a:cs typeface="Sakkal Majalla" panose="02000000000000000000" pitchFamily="2" charset="-78"/>
                </a:rPr>
                <a:t>مفاهيم أخرى</a:t>
              </a:r>
            </a:p>
          </p:txBody>
        </p:sp>
      </p:grpSp>
    </p:spTree>
    <p:extLst>
      <p:ext uri="{BB962C8B-B14F-4D97-AF65-F5344CB8AC3E}">
        <p14:creationId xmlns:p14="http://schemas.microsoft.com/office/powerpoint/2010/main" val="28207903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53010" y="990531"/>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2688829" y="560311"/>
            <a:ext cx="6885432" cy="8541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7" y="413916"/>
            <a:ext cx="6094475"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indent="0">
              <a:buNone/>
            </a:pPr>
            <a:r>
              <a:rPr lang="ar-SA" sz="3200" b="1" dirty="0">
                <a:solidFill>
                  <a:schemeClr val="bg1"/>
                </a:solidFill>
                <a:latin typeface="Sakkal Majalla" panose="02000000000000000000" pitchFamily="2" charset="-78"/>
                <a:cs typeface="Sakkal Majalla" panose="02000000000000000000" pitchFamily="2" charset="-78"/>
              </a:rPr>
              <a:t>الأهداف الاستثمارية ومحددات الاستثمار </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 </a:t>
            </a:r>
          </a:p>
        </p:txBody>
      </p:sp>
      <p:sp>
        <p:nvSpPr>
          <p:cNvPr id="23" name="مستطيل 14">
            <a:extLst>
              <a:ext uri="{FF2B5EF4-FFF2-40B4-BE49-F238E27FC236}">
                <a16:creationId xmlns:a16="http://schemas.microsoft.com/office/drawing/2014/main" id="{823AE7A6-FA4E-47BE-9CDA-40F365177A6C}"/>
              </a:ext>
            </a:extLst>
          </p:cNvPr>
          <p:cNvSpPr/>
          <p:nvPr/>
        </p:nvSpPr>
        <p:spPr>
          <a:xfrm>
            <a:off x="1581847" y="2144079"/>
            <a:ext cx="4202481" cy="776955"/>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4" name="عنوان 1">
            <a:extLst>
              <a:ext uri="{FF2B5EF4-FFF2-40B4-BE49-F238E27FC236}">
                <a16:creationId xmlns:a16="http://schemas.microsoft.com/office/drawing/2014/main" id="{05ED6904-B143-4F54-AD8F-E590AD2C5718}"/>
              </a:ext>
            </a:extLst>
          </p:cNvPr>
          <p:cNvSpPr txBox="1">
            <a:spLocks/>
          </p:cNvSpPr>
          <p:nvPr/>
        </p:nvSpPr>
        <p:spPr>
          <a:xfrm>
            <a:off x="1581847" y="3000782"/>
            <a:ext cx="4202481" cy="2576917"/>
          </a:xfrm>
          <a:prstGeom prst="rect">
            <a:avLst/>
          </a:prstGeom>
          <a:solidFill>
            <a:srgbClr val="333366"/>
          </a:solidFill>
        </p:spPr>
        <p:txBody>
          <a:bodyPr vert="horz" lIns="228600" tIns="228600" rIns="228600" bIns="228600" rtlCol="0" anchor="ctr">
            <a:normAutofit/>
          </a:bodyPr>
          <a:lstStyle>
            <a:lvl1pPr algn="ctr" defTabSz="914400" rtl="1" eaLnBrk="1" latinLnBrk="0" hangingPunct="1">
              <a:lnSpc>
                <a:spcPct val="85000"/>
              </a:lnSpc>
              <a:spcBef>
                <a:spcPct val="0"/>
              </a:spcBef>
              <a:buNone/>
              <a:defRPr sz="4000" b="0" i="0" kern="1200" cap="none" spc="-150">
                <a:solidFill>
                  <a:schemeClr val="tx1"/>
                </a:solidFill>
                <a:effectLst/>
                <a:latin typeface="+mj-lt"/>
                <a:ea typeface="+mj-ea"/>
                <a:cs typeface="+mj-cs"/>
              </a:defRPr>
            </a:lvl1pPr>
          </a:lstStyle>
          <a:p>
            <a:endParaRPr lang="ar-SA" sz="3200" dirty="0">
              <a:solidFill>
                <a:schemeClr val="bg1"/>
              </a:solidFill>
              <a:latin typeface="Sakkal Majalla" panose="02000000000000000000" pitchFamily="2" charset="-78"/>
              <a:cs typeface="Sakkal Majalla" panose="02000000000000000000" pitchFamily="2" charset="-78"/>
            </a:endParaRPr>
          </a:p>
        </p:txBody>
      </p:sp>
      <p:grpSp>
        <p:nvGrpSpPr>
          <p:cNvPr id="27" name="مجموعة 8">
            <a:extLst>
              <a:ext uri="{FF2B5EF4-FFF2-40B4-BE49-F238E27FC236}">
                <a16:creationId xmlns:a16="http://schemas.microsoft.com/office/drawing/2014/main" id="{FFDE74FA-6A8E-4E2C-B206-6E8D85897FBA}"/>
              </a:ext>
            </a:extLst>
          </p:cNvPr>
          <p:cNvGrpSpPr/>
          <p:nvPr/>
        </p:nvGrpSpPr>
        <p:grpSpPr>
          <a:xfrm>
            <a:off x="6540948" y="2141656"/>
            <a:ext cx="4202481" cy="3444728"/>
            <a:chOff x="8024195" y="1421876"/>
            <a:chExt cx="3372599" cy="3444728"/>
          </a:xfrm>
          <a:solidFill>
            <a:schemeClr val="accent1">
              <a:lumMod val="40000"/>
              <a:lumOff val="60000"/>
            </a:schemeClr>
          </a:solidFill>
        </p:grpSpPr>
        <p:sp>
          <p:nvSpPr>
            <p:cNvPr id="28" name="مستطيل 9">
              <a:extLst>
                <a:ext uri="{FF2B5EF4-FFF2-40B4-BE49-F238E27FC236}">
                  <a16:creationId xmlns:a16="http://schemas.microsoft.com/office/drawing/2014/main" id="{FFF5F683-6376-4DAA-8066-07CA01A99BE1}"/>
                </a:ext>
              </a:extLst>
            </p:cNvPr>
            <p:cNvSpPr/>
            <p:nvPr/>
          </p:nvSpPr>
          <p:spPr>
            <a:xfrm>
              <a:off x="8024195" y="1421876"/>
              <a:ext cx="3372599" cy="75062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9" name="مستطيل 10">
              <a:extLst>
                <a:ext uri="{FF2B5EF4-FFF2-40B4-BE49-F238E27FC236}">
                  <a16:creationId xmlns:a16="http://schemas.microsoft.com/office/drawing/2014/main" id="{F5E9E7EB-B982-4C0D-A8F8-C9C96D61B1ED}"/>
                </a:ext>
              </a:extLst>
            </p:cNvPr>
            <p:cNvSpPr/>
            <p:nvPr/>
          </p:nvSpPr>
          <p:spPr>
            <a:xfrm>
              <a:off x="8024195" y="2289687"/>
              <a:ext cx="3372599" cy="2576917"/>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31" name="مربع نص 12">
              <a:extLst>
                <a:ext uri="{FF2B5EF4-FFF2-40B4-BE49-F238E27FC236}">
                  <a16:creationId xmlns:a16="http://schemas.microsoft.com/office/drawing/2014/main" id="{4E5F22A5-1406-450D-956D-CBA30FC5F974}"/>
                </a:ext>
              </a:extLst>
            </p:cNvPr>
            <p:cNvSpPr txBox="1"/>
            <p:nvPr/>
          </p:nvSpPr>
          <p:spPr>
            <a:xfrm>
              <a:off x="8024195" y="1539184"/>
              <a:ext cx="3292749" cy="523220"/>
            </a:xfrm>
            <a:prstGeom prst="rect">
              <a:avLst/>
            </a:prstGeom>
            <a:grpFill/>
          </p:spPr>
          <p:txBody>
            <a:bodyPr wrap="square" rtlCol="1">
              <a:spAutoFit/>
            </a:bodyPr>
            <a:lstStyle/>
            <a:p>
              <a:pPr algn="ctr" rtl="1"/>
              <a:r>
                <a:rPr lang="ar-JO" altLang="ar-SA" sz="2800" b="1" dirty="0">
                  <a:latin typeface="Sakkal Majalla" panose="02000000000000000000" pitchFamily="2" charset="-78"/>
                  <a:cs typeface="Sakkal Majalla" panose="02000000000000000000" pitchFamily="2" charset="-78"/>
                </a:rPr>
                <a:t>الأهداف الاستثمارية </a:t>
              </a:r>
              <a:endParaRPr lang="ar-SA" sz="2800" b="1" dirty="0">
                <a:latin typeface="Sakkal Majalla" panose="02000000000000000000" pitchFamily="2" charset="-78"/>
                <a:cs typeface="Sakkal Majalla" panose="02000000000000000000" pitchFamily="2" charset="-78"/>
              </a:endParaRPr>
            </a:p>
          </p:txBody>
        </p:sp>
      </p:grpSp>
      <p:sp>
        <p:nvSpPr>
          <p:cNvPr id="35" name="TextBox 34">
            <a:extLst>
              <a:ext uri="{FF2B5EF4-FFF2-40B4-BE49-F238E27FC236}">
                <a16:creationId xmlns:a16="http://schemas.microsoft.com/office/drawing/2014/main" id="{C005CDCA-D771-400C-BE6E-8CA69C0952D6}"/>
              </a:ext>
            </a:extLst>
          </p:cNvPr>
          <p:cNvSpPr txBox="1"/>
          <p:nvPr/>
        </p:nvSpPr>
        <p:spPr>
          <a:xfrm>
            <a:off x="2535471" y="2255359"/>
            <a:ext cx="2295232" cy="523220"/>
          </a:xfrm>
          <a:prstGeom prst="rect">
            <a:avLst/>
          </a:prstGeom>
          <a:noFill/>
        </p:spPr>
        <p:txBody>
          <a:bodyPr wrap="square">
            <a:spAutoFit/>
          </a:bodyPr>
          <a:lstStyle/>
          <a:p>
            <a:pPr algn="r" fontAlgn="auto">
              <a:spcAft>
                <a:spcPts val="0"/>
              </a:spcAft>
              <a:defRPr/>
            </a:pPr>
            <a:r>
              <a:rPr lang="ar-JO" altLang="ar-SA" sz="2800" b="1" dirty="0">
                <a:solidFill>
                  <a:schemeClr val="bg1"/>
                </a:solidFill>
                <a:latin typeface="Sakkal Majalla" panose="02000000000000000000" pitchFamily="2" charset="-78"/>
                <a:cs typeface="Sakkal Majalla" panose="02000000000000000000" pitchFamily="2" charset="-78"/>
              </a:rPr>
              <a:t>محددات الاستثمار</a:t>
            </a:r>
            <a:r>
              <a:rPr lang="en-US" altLang="ar-SA" sz="2800" b="1" dirty="0">
                <a:solidFill>
                  <a:schemeClr val="bg1"/>
                </a:solidFill>
                <a:latin typeface="Sakkal Majalla" panose="02000000000000000000" pitchFamily="2" charset="-78"/>
                <a:cs typeface="Sakkal Majalla" panose="02000000000000000000" pitchFamily="2" charset="-78"/>
              </a:rPr>
              <a:t> </a:t>
            </a:r>
          </a:p>
        </p:txBody>
      </p:sp>
      <p:sp>
        <p:nvSpPr>
          <p:cNvPr id="19" name="Rectangle 3">
            <a:extLst>
              <a:ext uri="{FF2B5EF4-FFF2-40B4-BE49-F238E27FC236}">
                <a16:creationId xmlns:a16="http://schemas.microsoft.com/office/drawing/2014/main" id="{EEC74ED6-E1FF-4146-81C5-518DAF38AEC8}"/>
              </a:ext>
            </a:extLst>
          </p:cNvPr>
          <p:cNvSpPr txBox="1">
            <a:spLocks noChangeArrowheads="1"/>
          </p:cNvSpPr>
          <p:nvPr/>
        </p:nvSpPr>
        <p:spPr>
          <a:xfrm>
            <a:off x="6598505" y="3008689"/>
            <a:ext cx="3581400" cy="2394222"/>
          </a:xfrm>
          <a:prstGeom prst="rect">
            <a:avLst/>
          </a:prstGeom>
        </p:spPr>
        <p:txBody>
          <a:bodyPr vert="horz" lIns="91440" tIns="45720" rIns="91440" bIns="45720" rtlCol="0" anchor="ctr">
            <a:normAutofit fontScale="92500" lnSpcReduction="10000"/>
          </a:bodyPr>
          <a:lstStyle>
            <a:lvl1pPr marL="228600" indent="-228600" algn="r" defTabSz="914400" rtl="1"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r" defTabSz="914400" rtl="1"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a:lstStyle>
          <a:p>
            <a:pPr marL="457200" indent="-457200" algn="just">
              <a:lnSpc>
                <a:spcPct val="150000"/>
              </a:lnSpc>
              <a:buFont typeface="+mj-lt"/>
              <a:buAutoNum type="arabicPeriod"/>
            </a:pPr>
            <a:r>
              <a:rPr lang="ar-JO" altLang="zh-CN" sz="2400" b="1" dirty="0">
                <a:latin typeface="Sakkal Majalla" panose="02000000000000000000" pitchFamily="2" charset="-78"/>
                <a:cs typeface="Sakkal Majalla" panose="02000000000000000000" pitchFamily="2" charset="-78"/>
              </a:rPr>
              <a:t>المحافظة على رأس المال</a:t>
            </a:r>
            <a:r>
              <a:rPr lang="en-US" altLang="zh-CN" sz="2400" b="1" dirty="0">
                <a:latin typeface="Sakkal Majalla" panose="02000000000000000000" pitchFamily="2" charset="-78"/>
                <a:cs typeface="Sakkal Majalla" panose="02000000000000000000" pitchFamily="2" charset="-78"/>
              </a:rPr>
              <a:t>.</a:t>
            </a:r>
            <a:r>
              <a:rPr lang="en-US" altLang="zh-CN" sz="2400" dirty="0">
                <a:latin typeface="Sakkal Majalla" panose="02000000000000000000" pitchFamily="2" charset="-78"/>
                <a:cs typeface="Sakkal Majalla" panose="02000000000000000000" pitchFamily="2" charset="-78"/>
              </a:rPr>
              <a:t> </a:t>
            </a:r>
          </a:p>
          <a:p>
            <a:pPr marL="457200" indent="-457200" algn="just">
              <a:lnSpc>
                <a:spcPct val="150000"/>
              </a:lnSpc>
              <a:buFont typeface="+mj-lt"/>
              <a:buAutoNum type="arabicPeriod"/>
            </a:pPr>
            <a:r>
              <a:rPr lang="ar-JO" altLang="ar-SA" sz="2400" b="1" dirty="0">
                <a:latin typeface="Sakkal Majalla" panose="02000000000000000000" pitchFamily="2" charset="-78"/>
                <a:ea typeface="SimSun" panose="02010600030101010101" pitchFamily="2" charset="-122"/>
                <a:cs typeface="Sakkal Majalla" panose="02000000000000000000" pitchFamily="2" charset="-78"/>
              </a:rPr>
              <a:t>زيادة رأس المال</a:t>
            </a:r>
            <a:r>
              <a:rPr lang="en-US" altLang="ar-SA" sz="2400" b="1" dirty="0">
                <a:latin typeface="Sakkal Majalla" panose="02000000000000000000" pitchFamily="2" charset="-78"/>
                <a:ea typeface="SimSun" panose="02010600030101010101" pitchFamily="2" charset="-122"/>
                <a:cs typeface="Sakkal Majalla" panose="02000000000000000000" pitchFamily="2" charset="-78"/>
              </a:rPr>
              <a:t>.</a:t>
            </a:r>
            <a:r>
              <a:rPr lang="en-US" altLang="ar-SA" sz="2400" dirty="0">
                <a:latin typeface="Sakkal Majalla" panose="02000000000000000000" pitchFamily="2" charset="-78"/>
                <a:ea typeface="SimSun" panose="02010600030101010101" pitchFamily="2" charset="-122"/>
                <a:cs typeface="Sakkal Majalla" panose="02000000000000000000" pitchFamily="2" charset="-78"/>
              </a:rPr>
              <a:t> </a:t>
            </a:r>
          </a:p>
          <a:p>
            <a:pPr marL="457200" indent="-457200" algn="just">
              <a:lnSpc>
                <a:spcPct val="150000"/>
              </a:lnSpc>
              <a:buFont typeface="+mj-lt"/>
              <a:buAutoNum type="arabicPeriod"/>
            </a:pPr>
            <a:r>
              <a:rPr lang="ar-JO" altLang="ar-SA" sz="2400" b="1" dirty="0">
                <a:latin typeface="Sakkal Majalla" panose="02000000000000000000" pitchFamily="2" charset="-78"/>
                <a:ea typeface="SimSun" panose="02010600030101010101" pitchFamily="2" charset="-122"/>
                <a:cs typeface="Sakkal Majalla" panose="02000000000000000000" pitchFamily="2" charset="-78"/>
              </a:rPr>
              <a:t>الدخل الجاري</a:t>
            </a:r>
            <a:r>
              <a:rPr lang="en-US" altLang="ar-SA" sz="2400" b="1" dirty="0">
                <a:latin typeface="Sakkal Majalla" panose="02000000000000000000" pitchFamily="2" charset="-78"/>
                <a:ea typeface="SimSun" panose="02010600030101010101" pitchFamily="2" charset="-122"/>
                <a:cs typeface="Sakkal Majalla" panose="02000000000000000000" pitchFamily="2" charset="-78"/>
              </a:rPr>
              <a:t>.</a:t>
            </a:r>
            <a:r>
              <a:rPr lang="ar-JO" altLang="ar-SA" sz="2400" dirty="0">
                <a:latin typeface="Sakkal Majalla" panose="02000000000000000000" pitchFamily="2" charset="-78"/>
                <a:ea typeface="SimSun" panose="02010600030101010101" pitchFamily="2" charset="-122"/>
                <a:cs typeface="Sakkal Majalla" panose="02000000000000000000" pitchFamily="2" charset="-78"/>
              </a:rPr>
              <a:t> </a:t>
            </a:r>
            <a:endParaRPr lang="en-US" altLang="ar-SA" sz="2400" dirty="0">
              <a:latin typeface="Sakkal Majalla" panose="02000000000000000000" pitchFamily="2" charset="-78"/>
              <a:ea typeface="SimSun" panose="02010600030101010101" pitchFamily="2" charset="-122"/>
              <a:cs typeface="Sakkal Majalla" panose="02000000000000000000" pitchFamily="2" charset="-78"/>
            </a:endParaRPr>
          </a:p>
          <a:p>
            <a:pPr marL="457200" indent="-457200" algn="just">
              <a:lnSpc>
                <a:spcPct val="150000"/>
              </a:lnSpc>
              <a:buFont typeface="+mj-lt"/>
              <a:buAutoNum type="arabicPeriod"/>
            </a:pPr>
            <a:r>
              <a:rPr lang="ar-JO" altLang="ar-SA" sz="2400" b="1" dirty="0">
                <a:latin typeface="Sakkal Majalla" panose="02000000000000000000" pitchFamily="2" charset="-78"/>
                <a:ea typeface="SimSun" panose="02010600030101010101" pitchFamily="2" charset="-122"/>
                <a:cs typeface="Sakkal Majalla" panose="02000000000000000000" pitchFamily="2" charset="-78"/>
              </a:rPr>
              <a:t>الدخل الإجمالي</a:t>
            </a:r>
            <a:r>
              <a:rPr lang="en-US" altLang="ar-SA" sz="2400" b="1" dirty="0">
                <a:latin typeface="Sakkal Majalla" panose="02000000000000000000" pitchFamily="2" charset="-78"/>
                <a:ea typeface="SimSun" panose="02010600030101010101" pitchFamily="2" charset="-122"/>
                <a:cs typeface="Sakkal Majalla" panose="02000000000000000000" pitchFamily="2" charset="-78"/>
              </a:rPr>
              <a:t>.</a:t>
            </a:r>
            <a:r>
              <a:rPr lang="ar-JO" altLang="ar-SA" sz="2400" dirty="0">
                <a:latin typeface="Sakkal Majalla" panose="02000000000000000000" pitchFamily="2" charset="-78"/>
                <a:ea typeface="SimSun" panose="02010600030101010101" pitchFamily="2" charset="-122"/>
                <a:cs typeface="Sakkal Majalla" panose="02000000000000000000" pitchFamily="2" charset="-78"/>
              </a:rPr>
              <a:t> </a:t>
            </a:r>
            <a:endParaRPr lang="en-US" altLang="ar-SA" sz="2400" dirty="0">
              <a:latin typeface="Sakkal Majalla" panose="02000000000000000000" pitchFamily="2" charset="-78"/>
              <a:ea typeface="SimSun" panose="02010600030101010101" pitchFamily="2" charset="-122"/>
              <a:cs typeface="Sakkal Majalla" panose="02000000000000000000" pitchFamily="2" charset="-78"/>
            </a:endParaRPr>
          </a:p>
        </p:txBody>
      </p:sp>
      <p:sp>
        <p:nvSpPr>
          <p:cNvPr id="20" name="Rectangle 3">
            <a:extLst>
              <a:ext uri="{FF2B5EF4-FFF2-40B4-BE49-F238E27FC236}">
                <a16:creationId xmlns:a16="http://schemas.microsoft.com/office/drawing/2014/main" id="{3F51420E-E1CD-4B51-BFEE-4578F7723914}"/>
              </a:ext>
            </a:extLst>
          </p:cNvPr>
          <p:cNvSpPr txBox="1">
            <a:spLocks noChangeArrowheads="1"/>
          </p:cNvSpPr>
          <p:nvPr/>
        </p:nvSpPr>
        <p:spPr bwMode="auto">
          <a:xfrm>
            <a:off x="1416386" y="2965147"/>
            <a:ext cx="3895725" cy="19227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r" defTabSz="685800" rtl="1">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342900" indent="-171450" algn="r" defTabSz="685800" rtl="1">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685800" indent="-171450" algn="r" defTabSz="685800" rtl="1">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028700" indent="-171450" algn="r" defTabSz="685800" rtl="1">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1371600" indent="-171450" algn="r" defTabSz="685800" rtl="1">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182880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28600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274320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200400" indent="-17145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marL="457200" indent="-457200" algn="just">
              <a:lnSpc>
                <a:spcPct val="150000"/>
              </a:lnSpc>
              <a:buFont typeface="+mj-lt"/>
              <a:buAutoNum type="arabicPeriod"/>
            </a:pPr>
            <a:r>
              <a:rPr lang="ar-JO" altLang="zh-CN" sz="2400" b="1" dirty="0">
                <a:solidFill>
                  <a:schemeClr val="bg1"/>
                </a:solidFill>
                <a:latin typeface="Sakkal Majalla" panose="02000000000000000000" pitchFamily="2" charset="-78"/>
                <a:cs typeface="Sakkal Majalla" panose="02000000000000000000" pitchFamily="2" charset="-78"/>
              </a:rPr>
              <a:t>احتياجات السيولة</a:t>
            </a:r>
            <a:r>
              <a:rPr lang="en-US" altLang="zh-CN" sz="2400" b="1" dirty="0">
                <a:solidFill>
                  <a:schemeClr val="bg1"/>
                </a:solidFill>
                <a:latin typeface="Sakkal Majalla" panose="02000000000000000000" pitchFamily="2" charset="-78"/>
                <a:cs typeface="Sakkal Majalla" panose="02000000000000000000" pitchFamily="2" charset="-78"/>
              </a:rPr>
              <a:t> .</a:t>
            </a:r>
            <a:endParaRPr lang="ar-JO" altLang="zh-CN" sz="2400" b="1" dirty="0">
              <a:solidFill>
                <a:schemeClr val="bg1"/>
              </a:solidFill>
              <a:latin typeface="Sakkal Majalla" panose="02000000000000000000" pitchFamily="2" charset="-78"/>
              <a:cs typeface="Sakkal Majalla" panose="02000000000000000000" pitchFamily="2" charset="-78"/>
            </a:endParaRPr>
          </a:p>
          <a:p>
            <a:pPr marL="457200" indent="-457200" algn="just">
              <a:lnSpc>
                <a:spcPct val="150000"/>
              </a:lnSpc>
              <a:buFont typeface="+mj-lt"/>
              <a:buAutoNum type="arabicPeriod"/>
            </a:pPr>
            <a:r>
              <a:rPr lang="ar-JO" altLang="ar-SA" sz="2400" b="1" dirty="0">
                <a:solidFill>
                  <a:schemeClr val="bg1"/>
                </a:solidFill>
                <a:latin typeface="Sakkal Majalla" panose="02000000000000000000" pitchFamily="2" charset="-78"/>
                <a:cs typeface="Sakkal Majalla" panose="02000000000000000000" pitchFamily="2" charset="-78"/>
              </a:rPr>
              <a:t>الأفق الزمني</a:t>
            </a:r>
            <a:r>
              <a:rPr lang="en-US" altLang="ar-SA" sz="2400" b="1" dirty="0">
                <a:solidFill>
                  <a:schemeClr val="bg1"/>
                </a:solidFill>
                <a:latin typeface="Sakkal Majalla" panose="02000000000000000000" pitchFamily="2" charset="-78"/>
                <a:cs typeface="Sakkal Majalla" panose="02000000000000000000" pitchFamily="2" charset="-78"/>
              </a:rPr>
              <a:t> .</a:t>
            </a:r>
          </a:p>
          <a:p>
            <a:pPr marL="457200" indent="-457200" algn="just">
              <a:lnSpc>
                <a:spcPct val="150000"/>
              </a:lnSpc>
              <a:buFont typeface="+mj-lt"/>
              <a:buAutoNum type="arabicPeriod"/>
            </a:pPr>
            <a:r>
              <a:rPr lang="ar-JO" altLang="ar-SA" sz="2400" b="1" dirty="0">
                <a:solidFill>
                  <a:schemeClr val="bg1"/>
                </a:solidFill>
                <a:latin typeface="Sakkal Majalla" panose="02000000000000000000" pitchFamily="2" charset="-78"/>
                <a:cs typeface="Sakkal Majalla" panose="02000000000000000000" pitchFamily="2" charset="-78"/>
              </a:rPr>
              <a:t>العوامل القانونية والتنظيمية</a:t>
            </a:r>
            <a:r>
              <a:rPr lang="en-US" altLang="ar-SA" sz="2400" b="1" dirty="0">
                <a:solidFill>
                  <a:schemeClr val="bg1"/>
                </a:solidFill>
                <a:latin typeface="Sakkal Majalla" panose="02000000000000000000" pitchFamily="2" charset="-78"/>
                <a:cs typeface="Sakkal Majalla" panose="02000000000000000000" pitchFamily="2" charset="-78"/>
              </a:rPr>
              <a:t>.</a:t>
            </a:r>
          </a:p>
          <a:p>
            <a:pPr marL="457200" indent="-457200" algn="just">
              <a:lnSpc>
                <a:spcPct val="150000"/>
              </a:lnSpc>
              <a:buFont typeface="+mj-lt"/>
              <a:buAutoNum type="arabicPeriod"/>
            </a:pPr>
            <a:r>
              <a:rPr lang="ar-JO" altLang="ar-SA" sz="2400" b="1" dirty="0">
                <a:solidFill>
                  <a:schemeClr val="bg1"/>
                </a:solidFill>
                <a:latin typeface="Sakkal Majalla" panose="02000000000000000000" pitchFamily="2" charset="-78"/>
                <a:cs typeface="Sakkal Majalla" panose="02000000000000000000" pitchFamily="2" charset="-78"/>
              </a:rPr>
              <a:t>الاحتياجات والتفضيلات الخاصة</a:t>
            </a:r>
            <a:r>
              <a:rPr lang="en-US" altLang="ar-SA" sz="2400" b="1" dirty="0">
                <a:solidFill>
                  <a:schemeClr val="bg1"/>
                </a:solidFill>
                <a:latin typeface="Sakkal Majalla" panose="02000000000000000000" pitchFamily="2" charset="-78"/>
                <a:cs typeface="Sakkal Majalla" panose="02000000000000000000" pitchFamily="2" charset="-78"/>
              </a:rPr>
              <a:t>. </a:t>
            </a:r>
          </a:p>
          <a:p>
            <a:pPr>
              <a:lnSpc>
                <a:spcPct val="100000"/>
              </a:lnSpc>
              <a:buNone/>
            </a:pPr>
            <a:r>
              <a:rPr lang="ar-JO" altLang="ar-SA" sz="2400" b="1" dirty="0">
                <a:solidFill>
                  <a:schemeClr val="bg1"/>
                </a:solidFill>
                <a:latin typeface="Sakkal Majalla" panose="02000000000000000000" pitchFamily="2" charset="-78"/>
                <a:cs typeface="Sakkal Majalla" panose="02000000000000000000" pitchFamily="2" charset="-78"/>
              </a:rPr>
              <a:t>    </a:t>
            </a:r>
            <a:endParaRPr lang="en-US" altLang="ar-SA" sz="2400" b="1" dirty="0">
              <a:solidFill>
                <a:schemeClr val="bg1"/>
              </a:solidFill>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1133498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2743200" y="662665"/>
            <a:ext cx="6885432" cy="8541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8" y="569924"/>
            <a:ext cx="6094475"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pPr marL="0" indent="0">
              <a:buNone/>
            </a:pPr>
            <a:r>
              <a:rPr lang="ar-SA" sz="3200" b="1" dirty="0">
                <a:solidFill>
                  <a:schemeClr val="bg1"/>
                </a:solidFill>
                <a:latin typeface="Sakkal Majalla" panose="02000000000000000000" pitchFamily="2" charset="-78"/>
                <a:cs typeface="Sakkal Majalla" panose="02000000000000000000" pitchFamily="2" charset="-78"/>
              </a:rPr>
              <a:t>استراتيجيات إدارة المحافظ </a:t>
            </a: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 </a:t>
            </a:r>
          </a:p>
        </p:txBody>
      </p:sp>
      <p:grpSp>
        <p:nvGrpSpPr>
          <p:cNvPr id="21" name="مجموعة 20">
            <a:extLst>
              <a:ext uri="{FF2B5EF4-FFF2-40B4-BE49-F238E27FC236}">
                <a16:creationId xmlns:a16="http://schemas.microsoft.com/office/drawing/2014/main" id="{759A1128-BE46-466E-9874-D6F9B056739F}"/>
              </a:ext>
            </a:extLst>
          </p:cNvPr>
          <p:cNvGrpSpPr/>
          <p:nvPr/>
        </p:nvGrpSpPr>
        <p:grpSpPr>
          <a:xfrm>
            <a:off x="8589690" y="2165991"/>
            <a:ext cx="2279894" cy="1317017"/>
            <a:chOff x="6884380" y="3166478"/>
            <a:chExt cx="2279894" cy="1317017"/>
          </a:xfrm>
        </p:grpSpPr>
        <p:grpSp>
          <p:nvGrpSpPr>
            <p:cNvPr id="22" name="مجموعة 21">
              <a:extLst>
                <a:ext uri="{FF2B5EF4-FFF2-40B4-BE49-F238E27FC236}">
                  <a16:creationId xmlns:a16="http://schemas.microsoft.com/office/drawing/2014/main" id="{AD723396-F1D2-4187-9399-A320FED0663A}"/>
                </a:ext>
              </a:extLst>
            </p:cNvPr>
            <p:cNvGrpSpPr/>
            <p:nvPr/>
          </p:nvGrpSpPr>
          <p:grpSpPr>
            <a:xfrm>
              <a:off x="6884380" y="3166478"/>
              <a:ext cx="2279894" cy="1317017"/>
              <a:chOff x="6641784" y="3575121"/>
              <a:chExt cx="2279894" cy="1317017"/>
            </a:xfrm>
          </p:grpSpPr>
          <p:sp>
            <p:nvSpPr>
              <p:cNvPr id="32" name="مستطيل 31">
                <a:extLst>
                  <a:ext uri="{FF2B5EF4-FFF2-40B4-BE49-F238E27FC236}">
                    <a16:creationId xmlns:a16="http://schemas.microsoft.com/office/drawing/2014/main" id="{9023C61E-89F0-46AC-B122-07AA57252092}"/>
                  </a:ext>
                </a:extLst>
              </p:cNvPr>
              <p:cNvSpPr/>
              <p:nvPr/>
            </p:nvSpPr>
            <p:spPr>
              <a:xfrm>
                <a:off x="6641784" y="3887697"/>
                <a:ext cx="2279894" cy="1004441"/>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a:latin typeface="Sakkal Majalla" panose="02000000000000000000" pitchFamily="2" charset="-78"/>
                  <a:cs typeface="Sakkal Majalla" panose="02000000000000000000" pitchFamily="2" charset="-78"/>
                </a:endParaRPr>
              </a:p>
            </p:txBody>
          </p:sp>
          <p:sp>
            <p:nvSpPr>
              <p:cNvPr id="33" name="شكل بيضاوي 32">
                <a:extLst>
                  <a:ext uri="{FF2B5EF4-FFF2-40B4-BE49-F238E27FC236}">
                    <a16:creationId xmlns:a16="http://schemas.microsoft.com/office/drawing/2014/main" id="{3AE54B2D-0D9D-4D44-8A0B-A3E7997F4869}"/>
                  </a:ext>
                </a:extLst>
              </p:cNvPr>
              <p:cNvSpPr/>
              <p:nvPr/>
            </p:nvSpPr>
            <p:spPr>
              <a:xfrm>
                <a:off x="7469155" y="3575121"/>
                <a:ext cx="625151" cy="625151"/>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2400" dirty="0">
                    <a:latin typeface="Sakkal Majalla" panose="02000000000000000000" pitchFamily="2" charset="-78"/>
                    <a:cs typeface="Sakkal Majalla" panose="02000000000000000000" pitchFamily="2" charset="-78"/>
                  </a:rPr>
                  <a:t>1</a:t>
                </a:r>
              </a:p>
            </p:txBody>
          </p:sp>
        </p:grpSp>
        <p:sp>
          <p:nvSpPr>
            <p:cNvPr id="25" name="مربع نص 24">
              <a:extLst>
                <a:ext uri="{FF2B5EF4-FFF2-40B4-BE49-F238E27FC236}">
                  <a16:creationId xmlns:a16="http://schemas.microsoft.com/office/drawing/2014/main" id="{231F8FE3-51D7-46D2-801C-C1ABCE93443C}"/>
                </a:ext>
              </a:extLst>
            </p:cNvPr>
            <p:cNvSpPr txBox="1"/>
            <p:nvPr/>
          </p:nvSpPr>
          <p:spPr>
            <a:xfrm>
              <a:off x="7261939" y="3837164"/>
              <a:ext cx="1524776" cy="461665"/>
            </a:xfrm>
            <a:prstGeom prst="rect">
              <a:avLst/>
            </a:prstGeom>
            <a:noFill/>
          </p:spPr>
          <p:txBody>
            <a:bodyPr wrap="none" rtlCol="1">
              <a:spAutoFit/>
            </a:bodyPr>
            <a:lstStyle/>
            <a:p>
              <a:pPr algn="ctr" rtl="1"/>
              <a:r>
                <a:rPr lang="ar-JO" altLang="zh-CN" sz="2400" dirty="0">
                  <a:latin typeface="Sakkal Majalla" panose="02000000000000000000" pitchFamily="2" charset="-78"/>
                  <a:cs typeface="Sakkal Majalla" panose="02000000000000000000" pitchFamily="2" charset="-78"/>
                </a:rPr>
                <a:t>الإدارة الساكنة</a:t>
              </a:r>
              <a:endParaRPr lang="en-US" sz="2400" dirty="0">
                <a:latin typeface="Sakkal Majalla" panose="02000000000000000000" pitchFamily="2" charset="-78"/>
                <a:cs typeface="Sakkal Majalla" panose="02000000000000000000" pitchFamily="2" charset="-78"/>
              </a:endParaRPr>
            </a:p>
          </p:txBody>
        </p:sp>
      </p:grpSp>
      <p:grpSp>
        <p:nvGrpSpPr>
          <p:cNvPr id="34" name="مجموعة 33">
            <a:extLst>
              <a:ext uri="{FF2B5EF4-FFF2-40B4-BE49-F238E27FC236}">
                <a16:creationId xmlns:a16="http://schemas.microsoft.com/office/drawing/2014/main" id="{57CDFB0C-3BAA-44D8-AFC7-7FB491BA8FF4}"/>
              </a:ext>
            </a:extLst>
          </p:cNvPr>
          <p:cNvGrpSpPr/>
          <p:nvPr/>
        </p:nvGrpSpPr>
        <p:grpSpPr>
          <a:xfrm>
            <a:off x="6159781" y="2155841"/>
            <a:ext cx="2252540" cy="1317017"/>
            <a:chOff x="6898057" y="3166478"/>
            <a:chExt cx="2252540" cy="1317017"/>
          </a:xfrm>
        </p:grpSpPr>
        <p:grpSp>
          <p:nvGrpSpPr>
            <p:cNvPr id="36" name="مجموعة 35">
              <a:extLst>
                <a:ext uri="{FF2B5EF4-FFF2-40B4-BE49-F238E27FC236}">
                  <a16:creationId xmlns:a16="http://schemas.microsoft.com/office/drawing/2014/main" id="{0127CBFB-38BC-4C77-98DA-6D5D8B90489E}"/>
                </a:ext>
              </a:extLst>
            </p:cNvPr>
            <p:cNvGrpSpPr/>
            <p:nvPr/>
          </p:nvGrpSpPr>
          <p:grpSpPr>
            <a:xfrm>
              <a:off x="6898057" y="3166478"/>
              <a:ext cx="2252540" cy="1317017"/>
              <a:chOff x="6655461" y="3575121"/>
              <a:chExt cx="2252540" cy="1317017"/>
            </a:xfrm>
          </p:grpSpPr>
          <p:sp>
            <p:nvSpPr>
              <p:cNvPr id="38" name="مستطيل 37">
                <a:extLst>
                  <a:ext uri="{FF2B5EF4-FFF2-40B4-BE49-F238E27FC236}">
                    <a16:creationId xmlns:a16="http://schemas.microsoft.com/office/drawing/2014/main" id="{6E69ADCB-A531-4AFD-BB47-83F48008EE4C}"/>
                  </a:ext>
                </a:extLst>
              </p:cNvPr>
              <p:cNvSpPr/>
              <p:nvPr/>
            </p:nvSpPr>
            <p:spPr>
              <a:xfrm>
                <a:off x="6655461" y="3887697"/>
                <a:ext cx="2252540" cy="1004441"/>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a:latin typeface="Sakkal Majalla" panose="02000000000000000000" pitchFamily="2" charset="-78"/>
                  <a:cs typeface="Sakkal Majalla" panose="02000000000000000000" pitchFamily="2" charset="-78"/>
                </a:endParaRPr>
              </a:p>
            </p:txBody>
          </p:sp>
          <p:sp>
            <p:nvSpPr>
              <p:cNvPr id="39" name="شكل بيضاوي 38">
                <a:extLst>
                  <a:ext uri="{FF2B5EF4-FFF2-40B4-BE49-F238E27FC236}">
                    <a16:creationId xmlns:a16="http://schemas.microsoft.com/office/drawing/2014/main" id="{909E5FA9-9B7B-48EF-8C3D-DD1EF08A2B00}"/>
                  </a:ext>
                </a:extLst>
              </p:cNvPr>
              <p:cNvSpPr/>
              <p:nvPr/>
            </p:nvSpPr>
            <p:spPr>
              <a:xfrm>
                <a:off x="7469155" y="3575121"/>
                <a:ext cx="625151" cy="625151"/>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2400" dirty="0">
                    <a:latin typeface="Sakkal Majalla" panose="02000000000000000000" pitchFamily="2" charset="-78"/>
                    <a:cs typeface="Sakkal Majalla" panose="02000000000000000000" pitchFamily="2" charset="-78"/>
                  </a:rPr>
                  <a:t>2</a:t>
                </a:r>
              </a:p>
            </p:txBody>
          </p:sp>
        </p:grpSp>
        <p:sp>
          <p:nvSpPr>
            <p:cNvPr id="37" name="مربع نص 36">
              <a:extLst>
                <a:ext uri="{FF2B5EF4-FFF2-40B4-BE49-F238E27FC236}">
                  <a16:creationId xmlns:a16="http://schemas.microsoft.com/office/drawing/2014/main" id="{B634980F-2D03-4F87-B42D-3E5ECD14E7AD}"/>
                </a:ext>
              </a:extLst>
            </p:cNvPr>
            <p:cNvSpPr txBox="1"/>
            <p:nvPr/>
          </p:nvSpPr>
          <p:spPr>
            <a:xfrm>
              <a:off x="6944694" y="3791629"/>
              <a:ext cx="2165978" cy="600164"/>
            </a:xfrm>
            <a:prstGeom prst="rect">
              <a:avLst/>
            </a:prstGeom>
            <a:noFill/>
          </p:spPr>
          <p:txBody>
            <a:bodyPr wrap="none" rtlCol="1">
              <a:spAutoFit/>
            </a:bodyPr>
            <a:lstStyle/>
            <a:p>
              <a:pPr algn="ctr" rtl="1">
                <a:lnSpc>
                  <a:spcPct val="150000"/>
                </a:lnSpc>
                <a:defRPr/>
              </a:pPr>
              <a:r>
                <a:rPr lang="ar-JO" altLang="ar-SA" sz="2400" dirty="0">
                  <a:latin typeface="Sakkal Majalla" panose="02000000000000000000" pitchFamily="2" charset="-78"/>
                  <a:cs typeface="Sakkal Majalla" panose="02000000000000000000" pitchFamily="2" charset="-78"/>
                </a:rPr>
                <a:t>أسلوب المحاكاة الكاملة </a:t>
              </a:r>
              <a:endParaRPr lang="en-US" altLang="ar-SA" sz="2400" dirty="0">
                <a:latin typeface="Sakkal Majalla" panose="02000000000000000000" pitchFamily="2" charset="-78"/>
                <a:cs typeface="Sakkal Majalla" panose="02000000000000000000" pitchFamily="2" charset="-78"/>
              </a:endParaRPr>
            </a:p>
          </p:txBody>
        </p:sp>
      </p:grpSp>
      <p:grpSp>
        <p:nvGrpSpPr>
          <p:cNvPr id="40" name="مجموعة 39">
            <a:extLst>
              <a:ext uri="{FF2B5EF4-FFF2-40B4-BE49-F238E27FC236}">
                <a16:creationId xmlns:a16="http://schemas.microsoft.com/office/drawing/2014/main" id="{862DA0E9-CAA6-40EC-A574-FFE76B7A223E}"/>
              </a:ext>
            </a:extLst>
          </p:cNvPr>
          <p:cNvGrpSpPr/>
          <p:nvPr/>
        </p:nvGrpSpPr>
        <p:grpSpPr>
          <a:xfrm>
            <a:off x="3760259" y="2165991"/>
            <a:ext cx="2222154" cy="1317017"/>
            <a:chOff x="6913250" y="3166478"/>
            <a:chExt cx="2222154" cy="1317017"/>
          </a:xfrm>
        </p:grpSpPr>
        <p:grpSp>
          <p:nvGrpSpPr>
            <p:cNvPr id="41" name="مجموعة 40">
              <a:extLst>
                <a:ext uri="{FF2B5EF4-FFF2-40B4-BE49-F238E27FC236}">
                  <a16:creationId xmlns:a16="http://schemas.microsoft.com/office/drawing/2014/main" id="{7BC972AE-F53B-4FC4-BE2B-024E58BDD5F6}"/>
                </a:ext>
              </a:extLst>
            </p:cNvPr>
            <p:cNvGrpSpPr/>
            <p:nvPr/>
          </p:nvGrpSpPr>
          <p:grpSpPr>
            <a:xfrm>
              <a:off x="6913250" y="3166478"/>
              <a:ext cx="2222154" cy="1317017"/>
              <a:chOff x="6670654" y="3575121"/>
              <a:chExt cx="2222154" cy="1317017"/>
            </a:xfrm>
          </p:grpSpPr>
          <p:sp>
            <p:nvSpPr>
              <p:cNvPr id="43" name="مستطيل 42">
                <a:extLst>
                  <a:ext uri="{FF2B5EF4-FFF2-40B4-BE49-F238E27FC236}">
                    <a16:creationId xmlns:a16="http://schemas.microsoft.com/office/drawing/2014/main" id="{EB97FCDC-152F-48BA-A990-89E04E31990F}"/>
                  </a:ext>
                </a:extLst>
              </p:cNvPr>
              <p:cNvSpPr/>
              <p:nvPr/>
            </p:nvSpPr>
            <p:spPr>
              <a:xfrm>
                <a:off x="6670654" y="3887697"/>
                <a:ext cx="2222154" cy="1004441"/>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a:latin typeface="Sakkal Majalla" panose="02000000000000000000" pitchFamily="2" charset="-78"/>
                  <a:cs typeface="Sakkal Majalla" panose="02000000000000000000" pitchFamily="2" charset="-78"/>
                </a:endParaRPr>
              </a:p>
            </p:txBody>
          </p:sp>
          <p:sp>
            <p:nvSpPr>
              <p:cNvPr id="44" name="شكل بيضاوي 43">
                <a:extLst>
                  <a:ext uri="{FF2B5EF4-FFF2-40B4-BE49-F238E27FC236}">
                    <a16:creationId xmlns:a16="http://schemas.microsoft.com/office/drawing/2014/main" id="{94D79AF7-B075-4B69-ABE4-A970B404C178}"/>
                  </a:ext>
                </a:extLst>
              </p:cNvPr>
              <p:cNvSpPr/>
              <p:nvPr/>
            </p:nvSpPr>
            <p:spPr>
              <a:xfrm>
                <a:off x="7469155" y="3575121"/>
                <a:ext cx="625151" cy="625151"/>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2400" dirty="0">
                    <a:latin typeface="Sakkal Majalla" panose="02000000000000000000" pitchFamily="2" charset="-78"/>
                    <a:cs typeface="Sakkal Majalla" panose="02000000000000000000" pitchFamily="2" charset="-78"/>
                  </a:rPr>
                  <a:t>3</a:t>
                </a:r>
              </a:p>
            </p:txBody>
          </p:sp>
        </p:grpSp>
        <p:sp>
          <p:nvSpPr>
            <p:cNvPr id="42" name="مربع نص 41">
              <a:extLst>
                <a:ext uri="{FF2B5EF4-FFF2-40B4-BE49-F238E27FC236}">
                  <a16:creationId xmlns:a16="http://schemas.microsoft.com/office/drawing/2014/main" id="{A2D9160A-B303-47BE-B133-DA5C773EBD3F}"/>
                </a:ext>
              </a:extLst>
            </p:cNvPr>
            <p:cNvSpPr txBox="1"/>
            <p:nvPr/>
          </p:nvSpPr>
          <p:spPr>
            <a:xfrm>
              <a:off x="7242707" y="3739190"/>
              <a:ext cx="1500732" cy="600164"/>
            </a:xfrm>
            <a:prstGeom prst="rect">
              <a:avLst/>
            </a:prstGeom>
            <a:noFill/>
          </p:spPr>
          <p:txBody>
            <a:bodyPr wrap="none" rtlCol="1">
              <a:spAutoFit/>
            </a:bodyPr>
            <a:lstStyle/>
            <a:p>
              <a:pPr algn="ctr" rtl="1">
                <a:lnSpc>
                  <a:spcPct val="150000"/>
                </a:lnSpc>
                <a:defRPr/>
              </a:pPr>
              <a:r>
                <a:rPr lang="ar-JO" altLang="ar-SA" sz="2400" dirty="0">
                  <a:latin typeface="Sakkal Majalla" panose="02000000000000000000" pitchFamily="2" charset="-78"/>
                  <a:cs typeface="Sakkal Majalla" panose="02000000000000000000" pitchFamily="2" charset="-78"/>
                </a:rPr>
                <a:t>أسلوب المعاينة </a:t>
              </a:r>
              <a:endParaRPr lang="en-US" altLang="ar-SA" sz="2400" dirty="0">
                <a:latin typeface="Sakkal Majalla" panose="02000000000000000000" pitchFamily="2" charset="-78"/>
                <a:cs typeface="Sakkal Majalla" panose="02000000000000000000" pitchFamily="2" charset="-78"/>
              </a:endParaRPr>
            </a:p>
          </p:txBody>
        </p:sp>
      </p:grpSp>
      <p:grpSp>
        <p:nvGrpSpPr>
          <p:cNvPr id="55" name="مجموعة 54">
            <a:extLst>
              <a:ext uri="{FF2B5EF4-FFF2-40B4-BE49-F238E27FC236}">
                <a16:creationId xmlns:a16="http://schemas.microsoft.com/office/drawing/2014/main" id="{4DB80CD1-E4E4-4B2F-9343-F0F73DB0BAC5}"/>
              </a:ext>
            </a:extLst>
          </p:cNvPr>
          <p:cNvGrpSpPr/>
          <p:nvPr/>
        </p:nvGrpSpPr>
        <p:grpSpPr>
          <a:xfrm>
            <a:off x="1371467" y="2169531"/>
            <a:ext cx="2222154" cy="1555990"/>
            <a:chOff x="6913250" y="3166478"/>
            <a:chExt cx="2222154" cy="1555990"/>
          </a:xfrm>
        </p:grpSpPr>
        <p:grpSp>
          <p:nvGrpSpPr>
            <p:cNvPr id="56" name="مجموعة 55">
              <a:extLst>
                <a:ext uri="{FF2B5EF4-FFF2-40B4-BE49-F238E27FC236}">
                  <a16:creationId xmlns:a16="http://schemas.microsoft.com/office/drawing/2014/main" id="{5EC15DB0-C921-431E-8CEA-7F3EAFE736BB}"/>
                </a:ext>
              </a:extLst>
            </p:cNvPr>
            <p:cNvGrpSpPr/>
            <p:nvPr/>
          </p:nvGrpSpPr>
          <p:grpSpPr>
            <a:xfrm>
              <a:off x="6913250" y="3166478"/>
              <a:ext cx="2222154" cy="1317017"/>
              <a:chOff x="6670654" y="3575121"/>
              <a:chExt cx="2222154" cy="1317017"/>
            </a:xfrm>
          </p:grpSpPr>
          <p:sp>
            <p:nvSpPr>
              <p:cNvPr id="58" name="مستطيل 57">
                <a:extLst>
                  <a:ext uri="{FF2B5EF4-FFF2-40B4-BE49-F238E27FC236}">
                    <a16:creationId xmlns:a16="http://schemas.microsoft.com/office/drawing/2014/main" id="{52EA7D20-2702-42FE-B024-01C47680A42B}"/>
                  </a:ext>
                </a:extLst>
              </p:cNvPr>
              <p:cNvSpPr/>
              <p:nvPr/>
            </p:nvSpPr>
            <p:spPr>
              <a:xfrm>
                <a:off x="6670654" y="3887697"/>
                <a:ext cx="2222154" cy="1004441"/>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a:latin typeface="Sakkal Majalla" panose="02000000000000000000" pitchFamily="2" charset="-78"/>
                  <a:cs typeface="Sakkal Majalla" panose="02000000000000000000" pitchFamily="2" charset="-78"/>
                </a:endParaRPr>
              </a:p>
            </p:txBody>
          </p:sp>
          <p:sp>
            <p:nvSpPr>
              <p:cNvPr id="59" name="شكل بيضاوي 58">
                <a:extLst>
                  <a:ext uri="{FF2B5EF4-FFF2-40B4-BE49-F238E27FC236}">
                    <a16:creationId xmlns:a16="http://schemas.microsoft.com/office/drawing/2014/main" id="{E9FC9A81-5290-47F2-B036-589592A87C23}"/>
                  </a:ext>
                </a:extLst>
              </p:cNvPr>
              <p:cNvSpPr/>
              <p:nvPr/>
            </p:nvSpPr>
            <p:spPr>
              <a:xfrm>
                <a:off x="7469155" y="3575121"/>
                <a:ext cx="625151" cy="625151"/>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2400" dirty="0">
                    <a:latin typeface="Sakkal Majalla" panose="02000000000000000000" pitchFamily="2" charset="-78"/>
                    <a:cs typeface="Sakkal Majalla" panose="02000000000000000000" pitchFamily="2" charset="-78"/>
                  </a:rPr>
                  <a:t>4</a:t>
                </a:r>
              </a:p>
            </p:txBody>
          </p:sp>
        </p:grpSp>
        <p:sp>
          <p:nvSpPr>
            <p:cNvPr id="57" name="مربع نص 56">
              <a:extLst>
                <a:ext uri="{FF2B5EF4-FFF2-40B4-BE49-F238E27FC236}">
                  <a16:creationId xmlns:a16="http://schemas.microsoft.com/office/drawing/2014/main" id="{B974D124-3393-4EC3-AFA4-19AF772B2715}"/>
                </a:ext>
              </a:extLst>
            </p:cNvPr>
            <p:cNvSpPr txBox="1"/>
            <p:nvPr/>
          </p:nvSpPr>
          <p:spPr>
            <a:xfrm>
              <a:off x="7010074" y="3891471"/>
              <a:ext cx="1911344" cy="830997"/>
            </a:xfrm>
            <a:prstGeom prst="rect">
              <a:avLst/>
            </a:prstGeom>
            <a:noFill/>
          </p:spPr>
          <p:txBody>
            <a:bodyPr wrap="square" rtlCol="1">
              <a:spAutoFit/>
            </a:bodyPr>
            <a:lstStyle/>
            <a:p>
              <a:pPr algn="ctr" rtl="1"/>
              <a:r>
                <a:rPr lang="ar-JO" altLang="ar-SA" sz="2400" dirty="0">
                  <a:latin typeface="Sakkal Majalla" panose="02000000000000000000" pitchFamily="2" charset="-78"/>
                  <a:cs typeface="Sakkal Majalla" panose="02000000000000000000" pitchFamily="2" charset="-78"/>
                </a:rPr>
                <a:t>أسلوب الانتقاء </a:t>
              </a:r>
              <a:endParaRPr lang="ar-SA" altLang="ar-SA" sz="2400" dirty="0">
                <a:latin typeface="Sakkal Majalla" panose="02000000000000000000" pitchFamily="2" charset="-78"/>
                <a:cs typeface="Sakkal Majalla" panose="02000000000000000000" pitchFamily="2" charset="-78"/>
              </a:endParaRPr>
            </a:p>
            <a:p>
              <a:pPr algn="ctr" rtl="1"/>
              <a:endParaRPr lang="en-US" sz="2400" dirty="0">
                <a:latin typeface="Sakkal Majalla" panose="02000000000000000000" pitchFamily="2" charset="-78"/>
                <a:cs typeface="Sakkal Majalla" panose="02000000000000000000" pitchFamily="2" charset="-78"/>
              </a:endParaRPr>
            </a:p>
          </p:txBody>
        </p:sp>
      </p:grpSp>
      <p:grpSp>
        <p:nvGrpSpPr>
          <p:cNvPr id="60" name="مجموعة 59">
            <a:extLst>
              <a:ext uri="{FF2B5EF4-FFF2-40B4-BE49-F238E27FC236}">
                <a16:creationId xmlns:a16="http://schemas.microsoft.com/office/drawing/2014/main" id="{E3923F74-3EE3-458E-A6D4-EC9AEFAB5CFC}"/>
              </a:ext>
            </a:extLst>
          </p:cNvPr>
          <p:cNvGrpSpPr/>
          <p:nvPr/>
        </p:nvGrpSpPr>
        <p:grpSpPr>
          <a:xfrm>
            <a:off x="8593228" y="3732524"/>
            <a:ext cx="2279894" cy="1317017"/>
            <a:chOff x="6884380" y="3166478"/>
            <a:chExt cx="2279894" cy="1317017"/>
          </a:xfrm>
        </p:grpSpPr>
        <p:grpSp>
          <p:nvGrpSpPr>
            <p:cNvPr id="61" name="مجموعة 60">
              <a:extLst>
                <a:ext uri="{FF2B5EF4-FFF2-40B4-BE49-F238E27FC236}">
                  <a16:creationId xmlns:a16="http://schemas.microsoft.com/office/drawing/2014/main" id="{B94C3B2D-A590-413C-AE0E-8C08768F9138}"/>
                </a:ext>
              </a:extLst>
            </p:cNvPr>
            <p:cNvGrpSpPr/>
            <p:nvPr/>
          </p:nvGrpSpPr>
          <p:grpSpPr>
            <a:xfrm>
              <a:off x="6884380" y="3166478"/>
              <a:ext cx="2279894" cy="1317017"/>
              <a:chOff x="6641784" y="3575121"/>
              <a:chExt cx="2279894" cy="1317017"/>
            </a:xfrm>
          </p:grpSpPr>
          <p:sp>
            <p:nvSpPr>
              <p:cNvPr id="63" name="مستطيل 62">
                <a:extLst>
                  <a:ext uri="{FF2B5EF4-FFF2-40B4-BE49-F238E27FC236}">
                    <a16:creationId xmlns:a16="http://schemas.microsoft.com/office/drawing/2014/main" id="{FA5553DF-0745-499F-86CA-1E1F8145FD91}"/>
                  </a:ext>
                </a:extLst>
              </p:cNvPr>
              <p:cNvSpPr/>
              <p:nvPr/>
            </p:nvSpPr>
            <p:spPr>
              <a:xfrm>
                <a:off x="6641784" y="3887697"/>
                <a:ext cx="2279894" cy="1004441"/>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a:latin typeface="Sakkal Majalla" panose="02000000000000000000" pitchFamily="2" charset="-78"/>
                  <a:cs typeface="Sakkal Majalla" panose="02000000000000000000" pitchFamily="2" charset="-78"/>
                </a:endParaRPr>
              </a:p>
            </p:txBody>
          </p:sp>
          <p:sp>
            <p:nvSpPr>
              <p:cNvPr id="64" name="شكل بيضاوي 63">
                <a:extLst>
                  <a:ext uri="{FF2B5EF4-FFF2-40B4-BE49-F238E27FC236}">
                    <a16:creationId xmlns:a16="http://schemas.microsoft.com/office/drawing/2014/main" id="{67B771DA-6AD6-4B81-8492-F647128925C0}"/>
                  </a:ext>
                </a:extLst>
              </p:cNvPr>
              <p:cNvSpPr/>
              <p:nvPr/>
            </p:nvSpPr>
            <p:spPr>
              <a:xfrm>
                <a:off x="7469155" y="3575121"/>
                <a:ext cx="625151" cy="625151"/>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2400" dirty="0">
                    <a:latin typeface="Sakkal Majalla" panose="02000000000000000000" pitchFamily="2" charset="-78"/>
                    <a:cs typeface="Sakkal Majalla" panose="02000000000000000000" pitchFamily="2" charset="-78"/>
                  </a:rPr>
                  <a:t>5</a:t>
                </a:r>
              </a:p>
            </p:txBody>
          </p:sp>
        </p:grpSp>
        <p:sp>
          <p:nvSpPr>
            <p:cNvPr id="62" name="مربع نص 61">
              <a:extLst>
                <a:ext uri="{FF2B5EF4-FFF2-40B4-BE49-F238E27FC236}">
                  <a16:creationId xmlns:a16="http://schemas.microsoft.com/office/drawing/2014/main" id="{9BC76ADB-64F9-41EE-948D-AB4751895CCB}"/>
                </a:ext>
              </a:extLst>
            </p:cNvPr>
            <p:cNvSpPr txBox="1"/>
            <p:nvPr/>
          </p:nvSpPr>
          <p:spPr>
            <a:xfrm>
              <a:off x="7254393" y="3920238"/>
              <a:ext cx="1486304" cy="461665"/>
            </a:xfrm>
            <a:prstGeom prst="rect">
              <a:avLst/>
            </a:prstGeom>
            <a:noFill/>
          </p:spPr>
          <p:txBody>
            <a:bodyPr wrap="none" rtlCol="1">
              <a:spAutoFit/>
            </a:bodyPr>
            <a:lstStyle/>
            <a:p>
              <a:pPr algn="ctr" rtl="1"/>
              <a:r>
                <a:rPr lang="ar-JO" altLang="zh-CN" sz="2400" dirty="0">
                  <a:latin typeface="Sakkal Majalla" panose="02000000000000000000" pitchFamily="2" charset="-78"/>
                  <a:cs typeface="Sakkal Majalla" panose="02000000000000000000" pitchFamily="2" charset="-78"/>
                </a:rPr>
                <a:t>الإدارة النشطة </a:t>
              </a:r>
            </a:p>
          </p:txBody>
        </p:sp>
      </p:grpSp>
      <p:grpSp>
        <p:nvGrpSpPr>
          <p:cNvPr id="65" name="مجموعة 64">
            <a:extLst>
              <a:ext uri="{FF2B5EF4-FFF2-40B4-BE49-F238E27FC236}">
                <a16:creationId xmlns:a16="http://schemas.microsoft.com/office/drawing/2014/main" id="{C1FE8E8E-EABE-4610-945C-8D6593002961}"/>
              </a:ext>
            </a:extLst>
          </p:cNvPr>
          <p:cNvGrpSpPr/>
          <p:nvPr/>
        </p:nvGrpSpPr>
        <p:grpSpPr>
          <a:xfrm>
            <a:off x="6163319" y="3722374"/>
            <a:ext cx="2252540" cy="1317017"/>
            <a:chOff x="6898057" y="3166478"/>
            <a:chExt cx="2252540" cy="1317017"/>
          </a:xfrm>
        </p:grpSpPr>
        <p:grpSp>
          <p:nvGrpSpPr>
            <p:cNvPr id="66" name="مجموعة 65">
              <a:extLst>
                <a:ext uri="{FF2B5EF4-FFF2-40B4-BE49-F238E27FC236}">
                  <a16:creationId xmlns:a16="http://schemas.microsoft.com/office/drawing/2014/main" id="{1DBFB667-3FE2-45B2-88F5-20A68ADA362F}"/>
                </a:ext>
              </a:extLst>
            </p:cNvPr>
            <p:cNvGrpSpPr/>
            <p:nvPr/>
          </p:nvGrpSpPr>
          <p:grpSpPr>
            <a:xfrm>
              <a:off x="6898057" y="3166478"/>
              <a:ext cx="2252540" cy="1317017"/>
              <a:chOff x="6655461" y="3575121"/>
              <a:chExt cx="2252540" cy="1317017"/>
            </a:xfrm>
          </p:grpSpPr>
          <p:sp>
            <p:nvSpPr>
              <p:cNvPr id="68" name="مستطيل 67">
                <a:extLst>
                  <a:ext uri="{FF2B5EF4-FFF2-40B4-BE49-F238E27FC236}">
                    <a16:creationId xmlns:a16="http://schemas.microsoft.com/office/drawing/2014/main" id="{636CF531-5080-4B79-B07F-8BEE00335E8E}"/>
                  </a:ext>
                </a:extLst>
              </p:cNvPr>
              <p:cNvSpPr/>
              <p:nvPr/>
            </p:nvSpPr>
            <p:spPr>
              <a:xfrm>
                <a:off x="6655461" y="3887697"/>
                <a:ext cx="2252540" cy="1004441"/>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a:latin typeface="Sakkal Majalla" panose="02000000000000000000" pitchFamily="2" charset="-78"/>
                  <a:cs typeface="Sakkal Majalla" panose="02000000000000000000" pitchFamily="2" charset="-78"/>
                </a:endParaRPr>
              </a:p>
            </p:txBody>
          </p:sp>
          <p:sp>
            <p:nvSpPr>
              <p:cNvPr id="69" name="شكل بيضاوي 68">
                <a:extLst>
                  <a:ext uri="{FF2B5EF4-FFF2-40B4-BE49-F238E27FC236}">
                    <a16:creationId xmlns:a16="http://schemas.microsoft.com/office/drawing/2014/main" id="{CCE65E20-6859-46E2-8FB3-14AE4DA77C37}"/>
                  </a:ext>
                </a:extLst>
              </p:cNvPr>
              <p:cNvSpPr/>
              <p:nvPr/>
            </p:nvSpPr>
            <p:spPr>
              <a:xfrm>
                <a:off x="7469155" y="3575121"/>
                <a:ext cx="625151" cy="625151"/>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2400" dirty="0">
                    <a:latin typeface="Sakkal Majalla" panose="02000000000000000000" pitchFamily="2" charset="-78"/>
                    <a:cs typeface="Sakkal Majalla" panose="02000000000000000000" pitchFamily="2" charset="-78"/>
                  </a:rPr>
                  <a:t>6</a:t>
                </a:r>
              </a:p>
            </p:txBody>
          </p:sp>
        </p:grpSp>
        <p:sp>
          <p:nvSpPr>
            <p:cNvPr id="67" name="مربع نص 66">
              <a:extLst>
                <a:ext uri="{FF2B5EF4-FFF2-40B4-BE49-F238E27FC236}">
                  <a16:creationId xmlns:a16="http://schemas.microsoft.com/office/drawing/2014/main" id="{EF67A710-CD8F-4FCF-85B7-2E776154162F}"/>
                </a:ext>
              </a:extLst>
            </p:cNvPr>
            <p:cNvSpPr txBox="1"/>
            <p:nvPr/>
          </p:nvSpPr>
          <p:spPr>
            <a:xfrm>
              <a:off x="6905880" y="3895050"/>
              <a:ext cx="2159567" cy="461665"/>
            </a:xfrm>
            <a:prstGeom prst="rect">
              <a:avLst/>
            </a:prstGeom>
            <a:noFill/>
          </p:spPr>
          <p:txBody>
            <a:bodyPr wrap="none" rtlCol="1">
              <a:spAutoFit/>
            </a:bodyPr>
            <a:lstStyle/>
            <a:p>
              <a:pPr algn="ctr" rtl="1"/>
              <a:r>
                <a:rPr lang="ar-JO" altLang="ar-SA" sz="2400" dirty="0">
                  <a:latin typeface="Sakkal Majalla" panose="02000000000000000000" pitchFamily="2" charset="-78"/>
                  <a:cs typeface="Sakkal Majalla" panose="02000000000000000000" pitchFamily="2" charset="-78"/>
                </a:rPr>
                <a:t>أسلوب توقيت السوق </a:t>
              </a:r>
              <a:endParaRPr lang="en-US" altLang="ar-SA" sz="2400" dirty="0">
                <a:latin typeface="Sakkal Majalla" panose="02000000000000000000" pitchFamily="2" charset="-78"/>
                <a:cs typeface="Sakkal Majalla" panose="02000000000000000000" pitchFamily="2" charset="-78"/>
              </a:endParaRPr>
            </a:p>
          </p:txBody>
        </p:sp>
      </p:grpSp>
      <p:grpSp>
        <p:nvGrpSpPr>
          <p:cNvPr id="70" name="مجموعة 69">
            <a:extLst>
              <a:ext uri="{FF2B5EF4-FFF2-40B4-BE49-F238E27FC236}">
                <a16:creationId xmlns:a16="http://schemas.microsoft.com/office/drawing/2014/main" id="{08491BC6-F012-44B6-85BF-A1E71985B70A}"/>
              </a:ext>
            </a:extLst>
          </p:cNvPr>
          <p:cNvGrpSpPr/>
          <p:nvPr/>
        </p:nvGrpSpPr>
        <p:grpSpPr>
          <a:xfrm>
            <a:off x="3763797" y="3732524"/>
            <a:ext cx="2222154" cy="1317017"/>
            <a:chOff x="6913250" y="3166478"/>
            <a:chExt cx="2222154" cy="1317017"/>
          </a:xfrm>
        </p:grpSpPr>
        <p:grpSp>
          <p:nvGrpSpPr>
            <p:cNvPr id="71" name="مجموعة 70">
              <a:extLst>
                <a:ext uri="{FF2B5EF4-FFF2-40B4-BE49-F238E27FC236}">
                  <a16:creationId xmlns:a16="http://schemas.microsoft.com/office/drawing/2014/main" id="{92F59EE5-8D43-4EBA-BFE6-DD59E0163B9A}"/>
                </a:ext>
              </a:extLst>
            </p:cNvPr>
            <p:cNvGrpSpPr/>
            <p:nvPr/>
          </p:nvGrpSpPr>
          <p:grpSpPr>
            <a:xfrm>
              <a:off x="6913250" y="3166478"/>
              <a:ext cx="2222154" cy="1317017"/>
              <a:chOff x="6670654" y="3575121"/>
              <a:chExt cx="2222154" cy="1317017"/>
            </a:xfrm>
          </p:grpSpPr>
          <p:sp>
            <p:nvSpPr>
              <p:cNvPr id="73" name="مستطيل 72">
                <a:extLst>
                  <a:ext uri="{FF2B5EF4-FFF2-40B4-BE49-F238E27FC236}">
                    <a16:creationId xmlns:a16="http://schemas.microsoft.com/office/drawing/2014/main" id="{A471D632-0E18-4737-923A-70009A01C342}"/>
                  </a:ext>
                </a:extLst>
              </p:cNvPr>
              <p:cNvSpPr/>
              <p:nvPr/>
            </p:nvSpPr>
            <p:spPr>
              <a:xfrm>
                <a:off x="6670654" y="3887697"/>
                <a:ext cx="2222154" cy="1004441"/>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a:latin typeface="Sakkal Majalla" panose="02000000000000000000" pitchFamily="2" charset="-78"/>
                  <a:cs typeface="Sakkal Majalla" panose="02000000000000000000" pitchFamily="2" charset="-78"/>
                </a:endParaRPr>
              </a:p>
            </p:txBody>
          </p:sp>
          <p:sp>
            <p:nvSpPr>
              <p:cNvPr id="74" name="شكل بيضاوي 73">
                <a:extLst>
                  <a:ext uri="{FF2B5EF4-FFF2-40B4-BE49-F238E27FC236}">
                    <a16:creationId xmlns:a16="http://schemas.microsoft.com/office/drawing/2014/main" id="{DCD8FBED-0F53-4162-A2A6-F0813F18974C}"/>
                  </a:ext>
                </a:extLst>
              </p:cNvPr>
              <p:cNvSpPr/>
              <p:nvPr/>
            </p:nvSpPr>
            <p:spPr>
              <a:xfrm>
                <a:off x="7469155" y="3575121"/>
                <a:ext cx="625151" cy="625151"/>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2400" dirty="0">
                    <a:latin typeface="Sakkal Majalla" panose="02000000000000000000" pitchFamily="2" charset="-78"/>
                    <a:cs typeface="Sakkal Majalla" panose="02000000000000000000" pitchFamily="2" charset="-78"/>
                  </a:rPr>
                  <a:t>7</a:t>
                </a:r>
              </a:p>
            </p:txBody>
          </p:sp>
        </p:grpSp>
        <p:sp>
          <p:nvSpPr>
            <p:cNvPr id="72" name="مربع نص 71">
              <a:extLst>
                <a:ext uri="{FF2B5EF4-FFF2-40B4-BE49-F238E27FC236}">
                  <a16:creationId xmlns:a16="http://schemas.microsoft.com/office/drawing/2014/main" id="{33F95840-11A2-4D50-9DC6-3F380AFC4694}"/>
                </a:ext>
              </a:extLst>
            </p:cNvPr>
            <p:cNvSpPr txBox="1"/>
            <p:nvPr/>
          </p:nvSpPr>
          <p:spPr>
            <a:xfrm>
              <a:off x="7129893" y="3818378"/>
              <a:ext cx="1697901" cy="600164"/>
            </a:xfrm>
            <a:prstGeom prst="rect">
              <a:avLst/>
            </a:prstGeom>
            <a:noFill/>
          </p:spPr>
          <p:txBody>
            <a:bodyPr wrap="none" rtlCol="1">
              <a:spAutoFit/>
            </a:bodyPr>
            <a:lstStyle/>
            <a:p>
              <a:pPr algn="ctr" rtl="1">
                <a:lnSpc>
                  <a:spcPct val="150000"/>
                </a:lnSpc>
                <a:defRPr/>
              </a:pPr>
              <a:r>
                <a:rPr lang="ar-JO" altLang="ar-SA" sz="2400" dirty="0">
                  <a:latin typeface="Sakkal Majalla" panose="02000000000000000000" pitchFamily="2" charset="-78"/>
                  <a:cs typeface="Sakkal Majalla" panose="02000000000000000000" pitchFamily="2" charset="-78"/>
                </a:rPr>
                <a:t>الأسلوب القطاعي</a:t>
              </a:r>
              <a:r>
                <a:rPr lang="en-US" altLang="ar-SA" sz="2400" dirty="0">
                  <a:latin typeface="Sakkal Majalla" panose="02000000000000000000" pitchFamily="2" charset="-78"/>
                  <a:cs typeface="Sakkal Majalla" panose="02000000000000000000" pitchFamily="2" charset="-78"/>
                </a:rPr>
                <a:t> </a:t>
              </a:r>
            </a:p>
          </p:txBody>
        </p:sp>
      </p:grpSp>
      <p:grpSp>
        <p:nvGrpSpPr>
          <p:cNvPr id="75" name="مجموعة 74">
            <a:extLst>
              <a:ext uri="{FF2B5EF4-FFF2-40B4-BE49-F238E27FC236}">
                <a16:creationId xmlns:a16="http://schemas.microsoft.com/office/drawing/2014/main" id="{DEC17149-94DE-4F12-8B7B-438EBB0009DE}"/>
              </a:ext>
            </a:extLst>
          </p:cNvPr>
          <p:cNvGrpSpPr/>
          <p:nvPr/>
        </p:nvGrpSpPr>
        <p:grpSpPr>
          <a:xfrm>
            <a:off x="1270387" y="3736064"/>
            <a:ext cx="2353829" cy="1317017"/>
            <a:chOff x="6808632" y="3166478"/>
            <a:chExt cx="2353829" cy="1317017"/>
          </a:xfrm>
        </p:grpSpPr>
        <p:grpSp>
          <p:nvGrpSpPr>
            <p:cNvPr id="76" name="مجموعة 75">
              <a:extLst>
                <a:ext uri="{FF2B5EF4-FFF2-40B4-BE49-F238E27FC236}">
                  <a16:creationId xmlns:a16="http://schemas.microsoft.com/office/drawing/2014/main" id="{0B70CE39-8E4F-4543-B46B-80F0BA8EBDA9}"/>
                </a:ext>
              </a:extLst>
            </p:cNvPr>
            <p:cNvGrpSpPr/>
            <p:nvPr/>
          </p:nvGrpSpPr>
          <p:grpSpPr>
            <a:xfrm>
              <a:off x="6913250" y="3166478"/>
              <a:ext cx="2222154" cy="1317017"/>
              <a:chOff x="6670654" y="3575121"/>
              <a:chExt cx="2222154" cy="1317017"/>
            </a:xfrm>
          </p:grpSpPr>
          <p:sp>
            <p:nvSpPr>
              <p:cNvPr id="78" name="مستطيل 77">
                <a:extLst>
                  <a:ext uri="{FF2B5EF4-FFF2-40B4-BE49-F238E27FC236}">
                    <a16:creationId xmlns:a16="http://schemas.microsoft.com/office/drawing/2014/main" id="{4A07F934-1730-4F08-8ECB-06355D718807}"/>
                  </a:ext>
                </a:extLst>
              </p:cNvPr>
              <p:cNvSpPr/>
              <p:nvPr/>
            </p:nvSpPr>
            <p:spPr>
              <a:xfrm>
                <a:off x="6670654" y="3887697"/>
                <a:ext cx="2222154" cy="1004441"/>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a:latin typeface="Sakkal Majalla" panose="02000000000000000000" pitchFamily="2" charset="-78"/>
                  <a:cs typeface="Sakkal Majalla" panose="02000000000000000000" pitchFamily="2" charset="-78"/>
                </a:endParaRPr>
              </a:p>
            </p:txBody>
          </p:sp>
          <p:sp>
            <p:nvSpPr>
              <p:cNvPr id="79" name="شكل بيضاوي 78">
                <a:extLst>
                  <a:ext uri="{FF2B5EF4-FFF2-40B4-BE49-F238E27FC236}">
                    <a16:creationId xmlns:a16="http://schemas.microsoft.com/office/drawing/2014/main" id="{B4B118F2-3053-46FB-B302-1E9113B953DE}"/>
                  </a:ext>
                </a:extLst>
              </p:cNvPr>
              <p:cNvSpPr/>
              <p:nvPr/>
            </p:nvSpPr>
            <p:spPr>
              <a:xfrm>
                <a:off x="7469155" y="3575121"/>
                <a:ext cx="625151" cy="625151"/>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2400" dirty="0">
                    <a:latin typeface="Sakkal Majalla" panose="02000000000000000000" pitchFamily="2" charset="-78"/>
                    <a:cs typeface="Sakkal Majalla" panose="02000000000000000000" pitchFamily="2" charset="-78"/>
                  </a:rPr>
                  <a:t>8</a:t>
                </a:r>
              </a:p>
            </p:txBody>
          </p:sp>
        </p:grpSp>
        <p:sp>
          <p:nvSpPr>
            <p:cNvPr id="77" name="مربع نص 76">
              <a:extLst>
                <a:ext uri="{FF2B5EF4-FFF2-40B4-BE49-F238E27FC236}">
                  <a16:creationId xmlns:a16="http://schemas.microsoft.com/office/drawing/2014/main" id="{65089159-3A26-4BCF-A9CC-7D081DE11173}"/>
                </a:ext>
              </a:extLst>
            </p:cNvPr>
            <p:cNvSpPr txBox="1"/>
            <p:nvPr/>
          </p:nvSpPr>
          <p:spPr>
            <a:xfrm>
              <a:off x="6808632" y="3788089"/>
              <a:ext cx="2353829" cy="579005"/>
            </a:xfrm>
            <a:prstGeom prst="rect">
              <a:avLst/>
            </a:prstGeom>
            <a:noFill/>
          </p:spPr>
          <p:txBody>
            <a:bodyPr wrap="square" rtlCol="1">
              <a:spAutoFit/>
            </a:bodyPr>
            <a:lstStyle/>
            <a:p>
              <a:pPr algn="ctr" rtl="1">
                <a:lnSpc>
                  <a:spcPct val="150000"/>
                </a:lnSpc>
                <a:defRPr/>
              </a:pPr>
              <a:r>
                <a:rPr lang="ar-JO" altLang="ar-SA" sz="2300" dirty="0">
                  <a:latin typeface="Sakkal Majalla" panose="02000000000000000000" pitchFamily="2" charset="-78"/>
                  <a:cs typeface="Sakkal Majalla" panose="02000000000000000000" pitchFamily="2" charset="-78"/>
                </a:rPr>
                <a:t>أسلوب البحث</a:t>
              </a:r>
              <a:r>
                <a:rPr lang="ar-SA" altLang="ar-SA" sz="2300" dirty="0">
                  <a:latin typeface="Sakkal Majalla" panose="02000000000000000000" pitchFamily="2" charset="-78"/>
                  <a:cs typeface="Sakkal Majalla" panose="02000000000000000000" pitchFamily="2" charset="-78"/>
                </a:rPr>
                <a:t> </a:t>
              </a:r>
              <a:r>
                <a:rPr lang="ar-JO" altLang="ar-SA" sz="2300" dirty="0">
                  <a:latin typeface="Sakkal Majalla" panose="02000000000000000000" pitchFamily="2" charset="-78"/>
                  <a:cs typeface="Sakkal Majalla" panose="02000000000000000000" pitchFamily="2" charset="-78"/>
                </a:rPr>
                <a:t>عن الأسهم </a:t>
              </a:r>
              <a:endParaRPr lang="en-US" altLang="ar-SA" sz="2300" dirty="0">
                <a:latin typeface="Sakkal Majalla" panose="02000000000000000000" pitchFamily="2" charset="-78"/>
                <a:cs typeface="Sakkal Majalla" panose="02000000000000000000" pitchFamily="2" charset="-78"/>
              </a:endParaRPr>
            </a:p>
          </p:txBody>
        </p:sp>
      </p:grpSp>
    </p:spTree>
    <p:extLst>
      <p:ext uri="{BB962C8B-B14F-4D97-AF65-F5344CB8AC3E}">
        <p14:creationId xmlns:p14="http://schemas.microsoft.com/office/powerpoint/2010/main" val="3841781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3781887" y="649659"/>
            <a:ext cx="5151342" cy="1651518"/>
          </a:xfrm>
        </p:spPr>
        <p:txBody>
          <a:bodyPr>
            <a:normAutofit/>
          </a:bodyPr>
          <a:lstStyle/>
          <a:p>
            <a:r>
              <a:rPr lang="ar-SA" altLang="ar-SA" sz="3600" b="1" dirty="0">
                <a:solidFill>
                  <a:schemeClr val="bg1"/>
                </a:solidFill>
                <a:latin typeface="Sakkal Majalla" panose="02000000000000000000" pitchFamily="2" charset="-78"/>
                <a:cs typeface="Sakkal Majalla" panose="02000000000000000000" pitchFamily="2" charset="-78"/>
              </a:rPr>
              <a:t>صناديق الاستثمار </a:t>
            </a:r>
            <a:endParaRPr lang="ar-SA" sz="36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 </a:t>
            </a:r>
          </a:p>
        </p:txBody>
      </p:sp>
      <p:sp>
        <p:nvSpPr>
          <p:cNvPr id="4" name="مستطيل 3">
            <a:extLst>
              <a:ext uri="{FF2B5EF4-FFF2-40B4-BE49-F238E27FC236}">
                <a16:creationId xmlns:a16="http://schemas.microsoft.com/office/drawing/2014/main" id="{8ED96F63-8BF8-4A9B-8446-B831D3D34149}"/>
              </a:ext>
            </a:extLst>
          </p:cNvPr>
          <p:cNvSpPr/>
          <p:nvPr/>
        </p:nvSpPr>
        <p:spPr>
          <a:xfrm>
            <a:off x="706454" y="2129142"/>
            <a:ext cx="10779095" cy="3970318"/>
          </a:xfrm>
          <a:prstGeom prst="rect">
            <a:avLst/>
          </a:prstGeom>
          <a:solidFill>
            <a:schemeClr val="bg1"/>
          </a:solidFill>
        </p:spPr>
        <p:txBody>
          <a:bodyPr wrap="square">
            <a:spAutoFit/>
          </a:bodyPr>
          <a:lstStyle/>
          <a:p>
            <a:pPr algn="just" rtl="1">
              <a:lnSpc>
                <a:spcPct val="150000"/>
              </a:lnSpc>
            </a:pPr>
            <a:r>
              <a:rPr lang="ar-JO" altLang="zh-CN" sz="2400" b="1" dirty="0">
                <a:solidFill>
                  <a:srgbClr val="EFA022"/>
                </a:solidFill>
                <a:latin typeface="Sakkal Majalla" panose="02000000000000000000" pitchFamily="2" charset="-78"/>
                <a:cs typeface="Sakkal Majalla" panose="02000000000000000000" pitchFamily="2" charset="-78"/>
              </a:rPr>
              <a:t>صناديق الاستثمار</a:t>
            </a:r>
            <a:r>
              <a:rPr lang="ar-SA" altLang="zh-CN" sz="2400" b="1" dirty="0">
                <a:solidFill>
                  <a:srgbClr val="EFA022"/>
                </a:solidFill>
                <a:latin typeface="Sakkal Majalla" panose="02000000000000000000" pitchFamily="2" charset="-78"/>
                <a:cs typeface="Sakkal Majalla" panose="02000000000000000000" pitchFamily="2" charset="-78"/>
              </a:rPr>
              <a:t>: </a:t>
            </a:r>
          </a:p>
          <a:p>
            <a:pPr algn="just" rtl="1">
              <a:lnSpc>
                <a:spcPct val="150000"/>
              </a:lnSpc>
            </a:pPr>
            <a:r>
              <a:rPr lang="ar-JO" altLang="zh-CN" sz="2400" b="1" dirty="0">
                <a:solidFill>
                  <a:srgbClr val="EFA022"/>
                </a:solidFill>
                <a:latin typeface="Sakkal Majalla" panose="02000000000000000000" pitchFamily="2" charset="-78"/>
                <a:cs typeface="Sakkal Majalla" panose="02000000000000000000" pitchFamily="2" charset="-78"/>
              </a:rPr>
              <a:t> </a:t>
            </a:r>
            <a:r>
              <a:rPr lang="ar-SA" altLang="zh-CN" sz="2400" dirty="0">
                <a:latin typeface="Sakkal Majalla" panose="02000000000000000000" pitchFamily="2" charset="-78"/>
                <a:cs typeface="Sakkal Majalla" panose="02000000000000000000" pitchFamily="2" charset="-78"/>
              </a:rPr>
              <a:t>صناديق الاستثمار </a:t>
            </a:r>
            <a:r>
              <a:rPr lang="ar-JO" altLang="zh-CN" sz="2400" dirty="0">
                <a:latin typeface="Sakkal Majalla" panose="02000000000000000000" pitchFamily="2" charset="-78"/>
                <a:cs typeface="Sakkal Majalla" panose="02000000000000000000" pitchFamily="2" charset="-78"/>
              </a:rPr>
              <a:t>هي نوع من شركات الاستثمار التي يرتكز نشاطها على تجميع أموال المستثمرين والتعامل معها كوحدة واحدة لغاية استثمارها بشكل انتقائي في الاسهم والسندات وادوات السوق النقدي لصالح حاملي أسهم الصندوق حيث يحصل كل سهم في الصندوق عل نصيبه من عائد محفظة الصندوق مستفيدا من الادارة الاحترافية والتنويع والسيولة وغيرها من الخدمات</a:t>
            </a:r>
            <a:r>
              <a:rPr lang="ar-JO" altLang="zh-CN" sz="2400" dirty="0" smtClean="0">
                <a:latin typeface="Sakkal Majalla" panose="02000000000000000000" pitchFamily="2" charset="-78"/>
                <a:cs typeface="Sakkal Majalla" panose="02000000000000000000" pitchFamily="2" charset="-78"/>
              </a:rPr>
              <a:t>.</a:t>
            </a:r>
            <a:endParaRPr lang="ar-SA" altLang="zh-CN" sz="2400" dirty="0" smtClean="0">
              <a:latin typeface="Sakkal Majalla" panose="02000000000000000000" pitchFamily="2" charset="-78"/>
              <a:cs typeface="Sakkal Majalla" panose="02000000000000000000" pitchFamily="2" charset="-78"/>
            </a:endParaRPr>
          </a:p>
          <a:p>
            <a:pPr algn="just" rtl="1">
              <a:lnSpc>
                <a:spcPct val="150000"/>
              </a:lnSpc>
            </a:pPr>
            <a:r>
              <a:rPr lang="ar-JO" altLang="zh-CN" sz="2400" b="1" dirty="0">
                <a:solidFill>
                  <a:srgbClr val="EFA022"/>
                </a:solidFill>
                <a:latin typeface="Sakkal Majalla" panose="02000000000000000000" pitchFamily="2" charset="-78"/>
                <a:cs typeface="Sakkal Majalla" panose="02000000000000000000" pitchFamily="2" charset="-78"/>
              </a:rPr>
              <a:t>تنظم صناديق الاستثمار </a:t>
            </a:r>
            <a:r>
              <a:rPr lang="ar-SA" altLang="zh-CN" sz="2400" b="1" dirty="0">
                <a:solidFill>
                  <a:srgbClr val="EFA022"/>
                </a:solidFill>
                <a:latin typeface="Sakkal Majalla" panose="02000000000000000000" pitchFamily="2" charset="-78"/>
                <a:cs typeface="Sakkal Majalla" panose="02000000000000000000" pitchFamily="2" charset="-78"/>
              </a:rPr>
              <a:t>:</a:t>
            </a:r>
          </a:p>
          <a:p>
            <a:pPr algn="just" rtl="1">
              <a:lnSpc>
                <a:spcPct val="150000"/>
              </a:lnSpc>
            </a:pPr>
            <a:r>
              <a:rPr lang="ar-JO" altLang="zh-CN" sz="2400" dirty="0">
                <a:latin typeface="Sakkal Majalla" panose="02000000000000000000" pitchFamily="2" charset="-78"/>
                <a:cs typeface="Sakkal Majalla" panose="02000000000000000000" pitchFamily="2" charset="-78"/>
              </a:rPr>
              <a:t>تنظم صناديق الاستثمار كشركة او وحدة استثمارية </a:t>
            </a:r>
            <a:r>
              <a:rPr lang="en-US" altLang="zh-CN" sz="2400" dirty="0">
                <a:latin typeface="Sakkal Majalla" panose="02000000000000000000" pitchFamily="2" charset="-78"/>
                <a:cs typeface="Sakkal Majalla" panose="02000000000000000000" pitchFamily="2" charset="-78"/>
              </a:rPr>
              <a:t>Business Trust</a:t>
            </a:r>
            <a:r>
              <a:rPr lang="ar-JO" altLang="zh-CN" sz="2400" dirty="0">
                <a:latin typeface="Sakkal Majalla" panose="02000000000000000000" pitchFamily="2" charset="-78"/>
                <a:cs typeface="Sakkal Majalla" panose="02000000000000000000" pitchFamily="2" charset="-78"/>
              </a:rPr>
              <a:t> ويقوم الافراد او المؤسسات بشراء الاسهم التي تصدرها هذه الصناديق، وبهذه الطريقة يحصل الصندوق على الاموال التي يستخدمها في تكوين محفظة الاستثمارات من الاوراق المالية.</a:t>
            </a:r>
            <a:r>
              <a:rPr lang="en-US" altLang="zh-CN" sz="2400" dirty="0">
                <a:latin typeface="Sakkal Majalla" panose="02000000000000000000" pitchFamily="2" charset="-78"/>
                <a:cs typeface="Sakkal Majalla" panose="02000000000000000000" pitchFamily="2" charset="-78"/>
              </a:rPr>
              <a:t> </a:t>
            </a:r>
            <a:r>
              <a:rPr lang="en-US" altLang="zh-CN" sz="2400" dirty="0" smtClean="0">
                <a:latin typeface="Sakkal Majalla" panose="02000000000000000000" pitchFamily="2" charset="-78"/>
                <a:cs typeface="Sakkal Majalla" panose="02000000000000000000" pitchFamily="2" charset="-78"/>
              </a:rPr>
              <a:t> </a:t>
            </a:r>
            <a:endParaRPr lang="en-US" altLang="ar-SA" sz="2400" dirty="0">
              <a:latin typeface="Sakkal Majalla" panose="02000000000000000000" pitchFamily="2" charset="-78"/>
              <a:ea typeface="SimSun" panose="02010600030101010101" pitchFamily="2" charset="-122"/>
              <a:cs typeface="Sakkal Majalla" panose="02000000000000000000" pitchFamily="2" charset="-78"/>
            </a:endParaRPr>
          </a:p>
        </p:txBody>
      </p:sp>
    </p:spTree>
    <p:extLst>
      <p:ext uri="{BB962C8B-B14F-4D97-AF65-F5344CB8AC3E}">
        <p14:creationId xmlns:p14="http://schemas.microsoft.com/office/powerpoint/2010/main" val="28877952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3781887" y="649659"/>
            <a:ext cx="5151342" cy="1651518"/>
          </a:xfrm>
        </p:spPr>
        <p:txBody>
          <a:bodyPr>
            <a:normAutofit/>
          </a:bodyPr>
          <a:lstStyle/>
          <a:p>
            <a:r>
              <a:rPr lang="ar-SA" altLang="ar-SA" sz="3600" b="1" dirty="0">
                <a:solidFill>
                  <a:schemeClr val="bg1"/>
                </a:solidFill>
                <a:latin typeface="Sakkal Majalla" panose="02000000000000000000" pitchFamily="2" charset="-78"/>
                <a:cs typeface="Sakkal Majalla" panose="02000000000000000000" pitchFamily="2" charset="-78"/>
              </a:rPr>
              <a:t>إدارة الصندوق </a:t>
            </a:r>
            <a:endParaRPr lang="ar-SA" sz="36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 </a:t>
            </a:r>
          </a:p>
        </p:txBody>
      </p:sp>
      <p:pic>
        <p:nvPicPr>
          <p:cNvPr id="23560" name="Picture 8" descr="Investment Icon Png #162785 - Free Icons Library">
            <a:extLst>
              <a:ext uri="{FF2B5EF4-FFF2-40B4-BE49-F238E27FC236}">
                <a16:creationId xmlns:a16="http://schemas.microsoft.com/office/drawing/2014/main" id="{D4FCD920-34A8-48C4-9039-51C4AC42F4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1370" y="3371283"/>
            <a:ext cx="1391093" cy="1391093"/>
          </a:xfrm>
          <a:prstGeom prst="rect">
            <a:avLst/>
          </a:prstGeom>
          <a:solidFill>
            <a:schemeClr val="bg1"/>
          </a:solidFill>
          <a:extLst/>
        </p:spPr>
      </p:pic>
      <p:sp>
        <p:nvSpPr>
          <p:cNvPr id="3" name="مستطيل 2">
            <a:extLst>
              <a:ext uri="{FF2B5EF4-FFF2-40B4-BE49-F238E27FC236}">
                <a16:creationId xmlns:a16="http://schemas.microsoft.com/office/drawing/2014/main" id="{0378CE37-0E3E-4594-88BF-2D39D15D455B}"/>
              </a:ext>
            </a:extLst>
          </p:cNvPr>
          <p:cNvSpPr/>
          <p:nvPr/>
        </p:nvSpPr>
        <p:spPr>
          <a:xfrm>
            <a:off x="3198605" y="2935751"/>
            <a:ext cx="8392630" cy="2262158"/>
          </a:xfrm>
          <a:prstGeom prst="rect">
            <a:avLst/>
          </a:prstGeom>
        </p:spPr>
        <p:txBody>
          <a:bodyPr wrap="square">
            <a:spAutoFit/>
          </a:bodyPr>
          <a:lstStyle/>
          <a:p>
            <a:pPr marL="342900" indent="-342900" algn="just" rtl="1">
              <a:lnSpc>
                <a:spcPct val="150000"/>
              </a:lnSpc>
              <a:buClr>
                <a:srgbClr val="FFC000"/>
              </a:buClr>
              <a:buFont typeface="Wingdings" panose="05000000000000000000" pitchFamily="2" charset="2"/>
              <a:buChar char="Ø"/>
            </a:pPr>
            <a:r>
              <a:rPr lang="ar-JO" altLang="zh-CN" sz="2400" dirty="0">
                <a:latin typeface="Sakkal Majalla" panose="02000000000000000000" pitchFamily="2" charset="-78"/>
                <a:cs typeface="Sakkal Majalla" panose="02000000000000000000" pitchFamily="2" charset="-78"/>
              </a:rPr>
              <a:t>يدار صندوق الاستثمار من </a:t>
            </a:r>
            <a:r>
              <a:rPr lang="ar-SA" altLang="zh-CN" sz="2400" dirty="0">
                <a:latin typeface="Sakkal Majalla" panose="02000000000000000000" pitchFamily="2" charset="-78"/>
                <a:cs typeface="Sakkal Majalla" panose="02000000000000000000" pitchFamily="2" charset="-78"/>
              </a:rPr>
              <a:t>إ</a:t>
            </a:r>
            <a:r>
              <a:rPr lang="ar-JO" altLang="zh-CN" sz="2400" dirty="0">
                <a:latin typeface="Sakkal Majalla" panose="02000000000000000000" pitchFamily="2" charset="-78"/>
                <a:cs typeface="Sakkal Majalla" panose="02000000000000000000" pitchFamily="2" charset="-78"/>
              </a:rPr>
              <a:t>دارة خارجية فهو ليس شركة</a:t>
            </a:r>
            <a:r>
              <a:rPr lang="ar-SA" altLang="zh-CN" sz="2400" dirty="0">
                <a:latin typeface="Sakkal Majalla" panose="02000000000000000000" pitchFamily="2" charset="-78"/>
                <a:cs typeface="Sakkal Majalla" panose="02000000000000000000" pitchFamily="2" charset="-78"/>
              </a:rPr>
              <a:t>.</a:t>
            </a:r>
          </a:p>
          <a:p>
            <a:pPr marL="342900" indent="-342900" algn="just" rtl="1">
              <a:lnSpc>
                <a:spcPct val="150000"/>
              </a:lnSpc>
              <a:buClr>
                <a:srgbClr val="FFC000"/>
              </a:buClr>
              <a:buFont typeface="Wingdings" panose="05000000000000000000" pitchFamily="2" charset="2"/>
              <a:buChar char="Ø"/>
            </a:pPr>
            <a:r>
              <a:rPr lang="ar-JO" altLang="zh-CN" sz="2400" dirty="0">
                <a:latin typeface="Sakkal Majalla" panose="02000000000000000000" pitchFamily="2" charset="-78"/>
                <a:cs typeface="Sakkal Majalla" panose="02000000000000000000" pitchFamily="2" charset="-78"/>
              </a:rPr>
              <a:t> بالمفهوم التقليدي للشركة التي فيها موظفين، فالصندوق يعتمد على أطراف أخرى، ويمكن أن تكون هذه الاطراف مؤسسات حليفة أو من خلال عقود مستقلة لإدارة نشاطاته التشغيلية. </a:t>
            </a:r>
            <a:endParaRPr lang="ar-SA" altLang="zh-CN" sz="2400" dirty="0">
              <a:latin typeface="Sakkal Majalla" panose="02000000000000000000" pitchFamily="2" charset="-78"/>
              <a:cs typeface="Sakkal Majalla" panose="02000000000000000000" pitchFamily="2" charset="-78"/>
            </a:endParaRPr>
          </a:p>
          <a:p>
            <a:pPr marL="342900" indent="-342900" algn="just" rtl="1">
              <a:lnSpc>
                <a:spcPct val="150000"/>
              </a:lnSpc>
              <a:buClr>
                <a:srgbClr val="FFC000"/>
              </a:buClr>
              <a:buFont typeface="Wingdings" panose="05000000000000000000" pitchFamily="2" charset="2"/>
              <a:buChar char="Ø"/>
            </a:pPr>
            <a:r>
              <a:rPr lang="ar-JO" altLang="zh-CN" sz="2400" dirty="0">
                <a:latin typeface="Sakkal Majalla" panose="02000000000000000000" pitchFamily="2" charset="-78"/>
                <a:cs typeface="Sakkal Majalla" panose="02000000000000000000" pitchFamily="2" charset="-78"/>
              </a:rPr>
              <a:t>وفيما يلي مزودي الخدمات الاساسية لكل من الصندوق ومساهميه.</a:t>
            </a:r>
            <a:r>
              <a:rPr lang="en-US" altLang="zh-CN" sz="2400" dirty="0">
                <a:latin typeface="Sakkal Majalla" panose="02000000000000000000" pitchFamily="2" charset="-78"/>
                <a:cs typeface="Sakkal Majalla" panose="02000000000000000000" pitchFamily="2" charset="-78"/>
              </a:rPr>
              <a:t> </a:t>
            </a:r>
            <a:endParaRPr lang="en-US" altLang="ar-SA" sz="2400" dirty="0">
              <a:latin typeface="Sakkal Majalla" panose="02000000000000000000" pitchFamily="2" charset="-78"/>
              <a:ea typeface="SimSun" panose="02010600030101010101" pitchFamily="2" charset="-122"/>
              <a:cs typeface="Sakkal Majalla" panose="02000000000000000000" pitchFamily="2" charset="-78"/>
            </a:endParaRPr>
          </a:p>
        </p:txBody>
      </p:sp>
    </p:spTree>
    <p:extLst>
      <p:ext uri="{BB962C8B-B14F-4D97-AF65-F5344CB8AC3E}">
        <p14:creationId xmlns:p14="http://schemas.microsoft.com/office/powerpoint/2010/main" val="40204785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426509" y="639161"/>
            <a:ext cx="7047722" cy="1651518"/>
          </a:xfrm>
        </p:spPr>
        <p:txBody>
          <a:bodyPr>
            <a:normAutofit/>
          </a:bodyPr>
          <a:lstStyle/>
          <a:p>
            <a:r>
              <a:rPr lang="ar-JO" altLang="zh-CN" sz="3200" b="1" dirty="0">
                <a:solidFill>
                  <a:schemeClr val="bg1"/>
                </a:solidFill>
                <a:latin typeface="Sakkal Majalla" panose="02000000000000000000" pitchFamily="2" charset="-78"/>
                <a:cs typeface="Sakkal Majalla" panose="02000000000000000000" pitchFamily="2" charset="-78"/>
              </a:rPr>
              <a:t>مزودي الخدمات الاساسية لكل من الصندوق ومساهميه</a:t>
            </a:r>
            <a:endParaRPr lang="ar-SA" sz="32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 </a:t>
            </a:r>
          </a:p>
        </p:txBody>
      </p:sp>
      <p:grpSp>
        <p:nvGrpSpPr>
          <p:cNvPr id="41" name="مجموعة 40">
            <a:extLst>
              <a:ext uri="{FF2B5EF4-FFF2-40B4-BE49-F238E27FC236}">
                <a16:creationId xmlns:a16="http://schemas.microsoft.com/office/drawing/2014/main" id="{B1327214-D97F-4B58-9FA6-D32D1D2BDED4}"/>
              </a:ext>
            </a:extLst>
          </p:cNvPr>
          <p:cNvGrpSpPr/>
          <p:nvPr/>
        </p:nvGrpSpPr>
        <p:grpSpPr>
          <a:xfrm>
            <a:off x="9704085" y="3039796"/>
            <a:ext cx="1283959" cy="2073471"/>
            <a:chOff x="9979989" y="2964233"/>
            <a:chExt cx="1814289" cy="2216609"/>
          </a:xfrm>
        </p:grpSpPr>
        <p:sp>
          <p:nvSpPr>
            <p:cNvPr id="42" name="مستطيل 41">
              <a:extLst>
                <a:ext uri="{FF2B5EF4-FFF2-40B4-BE49-F238E27FC236}">
                  <a16:creationId xmlns:a16="http://schemas.microsoft.com/office/drawing/2014/main" id="{AA6A4C5C-FC22-4596-9000-F2FDE92DD67B}"/>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2400" b="1" dirty="0">
                  <a:solidFill>
                    <a:schemeClr val="tx1"/>
                  </a:solidFill>
                  <a:latin typeface="Sakkal Majalla" panose="02000000000000000000" pitchFamily="2" charset="-78"/>
                  <a:cs typeface="Sakkal Majalla" panose="02000000000000000000" pitchFamily="2" charset="-78"/>
                </a:rPr>
                <a:t>المساهمون</a:t>
              </a:r>
            </a:p>
          </p:txBody>
        </p:sp>
        <p:sp>
          <p:nvSpPr>
            <p:cNvPr id="43" name="مثلث متساوي الساقين 42">
              <a:extLst>
                <a:ext uri="{FF2B5EF4-FFF2-40B4-BE49-F238E27FC236}">
                  <a16:creationId xmlns:a16="http://schemas.microsoft.com/office/drawing/2014/main" id="{39390606-B953-4FCA-87A8-26087AFDF627}"/>
                </a:ext>
              </a:extLst>
            </p:cNvPr>
            <p:cNvSpPr/>
            <p:nvPr/>
          </p:nvSpPr>
          <p:spPr>
            <a:xfrm flipH="1" flipV="1">
              <a:off x="10579122" y="457292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44" name="مربع نص 43">
              <a:extLst>
                <a:ext uri="{FF2B5EF4-FFF2-40B4-BE49-F238E27FC236}">
                  <a16:creationId xmlns:a16="http://schemas.microsoft.com/office/drawing/2014/main" id="{F86DA8AC-2EA3-484E-8A4C-998F747F7074}"/>
                </a:ext>
              </a:extLst>
            </p:cNvPr>
            <p:cNvSpPr txBox="1"/>
            <p:nvPr/>
          </p:nvSpPr>
          <p:spPr>
            <a:xfrm>
              <a:off x="10733358" y="4497520"/>
              <a:ext cx="314510" cy="461665"/>
            </a:xfrm>
            <a:prstGeom prst="rect">
              <a:avLst/>
            </a:prstGeom>
            <a:noFill/>
          </p:spPr>
          <p:txBody>
            <a:bodyPr wrap="non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1</a:t>
              </a:r>
            </a:p>
          </p:txBody>
        </p:sp>
      </p:grpSp>
      <p:grpSp>
        <p:nvGrpSpPr>
          <p:cNvPr id="45" name="مجموعة 44">
            <a:extLst>
              <a:ext uri="{FF2B5EF4-FFF2-40B4-BE49-F238E27FC236}">
                <a16:creationId xmlns:a16="http://schemas.microsoft.com/office/drawing/2014/main" id="{D849BABF-6DB1-4A7A-9B58-23BE9477B384}"/>
              </a:ext>
            </a:extLst>
          </p:cNvPr>
          <p:cNvGrpSpPr/>
          <p:nvPr/>
        </p:nvGrpSpPr>
        <p:grpSpPr>
          <a:xfrm>
            <a:off x="8325924" y="3039796"/>
            <a:ext cx="1283958" cy="2073471"/>
            <a:chOff x="9797585" y="2958525"/>
            <a:chExt cx="1814289" cy="2216609"/>
          </a:xfrm>
        </p:grpSpPr>
        <p:grpSp>
          <p:nvGrpSpPr>
            <p:cNvPr id="46" name="مجموعة 45">
              <a:extLst>
                <a:ext uri="{FF2B5EF4-FFF2-40B4-BE49-F238E27FC236}">
                  <a16:creationId xmlns:a16="http://schemas.microsoft.com/office/drawing/2014/main" id="{A2186DA2-5D9B-40E9-97F1-9B2DC49544EC}"/>
                </a:ext>
              </a:extLst>
            </p:cNvPr>
            <p:cNvGrpSpPr/>
            <p:nvPr/>
          </p:nvGrpSpPr>
          <p:grpSpPr>
            <a:xfrm>
              <a:off x="9797585" y="2958525"/>
              <a:ext cx="1814289" cy="2216609"/>
              <a:chOff x="9979989" y="2964233"/>
              <a:chExt cx="1814289" cy="2216609"/>
            </a:xfrm>
          </p:grpSpPr>
          <p:sp>
            <p:nvSpPr>
              <p:cNvPr id="48" name="مستطيل 47">
                <a:extLst>
                  <a:ext uri="{FF2B5EF4-FFF2-40B4-BE49-F238E27FC236}">
                    <a16:creationId xmlns:a16="http://schemas.microsoft.com/office/drawing/2014/main" id="{74246DB5-A701-43A7-9187-3B8D1520C8EE}"/>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49" name="مثلث متساوي الساقين 48">
                <a:extLst>
                  <a:ext uri="{FF2B5EF4-FFF2-40B4-BE49-F238E27FC236}">
                    <a16:creationId xmlns:a16="http://schemas.microsoft.com/office/drawing/2014/main" id="{7D02F570-8EE8-4E73-A249-A91BB6FD44F8}"/>
                  </a:ext>
                </a:extLst>
              </p:cNvPr>
              <p:cNvSpPr/>
              <p:nvPr/>
            </p:nvSpPr>
            <p:spPr>
              <a:xfrm flipH="1" flipV="1">
                <a:off x="10588508" y="457292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50" name="مربع نص 49">
                <a:extLst>
                  <a:ext uri="{FF2B5EF4-FFF2-40B4-BE49-F238E27FC236}">
                    <a16:creationId xmlns:a16="http://schemas.microsoft.com/office/drawing/2014/main" id="{22371A07-F28E-4F51-A1E3-BEB6E139A4F5}"/>
                  </a:ext>
                </a:extLst>
              </p:cNvPr>
              <p:cNvSpPr txBox="1"/>
              <p:nvPr/>
            </p:nvSpPr>
            <p:spPr>
              <a:xfrm>
                <a:off x="10738051" y="4497520"/>
                <a:ext cx="314510" cy="461665"/>
              </a:xfrm>
              <a:prstGeom prst="rect">
                <a:avLst/>
              </a:prstGeom>
              <a:noFill/>
            </p:spPr>
            <p:txBody>
              <a:bodyPr wrap="non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2</a:t>
                </a:r>
              </a:p>
            </p:txBody>
          </p:sp>
        </p:grpSp>
        <p:sp>
          <p:nvSpPr>
            <p:cNvPr id="47" name="مستطيل 46">
              <a:extLst>
                <a:ext uri="{FF2B5EF4-FFF2-40B4-BE49-F238E27FC236}">
                  <a16:creationId xmlns:a16="http://schemas.microsoft.com/office/drawing/2014/main" id="{56677DFE-5C65-4565-BEB6-8FF69E179078}"/>
                </a:ext>
              </a:extLst>
            </p:cNvPr>
            <p:cNvSpPr/>
            <p:nvPr/>
          </p:nvSpPr>
          <p:spPr>
            <a:xfrm>
              <a:off x="10129431" y="3520376"/>
              <a:ext cx="1122552" cy="493535"/>
            </a:xfrm>
            <a:prstGeom prst="rect">
              <a:avLst/>
            </a:prstGeom>
          </p:spPr>
          <p:txBody>
            <a:bodyPr wrap="square">
              <a:spAutoFit/>
            </a:bodyPr>
            <a:lstStyle/>
            <a:p>
              <a:pPr algn="ctr" rtl="1" eaLnBrk="0" hangingPunct="0"/>
              <a:r>
                <a:rPr lang="ar-SA" sz="2400" b="1" dirty="0">
                  <a:latin typeface="Sakkal Majalla" panose="02000000000000000000" pitchFamily="2" charset="-78"/>
                  <a:cs typeface="Sakkal Majalla" panose="02000000000000000000" pitchFamily="2" charset="-78"/>
                </a:rPr>
                <a:t>الإدارة </a:t>
              </a:r>
              <a:endParaRPr lang="ar-EG" sz="2400" b="1" dirty="0">
                <a:latin typeface="Sakkal Majalla" panose="02000000000000000000" pitchFamily="2" charset="-78"/>
                <a:cs typeface="Sakkal Majalla" panose="02000000000000000000" pitchFamily="2" charset="-78"/>
              </a:endParaRPr>
            </a:p>
          </p:txBody>
        </p:sp>
      </p:grpSp>
      <p:grpSp>
        <p:nvGrpSpPr>
          <p:cNvPr id="51" name="مجموعة 50">
            <a:extLst>
              <a:ext uri="{FF2B5EF4-FFF2-40B4-BE49-F238E27FC236}">
                <a16:creationId xmlns:a16="http://schemas.microsoft.com/office/drawing/2014/main" id="{3B915E15-EB3A-4661-9C86-DCF480C0A5B8}"/>
              </a:ext>
            </a:extLst>
          </p:cNvPr>
          <p:cNvGrpSpPr/>
          <p:nvPr/>
        </p:nvGrpSpPr>
        <p:grpSpPr>
          <a:xfrm>
            <a:off x="6933775" y="3050429"/>
            <a:ext cx="1305887" cy="2073471"/>
            <a:chOff x="9797585" y="2958525"/>
            <a:chExt cx="1845276" cy="2216609"/>
          </a:xfrm>
        </p:grpSpPr>
        <p:grpSp>
          <p:nvGrpSpPr>
            <p:cNvPr id="52" name="مجموعة 51">
              <a:extLst>
                <a:ext uri="{FF2B5EF4-FFF2-40B4-BE49-F238E27FC236}">
                  <a16:creationId xmlns:a16="http://schemas.microsoft.com/office/drawing/2014/main" id="{1580DDFE-E99D-4AE3-B1AA-D659FD784443}"/>
                </a:ext>
              </a:extLst>
            </p:cNvPr>
            <p:cNvGrpSpPr/>
            <p:nvPr/>
          </p:nvGrpSpPr>
          <p:grpSpPr>
            <a:xfrm>
              <a:off x="9797585" y="2958525"/>
              <a:ext cx="1814289" cy="2216609"/>
              <a:chOff x="9979989" y="2964233"/>
              <a:chExt cx="1814289" cy="2216609"/>
            </a:xfrm>
          </p:grpSpPr>
          <p:sp>
            <p:nvSpPr>
              <p:cNvPr id="54" name="مستطيل 53">
                <a:extLst>
                  <a:ext uri="{FF2B5EF4-FFF2-40B4-BE49-F238E27FC236}">
                    <a16:creationId xmlns:a16="http://schemas.microsoft.com/office/drawing/2014/main" id="{155D67C3-1B52-4C3E-8B75-38CA05EEBED7}"/>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55" name="مثلث متساوي الساقين 54">
                <a:extLst>
                  <a:ext uri="{FF2B5EF4-FFF2-40B4-BE49-F238E27FC236}">
                    <a16:creationId xmlns:a16="http://schemas.microsoft.com/office/drawing/2014/main" id="{F9D8CF7A-6D39-4C13-B0F7-5EC23DDDF8C1}"/>
                  </a:ext>
                </a:extLst>
              </p:cNvPr>
              <p:cNvSpPr/>
              <p:nvPr/>
            </p:nvSpPr>
            <p:spPr>
              <a:xfrm flipH="1" flipV="1">
                <a:off x="10542208" y="457292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58" name="مربع نص 57">
                <a:extLst>
                  <a:ext uri="{FF2B5EF4-FFF2-40B4-BE49-F238E27FC236}">
                    <a16:creationId xmlns:a16="http://schemas.microsoft.com/office/drawing/2014/main" id="{F5A5A2F3-3507-4591-9028-51FF0AEC4BF6}"/>
                  </a:ext>
                </a:extLst>
              </p:cNvPr>
              <p:cNvSpPr txBox="1"/>
              <p:nvPr/>
            </p:nvSpPr>
            <p:spPr>
              <a:xfrm>
                <a:off x="10706600" y="4483905"/>
                <a:ext cx="314510" cy="461665"/>
              </a:xfrm>
              <a:prstGeom prst="rect">
                <a:avLst/>
              </a:prstGeom>
              <a:noFill/>
            </p:spPr>
            <p:txBody>
              <a:bodyPr wrap="non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3</a:t>
                </a:r>
              </a:p>
            </p:txBody>
          </p:sp>
        </p:grpSp>
        <p:sp>
          <p:nvSpPr>
            <p:cNvPr id="53" name="مستطيل 52">
              <a:extLst>
                <a:ext uri="{FF2B5EF4-FFF2-40B4-BE49-F238E27FC236}">
                  <a16:creationId xmlns:a16="http://schemas.microsoft.com/office/drawing/2014/main" id="{3EB8FF37-3AE8-4ED6-B2D5-8ADFE4C17902}"/>
                </a:ext>
              </a:extLst>
            </p:cNvPr>
            <p:cNvSpPr/>
            <p:nvPr/>
          </p:nvSpPr>
          <p:spPr>
            <a:xfrm>
              <a:off x="9828572" y="3288757"/>
              <a:ext cx="1814289" cy="888363"/>
            </a:xfrm>
            <a:prstGeom prst="rect">
              <a:avLst/>
            </a:prstGeom>
          </p:spPr>
          <p:txBody>
            <a:bodyPr wrap="square">
              <a:spAutoFit/>
            </a:bodyPr>
            <a:lstStyle/>
            <a:p>
              <a:pPr algn="ctr" rtl="1" eaLnBrk="0" hangingPunct="0"/>
              <a:r>
                <a:rPr lang="ar-JO" altLang="ar-SA" sz="2400" b="1" dirty="0">
                  <a:latin typeface="Sakkal Majalla" panose="02000000000000000000" pitchFamily="2" charset="-78"/>
                  <a:cs typeface="Sakkal Majalla" panose="02000000000000000000" pitchFamily="2" charset="-78"/>
                </a:rPr>
                <a:t>المستشار الاستثماري</a:t>
              </a:r>
              <a:endParaRPr lang="ar-SA" sz="2400" b="1" dirty="0">
                <a:latin typeface="Sakkal Majalla" panose="02000000000000000000" pitchFamily="2" charset="-78"/>
                <a:cs typeface="Sakkal Majalla" panose="02000000000000000000" pitchFamily="2" charset="-78"/>
              </a:endParaRPr>
            </a:p>
          </p:txBody>
        </p:sp>
      </p:grpSp>
      <p:grpSp>
        <p:nvGrpSpPr>
          <p:cNvPr id="59" name="مجموعة 58">
            <a:extLst>
              <a:ext uri="{FF2B5EF4-FFF2-40B4-BE49-F238E27FC236}">
                <a16:creationId xmlns:a16="http://schemas.microsoft.com/office/drawing/2014/main" id="{F67FD12E-BB8E-4EE9-8C6F-C2C9684010C6}"/>
              </a:ext>
            </a:extLst>
          </p:cNvPr>
          <p:cNvGrpSpPr/>
          <p:nvPr/>
        </p:nvGrpSpPr>
        <p:grpSpPr>
          <a:xfrm>
            <a:off x="5556384" y="3050429"/>
            <a:ext cx="1283960" cy="2064575"/>
            <a:chOff x="9797585" y="2958525"/>
            <a:chExt cx="1814289" cy="2207099"/>
          </a:xfrm>
        </p:grpSpPr>
        <p:grpSp>
          <p:nvGrpSpPr>
            <p:cNvPr id="60" name="مجموعة 59">
              <a:extLst>
                <a:ext uri="{FF2B5EF4-FFF2-40B4-BE49-F238E27FC236}">
                  <a16:creationId xmlns:a16="http://schemas.microsoft.com/office/drawing/2014/main" id="{73702343-0B36-41C2-8030-E7D7D1A6A163}"/>
                </a:ext>
              </a:extLst>
            </p:cNvPr>
            <p:cNvGrpSpPr/>
            <p:nvPr/>
          </p:nvGrpSpPr>
          <p:grpSpPr>
            <a:xfrm>
              <a:off x="9797585" y="2958525"/>
              <a:ext cx="1814289" cy="2207099"/>
              <a:chOff x="9979989" y="2964233"/>
              <a:chExt cx="1814289" cy="2207099"/>
            </a:xfrm>
          </p:grpSpPr>
          <p:sp>
            <p:nvSpPr>
              <p:cNvPr id="62" name="مستطيل 61">
                <a:extLst>
                  <a:ext uri="{FF2B5EF4-FFF2-40B4-BE49-F238E27FC236}">
                    <a16:creationId xmlns:a16="http://schemas.microsoft.com/office/drawing/2014/main" id="{945C3048-2146-4B98-B433-C17A3E11596C}"/>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63" name="مثلث متساوي الساقين 62">
                <a:extLst>
                  <a:ext uri="{FF2B5EF4-FFF2-40B4-BE49-F238E27FC236}">
                    <a16:creationId xmlns:a16="http://schemas.microsoft.com/office/drawing/2014/main" id="{3FAE353A-9107-4FEA-8C25-204ECDDABCFA}"/>
                  </a:ext>
                </a:extLst>
              </p:cNvPr>
              <p:cNvSpPr/>
              <p:nvPr/>
            </p:nvSpPr>
            <p:spPr>
              <a:xfrm flipH="1" flipV="1">
                <a:off x="10536708" y="456341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64" name="مربع نص 63">
                <a:extLst>
                  <a:ext uri="{FF2B5EF4-FFF2-40B4-BE49-F238E27FC236}">
                    <a16:creationId xmlns:a16="http://schemas.microsoft.com/office/drawing/2014/main" id="{8AF14C1A-5206-49E6-891E-E3D5103759C8}"/>
                  </a:ext>
                </a:extLst>
              </p:cNvPr>
              <p:cNvSpPr txBox="1"/>
              <p:nvPr/>
            </p:nvSpPr>
            <p:spPr>
              <a:xfrm>
                <a:off x="10721208" y="4483906"/>
                <a:ext cx="314510" cy="461665"/>
              </a:xfrm>
              <a:prstGeom prst="rect">
                <a:avLst/>
              </a:prstGeom>
              <a:noFill/>
            </p:spPr>
            <p:txBody>
              <a:bodyPr wrap="non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4</a:t>
                </a:r>
              </a:p>
            </p:txBody>
          </p:sp>
        </p:grpSp>
        <p:sp>
          <p:nvSpPr>
            <p:cNvPr id="61" name="مستطيل 60">
              <a:extLst>
                <a:ext uri="{FF2B5EF4-FFF2-40B4-BE49-F238E27FC236}">
                  <a16:creationId xmlns:a16="http://schemas.microsoft.com/office/drawing/2014/main" id="{C72453D8-4E63-4D63-88E2-8C9A47EB0466}"/>
                </a:ext>
              </a:extLst>
            </p:cNvPr>
            <p:cNvSpPr/>
            <p:nvPr/>
          </p:nvSpPr>
          <p:spPr>
            <a:xfrm>
              <a:off x="9974896" y="3216545"/>
              <a:ext cx="1442324" cy="888363"/>
            </a:xfrm>
            <a:prstGeom prst="rect">
              <a:avLst/>
            </a:prstGeom>
          </p:spPr>
          <p:txBody>
            <a:bodyPr wrap="square">
              <a:spAutoFit/>
            </a:bodyPr>
            <a:lstStyle/>
            <a:p>
              <a:pPr algn="ctr" rtl="1" eaLnBrk="0" hangingPunct="0"/>
              <a:r>
                <a:rPr lang="ar-JO" altLang="ar-SA" sz="2400" b="1" dirty="0">
                  <a:latin typeface="Sakkal Majalla" panose="02000000000000000000" pitchFamily="2" charset="-78"/>
                  <a:cs typeface="Sakkal Majalla" panose="02000000000000000000" pitchFamily="2" charset="-78"/>
                </a:rPr>
                <a:t>الخدمات الادارية</a:t>
              </a:r>
              <a:endParaRPr lang="ar-SA" sz="2400" b="1" dirty="0">
                <a:latin typeface="Sakkal Majalla" panose="02000000000000000000" pitchFamily="2" charset="-78"/>
                <a:cs typeface="Sakkal Majalla" panose="02000000000000000000" pitchFamily="2" charset="-78"/>
              </a:endParaRPr>
            </a:p>
          </p:txBody>
        </p:sp>
      </p:grpSp>
      <p:grpSp>
        <p:nvGrpSpPr>
          <p:cNvPr id="65" name="مجموعة 64">
            <a:extLst>
              <a:ext uri="{FF2B5EF4-FFF2-40B4-BE49-F238E27FC236}">
                <a16:creationId xmlns:a16="http://schemas.microsoft.com/office/drawing/2014/main" id="{051A76E4-162F-4446-8AA6-82E77C3068BD}"/>
              </a:ext>
            </a:extLst>
          </p:cNvPr>
          <p:cNvGrpSpPr/>
          <p:nvPr/>
        </p:nvGrpSpPr>
        <p:grpSpPr>
          <a:xfrm>
            <a:off x="4117037" y="3039796"/>
            <a:ext cx="1347551" cy="2048455"/>
            <a:chOff x="9707727" y="2958525"/>
            <a:chExt cx="1904147" cy="2189866"/>
          </a:xfrm>
        </p:grpSpPr>
        <p:grpSp>
          <p:nvGrpSpPr>
            <p:cNvPr id="66" name="مجموعة 65">
              <a:extLst>
                <a:ext uri="{FF2B5EF4-FFF2-40B4-BE49-F238E27FC236}">
                  <a16:creationId xmlns:a16="http://schemas.microsoft.com/office/drawing/2014/main" id="{F884384C-87EB-4919-B321-D7C25FFFE6E4}"/>
                </a:ext>
              </a:extLst>
            </p:cNvPr>
            <p:cNvGrpSpPr/>
            <p:nvPr/>
          </p:nvGrpSpPr>
          <p:grpSpPr>
            <a:xfrm>
              <a:off x="9797585" y="2958525"/>
              <a:ext cx="1814289" cy="2189866"/>
              <a:chOff x="9979989" y="2964233"/>
              <a:chExt cx="1814289" cy="2189866"/>
            </a:xfrm>
          </p:grpSpPr>
          <p:sp>
            <p:nvSpPr>
              <p:cNvPr id="68" name="مستطيل 67">
                <a:extLst>
                  <a:ext uri="{FF2B5EF4-FFF2-40B4-BE49-F238E27FC236}">
                    <a16:creationId xmlns:a16="http://schemas.microsoft.com/office/drawing/2014/main" id="{4F416D0A-A453-4B37-9D15-0156F675A26E}"/>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69" name="مثلث متساوي الساقين 68">
                <a:extLst>
                  <a:ext uri="{FF2B5EF4-FFF2-40B4-BE49-F238E27FC236}">
                    <a16:creationId xmlns:a16="http://schemas.microsoft.com/office/drawing/2014/main" id="{57BC481D-F413-4F7C-A283-0EE962E7CE82}"/>
                  </a:ext>
                </a:extLst>
              </p:cNvPr>
              <p:cNvSpPr/>
              <p:nvPr/>
            </p:nvSpPr>
            <p:spPr>
              <a:xfrm flipH="1" flipV="1">
                <a:off x="10537054" y="4546181"/>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70" name="مربع نص 69">
                <a:extLst>
                  <a:ext uri="{FF2B5EF4-FFF2-40B4-BE49-F238E27FC236}">
                    <a16:creationId xmlns:a16="http://schemas.microsoft.com/office/drawing/2014/main" id="{DC17C487-2026-47CC-AE78-20471A4019CD}"/>
                  </a:ext>
                </a:extLst>
              </p:cNvPr>
              <p:cNvSpPr txBox="1"/>
              <p:nvPr/>
            </p:nvSpPr>
            <p:spPr>
              <a:xfrm>
                <a:off x="10689572" y="4497520"/>
                <a:ext cx="314510" cy="461665"/>
              </a:xfrm>
              <a:prstGeom prst="rect">
                <a:avLst/>
              </a:prstGeom>
              <a:noFill/>
            </p:spPr>
            <p:txBody>
              <a:bodyPr wrap="non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5</a:t>
                </a:r>
              </a:p>
            </p:txBody>
          </p:sp>
        </p:grpSp>
        <p:sp>
          <p:nvSpPr>
            <p:cNvPr id="67" name="مستطيل 66">
              <a:extLst>
                <a:ext uri="{FF2B5EF4-FFF2-40B4-BE49-F238E27FC236}">
                  <a16:creationId xmlns:a16="http://schemas.microsoft.com/office/drawing/2014/main" id="{FC216B19-2875-4784-BC20-C4488B3DD431}"/>
                </a:ext>
              </a:extLst>
            </p:cNvPr>
            <p:cNvSpPr/>
            <p:nvPr/>
          </p:nvSpPr>
          <p:spPr>
            <a:xfrm>
              <a:off x="9707727" y="3319046"/>
              <a:ext cx="1853265" cy="888363"/>
            </a:xfrm>
            <a:prstGeom prst="rect">
              <a:avLst/>
            </a:prstGeom>
          </p:spPr>
          <p:txBody>
            <a:bodyPr wrap="square">
              <a:spAutoFit/>
            </a:bodyPr>
            <a:lstStyle/>
            <a:p>
              <a:pPr algn="ctr" rtl="1">
                <a:defRPr/>
              </a:pPr>
              <a:r>
                <a:rPr lang="ar-SA" sz="2400" b="1" dirty="0">
                  <a:latin typeface="Sakkal Majalla" panose="02000000000000000000" pitchFamily="2" charset="-78"/>
                  <a:cs typeface="Sakkal Majalla" panose="02000000000000000000" pitchFamily="2" charset="-78"/>
                </a:rPr>
                <a:t>متعهد التغطية</a:t>
              </a:r>
            </a:p>
          </p:txBody>
        </p:sp>
      </p:grpSp>
      <p:grpSp>
        <p:nvGrpSpPr>
          <p:cNvPr id="71" name="مجموعة 70">
            <a:extLst>
              <a:ext uri="{FF2B5EF4-FFF2-40B4-BE49-F238E27FC236}">
                <a16:creationId xmlns:a16="http://schemas.microsoft.com/office/drawing/2014/main" id="{C8FE2C16-14E9-4F4F-ABEA-2AA1F6E51400}"/>
              </a:ext>
            </a:extLst>
          </p:cNvPr>
          <p:cNvGrpSpPr/>
          <p:nvPr/>
        </p:nvGrpSpPr>
        <p:grpSpPr>
          <a:xfrm>
            <a:off x="2777012" y="3023676"/>
            <a:ext cx="1283960" cy="2064575"/>
            <a:chOff x="9797585" y="2958525"/>
            <a:chExt cx="1814289" cy="2207099"/>
          </a:xfrm>
        </p:grpSpPr>
        <p:grpSp>
          <p:nvGrpSpPr>
            <p:cNvPr id="72" name="مجموعة 71">
              <a:extLst>
                <a:ext uri="{FF2B5EF4-FFF2-40B4-BE49-F238E27FC236}">
                  <a16:creationId xmlns:a16="http://schemas.microsoft.com/office/drawing/2014/main" id="{75292161-EA71-4765-8384-8311A2827414}"/>
                </a:ext>
              </a:extLst>
            </p:cNvPr>
            <p:cNvGrpSpPr/>
            <p:nvPr/>
          </p:nvGrpSpPr>
          <p:grpSpPr>
            <a:xfrm>
              <a:off x="9797585" y="2958525"/>
              <a:ext cx="1814289" cy="2207099"/>
              <a:chOff x="9979989" y="2964233"/>
              <a:chExt cx="1814289" cy="2207099"/>
            </a:xfrm>
          </p:grpSpPr>
          <p:sp>
            <p:nvSpPr>
              <p:cNvPr id="74" name="مستطيل 73">
                <a:extLst>
                  <a:ext uri="{FF2B5EF4-FFF2-40B4-BE49-F238E27FC236}">
                    <a16:creationId xmlns:a16="http://schemas.microsoft.com/office/drawing/2014/main" id="{7F4652B7-8BFE-4E50-99F9-35AB7588D8A6}"/>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75" name="مثلث متساوي الساقين 74">
                <a:extLst>
                  <a:ext uri="{FF2B5EF4-FFF2-40B4-BE49-F238E27FC236}">
                    <a16:creationId xmlns:a16="http://schemas.microsoft.com/office/drawing/2014/main" id="{346C3258-3609-4CA2-9FA2-12FE0BF5FCB6}"/>
                  </a:ext>
                </a:extLst>
              </p:cNvPr>
              <p:cNvSpPr/>
              <p:nvPr/>
            </p:nvSpPr>
            <p:spPr>
              <a:xfrm flipH="1" flipV="1">
                <a:off x="10536708" y="456341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76" name="مربع نص 75">
                <a:extLst>
                  <a:ext uri="{FF2B5EF4-FFF2-40B4-BE49-F238E27FC236}">
                    <a16:creationId xmlns:a16="http://schemas.microsoft.com/office/drawing/2014/main" id="{6E98C6E7-7BA7-4FC6-91A7-F2025A86736C}"/>
                  </a:ext>
                </a:extLst>
              </p:cNvPr>
              <p:cNvSpPr txBox="1"/>
              <p:nvPr/>
            </p:nvSpPr>
            <p:spPr>
              <a:xfrm>
                <a:off x="10656257" y="4483906"/>
                <a:ext cx="444416" cy="493535"/>
              </a:xfrm>
              <a:prstGeom prst="rect">
                <a:avLst/>
              </a:prstGeom>
              <a:noFill/>
            </p:spPr>
            <p:txBody>
              <a:bodyPr wrap="non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6</a:t>
                </a:r>
              </a:p>
            </p:txBody>
          </p:sp>
        </p:grpSp>
        <p:sp>
          <p:nvSpPr>
            <p:cNvPr id="73" name="مستطيل 72">
              <a:extLst>
                <a:ext uri="{FF2B5EF4-FFF2-40B4-BE49-F238E27FC236}">
                  <a16:creationId xmlns:a16="http://schemas.microsoft.com/office/drawing/2014/main" id="{349A8E21-BDDC-453C-BCD9-50F6D1A5FFE5}"/>
                </a:ext>
              </a:extLst>
            </p:cNvPr>
            <p:cNvSpPr/>
            <p:nvPr/>
          </p:nvSpPr>
          <p:spPr>
            <a:xfrm>
              <a:off x="9974896" y="3267324"/>
              <a:ext cx="1442324" cy="888363"/>
            </a:xfrm>
            <a:prstGeom prst="rect">
              <a:avLst/>
            </a:prstGeom>
          </p:spPr>
          <p:txBody>
            <a:bodyPr wrap="square">
              <a:spAutoFit/>
            </a:bodyPr>
            <a:lstStyle/>
            <a:p>
              <a:pPr algn="ctr" rtl="1" eaLnBrk="0" hangingPunct="0"/>
              <a:r>
                <a:rPr lang="ar-SA" sz="2400" b="1" dirty="0">
                  <a:latin typeface="Sakkal Majalla" panose="02000000000000000000" pitchFamily="2" charset="-78"/>
                  <a:cs typeface="Sakkal Majalla" panose="02000000000000000000" pitchFamily="2" charset="-78"/>
                </a:rPr>
                <a:t>أمين الحفظ</a:t>
              </a:r>
            </a:p>
          </p:txBody>
        </p:sp>
      </p:grpSp>
      <p:grpSp>
        <p:nvGrpSpPr>
          <p:cNvPr id="77" name="مجموعة 76">
            <a:extLst>
              <a:ext uri="{FF2B5EF4-FFF2-40B4-BE49-F238E27FC236}">
                <a16:creationId xmlns:a16="http://schemas.microsoft.com/office/drawing/2014/main" id="{15937852-AB25-4779-B0D5-1D9FF880EA68}"/>
              </a:ext>
            </a:extLst>
          </p:cNvPr>
          <p:cNvGrpSpPr/>
          <p:nvPr/>
        </p:nvGrpSpPr>
        <p:grpSpPr>
          <a:xfrm>
            <a:off x="1296997" y="3035871"/>
            <a:ext cx="1407925" cy="2048455"/>
            <a:chOff x="9672214" y="2958525"/>
            <a:chExt cx="1989457" cy="2189866"/>
          </a:xfrm>
        </p:grpSpPr>
        <p:grpSp>
          <p:nvGrpSpPr>
            <p:cNvPr id="78" name="مجموعة 77">
              <a:extLst>
                <a:ext uri="{FF2B5EF4-FFF2-40B4-BE49-F238E27FC236}">
                  <a16:creationId xmlns:a16="http://schemas.microsoft.com/office/drawing/2014/main" id="{6B3B7940-031C-4130-ABEF-058C7C62CDF0}"/>
                </a:ext>
              </a:extLst>
            </p:cNvPr>
            <p:cNvGrpSpPr/>
            <p:nvPr/>
          </p:nvGrpSpPr>
          <p:grpSpPr>
            <a:xfrm>
              <a:off x="9672214" y="2958525"/>
              <a:ext cx="1939660" cy="2189866"/>
              <a:chOff x="9854618" y="2964233"/>
              <a:chExt cx="1939660" cy="2189866"/>
            </a:xfrm>
          </p:grpSpPr>
          <p:sp>
            <p:nvSpPr>
              <p:cNvPr id="80" name="مستطيل 79">
                <a:extLst>
                  <a:ext uri="{FF2B5EF4-FFF2-40B4-BE49-F238E27FC236}">
                    <a16:creationId xmlns:a16="http://schemas.microsoft.com/office/drawing/2014/main" id="{6AF1585B-6F8A-4A43-9CBD-FFE7EC46F2FB}"/>
                  </a:ext>
                </a:extLst>
              </p:cNvPr>
              <p:cNvSpPr/>
              <p:nvPr/>
            </p:nvSpPr>
            <p:spPr>
              <a:xfrm>
                <a:off x="9854618" y="2964233"/>
                <a:ext cx="1939660"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81" name="مثلث متساوي الساقين 80">
                <a:extLst>
                  <a:ext uri="{FF2B5EF4-FFF2-40B4-BE49-F238E27FC236}">
                    <a16:creationId xmlns:a16="http://schemas.microsoft.com/office/drawing/2014/main" id="{C4E4A332-ECE4-4740-BAA3-1571C772EE8E}"/>
                  </a:ext>
                </a:extLst>
              </p:cNvPr>
              <p:cNvSpPr/>
              <p:nvPr/>
            </p:nvSpPr>
            <p:spPr>
              <a:xfrm flipH="1" flipV="1">
                <a:off x="10537054" y="4546181"/>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82" name="مربع نص 81">
                <a:extLst>
                  <a:ext uri="{FF2B5EF4-FFF2-40B4-BE49-F238E27FC236}">
                    <a16:creationId xmlns:a16="http://schemas.microsoft.com/office/drawing/2014/main" id="{1560FD6E-1DE7-4A35-B6AB-09EA62A07C6C}"/>
                  </a:ext>
                </a:extLst>
              </p:cNvPr>
              <p:cNvSpPr txBox="1"/>
              <p:nvPr/>
            </p:nvSpPr>
            <p:spPr>
              <a:xfrm>
                <a:off x="10624619" y="4497520"/>
                <a:ext cx="444416" cy="493535"/>
              </a:xfrm>
              <a:prstGeom prst="rect">
                <a:avLst/>
              </a:prstGeom>
              <a:noFill/>
            </p:spPr>
            <p:txBody>
              <a:bodyPr wrap="non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7</a:t>
                </a:r>
              </a:p>
            </p:txBody>
          </p:sp>
        </p:grpSp>
        <p:sp>
          <p:nvSpPr>
            <p:cNvPr id="79" name="مستطيل 78">
              <a:extLst>
                <a:ext uri="{FF2B5EF4-FFF2-40B4-BE49-F238E27FC236}">
                  <a16:creationId xmlns:a16="http://schemas.microsoft.com/office/drawing/2014/main" id="{4EBB8F3E-4E91-493D-AAF9-55FF1220871A}"/>
                </a:ext>
              </a:extLst>
            </p:cNvPr>
            <p:cNvSpPr/>
            <p:nvPr/>
          </p:nvSpPr>
          <p:spPr>
            <a:xfrm>
              <a:off x="9672214" y="3103235"/>
              <a:ext cx="1989457" cy="1283192"/>
            </a:xfrm>
            <a:prstGeom prst="rect">
              <a:avLst/>
            </a:prstGeom>
          </p:spPr>
          <p:txBody>
            <a:bodyPr wrap="square">
              <a:spAutoFit/>
            </a:bodyPr>
            <a:lstStyle/>
            <a:p>
              <a:pPr algn="ctr" rtl="1">
                <a:defRPr/>
              </a:pPr>
              <a:r>
                <a:rPr lang="ar-JO" altLang="ar-SA" sz="2400" b="1" dirty="0">
                  <a:latin typeface="Sakkal Majalla" panose="02000000000000000000" pitchFamily="2" charset="-78"/>
                  <a:cs typeface="Sakkal Majalla" panose="02000000000000000000" pitchFamily="2" charset="-78"/>
                </a:rPr>
                <a:t>وكيل التحويلات (وكيل الدفع)</a:t>
              </a:r>
              <a:endParaRPr lang="ar-SA" sz="2400" b="1" dirty="0">
                <a:latin typeface="Sakkal Majalla" panose="02000000000000000000" pitchFamily="2" charset="-78"/>
                <a:cs typeface="Sakkal Majalla" panose="02000000000000000000" pitchFamily="2" charset="-78"/>
              </a:endParaRPr>
            </a:p>
          </p:txBody>
        </p:sp>
      </p:grpSp>
    </p:spTree>
    <p:extLst>
      <p:ext uri="{BB962C8B-B14F-4D97-AF65-F5344CB8AC3E}">
        <p14:creationId xmlns:p14="http://schemas.microsoft.com/office/powerpoint/2010/main" val="18955625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ستطيل 25">
            <a:extLst>
              <a:ext uri="{FF2B5EF4-FFF2-40B4-BE49-F238E27FC236}">
                <a16:creationId xmlns:a16="http://schemas.microsoft.com/office/drawing/2014/main" id="{81C5A873-1398-4F3B-A2D0-62CFF3C2AD18}"/>
              </a:ext>
            </a:extLst>
          </p:cNvPr>
          <p:cNvSpPr/>
          <p:nvPr/>
        </p:nvSpPr>
        <p:spPr>
          <a:xfrm>
            <a:off x="8527637" y="1886452"/>
            <a:ext cx="150753" cy="400116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401072" cy="584775"/>
            </a:xfrm>
            <a:prstGeom prst="rect">
              <a:avLst/>
            </a:prstGeom>
            <a:noFill/>
            <a:ln>
              <a:noFill/>
            </a:ln>
          </p:spPr>
          <p:txBody>
            <a:bodyPr wrap="none" rtlCol="1">
              <a:spAutoFit/>
            </a:bodyPr>
            <a:lstStyle/>
            <a:p>
              <a:r>
                <a:rPr lang="ar-SA" sz="3200" dirty="0">
                  <a:solidFill>
                    <a:schemeClr val="bg1"/>
                  </a:solidFill>
                </a:rPr>
                <a:t>1</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222449" y="2708628"/>
            <a:ext cx="2506823" cy="523220"/>
          </a:xfrm>
          <a:prstGeom prst="rect">
            <a:avLst/>
          </a:prstGeom>
        </p:spPr>
        <p:txBody>
          <a:bodyPr wrap="square">
            <a:spAutoFit/>
          </a:bodyPr>
          <a:lstStyle/>
          <a:p>
            <a:pPr algn="ctr" rtl="1" eaLnBrk="0" hangingPunct="0"/>
            <a:r>
              <a:rPr lang="ar-SA" sz="2800" b="1" dirty="0">
                <a:latin typeface="Sakkal Majalla" panose="02000000000000000000" pitchFamily="2" charset="-78"/>
                <a:cs typeface="Sakkal Majalla" panose="02000000000000000000" pitchFamily="2" charset="-78"/>
                <a:sym typeface="Wingdings" panose="05000000000000000000" pitchFamily="2" charset="2"/>
              </a:rPr>
              <a:t>أولا: </a:t>
            </a:r>
            <a:r>
              <a:rPr lang="ar-SA" sz="2800" b="1" dirty="0">
                <a:latin typeface="Sakkal Majalla" panose="02000000000000000000" pitchFamily="2" charset="-78"/>
                <a:cs typeface="Sakkal Majalla" panose="02000000000000000000" pitchFamily="2" charset="-78"/>
              </a:rPr>
              <a:t>المساهمون</a:t>
            </a:r>
            <a:endParaRPr lang="ar-SA" sz="2800" b="1" dirty="0">
              <a:latin typeface="Sakkal Majalla" panose="02000000000000000000" pitchFamily="2" charset="-78"/>
              <a:cs typeface="Sakkal Majalla" panose="02000000000000000000" pitchFamily="2" charset="-78"/>
              <a:sym typeface="Wingdings" panose="05000000000000000000" pitchFamily="2" charset="2"/>
            </a:endParaRP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a:t>
            </a:r>
          </a:p>
        </p:txBody>
      </p:sp>
      <p:pic>
        <p:nvPicPr>
          <p:cNvPr id="19" name="Picture 2" descr="Investment Icon Png #162785 - Free Icons Library">
            <a:extLst>
              <a:ext uri="{FF2B5EF4-FFF2-40B4-BE49-F238E27FC236}">
                <a16:creationId xmlns:a16="http://schemas.microsoft.com/office/drawing/2014/main" id="{2E2E05BB-5158-4100-8D4F-604B92BC06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34917" y="3323748"/>
            <a:ext cx="988564" cy="1113553"/>
          </a:xfrm>
          <a:prstGeom prst="rect">
            <a:avLst/>
          </a:prstGeom>
          <a:noFill/>
          <a:extLst>
            <a:ext uri="{909E8E84-426E-40DD-AFC4-6F175D3DCCD1}">
              <a14:hiddenFill xmlns:a14="http://schemas.microsoft.com/office/drawing/2010/main">
                <a:solidFill>
                  <a:srgbClr val="FFFFFF"/>
                </a:solidFill>
              </a14:hiddenFill>
            </a:ext>
          </a:extLst>
        </p:spPr>
      </p:pic>
      <p:sp>
        <p:nvSpPr>
          <p:cNvPr id="2" name="مستطيل 1">
            <a:extLst>
              <a:ext uri="{FF2B5EF4-FFF2-40B4-BE49-F238E27FC236}">
                <a16:creationId xmlns:a16="http://schemas.microsoft.com/office/drawing/2014/main" id="{290DEE42-3438-4199-AF0A-A11F680CE590}"/>
              </a:ext>
            </a:extLst>
          </p:cNvPr>
          <p:cNvSpPr/>
          <p:nvPr/>
        </p:nvSpPr>
        <p:spPr>
          <a:xfrm>
            <a:off x="999742" y="2178873"/>
            <a:ext cx="7373659" cy="3416320"/>
          </a:xfrm>
          <a:prstGeom prst="rect">
            <a:avLst/>
          </a:prstGeom>
        </p:spPr>
        <p:txBody>
          <a:bodyPr wrap="square">
            <a:spAutoFit/>
          </a:bodyPr>
          <a:lstStyle/>
          <a:p>
            <a:pPr marL="342900" indent="-342900" algn="just" rtl="1">
              <a:lnSpc>
                <a:spcPct val="150000"/>
              </a:lnSpc>
              <a:buClr>
                <a:srgbClr val="EFA022"/>
              </a:buClr>
              <a:buFont typeface="Arial" panose="020B0604020202020204" pitchFamily="34" charset="0"/>
              <a:buChar char="•"/>
            </a:pPr>
            <a:r>
              <a:rPr lang="ar-JO" altLang="zh-CN" sz="2400" dirty="0">
                <a:latin typeface="Sakkal Majalla" panose="02000000000000000000" pitchFamily="2" charset="-78"/>
                <a:cs typeface="Sakkal Majalla" panose="02000000000000000000" pitchFamily="2" charset="-78"/>
              </a:rPr>
              <a:t>كما هو الحال في الشركات الاخرى فللمساهمين في صندوق الاستثمار المشترك حقوق تصويتية محددة مثل انتخاب الادارة والتصويت على التغيرات الجوهرية في عقد الصندوق مع مستشاره الاستثماري</a:t>
            </a:r>
            <a:r>
              <a:rPr lang="ar-SA" altLang="zh-CN" sz="2400" dirty="0">
                <a:latin typeface="Sakkal Majalla" panose="02000000000000000000" pitchFamily="2" charset="-78"/>
                <a:cs typeface="Sakkal Majalla" panose="02000000000000000000" pitchFamily="2" charset="-78"/>
              </a:rPr>
              <a:t>.</a:t>
            </a:r>
            <a:r>
              <a:rPr lang="en-US" altLang="zh-CN" sz="2400" dirty="0">
                <a:latin typeface="Sakkal Majalla" panose="02000000000000000000" pitchFamily="2" charset="-78"/>
                <a:cs typeface="Sakkal Majalla" panose="02000000000000000000" pitchFamily="2" charset="-78"/>
              </a:rPr>
              <a:t> </a:t>
            </a:r>
            <a:endParaRPr lang="ar-JO" altLang="zh-CN" sz="2400" dirty="0">
              <a:latin typeface="Sakkal Majalla" panose="02000000000000000000" pitchFamily="2" charset="-78"/>
              <a:cs typeface="Sakkal Majalla" panose="02000000000000000000" pitchFamily="2" charset="-78"/>
            </a:endParaRPr>
          </a:p>
          <a:p>
            <a:pPr marL="342900" indent="-342900" algn="just" rtl="1">
              <a:lnSpc>
                <a:spcPct val="150000"/>
              </a:lnSpc>
              <a:buClr>
                <a:srgbClr val="EFA022"/>
              </a:buClr>
              <a:buFont typeface="Arial" panose="020B0604020202020204" pitchFamily="34" charset="0"/>
              <a:buChar char="•"/>
            </a:pPr>
            <a:r>
              <a:rPr lang="ar-JO" altLang="ar-SA" sz="2400" dirty="0">
                <a:latin typeface="Sakkal Majalla" panose="02000000000000000000" pitchFamily="2" charset="-78"/>
                <a:cs typeface="Sakkal Majalla" panose="02000000000000000000" pitchFamily="2" charset="-78"/>
              </a:rPr>
              <a:t>من حق المساهمين الحصول على معلومات شاملة عن الصندوق لمساعدتهم اتخاذ القرار. وتصف نشرة </a:t>
            </a:r>
            <a:r>
              <a:rPr lang="ar-SA" altLang="ar-SA" sz="2400" dirty="0">
                <a:latin typeface="Sakkal Majalla" panose="02000000000000000000" pitchFamily="2" charset="-78"/>
                <a:cs typeface="Sakkal Majalla" panose="02000000000000000000" pitchFamily="2" charset="-78"/>
              </a:rPr>
              <a:t>إ</a:t>
            </a:r>
            <a:r>
              <a:rPr lang="ar-JO" altLang="ar-SA" sz="2400" dirty="0">
                <a:latin typeface="Sakkal Majalla" panose="02000000000000000000" pitchFamily="2" charset="-78"/>
                <a:cs typeface="Sakkal Majalla" panose="02000000000000000000" pitchFamily="2" charset="-78"/>
              </a:rPr>
              <a:t>صدار الصندوق أهدافه ورسومه ونفقاته واستراتيجيات الاستثمار فيه إضافة </a:t>
            </a:r>
            <a:r>
              <a:rPr lang="ar-SA" altLang="ar-SA" sz="2400" dirty="0">
                <a:latin typeface="Sakkal Majalla" panose="02000000000000000000" pitchFamily="2" charset="-78"/>
                <a:cs typeface="Sakkal Majalla" panose="02000000000000000000" pitchFamily="2" charset="-78"/>
              </a:rPr>
              <a:t>إ</a:t>
            </a:r>
            <a:r>
              <a:rPr lang="ar-JO" altLang="ar-SA" sz="2400" dirty="0">
                <a:latin typeface="Sakkal Majalla" panose="02000000000000000000" pitchFamily="2" charset="-78"/>
                <a:cs typeface="Sakkal Majalla" panose="02000000000000000000" pitchFamily="2" charset="-78"/>
              </a:rPr>
              <a:t>ل</a:t>
            </a:r>
            <a:r>
              <a:rPr lang="ar-SA" altLang="ar-SA" sz="2400" dirty="0">
                <a:latin typeface="Sakkal Majalla" panose="02000000000000000000" pitchFamily="2" charset="-78"/>
                <a:cs typeface="Sakkal Majalla" panose="02000000000000000000" pitchFamily="2" charset="-78"/>
              </a:rPr>
              <a:t>ى</a:t>
            </a:r>
            <a:r>
              <a:rPr lang="ar-JO" altLang="ar-SA" sz="2400" dirty="0">
                <a:latin typeface="Sakkal Majalla" panose="02000000000000000000" pitchFamily="2" charset="-78"/>
                <a:cs typeface="Sakkal Majalla" panose="02000000000000000000" pitchFamily="2" charset="-78"/>
              </a:rPr>
              <a:t> مخاطرة</a:t>
            </a:r>
            <a:r>
              <a:rPr lang="ar-SA" altLang="ar-SA" sz="2400" dirty="0">
                <a:latin typeface="Sakkal Majalla" panose="02000000000000000000" pitchFamily="2" charset="-78"/>
                <a:cs typeface="Sakkal Majalla" panose="02000000000000000000" pitchFamily="2" charset="-78"/>
              </a:rPr>
              <a:t>.</a:t>
            </a:r>
            <a:r>
              <a:rPr lang="en-US" altLang="ar-SA" sz="2400" dirty="0">
                <a:latin typeface="Sakkal Majalla" panose="02000000000000000000" pitchFamily="2" charset="-78"/>
                <a:cs typeface="Sakkal Majalla" panose="02000000000000000000" pitchFamily="2" charset="-78"/>
              </a:rPr>
              <a:t> </a:t>
            </a:r>
          </a:p>
        </p:txBody>
      </p:sp>
    </p:spTree>
    <p:extLst>
      <p:ext uri="{BB962C8B-B14F-4D97-AF65-F5344CB8AC3E}">
        <p14:creationId xmlns:p14="http://schemas.microsoft.com/office/powerpoint/2010/main" val="21691644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ستطيل 25">
            <a:extLst>
              <a:ext uri="{FF2B5EF4-FFF2-40B4-BE49-F238E27FC236}">
                <a16:creationId xmlns:a16="http://schemas.microsoft.com/office/drawing/2014/main" id="{81C5A873-1398-4F3B-A2D0-62CFF3C2AD18}"/>
              </a:ext>
            </a:extLst>
          </p:cNvPr>
          <p:cNvSpPr/>
          <p:nvPr/>
        </p:nvSpPr>
        <p:spPr>
          <a:xfrm>
            <a:off x="8475667" y="1886452"/>
            <a:ext cx="202723" cy="400116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401072" cy="584775"/>
            </a:xfrm>
            <a:prstGeom prst="rect">
              <a:avLst/>
            </a:prstGeom>
            <a:noFill/>
            <a:ln>
              <a:noFill/>
            </a:ln>
          </p:spPr>
          <p:txBody>
            <a:bodyPr wrap="none" rtlCol="1">
              <a:spAutoFit/>
            </a:bodyPr>
            <a:lstStyle/>
            <a:p>
              <a:r>
                <a:rPr lang="ar-SA" sz="3200" dirty="0">
                  <a:solidFill>
                    <a:schemeClr val="bg1"/>
                  </a:solidFill>
                </a:rPr>
                <a:t>2</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222449" y="2708628"/>
            <a:ext cx="2506823" cy="523220"/>
          </a:xfrm>
          <a:prstGeom prst="rect">
            <a:avLst/>
          </a:prstGeom>
        </p:spPr>
        <p:txBody>
          <a:bodyPr wrap="square">
            <a:spAutoFit/>
          </a:bodyPr>
          <a:lstStyle/>
          <a:p>
            <a:pPr algn="ctr" rtl="1" eaLnBrk="0" hangingPunct="0"/>
            <a:r>
              <a:rPr lang="ar-SA" sz="2800" b="1" dirty="0">
                <a:latin typeface="Sakkal Majalla" panose="02000000000000000000" pitchFamily="2" charset="-78"/>
                <a:cs typeface="Sakkal Majalla" panose="02000000000000000000" pitchFamily="2" charset="-78"/>
                <a:sym typeface="Wingdings" panose="05000000000000000000" pitchFamily="2" charset="2"/>
              </a:rPr>
              <a:t>ثانيا: </a:t>
            </a:r>
            <a:r>
              <a:rPr lang="ar-SA" sz="2800" b="1" dirty="0">
                <a:latin typeface="Sakkal Majalla" panose="02000000000000000000" pitchFamily="2" charset="-78"/>
                <a:cs typeface="Sakkal Majalla" panose="02000000000000000000" pitchFamily="2" charset="-78"/>
              </a:rPr>
              <a:t>الإدارة </a:t>
            </a:r>
            <a:endParaRPr lang="ar-SA" sz="2800" b="1" dirty="0">
              <a:latin typeface="Sakkal Majalla" panose="02000000000000000000" pitchFamily="2" charset="-78"/>
              <a:cs typeface="Sakkal Majalla" panose="02000000000000000000" pitchFamily="2" charset="-78"/>
              <a:sym typeface="Wingdings" panose="05000000000000000000" pitchFamily="2" charset="2"/>
            </a:endParaRP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a:t>
            </a:r>
          </a:p>
        </p:txBody>
      </p:sp>
      <p:pic>
        <p:nvPicPr>
          <p:cNvPr id="19" name="Picture 2" descr="Investment Icon Png #162785 - Free Icons Library">
            <a:extLst>
              <a:ext uri="{FF2B5EF4-FFF2-40B4-BE49-F238E27FC236}">
                <a16:creationId xmlns:a16="http://schemas.microsoft.com/office/drawing/2014/main" id="{2E2E05BB-5158-4100-8D4F-604B92BC06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34917" y="3323748"/>
            <a:ext cx="988564" cy="1113553"/>
          </a:xfrm>
          <a:prstGeom prst="rect">
            <a:avLst/>
          </a:prstGeom>
          <a:noFill/>
          <a:extLst>
            <a:ext uri="{909E8E84-426E-40DD-AFC4-6F175D3DCCD1}">
              <a14:hiddenFill xmlns:a14="http://schemas.microsoft.com/office/drawing/2010/main">
                <a:solidFill>
                  <a:srgbClr val="FFFFFF"/>
                </a:solidFill>
              </a14:hiddenFill>
            </a:ext>
          </a:extLst>
        </p:spPr>
      </p:pic>
      <p:sp>
        <p:nvSpPr>
          <p:cNvPr id="2" name="مستطيل 1">
            <a:extLst>
              <a:ext uri="{FF2B5EF4-FFF2-40B4-BE49-F238E27FC236}">
                <a16:creationId xmlns:a16="http://schemas.microsoft.com/office/drawing/2014/main" id="{290DEE42-3438-4199-AF0A-A11F680CE590}"/>
              </a:ext>
            </a:extLst>
          </p:cNvPr>
          <p:cNvSpPr/>
          <p:nvPr/>
        </p:nvSpPr>
        <p:spPr>
          <a:xfrm>
            <a:off x="697269" y="1824116"/>
            <a:ext cx="7704249" cy="3970318"/>
          </a:xfrm>
          <a:prstGeom prst="rect">
            <a:avLst/>
          </a:prstGeom>
        </p:spPr>
        <p:txBody>
          <a:bodyPr wrap="square">
            <a:spAutoFit/>
          </a:bodyPr>
          <a:lstStyle/>
          <a:p>
            <a:pPr marL="342900" indent="-342900" algn="just" rtl="1">
              <a:lnSpc>
                <a:spcPct val="150000"/>
              </a:lnSpc>
              <a:buClr>
                <a:srgbClr val="EFA022"/>
              </a:buClr>
              <a:buFont typeface="Arial" panose="020B0604020202020204" pitchFamily="34" charset="0"/>
              <a:buChar char="•"/>
            </a:pPr>
            <a:r>
              <a:rPr lang="ar-JO" altLang="zh-CN" sz="2400" dirty="0">
                <a:latin typeface="Sakkal Majalla" panose="02000000000000000000" pitchFamily="2" charset="-78"/>
                <a:cs typeface="Sakkal Majalla" panose="02000000000000000000" pitchFamily="2" charset="-78"/>
              </a:rPr>
              <a:t>يتم انتخاب مجلس </a:t>
            </a:r>
            <a:r>
              <a:rPr lang="ar-SA" altLang="zh-CN" sz="2400" dirty="0">
                <a:latin typeface="Sakkal Majalla" panose="02000000000000000000" pitchFamily="2" charset="-78"/>
                <a:cs typeface="Sakkal Majalla" panose="02000000000000000000" pitchFamily="2" charset="-78"/>
              </a:rPr>
              <a:t>إ</a:t>
            </a:r>
            <a:r>
              <a:rPr lang="ar-JO" altLang="zh-CN" sz="2400" dirty="0">
                <a:latin typeface="Sakkal Majalla" panose="02000000000000000000" pitchFamily="2" charset="-78"/>
                <a:cs typeface="Sakkal Majalla" panose="02000000000000000000" pitchFamily="2" charset="-78"/>
              </a:rPr>
              <a:t>دارة الصندوق من المساهمين وهو مسؤول عن مراقبة </a:t>
            </a:r>
            <a:r>
              <a:rPr lang="ar-SA" altLang="zh-CN" sz="2400" dirty="0">
                <a:latin typeface="Sakkal Majalla" panose="02000000000000000000" pitchFamily="2" charset="-78"/>
                <a:cs typeface="Sakkal Majalla" panose="02000000000000000000" pitchFamily="2" charset="-78"/>
              </a:rPr>
              <a:t>إ</a:t>
            </a:r>
            <a:r>
              <a:rPr lang="ar-JO" altLang="zh-CN" sz="2400" dirty="0">
                <a:latin typeface="Sakkal Majalla" panose="02000000000000000000" pitchFamily="2" charset="-78"/>
                <a:cs typeface="Sakkal Majalla" panose="02000000000000000000" pitchFamily="2" charset="-78"/>
              </a:rPr>
              <a:t>دارة اعمال الصندوق</a:t>
            </a:r>
            <a:r>
              <a:rPr lang="en-US" altLang="zh-CN" sz="2400" dirty="0">
                <a:latin typeface="Sakkal Majalla" panose="02000000000000000000" pitchFamily="2" charset="-78"/>
                <a:cs typeface="Sakkal Majalla" panose="02000000000000000000" pitchFamily="2" charset="-78"/>
              </a:rPr>
              <a:t>.</a:t>
            </a:r>
          </a:p>
          <a:p>
            <a:pPr marL="342900" indent="-342900" algn="just" rtl="1">
              <a:lnSpc>
                <a:spcPct val="150000"/>
              </a:lnSpc>
              <a:buClr>
                <a:srgbClr val="EFA022"/>
              </a:buClr>
              <a:buFont typeface="Arial" panose="020B0604020202020204" pitchFamily="34" charset="0"/>
              <a:buChar char="•"/>
            </a:pPr>
            <a:r>
              <a:rPr lang="ar-JO" altLang="zh-CN" sz="2400" dirty="0">
                <a:latin typeface="Sakkal Majalla" panose="02000000000000000000" pitchFamily="2" charset="-78"/>
                <a:cs typeface="Sakkal Majalla" panose="02000000000000000000" pitchFamily="2" charset="-78"/>
              </a:rPr>
              <a:t> ويخضع هذا المجلس لمعايير تنظيمية عالية جدا. </a:t>
            </a:r>
            <a:endParaRPr lang="en-US" altLang="zh-CN" sz="2400" dirty="0">
              <a:latin typeface="Sakkal Majalla" panose="02000000000000000000" pitchFamily="2" charset="-78"/>
              <a:cs typeface="Sakkal Majalla" panose="02000000000000000000" pitchFamily="2" charset="-78"/>
            </a:endParaRPr>
          </a:p>
          <a:p>
            <a:pPr marL="342900" indent="-342900" algn="just" rtl="1">
              <a:lnSpc>
                <a:spcPct val="150000"/>
              </a:lnSpc>
              <a:buClr>
                <a:srgbClr val="EFA022"/>
              </a:buClr>
              <a:buFont typeface="Arial" panose="020B0604020202020204" pitchFamily="34" charset="0"/>
              <a:buChar char="•"/>
            </a:pPr>
            <a:r>
              <a:rPr lang="ar-JO" altLang="zh-CN" sz="2400" dirty="0">
                <a:latin typeface="Sakkal Majalla" panose="02000000000000000000" pitchFamily="2" charset="-78"/>
                <a:cs typeface="Sakkal Majalla" panose="02000000000000000000" pitchFamily="2" charset="-78"/>
              </a:rPr>
              <a:t>يتوقع من هذا المجلس </a:t>
            </a:r>
            <a:r>
              <a:rPr lang="ar-SA" altLang="zh-CN" sz="2400" dirty="0">
                <a:latin typeface="Sakkal Majalla" panose="02000000000000000000" pitchFamily="2" charset="-78"/>
                <a:cs typeface="Sakkal Majalla" panose="02000000000000000000" pitchFamily="2" charset="-78"/>
              </a:rPr>
              <a:t>أ</a:t>
            </a:r>
            <a:r>
              <a:rPr lang="ar-JO" altLang="zh-CN" sz="2400" dirty="0">
                <a:latin typeface="Sakkal Majalla" panose="02000000000000000000" pitchFamily="2" charset="-78"/>
                <a:cs typeface="Sakkal Majalla" panose="02000000000000000000" pitchFamily="2" charset="-78"/>
              </a:rPr>
              <a:t>ن يقدم جهوده للصندوق بأمانة وحسن تقدير.</a:t>
            </a:r>
            <a:r>
              <a:rPr lang="en-US" altLang="zh-CN" sz="2400" dirty="0">
                <a:latin typeface="Sakkal Majalla" panose="02000000000000000000" pitchFamily="2" charset="-78"/>
                <a:cs typeface="Sakkal Majalla" panose="02000000000000000000" pitchFamily="2" charset="-78"/>
              </a:rPr>
              <a:t> </a:t>
            </a:r>
          </a:p>
          <a:p>
            <a:pPr marL="342900" indent="-342900" algn="just" rtl="1">
              <a:lnSpc>
                <a:spcPct val="150000"/>
              </a:lnSpc>
              <a:buClr>
                <a:srgbClr val="EFA022"/>
              </a:buClr>
              <a:buFont typeface="Arial" panose="020B0604020202020204" pitchFamily="34" charset="0"/>
              <a:buChar char="•"/>
            </a:pPr>
            <a:r>
              <a:rPr lang="ar-JO" altLang="ar-SA" sz="2400" dirty="0">
                <a:latin typeface="Sakkal Majalla" panose="02000000000000000000" pitchFamily="2" charset="-78"/>
                <a:cs typeface="Sakkal Majalla" panose="02000000000000000000" pitchFamily="2" charset="-78"/>
              </a:rPr>
              <a:t>يجب تعيين بعض الأعضاء المستقلين في مجلس الادارة</a:t>
            </a:r>
            <a:r>
              <a:rPr lang="ar-SA" altLang="ar-SA" sz="2400" dirty="0">
                <a:latin typeface="Sakkal Majalla" panose="02000000000000000000" pitchFamily="2" charset="-78"/>
                <a:cs typeface="Sakkal Majalla" panose="02000000000000000000" pitchFamily="2" charset="-78"/>
              </a:rPr>
              <a:t> </a:t>
            </a:r>
            <a:r>
              <a:rPr lang="ar-JO" altLang="ar-SA" sz="2400" dirty="0">
                <a:latin typeface="Sakkal Majalla" panose="02000000000000000000" pitchFamily="2" charset="-78"/>
                <a:cs typeface="Sakkal Majalla" panose="02000000000000000000" pitchFamily="2" charset="-78"/>
              </a:rPr>
              <a:t>والذين يعملون كمراقبين لمصالح المساهمين بما في ذلك الرقابة على </a:t>
            </a:r>
            <a:r>
              <a:rPr lang="ar-SA" altLang="ar-SA" sz="2400" dirty="0">
                <a:latin typeface="Sakkal Majalla" panose="02000000000000000000" pitchFamily="2" charset="-78"/>
                <a:cs typeface="Sakkal Majalla" panose="02000000000000000000" pitchFamily="2" charset="-78"/>
              </a:rPr>
              <a:t>أ</a:t>
            </a:r>
            <a:r>
              <a:rPr lang="ar-JO" altLang="ar-SA" sz="2400" dirty="0">
                <a:latin typeface="Sakkal Majalla" panose="02000000000000000000" pitchFamily="2" charset="-78"/>
                <a:cs typeface="Sakkal Majalla" panose="02000000000000000000" pitchFamily="2" charset="-78"/>
              </a:rPr>
              <a:t>عمال المستشار الاستثماري وغيره من الذين يقدمون خدمات للصندوق</a:t>
            </a:r>
            <a:r>
              <a:rPr lang="en-US" altLang="ar-SA" sz="2400" dirty="0">
                <a:latin typeface="Sakkal Majalla" panose="02000000000000000000" pitchFamily="2" charset="-78"/>
                <a:cs typeface="Sakkal Majalla" panose="02000000000000000000" pitchFamily="2" charset="-78"/>
              </a:rPr>
              <a:t>. </a:t>
            </a:r>
          </a:p>
        </p:txBody>
      </p:sp>
    </p:spTree>
    <p:extLst>
      <p:ext uri="{BB962C8B-B14F-4D97-AF65-F5344CB8AC3E}">
        <p14:creationId xmlns:p14="http://schemas.microsoft.com/office/powerpoint/2010/main" val="37652521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ستطيل 25">
            <a:extLst>
              <a:ext uri="{FF2B5EF4-FFF2-40B4-BE49-F238E27FC236}">
                <a16:creationId xmlns:a16="http://schemas.microsoft.com/office/drawing/2014/main" id="{81C5A873-1398-4F3B-A2D0-62CFF3C2AD18}"/>
              </a:ext>
            </a:extLst>
          </p:cNvPr>
          <p:cNvSpPr/>
          <p:nvPr/>
        </p:nvSpPr>
        <p:spPr>
          <a:xfrm>
            <a:off x="8461889" y="1886452"/>
            <a:ext cx="216501" cy="400116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401072" cy="584775"/>
            </a:xfrm>
            <a:prstGeom prst="rect">
              <a:avLst/>
            </a:prstGeom>
            <a:noFill/>
            <a:ln>
              <a:noFill/>
            </a:ln>
          </p:spPr>
          <p:txBody>
            <a:bodyPr wrap="none" rtlCol="1">
              <a:spAutoFit/>
            </a:bodyPr>
            <a:lstStyle/>
            <a:p>
              <a:r>
                <a:rPr lang="ar-SA" sz="3200" dirty="0">
                  <a:solidFill>
                    <a:schemeClr val="bg1"/>
                  </a:solidFill>
                </a:rPr>
                <a:t>3</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222449" y="2601753"/>
            <a:ext cx="2506823" cy="954107"/>
          </a:xfrm>
          <a:prstGeom prst="rect">
            <a:avLst/>
          </a:prstGeom>
        </p:spPr>
        <p:txBody>
          <a:bodyPr wrap="square">
            <a:spAutoFit/>
          </a:bodyPr>
          <a:lstStyle/>
          <a:p>
            <a:pPr algn="ctr" rtl="1" eaLnBrk="0" hangingPunct="0"/>
            <a:r>
              <a:rPr lang="ar-SA" sz="2800" b="1" dirty="0">
                <a:latin typeface="Sakkal Majalla" panose="02000000000000000000" pitchFamily="2" charset="-78"/>
                <a:cs typeface="Sakkal Majalla" panose="02000000000000000000" pitchFamily="2" charset="-78"/>
                <a:sym typeface="Wingdings" panose="05000000000000000000" pitchFamily="2" charset="2"/>
              </a:rPr>
              <a:t>ثالثا: المستشار الاستثماري </a:t>
            </a: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a:t>
            </a:r>
          </a:p>
        </p:txBody>
      </p:sp>
      <p:pic>
        <p:nvPicPr>
          <p:cNvPr id="19" name="Picture 2" descr="Investment Icon Png #162785 - Free Icons Library">
            <a:extLst>
              <a:ext uri="{FF2B5EF4-FFF2-40B4-BE49-F238E27FC236}">
                <a16:creationId xmlns:a16="http://schemas.microsoft.com/office/drawing/2014/main" id="{2E2E05BB-5158-4100-8D4F-604B92BC06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0149" y="3549975"/>
            <a:ext cx="988564" cy="1113553"/>
          </a:xfrm>
          <a:prstGeom prst="rect">
            <a:avLst/>
          </a:prstGeom>
          <a:noFill/>
          <a:extLst>
            <a:ext uri="{909E8E84-426E-40DD-AFC4-6F175D3DCCD1}">
              <a14:hiddenFill xmlns:a14="http://schemas.microsoft.com/office/drawing/2010/main">
                <a:solidFill>
                  <a:srgbClr val="FFFFFF"/>
                </a:solidFill>
              </a14:hiddenFill>
            </a:ext>
          </a:extLst>
        </p:spPr>
      </p:pic>
      <p:sp>
        <p:nvSpPr>
          <p:cNvPr id="2" name="مستطيل 1">
            <a:extLst>
              <a:ext uri="{FF2B5EF4-FFF2-40B4-BE49-F238E27FC236}">
                <a16:creationId xmlns:a16="http://schemas.microsoft.com/office/drawing/2014/main" id="{290DEE42-3438-4199-AF0A-A11F680CE590}"/>
              </a:ext>
            </a:extLst>
          </p:cNvPr>
          <p:cNvSpPr/>
          <p:nvPr/>
        </p:nvSpPr>
        <p:spPr>
          <a:xfrm>
            <a:off x="898971" y="2378114"/>
            <a:ext cx="7524133" cy="2862322"/>
          </a:xfrm>
          <a:prstGeom prst="rect">
            <a:avLst/>
          </a:prstGeom>
        </p:spPr>
        <p:txBody>
          <a:bodyPr wrap="square">
            <a:spAutoFit/>
          </a:bodyPr>
          <a:lstStyle/>
          <a:p>
            <a:pPr marL="342900" indent="-342900" algn="just" rtl="1">
              <a:lnSpc>
                <a:spcPct val="150000"/>
              </a:lnSpc>
              <a:buClr>
                <a:srgbClr val="EFA022"/>
              </a:buClr>
              <a:buFont typeface="Arial" panose="020B0604020202020204" pitchFamily="34" charset="0"/>
              <a:buChar char="•"/>
            </a:pPr>
            <a:r>
              <a:rPr lang="ar-JO" altLang="zh-CN" sz="2400" dirty="0">
                <a:latin typeface="Sakkal Majalla" panose="02000000000000000000" pitchFamily="2" charset="-78"/>
                <a:cs typeface="Sakkal Majalla" panose="02000000000000000000" pitchFamily="2" charset="-78"/>
              </a:rPr>
              <a:t>يدير هذا المستشار الاموال التي يجمعها الصندوق طبقا لأهداف الصندوق الموصوفة في نشرة الاصدار.</a:t>
            </a:r>
          </a:p>
          <a:p>
            <a:pPr marL="342900" indent="-342900" algn="just" rtl="1">
              <a:lnSpc>
                <a:spcPct val="150000"/>
              </a:lnSpc>
              <a:buClr>
                <a:srgbClr val="EFA022"/>
              </a:buClr>
              <a:buFont typeface="Arial" panose="020B0604020202020204" pitchFamily="34" charset="0"/>
              <a:buChar char="•"/>
            </a:pPr>
            <a:r>
              <a:rPr lang="ar-JO" altLang="zh-CN" sz="2400" dirty="0">
                <a:latin typeface="Sakkal Majalla" panose="02000000000000000000" pitchFamily="2" charset="-78"/>
                <a:cs typeface="Sakkal Majalla" panose="02000000000000000000" pitchFamily="2" charset="-78"/>
              </a:rPr>
              <a:t>     يراقب المستشار الاستثماري (في ال</a:t>
            </a:r>
            <a:r>
              <a:rPr lang="ar-SA" altLang="zh-CN" sz="2400" dirty="0">
                <a:latin typeface="Sakkal Majalla" panose="02000000000000000000" pitchFamily="2" charset="-78"/>
                <a:cs typeface="Sakkal Majalla" panose="02000000000000000000" pitchFamily="2" charset="-78"/>
              </a:rPr>
              <a:t>إ</a:t>
            </a:r>
            <a:r>
              <a:rPr lang="ar-JO" altLang="zh-CN" sz="2400" dirty="0">
                <a:latin typeface="Sakkal Majalla" panose="02000000000000000000" pitchFamily="2" charset="-78"/>
                <a:cs typeface="Sakkal Majalla" panose="02000000000000000000" pitchFamily="2" charset="-78"/>
              </a:rPr>
              <a:t>دارة النشطة) محفظة الصندوق ليتخذ قراره الاستثماري على </a:t>
            </a:r>
            <a:r>
              <a:rPr lang="ar-SA" altLang="zh-CN" sz="2400" dirty="0">
                <a:latin typeface="Sakkal Majalla" panose="02000000000000000000" pitchFamily="2" charset="-78"/>
                <a:cs typeface="Sakkal Majalla" panose="02000000000000000000" pitchFamily="2" charset="-78"/>
              </a:rPr>
              <a:t>أ</a:t>
            </a:r>
            <a:r>
              <a:rPr lang="ar-JO" altLang="zh-CN" sz="2400" dirty="0">
                <a:latin typeface="Sakkal Majalla" panose="02000000000000000000" pitchFamily="2" charset="-78"/>
                <a:cs typeface="Sakkal Majalla" panose="02000000000000000000" pitchFamily="2" charset="-78"/>
              </a:rPr>
              <a:t>ساس من المعرفة الجيدة والبحث اللازم لظروف السوق</a:t>
            </a:r>
            <a:r>
              <a:rPr lang="en-US" altLang="zh-CN" sz="2400" dirty="0">
                <a:latin typeface="Sakkal Majalla" panose="02000000000000000000" pitchFamily="2" charset="-78"/>
                <a:cs typeface="Sakkal Majalla" panose="02000000000000000000" pitchFamily="2" charset="-78"/>
              </a:rPr>
              <a:t>.</a:t>
            </a:r>
            <a:endParaRPr lang="ar-JO" altLang="zh-CN" sz="2400" dirty="0">
              <a:latin typeface="Sakkal Majalla" panose="02000000000000000000" pitchFamily="2" charset="-78"/>
              <a:cs typeface="Sakkal Majalla" panose="02000000000000000000" pitchFamily="2" charset="-78"/>
            </a:endParaRPr>
          </a:p>
          <a:p>
            <a:pPr marL="342900" indent="-342900" algn="just" rtl="1">
              <a:lnSpc>
                <a:spcPct val="150000"/>
              </a:lnSpc>
              <a:buClr>
                <a:srgbClr val="EFA022"/>
              </a:buClr>
              <a:buFont typeface="Arial" panose="020B0604020202020204" pitchFamily="34" charset="0"/>
              <a:buChar char="•"/>
            </a:pPr>
            <a:r>
              <a:rPr lang="ar-JO" altLang="zh-CN" sz="2400" dirty="0">
                <a:latin typeface="Sakkal Majalla" panose="02000000000000000000" pitchFamily="2" charset="-78"/>
                <a:cs typeface="Sakkal Majalla" panose="02000000000000000000" pitchFamily="2" charset="-78"/>
              </a:rPr>
              <a:t>     يغير المستشار تركيبة المحفظة بحسب الظروف الاقتصادية</a:t>
            </a:r>
            <a:r>
              <a:rPr lang="en-US" altLang="zh-CN" sz="2400" dirty="0">
                <a:latin typeface="Sakkal Majalla" panose="02000000000000000000" pitchFamily="2" charset="-78"/>
                <a:cs typeface="Sakkal Majalla" panose="02000000000000000000" pitchFamily="2" charset="-78"/>
              </a:rPr>
              <a:t>.</a:t>
            </a:r>
            <a:endParaRPr lang="en-US" altLang="ar-SA" sz="2400" dirty="0">
              <a:latin typeface="Sakkal Majalla" panose="02000000000000000000" pitchFamily="2" charset="-78"/>
              <a:ea typeface="SimSun" panose="02010600030101010101" pitchFamily="2" charset="-122"/>
              <a:cs typeface="Sakkal Majalla" panose="02000000000000000000" pitchFamily="2" charset="-78"/>
            </a:endParaRPr>
          </a:p>
        </p:txBody>
      </p:sp>
    </p:spTree>
    <p:extLst>
      <p:ext uri="{BB962C8B-B14F-4D97-AF65-F5344CB8AC3E}">
        <p14:creationId xmlns:p14="http://schemas.microsoft.com/office/powerpoint/2010/main" val="9972475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مستطيل 14">
            <a:extLst>
              <a:ext uri="{FF2B5EF4-FFF2-40B4-BE49-F238E27FC236}">
                <a16:creationId xmlns:a16="http://schemas.microsoft.com/office/drawing/2014/main" id="{D8A8BE06-8955-48E6-9641-BAEE24A012CF}"/>
              </a:ext>
            </a:extLst>
          </p:cNvPr>
          <p:cNvSpPr/>
          <p:nvPr/>
        </p:nvSpPr>
        <p:spPr>
          <a:xfrm>
            <a:off x="801636" y="1674226"/>
            <a:ext cx="3816220" cy="3558489"/>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 name="عنصر نائب للمحتوى 2">
            <a:extLst>
              <a:ext uri="{FF2B5EF4-FFF2-40B4-BE49-F238E27FC236}">
                <a16:creationId xmlns:a16="http://schemas.microsoft.com/office/drawing/2014/main" id="{093ACE14-E7DE-457B-822C-5CF43CC9EE8B}"/>
              </a:ext>
            </a:extLst>
          </p:cNvPr>
          <p:cNvSpPr>
            <a:spLocks noGrp="1"/>
          </p:cNvSpPr>
          <p:nvPr>
            <p:ph idx="1"/>
          </p:nvPr>
        </p:nvSpPr>
        <p:spPr>
          <a:xfrm>
            <a:off x="4827565" y="1079025"/>
            <a:ext cx="6842904" cy="5248622"/>
          </a:xfrm>
        </p:spPr>
        <p:txBody>
          <a:bodyPr>
            <a:noAutofit/>
          </a:bodyPr>
          <a:lstStyle/>
          <a:p>
            <a:pPr marL="0" indent="0">
              <a:lnSpc>
                <a:spcPct val="100000"/>
              </a:lnSpc>
              <a:buNone/>
            </a:pPr>
            <a:endParaRPr lang="ar-SA" sz="2400" b="1" dirty="0">
              <a:latin typeface="Sakkal Majalla" panose="02000000000000000000" pitchFamily="2" charset="-78"/>
              <a:cs typeface="Sakkal Majalla" panose="02000000000000000000" pitchFamily="2" charset="-78"/>
            </a:endParaRPr>
          </a:p>
          <a:p>
            <a:pPr>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a:p>
            <a:pPr>
              <a:lnSpc>
                <a:spcPct val="100000"/>
              </a:lnSpc>
              <a:buFont typeface="Wingdings" panose="05000000000000000000" pitchFamily="2" charset="2"/>
              <a:buChar char="ü"/>
            </a:pPr>
            <a:endParaRPr lang="ar-SA" sz="2400" b="1" dirty="0">
              <a:latin typeface="Sakkal Majalla" panose="02000000000000000000" pitchFamily="2" charset="-78"/>
              <a:cs typeface="Sakkal Majalla" panose="02000000000000000000" pitchFamily="2" charset="-78"/>
            </a:endParaRPr>
          </a:p>
        </p:txBody>
      </p:sp>
      <p:pic>
        <p:nvPicPr>
          <p:cNvPr id="16" name="Picture 15">
            <a:extLst>
              <a:ext uri="{FF2B5EF4-FFF2-40B4-BE49-F238E27FC236}">
                <a16:creationId xmlns:a16="http://schemas.microsoft.com/office/drawing/2014/main" id="{44BADFC5-BDFB-4EC7-9738-AA94363199E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7" name="مستطيل 6">
            <a:extLst>
              <a:ext uri="{FF2B5EF4-FFF2-40B4-BE49-F238E27FC236}">
                <a16:creationId xmlns:a16="http://schemas.microsoft.com/office/drawing/2014/main" id="{BA1F146A-31ED-43B9-BE99-C5B39AA34D25}"/>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 </a:t>
            </a:r>
          </a:p>
        </p:txBody>
      </p:sp>
      <p:pic>
        <p:nvPicPr>
          <p:cNvPr id="18" name="صورة 17" descr="صورة تحتوي على نص&#10;&#10;تم إنشاء الوصف تلقائياً">
            <a:extLst>
              <a:ext uri="{FF2B5EF4-FFF2-40B4-BE49-F238E27FC236}">
                <a16:creationId xmlns:a16="http://schemas.microsoft.com/office/drawing/2014/main" id="{A2796007-5A94-4264-931C-5B25895A4013}"/>
              </a:ext>
            </a:extLst>
          </p:cNvPr>
          <p:cNvPicPr>
            <a:picLocks noChangeAspect="1"/>
          </p:cNvPicPr>
          <p:nvPr/>
        </p:nvPicPr>
        <p:blipFill>
          <a:blip r:embed="rId3"/>
          <a:stretch>
            <a:fillRect/>
          </a:stretch>
        </p:blipFill>
        <p:spPr>
          <a:xfrm>
            <a:off x="1063333" y="1625286"/>
            <a:ext cx="3030280" cy="3558488"/>
          </a:xfrm>
          <a:prstGeom prst="rect">
            <a:avLst/>
          </a:prstGeom>
        </p:spPr>
      </p:pic>
      <p:sp>
        <p:nvSpPr>
          <p:cNvPr id="2" name="مستطيل 1">
            <a:extLst>
              <a:ext uri="{FF2B5EF4-FFF2-40B4-BE49-F238E27FC236}">
                <a16:creationId xmlns:a16="http://schemas.microsoft.com/office/drawing/2014/main" id="{E4596415-7FE5-4858-AA57-94361568E6AB}"/>
              </a:ext>
            </a:extLst>
          </p:cNvPr>
          <p:cNvSpPr/>
          <p:nvPr/>
        </p:nvSpPr>
        <p:spPr>
          <a:xfrm>
            <a:off x="4355310" y="2584416"/>
            <a:ext cx="6676900" cy="2262158"/>
          </a:xfrm>
          <a:prstGeom prst="rect">
            <a:avLst/>
          </a:prstGeom>
        </p:spPr>
        <p:txBody>
          <a:bodyPr wrap="square">
            <a:spAutoFit/>
          </a:bodyPr>
          <a:lstStyle/>
          <a:p>
            <a:pPr marL="457200" indent="-457200" algn="r" rtl="1">
              <a:lnSpc>
                <a:spcPct val="150000"/>
              </a:lnSpc>
              <a:buClr>
                <a:schemeClr val="accent4">
                  <a:lumMod val="75000"/>
                </a:schemeClr>
              </a:buClr>
              <a:buFont typeface="+mj-lt"/>
              <a:buAutoNum type="arabicPeriod"/>
              <a:defRPr/>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التعرف على مفهوم المحافظ الاستثمارية.</a:t>
            </a:r>
          </a:p>
          <a:p>
            <a:pPr marL="457200" indent="-457200" algn="r" rtl="1">
              <a:lnSpc>
                <a:spcPct val="150000"/>
              </a:lnSpc>
              <a:buClr>
                <a:schemeClr val="accent4">
                  <a:lumMod val="75000"/>
                </a:schemeClr>
              </a:buClr>
              <a:buFont typeface="+mj-lt"/>
              <a:buAutoNum type="arabicPeriod"/>
              <a:defRPr/>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التعرف على خطوات إدارة المحافظ الاستثمارية.</a:t>
            </a:r>
          </a:p>
          <a:p>
            <a:pPr marL="457200" indent="-457200" algn="r" rtl="1">
              <a:lnSpc>
                <a:spcPct val="150000"/>
              </a:lnSpc>
              <a:buClr>
                <a:schemeClr val="accent4">
                  <a:lumMod val="75000"/>
                </a:schemeClr>
              </a:buClr>
              <a:buFont typeface="+mj-lt"/>
              <a:buAutoNum type="arabicPeriod"/>
              <a:defRPr/>
            </a:pPr>
            <a:r>
              <a:rPr lang="ar-SA" sz="2400" dirty="0">
                <a:solidFill>
                  <a:schemeClr val="tx1">
                    <a:lumMod val="95000"/>
                    <a:lumOff val="5000"/>
                  </a:schemeClr>
                </a:solidFill>
                <a:latin typeface="Sakkal Majalla" panose="02000000000000000000" pitchFamily="2" charset="-78"/>
                <a:cs typeface="Sakkal Majalla" panose="02000000000000000000" pitchFamily="2" charset="-78"/>
              </a:rPr>
              <a:t>التعرف على الاهداف الاستثمارية ومحددات الاستثمار.</a:t>
            </a:r>
          </a:p>
          <a:p>
            <a:pPr marL="457200" indent="-457200" algn="r" rtl="1">
              <a:lnSpc>
                <a:spcPct val="150000"/>
              </a:lnSpc>
              <a:buClr>
                <a:schemeClr val="accent4">
                  <a:lumMod val="75000"/>
                </a:schemeClr>
              </a:buClr>
              <a:buFont typeface="+mj-lt"/>
              <a:buAutoNum type="arabicPeriod"/>
              <a:defRPr/>
            </a:pPr>
            <a:r>
              <a:rPr lang="ar-SA" altLang="ar-SA" sz="2400" dirty="0">
                <a:latin typeface="Sakkal Majalla" panose="02000000000000000000" pitchFamily="2" charset="-78"/>
                <a:cs typeface="Sakkal Majalla" panose="02000000000000000000" pitchFamily="2" charset="-78"/>
              </a:rPr>
              <a:t>التعرف على </a:t>
            </a:r>
            <a:r>
              <a:rPr lang="ar-JO" altLang="ar-SA" sz="2400" dirty="0">
                <a:latin typeface="Sakkal Majalla" panose="02000000000000000000" pitchFamily="2" charset="-78"/>
                <a:cs typeface="Sakkal Majalla" panose="02000000000000000000" pitchFamily="2" charset="-78"/>
              </a:rPr>
              <a:t>استراتيجيات إدارة المحافظ</a:t>
            </a:r>
            <a:r>
              <a:rPr lang="ar-SA" altLang="ar-SA" sz="2400" dirty="0">
                <a:latin typeface="Sakkal Majalla" panose="02000000000000000000" pitchFamily="2" charset="-78"/>
                <a:cs typeface="Sakkal Majalla" panose="02000000000000000000" pitchFamily="2" charset="-78"/>
              </a:rPr>
              <a:t>.</a:t>
            </a:r>
          </a:p>
        </p:txBody>
      </p:sp>
      <p:sp>
        <p:nvSpPr>
          <p:cNvPr id="4" name="مستطيل 3">
            <a:extLst>
              <a:ext uri="{FF2B5EF4-FFF2-40B4-BE49-F238E27FC236}">
                <a16:creationId xmlns:a16="http://schemas.microsoft.com/office/drawing/2014/main" id="{BCAEEAEA-0719-4DEE-9A32-AD01FB10FEFD}"/>
              </a:ext>
            </a:extLst>
          </p:cNvPr>
          <p:cNvSpPr/>
          <p:nvPr/>
        </p:nvSpPr>
        <p:spPr>
          <a:xfrm>
            <a:off x="7707261" y="1672730"/>
            <a:ext cx="3324949" cy="584775"/>
          </a:xfrm>
          <a:prstGeom prst="rect">
            <a:avLst/>
          </a:prstGeom>
        </p:spPr>
        <p:txBody>
          <a:bodyPr wrap="none">
            <a:spAutoFit/>
          </a:bodyPr>
          <a:lstStyle/>
          <a:p>
            <a:pPr algn="r" rtl="1"/>
            <a:r>
              <a:rPr lang="ar-SA" sz="3200" b="1" dirty="0">
                <a:solidFill>
                  <a:schemeClr val="accent5">
                    <a:lumMod val="50000"/>
                  </a:schemeClr>
                </a:solidFill>
                <a:latin typeface="Sakkal Majalla" panose="02000000000000000000" pitchFamily="2" charset="-78"/>
                <a:cs typeface="Sakkal Majalla" panose="02000000000000000000" pitchFamily="2" charset="-78"/>
              </a:rPr>
              <a:t>سيكون الطالب قادراً على :</a:t>
            </a:r>
          </a:p>
        </p:txBody>
      </p:sp>
    </p:spTree>
    <p:extLst>
      <p:ext uri="{BB962C8B-B14F-4D97-AF65-F5344CB8AC3E}">
        <p14:creationId xmlns:p14="http://schemas.microsoft.com/office/powerpoint/2010/main" val="322681279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ستطيل 25">
            <a:extLst>
              <a:ext uri="{FF2B5EF4-FFF2-40B4-BE49-F238E27FC236}">
                <a16:creationId xmlns:a16="http://schemas.microsoft.com/office/drawing/2014/main" id="{81C5A873-1398-4F3B-A2D0-62CFF3C2AD18}"/>
              </a:ext>
            </a:extLst>
          </p:cNvPr>
          <p:cNvSpPr/>
          <p:nvPr/>
        </p:nvSpPr>
        <p:spPr>
          <a:xfrm>
            <a:off x="8461889" y="1886452"/>
            <a:ext cx="216501" cy="400116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401072" cy="584775"/>
            </a:xfrm>
            <a:prstGeom prst="rect">
              <a:avLst/>
            </a:prstGeom>
            <a:noFill/>
            <a:ln>
              <a:noFill/>
            </a:ln>
          </p:spPr>
          <p:txBody>
            <a:bodyPr wrap="none" rtlCol="1">
              <a:spAutoFit/>
            </a:bodyPr>
            <a:lstStyle/>
            <a:p>
              <a:r>
                <a:rPr lang="ar-SA" sz="3200" dirty="0">
                  <a:solidFill>
                    <a:schemeClr val="bg1"/>
                  </a:solidFill>
                </a:rPr>
                <a:t>4</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222449" y="2601753"/>
            <a:ext cx="2506823" cy="954107"/>
          </a:xfrm>
          <a:prstGeom prst="rect">
            <a:avLst/>
          </a:prstGeom>
        </p:spPr>
        <p:txBody>
          <a:bodyPr wrap="square">
            <a:spAutoFit/>
          </a:bodyPr>
          <a:lstStyle/>
          <a:p>
            <a:pPr algn="ctr" rtl="1" eaLnBrk="0" hangingPunct="0"/>
            <a:r>
              <a:rPr lang="ar-SA" sz="2800" b="1" dirty="0">
                <a:latin typeface="Sakkal Majalla" panose="02000000000000000000" pitchFamily="2" charset="-78"/>
                <a:cs typeface="Sakkal Majalla" panose="02000000000000000000" pitchFamily="2" charset="-78"/>
                <a:sym typeface="Wingdings" panose="05000000000000000000" pitchFamily="2" charset="2"/>
              </a:rPr>
              <a:t>رابعا: الخدمات الإدارية </a:t>
            </a: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a:t>
            </a:r>
          </a:p>
        </p:txBody>
      </p:sp>
      <p:pic>
        <p:nvPicPr>
          <p:cNvPr id="19" name="Picture 2" descr="Investment Icon Png #162785 - Free Icons Library">
            <a:extLst>
              <a:ext uri="{FF2B5EF4-FFF2-40B4-BE49-F238E27FC236}">
                <a16:creationId xmlns:a16="http://schemas.microsoft.com/office/drawing/2014/main" id="{2E2E05BB-5158-4100-8D4F-604B92BC06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0149" y="3549975"/>
            <a:ext cx="988564" cy="1113553"/>
          </a:xfrm>
          <a:prstGeom prst="rect">
            <a:avLst/>
          </a:prstGeom>
          <a:noFill/>
          <a:extLst>
            <a:ext uri="{909E8E84-426E-40DD-AFC4-6F175D3DCCD1}">
              <a14:hiddenFill xmlns:a14="http://schemas.microsoft.com/office/drawing/2010/main">
                <a:solidFill>
                  <a:srgbClr val="FFFFFF"/>
                </a:solidFill>
              </a14:hiddenFill>
            </a:ext>
          </a:extLst>
        </p:spPr>
      </p:pic>
      <p:sp>
        <p:nvSpPr>
          <p:cNvPr id="2" name="مستطيل 1">
            <a:extLst>
              <a:ext uri="{FF2B5EF4-FFF2-40B4-BE49-F238E27FC236}">
                <a16:creationId xmlns:a16="http://schemas.microsoft.com/office/drawing/2014/main" id="{290DEE42-3438-4199-AF0A-A11F680CE590}"/>
              </a:ext>
            </a:extLst>
          </p:cNvPr>
          <p:cNvSpPr/>
          <p:nvPr/>
        </p:nvSpPr>
        <p:spPr>
          <a:xfrm>
            <a:off x="841093" y="2378114"/>
            <a:ext cx="7487981" cy="2862322"/>
          </a:xfrm>
          <a:prstGeom prst="rect">
            <a:avLst/>
          </a:prstGeom>
        </p:spPr>
        <p:txBody>
          <a:bodyPr wrap="square">
            <a:spAutoFit/>
          </a:bodyPr>
          <a:lstStyle/>
          <a:p>
            <a:pPr marL="342900" indent="-342900" algn="just" rtl="1">
              <a:lnSpc>
                <a:spcPct val="150000"/>
              </a:lnSpc>
              <a:buClr>
                <a:srgbClr val="EFA022"/>
              </a:buClr>
              <a:buFont typeface="Arial" panose="020B0604020202020204" pitchFamily="34" charset="0"/>
              <a:buChar char="•"/>
            </a:pPr>
            <a:r>
              <a:rPr lang="ar-JO" altLang="zh-CN" sz="2400" dirty="0">
                <a:latin typeface="Sakkal Majalla" panose="02000000000000000000" pitchFamily="2" charset="-78"/>
                <a:cs typeface="Sakkal Majalla" panose="02000000000000000000" pitchFamily="2" charset="-78"/>
              </a:rPr>
              <a:t> تقدم الخدمات الادارية للصندوق من خلال </a:t>
            </a:r>
            <a:r>
              <a:rPr lang="ar-SA" altLang="zh-CN" sz="2400" dirty="0">
                <a:latin typeface="Sakkal Majalla" panose="02000000000000000000" pitchFamily="2" charset="-78"/>
                <a:cs typeface="Sakkal Majalla" panose="02000000000000000000" pitchFamily="2" charset="-78"/>
              </a:rPr>
              <a:t>أ</a:t>
            </a:r>
            <a:r>
              <a:rPr lang="ar-JO" altLang="zh-CN" sz="2400" dirty="0">
                <a:latin typeface="Sakkal Majalla" panose="02000000000000000000" pitchFamily="2" charset="-78"/>
                <a:cs typeface="Sakkal Majalla" panose="02000000000000000000" pitchFamily="2" charset="-78"/>
              </a:rPr>
              <a:t>حد الجهات ذات العلاقة بالصندوق مثل مستشار الاستثمار </a:t>
            </a:r>
            <a:r>
              <a:rPr lang="ar-SA" altLang="zh-CN" sz="2400" dirty="0">
                <a:latin typeface="Sakkal Majalla" panose="02000000000000000000" pitchFamily="2" charset="-78"/>
                <a:cs typeface="Sakkal Majalla" panose="02000000000000000000" pitchFamily="2" charset="-78"/>
              </a:rPr>
              <a:t>أ</a:t>
            </a:r>
            <a:r>
              <a:rPr lang="ar-JO" altLang="zh-CN" sz="2400" dirty="0">
                <a:latin typeface="Sakkal Majalla" panose="02000000000000000000" pitchFamily="2" charset="-78"/>
                <a:cs typeface="Sakkal Majalla" panose="02000000000000000000" pitchFamily="2" charset="-78"/>
              </a:rPr>
              <a:t>و من خلال طرف ثالث غير ذي علاقة</a:t>
            </a:r>
            <a:r>
              <a:rPr lang="en-US" altLang="zh-CN" sz="2400" dirty="0">
                <a:latin typeface="Sakkal Majalla" panose="02000000000000000000" pitchFamily="2" charset="-78"/>
                <a:cs typeface="Sakkal Majalla" panose="02000000000000000000" pitchFamily="2" charset="-78"/>
              </a:rPr>
              <a:t> .</a:t>
            </a:r>
            <a:endParaRPr lang="ar-JO" altLang="zh-CN" sz="2400" dirty="0">
              <a:latin typeface="Sakkal Majalla" panose="02000000000000000000" pitchFamily="2" charset="-78"/>
              <a:cs typeface="Sakkal Majalla" panose="02000000000000000000" pitchFamily="2" charset="-78"/>
            </a:endParaRPr>
          </a:p>
          <a:p>
            <a:pPr marL="342900" indent="-342900" algn="just" rtl="1">
              <a:lnSpc>
                <a:spcPct val="150000"/>
              </a:lnSpc>
              <a:buClr>
                <a:srgbClr val="EFA022"/>
              </a:buClr>
              <a:buFont typeface="Arial" panose="020B0604020202020204" pitchFamily="34" charset="0"/>
              <a:buChar char="•"/>
            </a:pPr>
            <a:r>
              <a:rPr lang="ar-JO" altLang="ar-SA" sz="2400" dirty="0" smtClean="0">
                <a:latin typeface="Sakkal Majalla" panose="02000000000000000000" pitchFamily="2" charset="-78"/>
                <a:cs typeface="Sakkal Majalla" panose="02000000000000000000" pitchFamily="2" charset="-78"/>
              </a:rPr>
              <a:t> </a:t>
            </a:r>
            <a:r>
              <a:rPr lang="ar-JO" altLang="ar-SA" sz="2400" dirty="0">
                <a:latin typeface="Sakkal Majalla" panose="02000000000000000000" pitchFamily="2" charset="-78"/>
                <a:cs typeface="Sakkal Majalla" panose="02000000000000000000" pitchFamily="2" charset="-78"/>
              </a:rPr>
              <a:t>يتكفل مقدم الخدمات ال</a:t>
            </a:r>
            <a:r>
              <a:rPr lang="ar-SA" altLang="ar-SA" sz="2400" dirty="0">
                <a:latin typeface="Sakkal Majalla" panose="02000000000000000000" pitchFamily="2" charset="-78"/>
                <a:cs typeface="Sakkal Majalla" panose="02000000000000000000" pitchFamily="2" charset="-78"/>
              </a:rPr>
              <a:t>إ</a:t>
            </a:r>
            <a:r>
              <a:rPr lang="ar-JO" altLang="ar-SA" sz="2400" dirty="0">
                <a:latin typeface="Sakkal Majalla" panose="02000000000000000000" pitchFamily="2" charset="-78"/>
                <a:cs typeface="Sakkal Majalla" panose="02000000000000000000" pitchFamily="2" charset="-78"/>
              </a:rPr>
              <a:t>دارية بالتكاليف المكتبية وتقديم الخدمات المحاسبية وقد يشمل ذلك </a:t>
            </a:r>
            <a:r>
              <a:rPr lang="ar-SA" altLang="ar-SA" sz="2400" dirty="0">
                <a:latin typeface="Sakkal Majalla" panose="02000000000000000000" pitchFamily="2" charset="-78"/>
                <a:cs typeface="Sakkal Majalla" panose="02000000000000000000" pitchFamily="2" charset="-78"/>
              </a:rPr>
              <a:t>أ</a:t>
            </a:r>
            <a:r>
              <a:rPr lang="ar-JO" altLang="ar-SA" sz="2400" dirty="0">
                <a:latin typeface="Sakkal Majalla" panose="02000000000000000000" pitchFamily="2" charset="-78"/>
                <a:cs typeface="Sakkal Majalla" panose="02000000000000000000" pitchFamily="2" charset="-78"/>
              </a:rPr>
              <a:t>عداد الوثائق اللازم تقديمها </a:t>
            </a:r>
            <a:r>
              <a:rPr lang="ar-SA" altLang="ar-SA" sz="2400" dirty="0">
                <a:latin typeface="Sakkal Majalla" panose="02000000000000000000" pitchFamily="2" charset="-78"/>
                <a:cs typeface="Sakkal Majalla" panose="02000000000000000000" pitchFamily="2" charset="-78"/>
              </a:rPr>
              <a:t>إل</a:t>
            </a:r>
            <a:r>
              <a:rPr lang="ar-JO" altLang="ar-SA" sz="2400" dirty="0">
                <a:latin typeface="Sakkal Majalla" panose="02000000000000000000" pitchFamily="2" charset="-78"/>
                <a:cs typeface="Sakkal Majalla" panose="02000000000000000000" pitchFamily="2" charset="-78"/>
              </a:rPr>
              <a:t>ى الجهات الرقابية والضرائب والمساهمين وغيرها من التقارير.</a:t>
            </a:r>
            <a:r>
              <a:rPr lang="en-US" altLang="ar-SA" sz="2400" dirty="0">
                <a:latin typeface="Sakkal Majalla" panose="02000000000000000000" pitchFamily="2" charset="-78"/>
                <a:cs typeface="Sakkal Majalla" panose="02000000000000000000" pitchFamily="2" charset="-78"/>
              </a:rPr>
              <a:t> </a:t>
            </a:r>
          </a:p>
        </p:txBody>
      </p:sp>
    </p:spTree>
    <p:extLst>
      <p:ext uri="{BB962C8B-B14F-4D97-AF65-F5344CB8AC3E}">
        <p14:creationId xmlns:p14="http://schemas.microsoft.com/office/powerpoint/2010/main" val="310792380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ستطيل 25">
            <a:extLst>
              <a:ext uri="{FF2B5EF4-FFF2-40B4-BE49-F238E27FC236}">
                <a16:creationId xmlns:a16="http://schemas.microsoft.com/office/drawing/2014/main" id="{81C5A873-1398-4F3B-A2D0-62CFF3C2AD18}"/>
              </a:ext>
            </a:extLst>
          </p:cNvPr>
          <p:cNvSpPr/>
          <p:nvPr/>
        </p:nvSpPr>
        <p:spPr>
          <a:xfrm>
            <a:off x="8417609" y="1886452"/>
            <a:ext cx="260782" cy="400116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401072" cy="584775"/>
            </a:xfrm>
            <a:prstGeom prst="rect">
              <a:avLst/>
            </a:prstGeom>
            <a:noFill/>
            <a:ln>
              <a:noFill/>
            </a:ln>
          </p:spPr>
          <p:txBody>
            <a:bodyPr wrap="none" rtlCol="1">
              <a:spAutoFit/>
            </a:bodyPr>
            <a:lstStyle/>
            <a:p>
              <a:r>
                <a:rPr lang="ar-SA" sz="3200" dirty="0">
                  <a:solidFill>
                    <a:schemeClr val="bg1"/>
                  </a:solidFill>
                </a:rPr>
                <a:t>5</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222449" y="2601753"/>
            <a:ext cx="2506823" cy="954107"/>
          </a:xfrm>
          <a:prstGeom prst="rect">
            <a:avLst/>
          </a:prstGeom>
        </p:spPr>
        <p:txBody>
          <a:bodyPr wrap="square">
            <a:spAutoFit/>
          </a:bodyPr>
          <a:lstStyle/>
          <a:p>
            <a:pPr algn="ctr" rtl="1" eaLnBrk="0" hangingPunct="0"/>
            <a:r>
              <a:rPr lang="ar-SA" sz="2800" b="1" dirty="0">
                <a:latin typeface="Sakkal Majalla" panose="02000000000000000000" pitchFamily="2" charset="-78"/>
                <a:cs typeface="Sakkal Majalla" panose="02000000000000000000" pitchFamily="2" charset="-78"/>
                <a:sym typeface="Wingdings" panose="05000000000000000000" pitchFamily="2" charset="2"/>
              </a:rPr>
              <a:t>خامسا: متعهد التغطية </a:t>
            </a: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a:t>
            </a:r>
          </a:p>
        </p:txBody>
      </p:sp>
      <p:pic>
        <p:nvPicPr>
          <p:cNvPr id="19" name="Picture 2" descr="Investment Icon Png #162785 - Free Icons Library">
            <a:extLst>
              <a:ext uri="{FF2B5EF4-FFF2-40B4-BE49-F238E27FC236}">
                <a16:creationId xmlns:a16="http://schemas.microsoft.com/office/drawing/2014/main" id="{2E2E05BB-5158-4100-8D4F-604B92BC06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0149" y="3549975"/>
            <a:ext cx="988564" cy="1113553"/>
          </a:xfrm>
          <a:prstGeom prst="rect">
            <a:avLst/>
          </a:prstGeom>
          <a:noFill/>
          <a:extLst>
            <a:ext uri="{909E8E84-426E-40DD-AFC4-6F175D3DCCD1}">
              <a14:hiddenFill xmlns:a14="http://schemas.microsoft.com/office/drawing/2010/main">
                <a:solidFill>
                  <a:srgbClr val="FFFFFF"/>
                </a:solidFill>
              </a14:hiddenFill>
            </a:ext>
          </a:extLst>
        </p:spPr>
      </p:pic>
      <p:sp>
        <p:nvSpPr>
          <p:cNvPr id="2" name="مستطيل 1">
            <a:extLst>
              <a:ext uri="{FF2B5EF4-FFF2-40B4-BE49-F238E27FC236}">
                <a16:creationId xmlns:a16="http://schemas.microsoft.com/office/drawing/2014/main" id="{290DEE42-3438-4199-AF0A-A11F680CE590}"/>
              </a:ext>
            </a:extLst>
          </p:cNvPr>
          <p:cNvSpPr/>
          <p:nvPr/>
        </p:nvSpPr>
        <p:spPr>
          <a:xfrm>
            <a:off x="1504060" y="2806469"/>
            <a:ext cx="6819599" cy="1754326"/>
          </a:xfrm>
          <a:prstGeom prst="rect">
            <a:avLst/>
          </a:prstGeom>
        </p:spPr>
        <p:txBody>
          <a:bodyPr wrap="square">
            <a:spAutoFit/>
          </a:bodyPr>
          <a:lstStyle/>
          <a:p>
            <a:pPr marL="342900" indent="-342900" algn="just" rtl="1">
              <a:lnSpc>
                <a:spcPct val="150000"/>
              </a:lnSpc>
              <a:buClr>
                <a:srgbClr val="EFA022"/>
              </a:buClr>
              <a:buFont typeface="Arial" panose="020B0604020202020204" pitchFamily="34" charset="0"/>
              <a:buChar char="•"/>
            </a:pPr>
            <a:r>
              <a:rPr lang="ar-JO" altLang="ar-SA" sz="2400" dirty="0">
                <a:latin typeface="Sakkal Majalla" panose="02000000000000000000" pitchFamily="2" charset="-78"/>
                <a:cs typeface="Sakkal Majalla" panose="02000000000000000000" pitchFamily="2" charset="-78"/>
              </a:rPr>
              <a:t> معظم صناديق الاستثمار تقوم بشكل مستمر بعرض </a:t>
            </a:r>
            <a:r>
              <a:rPr lang="ar-SA" altLang="ar-SA" sz="2400" dirty="0">
                <a:latin typeface="Sakkal Majalla" panose="02000000000000000000" pitchFamily="2" charset="-78"/>
                <a:cs typeface="Sakkal Majalla" panose="02000000000000000000" pitchFamily="2" charset="-78"/>
              </a:rPr>
              <a:t>أ</a:t>
            </a:r>
            <a:r>
              <a:rPr lang="ar-JO" altLang="ar-SA" sz="2400" dirty="0">
                <a:latin typeface="Sakkal Majalla" panose="02000000000000000000" pitchFamily="2" charset="-78"/>
                <a:cs typeface="Sakkal Majalla" panose="02000000000000000000" pitchFamily="2" charset="-78"/>
              </a:rPr>
              <a:t>سهم جديدة للجمهور ويتم عادة عمل ذلك من خلال متعهد تغطية </a:t>
            </a:r>
            <a:r>
              <a:rPr lang="ar-SA" altLang="ar-SA" sz="2400" dirty="0">
                <a:latin typeface="Sakkal Majalla" panose="02000000000000000000" pitchFamily="2" charset="-78"/>
                <a:cs typeface="Sakkal Majalla" panose="02000000000000000000" pitchFamily="2" charset="-78"/>
              </a:rPr>
              <a:t>أ</a:t>
            </a:r>
            <a:r>
              <a:rPr lang="ar-JO" altLang="ar-SA" sz="2400" dirty="0">
                <a:latin typeface="Sakkal Majalla" panose="02000000000000000000" pitchFamily="2" charset="-78"/>
                <a:cs typeface="Sakkal Majalla" panose="02000000000000000000" pitchFamily="2" charset="-78"/>
              </a:rPr>
              <a:t>ساسي والذي يجب ان يكون مرخص كوسيط</a:t>
            </a:r>
            <a:r>
              <a:rPr lang="en-US" altLang="ar-SA" sz="2400" dirty="0">
                <a:latin typeface="Sakkal Majalla" panose="02000000000000000000" pitchFamily="2" charset="-78"/>
                <a:cs typeface="Sakkal Majalla" panose="02000000000000000000" pitchFamily="2" charset="-78"/>
              </a:rPr>
              <a:t>  .</a:t>
            </a:r>
          </a:p>
        </p:txBody>
      </p:sp>
    </p:spTree>
    <p:extLst>
      <p:ext uri="{BB962C8B-B14F-4D97-AF65-F5344CB8AC3E}">
        <p14:creationId xmlns:p14="http://schemas.microsoft.com/office/powerpoint/2010/main" val="259544645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ستطيل 25">
            <a:extLst>
              <a:ext uri="{FF2B5EF4-FFF2-40B4-BE49-F238E27FC236}">
                <a16:creationId xmlns:a16="http://schemas.microsoft.com/office/drawing/2014/main" id="{81C5A873-1398-4F3B-A2D0-62CFF3C2AD18}"/>
              </a:ext>
            </a:extLst>
          </p:cNvPr>
          <p:cNvSpPr/>
          <p:nvPr/>
        </p:nvSpPr>
        <p:spPr>
          <a:xfrm>
            <a:off x="8461889" y="1886452"/>
            <a:ext cx="216501" cy="400116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401072" cy="584775"/>
            </a:xfrm>
            <a:prstGeom prst="rect">
              <a:avLst/>
            </a:prstGeom>
            <a:noFill/>
            <a:ln>
              <a:noFill/>
            </a:ln>
          </p:spPr>
          <p:txBody>
            <a:bodyPr wrap="none" rtlCol="1">
              <a:spAutoFit/>
            </a:bodyPr>
            <a:lstStyle/>
            <a:p>
              <a:r>
                <a:rPr lang="ar-SA" sz="3200" dirty="0">
                  <a:solidFill>
                    <a:schemeClr val="bg1"/>
                  </a:solidFill>
                </a:rPr>
                <a:t>6</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222449" y="2601753"/>
            <a:ext cx="2506823" cy="954107"/>
          </a:xfrm>
          <a:prstGeom prst="rect">
            <a:avLst/>
          </a:prstGeom>
        </p:spPr>
        <p:txBody>
          <a:bodyPr wrap="square">
            <a:spAutoFit/>
          </a:bodyPr>
          <a:lstStyle/>
          <a:p>
            <a:pPr algn="ctr" rtl="1" eaLnBrk="0" hangingPunct="0"/>
            <a:r>
              <a:rPr lang="ar-SA" sz="2800" b="1" dirty="0">
                <a:latin typeface="Sakkal Majalla" panose="02000000000000000000" pitchFamily="2" charset="-78"/>
                <a:cs typeface="Sakkal Majalla" panose="02000000000000000000" pitchFamily="2" charset="-78"/>
                <a:sym typeface="Wingdings" panose="05000000000000000000" pitchFamily="2" charset="2"/>
              </a:rPr>
              <a:t>سادسا:</a:t>
            </a:r>
          </a:p>
          <a:p>
            <a:pPr algn="ctr" rtl="1" eaLnBrk="0" hangingPunct="0"/>
            <a:r>
              <a:rPr lang="ar-SA" sz="2800" b="1" dirty="0">
                <a:latin typeface="Sakkal Majalla" panose="02000000000000000000" pitchFamily="2" charset="-78"/>
                <a:cs typeface="Sakkal Majalla" panose="02000000000000000000" pitchFamily="2" charset="-78"/>
                <a:sym typeface="Wingdings" panose="05000000000000000000" pitchFamily="2" charset="2"/>
              </a:rPr>
              <a:t> أمين الحفظ </a:t>
            </a: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a:t>
            </a:r>
          </a:p>
        </p:txBody>
      </p:sp>
      <p:pic>
        <p:nvPicPr>
          <p:cNvPr id="19" name="Picture 2" descr="Investment Icon Png #162785 - Free Icons Library">
            <a:extLst>
              <a:ext uri="{FF2B5EF4-FFF2-40B4-BE49-F238E27FC236}">
                <a16:creationId xmlns:a16="http://schemas.microsoft.com/office/drawing/2014/main" id="{2E2E05BB-5158-4100-8D4F-604B92BC06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0149" y="3549975"/>
            <a:ext cx="988564" cy="1113553"/>
          </a:xfrm>
          <a:prstGeom prst="rect">
            <a:avLst/>
          </a:prstGeom>
          <a:noFill/>
          <a:extLst>
            <a:ext uri="{909E8E84-426E-40DD-AFC4-6F175D3DCCD1}">
              <a14:hiddenFill xmlns:a14="http://schemas.microsoft.com/office/drawing/2010/main">
                <a:solidFill>
                  <a:srgbClr val="FFFFFF"/>
                </a:solidFill>
              </a14:hiddenFill>
            </a:ext>
          </a:extLst>
        </p:spPr>
      </p:pic>
      <p:sp>
        <p:nvSpPr>
          <p:cNvPr id="2" name="مستطيل 1">
            <a:extLst>
              <a:ext uri="{FF2B5EF4-FFF2-40B4-BE49-F238E27FC236}">
                <a16:creationId xmlns:a16="http://schemas.microsoft.com/office/drawing/2014/main" id="{290DEE42-3438-4199-AF0A-A11F680CE590}"/>
              </a:ext>
            </a:extLst>
          </p:cNvPr>
          <p:cNvSpPr/>
          <p:nvPr/>
        </p:nvSpPr>
        <p:spPr>
          <a:xfrm>
            <a:off x="1418602" y="2506387"/>
            <a:ext cx="6843820" cy="2308324"/>
          </a:xfrm>
          <a:prstGeom prst="rect">
            <a:avLst/>
          </a:prstGeom>
        </p:spPr>
        <p:txBody>
          <a:bodyPr wrap="square">
            <a:spAutoFit/>
          </a:bodyPr>
          <a:lstStyle/>
          <a:p>
            <a:pPr marL="342900" indent="-342900" algn="just" rtl="1">
              <a:lnSpc>
                <a:spcPct val="150000"/>
              </a:lnSpc>
              <a:buClr>
                <a:srgbClr val="EFA022"/>
              </a:buClr>
              <a:buFont typeface="Arial" panose="020B0604020202020204" pitchFamily="34" charset="0"/>
              <a:buChar char="•"/>
            </a:pPr>
            <a:r>
              <a:rPr lang="ar-JO" altLang="ar-SA" sz="2400" dirty="0">
                <a:latin typeface="Sakkal Majalla" panose="02000000000000000000" pitchFamily="2" charset="-78"/>
                <a:cs typeface="Sakkal Majalla" panose="02000000000000000000" pitchFamily="2" charset="-78"/>
              </a:rPr>
              <a:t> على صناديق الاستثمار حماية محافظها من خلال وضع موجودات هذه المحافظ عند أمين حفظ، تستخدم الصناديق لهذه الغاية بنوك مؤهلة لهذه الغاية وتفرض القوانين على أمين الحفظ لمحافظ صناديق استثمار ان يفصل موجودات الصندوق عن موجوداته الاخرى.</a:t>
            </a:r>
            <a:r>
              <a:rPr lang="en-US" altLang="ar-SA" sz="2400" dirty="0">
                <a:latin typeface="Sakkal Majalla" panose="02000000000000000000" pitchFamily="2" charset="-78"/>
                <a:cs typeface="Sakkal Majalla" panose="02000000000000000000" pitchFamily="2" charset="-78"/>
              </a:rPr>
              <a:t> </a:t>
            </a:r>
          </a:p>
        </p:txBody>
      </p:sp>
    </p:spTree>
    <p:extLst>
      <p:ext uri="{BB962C8B-B14F-4D97-AF65-F5344CB8AC3E}">
        <p14:creationId xmlns:p14="http://schemas.microsoft.com/office/powerpoint/2010/main" val="10839173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ستطيل 25">
            <a:extLst>
              <a:ext uri="{FF2B5EF4-FFF2-40B4-BE49-F238E27FC236}">
                <a16:creationId xmlns:a16="http://schemas.microsoft.com/office/drawing/2014/main" id="{81C5A873-1398-4F3B-A2D0-62CFF3C2AD18}"/>
              </a:ext>
            </a:extLst>
          </p:cNvPr>
          <p:cNvSpPr/>
          <p:nvPr/>
        </p:nvSpPr>
        <p:spPr>
          <a:xfrm>
            <a:off x="8417609" y="1886452"/>
            <a:ext cx="260782" cy="400116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401072" cy="584775"/>
            </a:xfrm>
            <a:prstGeom prst="rect">
              <a:avLst/>
            </a:prstGeom>
            <a:noFill/>
            <a:ln>
              <a:noFill/>
            </a:ln>
          </p:spPr>
          <p:txBody>
            <a:bodyPr wrap="none" rtlCol="1">
              <a:spAutoFit/>
            </a:bodyPr>
            <a:lstStyle/>
            <a:p>
              <a:r>
                <a:rPr lang="ar-SA" sz="3200" dirty="0">
                  <a:solidFill>
                    <a:schemeClr val="bg1"/>
                  </a:solidFill>
                </a:rPr>
                <a:t>7</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246584" y="2582118"/>
            <a:ext cx="2481259" cy="954107"/>
          </a:xfrm>
          <a:prstGeom prst="rect">
            <a:avLst/>
          </a:prstGeom>
        </p:spPr>
        <p:txBody>
          <a:bodyPr wrap="square">
            <a:spAutoFit/>
          </a:bodyPr>
          <a:lstStyle/>
          <a:p>
            <a:pPr algn="ctr" rtl="1" eaLnBrk="0" hangingPunct="0"/>
            <a:r>
              <a:rPr lang="ar-SA" sz="2800" b="1" dirty="0">
                <a:latin typeface="Sakkal Majalla" panose="02000000000000000000" pitchFamily="2" charset="-78"/>
                <a:cs typeface="Sakkal Majalla" panose="02000000000000000000" pitchFamily="2" charset="-78"/>
                <a:sym typeface="Wingdings" panose="05000000000000000000" pitchFamily="2" charset="2"/>
              </a:rPr>
              <a:t>سابعا: وكيل التحويلات وكيل الدفع </a:t>
            </a: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a:t>
            </a:r>
          </a:p>
        </p:txBody>
      </p:sp>
      <p:pic>
        <p:nvPicPr>
          <p:cNvPr id="19" name="Picture 2" descr="Investment Icon Png #162785 - Free Icons Library">
            <a:extLst>
              <a:ext uri="{FF2B5EF4-FFF2-40B4-BE49-F238E27FC236}">
                <a16:creationId xmlns:a16="http://schemas.microsoft.com/office/drawing/2014/main" id="{2E2E05BB-5158-4100-8D4F-604B92BC06D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980149" y="3647867"/>
            <a:ext cx="988564" cy="1015662"/>
          </a:xfrm>
          <a:prstGeom prst="rect">
            <a:avLst/>
          </a:prstGeom>
          <a:noFill/>
          <a:extLst>
            <a:ext uri="{909E8E84-426E-40DD-AFC4-6F175D3DCCD1}">
              <a14:hiddenFill xmlns:a14="http://schemas.microsoft.com/office/drawing/2010/main">
                <a:solidFill>
                  <a:srgbClr val="FFFFFF"/>
                </a:solidFill>
              </a14:hiddenFill>
            </a:ext>
          </a:extLst>
        </p:spPr>
      </p:pic>
      <p:sp>
        <p:nvSpPr>
          <p:cNvPr id="2" name="مستطيل 1">
            <a:extLst>
              <a:ext uri="{FF2B5EF4-FFF2-40B4-BE49-F238E27FC236}">
                <a16:creationId xmlns:a16="http://schemas.microsoft.com/office/drawing/2014/main" id="{290DEE42-3438-4199-AF0A-A11F680CE590}"/>
              </a:ext>
            </a:extLst>
          </p:cNvPr>
          <p:cNvSpPr/>
          <p:nvPr/>
        </p:nvSpPr>
        <p:spPr>
          <a:xfrm>
            <a:off x="1521961" y="2101115"/>
            <a:ext cx="6777423" cy="3416320"/>
          </a:xfrm>
          <a:prstGeom prst="rect">
            <a:avLst/>
          </a:prstGeom>
        </p:spPr>
        <p:txBody>
          <a:bodyPr wrap="square">
            <a:spAutoFit/>
          </a:bodyPr>
          <a:lstStyle/>
          <a:p>
            <a:pPr marL="342900" indent="-342900" algn="just" rtl="1">
              <a:lnSpc>
                <a:spcPct val="150000"/>
              </a:lnSpc>
              <a:buClr>
                <a:srgbClr val="EFA022"/>
              </a:buClr>
              <a:buFont typeface="Arial" panose="020B0604020202020204" pitchFamily="34" charset="0"/>
              <a:buChar char="•"/>
            </a:pPr>
            <a:r>
              <a:rPr lang="ar-JO" altLang="ar-SA" sz="2400" dirty="0">
                <a:latin typeface="Sakkal Majalla" panose="02000000000000000000" pitchFamily="2" charset="-78"/>
                <a:cs typeface="Sakkal Majalla" panose="02000000000000000000" pitchFamily="2" charset="-78"/>
              </a:rPr>
              <a:t> </a:t>
            </a:r>
            <a:r>
              <a:rPr lang="ar-JO" altLang="zh-CN" sz="2400" dirty="0">
                <a:latin typeface="Sakkal Majalla" panose="02000000000000000000" pitchFamily="2" charset="-78"/>
                <a:cs typeface="Sakkal Majalla" panose="02000000000000000000" pitchFamily="2" charset="-78"/>
              </a:rPr>
              <a:t>يقوم الصندوق بتوظيف وكيل تحويلات للاحتفاظ بقيود الصندوق الخاصة بحسابات المساهمين </a:t>
            </a:r>
            <a:r>
              <a:rPr lang="ar-SA" altLang="zh-CN" sz="2400" dirty="0">
                <a:latin typeface="Sakkal Majalla" panose="02000000000000000000" pitchFamily="2" charset="-78"/>
                <a:cs typeface="Sakkal Majalla" panose="02000000000000000000" pitchFamily="2" charset="-78"/>
              </a:rPr>
              <a:t>إ</a:t>
            </a:r>
            <a:r>
              <a:rPr lang="ar-JO" altLang="zh-CN" sz="2400" dirty="0">
                <a:latin typeface="Sakkal Majalla" panose="02000000000000000000" pitchFamily="2" charset="-78"/>
                <a:cs typeface="Sakkal Majalla" panose="02000000000000000000" pitchFamily="2" charset="-78"/>
              </a:rPr>
              <a:t>ضافة </a:t>
            </a:r>
            <a:r>
              <a:rPr lang="ar-SA" altLang="zh-CN" sz="2400" dirty="0">
                <a:latin typeface="Sakkal Majalla" panose="02000000000000000000" pitchFamily="2" charset="-78"/>
                <a:cs typeface="Sakkal Majalla" panose="02000000000000000000" pitchFamily="2" charset="-78"/>
              </a:rPr>
              <a:t>إ</a:t>
            </a:r>
            <a:r>
              <a:rPr lang="ar-JO" altLang="zh-CN" sz="2400" dirty="0">
                <a:latin typeface="Sakkal Majalla" panose="02000000000000000000" pitchFamily="2" charset="-78"/>
                <a:cs typeface="Sakkal Majalla" panose="02000000000000000000" pitchFamily="2" charset="-78"/>
              </a:rPr>
              <a:t>لى احتساب وتوزيع الارباح واعداد وتزويد المساهمين بالبيانات المالية والمعلومات المتعلقة بالضرائب وغيرها من الملاحظات التي تقدم للمساهمين، وفي بعض الحالات يقوم وكيل التحويل بتزويد المساهم بتأكيد تعاملاته ورصيد حسابه وتقديم خدمات المساهمين ال</a:t>
            </a:r>
            <a:r>
              <a:rPr lang="ar-SA" altLang="zh-CN" sz="2400" dirty="0">
                <a:latin typeface="Sakkal Majalla" panose="02000000000000000000" pitchFamily="2" charset="-78"/>
                <a:cs typeface="Sakkal Majalla" panose="02000000000000000000" pitchFamily="2" charset="-78"/>
              </a:rPr>
              <a:t>أ</a:t>
            </a:r>
            <a:r>
              <a:rPr lang="ar-JO" altLang="zh-CN" sz="2400" dirty="0">
                <a:latin typeface="Sakkal Majalla" panose="02000000000000000000" pitchFamily="2" charset="-78"/>
                <a:cs typeface="Sakkal Majalla" panose="02000000000000000000" pitchFamily="2" charset="-78"/>
              </a:rPr>
              <a:t>خرى</a:t>
            </a:r>
            <a:r>
              <a:rPr lang="en-US" altLang="zh-CN" sz="2400" dirty="0">
                <a:latin typeface="Sakkal Majalla" panose="02000000000000000000" pitchFamily="2" charset="-78"/>
                <a:cs typeface="Sakkal Majalla" panose="02000000000000000000" pitchFamily="2" charset="-78"/>
              </a:rPr>
              <a:t>. </a:t>
            </a:r>
            <a:endParaRPr lang="en-US" altLang="ar-SA" sz="2400" dirty="0">
              <a:latin typeface="Sakkal Majalla" panose="02000000000000000000" pitchFamily="2" charset="-78"/>
              <a:ea typeface="SimSun" panose="02010600030101010101" pitchFamily="2" charset="-122"/>
              <a:cs typeface="Sakkal Majalla" panose="02000000000000000000" pitchFamily="2" charset="-78"/>
            </a:endParaRPr>
          </a:p>
        </p:txBody>
      </p:sp>
    </p:spTree>
    <p:extLst>
      <p:ext uri="{BB962C8B-B14F-4D97-AF65-F5344CB8AC3E}">
        <p14:creationId xmlns:p14="http://schemas.microsoft.com/office/powerpoint/2010/main" val="20668855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572139" y="649659"/>
            <a:ext cx="7047722" cy="1651518"/>
          </a:xfrm>
        </p:spPr>
        <p:txBody>
          <a:bodyPr>
            <a:normAutofit/>
          </a:bodyPr>
          <a:lstStyle/>
          <a:p>
            <a:r>
              <a:rPr lang="ar-SA" altLang="zh-CN" sz="3600" b="1" dirty="0">
                <a:solidFill>
                  <a:schemeClr val="bg1"/>
                </a:solidFill>
                <a:latin typeface="Sakkal Majalla" panose="02000000000000000000" pitchFamily="2" charset="-78"/>
                <a:cs typeface="Sakkal Majalla" panose="02000000000000000000" pitchFamily="2" charset="-78"/>
              </a:rPr>
              <a:t>أنواع شركات الاستثمار </a:t>
            </a:r>
            <a:endParaRPr lang="ar-SA" sz="36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 </a:t>
            </a:r>
          </a:p>
        </p:txBody>
      </p:sp>
      <p:grpSp>
        <p:nvGrpSpPr>
          <p:cNvPr id="41" name="مجموعة 40">
            <a:extLst>
              <a:ext uri="{FF2B5EF4-FFF2-40B4-BE49-F238E27FC236}">
                <a16:creationId xmlns:a16="http://schemas.microsoft.com/office/drawing/2014/main" id="{B1327214-D97F-4B58-9FA6-D32D1D2BDED4}"/>
              </a:ext>
            </a:extLst>
          </p:cNvPr>
          <p:cNvGrpSpPr/>
          <p:nvPr/>
        </p:nvGrpSpPr>
        <p:grpSpPr>
          <a:xfrm>
            <a:off x="8507455" y="2920707"/>
            <a:ext cx="1850608" cy="2281613"/>
            <a:chOff x="9979989" y="2964233"/>
            <a:chExt cx="1814289" cy="2216609"/>
          </a:xfrm>
        </p:grpSpPr>
        <p:sp>
          <p:nvSpPr>
            <p:cNvPr id="42" name="مستطيل 41">
              <a:extLst>
                <a:ext uri="{FF2B5EF4-FFF2-40B4-BE49-F238E27FC236}">
                  <a16:creationId xmlns:a16="http://schemas.microsoft.com/office/drawing/2014/main" id="{AA6A4C5C-FC22-4596-9000-F2FDE92DD67B}"/>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JO" altLang="zh-CN" sz="2400" b="1" dirty="0">
                  <a:solidFill>
                    <a:schemeClr val="tx1"/>
                  </a:solidFill>
                  <a:latin typeface="Sakkal Majalla" panose="02000000000000000000" pitchFamily="2" charset="-78"/>
                  <a:cs typeface="Sakkal Majalla" panose="02000000000000000000" pitchFamily="2" charset="-78"/>
                </a:rPr>
                <a:t>صندوق الاستثمار المشترك</a:t>
              </a:r>
              <a:endParaRPr lang="ar-SA" sz="2400" b="1" dirty="0">
                <a:solidFill>
                  <a:schemeClr val="tx1"/>
                </a:solidFill>
                <a:latin typeface="Sakkal Majalla" panose="02000000000000000000" pitchFamily="2" charset="-78"/>
                <a:cs typeface="Sakkal Majalla" panose="02000000000000000000" pitchFamily="2" charset="-78"/>
              </a:endParaRPr>
            </a:p>
          </p:txBody>
        </p:sp>
        <p:sp>
          <p:nvSpPr>
            <p:cNvPr id="43" name="مثلث متساوي الساقين 42">
              <a:extLst>
                <a:ext uri="{FF2B5EF4-FFF2-40B4-BE49-F238E27FC236}">
                  <a16:creationId xmlns:a16="http://schemas.microsoft.com/office/drawing/2014/main" id="{39390606-B953-4FCA-87A8-26087AFDF627}"/>
                </a:ext>
              </a:extLst>
            </p:cNvPr>
            <p:cNvSpPr/>
            <p:nvPr/>
          </p:nvSpPr>
          <p:spPr>
            <a:xfrm flipH="1" flipV="1">
              <a:off x="10579122" y="457292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44" name="مربع نص 43">
              <a:extLst>
                <a:ext uri="{FF2B5EF4-FFF2-40B4-BE49-F238E27FC236}">
                  <a16:creationId xmlns:a16="http://schemas.microsoft.com/office/drawing/2014/main" id="{F86DA8AC-2EA3-484E-8A4C-998F747F7074}"/>
                </a:ext>
              </a:extLst>
            </p:cNvPr>
            <p:cNvSpPr txBox="1"/>
            <p:nvPr/>
          </p:nvSpPr>
          <p:spPr>
            <a:xfrm>
              <a:off x="10733358" y="4497520"/>
              <a:ext cx="314510" cy="461665"/>
            </a:xfrm>
            <a:prstGeom prst="rect">
              <a:avLst/>
            </a:prstGeom>
            <a:noFill/>
          </p:spPr>
          <p:txBody>
            <a:bodyPr wrap="non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1</a:t>
              </a:r>
            </a:p>
          </p:txBody>
        </p:sp>
      </p:grpSp>
      <p:grpSp>
        <p:nvGrpSpPr>
          <p:cNvPr id="45" name="مجموعة 44">
            <a:extLst>
              <a:ext uri="{FF2B5EF4-FFF2-40B4-BE49-F238E27FC236}">
                <a16:creationId xmlns:a16="http://schemas.microsoft.com/office/drawing/2014/main" id="{D849BABF-6DB1-4A7A-9B58-23BE9477B384}"/>
              </a:ext>
            </a:extLst>
          </p:cNvPr>
          <p:cNvGrpSpPr/>
          <p:nvPr/>
        </p:nvGrpSpPr>
        <p:grpSpPr>
          <a:xfrm>
            <a:off x="6452398" y="2920707"/>
            <a:ext cx="1850607" cy="2281613"/>
            <a:chOff x="9797585" y="2958525"/>
            <a:chExt cx="1814289" cy="2216609"/>
          </a:xfrm>
        </p:grpSpPr>
        <p:grpSp>
          <p:nvGrpSpPr>
            <p:cNvPr id="46" name="مجموعة 45">
              <a:extLst>
                <a:ext uri="{FF2B5EF4-FFF2-40B4-BE49-F238E27FC236}">
                  <a16:creationId xmlns:a16="http://schemas.microsoft.com/office/drawing/2014/main" id="{A2186DA2-5D9B-40E9-97F1-9B2DC49544EC}"/>
                </a:ext>
              </a:extLst>
            </p:cNvPr>
            <p:cNvGrpSpPr/>
            <p:nvPr/>
          </p:nvGrpSpPr>
          <p:grpSpPr>
            <a:xfrm>
              <a:off x="9797585" y="2958525"/>
              <a:ext cx="1814289" cy="2216609"/>
              <a:chOff x="9979989" y="2964233"/>
              <a:chExt cx="1814289" cy="2216609"/>
            </a:xfrm>
          </p:grpSpPr>
          <p:sp>
            <p:nvSpPr>
              <p:cNvPr id="48" name="مستطيل 47">
                <a:extLst>
                  <a:ext uri="{FF2B5EF4-FFF2-40B4-BE49-F238E27FC236}">
                    <a16:creationId xmlns:a16="http://schemas.microsoft.com/office/drawing/2014/main" id="{74246DB5-A701-43A7-9187-3B8D1520C8EE}"/>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49" name="مثلث متساوي الساقين 48">
                <a:extLst>
                  <a:ext uri="{FF2B5EF4-FFF2-40B4-BE49-F238E27FC236}">
                    <a16:creationId xmlns:a16="http://schemas.microsoft.com/office/drawing/2014/main" id="{7D02F570-8EE8-4E73-A249-A91BB6FD44F8}"/>
                  </a:ext>
                </a:extLst>
              </p:cNvPr>
              <p:cNvSpPr/>
              <p:nvPr/>
            </p:nvSpPr>
            <p:spPr>
              <a:xfrm flipH="1" flipV="1">
                <a:off x="10588508" y="457292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50" name="مربع نص 49">
                <a:extLst>
                  <a:ext uri="{FF2B5EF4-FFF2-40B4-BE49-F238E27FC236}">
                    <a16:creationId xmlns:a16="http://schemas.microsoft.com/office/drawing/2014/main" id="{22371A07-F28E-4F51-A1E3-BEB6E139A4F5}"/>
                  </a:ext>
                </a:extLst>
              </p:cNvPr>
              <p:cNvSpPr txBox="1"/>
              <p:nvPr/>
            </p:nvSpPr>
            <p:spPr>
              <a:xfrm>
                <a:off x="10738051" y="4497520"/>
                <a:ext cx="314510" cy="461665"/>
              </a:xfrm>
              <a:prstGeom prst="rect">
                <a:avLst/>
              </a:prstGeom>
              <a:noFill/>
            </p:spPr>
            <p:txBody>
              <a:bodyPr wrap="non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2</a:t>
                </a:r>
              </a:p>
            </p:txBody>
          </p:sp>
        </p:grpSp>
        <p:sp>
          <p:nvSpPr>
            <p:cNvPr id="47" name="مستطيل 46">
              <a:extLst>
                <a:ext uri="{FF2B5EF4-FFF2-40B4-BE49-F238E27FC236}">
                  <a16:creationId xmlns:a16="http://schemas.microsoft.com/office/drawing/2014/main" id="{56677DFE-5C65-4565-BEB6-8FF69E179078}"/>
                </a:ext>
              </a:extLst>
            </p:cNvPr>
            <p:cNvSpPr/>
            <p:nvPr/>
          </p:nvSpPr>
          <p:spPr>
            <a:xfrm>
              <a:off x="9816930" y="3485761"/>
              <a:ext cx="1794944" cy="448512"/>
            </a:xfrm>
            <a:prstGeom prst="rect">
              <a:avLst/>
            </a:prstGeom>
          </p:spPr>
          <p:txBody>
            <a:bodyPr wrap="square">
              <a:spAutoFit/>
            </a:bodyPr>
            <a:lstStyle/>
            <a:p>
              <a:pPr algn="ctr" rtl="1" eaLnBrk="0" hangingPunct="0"/>
              <a:r>
                <a:rPr lang="ar-JO" altLang="zh-CN" sz="2400" b="1" dirty="0">
                  <a:latin typeface="Sakkal Majalla" panose="02000000000000000000" pitchFamily="2" charset="-78"/>
                  <a:cs typeface="Sakkal Majalla" panose="02000000000000000000" pitchFamily="2" charset="-78"/>
                </a:rPr>
                <a:t>الصناديق المغلقة</a:t>
              </a:r>
              <a:r>
                <a:rPr lang="ar-SA" sz="2400" b="1" dirty="0">
                  <a:latin typeface="Sakkal Majalla" panose="02000000000000000000" pitchFamily="2" charset="-78"/>
                  <a:cs typeface="Sakkal Majalla" panose="02000000000000000000" pitchFamily="2" charset="-78"/>
                </a:rPr>
                <a:t> </a:t>
              </a:r>
              <a:endParaRPr lang="ar-EG" sz="2400" b="1" dirty="0">
                <a:latin typeface="Sakkal Majalla" panose="02000000000000000000" pitchFamily="2" charset="-78"/>
                <a:cs typeface="Sakkal Majalla" panose="02000000000000000000" pitchFamily="2" charset="-78"/>
              </a:endParaRPr>
            </a:p>
          </p:txBody>
        </p:sp>
      </p:grpSp>
      <p:grpSp>
        <p:nvGrpSpPr>
          <p:cNvPr id="51" name="مجموعة 50">
            <a:extLst>
              <a:ext uri="{FF2B5EF4-FFF2-40B4-BE49-F238E27FC236}">
                <a16:creationId xmlns:a16="http://schemas.microsoft.com/office/drawing/2014/main" id="{3B915E15-EB3A-4661-9C86-DCF480C0A5B8}"/>
              </a:ext>
            </a:extLst>
          </p:cNvPr>
          <p:cNvGrpSpPr/>
          <p:nvPr/>
        </p:nvGrpSpPr>
        <p:grpSpPr>
          <a:xfrm>
            <a:off x="4359610" y="2931340"/>
            <a:ext cx="1870338" cy="2281613"/>
            <a:chOff x="9797585" y="2958525"/>
            <a:chExt cx="1833634" cy="2216609"/>
          </a:xfrm>
        </p:grpSpPr>
        <p:grpSp>
          <p:nvGrpSpPr>
            <p:cNvPr id="52" name="مجموعة 51">
              <a:extLst>
                <a:ext uri="{FF2B5EF4-FFF2-40B4-BE49-F238E27FC236}">
                  <a16:creationId xmlns:a16="http://schemas.microsoft.com/office/drawing/2014/main" id="{1580DDFE-E99D-4AE3-B1AA-D659FD784443}"/>
                </a:ext>
              </a:extLst>
            </p:cNvPr>
            <p:cNvGrpSpPr/>
            <p:nvPr/>
          </p:nvGrpSpPr>
          <p:grpSpPr>
            <a:xfrm>
              <a:off x="9797585" y="2958525"/>
              <a:ext cx="1814289" cy="2216609"/>
              <a:chOff x="9979989" y="2964233"/>
              <a:chExt cx="1814289" cy="2216609"/>
            </a:xfrm>
          </p:grpSpPr>
          <p:sp>
            <p:nvSpPr>
              <p:cNvPr id="54" name="مستطيل 53">
                <a:extLst>
                  <a:ext uri="{FF2B5EF4-FFF2-40B4-BE49-F238E27FC236}">
                    <a16:creationId xmlns:a16="http://schemas.microsoft.com/office/drawing/2014/main" id="{155D67C3-1B52-4C3E-8B75-38CA05EEBED7}"/>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55" name="مثلث متساوي الساقين 54">
                <a:extLst>
                  <a:ext uri="{FF2B5EF4-FFF2-40B4-BE49-F238E27FC236}">
                    <a16:creationId xmlns:a16="http://schemas.microsoft.com/office/drawing/2014/main" id="{F9D8CF7A-6D39-4C13-B0F7-5EC23DDDF8C1}"/>
                  </a:ext>
                </a:extLst>
              </p:cNvPr>
              <p:cNvSpPr/>
              <p:nvPr/>
            </p:nvSpPr>
            <p:spPr>
              <a:xfrm flipH="1" flipV="1">
                <a:off x="10542208" y="457292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58" name="مربع نص 57">
                <a:extLst>
                  <a:ext uri="{FF2B5EF4-FFF2-40B4-BE49-F238E27FC236}">
                    <a16:creationId xmlns:a16="http://schemas.microsoft.com/office/drawing/2014/main" id="{F5A5A2F3-3507-4591-9028-51FF0AEC4BF6}"/>
                  </a:ext>
                </a:extLst>
              </p:cNvPr>
              <p:cNvSpPr txBox="1"/>
              <p:nvPr/>
            </p:nvSpPr>
            <p:spPr>
              <a:xfrm>
                <a:off x="10706600" y="4483905"/>
                <a:ext cx="314510" cy="461665"/>
              </a:xfrm>
              <a:prstGeom prst="rect">
                <a:avLst/>
              </a:prstGeom>
              <a:noFill/>
            </p:spPr>
            <p:txBody>
              <a:bodyPr wrap="non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3</a:t>
                </a:r>
              </a:p>
            </p:txBody>
          </p:sp>
        </p:grpSp>
        <p:sp>
          <p:nvSpPr>
            <p:cNvPr id="53" name="مستطيل 52">
              <a:extLst>
                <a:ext uri="{FF2B5EF4-FFF2-40B4-BE49-F238E27FC236}">
                  <a16:creationId xmlns:a16="http://schemas.microsoft.com/office/drawing/2014/main" id="{3EB8FF37-3AE8-4ED6-B2D5-8ADFE4C17902}"/>
                </a:ext>
              </a:extLst>
            </p:cNvPr>
            <p:cNvSpPr/>
            <p:nvPr/>
          </p:nvSpPr>
          <p:spPr>
            <a:xfrm>
              <a:off x="9816930" y="3173386"/>
              <a:ext cx="1814289" cy="1166131"/>
            </a:xfrm>
            <a:prstGeom prst="rect">
              <a:avLst/>
            </a:prstGeom>
          </p:spPr>
          <p:txBody>
            <a:bodyPr wrap="square">
              <a:spAutoFit/>
            </a:bodyPr>
            <a:lstStyle/>
            <a:p>
              <a:pPr algn="ctr" rtl="1"/>
              <a:r>
                <a:rPr lang="ar-JO" altLang="zh-CN" sz="2400" b="1" dirty="0">
                  <a:latin typeface="Sakkal Majalla" panose="02000000000000000000" pitchFamily="2" charset="-78"/>
                  <a:cs typeface="Sakkal Majalla" panose="02000000000000000000" pitchFamily="2" charset="-78"/>
                </a:rPr>
                <a:t>وحدات الاستثمار </a:t>
              </a:r>
              <a:r>
                <a:rPr lang="en-US" altLang="zh-CN" sz="2400" b="1" dirty="0">
                  <a:latin typeface="Sakkal Majalla" panose="02000000000000000000" pitchFamily="2" charset="-78"/>
                  <a:cs typeface="Sakkal Majalla" panose="02000000000000000000" pitchFamily="2" charset="-78"/>
                </a:rPr>
                <a:t>Unit Investment Trusts</a:t>
              </a:r>
            </a:p>
          </p:txBody>
        </p:sp>
      </p:grpSp>
      <p:grpSp>
        <p:nvGrpSpPr>
          <p:cNvPr id="59" name="مجموعة 58">
            <a:extLst>
              <a:ext uri="{FF2B5EF4-FFF2-40B4-BE49-F238E27FC236}">
                <a16:creationId xmlns:a16="http://schemas.microsoft.com/office/drawing/2014/main" id="{F67FD12E-BB8E-4EE9-8C6F-C2C9684010C6}"/>
              </a:ext>
            </a:extLst>
          </p:cNvPr>
          <p:cNvGrpSpPr/>
          <p:nvPr/>
        </p:nvGrpSpPr>
        <p:grpSpPr>
          <a:xfrm>
            <a:off x="2266816" y="2931340"/>
            <a:ext cx="1853483" cy="2271824"/>
            <a:chOff x="9794767" y="2958525"/>
            <a:chExt cx="1817107" cy="2207099"/>
          </a:xfrm>
        </p:grpSpPr>
        <p:grpSp>
          <p:nvGrpSpPr>
            <p:cNvPr id="60" name="مجموعة 59">
              <a:extLst>
                <a:ext uri="{FF2B5EF4-FFF2-40B4-BE49-F238E27FC236}">
                  <a16:creationId xmlns:a16="http://schemas.microsoft.com/office/drawing/2014/main" id="{73702343-0B36-41C2-8030-E7D7D1A6A163}"/>
                </a:ext>
              </a:extLst>
            </p:cNvPr>
            <p:cNvGrpSpPr/>
            <p:nvPr/>
          </p:nvGrpSpPr>
          <p:grpSpPr>
            <a:xfrm>
              <a:off x="9797585" y="2958525"/>
              <a:ext cx="1814289" cy="2207099"/>
              <a:chOff x="9979989" y="2964233"/>
              <a:chExt cx="1814289" cy="2207099"/>
            </a:xfrm>
          </p:grpSpPr>
          <p:sp>
            <p:nvSpPr>
              <p:cNvPr id="62" name="مستطيل 61">
                <a:extLst>
                  <a:ext uri="{FF2B5EF4-FFF2-40B4-BE49-F238E27FC236}">
                    <a16:creationId xmlns:a16="http://schemas.microsoft.com/office/drawing/2014/main" id="{945C3048-2146-4B98-B433-C17A3E11596C}"/>
                  </a:ext>
                </a:extLst>
              </p:cNvPr>
              <p:cNvSpPr/>
              <p:nvPr/>
            </p:nvSpPr>
            <p:spPr>
              <a:xfrm>
                <a:off x="9979989" y="2964233"/>
                <a:ext cx="1814289" cy="1581948"/>
              </a:xfrm>
              <a:prstGeom prst="rect">
                <a:avLst/>
              </a:prstGeom>
              <a:solidFill>
                <a:schemeClr val="bg1"/>
              </a:solidFill>
              <a:ln w="57150">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63" name="مثلث متساوي الساقين 62">
                <a:extLst>
                  <a:ext uri="{FF2B5EF4-FFF2-40B4-BE49-F238E27FC236}">
                    <a16:creationId xmlns:a16="http://schemas.microsoft.com/office/drawing/2014/main" id="{3FAE353A-9107-4FEA-8C25-204ECDDABCFA}"/>
                  </a:ext>
                </a:extLst>
              </p:cNvPr>
              <p:cNvSpPr/>
              <p:nvPr/>
            </p:nvSpPr>
            <p:spPr>
              <a:xfrm flipH="1" flipV="1">
                <a:off x="10536708" y="4563414"/>
                <a:ext cx="700158" cy="607918"/>
              </a:xfrm>
              <a:prstGeom prst="triangle">
                <a:avLst>
                  <a:gd name="adj" fmla="val 50680"/>
                </a:avLst>
              </a:prstGeom>
              <a:solidFill>
                <a:srgbClr val="71C3C5"/>
              </a:solidFill>
              <a:ln>
                <a:solidFill>
                  <a:srgbClr val="71C3C5"/>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endParaRPr lang="ar-SA" sz="2400" b="1" dirty="0">
                  <a:latin typeface="Sakkal Majalla" panose="02000000000000000000" pitchFamily="2" charset="-78"/>
                  <a:cs typeface="Sakkal Majalla" panose="02000000000000000000" pitchFamily="2" charset="-78"/>
                </a:endParaRPr>
              </a:p>
            </p:txBody>
          </p:sp>
          <p:sp>
            <p:nvSpPr>
              <p:cNvPr id="64" name="مربع نص 63">
                <a:extLst>
                  <a:ext uri="{FF2B5EF4-FFF2-40B4-BE49-F238E27FC236}">
                    <a16:creationId xmlns:a16="http://schemas.microsoft.com/office/drawing/2014/main" id="{8AF14C1A-5206-49E6-891E-E3D5103759C8}"/>
                  </a:ext>
                </a:extLst>
              </p:cNvPr>
              <p:cNvSpPr txBox="1"/>
              <p:nvPr/>
            </p:nvSpPr>
            <p:spPr>
              <a:xfrm>
                <a:off x="10721208" y="4483906"/>
                <a:ext cx="314510" cy="461665"/>
              </a:xfrm>
              <a:prstGeom prst="rect">
                <a:avLst/>
              </a:prstGeom>
              <a:noFill/>
            </p:spPr>
            <p:txBody>
              <a:bodyPr wrap="none" rtlCol="1">
                <a:spAutoFit/>
              </a:bodyPr>
              <a:lstStyle/>
              <a:p>
                <a:pPr algn="ctr" rtl="1"/>
                <a:r>
                  <a:rPr lang="ar-SA" sz="2400" b="1" dirty="0">
                    <a:solidFill>
                      <a:schemeClr val="bg1"/>
                    </a:solidFill>
                    <a:latin typeface="Sakkal Majalla" panose="02000000000000000000" pitchFamily="2" charset="-78"/>
                    <a:cs typeface="Sakkal Majalla" panose="02000000000000000000" pitchFamily="2" charset="-78"/>
                  </a:rPr>
                  <a:t>4</a:t>
                </a:r>
              </a:p>
            </p:txBody>
          </p:sp>
        </p:grpSp>
        <p:sp>
          <p:nvSpPr>
            <p:cNvPr id="61" name="مستطيل 60">
              <a:extLst>
                <a:ext uri="{FF2B5EF4-FFF2-40B4-BE49-F238E27FC236}">
                  <a16:creationId xmlns:a16="http://schemas.microsoft.com/office/drawing/2014/main" id="{C72453D8-4E63-4D63-88E2-8C9A47EB0466}"/>
                </a:ext>
              </a:extLst>
            </p:cNvPr>
            <p:cNvSpPr/>
            <p:nvPr/>
          </p:nvSpPr>
          <p:spPr>
            <a:xfrm>
              <a:off x="9794767" y="3216545"/>
              <a:ext cx="1814289" cy="1166131"/>
            </a:xfrm>
            <a:prstGeom prst="rect">
              <a:avLst/>
            </a:prstGeom>
          </p:spPr>
          <p:txBody>
            <a:bodyPr wrap="square">
              <a:spAutoFit/>
            </a:bodyPr>
            <a:lstStyle/>
            <a:p>
              <a:pPr algn="ctr" rtl="1"/>
              <a:r>
                <a:rPr lang="ar-JO" altLang="zh-CN" sz="2400" b="1" dirty="0">
                  <a:latin typeface="Sakkal Majalla" panose="02000000000000000000" pitchFamily="2" charset="-78"/>
                  <a:cs typeface="Sakkal Majalla" panose="02000000000000000000" pitchFamily="2" charset="-78"/>
                </a:rPr>
                <a:t>الصناديق المتداولة </a:t>
              </a:r>
              <a:r>
                <a:rPr lang="en-US" altLang="zh-CN" sz="2400" b="1" dirty="0">
                  <a:latin typeface="Sakkal Majalla" panose="02000000000000000000" pitchFamily="2" charset="-78"/>
                  <a:cs typeface="Sakkal Majalla" panose="02000000000000000000" pitchFamily="2" charset="-78"/>
                </a:rPr>
                <a:t>Exchange-traded Funds</a:t>
              </a:r>
              <a:r>
                <a:rPr lang="ar-JO" altLang="zh-CN" sz="2400" b="1" dirty="0">
                  <a:latin typeface="Sakkal Majalla" panose="02000000000000000000" pitchFamily="2" charset="-78"/>
                  <a:cs typeface="Sakkal Majalla" panose="02000000000000000000" pitchFamily="2" charset="-78"/>
                </a:rPr>
                <a:t> </a:t>
              </a:r>
              <a:endParaRPr lang="en-US" altLang="zh-CN" sz="2400" b="1" dirty="0">
                <a:latin typeface="Sakkal Majalla" panose="02000000000000000000" pitchFamily="2" charset="-78"/>
                <a:cs typeface="Sakkal Majalla" panose="02000000000000000000" pitchFamily="2" charset="-78"/>
              </a:endParaRPr>
            </a:p>
          </p:txBody>
        </p:sp>
      </p:grpSp>
    </p:spTree>
    <p:extLst>
      <p:ext uri="{BB962C8B-B14F-4D97-AF65-F5344CB8AC3E}">
        <p14:creationId xmlns:p14="http://schemas.microsoft.com/office/powerpoint/2010/main" val="337747746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572139" y="649659"/>
            <a:ext cx="7047722" cy="1651518"/>
          </a:xfrm>
        </p:spPr>
        <p:txBody>
          <a:bodyPr>
            <a:normAutofit/>
          </a:bodyPr>
          <a:lstStyle/>
          <a:p>
            <a:r>
              <a:rPr lang="ar-SA" altLang="zh-CN" sz="3600" b="1" dirty="0">
                <a:solidFill>
                  <a:schemeClr val="bg1"/>
                </a:solidFill>
                <a:latin typeface="Sakkal Majalla" panose="02000000000000000000" pitchFamily="2" charset="-78"/>
                <a:cs typeface="Sakkal Majalla" panose="02000000000000000000" pitchFamily="2" charset="-78"/>
              </a:rPr>
              <a:t>أنواع شركات الاستثمار </a:t>
            </a:r>
            <a:endParaRPr lang="ar-SA" sz="36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 </a:t>
            </a:r>
          </a:p>
        </p:txBody>
      </p:sp>
      <p:pic>
        <p:nvPicPr>
          <p:cNvPr id="24578" name="Picture 2" descr="Investing - Free business icons">
            <a:extLst>
              <a:ext uri="{FF2B5EF4-FFF2-40B4-BE49-F238E27FC236}">
                <a16:creationId xmlns:a16="http://schemas.microsoft.com/office/drawing/2014/main" id="{E7AE3C06-F144-476B-91EA-A02423FB860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9016" y="3713896"/>
            <a:ext cx="1223184" cy="1223184"/>
          </a:xfrm>
          <a:prstGeom prst="rect">
            <a:avLst/>
          </a:prstGeom>
          <a:solidFill>
            <a:schemeClr val="bg1"/>
          </a:solidFill>
          <a:extLst/>
        </p:spPr>
      </p:pic>
      <p:sp>
        <p:nvSpPr>
          <p:cNvPr id="3" name="مربع نص 2"/>
          <p:cNvSpPr txBox="1"/>
          <p:nvPr/>
        </p:nvSpPr>
        <p:spPr>
          <a:xfrm>
            <a:off x="2324457" y="2081671"/>
            <a:ext cx="9064384" cy="3970318"/>
          </a:xfrm>
          <a:prstGeom prst="rect">
            <a:avLst/>
          </a:prstGeom>
          <a:solidFill>
            <a:schemeClr val="bg1"/>
          </a:solidFill>
        </p:spPr>
        <p:txBody>
          <a:bodyPr wrap="square" rtlCol="1">
            <a:spAutoFit/>
          </a:bodyPr>
          <a:lstStyle/>
          <a:p>
            <a:pPr algn="just" rtl="1">
              <a:lnSpc>
                <a:spcPct val="150000"/>
              </a:lnSpc>
            </a:pPr>
            <a:r>
              <a:rPr lang="ar-SA" altLang="zh-CN" sz="2400" b="1" dirty="0">
                <a:solidFill>
                  <a:srgbClr val="EFA022"/>
                </a:solidFill>
                <a:latin typeface="Sakkal Majalla" panose="02000000000000000000" pitchFamily="2" charset="-78"/>
                <a:cs typeface="Sakkal Majalla" panose="02000000000000000000" pitchFamily="2" charset="-78"/>
              </a:rPr>
              <a:t>1- </a:t>
            </a:r>
            <a:r>
              <a:rPr lang="ar-JO" altLang="zh-CN" sz="2400" b="1" dirty="0">
                <a:solidFill>
                  <a:srgbClr val="EFA022"/>
                </a:solidFill>
                <a:latin typeface="Sakkal Majalla" panose="02000000000000000000" pitchFamily="2" charset="-78"/>
                <a:cs typeface="Sakkal Majalla" panose="02000000000000000000" pitchFamily="2" charset="-78"/>
              </a:rPr>
              <a:t>صندوق الاستثمار المشترك</a:t>
            </a:r>
            <a:r>
              <a:rPr lang="en-US" altLang="zh-CN" sz="2400" b="1" dirty="0">
                <a:solidFill>
                  <a:srgbClr val="EFA022"/>
                </a:solidFill>
                <a:latin typeface="Sakkal Majalla" panose="02000000000000000000" pitchFamily="2" charset="-78"/>
                <a:cs typeface="Sakkal Majalla" panose="02000000000000000000" pitchFamily="2" charset="-78"/>
              </a:rPr>
              <a:t>:</a:t>
            </a:r>
            <a:r>
              <a:rPr lang="ar-JO" altLang="zh-CN" sz="2400" b="1" dirty="0">
                <a:solidFill>
                  <a:srgbClr val="EFA022"/>
                </a:solidFill>
                <a:latin typeface="Sakkal Majalla" panose="02000000000000000000" pitchFamily="2" charset="-78"/>
                <a:cs typeface="Sakkal Majalla" panose="02000000000000000000" pitchFamily="2" charset="-78"/>
              </a:rPr>
              <a:t> </a:t>
            </a:r>
          </a:p>
          <a:p>
            <a:pPr algn="just" rtl="1">
              <a:lnSpc>
                <a:spcPct val="150000"/>
              </a:lnSpc>
            </a:pPr>
            <a:r>
              <a:rPr lang="ar-JO" altLang="zh-CN" sz="2400" dirty="0">
                <a:latin typeface="Sakkal Majalla" panose="02000000000000000000" pitchFamily="2" charset="-78"/>
                <a:cs typeface="Sakkal Majalla" panose="02000000000000000000" pitchFamily="2" charset="-78"/>
              </a:rPr>
              <a:t>وهو شركة استثمار ذات نهاية مفتوحة حيث يلتزم بإطفاء </a:t>
            </a:r>
            <a:r>
              <a:rPr lang="ar-SA" altLang="zh-CN" sz="2400" dirty="0">
                <a:latin typeface="Sakkal Majalla" panose="02000000000000000000" pitchFamily="2" charset="-78"/>
                <a:cs typeface="Sakkal Majalla" panose="02000000000000000000" pitchFamily="2" charset="-78"/>
              </a:rPr>
              <a:t>أ</a:t>
            </a:r>
            <a:r>
              <a:rPr lang="ar-JO" altLang="zh-CN" sz="2400" dirty="0">
                <a:latin typeface="Sakkal Majalla" panose="02000000000000000000" pitchFamily="2" charset="-78"/>
                <a:cs typeface="Sakkal Majalla" panose="02000000000000000000" pitchFamily="2" charset="-78"/>
              </a:rPr>
              <a:t>و </a:t>
            </a:r>
            <a:r>
              <a:rPr lang="ar-SA" altLang="zh-CN" sz="2400" dirty="0">
                <a:latin typeface="Sakkal Majalla" panose="02000000000000000000" pitchFamily="2" charset="-78"/>
                <a:cs typeface="Sakkal Majalla" panose="02000000000000000000" pitchFamily="2" charset="-78"/>
              </a:rPr>
              <a:t>إ</a:t>
            </a:r>
            <a:r>
              <a:rPr lang="ar-JO" altLang="zh-CN" sz="2400" dirty="0">
                <a:latin typeface="Sakkal Majalla" panose="02000000000000000000" pitchFamily="2" charset="-78"/>
                <a:cs typeface="Sakkal Majalla" panose="02000000000000000000" pitchFamily="2" charset="-78"/>
              </a:rPr>
              <a:t>عادة شراء ال</a:t>
            </a:r>
            <a:r>
              <a:rPr lang="ar-SA" altLang="zh-CN" sz="2400" dirty="0">
                <a:latin typeface="Sakkal Majalla" panose="02000000000000000000" pitchFamily="2" charset="-78"/>
                <a:cs typeface="Sakkal Majalla" panose="02000000000000000000" pitchFamily="2" charset="-78"/>
              </a:rPr>
              <a:t>أ</a:t>
            </a:r>
            <a:r>
              <a:rPr lang="ar-JO" altLang="zh-CN" sz="2400" dirty="0">
                <a:latin typeface="Sakkal Majalla" panose="02000000000000000000" pitchFamily="2" charset="-78"/>
                <a:cs typeface="Sakkal Majalla" panose="02000000000000000000" pitchFamily="2" charset="-78"/>
              </a:rPr>
              <a:t>سهم المصدرة منه في </a:t>
            </a:r>
            <a:r>
              <a:rPr lang="ar-SA" altLang="zh-CN" sz="2400" dirty="0">
                <a:latin typeface="Sakkal Majalla" panose="02000000000000000000" pitchFamily="2" charset="-78"/>
                <a:cs typeface="Sakkal Majalla" panose="02000000000000000000" pitchFamily="2" charset="-78"/>
              </a:rPr>
              <a:t>أ</a:t>
            </a:r>
            <a:r>
              <a:rPr lang="ar-JO" altLang="zh-CN" sz="2400" dirty="0">
                <a:latin typeface="Sakkal Majalla" panose="02000000000000000000" pitchFamily="2" charset="-78"/>
                <a:cs typeface="Sakkal Majalla" panose="02000000000000000000" pitchFamily="2" charset="-78"/>
              </a:rPr>
              <a:t>ي وقت يقرر فيه حامل الاسهم ذلك وعلى سعر يعتمد على القيمة الصافية لأصول الصندوق</a:t>
            </a:r>
            <a:r>
              <a:rPr lang="ar-SA" altLang="zh-CN" sz="2400" dirty="0">
                <a:latin typeface="Sakkal Majalla" panose="02000000000000000000" pitchFamily="2" charset="-78"/>
                <a:cs typeface="Sakkal Majalla" panose="02000000000000000000" pitchFamily="2" charset="-78"/>
              </a:rPr>
              <a:t>.</a:t>
            </a:r>
          </a:p>
          <a:p>
            <a:pPr algn="just" rtl="1">
              <a:lnSpc>
                <a:spcPct val="150000"/>
              </a:lnSpc>
              <a:buNone/>
            </a:pPr>
            <a:r>
              <a:rPr lang="ar-SA" altLang="zh-CN" sz="2400" b="1" dirty="0">
                <a:solidFill>
                  <a:srgbClr val="EFA022"/>
                </a:solidFill>
                <a:latin typeface="Sakkal Majalla" panose="02000000000000000000" pitchFamily="2" charset="-78"/>
                <a:cs typeface="Sakkal Majalla" panose="02000000000000000000" pitchFamily="2" charset="-78"/>
              </a:rPr>
              <a:t>2- </a:t>
            </a:r>
            <a:r>
              <a:rPr lang="ar-JO" altLang="zh-CN" sz="2400" b="1" dirty="0">
                <a:solidFill>
                  <a:srgbClr val="EFA022"/>
                </a:solidFill>
                <a:latin typeface="Sakkal Majalla" panose="02000000000000000000" pitchFamily="2" charset="-78"/>
                <a:cs typeface="Sakkal Majalla" panose="02000000000000000000" pitchFamily="2" charset="-78"/>
              </a:rPr>
              <a:t>الصناديق المغلقة: </a:t>
            </a:r>
          </a:p>
          <a:p>
            <a:pPr algn="just" rtl="1">
              <a:lnSpc>
                <a:spcPct val="150000"/>
              </a:lnSpc>
              <a:buNone/>
            </a:pPr>
            <a:r>
              <a:rPr lang="ar-JO" altLang="zh-CN" sz="2400" dirty="0">
                <a:latin typeface="Sakkal Majalla" panose="02000000000000000000" pitchFamily="2" charset="-78"/>
                <a:cs typeface="Sakkal Majalla" panose="02000000000000000000" pitchFamily="2" charset="-78"/>
              </a:rPr>
              <a:t>وهي شركات استثمار تصدر عدد محدد من ال</a:t>
            </a:r>
            <a:r>
              <a:rPr lang="ar-SA" altLang="zh-CN" sz="2400" dirty="0">
                <a:latin typeface="Sakkal Majalla" panose="02000000000000000000" pitchFamily="2" charset="-78"/>
                <a:cs typeface="Sakkal Majalla" panose="02000000000000000000" pitchFamily="2" charset="-78"/>
              </a:rPr>
              <a:t>أ</a:t>
            </a:r>
            <a:r>
              <a:rPr lang="ar-JO" altLang="zh-CN" sz="2400" dirty="0">
                <a:latin typeface="Sakkal Majalla" panose="02000000000000000000" pitchFamily="2" charset="-78"/>
                <a:cs typeface="Sakkal Majalla" panose="02000000000000000000" pitchFamily="2" charset="-78"/>
              </a:rPr>
              <a:t>سهم والتي يتم تداولها في البورصة </a:t>
            </a:r>
            <a:r>
              <a:rPr lang="ar-SA" altLang="zh-CN" sz="2400" dirty="0">
                <a:latin typeface="Sakkal Majalla" panose="02000000000000000000" pitchFamily="2" charset="-78"/>
                <a:cs typeface="Sakkal Majalla" panose="02000000000000000000" pitchFamily="2" charset="-78"/>
              </a:rPr>
              <a:t>أ</a:t>
            </a:r>
            <a:r>
              <a:rPr lang="ar-JO" altLang="zh-CN" sz="2400" dirty="0">
                <a:latin typeface="Sakkal Majalla" panose="02000000000000000000" pitchFamily="2" charset="-78"/>
                <a:cs typeface="Sakkal Majalla" panose="02000000000000000000" pitchFamily="2" charset="-78"/>
              </a:rPr>
              <a:t>و </a:t>
            </a:r>
            <a:r>
              <a:rPr lang="en-US" altLang="zh-CN" sz="2400" dirty="0">
                <a:latin typeface="Sakkal Majalla" panose="02000000000000000000" pitchFamily="2" charset="-78"/>
                <a:cs typeface="Sakkal Majalla" panose="02000000000000000000" pitchFamily="2" charset="-78"/>
              </a:rPr>
              <a:t>over the counter</a:t>
            </a:r>
            <a:r>
              <a:rPr lang="ar-JO" altLang="zh-CN" sz="2400" dirty="0">
                <a:latin typeface="Sakkal Majalla" panose="02000000000000000000" pitchFamily="2" charset="-78"/>
                <a:cs typeface="Sakkal Majalla" panose="02000000000000000000" pitchFamily="2" charset="-78"/>
              </a:rPr>
              <a:t> ، وتدار </a:t>
            </a:r>
            <a:r>
              <a:rPr lang="ar-SA" altLang="zh-CN" sz="2400" dirty="0">
                <a:latin typeface="Sakkal Majalla" panose="02000000000000000000" pitchFamily="2" charset="-78"/>
                <a:cs typeface="Sakkal Majalla" panose="02000000000000000000" pitchFamily="2" charset="-78"/>
              </a:rPr>
              <a:t>أ</a:t>
            </a:r>
            <a:r>
              <a:rPr lang="ar-JO" altLang="zh-CN" sz="2400" dirty="0">
                <a:latin typeface="Sakkal Majalla" panose="02000000000000000000" pitchFamily="2" charset="-78"/>
                <a:cs typeface="Sakkal Majalla" panose="02000000000000000000" pitchFamily="2" charset="-78"/>
              </a:rPr>
              <a:t>صول الصندوق طبقا لأهدافه وسياساته الاستثمارية وقد يتم الاستثمار في الاسهم </a:t>
            </a:r>
            <a:r>
              <a:rPr lang="ar-SA" altLang="zh-CN" sz="2400" dirty="0">
                <a:latin typeface="Sakkal Majalla" panose="02000000000000000000" pitchFamily="2" charset="-78"/>
                <a:cs typeface="Sakkal Majalla" panose="02000000000000000000" pitchFamily="2" charset="-78"/>
              </a:rPr>
              <a:t>أ</a:t>
            </a:r>
            <a:r>
              <a:rPr lang="ar-JO" altLang="zh-CN" sz="2400" dirty="0">
                <a:latin typeface="Sakkal Majalla" panose="02000000000000000000" pitchFamily="2" charset="-78"/>
                <a:cs typeface="Sakkal Majalla" panose="02000000000000000000" pitchFamily="2" charset="-78"/>
              </a:rPr>
              <a:t>و السندات </a:t>
            </a:r>
            <a:r>
              <a:rPr lang="ar-SA" altLang="zh-CN" sz="2400" dirty="0">
                <a:latin typeface="Sakkal Majalla" panose="02000000000000000000" pitchFamily="2" charset="-78"/>
                <a:cs typeface="Sakkal Majalla" panose="02000000000000000000" pitchFamily="2" charset="-78"/>
              </a:rPr>
              <a:t>أ</a:t>
            </a:r>
            <a:r>
              <a:rPr lang="ar-JO" altLang="zh-CN" sz="2400" dirty="0">
                <a:latin typeface="Sakkal Majalla" panose="02000000000000000000" pitchFamily="2" charset="-78"/>
                <a:cs typeface="Sakkal Majalla" panose="02000000000000000000" pitchFamily="2" charset="-78"/>
              </a:rPr>
              <a:t>و كليهما معا وكأي </a:t>
            </a:r>
            <a:r>
              <a:rPr lang="ar-SA" altLang="zh-CN" sz="2400" dirty="0">
                <a:latin typeface="Sakkal Majalla" panose="02000000000000000000" pitchFamily="2" charset="-78"/>
                <a:cs typeface="Sakkal Majalla" panose="02000000000000000000" pitchFamily="2" charset="-78"/>
              </a:rPr>
              <a:t>أ</a:t>
            </a:r>
            <a:r>
              <a:rPr lang="ar-JO" altLang="zh-CN" sz="2400" dirty="0">
                <a:latin typeface="Sakkal Majalla" panose="02000000000000000000" pitchFamily="2" charset="-78"/>
                <a:cs typeface="Sakkal Majalla" panose="02000000000000000000" pitchFamily="2" charset="-78"/>
              </a:rPr>
              <a:t>وراق مالية متداولة فان سعر سهم الصندوق يتحدد في السوق وفق قوى العرض والطلب</a:t>
            </a:r>
            <a:r>
              <a:rPr lang="ar-JO" altLang="zh-CN" sz="2400" dirty="0" smtClean="0">
                <a:latin typeface="Sakkal Majalla" panose="02000000000000000000" pitchFamily="2" charset="-78"/>
                <a:cs typeface="Sakkal Majalla" panose="02000000000000000000" pitchFamily="2" charset="-78"/>
              </a:rPr>
              <a:t>.</a:t>
            </a:r>
            <a:endParaRPr lang="en-US" altLang="zh-CN"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5404918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572139" y="649659"/>
            <a:ext cx="7047722" cy="1651518"/>
          </a:xfrm>
        </p:spPr>
        <p:txBody>
          <a:bodyPr>
            <a:normAutofit/>
          </a:bodyPr>
          <a:lstStyle/>
          <a:p>
            <a:r>
              <a:rPr lang="ar-SA" altLang="zh-CN" sz="3600" b="1" dirty="0">
                <a:solidFill>
                  <a:schemeClr val="bg1"/>
                </a:solidFill>
                <a:latin typeface="Sakkal Majalla" panose="02000000000000000000" pitchFamily="2" charset="-78"/>
                <a:cs typeface="Sakkal Majalla" panose="02000000000000000000" pitchFamily="2" charset="-78"/>
              </a:rPr>
              <a:t>أنواع شركات الاستثمار </a:t>
            </a:r>
            <a:endParaRPr lang="ar-SA" sz="36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3" name="مربع نص 2"/>
          <p:cNvSpPr txBox="1"/>
          <p:nvPr/>
        </p:nvSpPr>
        <p:spPr>
          <a:xfrm>
            <a:off x="656602" y="1799813"/>
            <a:ext cx="10878795" cy="4524315"/>
          </a:xfrm>
          <a:prstGeom prst="rect">
            <a:avLst/>
          </a:prstGeom>
          <a:solidFill>
            <a:schemeClr val="bg1"/>
          </a:solidFill>
        </p:spPr>
        <p:txBody>
          <a:bodyPr wrap="square" rtlCol="1">
            <a:spAutoFit/>
          </a:bodyPr>
          <a:lstStyle/>
          <a:p>
            <a:pPr algn="just" rtl="1">
              <a:lnSpc>
                <a:spcPct val="150000"/>
              </a:lnSpc>
            </a:pPr>
            <a:r>
              <a:rPr lang="ar-SA" altLang="zh-CN" sz="2400" b="1" dirty="0">
                <a:solidFill>
                  <a:srgbClr val="EFA022"/>
                </a:solidFill>
                <a:latin typeface="Sakkal Majalla" panose="02000000000000000000" pitchFamily="2" charset="-78"/>
                <a:cs typeface="Sakkal Majalla" panose="02000000000000000000" pitchFamily="2" charset="-78"/>
              </a:rPr>
              <a:t>3- </a:t>
            </a:r>
            <a:r>
              <a:rPr lang="ar-JO" altLang="zh-CN" sz="2400" b="1" dirty="0">
                <a:solidFill>
                  <a:srgbClr val="EFA022"/>
                </a:solidFill>
                <a:latin typeface="Sakkal Majalla" panose="02000000000000000000" pitchFamily="2" charset="-78"/>
                <a:cs typeface="Sakkal Majalla" panose="02000000000000000000" pitchFamily="2" charset="-78"/>
              </a:rPr>
              <a:t>وحدات الاستثمار </a:t>
            </a:r>
            <a:r>
              <a:rPr lang="en-US" altLang="zh-CN" sz="2400" b="1" dirty="0">
                <a:solidFill>
                  <a:srgbClr val="EFA022"/>
                </a:solidFill>
                <a:latin typeface="Sakkal Majalla" panose="02000000000000000000" pitchFamily="2" charset="-78"/>
                <a:cs typeface="Sakkal Majalla" panose="02000000000000000000" pitchFamily="2" charset="-78"/>
              </a:rPr>
              <a:t>Unit Investment Trusts</a:t>
            </a:r>
          </a:p>
          <a:p>
            <a:pPr algn="just" rtl="1">
              <a:lnSpc>
                <a:spcPct val="150000"/>
              </a:lnSpc>
            </a:pPr>
            <a:r>
              <a:rPr lang="ar-JO" altLang="zh-CN" sz="2400" dirty="0">
                <a:latin typeface="Sakkal Majalla" panose="02000000000000000000" pitchFamily="2" charset="-78"/>
                <a:cs typeface="Sakkal Majalla" panose="02000000000000000000" pitchFamily="2" charset="-78"/>
              </a:rPr>
              <a:t>وهي شركة استثمار مسجلة تقوم بالشراء والاحتفاظ بشكل عام بمحفظة ثابتة من ال</a:t>
            </a:r>
            <a:r>
              <a:rPr lang="ar-SA" altLang="zh-CN" sz="2400" dirty="0">
                <a:latin typeface="Sakkal Majalla" panose="02000000000000000000" pitchFamily="2" charset="-78"/>
                <a:cs typeface="Sakkal Majalla" panose="02000000000000000000" pitchFamily="2" charset="-78"/>
              </a:rPr>
              <a:t>أ</a:t>
            </a:r>
            <a:r>
              <a:rPr lang="ar-JO" altLang="zh-CN" sz="2400" dirty="0">
                <a:latin typeface="Sakkal Majalla" panose="02000000000000000000" pitchFamily="2" charset="-78"/>
                <a:cs typeface="Sakkal Majalla" panose="02000000000000000000" pitchFamily="2" charset="-78"/>
              </a:rPr>
              <a:t>سهم</a:t>
            </a:r>
            <a:r>
              <a:rPr lang="ar-SA" altLang="zh-CN" sz="2400" dirty="0">
                <a:latin typeface="Sakkal Majalla" panose="02000000000000000000" pitchFamily="2" charset="-78"/>
                <a:cs typeface="Sakkal Majalla" panose="02000000000000000000" pitchFamily="2" charset="-78"/>
              </a:rPr>
              <a:t> أو </a:t>
            </a:r>
            <a:r>
              <a:rPr lang="ar-JO" altLang="zh-CN" sz="2400" dirty="0">
                <a:latin typeface="Sakkal Majalla" panose="02000000000000000000" pitchFamily="2" charset="-78"/>
                <a:cs typeface="Sakkal Majalla" panose="02000000000000000000" pitchFamily="2" charset="-78"/>
              </a:rPr>
              <a:t>السندات </a:t>
            </a:r>
            <a:r>
              <a:rPr lang="ar-SA" altLang="zh-CN" sz="2400" dirty="0">
                <a:latin typeface="Sakkal Majalla" panose="02000000000000000000" pitchFamily="2" charset="-78"/>
                <a:cs typeface="Sakkal Majalla" panose="02000000000000000000" pitchFamily="2" charset="-78"/>
              </a:rPr>
              <a:t>أ</a:t>
            </a:r>
            <a:r>
              <a:rPr lang="ar-JO" altLang="zh-CN" sz="2400" dirty="0">
                <a:latin typeface="Sakkal Majalla" panose="02000000000000000000" pitchFamily="2" charset="-78"/>
                <a:cs typeface="Sakkal Majalla" panose="02000000000000000000" pitchFamily="2" charset="-78"/>
              </a:rPr>
              <a:t>و غيرها من الاوراق المالية. ويتم بيع الوحدات للمستثمرين الذين يستلمون بالمقابل حصتهم من توزيعات الارباح </a:t>
            </a:r>
            <a:r>
              <a:rPr lang="ar-SA" altLang="zh-CN" sz="2400" dirty="0">
                <a:latin typeface="Sakkal Majalla" panose="02000000000000000000" pitchFamily="2" charset="-78"/>
                <a:cs typeface="Sakkal Majalla" panose="02000000000000000000" pitchFamily="2" charset="-78"/>
              </a:rPr>
              <a:t>أو</a:t>
            </a:r>
            <a:r>
              <a:rPr lang="ar-JO" altLang="zh-CN" sz="2400" dirty="0">
                <a:latin typeface="Sakkal Majalla" panose="02000000000000000000" pitchFamily="2" charset="-78"/>
                <a:cs typeface="Sakkal Majalla" panose="02000000000000000000" pitchFamily="2" charset="-78"/>
              </a:rPr>
              <a:t> الفوائد التي يحصل عليها الصندوق من استثماراته، وعلى خلاف الحال بالنسبة لشركات الاستثمار ال</a:t>
            </a:r>
            <a:r>
              <a:rPr lang="ar-SA" altLang="zh-CN" sz="2400" dirty="0">
                <a:latin typeface="Sakkal Majalla" panose="02000000000000000000" pitchFamily="2" charset="-78"/>
                <a:cs typeface="Sakkal Majalla" panose="02000000000000000000" pitchFamily="2" charset="-78"/>
              </a:rPr>
              <a:t>أ</a:t>
            </a:r>
            <a:r>
              <a:rPr lang="ar-JO" altLang="zh-CN" sz="2400" dirty="0">
                <a:latin typeface="Sakkal Majalla" panose="02000000000000000000" pitchFamily="2" charset="-78"/>
                <a:cs typeface="Sakkal Majalla" panose="02000000000000000000" pitchFamily="2" charset="-78"/>
              </a:rPr>
              <a:t>خرى فان هذا النوع من الشركات يكون له تاريخ محدد للانقضاء وفي هذا التاريخ يستلم كل مستثمر حصته من صافي قيمة موجودات الصندوق</a:t>
            </a:r>
            <a:r>
              <a:rPr lang="ar-SA" altLang="zh-CN" sz="2400" dirty="0">
                <a:latin typeface="Sakkal Majalla" panose="02000000000000000000" pitchFamily="2" charset="-78"/>
                <a:cs typeface="Sakkal Majalla" panose="02000000000000000000" pitchFamily="2" charset="-78"/>
              </a:rPr>
              <a:t>.</a:t>
            </a:r>
          </a:p>
          <a:p>
            <a:pPr algn="just" rtl="1">
              <a:lnSpc>
                <a:spcPct val="150000"/>
              </a:lnSpc>
              <a:buNone/>
            </a:pPr>
            <a:r>
              <a:rPr lang="ar-SA" altLang="zh-CN" sz="2400" b="1" dirty="0">
                <a:solidFill>
                  <a:srgbClr val="EFA022"/>
                </a:solidFill>
                <a:latin typeface="Sakkal Majalla" panose="02000000000000000000" pitchFamily="2" charset="-78"/>
                <a:cs typeface="Sakkal Majalla" panose="02000000000000000000" pitchFamily="2" charset="-78"/>
              </a:rPr>
              <a:t>4- </a:t>
            </a:r>
            <a:r>
              <a:rPr lang="ar-JO" altLang="zh-CN" sz="2400" b="1" dirty="0">
                <a:solidFill>
                  <a:srgbClr val="EFA022"/>
                </a:solidFill>
                <a:latin typeface="Sakkal Majalla" panose="02000000000000000000" pitchFamily="2" charset="-78"/>
                <a:cs typeface="Sakkal Majalla" panose="02000000000000000000" pitchFamily="2" charset="-78"/>
              </a:rPr>
              <a:t>الصناديق المتداولة </a:t>
            </a:r>
            <a:r>
              <a:rPr lang="en-US" altLang="zh-CN" sz="2400" b="1" dirty="0">
                <a:solidFill>
                  <a:srgbClr val="EFA022"/>
                </a:solidFill>
                <a:latin typeface="Sakkal Majalla" panose="02000000000000000000" pitchFamily="2" charset="-78"/>
                <a:cs typeface="Sakkal Majalla" panose="02000000000000000000" pitchFamily="2" charset="-78"/>
              </a:rPr>
              <a:t>Exchange-traded Funds</a:t>
            </a:r>
            <a:r>
              <a:rPr lang="ar-JO" altLang="zh-CN" sz="2400" b="1" dirty="0">
                <a:solidFill>
                  <a:srgbClr val="EFA022"/>
                </a:solidFill>
                <a:latin typeface="Sakkal Majalla" panose="02000000000000000000" pitchFamily="2" charset="-78"/>
                <a:cs typeface="Sakkal Majalla" panose="02000000000000000000" pitchFamily="2" charset="-78"/>
              </a:rPr>
              <a:t> </a:t>
            </a:r>
            <a:endParaRPr lang="en-US" altLang="zh-CN" sz="2400" b="1" dirty="0">
              <a:solidFill>
                <a:srgbClr val="EFA022"/>
              </a:solidFill>
              <a:latin typeface="Sakkal Majalla" panose="02000000000000000000" pitchFamily="2" charset="-78"/>
              <a:cs typeface="Sakkal Majalla" panose="02000000000000000000" pitchFamily="2" charset="-78"/>
            </a:endParaRPr>
          </a:p>
          <a:p>
            <a:pPr algn="just" rtl="1">
              <a:lnSpc>
                <a:spcPct val="150000"/>
              </a:lnSpc>
              <a:buNone/>
            </a:pPr>
            <a:r>
              <a:rPr lang="ar-JO" altLang="zh-CN" sz="2400" dirty="0">
                <a:latin typeface="Sakkal Majalla" panose="02000000000000000000" pitchFamily="2" charset="-78"/>
                <a:cs typeface="Sakkal Majalla" panose="02000000000000000000" pitchFamily="2" charset="-78"/>
              </a:rPr>
              <a:t>وهي شركات استثمار تصدر اسهما تتداول بشكل يومي في البورصات وهي حاليا تمثل صورة عاكسة عن مؤشرات ال</a:t>
            </a:r>
            <a:r>
              <a:rPr lang="ar-SA" altLang="zh-CN" sz="2400" dirty="0">
                <a:latin typeface="Sakkal Majalla" panose="02000000000000000000" pitchFamily="2" charset="-78"/>
                <a:cs typeface="Sakkal Majalla" panose="02000000000000000000" pitchFamily="2" charset="-78"/>
              </a:rPr>
              <a:t>أ</a:t>
            </a:r>
            <a:r>
              <a:rPr lang="ar-JO" altLang="zh-CN" sz="2400" dirty="0">
                <a:latin typeface="Sakkal Majalla" panose="02000000000000000000" pitchFamily="2" charset="-78"/>
                <a:cs typeface="Sakkal Majalla" panose="02000000000000000000" pitchFamily="2" charset="-78"/>
              </a:rPr>
              <a:t>سهم، ويقوم المستثمرون بشراء وبيع </a:t>
            </a:r>
            <a:r>
              <a:rPr lang="ar-SA" altLang="zh-CN" sz="2400" dirty="0">
                <a:latin typeface="Sakkal Majalla" panose="02000000000000000000" pitchFamily="2" charset="-78"/>
                <a:cs typeface="Sakkal Majalla" panose="02000000000000000000" pitchFamily="2" charset="-78"/>
              </a:rPr>
              <a:t>أ</a:t>
            </a:r>
            <a:r>
              <a:rPr lang="ar-JO" altLang="zh-CN" sz="2400" dirty="0">
                <a:latin typeface="Sakkal Majalla" panose="02000000000000000000" pitchFamily="2" charset="-78"/>
                <a:cs typeface="Sakkal Majalla" panose="02000000000000000000" pitchFamily="2" charset="-78"/>
              </a:rPr>
              <a:t>سهم هذه الشركات من خلال الوسطاء بنفس اجراءات شراء وبيع اسهم الشركات المتداولة في البورصات</a:t>
            </a:r>
            <a:r>
              <a:rPr lang="en-US" altLang="zh-CN" sz="2400" dirty="0">
                <a:latin typeface="Sakkal Majalla" panose="02000000000000000000" pitchFamily="2" charset="-78"/>
                <a:cs typeface="Sakkal Majalla" panose="02000000000000000000" pitchFamily="2" charset="-78"/>
              </a:rPr>
              <a:t>. </a:t>
            </a:r>
          </a:p>
        </p:txBody>
      </p:sp>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 </a:t>
            </a:r>
          </a:p>
        </p:txBody>
      </p:sp>
    </p:spTree>
    <p:extLst>
      <p:ext uri="{BB962C8B-B14F-4D97-AF65-F5344CB8AC3E}">
        <p14:creationId xmlns:p14="http://schemas.microsoft.com/office/powerpoint/2010/main" val="130553674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572139" y="649659"/>
            <a:ext cx="7047722" cy="1651518"/>
          </a:xfrm>
        </p:spPr>
        <p:txBody>
          <a:bodyPr>
            <a:normAutofit/>
          </a:bodyPr>
          <a:lstStyle/>
          <a:p>
            <a:r>
              <a:rPr lang="ar-JO" altLang="ar-SA" sz="3600" b="1" dirty="0">
                <a:solidFill>
                  <a:schemeClr val="bg1"/>
                </a:solidFill>
                <a:latin typeface="Sakkal Majalla" panose="02000000000000000000" pitchFamily="2" charset="-78"/>
                <a:cs typeface="Sakkal Majalla" panose="02000000000000000000" pitchFamily="2" charset="-78"/>
              </a:rPr>
              <a:t>أنواع الصناديق من حيث استثماراتها</a:t>
            </a:r>
            <a:endParaRPr lang="ar-SA" sz="36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 </a:t>
            </a:r>
          </a:p>
        </p:txBody>
      </p:sp>
      <p:sp>
        <p:nvSpPr>
          <p:cNvPr id="13" name="Google Shape;1383;p36">
            <a:extLst>
              <a:ext uri="{FF2B5EF4-FFF2-40B4-BE49-F238E27FC236}">
                <a16:creationId xmlns:a16="http://schemas.microsoft.com/office/drawing/2014/main" id="{8CE2664C-30EF-435C-9F05-37878A283B67}"/>
              </a:ext>
            </a:extLst>
          </p:cNvPr>
          <p:cNvSpPr/>
          <p:nvPr/>
        </p:nvSpPr>
        <p:spPr>
          <a:xfrm>
            <a:off x="8747475" y="2548130"/>
            <a:ext cx="2145563" cy="1413294"/>
          </a:xfrm>
          <a:custGeom>
            <a:avLst/>
            <a:gdLst/>
            <a:ahLst/>
            <a:cxnLst/>
            <a:rect l="l" t="t" r="r" b="b"/>
            <a:pathLst>
              <a:path w="1591582" h="1866900" extrusionOk="0">
                <a:moveTo>
                  <a:pt x="191993" y="0"/>
                </a:moveTo>
                <a:lnTo>
                  <a:pt x="1399589" y="0"/>
                </a:lnTo>
                <a:cubicBezTo>
                  <a:pt x="1505624" y="0"/>
                  <a:pt x="1591582" y="85958"/>
                  <a:pt x="1591582" y="191993"/>
                </a:cubicBezTo>
                <a:lnTo>
                  <a:pt x="1591582" y="1866900"/>
                </a:lnTo>
                <a:lnTo>
                  <a:pt x="1591582" y="1866900"/>
                </a:lnTo>
                <a:lnTo>
                  <a:pt x="0" y="1866900"/>
                </a:lnTo>
                <a:lnTo>
                  <a:pt x="0" y="1866900"/>
                </a:lnTo>
                <a:lnTo>
                  <a:pt x="0" y="191993"/>
                </a:lnTo>
                <a:cubicBezTo>
                  <a:pt x="0" y="85958"/>
                  <a:pt x="85958" y="0"/>
                  <a:pt x="191993" y="0"/>
                </a:cubicBezTo>
                <a:close/>
              </a:path>
            </a:pathLst>
          </a:custGeom>
          <a:solidFill>
            <a:srgbClr val="1C7CBB"/>
          </a:solidFill>
          <a:ln>
            <a:noFill/>
          </a:ln>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rgbClr val="000000"/>
              </a:buClr>
              <a:buSzPts val="1800"/>
              <a:buFont typeface="Arial"/>
              <a:buNone/>
            </a:pPr>
            <a:endParaRPr sz="2400" b="1" i="0" strike="noStrike" cap="none">
              <a:solidFill>
                <a:schemeClr val="bg1"/>
              </a:solidFill>
              <a:latin typeface="Sakkal Majalla" panose="02000000000000000000" pitchFamily="2" charset="-78"/>
              <a:ea typeface="Calibri"/>
              <a:cs typeface="Sakkal Majalla" panose="02000000000000000000" pitchFamily="2" charset="-78"/>
              <a:sym typeface="Calibri"/>
            </a:endParaRPr>
          </a:p>
        </p:txBody>
      </p:sp>
      <p:sp>
        <p:nvSpPr>
          <p:cNvPr id="14" name="Google Shape;1386;p36">
            <a:extLst>
              <a:ext uri="{FF2B5EF4-FFF2-40B4-BE49-F238E27FC236}">
                <a16:creationId xmlns:a16="http://schemas.microsoft.com/office/drawing/2014/main" id="{02A42A47-EFC4-483E-9BCB-D4376C8552F6}"/>
              </a:ext>
            </a:extLst>
          </p:cNvPr>
          <p:cNvSpPr/>
          <p:nvPr/>
        </p:nvSpPr>
        <p:spPr>
          <a:xfrm>
            <a:off x="6146619" y="2548130"/>
            <a:ext cx="2145563" cy="1413294"/>
          </a:xfrm>
          <a:custGeom>
            <a:avLst/>
            <a:gdLst/>
            <a:ahLst/>
            <a:cxnLst/>
            <a:rect l="l" t="t" r="r" b="b"/>
            <a:pathLst>
              <a:path w="1591582" h="1866900" extrusionOk="0">
                <a:moveTo>
                  <a:pt x="191993" y="0"/>
                </a:moveTo>
                <a:lnTo>
                  <a:pt x="1399589" y="0"/>
                </a:lnTo>
                <a:cubicBezTo>
                  <a:pt x="1505624" y="0"/>
                  <a:pt x="1591582" y="85958"/>
                  <a:pt x="1591582" y="191993"/>
                </a:cubicBezTo>
                <a:lnTo>
                  <a:pt x="1591582" y="1866900"/>
                </a:lnTo>
                <a:lnTo>
                  <a:pt x="1591582" y="1866900"/>
                </a:lnTo>
                <a:lnTo>
                  <a:pt x="0" y="1866900"/>
                </a:lnTo>
                <a:lnTo>
                  <a:pt x="0" y="1866900"/>
                </a:lnTo>
                <a:lnTo>
                  <a:pt x="0" y="191993"/>
                </a:lnTo>
                <a:cubicBezTo>
                  <a:pt x="0" y="85958"/>
                  <a:pt x="85958" y="0"/>
                  <a:pt x="191993" y="0"/>
                </a:cubicBezTo>
                <a:close/>
              </a:path>
            </a:pathLst>
          </a:custGeom>
          <a:solidFill>
            <a:srgbClr val="EE9524"/>
          </a:solidFill>
          <a:ln>
            <a:noFill/>
          </a:ln>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rgbClr val="000000"/>
              </a:buClr>
              <a:buSzPts val="1800"/>
              <a:buFont typeface="Arial"/>
              <a:buNone/>
            </a:pPr>
            <a:endParaRPr sz="2400" b="1" i="0" strike="noStrike" cap="none">
              <a:solidFill>
                <a:schemeClr val="bg1"/>
              </a:solidFill>
              <a:latin typeface="Sakkal Majalla" panose="02000000000000000000" pitchFamily="2" charset="-78"/>
              <a:ea typeface="Calibri"/>
              <a:cs typeface="Sakkal Majalla" panose="02000000000000000000" pitchFamily="2" charset="-78"/>
              <a:sym typeface="Calibri"/>
            </a:endParaRPr>
          </a:p>
        </p:txBody>
      </p:sp>
      <p:sp>
        <p:nvSpPr>
          <p:cNvPr id="15" name="Google Shape;1389;p36">
            <a:extLst>
              <a:ext uri="{FF2B5EF4-FFF2-40B4-BE49-F238E27FC236}">
                <a16:creationId xmlns:a16="http://schemas.microsoft.com/office/drawing/2014/main" id="{B76E42FE-86DE-4BF3-BA61-E97B1E3F6EB2}"/>
              </a:ext>
            </a:extLst>
          </p:cNvPr>
          <p:cNvSpPr/>
          <p:nvPr/>
        </p:nvSpPr>
        <p:spPr>
          <a:xfrm>
            <a:off x="3646838" y="2548130"/>
            <a:ext cx="2145563" cy="1413294"/>
          </a:xfrm>
          <a:custGeom>
            <a:avLst/>
            <a:gdLst/>
            <a:ahLst/>
            <a:cxnLst/>
            <a:rect l="l" t="t" r="r" b="b"/>
            <a:pathLst>
              <a:path w="1591582" h="1866900" extrusionOk="0">
                <a:moveTo>
                  <a:pt x="191993" y="0"/>
                </a:moveTo>
                <a:lnTo>
                  <a:pt x="1399589" y="0"/>
                </a:lnTo>
                <a:cubicBezTo>
                  <a:pt x="1505624" y="0"/>
                  <a:pt x="1591582" y="85958"/>
                  <a:pt x="1591582" y="191993"/>
                </a:cubicBezTo>
                <a:lnTo>
                  <a:pt x="1591582" y="1866900"/>
                </a:lnTo>
                <a:lnTo>
                  <a:pt x="1591582" y="1866900"/>
                </a:lnTo>
                <a:lnTo>
                  <a:pt x="0" y="1866900"/>
                </a:lnTo>
                <a:lnTo>
                  <a:pt x="0" y="1866900"/>
                </a:lnTo>
                <a:lnTo>
                  <a:pt x="0" y="191993"/>
                </a:lnTo>
                <a:cubicBezTo>
                  <a:pt x="0" y="85958"/>
                  <a:pt x="85958" y="0"/>
                  <a:pt x="191993" y="0"/>
                </a:cubicBezTo>
                <a:close/>
              </a:path>
            </a:pathLst>
          </a:custGeom>
          <a:solidFill>
            <a:schemeClr val="accent1">
              <a:lumMod val="75000"/>
            </a:schemeClr>
          </a:solidFill>
          <a:ln>
            <a:noFill/>
          </a:ln>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rgbClr val="000000"/>
              </a:buClr>
              <a:buSzPts val="1800"/>
              <a:buFont typeface="Arial"/>
              <a:buNone/>
            </a:pPr>
            <a:endParaRPr sz="2400" b="1" i="0" strike="noStrike" cap="none">
              <a:solidFill>
                <a:schemeClr val="bg1"/>
              </a:solidFill>
              <a:latin typeface="Sakkal Majalla" panose="02000000000000000000" pitchFamily="2" charset="-78"/>
              <a:ea typeface="Calibri"/>
              <a:cs typeface="Sakkal Majalla" panose="02000000000000000000" pitchFamily="2" charset="-78"/>
              <a:sym typeface="Calibri"/>
            </a:endParaRPr>
          </a:p>
        </p:txBody>
      </p:sp>
      <p:sp>
        <p:nvSpPr>
          <p:cNvPr id="16" name="Google Shape;1402;p36">
            <a:extLst>
              <a:ext uri="{FF2B5EF4-FFF2-40B4-BE49-F238E27FC236}">
                <a16:creationId xmlns:a16="http://schemas.microsoft.com/office/drawing/2014/main" id="{EB530AA2-923F-4F9D-AA58-A3F6EB87DB24}"/>
              </a:ext>
            </a:extLst>
          </p:cNvPr>
          <p:cNvSpPr/>
          <p:nvPr/>
        </p:nvSpPr>
        <p:spPr>
          <a:xfrm rot="10800000" flipH="1">
            <a:off x="3646838" y="3481577"/>
            <a:ext cx="2145563" cy="2295402"/>
          </a:xfrm>
          <a:custGeom>
            <a:avLst/>
            <a:gdLst/>
            <a:ahLst/>
            <a:cxnLst/>
            <a:rect l="l" t="t" r="r" b="b"/>
            <a:pathLst>
              <a:path w="1591582" h="3031986" extrusionOk="0">
                <a:moveTo>
                  <a:pt x="0" y="3031986"/>
                </a:moveTo>
                <a:lnTo>
                  <a:pt x="357641" y="3031986"/>
                </a:lnTo>
                <a:cubicBezTo>
                  <a:pt x="357641" y="2790002"/>
                  <a:pt x="553807" y="2593836"/>
                  <a:pt x="795791" y="2593836"/>
                </a:cubicBezTo>
                <a:cubicBezTo>
                  <a:pt x="1037775" y="2593836"/>
                  <a:pt x="1233941" y="2790002"/>
                  <a:pt x="1233941" y="3031986"/>
                </a:cubicBezTo>
                <a:lnTo>
                  <a:pt x="1591582" y="3031986"/>
                </a:lnTo>
                <a:lnTo>
                  <a:pt x="1591582" y="314242"/>
                </a:lnTo>
                <a:cubicBezTo>
                  <a:pt x="1591582" y="140691"/>
                  <a:pt x="1450891" y="0"/>
                  <a:pt x="1277340" y="0"/>
                </a:cubicBezTo>
                <a:lnTo>
                  <a:pt x="314242" y="0"/>
                </a:lnTo>
                <a:cubicBezTo>
                  <a:pt x="140691" y="0"/>
                  <a:pt x="0" y="140691"/>
                  <a:pt x="0" y="314242"/>
                </a:cubicBezTo>
                <a:lnTo>
                  <a:pt x="0" y="3031986"/>
                </a:lnTo>
                <a:close/>
              </a:path>
            </a:pathLst>
          </a:custGeom>
          <a:solidFill>
            <a:srgbClr val="F2F2F2"/>
          </a:solidFill>
          <a:ln>
            <a:noFill/>
          </a:ln>
          <a:effectLst>
            <a:outerShdw blurRad="63500" sx="107000" sy="107000">
              <a:srgbClr val="000000">
                <a:alpha val="22352"/>
              </a:srgbClr>
            </a:outerShdw>
          </a:effectLst>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rgbClr val="000000"/>
              </a:buClr>
              <a:buSzPts val="1800"/>
              <a:buFont typeface="Arial"/>
              <a:buNone/>
            </a:pPr>
            <a:endParaRPr sz="2400" b="0" i="0" u="none" strike="noStrike" cap="none">
              <a:solidFill>
                <a:srgbClr val="000000"/>
              </a:solidFill>
              <a:latin typeface="Sakkal Majalla" panose="02000000000000000000" pitchFamily="2" charset="-78"/>
              <a:ea typeface="Calibri"/>
              <a:cs typeface="Sakkal Majalla" panose="02000000000000000000" pitchFamily="2" charset="-78"/>
              <a:sym typeface="Calibri"/>
            </a:endParaRPr>
          </a:p>
        </p:txBody>
      </p:sp>
      <p:sp>
        <p:nvSpPr>
          <p:cNvPr id="17" name="Google Shape;1403;p36">
            <a:extLst>
              <a:ext uri="{FF2B5EF4-FFF2-40B4-BE49-F238E27FC236}">
                <a16:creationId xmlns:a16="http://schemas.microsoft.com/office/drawing/2014/main" id="{156393FC-B3B6-44AC-A110-57CD50E6A336}"/>
              </a:ext>
            </a:extLst>
          </p:cNvPr>
          <p:cNvSpPr/>
          <p:nvPr/>
        </p:nvSpPr>
        <p:spPr>
          <a:xfrm rot="10800000" flipH="1">
            <a:off x="6146619" y="3481577"/>
            <a:ext cx="2145563" cy="2295402"/>
          </a:xfrm>
          <a:custGeom>
            <a:avLst/>
            <a:gdLst/>
            <a:ahLst/>
            <a:cxnLst/>
            <a:rect l="l" t="t" r="r" b="b"/>
            <a:pathLst>
              <a:path w="1591582" h="3031986" extrusionOk="0">
                <a:moveTo>
                  <a:pt x="0" y="3031986"/>
                </a:moveTo>
                <a:lnTo>
                  <a:pt x="357641" y="3031986"/>
                </a:lnTo>
                <a:cubicBezTo>
                  <a:pt x="357641" y="2790002"/>
                  <a:pt x="553807" y="2593836"/>
                  <a:pt x="795791" y="2593836"/>
                </a:cubicBezTo>
                <a:cubicBezTo>
                  <a:pt x="1037775" y="2593836"/>
                  <a:pt x="1233941" y="2790002"/>
                  <a:pt x="1233941" y="3031986"/>
                </a:cubicBezTo>
                <a:lnTo>
                  <a:pt x="1591582" y="3031986"/>
                </a:lnTo>
                <a:lnTo>
                  <a:pt x="1591582" y="314242"/>
                </a:lnTo>
                <a:cubicBezTo>
                  <a:pt x="1591582" y="140691"/>
                  <a:pt x="1450891" y="0"/>
                  <a:pt x="1277340" y="0"/>
                </a:cubicBezTo>
                <a:lnTo>
                  <a:pt x="314242" y="0"/>
                </a:lnTo>
                <a:cubicBezTo>
                  <a:pt x="140691" y="0"/>
                  <a:pt x="0" y="140691"/>
                  <a:pt x="0" y="314242"/>
                </a:cubicBezTo>
                <a:lnTo>
                  <a:pt x="0" y="3031986"/>
                </a:lnTo>
                <a:close/>
              </a:path>
            </a:pathLst>
          </a:custGeom>
          <a:solidFill>
            <a:srgbClr val="F2F2F2"/>
          </a:solidFill>
          <a:ln>
            <a:noFill/>
          </a:ln>
          <a:effectLst>
            <a:outerShdw blurRad="63500" sx="107000" sy="107000">
              <a:srgbClr val="000000">
                <a:alpha val="22352"/>
              </a:srgbClr>
            </a:outerShdw>
          </a:effectLst>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rgbClr val="000000"/>
              </a:buClr>
              <a:buSzPts val="1800"/>
              <a:buFont typeface="Arial"/>
              <a:buNone/>
            </a:pPr>
            <a:endParaRPr sz="2400" b="0" i="0" u="none" strike="noStrike" cap="none">
              <a:solidFill>
                <a:srgbClr val="000000"/>
              </a:solidFill>
              <a:latin typeface="Sakkal Majalla" panose="02000000000000000000" pitchFamily="2" charset="-78"/>
              <a:ea typeface="Calibri"/>
              <a:cs typeface="Sakkal Majalla" panose="02000000000000000000" pitchFamily="2" charset="-78"/>
              <a:sym typeface="Calibri"/>
            </a:endParaRPr>
          </a:p>
        </p:txBody>
      </p:sp>
      <p:sp>
        <p:nvSpPr>
          <p:cNvPr id="18" name="Google Shape;1404;p36">
            <a:extLst>
              <a:ext uri="{FF2B5EF4-FFF2-40B4-BE49-F238E27FC236}">
                <a16:creationId xmlns:a16="http://schemas.microsoft.com/office/drawing/2014/main" id="{23516E3B-A7E1-41F4-B000-F4E4B5AD4D86}"/>
              </a:ext>
            </a:extLst>
          </p:cNvPr>
          <p:cNvSpPr/>
          <p:nvPr/>
        </p:nvSpPr>
        <p:spPr>
          <a:xfrm rot="10800000" flipH="1">
            <a:off x="8747475" y="3481577"/>
            <a:ext cx="2145563" cy="2295402"/>
          </a:xfrm>
          <a:custGeom>
            <a:avLst/>
            <a:gdLst/>
            <a:ahLst/>
            <a:cxnLst/>
            <a:rect l="l" t="t" r="r" b="b"/>
            <a:pathLst>
              <a:path w="1591582" h="3031986" extrusionOk="0">
                <a:moveTo>
                  <a:pt x="0" y="3031986"/>
                </a:moveTo>
                <a:lnTo>
                  <a:pt x="357641" y="3031986"/>
                </a:lnTo>
                <a:cubicBezTo>
                  <a:pt x="357641" y="2790002"/>
                  <a:pt x="553807" y="2593836"/>
                  <a:pt x="795791" y="2593836"/>
                </a:cubicBezTo>
                <a:cubicBezTo>
                  <a:pt x="1037775" y="2593836"/>
                  <a:pt x="1233941" y="2790002"/>
                  <a:pt x="1233941" y="3031986"/>
                </a:cubicBezTo>
                <a:lnTo>
                  <a:pt x="1591582" y="3031986"/>
                </a:lnTo>
                <a:lnTo>
                  <a:pt x="1591582" y="314242"/>
                </a:lnTo>
                <a:cubicBezTo>
                  <a:pt x="1591582" y="140691"/>
                  <a:pt x="1450891" y="0"/>
                  <a:pt x="1277340" y="0"/>
                </a:cubicBezTo>
                <a:lnTo>
                  <a:pt x="314242" y="0"/>
                </a:lnTo>
                <a:cubicBezTo>
                  <a:pt x="140691" y="0"/>
                  <a:pt x="0" y="140691"/>
                  <a:pt x="0" y="314242"/>
                </a:cubicBezTo>
                <a:lnTo>
                  <a:pt x="0" y="3031986"/>
                </a:lnTo>
                <a:close/>
              </a:path>
            </a:pathLst>
          </a:custGeom>
          <a:solidFill>
            <a:srgbClr val="F2F2F2"/>
          </a:solidFill>
          <a:ln>
            <a:noFill/>
          </a:ln>
          <a:effectLst>
            <a:outerShdw blurRad="63500" sx="107000" sy="107000">
              <a:srgbClr val="000000">
                <a:alpha val="22352"/>
              </a:srgbClr>
            </a:outerShdw>
          </a:effectLst>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rgbClr val="000000"/>
              </a:buClr>
              <a:buSzPts val="1800"/>
              <a:buFont typeface="Arial"/>
              <a:buNone/>
            </a:pPr>
            <a:endParaRPr sz="2400" b="0" i="0" u="none" strike="noStrike" cap="none" dirty="0">
              <a:solidFill>
                <a:srgbClr val="000000"/>
              </a:solidFill>
              <a:latin typeface="Sakkal Majalla" panose="02000000000000000000" pitchFamily="2" charset="-78"/>
              <a:ea typeface="Calibri"/>
              <a:cs typeface="Sakkal Majalla" panose="02000000000000000000" pitchFamily="2" charset="-78"/>
              <a:sym typeface="Calibri"/>
            </a:endParaRPr>
          </a:p>
        </p:txBody>
      </p:sp>
      <p:sp>
        <p:nvSpPr>
          <p:cNvPr id="19" name="مستطيل 18">
            <a:extLst>
              <a:ext uri="{FF2B5EF4-FFF2-40B4-BE49-F238E27FC236}">
                <a16:creationId xmlns:a16="http://schemas.microsoft.com/office/drawing/2014/main" id="{BADD4E3E-6B5C-4E11-BE4F-E74A6C4188E5}"/>
              </a:ext>
            </a:extLst>
          </p:cNvPr>
          <p:cNvSpPr/>
          <p:nvPr/>
        </p:nvSpPr>
        <p:spPr>
          <a:xfrm>
            <a:off x="9061087" y="2744578"/>
            <a:ext cx="1571263" cy="461665"/>
          </a:xfrm>
          <a:prstGeom prst="rect">
            <a:avLst/>
          </a:prstGeom>
        </p:spPr>
        <p:txBody>
          <a:bodyPr wrap="none">
            <a:spAutoFit/>
          </a:bodyPr>
          <a:lstStyle/>
          <a:p>
            <a:pPr algn="ctr" rtl="1"/>
            <a:r>
              <a:rPr lang="ar-JO" altLang="zh-CN" sz="2400" b="1" dirty="0">
                <a:solidFill>
                  <a:schemeClr val="bg1"/>
                </a:solidFill>
                <a:latin typeface="Sakkal Majalla" panose="02000000000000000000" pitchFamily="2" charset="-78"/>
                <a:cs typeface="Sakkal Majalla" panose="02000000000000000000" pitchFamily="2" charset="-78"/>
              </a:rPr>
              <a:t>صناديق الاسهم</a:t>
            </a:r>
            <a:endParaRPr lang="en-US" sz="2400" b="1" dirty="0">
              <a:solidFill>
                <a:schemeClr val="bg1"/>
              </a:solidFill>
              <a:latin typeface="Sakkal Majalla" panose="02000000000000000000" pitchFamily="2" charset="-78"/>
              <a:cs typeface="Sakkal Majalla" panose="02000000000000000000" pitchFamily="2" charset="-78"/>
            </a:endParaRPr>
          </a:p>
        </p:txBody>
      </p:sp>
      <p:sp>
        <p:nvSpPr>
          <p:cNvPr id="20" name="مستطيل 19">
            <a:extLst>
              <a:ext uri="{FF2B5EF4-FFF2-40B4-BE49-F238E27FC236}">
                <a16:creationId xmlns:a16="http://schemas.microsoft.com/office/drawing/2014/main" id="{F260AB19-19AF-4ED8-9BAF-D3A828059C26}"/>
              </a:ext>
            </a:extLst>
          </p:cNvPr>
          <p:cNvSpPr/>
          <p:nvPr/>
        </p:nvSpPr>
        <p:spPr>
          <a:xfrm>
            <a:off x="6333580" y="2788787"/>
            <a:ext cx="1771640" cy="461665"/>
          </a:xfrm>
          <a:prstGeom prst="rect">
            <a:avLst/>
          </a:prstGeom>
        </p:spPr>
        <p:txBody>
          <a:bodyPr wrap="none">
            <a:spAutoFit/>
          </a:bodyPr>
          <a:lstStyle/>
          <a:p>
            <a:pPr algn="ctr" rtl="1"/>
            <a:r>
              <a:rPr lang="ar-JO" altLang="zh-CN" sz="2400" b="1" dirty="0">
                <a:solidFill>
                  <a:schemeClr val="bg1"/>
                </a:solidFill>
                <a:latin typeface="Sakkal Majalla" panose="02000000000000000000" pitchFamily="2" charset="-78"/>
                <a:cs typeface="Sakkal Majalla" panose="02000000000000000000" pitchFamily="2" charset="-78"/>
              </a:rPr>
              <a:t>صناديق السندات</a:t>
            </a:r>
            <a:endParaRPr lang="ar-SA" sz="2400" b="1" dirty="0">
              <a:solidFill>
                <a:schemeClr val="bg1"/>
              </a:solidFill>
              <a:latin typeface="Sakkal Majalla" panose="02000000000000000000" pitchFamily="2" charset="-78"/>
              <a:cs typeface="Sakkal Majalla" panose="02000000000000000000" pitchFamily="2" charset="-78"/>
            </a:endParaRPr>
          </a:p>
        </p:txBody>
      </p:sp>
      <p:sp>
        <p:nvSpPr>
          <p:cNvPr id="21" name="مستطيل 20">
            <a:extLst>
              <a:ext uri="{FF2B5EF4-FFF2-40B4-BE49-F238E27FC236}">
                <a16:creationId xmlns:a16="http://schemas.microsoft.com/office/drawing/2014/main" id="{2F64E966-CBA6-4F47-A73B-BD8F5DBCB833}"/>
              </a:ext>
            </a:extLst>
          </p:cNvPr>
          <p:cNvSpPr/>
          <p:nvPr/>
        </p:nvSpPr>
        <p:spPr>
          <a:xfrm>
            <a:off x="3786343" y="2816299"/>
            <a:ext cx="1895071" cy="461665"/>
          </a:xfrm>
          <a:prstGeom prst="rect">
            <a:avLst/>
          </a:prstGeom>
        </p:spPr>
        <p:txBody>
          <a:bodyPr wrap="none">
            <a:spAutoFit/>
          </a:bodyPr>
          <a:lstStyle/>
          <a:p>
            <a:pPr algn="ctr" rtl="1"/>
            <a:r>
              <a:rPr lang="ar-JO" altLang="zh-CN" sz="2400" b="1" dirty="0">
                <a:solidFill>
                  <a:schemeClr val="bg1"/>
                </a:solidFill>
                <a:latin typeface="Sakkal Majalla" panose="02000000000000000000" pitchFamily="2" charset="-78"/>
                <a:cs typeface="Sakkal Majalla" panose="02000000000000000000" pitchFamily="2" charset="-78"/>
              </a:rPr>
              <a:t>الصناديق المختلطة</a:t>
            </a:r>
            <a:endParaRPr lang="en-US" sz="2400" b="1" dirty="0">
              <a:solidFill>
                <a:schemeClr val="bg1"/>
              </a:solidFill>
              <a:latin typeface="Sakkal Majalla" panose="02000000000000000000" pitchFamily="2" charset="-78"/>
              <a:cs typeface="Sakkal Majalla" panose="02000000000000000000" pitchFamily="2" charset="-78"/>
            </a:endParaRPr>
          </a:p>
        </p:txBody>
      </p:sp>
      <p:sp>
        <p:nvSpPr>
          <p:cNvPr id="22" name="مستطيل 21">
            <a:extLst>
              <a:ext uri="{FF2B5EF4-FFF2-40B4-BE49-F238E27FC236}">
                <a16:creationId xmlns:a16="http://schemas.microsoft.com/office/drawing/2014/main" id="{BDE3CB9E-2CFB-4224-AF74-AD5AB9E4E3C2}"/>
              </a:ext>
            </a:extLst>
          </p:cNvPr>
          <p:cNvSpPr/>
          <p:nvPr/>
        </p:nvSpPr>
        <p:spPr>
          <a:xfrm>
            <a:off x="9004029" y="4053418"/>
            <a:ext cx="1628321" cy="1200329"/>
          </a:xfrm>
          <a:prstGeom prst="rect">
            <a:avLst/>
          </a:prstGeom>
        </p:spPr>
        <p:txBody>
          <a:bodyPr wrap="square">
            <a:spAutoFit/>
          </a:bodyPr>
          <a:lstStyle/>
          <a:p>
            <a:pPr algn="ctr" rtl="1"/>
            <a:r>
              <a:rPr lang="ar-JO" altLang="zh-CN" sz="2400" dirty="0">
                <a:latin typeface="Sakkal Majalla" panose="02000000000000000000" pitchFamily="2" charset="-78"/>
                <a:cs typeface="Sakkal Majalla" panose="02000000000000000000" pitchFamily="2" charset="-78"/>
              </a:rPr>
              <a:t>وتتركز الاستثمارات فيها على الاسهم</a:t>
            </a:r>
          </a:p>
        </p:txBody>
      </p:sp>
      <p:sp>
        <p:nvSpPr>
          <p:cNvPr id="23" name="مستطيل 22">
            <a:extLst>
              <a:ext uri="{FF2B5EF4-FFF2-40B4-BE49-F238E27FC236}">
                <a16:creationId xmlns:a16="http://schemas.microsoft.com/office/drawing/2014/main" id="{E6159606-090A-4D2B-9801-BA09749DB7A5}"/>
              </a:ext>
            </a:extLst>
          </p:cNvPr>
          <p:cNvSpPr/>
          <p:nvPr/>
        </p:nvSpPr>
        <p:spPr>
          <a:xfrm>
            <a:off x="6252982" y="4188044"/>
            <a:ext cx="1932836" cy="461665"/>
          </a:xfrm>
          <a:prstGeom prst="rect">
            <a:avLst/>
          </a:prstGeom>
        </p:spPr>
        <p:txBody>
          <a:bodyPr wrap="square">
            <a:spAutoFit/>
          </a:bodyPr>
          <a:lstStyle/>
          <a:p>
            <a:pPr algn="ctr" rtl="1"/>
            <a:r>
              <a:rPr lang="ar-JO" altLang="zh-CN" sz="2400" dirty="0">
                <a:latin typeface="Sakkal Majalla" panose="02000000000000000000" pitchFamily="2" charset="-78"/>
                <a:cs typeface="Sakkal Majalla" panose="02000000000000000000" pitchFamily="2" charset="-78"/>
              </a:rPr>
              <a:t>وتركز على السندات</a:t>
            </a:r>
          </a:p>
        </p:txBody>
      </p:sp>
      <p:sp>
        <p:nvSpPr>
          <p:cNvPr id="24" name="مستطيل 23">
            <a:extLst>
              <a:ext uri="{FF2B5EF4-FFF2-40B4-BE49-F238E27FC236}">
                <a16:creationId xmlns:a16="http://schemas.microsoft.com/office/drawing/2014/main" id="{3EE32E96-DC2C-436D-ACB9-4444DBAC7F68}"/>
              </a:ext>
            </a:extLst>
          </p:cNvPr>
          <p:cNvSpPr/>
          <p:nvPr/>
        </p:nvSpPr>
        <p:spPr>
          <a:xfrm>
            <a:off x="3778656" y="4021794"/>
            <a:ext cx="1874240" cy="1200329"/>
          </a:xfrm>
          <a:prstGeom prst="rect">
            <a:avLst/>
          </a:prstGeom>
        </p:spPr>
        <p:txBody>
          <a:bodyPr wrap="square">
            <a:spAutoFit/>
          </a:bodyPr>
          <a:lstStyle/>
          <a:p>
            <a:pPr algn="ctr" rtl="1"/>
            <a:r>
              <a:rPr lang="ar-JO" altLang="zh-CN" sz="2400" dirty="0">
                <a:latin typeface="Sakkal Majalla" panose="02000000000000000000" pitchFamily="2" charset="-78"/>
                <a:cs typeface="Sakkal Majalla" panose="02000000000000000000" pitchFamily="2" charset="-78"/>
              </a:rPr>
              <a:t>وتستثمر اموالها في تركيبة من الاسهم والسندات</a:t>
            </a:r>
          </a:p>
        </p:txBody>
      </p:sp>
      <p:sp>
        <p:nvSpPr>
          <p:cNvPr id="25" name="Google Shape;1389;p36">
            <a:extLst>
              <a:ext uri="{FF2B5EF4-FFF2-40B4-BE49-F238E27FC236}">
                <a16:creationId xmlns:a16="http://schemas.microsoft.com/office/drawing/2014/main" id="{F486AE4B-ED87-4DF2-AA14-41DF85BB9403}"/>
              </a:ext>
            </a:extLst>
          </p:cNvPr>
          <p:cNvSpPr/>
          <p:nvPr/>
        </p:nvSpPr>
        <p:spPr>
          <a:xfrm>
            <a:off x="1185487" y="2553843"/>
            <a:ext cx="2145563" cy="1413294"/>
          </a:xfrm>
          <a:custGeom>
            <a:avLst/>
            <a:gdLst/>
            <a:ahLst/>
            <a:cxnLst/>
            <a:rect l="l" t="t" r="r" b="b"/>
            <a:pathLst>
              <a:path w="1591582" h="1866900" extrusionOk="0">
                <a:moveTo>
                  <a:pt x="191993" y="0"/>
                </a:moveTo>
                <a:lnTo>
                  <a:pt x="1399589" y="0"/>
                </a:lnTo>
                <a:cubicBezTo>
                  <a:pt x="1505624" y="0"/>
                  <a:pt x="1591582" y="85958"/>
                  <a:pt x="1591582" y="191993"/>
                </a:cubicBezTo>
                <a:lnTo>
                  <a:pt x="1591582" y="1866900"/>
                </a:lnTo>
                <a:lnTo>
                  <a:pt x="1591582" y="1866900"/>
                </a:lnTo>
                <a:lnTo>
                  <a:pt x="0" y="1866900"/>
                </a:lnTo>
                <a:lnTo>
                  <a:pt x="0" y="1866900"/>
                </a:lnTo>
                <a:lnTo>
                  <a:pt x="0" y="191993"/>
                </a:lnTo>
                <a:cubicBezTo>
                  <a:pt x="0" y="85958"/>
                  <a:pt x="85958" y="0"/>
                  <a:pt x="191993" y="0"/>
                </a:cubicBezTo>
                <a:close/>
              </a:path>
            </a:pathLst>
          </a:custGeom>
          <a:solidFill>
            <a:schemeClr val="accent1">
              <a:lumMod val="40000"/>
              <a:lumOff val="60000"/>
            </a:schemeClr>
          </a:solidFill>
          <a:ln>
            <a:noFill/>
          </a:ln>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rgbClr val="000000"/>
              </a:buClr>
              <a:buSzPts val="1800"/>
              <a:buFont typeface="Arial"/>
              <a:buNone/>
            </a:pPr>
            <a:endParaRPr sz="2400" b="1" i="0" strike="noStrike" cap="none" dirty="0">
              <a:solidFill>
                <a:schemeClr val="bg1"/>
              </a:solidFill>
              <a:latin typeface="Sakkal Majalla" panose="02000000000000000000" pitchFamily="2" charset="-78"/>
              <a:ea typeface="Calibri"/>
              <a:cs typeface="Sakkal Majalla" panose="02000000000000000000" pitchFamily="2" charset="-78"/>
              <a:sym typeface="Calibri"/>
            </a:endParaRPr>
          </a:p>
        </p:txBody>
      </p:sp>
      <p:sp>
        <p:nvSpPr>
          <p:cNvPr id="26" name="Google Shape;1402;p36">
            <a:extLst>
              <a:ext uri="{FF2B5EF4-FFF2-40B4-BE49-F238E27FC236}">
                <a16:creationId xmlns:a16="http://schemas.microsoft.com/office/drawing/2014/main" id="{6D5A0855-C303-4CC6-9A5F-633B45DD37BB}"/>
              </a:ext>
            </a:extLst>
          </p:cNvPr>
          <p:cNvSpPr/>
          <p:nvPr/>
        </p:nvSpPr>
        <p:spPr>
          <a:xfrm rot="10800000" flipH="1">
            <a:off x="1185487" y="3487290"/>
            <a:ext cx="2145563" cy="2295402"/>
          </a:xfrm>
          <a:custGeom>
            <a:avLst/>
            <a:gdLst/>
            <a:ahLst/>
            <a:cxnLst/>
            <a:rect l="l" t="t" r="r" b="b"/>
            <a:pathLst>
              <a:path w="1591582" h="3031986" extrusionOk="0">
                <a:moveTo>
                  <a:pt x="0" y="3031986"/>
                </a:moveTo>
                <a:lnTo>
                  <a:pt x="357641" y="3031986"/>
                </a:lnTo>
                <a:cubicBezTo>
                  <a:pt x="357641" y="2790002"/>
                  <a:pt x="553807" y="2593836"/>
                  <a:pt x="795791" y="2593836"/>
                </a:cubicBezTo>
                <a:cubicBezTo>
                  <a:pt x="1037775" y="2593836"/>
                  <a:pt x="1233941" y="2790002"/>
                  <a:pt x="1233941" y="3031986"/>
                </a:cubicBezTo>
                <a:lnTo>
                  <a:pt x="1591582" y="3031986"/>
                </a:lnTo>
                <a:lnTo>
                  <a:pt x="1591582" y="314242"/>
                </a:lnTo>
                <a:cubicBezTo>
                  <a:pt x="1591582" y="140691"/>
                  <a:pt x="1450891" y="0"/>
                  <a:pt x="1277340" y="0"/>
                </a:cubicBezTo>
                <a:lnTo>
                  <a:pt x="314242" y="0"/>
                </a:lnTo>
                <a:cubicBezTo>
                  <a:pt x="140691" y="0"/>
                  <a:pt x="0" y="140691"/>
                  <a:pt x="0" y="314242"/>
                </a:cubicBezTo>
                <a:lnTo>
                  <a:pt x="0" y="3031986"/>
                </a:lnTo>
                <a:close/>
              </a:path>
            </a:pathLst>
          </a:custGeom>
          <a:solidFill>
            <a:srgbClr val="F2F2F2"/>
          </a:solidFill>
          <a:ln>
            <a:noFill/>
          </a:ln>
          <a:effectLst>
            <a:outerShdw blurRad="63500" sx="107000" sy="107000">
              <a:srgbClr val="000000">
                <a:alpha val="22352"/>
              </a:srgbClr>
            </a:outerShdw>
          </a:effectLst>
        </p:spPr>
        <p:txBody>
          <a:bodyPr spcFirstLastPara="1" wrap="square" lIns="91425" tIns="45700" rIns="91425" bIns="45700" anchor="ctr" anchorCtr="0">
            <a:noAutofit/>
          </a:bodyPr>
          <a:lstStyle/>
          <a:p>
            <a:pPr marL="0" marR="0" lvl="0" indent="0" algn="ctr" rtl="1">
              <a:lnSpc>
                <a:spcPct val="100000"/>
              </a:lnSpc>
              <a:spcBef>
                <a:spcPts val="0"/>
              </a:spcBef>
              <a:spcAft>
                <a:spcPts val="0"/>
              </a:spcAft>
              <a:buClr>
                <a:srgbClr val="000000"/>
              </a:buClr>
              <a:buSzPts val="1800"/>
              <a:buFont typeface="Arial"/>
              <a:buNone/>
            </a:pPr>
            <a:endParaRPr sz="2400" b="0" i="0" u="none" strike="noStrike" cap="none">
              <a:solidFill>
                <a:srgbClr val="000000"/>
              </a:solidFill>
              <a:latin typeface="Sakkal Majalla" panose="02000000000000000000" pitchFamily="2" charset="-78"/>
              <a:ea typeface="Calibri"/>
              <a:cs typeface="Sakkal Majalla" panose="02000000000000000000" pitchFamily="2" charset="-78"/>
              <a:sym typeface="Calibri"/>
            </a:endParaRPr>
          </a:p>
        </p:txBody>
      </p:sp>
      <p:sp>
        <p:nvSpPr>
          <p:cNvPr id="27" name="مستطيل 26">
            <a:extLst>
              <a:ext uri="{FF2B5EF4-FFF2-40B4-BE49-F238E27FC236}">
                <a16:creationId xmlns:a16="http://schemas.microsoft.com/office/drawing/2014/main" id="{341535AF-90EF-46BA-9531-00A56BFC5744}"/>
              </a:ext>
            </a:extLst>
          </p:cNvPr>
          <p:cNvSpPr/>
          <p:nvPr/>
        </p:nvSpPr>
        <p:spPr>
          <a:xfrm>
            <a:off x="1185485" y="2696092"/>
            <a:ext cx="2080427" cy="830997"/>
          </a:xfrm>
          <a:prstGeom prst="rect">
            <a:avLst/>
          </a:prstGeom>
        </p:spPr>
        <p:txBody>
          <a:bodyPr wrap="square">
            <a:spAutoFit/>
          </a:bodyPr>
          <a:lstStyle/>
          <a:p>
            <a:pPr algn="ctr" rtl="1"/>
            <a:r>
              <a:rPr lang="ar-JO" altLang="zh-CN" sz="2400" b="1" dirty="0">
                <a:solidFill>
                  <a:schemeClr val="bg1"/>
                </a:solidFill>
                <a:latin typeface="Sakkal Majalla" panose="02000000000000000000" pitchFamily="2" charset="-78"/>
                <a:cs typeface="Sakkal Majalla" panose="02000000000000000000" pitchFamily="2" charset="-78"/>
              </a:rPr>
              <a:t>صناديق الاسواق النقدية</a:t>
            </a:r>
            <a:endParaRPr lang="en-US" sz="2400" b="1" dirty="0">
              <a:solidFill>
                <a:schemeClr val="bg1"/>
              </a:solidFill>
              <a:latin typeface="Sakkal Majalla" panose="02000000000000000000" pitchFamily="2" charset="-78"/>
              <a:cs typeface="Sakkal Majalla" panose="02000000000000000000" pitchFamily="2" charset="-78"/>
            </a:endParaRPr>
          </a:p>
        </p:txBody>
      </p:sp>
      <p:sp>
        <p:nvSpPr>
          <p:cNvPr id="28" name="مستطيل 27">
            <a:extLst>
              <a:ext uri="{FF2B5EF4-FFF2-40B4-BE49-F238E27FC236}">
                <a16:creationId xmlns:a16="http://schemas.microsoft.com/office/drawing/2014/main" id="{D4C70669-F942-495D-B90E-51DCB3D35EF3}"/>
              </a:ext>
            </a:extLst>
          </p:cNvPr>
          <p:cNvSpPr/>
          <p:nvPr/>
        </p:nvSpPr>
        <p:spPr>
          <a:xfrm>
            <a:off x="1317305" y="4027507"/>
            <a:ext cx="1874240" cy="1200329"/>
          </a:xfrm>
          <a:prstGeom prst="rect">
            <a:avLst/>
          </a:prstGeom>
        </p:spPr>
        <p:txBody>
          <a:bodyPr wrap="square">
            <a:spAutoFit/>
          </a:bodyPr>
          <a:lstStyle/>
          <a:p>
            <a:pPr algn="ctr" rtl="1"/>
            <a:r>
              <a:rPr lang="ar-JO" altLang="zh-CN" sz="2400" dirty="0">
                <a:latin typeface="Sakkal Majalla" panose="02000000000000000000" pitchFamily="2" charset="-78"/>
                <a:cs typeface="Sakkal Majalla" panose="02000000000000000000" pitchFamily="2" charset="-78"/>
              </a:rPr>
              <a:t>وتستثمر في الادوات المالية التي تستحق خلال سنة او اقل</a:t>
            </a:r>
            <a:endParaRPr lang="en-US" altLang="ar-SA" sz="2400" dirty="0">
              <a:latin typeface="Sakkal Majalla" panose="02000000000000000000" pitchFamily="2" charset="-78"/>
              <a:ea typeface="SimSun" panose="02010600030101010101" pitchFamily="2" charset="-122"/>
              <a:cs typeface="Sakkal Majalla" panose="02000000000000000000" pitchFamily="2" charset="-78"/>
            </a:endParaRPr>
          </a:p>
        </p:txBody>
      </p:sp>
    </p:spTree>
    <p:extLst>
      <p:ext uri="{BB962C8B-B14F-4D97-AF65-F5344CB8AC3E}">
        <p14:creationId xmlns:p14="http://schemas.microsoft.com/office/powerpoint/2010/main" val="31971986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572139" y="649659"/>
            <a:ext cx="7047722" cy="1651518"/>
          </a:xfrm>
        </p:spPr>
        <p:txBody>
          <a:bodyPr>
            <a:normAutofit/>
          </a:bodyPr>
          <a:lstStyle/>
          <a:p>
            <a:r>
              <a:rPr lang="ar-JO" altLang="ar-SA" sz="3600" b="1" dirty="0">
                <a:solidFill>
                  <a:schemeClr val="bg1"/>
                </a:solidFill>
                <a:latin typeface="Sakkal Majalla" panose="02000000000000000000" pitchFamily="2" charset="-78"/>
                <a:cs typeface="Sakkal Majalla" panose="02000000000000000000" pitchFamily="2" charset="-78"/>
              </a:rPr>
              <a:t>قرار </a:t>
            </a:r>
            <a:r>
              <a:rPr lang="en-US" altLang="ar-SA" sz="3600" b="1" dirty="0">
                <a:solidFill>
                  <a:schemeClr val="bg1"/>
                </a:solidFill>
                <a:latin typeface="Sakkal Majalla" panose="02000000000000000000" pitchFamily="2" charset="-78"/>
                <a:cs typeface="Sakkal Majalla" panose="02000000000000000000" pitchFamily="2" charset="-78"/>
              </a:rPr>
              <a:t> </a:t>
            </a:r>
            <a:r>
              <a:rPr lang="ar-JO" altLang="ar-SA" sz="3600" b="1" dirty="0">
                <a:solidFill>
                  <a:schemeClr val="bg1"/>
                </a:solidFill>
                <a:latin typeface="Sakkal Majalla" panose="02000000000000000000" pitchFamily="2" charset="-78"/>
                <a:cs typeface="Sakkal Majalla" panose="02000000000000000000" pitchFamily="2" charset="-78"/>
              </a:rPr>
              <a:t>انتقاء الأسهم</a:t>
            </a:r>
            <a:endParaRPr lang="ar-SA" sz="36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 </a:t>
            </a:r>
          </a:p>
        </p:txBody>
      </p:sp>
      <p:sp>
        <p:nvSpPr>
          <p:cNvPr id="3" name="مستطيل 2">
            <a:extLst>
              <a:ext uri="{FF2B5EF4-FFF2-40B4-BE49-F238E27FC236}">
                <a16:creationId xmlns:a16="http://schemas.microsoft.com/office/drawing/2014/main" id="{DD309066-B28B-4FFB-9325-7B511C3086D6}"/>
              </a:ext>
            </a:extLst>
          </p:cNvPr>
          <p:cNvSpPr/>
          <p:nvPr/>
        </p:nvSpPr>
        <p:spPr>
          <a:xfrm>
            <a:off x="2168504" y="2043855"/>
            <a:ext cx="8075219" cy="461665"/>
          </a:xfrm>
          <a:prstGeom prst="rect">
            <a:avLst/>
          </a:prstGeom>
          <a:solidFill>
            <a:schemeClr val="bg1"/>
          </a:solidFill>
        </p:spPr>
        <p:txBody>
          <a:bodyPr wrap="square">
            <a:spAutoFit/>
          </a:bodyPr>
          <a:lstStyle/>
          <a:p>
            <a:pPr algn="r"/>
            <a:r>
              <a:rPr lang="ar-JO" altLang="zh-CN" sz="2400" b="1" dirty="0">
                <a:latin typeface="Sakkal Majalla" panose="02000000000000000000" pitchFamily="2" charset="-78"/>
                <a:cs typeface="Sakkal Majalla" panose="02000000000000000000" pitchFamily="2" charset="-78"/>
              </a:rPr>
              <a:t>من الناحية العملية فان عملية تقييم الأوراق المالية تتم من خلال أحد أسلوبين عامين وهما:</a:t>
            </a:r>
            <a:endParaRPr lang="en-US" altLang="zh-CN" sz="2400" b="1" dirty="0">
              <a:latin typeface="Sakkal Majalla" panose="02000000000000000000" pitchFamily="2" charset="-78"/>
              <a:cs typeface="Sakkal Majalla" panose="02000000000000000000" pitchFamily="2" charset="-78"/>
            </a:endParaRPr>
          </a:p>
        </p:txBody>
      </p:sp>
      <p:sp>
        <p:nvSpPr>
          <p:cNvPr id="4" name="مستطيل 3">
            <a:extLst>
              <a:ext uri="{FF2B5EF4-FFF2-40B4-BE49-F238E27FC236}">
                <a16:creationId xmlns:a16="http://schemas.microsoft.com/office/drawing/2014/main" id="{43F5392B-BD0C-49A7-98E3-220822996D56}"/>
              </a:ext>
            </a:extLst>
          </p:cNvPr>
          <p:cNvSpPr/>
          <p:nvPr/>
        </p:nvSpPr>
        <p:spPr>
          <a:xfrm>
            <a:off x="2619640" y="3921174"/>
            <a:ext cx="5406794" cy="830997"/>
          </a:xfrm>
          <a:prstGeom prst="rect">
            <a:avLst/>
          </a:prstGeom>
        </p:spPr>
        <p:txBody>
          <a:bodyPr wrap="square">
            <a:spAutoFit/>
          </a:bodyPr>
          <a:lstStyle/>
          <a:p>
            <a:pPr algn="ctr" rtl="1"/>
            <a:r>
              <a:rPr lang="ar-JO" altLang="zh-CN" sz="2400" dirty="0">
                <a:latin typeface="Sakkal Majalla" panose="02000000000000000000" pitchFamily="2" charset="-78"/>
                <a:cs typeface="Sakkal Majalla" panose="02000000000000000000" pitchFamily="2" charset="-78"/>
              </a:rPr>
              <a:t>أسلوب انتقاء الأسهم </a:t>
            </a:r>
            <a:r>
              <a:rPr lang="en-US" altLang="zh-CN" sz="2400" dirty="0">
                <a:latin typeface="Sakkal Majalla" panose="02000000000000000000" pitchFamily="2" charset="-78"/>
                <a:cs typeface="Sakkal Majalla" panose="02000000000000000000" pitchFamily="2" charset="-78"/>
              </a:rPr>
              <a:t>) </a:t>
            </a:r>
            <a:r>
              <a:rPr lang="ar-JO" altLang="zh-CN" sz="2400" dirty="0">
                <a:latin typeface="Sakkal Majalla" panose="02000000000000000000" pitchFamily="2" charset="-78"/>
                <a:cs typeface="Sakkal Majalla" panose="02000000000000000000" pitchFamily="2" charset="-78"/>
              </a:rPr>
              <a:t> من الأسفل إلى الأعلى</a:t>
            </a:r>
            <a:r>
              <a:rPr lang="ar-SA" altLang="zh-CN" sz="2400" dirty="0">
                <a:latin typeface="Sakkal Majalla" panose="02000000000000000000" pitchFamily="2" charset="-78"/>
                <a:cs typeface="Sakkal Majalla" panose="02000000000000000000" pitchFamily="2" charset="-78"/>
              </a:rPr>
              <a:t>ى)</a:t>
            </a:r>
            <a:r>
              <a:rPr lang="en-US" altLang="zh-CN" sz="2400" dirty="0">
                <a:latin typeface="Sakkal Majalla" panose="02000000000000000000" pitchFamily="2" charset="-78"/>
                <a:cs typeface="Sakkal Majalla" panose="02000000000000000000" pitchFamily="2" charset="-78"/>
              </a:rPr>
              <a:t> </a:t>
            </a:r>
          </a:p>
          <a:p>
            <a:pPr algn="ctr" rtl="1"/>
            <a:r>
              <a:rPr lang="en-US" altLang="zh-CN" sz="2400" dirty="0">
                <a:latin typeface="Sakkal Majalla" panose="02000000000000000000" pitchFamily="2" charset="-78"/>
                <a:cs typeface="Sakkal Majalla" panose="02000000000000000000" pitchFamily="2" charset="-78"/>
              </a:rPr>
              <a:t>The bottom-up, stock valuation, </a:t>
            </a:r>
            <a:r>
              <a:rPr lang="en-US" altLang="zh-CN" sz="2400" dirty="0" err="1">
                <a:latin typeface="Sakkal Majalla" panose="02000000000000000000" pitchFamily="2" charset="-78"/>
                <a:cs typeface="Sakkal Majalla" panose="02000000000000000000" pitchFamily="2" charset="-78"/>
              </a:rPr>
              <a:t>stockpicking</a:t>
            </a:r>
            <a:r>
              <a:rPr lang="en-US" altLang="zh-CN" sz="2400" dirty="0">
                <a:latin typeface="Sakkal Majalla" panose="02000000000000000000" pitchFamily="2" charset="-78"/>
                <a:cs typeface="Sakkal Majalla" panose="02000000000000000000" pitchFamily="2" charset="-78"/>
              </a:rPr>
              <a:t> approach</a:t>
            </a:r>
          </a:p>
        </p:txBody>
      </p:sp>
      <p:sp>
        <p:nvSpPr>
          <p:cNvPr id="5" name="مستطيل 4">
            <a:extLst>
              <a:ext uri="{FF2B5EF4-FFF2-40B4-BE49-F238E27FC236}">
                <a16:creationId xmlns:a16="http://schemas.microsoft.com/office/drawing/2014/main" id="{9365509B-6D6B-461E-8B8B-015054446FF6}"/>
              </a:ext>
            </a:extLst>
          </p:cNvPr>
          <p:cNvSpPr/>
          <p:nvPr/>
        </p:nvSpPr>
        <p:spPr>
          <a:xfrm>
            <a:off x="880217" y="5102519"/>
            <a:ext cx="9842155" cy="1154162"/>
          </a:xfrm>
          <a:prstGeom prst="rect">
            <a:avLst/>
          </a:prstGeom>
          <a:solidFill>
            <a:schemeClr val="accent1">
              <a:lumMod val="40000"/>
              <a:lumOff val="60000"/>
            </a:schemeClr>
          </a:solidFill>
        </p:spPr>
        <p:txBody>
          <a:bodyPr wrap="square">
            <a:spAutoFit/>
          </a:bodyPr>
          <a:lstStyle/>
          <a:p>
            <a:pPr algn="just" rtl="1">
              <a:lnSpc>
                <a:spcPct val="150000"/>
              </a:lnSpc>
            </a:pPr>
            <a:r>
              <a:rPr lang="en-US" altLang="zh-CN" sz="2400" b="1" dirty="0"/>
              <a:t> </a:t>
            </a:r>
            <a:r>
              <a:rPr lang="ar-JO" altLang="zh-CN" sz="2400" dirty="0">
                <a:latin typeface="Sakkal Majalla" panose="02000000000000000000" pitchFamily="2" charset="-78"/>
                <a:cs typeface="Sakkal Majalla" panose="02000000000000000000" pitchFamily="2" charset="-78"/>
              </a:rPr>
              <a:t>ويكمن الفرق بين الأسلوبين في مدى الاعتقاد بأهمية تأثير الاقتصاد الكلي والقطاع الذي تعمل به الشركة على عملية تقييم الأسهم الصادرة عن تلك الشركة</a:t>
            </a:r>
            <a:r>
              <a:rPr lang="en-US" altLang="zh-CN" sz="2400" dirty="0">
                <a:latin typeface="Sakkal Majalla" panose="02000000000000000000" pitchFamily="2" charset="-78"/>
                <a:cs typeface="Sakkal Majalla" panose="02000000000000000000" pitchFamily="2" charset="-78"/>
              </a:rPr>
              <a:t>. </a:t>
            </a:r>
            <a:endParaRPr lang="ar-SA" sz="2400" dirty="0">
              <a:latin typeface="Sakkal Majalla" panose="02000000000000000000" pitchFamily="2" charset="-78"/>
              <a:cs typeface="Sakkal Majalla" panose="02000000000000000000" pitchFamily="2" charset="-78"/>
            </a:endParaRPr>
          </a:p>
        </p:txBody>
      </p:sp>
      <p:grpSp>
        <p:nvGrpSpPr>
          <p:cNvPr id="30" name="Group 12">
            <a:extLst>
              <a:ext uri="{FF2B5EF4-FFF2-40B4-BE49-F238E27FC236}">
                <a16:creationId xmlns:a16="http://schemas.microsoft.com/office/drawing/2014/main" id="{10AEB8DE-969D-4AA2-BD2F-2C780496162B}"/>
              </a:ext>
            </a:extLst>
          </p:cNvPr>
          <p:cNvGrpSpPr/>
          <p:nvPr/>
        </p:nvGrpSpPr>
        <p:grpSpPr>
          <a:xfrm>
            <a:off x="2572139" y="2772491"/>
            <a:ext cx="6819140" cy="922882"/>
            <a:chOff x="2489200" y="3677614"/>
            <a:chExt cx="4292675" cy="922882"/>
          </a:xfrm>
        </p:grpSpPr>
        <p:sp>
          <p:nvSpPr>
            <p:cNvPr id="31" name="Flowchart: Delay 5">
              <a:extLst>
                <a:ext uri="{FF2B5EF4-FFF2-40B4-BE49-F238E27FC236}">
                  <a16:creationId xmlns:a16="http://schemas.microsoft.com/office/drawing/2014/main" id="{53AA66DC-D240-499F-978B-027424952006}"/>
                </a:ext>
              </a:extLst>
            </p:cNvPr>
            <p:cNvSpPr/>
            <p:nvPr/>
          </p:nvSpPr>
          <p:spPr>
            <a:xfrm flipH="1">
              <a:off x="5892798" y="3677614"/>
              <a:ext cx="889077" cy="922881"/>
            </a:xfrm>
            <a:prstGeom prst="flowChartDelay">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dirty="0"/>
                <a:t>1</a:t>
              </a:r>
              <a:endParaRPr lang="en-GB" sz="3200" b="1" dirty="0"/>
            </a:p>
          </p:txBody>
        </p:sp>
        <p:sp>
          <p:nvSpPr>
            <p:cNvPr id="32" name="Rectangle 6">
              <a:extLst>
                <a:ext uri="{FF2B5EF4-FFF2-40B4-BE49-F238E27FC236}">
                  <a16:creationId xmlns:a16="http://schemas.microsoft.com/office/drawing/2014/main" id="{66D6641F-D5A8-4075-8404-11BA03B27AC5}"/>
                </a:ext>
              </a:extLst>
            </p:cNvPr>
            <p:cNvSpPr/>
            <p:nvPr/>
          </p:nvSpPr>
          <p:spPr>
            <a:xfrm>
              <a:off x="2489200" y="3681225"/>
              <a:ext cx="4261117" cy="919271"/>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34" name="Group 12">
            <a:extLst>
              <a:ext uri="{FF2B5EF4-FFF2-40B4-BE49-F238E27FC236}">
                <a16:creationId xmlns:a16="http://schemas.microsoft.com/office/drawing/2014/main" id="{6601A0A8-BF72-4C06-B070-F408BB5612BD}"/>
              </a:ext>
            </a:extLst>
          </p:cNvPr>
          <p:cNvGrpSpPr/>
          <p:nvPr/>
        </p:nvGrpSpPr>
        <p:grpSpPr>
          <a:xfrm>
            <a:off x="2572139" y="3851487"/>
            <a:ext cx="6819187" cy="922882"/>
            <a:chOff x="2489200" y="3677614"/>
            <a:chExt cx="4292675" cy="922882"/>
          </a:xfrm>
        </p:grpSpPr>
        <p:sp>
          <p:nvSpPr>
            <p:cNvPr id="35" name="Flowchart: Delay 5">
              <a:extLst>
                <a:ext uri="{FF2B5EF4-FFF2-40B4-BE49-F238E27FC236}">
                  <a16:creationId xmlns:a16="http://schemas.microsoft.com/office/drawing/2014/main" id="{E5EEF767-EF5F-4690-91E1-9A10A44F59E1}"/>
                </a:ext>
              </a:extLst>
            </p:cNvPr>
            <p:cNvSpPr/>
            <p:nvPr/>
          </p:nvSpPr>
          <p:spPr>
            <a:xfrm flipH="1">
              <a:off x="5892798" y="3677614"/>
              <a:ext cx="889077" cy="922882"/>
            </a:xfrm>
            <a:prstGeom prst="flowChartDelay">
              <a:avLst/>
            </a:prstGeom>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ar-SA" sz="3200" b="1" dirty="0"/>
                <a:t>2</a:t>
              </a:r>
              <a:endParaRPr lang="en-GB" sz="3200" b="1" dirty="0"/>
            </a:p>
          </p:txBody>
        </p:sp>
        <p:sp>
          <p:nvSpPr>
            <p:cNvPr id="36" name="Rectangle 6">
              <a:extLst>
                <a:ext uri="{FF2B5EF4-FFF2-40B4-BE49-F238E27FC236}">
                  <a16:creationId xmlns:a16="http://schemas.microsoft.com/office/drawing/2014/main" id="{1947B98C-C8A6-44C8-961B-241CEB29123C}"/>
                </a:ext>
              </a:extLst>
            </p:cNvPr>
            <p:cNvSpPr/>
            <p:nvPr/>
          </p:nvSpPr>
          <p:spPr>
            <a:xfrm>
              <a:off x="2489200" y="3681225"/>
              <a:ext cx="4261117" cy="919271"/>
            </a:xfrm>
            <a:prstGeom prst="rect">
              <a:avLst/>
            </a:prstGeom>
            <a:no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6" name="مستطيل 5">
            <a:extLst>
              <a:ext uri="{FF2B5EF4-FFF2-40B4-BE49-F238E27FC236}">
                <a16:creationId xmlns:a16="http://schemas.microsoft.com/office/drawing/2014/main" id="{0EF48A01-9D6A-4803-9A0B-0FF2B3F439F6}"/>
              </a:ext>
            </a:extLst>
          </p:cNvPr>
          <p:cNvSpPr/>
          <p:nvPr/>
        </p:nvSpPr>
        <p:spPr>
          <a:xfrm>
            <a:off x="3118402" y="2852785"/>
            <a:ext cx="4973671" cy="830997"/>
          </a:xfrm>
          <a:prstGeom prst="rect">
            <a:avLst/>
          </a:prstGeom>
        </p:spPr>
        <p:txBody>
          <a:bodyPr wrap="square">
            <a:spAutoFit/>
          </a:bodyPr>
          <a:lstStyle/>
          <a:p>
            <a:pPr algn="ctr" rtl="1"/>
            <a:r>
              <a:rPr lang="ar-JO" altLang="zh-CN" sz="2400" dirty="0">
                <a:latin typeface="Sakkal Majalla" panose="02000000000000000000" pitchFamily="2" charset="-78"/>
                <a:cs typeface="Sakkal Majalla" panose="02000000000000000000" pitchFamily="2" charset="-78"/>
              </a:rPr>
              <a:t>أسلوب الخطوات الثلاث </a:t>
            </a:r>
            <a:r>
              <a:rPr lang="en-US" altLang="zh-CN" sz="2400" dirty="0">
                <a:latin typeface="Sakkal Majalla" panose="02000000000000000000" pitchFamily="2" charset="-78"/>
                <a:cs typeface="Sakkal Majalla" panose="02000000000000000000" pitchFamily="2" charset="-78"/>
              </a:rPr>
              <a:t>)</a:t>
            </a:r>
            <a:r>
              <a:rPr lang="ar-JO" altLang="zh-CN" sz="2400" dirty="0">
                <a:latin typeface="Sakkal Majalla" panose="02000000000000000000" pitchFamily="2" charset="-78"/>
                <a:cs typeface="Sakkal Majalla" panose="02000000000000000000" pitchFamily="2" charset="-78"/>
              </a:rPr>
              <a:t>من الأعلى إلى الأسفل</a:t>
            </a:r>
            <a:r>
              <a:rPr lang="ar-SA" altLang="zh-CN" sz="2400" dirty="0">
                <a:latin typeface="Sakkal Majalla" panose="02000000000000000000" pitchFamily="2" charset="-78"/>
                <a:cs typeface="Sakkal Majalla" panose="02000000000000000000" pitchFamily="2" charset="-78"/>
              </a:rPr>
              <a:t>)</a:t>
            </a:r>
          </a:p>
          <a:p>
            <a:pPr algn="ctr" rtl="1"/>
            <a:r>
              <a:rPr lang="ar-SA" altLang="zh-CN" sz="2400" dirty="0">
                <a:latin typeface="Sakkal Majalla" panose="02000000000000000000" pitchFamily="2" charset="-78"/>
                <a:cs typeface="Sakkal Majalla" panose="02000000000000000000" pitchFamily="2" charset="-78"/>
              </a:rPr>
              <a:t>  </a:t>
            </a:r>
            <a:r>
              <a:rPr lang="en-US" altLang="zh-CN" sz="2400" dirty="0">
                <a:latin typeface="Sakkal Majalla" panose="02000000000000000000" pitchFamily="2" charset="-78"/>
                <a:cs typeface="Sakkal Majalla" panose="02000000000000000000" pitchFamily="2" charset="-78"/>
              </a:rPr>
              <a:t>   The top-down, three-step approach </a:t>
            </a:r>
          </a:p>
        </p:txBody>
      </p:sp>
    </p:spTree>
    <p:extLst>
      <p:ext uri="{BB962C8B-B14F-4D97-AF65-F5344CB8AC3E}">
        <p14:creationId xmlns:p14="http://schemas.microsoft.com/office/powerpoint/2010/main" val="374314400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068098A-147E-47DC-8CE4-3B1904D37F56}"/>
              </a:ext>
            </a:extLst>
          </p:cNvPr>
          <p:cNvSpPr>
            <a:spLocks noGrp="1"/>
          </p:cNvSpPr>
          <p:nvPr>
            <p:ph type="title" idx="4294967295"/>
          </p:nvPr>
        </p:nvSpPr>
        <p:spPr>
          <a:xfrm>
            <a:off x="888631" y="2732699"/>
            <a:ext cx="3498979" cy="2456442"/>
          </a:xfrm>
        </p:spPr>
        <p:txBody>
          <a:bodyPr>
            <a:normAutofit/>
          </a:bodyPr>
          <a:lstStyle/>
          <a:p>
            <a:pPr algn="just"/>
            <a:endParaRPr lang="ar-SA" sz="2800" dirty="0">
              <a:latin typeface="Sakkal Majalla" panose="02000000000000000000" pitchFamily="2" charset="-78"/>
              <a:cs typeface="Sakkal Majalla" panose="02000000000000000000" pitchFamily="2" charset="-78"/>
            </a:endParaRPr>
          </a:p>
        </p:txBody>
      </p:sp>
      <p:sp>
        <p:nvSpPr>
          <p:cNvPr id="4" name="مستطيل 3">
            <a:extLst>
              <a:ext uri="{FF2B5EF4-FFF2-40B4-BE49-F238E27FC236}">
                <a16:creationId xmlns:a16="http://schemas.microsoft.com/office/drawing/2014/main" id="{5AC8CB6D-5094-45D0-BE73-BA465F171C4D}"/>
              </a:ext>
            </a:extLst>
          </p:cNvPr>
          <p:cNvSpPr/>
          <p:nvPr/>
        </p:nvSpPr>
        <p:spPr>
          <a:xfrm>
            <a:off x="709126" y="1089014"/>
            <a:ext cx="10944809" cy="4945082"/>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defTabSz="914400" rtl="1" eaLnBrk="0" fontAlgn="base" hangingPunct="0">
              <a:spcBef>
                <a:spcPct val="0"/>
              </a:spcBef>
              <a:spcAft>
                <a:spcPct val="0"/>
              </a:spcAft>
              <a:defRPr/>
            </a:pPr>
            <a:endParaRPr lang="ar-EG" sz="2800" dirty="0">
              <a:solidFill>
                <a:schemeClr val="tx1"/>
              </a:solidFill>
              <a:latin typeface="Sakkal Majalla" panose="02000000000000000000" pitchFamily="2" charset="-78"/>
              <a:ea typeface="+mj-ea"/>
              <a:cs typeface="Sakkal Majalla" panose="02000000000000000000" pitchFamily="2" charset="-78"/>
            </a:endParaRPr>
          </a:p>
        </p:txBody>
      </p:sp>
      <p:pic>
        <p:nvPicPr>
          <p:cNvPr id="5" name="Picture 15">
            <a:extLst>
              <a:ext uri="{FF2B5EF4-FFF2-40B4-BE49-F238E27FC236}">
                <a16:creationId xmlns:a16="http://schemas.microsoft.com/office/drawing/2014/main" id="{4AC2C276-0DC4-4145-B73D-20D487EB7FFC}"/>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5">
            <a:extLst>
              <a:ext uri="{FF2B5EF4-FFF2-40B4-BE49-F238E27FC236}">
                <a16:creationId xmlns:a16="http://schemas.microsoft.com/office/drawing/2014/main" id="{7F266136-851B-416D-B61C-0A562D4CC6FD}"/>
              </a:ext>
            </a:extLst>
          </p:cNvPr>
          <p:cNvSpPr/>
          <p:nvPr/>
        </p:nvSpPr>
        <p:spPr>
          <a:xfrm>
            <a:off x="8806070" y="1089013"/>
            <a:ext cx="2847864" cy="494508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 name="مستطيل 2">
            <a:extLst>
              <a:ext uri="{FF2B5EF4-FFF2-40B4-BE49-F238E27FC236}">
                <a16:creationId xmlns:a16="http://schemas.microsoft.com/office/drawing/2014/main" id="{BC5B5E9A-77C3-4B7E-9900-183C20F2A412}"/>
              </a:ext>
            </a:extLst>
          </p:cNvPr>
          <p:cNvSpPr/>
          <p:nvPr/>
        </p:nvSpPr>
        <p:spPr>
          <a:xfrm>
            <a:off x="709125" y="6132578"/>
            <a:ext cx="10944809" cy="965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مستطيل 6">
            <a:extLst>
              <a:ext uri="{FF2B5EF4-FFF2-40B4-BE49-F238E27FC236}">
                <a16:creationId xmlns:a16="http://schemas.microsoft.com/office/drawing/2014/main" id="{A6A175E3-7635-49C1-9C17-E0A1DC91C194}"/>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 </a:t>
            </a:r>
          </a:p>
        </p:txBody>
      </p:sp>
      <p:sp>
        <p:nvSpPr>
          <p:cNvPr id="9" name="مستطيل 8">
            <a:extLst>
              <a:ext uri="{FF2B5EF4-FFF2-40B4-BE49-F238E27FC236}">
                <a16:creationId xmlns:a16="http://schemas.microsoft.com/office/drawing/2014/main" id="{016FED28-5B10-45A6-931A-3DF7499BCE96}"/>
              </a:ext>
            </a:extLst>
          </p:cNvPr>
          <p:cNvSpPr/>
          <p:nvPr/>
        </p:nvSpPr>
        <p:spPr>
          <a:xfrm>
            <a:off x="4796639" y="454997"/>
            <a:ext cx="2769780" cy="584775"/>
          </a:xfrm>
          <a:prstGeom prst="rect">
            <a:avLst/>
          </a:prstGeom>
        </p:spPr>
        <p:txBody>
          <a:bodyPr wrap="square">
            <a:spAutoFit/>
          </a:bodyPr>
          <a:lstStyle/>
          <a:p>
            <a:r>
              <a:rPr lang="ar-JO" altLang="ar-SA" sz="3200" b="1" dirty="0">
                <a:latin typeface="Sakkal Majalla" panose="02000000000000000000" pitchFamily="2" charset="-78"/>
                <a:cs typeface="Sakkal Majalla" panose="02000000000000000000" pitchFamily="2" charset="-78"/>
              </a:rPr>
              <a:t>قرار </a:t>
            </a:r>
            <a:r>
              <a:rPr lang="en-US" altLang="ar-SA" sz="3200" b="1" dirty="0">
                <a:latin typeface="Sakkal Majalla" panose="02000000000000000000" pitchFamily="2" charset="-78"/>
                <a:cs typeface="Sakkal Majalla" panose="02000000000000000000" pitchFamily="2" charset="-78"/>
              </a:rPr>
              <a:t> </a:t>
            </a:r>
            <a:r>
              <a:rPr lang="ar-JO" altLang="ar-SA" sz="3200" b="1" dirty="0">
                <a:latin typeface="Sakkal Majalla" panose="02000000000000000000" pitchFamily="2" charset="-78"/>
                <a:cs typeface="Sakkal Majalla" panose="02000000000000000000" pitchFamily="2" charset="-78"/>
              </a:rPr>
              <a:t>انتقاء الأسهم</a:t>
            </a:r>
            <a:endParaRPr lang="ar-SA" sz="3200" dirty="0"/>
          </a:p>
        </p:txBody>
      </p:sp>
      <p:sp>
        <p:nvSpPr>
          <p:cNvPr id="10" name="مستطيل 9">
            <a:extLst>
              <a:ext uri="{FF2B5EF4-FFF2-40B4-BE49-F238E27FC236}">
                <a16:creationId xmlns:a16="http://schemas.microsoft.com/office/drawing/2014/main" id="{60DFB6B2-7522-4460-8A95-B9BDE819600C}"/>
              </a:ext>
            </a:extLst>
          </p:cNvPr>
          <p:cNvSpPr/>
          <p:nvPr/>
        </p:nvSpPr>
        <p:spPr>
          <a:xfrm>
            <a:off x="8932211" y="2576751"/>
            <a:ext cx="2595582" cy="1552348"/>
          </a:xfrm>
          <a:prstGeom prst="rect">
            <a:avLst/>
          </a:prstGeom>
        </p:spPr>
        <p:txBody>
          <a:bodyPr wrap="none">
            <a:spAutoFit/>
          </a:bodyPr>
          <a:lstStyle/>
          <a:p>
            <a:pPr algn="ctr" rtl="1">
              <a:lnSpc>
                <a:spcPct val="150000"/>
              </a:lnSpc>
            </a:pPr>
            <a:r>
              <a:rPr lang="ar-SA" altLang="zh-CN" sz="3300" b="1" dirty="0">
                <a:solidFill>
                  <a:schemeClr val="bg1"/>
                </a:solidFill>
                <a:latin typeface="Sakkal Majalla" panose="02000000000000000000" pitchFamily="2" charset="-78"/>
                <a:cs typeface="Sakkal Majalla" panose="02000000000000000000" pitchFamily="2" charset="-78"/>
              </a:rPr>
              <a:t>أولا:</a:t>
            </a:r>
          </a:p>
          <a:p>
            <a:pPr algn="ctr" rtl="1">
              <a:lnSpc>
                <a:spcPct val="150000"/>
              </a:lnSpc>
            </a:pPr>
            <a:r>
              <a:rPr lang="ar-JO" altLang="zh-CN" sz="3300" b="1" dirty="0">
                <a:solidFill>
                  <a:schemeClr val="bg1"/>
                </a:solidFill>
                <a:latin typeface="Sakkal Majalla" panose="02000000000000000000" pitchFamily="2" charset="-78"/>
                <a:cs typeface="Sakkal Majalla" panose="02000000000000000000" pitchFamily="2" charset="-78"/>
              </a:rPr>
              <a:t>أسلوب </a:t>
            </a:r>
            <a:r>
              <a:rPr lang="en-US" altLang="zh-CN" sz="3300" b="1" dirty="0">
                <a:solidFill>
                  <a:schemeClr val="bg1"/>
                </a:solidFill>
                <a:latin typeface="Sakkal Majalla" panose="02000000000000000000" pitchFamily="2" charset="-78"/>
                <a:cs typeface="Sakkal Majalla" panose="02000000000000000000" pitchFamily="2" charset="-78"/>
              </a:rPr>
              <a:t> Top-down</a:t>
            </a:r>
            <a:endParaRPr lang="ar-JO" altLang="zh-CN" sz="3300" b="1" dirty="0">
              <a:solidFill>
                <a:schemeClr val="bg1"/>
              </a:solidFill>
              <a:latin typeface="Sakkal Majalla" panose="02000000000000000000" pitchFamily="2" charset="-78"/>
              <a:cs typeface="Sakkal Majalla" panose="02000000000000000000" pitchFamily="2" charset="-78"/>
            </a:endParaRPr>
          </a:p>
        </p:txBody>
      </p:sp>
      <p:sp>
        <p:nvSpPr>
          <p:cNvPr id="12" name="مستطيل 11">
            <a:extLst>
              <a:ext uri="{FF2B5EF4-FFF2-40B4-BE49-F238E27FC236}">
                <a16:creationId xmlns:a16="http://schemas.microsoft.com/office/drawing/2014/main" id="{E164EF1F-0414-4A27-B109-C80D77F40F88}"/>
              </a:ext>
            </a:extLst>
          </p:cNvPr>
          <p:cNvSpPr/>
          <p:nvPr/>
        </p:nvSpPr>
        <p:spPr>
          <a:xfrm>
            <a:off x="837652" y="1299396"/>
            <a:ext cx="7839893" cy="4524315"/>
          </a:xfrm>
          <a:prstGeom prst="rect">
            <a:avLst/>
          </a:prstGeom>
        </p:spPr>
        <p:txBody>
          <a:bodyPr wrap="square">
            <a:spAutoFit/>
          </a:bodyPr>
          <a:lstStyle/>
          <a:p>
            <a:pPr algn="just" rtl="1">
              <a:lnSpc>
                <a:spcPct val="150000"/>
              </a:lnSpc>
            </a:pPr>
            <a:r>
              <a:rPr lang="ar-JO" altLang="zh-CN" sz="2400" b="1" dirty="0">
                <a:solidFill>
                  <a:srgbClr val="0000FF"/>
                </a:solidFill>
                <a:latin typeface="Sakkal Majalla" panose="02000000000000000000" pitchFamily="2" charset="-78"/>
                <a:cs typeface="Sakkal Majalla" panose="02000000000000000000" pitchFamily="2" charset="-78"/>
              </a:rPr>
              <a:t>يتم من خلال ثلاث خطوات أساسية</a:t>
            </a:r>
            <a:r>
              <a:rPr lang="ar-JO" altLang="zh-CN" sz="2400" b="1" dirty="0" smtClean="0">
                <a:solidFill>
                  <a:srgbClr val="0000FF"/>
                </a:solidFill>
                <a:latin typeface="Sakkal Majalla" panose="02000000000000000000" pitchFamily="2" charset="-78"/>
                <a:cs typeface="Sakkal Majalla" panose="02000000000000000000" pitchFamily="2" charset="-78"/>
              </a:rPr>
              <a:t>:</a:t>
            </a:r>
            <a:endParaRPr lang="ar-SA" altLang="zh-CN" sz="2400" b="1" u="sng" dirty="0" smtClean="0">
              <a:solidFill>
                <a:srgbClr val="00B050"/>
              </a:solidFill>
              <a:latin typeface="Sakkal Majalla" panose="02000000000000000000" pitchFamily="2" charset="-78"/>
              <a:cs typeface="Sakkal Majalla" panose="02000000000000000000" pitchFamily="2" charset="-78"/>
            </a:endParaRPr>
          </a:p>
          <a:p>
            <a:pPr algn="just" rtl="1">
              <a:lnSpc>
                <a:spcPct val="150000"/>
              </a:lnSpc>
            </a:pPr>
            <a:r>
              <a:rPr lang="ar-SA" altLang="zh-CN" sz="2400" b="1" u="sng" dirty="0" smtClean="0">
                <a:solidFill>
                  <a:srgbClr val="00B050"/>
                </a:solidFill>
                <a:latin typeface="Sakkal Majalla" panose="02000000000000000000" pitchFamily="2" charset="-78"/>
                <a:cs typeface="Sakkal Majalla" panose="02000000000000000000" pitchFamily="2" charset="-78"/>
              </a:rPr>
              <a:t>أولا</a:t>
            </a:r>
            <a:r>
              <a:rPr lang="ar-SA" altLang="zh-CN" sz="2400" b="1" u="sng" dirty="0">
                <a:solidFill>
                  <a:srgbClr val="00B050"/>
                </a:solidFill>
                <a:latin typeface="Sakkal Majalla" panose="02000000000000000000" pitchFamily="2" charset="-78"/>
                <a:cs typeface="Sakkal Majalla" panose="02000000000000000000" pitchFamily="2" charset="-78"/>
              </a:rPr>
              <a:t>: </a:t>
            </a:r>
            <a:r>
              <a:rPr lang="ar-JO" altLang="zh-CN" sz="2400" b="1" u="sng" dirty="0">
                <a:solidFill>
                  <a:srgbClr val="00B050"/>
                </a:solidFill>
                <a:latin typeface="Sakkal Majalla" panose="02000000000000000000" pitchFamily="2" charset="-78"/>
                <a:cs typeface="Sakkal Majalla" panose="02000000000000000000" pitchFamily="2" charset="-78"/>
              </a:rPr>
              <a:t>التحليل الاقتصادي </a:t>
            </a:r>
            <a:r>
              <a:rPr lang="ar-JO" altLang="zh-CN" sz="2400" b="1" u="sng" dirty="0" smtClean="0">
                <a:solidFill>
                  <a:srgbClr val="00B050"/>
                </a:solidFill>
                <a:latin typeface="Sakkal Majalla" panose="02000000000000000000" pitchFamily="2" charset="-78"/>
                <a:cs typeface="Sakkal Majalla" panose="02000000000000000000" pitchFamily="2" charset="-78"/>
              </a:rPr>
              <a:t>والسوقي</a:t>
            </a:r>
            <a:r>
              <a:rPr lang="en-US" altLang="zh-CN" sz="2400" dirty="0" smtClean="0">
                <a:latin typeface="Sakkal Majalla" panose="02000000000000000000" pitchFamily="2" charset="-78"/>
                <a:cs typeface="Sakkal Majalla" panose="02000000000000000000" pitchFamily="2" charset="-78"/>
              </a:rPr>
              <a:t> </a:t>
            </a:r>
            <a:r>
              <a:rPr lang="ar-JO" altLang="zh-CN" sz="2400" dirty="0">
                <a:latin typeface="Sakkal Majalla" panose="02000000000000000000" pitchFamily="2" charset="-78"/>
                <a:cs typeface="Sakkal Majalla" panose="02000000000000000000" pitchFamily="2" charset="-78"/>
              </a:rPr>
              <a:t>إن تحليل الوضع الاقتصادي العام يجب أن ينظر باهتمام إلى جملة من الاعتبارات ومن أهمها عامل التضخم المتوقع والوضع السياسي العام ومدى انعكاسه على الاقتصاد الكلي</a:t>
            </a:r>
            <a:r>
              <a:rPr lang="ar-SA" altLang="zh-CN" sz="2400" dirty="0">
                <a:latin typeface="Sakkal Majalla" panose="02000000000000000000" pitchFamily="2" charset="-78"/>
                <a:cs typeface="Sakkal Majalla" panose="02000000000000000000" pitchFamily="2" charset="-78"/>
              </a:rPr>
              <a:t>.</a:t>
            </a:r>
            <a:r>
              <a:rPr lang="en-US" altLang="zh-CN" sz="2400" dirty="0">
                <a:latin typeface="Sakkal Majalla" panose="02000000000000000000" pitchFamily="2" charset="-78"/>
                <a:cs typeface="Sakkal Majalla" panose="02000000000000000000" pitchFamily="2" charset="-78"/>
              </a:rPr>
              <a:t> </a:t>
            </a:r>
            <a:r>
              <a:rPr lang="ar-JO" altLang="zh-CN" sz="2400" dirty="0">
                <a:latin typeface="Sakkal Majalla" panose="02000000000000000000" pitchFamily="2" charset="-78"/>
                <a:cs typeface="Sakkal Majalla" panose="02000000000000000000" pitchFamily="2" charset="-78"/>
              </a:rPr>
              <a:t> </a:t>
            </a:r>
          </a:p>
          <a:p>
            <a:pPr algn="just" rtl="1">
              <a:lnSpc>
                <a:spcPct val="150000"/>
              </a:lnSpc>
            </a:pPr>
            <a:r>
              <a:rPr lang="ar-SA" altLang="zh-CN" sz="2400" b="1" u="sng" dirty="0">
                <a:solidFill>
                  <a:srgbClr val="00B050"/>
                </a:solidFill>
                <a:latin typeface="Sakkal Majalla" panose="02000000000000000000" pitchFamily="2" charset="-78"/>
                <a:cs typeface="Sakkal Majalla" panose="02000000000000000000" pitchFamily="2" charset="-78"/>
              </a:rPr>
              <a:t>ثانيا: </a:t>
            </a:r>
            <a:r>
              <a:rPr lang="ar-JO" altLang="zh-CN" sz="2400" b="1" u="sng" dirty="0">
                <a:solidFill>
                  <a:srgbClr val="00B050"/>
                </a:solidFill>
                <a:latin typeface="Sakkal Majalla" panose="02000000000000000000" pitchFamily="2" charset="-78"/>
                <a:cs typeface="Sakkal Majalla" panose="02000000000000000000" pitchFamily="2" charset="-78"/>
              </a:rPr>
              <a:t>التحليل القطاعي</a:t>
            </a:r>
            <a:r>
              <a:rPr lang="en-US" altLang="zh-CN" sz="2400" b="1" dirty="0">
                <a:solidFill>
                  <a:srgbClr val="00B050"/>
                </a:solidFill>
                <a:latin typeface="Sakkal Majalla" panose="02000000000000000000" pitchFamily="2" charset="-78"/>
                <a:cs typeface="Sakkal Majalla" panose="02000000000000000000" pitchFamily="2" charset="-78"/>
              </a:rPr>
              <a:t> </a:t>
            </a:r>
            <a:r>
              <a:rPr lang="ar-JO" altLang="zh-CN" sz="2400" dirty="0" smtClean="0">
                <a:latin typeface="Sakkal Majalla" panose="02000000000000000000" pitchFamily="2" charset="-78"/>
                <a:cs typeface="Sakkal Majalla" panose="02000000000000000000" pitchFamily="2" charset="-78"/>
              </a:rPr>
              <a:t>لكل </a:t>
            </a:r>
            <a:r>
              <a:rPr lang="ar-JO" altLang="zh-CN" sz="2400" dirty="0">
                <a:latin typeface="Sakkal Majalla" panose="02000000000000000000" pitchFamily="2" charset="-78"/>
                <a:cs typeface="Sakkal Majalla" panose="02000000000000000000" pitchFamily="2" charset="-78"/>
              </a:rPr>
              <a:t>قطاع اقتصادي ظروفه الخاصة والتي قد تتغير حتى وان لم يحدث أي تغير في الاقتصاد الكلي</a:t>
            </a:r>
            <a:r>
              <a:rPr lang="ar-SA" altLang="zh-CN" sz="2400" dirty="0">
                <a:latin typeface="Sakkal Majalla" panose="02000000000000000000" pitchFamily="2" charset="-78"/>
                <a:cs typeface="Sakkal Majalla" panose="02000000000000000000" pitchFamily="2" charset="-78"/>
              </a:rPr>
              <a:t>.</a:t>
            </a:r>
            <a:r>
              <a:rPr lang="ar-JO" altLang="zh-CN" sz="2400" dirty="0">
                <a:latin typeface="Sakkal Majalla" panose="02000000000000000000" pitchFamily="2" charset="-78"/>
                <a:cs typeface="Sakkal Majalla" panose="02000000000000000000" pitchFamily="2" charset="-78"/>
              </a:rPr>
              <a:t> </a:t>
            </a:r>
          </a:p>
          <a:p>
            <a:pPr algn="just" rtl="1">
              <a:lnSpc>
                <a:spcPct val="150000"/>
              </a:lnSpc>
            </a:pPr>
            <a:r>
              <a:rPr lang="ar-SA" altLang="zh-CN" sz="2400" b="1" u="sng" dirty="0">
                <a:solidFill>
                  <a:srgbClr val="00B050"/>
                </a:solidFill>
                <a:latin typeface="Sakkal Majalla" panose="02000000000000000000" pitchFamily="2" charset="-78"/>
                <a:cs typeface="Sakkal Majalla" panose="02000000000000000000" pitchFamily="2" charset="-78"/>
              </a:rPr>
              <a:t>ثالثا: </a:t>
            </a:r>
            <a:r>
              <a:rPr lang="ar-JO" altLang="zh-CN" sz="2400" b="1" u="sng" dirty="0">
                <a:solidFill>
                  <a:srgbClr val="00B050"/>
                </a:solidFill>
                <a:latin typeface="Sakkal Majalla" panose="02000000000000000000" pitchFamily="2" charset="-78"/>
                <a:cs typeface="Sakkal Majalla" panose="02000000000000000000" pitchFamily="2" charset="-78"/>
              </a:rPr>
              <a:t>تحليل الشركة</a:t>
            </a:r>
            <a:r>
              <a:rPr lang="ar-JO" altLang="zh-CN" sz="2400" b="1" dirty="0">
                <a:solidFill>
                  <a:srgbClr val="00B050"/>
                </a:solidFill>
                <a:latin typeface="Sakkal Majalla" panose="02000000000000000000" pitchFamily="2" charset="-78"/>
                <a:cs typeface="Sakkal Majalla" panose="02000000000000000000" pitchFamily="2" charset="-78"/>
              </a:rPr>
              <a:t> </a:t>
            </a:r>
            <a:r>
              <a:rPr lang="ar-JO" altLang="zh-CN" sz="2400" dirty="0" smtClean="0">
                <a:latin typeface="Sakkal Majalla" panose="02000000000000000000" pitchFamily="2" charset="-78"/>
                <a:cs typeface="Sakkal Majalla" panose="02000000000000000000" pitchFamily="2" charset="-78"/>
              </a:rPr>
              <a:t>وفي </a:t>
            </a:r>
            <a:r>
              <a:rPr lang="ar-JO" altLang="zh-CN" sz="2400" dirty="0">
                <a:latin typeface="Sakkal Majalla" panose="02000000000000000000" pitchFamily="2" charset="-78"/>
                <a:cs typeface="Sakkal Majalla" panose="02000000000000000000" pitchFamily="2" charset="-78"/>
              </a:rPr>
              <a:t>هذه المرحلة يتم استخدام نماذج التحليل المعروفة والمعتمدة على النسب المالية وقيم التدفقات النقدية</a:t>
            </a:r>
            <a:r>
              <a:rPr lang="ar-SA" altLang="zh-CN" sz="2400" dirty="0">
                <a:latin typeface="Sakkal Majalla" panose="02000000000000000000" pitchFamily="2" charset="-78"/>
                <a:cs typeface="Sakkal Majalla" panose="02000000000000000000" pitchFamily="2" charset="-78"/>
              </a:rPr>
              <a:t>.</a:t>
            </a:r>
            <a:r>
              <a:rPr lang="ar-JO" altLang="zh-CN" sz="2400" dirty="0">
                <a:latin typeface="Sakkal Majalla" panose="02000000000000000000" pitchFamily="2" charset="-78"/>
                <a:cs typeface="Sakkal Majalla" panose="02000000000000000000" pitchFamily="2" charset="-78"/>
              </a:rPr>
              <a:t> </a:t>
            </a:r>
            <a:r>
              <a:rPr lang="en-US" altLang="zh-CN" sz="2400" dirty="0">
                <a:latin typeface="Sakkal Majalla" panose="02000000000000000000" pitchFamily="2" charset="-78"/>
                <a:cs typeface="Sakkal Majalla" panose="02000000000000000000" pitchFamily="2" charset="-78"/>
              </a:rPr>
              <a:t> </a:t>
            </a:r>
            <a:endParaRPr lang="en-US" altLang="ar-SA"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4291766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3781887" y="649659"/>
            <a:ext cx="5151342" cy="1651518"/>
          </a:xfrm>
        </p:spPr>
        <p:txBody>
          <a:bodyPr>
            <a:normAutofit/>
          </a:bodyPr>
          <a:lstStyle/>
          <a:p>
            <a:r>
              <a:rPr lang="ar-JO" altLang="ar-SA" sz="3600" b="1" dirty="0">
                <a:solidFill>
                  <a:schemeClr val="bg1"/>
                </a:solidFill>
                <a:latin typeface="Sakkal Majalla" panose="02000000000000000000" pitchFamily="2" charset="-78"/>
                <a:cs typeface="Sakkal Majalla" panose="02000000000000000000" pitchFamily="2" charset="-78"/>
              </a:rPr>
              <a:t>المحافظ الاستثمارية</a:t>
            </a:r>
            <a:r>
              <a:rPr lang="en-US" altLang="ar-SA" sz="3600" dirty="0">
                <a:solidFill>
                  <a:schemeClr val="bg1"/>
                </a:solidFill>
                <a:latin typeface="Sakkal Majalla" panose="02000000000000000000" pitchFamily="2" charset="-78"/>
                <a:cs typeface="Sakkal Majalla" panose="02000000000000000000" pitchFamily="2" charset="-78"/>
              </a:rPr>
              <a:t> </a:t>
            </a:r>
            <a:endParaRPr lang="ar-SA" sz="36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 </a:t>
            </a:r>
          </a:p>
        </p:txBody>
      </p:sp>
      <p:sp>
        <p:nvSpPr>
          <p:cNvPr id="3" name="مستطيل 2">
            <a:extLst>
              <a:ext uri="{FF2B5EF4-FFF2-40B4-BE49-F238E27FC236}">
                <a16:creationId xmlns:a16="http://schemas.microsoft.com/office/drawing/2014/main" id="{16A1F9A0-716E-4A86-994F-965C232F1522}"/>
              </a:ext>
            </a:extLst>
          </p:cNvPr>
          <p:cNvSpPr/>
          <p:nvPr/>
        </p:nvSpPr>
        <p:spPr>
          <a:xfrm>
            <a:off x="2703209" y="2081671"/>
            <a:ext cx="8596659" cy="3970318"/>
          </a:xfrm>
          <a:prstGeom prst="rect">
            <a:avLst/>
          </a:prstGeom>
          <a:solidFill>
            <a:schemeClr val="bg1"/>
          </a:solidFill>
        </p:spPr>
        <p:txBody>
          <a:bodyPr wrap="square">
            <a:spAutoFit/>
          </a:bodyPr>
          <a:lstStyle/>
          <a:p>
            <a:pPr algn="just" rtl="1">
              <a:lnSpc>
                <a:spcPct val="150000"/>
              </a:lnSpc>
            </a:pPr>
            <a:r>
              <a:rPr lang="ar-SA" altLang="ar-SA" sz="2400" b="1" dirty="0">
                <a:solidFill>
                  <a:srgbClr val="EFA022"/>
                </a:solidFill>
                <a:latin typeface="Sakkal Majalla" panose="02000000000000000000" pitchFamily="2" charset="-78"/>
                <a:cs typeface="Sakkal Majalla" panose="02000000000000000000" pitchFamily="2" charset="-78"/>
              </a:rPr>
              <a:t>مفهوم </a:t>
            </a:r>
            <a:r>
              <a:rPr lang="ar-JO" altLang="ar-SA" sz="2400" b="1" dirty="0">
                <a:solidFill>
                  <a:srgbClr val="EFA022"/>
                </a:solidFill>
                <a:latin typeface="Sakkal Majalla" panose="02000000000000000000" pitchFamily="2" charset="-78"/>
                <a:cs typeface="Sakkal Majalla" panose="02000000000000000000" pitchFamily="2" charset="-78"/>
              </a:rPr>
              <a:t>مح</a:t>
            </a:r>
            <a:r>
              <a:rPr lang="ar-SA" altLang="ar-SA" sz="2400" b="1" dirty="0">
                <a:solidFill>
                  <a:srgbClr val="EFA022"/>
                </a:solidFill>
                <a:latin typeface="Sakkal Majalla" panose="02000000000000000000" pitchFamily="2" charset="-78"/>
                <a:cs typeface="Sakkal Majalla" panose="02000000000000000000" pitchFamily="2" charset="-78"/>
              </a:rPr>
              <a:t>افظ</a:t>
            </a:r>
            <a:r>
              <a:rPr lang="ar-JO" altLang="ar-SA" sz="2400" b="1" dirty="0">
                <a:solidFill>
                  <a:srgbClr val="EFA022"/>
                </a:solidFill>
                <a:latin typeface="Sakkal Majalla" panose="02000000000000000000" pitchFamily="2" charset="-78"/>
                <a:cs typeface="Sakkal Majalla" panose="02000000000000000000" pitchFamily="2" charset="-78"/>
              </a:rPr>
              <a:t> الاستثمار</a:t>
            </a:r>
            <a:r>
              <a:rPr lang="ar-SA" altLang="ar-SA" sz="2400" b="1" dirty="0">
                <a:solidFill>
                  <a:srgbClr val="EFA022"/>
                </a:solidFill>
                <a:latin typeface="Sakkal Majalla" panose="02000000000000000000" pitchFamily="2" charset="-78"/>
                <a:cs typeface="Sakkal Majalla" panose="02000000000000000000" pitchFamily="2" charset="-78"/>
              </a:rPr>
              <a:t>ية: </a:t>
            </a:r>
          </a:p>
          <a:p>
            <a:pPr algn="just" rtl="1">
              <a:lnSpc>
                <a:spcPct val="150000"/>
              </a:lnSpc>
            </a:pPr>
            <a:r>
              <a:rPr lang="ar-JO" altLang="ar-SA" sz="2400" b="1" dirty="0">
                <a:latin typeface="Sakkal Majalla" panose="02000000000000000000" pitchFamily="2" charset="-78"/>
                <a:cs typeface="Sakkal Majalla" panose="02000000000000000000" pitchFamily="2" charset="-78"/>
              </a:rPr>
              <a:t> </a:t>
            </a:r>
            <a:r>
              <a:rPr lang="ar-SA" altLang="ar-SA" sz="2400" dirty="0">
                <a:latin typeface="Sakkal Majalla" panose="02000000000000000000" pitchFamily="2" charset="-78"/>
                <a:cs typeface="Sakkal Majalla" panose="02000000000000000000" pitchFamily="2" charset="-78"/>
              </a:rPr>
              <a:t>محفظة الاستثمار </a:t>
            </a:r>
            <a:r>
              <a:rPr lang="ar-JO" altLang="ar-SA" sz="2400" dirty="0">
                <a:latin typeface="Sakkal Majalla" panose="02000000000000000000" pitchFamily="2" charset="-78"/>
                <a:cs typeface="Sakkal Majalla" panose="02000000000000000000" pitchFamily="2" charset="-78"/>
              </a:rPr>
              <a:t>هي عبارة عن سلة من الأصول الاستثمارية</a:t>
            </a:r>
            <a:r>
              <a:rPr lang="ar-SA" altLang="ar-SA" sz="2400" dirty="0">
                <a:latin typeface="Sakkal Majalla" panose="02000000000000000000" pitchFamily="2" charset="-78"/>
                <a:cs typeface="Sakkal Majalla" panose="02000000000000000000" pitchFamily="2" charset="-78"/>
              </a:rPr>
              <a:t> </a:t>
            </a:r>
            <a:r>
              <a:rPr lang="ar-JO" altLang="ar-SA" sz="2400" dirty="0">
                <a:latin typeface="Sakkal Majalla" panose="02000000000000000000" pitchFamily="2" charset="-78"/>
                <a:cs typeface="Sakkal Majalla" panose="02000000000000000000" pitchFamily="2" charset="-78"/>
              </a:rPr>
              <a:t>أصبح مفهوم المحفظة الاستثمارية منحصرا بالأصول المالية</a:t>
            </a:r>
            <a:r>
              <a:rPr lang="ar-SA" altLang="ar-SA" sz="2400" dirty="0">
                <a:latin typeface="Sakkal Majalla" panose="02000000000000000000" pitchFamily="2" charset="-78"/>
                <a:cs typeface="Sakkal Majalla" panose="02000000000000000000" pitchFamily="2" charset="-78"/>
              </a:rPr>
              <a:t> </a:t>
            </a:r>
            <a:r>
              <a:rPr lang="ar-JO" altLang="ar-SA" sz="2400" dirty="0">
                <a:latin typeface="Sakkal Majalla" panose="02000000000000000000" pitchFamily="2" charset="-78"/>
                <a:cs typeface="Sakkal Majalla" panose="02000000000000000000" pitchFamily="2" charset="-78"/>
              </a:rPr>
              <a:t>يقوم مفهوم المحفظة الاستثمارية على فكرة التنويع</a:t>
            </a:r>
            <a:r>
              <a:rPr lang="ar-SA" altLang="ar-SA" sz="2400" dirty="0">
                <a:latin typeface="Sakkal Majalla" panose="02000000000000000000" pitchFamily="2" charset="-78"/>
                <a:cs typeface="Sakkal Majalla" panose="02000000000000000000" pitchFamily="2" charset="-78"/>
              </a:rPr>
              <a:t>.</a:t>
            </a:r>
            <a:r>
              <a:rPr lang="ar-JO" altLang="ar-SA" sz="2400" dirty="0">
                <a:latin typeface="Sakkal Majalla" panose="02000000000000000000" pitchFamily="2" charset="-78"/>
                <a:cs typeface="Sakkal Majalla" panose="02000000000000000000" pitchFamily="2" charset="-78"/>
              </a:rPr>
              <a:t>   </a:t>
            </a:r>
            <a:endParaRPr lang="ar-SA" altLang="ar-SA" sz="2400" dirty="0" smtClean="0">
              <a:latin typeface="Sakkal Majalla" panose="02000000000000000000" pitchFamily="2" charset="-78"/>
              <a:cs typeface="Sakkal Majalla" panose="02000000000000000000" pitchFamily="2" charset="-78"/>
            </a:endParaRPr>
          </a:p>
          <a:p>
            <a:pPr lvl="0" algn="just" rtl="1">
              <a:lnSpc>
                <a:spcPct val="150000"/>
              </a:lnSpc>
            </a:pPr>
            <a:r>
              <a:rPr lang="ar-SA" altLang="ar-SA" sz="2400" b="1" dirty="0">
                <a:solidFill>
                  <a:srgbClr val="EFA022"/>
                </a:solidFill>
                <a:latin typeface="Sakkal Majalla" panose="02000000000000000000" pitchFamily="2" charset="-78"/>
                <a:cs typeface="Sakkal Majalla" panose="02000000000000000000" pitchFamily="2" charset="-78"/>
              </a:rPr>
              <a:t>إدارة محافظ الاستثمار: </a:t>
            </a:r>
          </a:p>
          <a:p>
            <a:pPr lvl="0" algn="just" rtl="1">
              <a:lnSpc>
                <a:spcPct val="150000"/>
              </a:lnSpc>
            </a:pPr>
            <a:r>
              <a:rPr lang="ar-JO" altLang="ar-SA" sz="2400" dirty="0">
                <a:solidFill>
                  <a:prstClr val="black"/>
                </a:solidFill>
                <a:latin typeface="Sakkal Majalla" panose="02000000000000000000" pitchFamily="2" charset="-78"/>
                <a:cs typeface="Sakkal Majalla" panose="02000000000000000000" pitchFamily="2" charset="-78"/>
              </a:rPr>
              <a:t>هي عملية تخصيص الأصول أي توزيع ثروة المستثمر على الاصول الاستثمارية المختلفة وفق احتياجات المستثمر</a:t>
            </a:r>
            <a:r>
              <a:rPr lang="en-US" altLang="ar-SA" sz="2400" dirty="0">
                <a:solidFill>
                  <a:prstClr val="black"/>
                </a:solidFill>
                <a:latin typeface="Sakkal Majalla" panose="02000000000000000000" pitchFamily="2" charset="-78"/>
                <a:cs typeface="Sakkal Majalla" panose="02000000000000000000" pitchFamily="2" charset="-78"/>
              </a:rPr>
              <a:t> </a:t>
            </a:r>
            <a:r>
              <a:rPr lang="ar-JO" altLang="ar-SA" sz="2400" dirty="0">
                <a:solidFill>
                  <a:prstClr val="black"/>
                </a:solidFill>
                <a:latin typeface="Sakkal Majalla" panose="02000000000000000000" pitchFamily="2" charset="-78"/>
                <a:cs typeface="Sakkal Majalla" panose="02000000000000000000" pitchFamily="2" charset="-78"/>
              </a:rPr>
              <a:t>يعتبر القرار المتعلق بتوزيع ثروة المستثمر على أنواع وفئات الأصول المختلفة احد أهم قرارات المحفظة الاستثمارية</a:t>
            </a:r>
            <a:r>
              <a:rPr lang="en-US" altLang="ar-SA" sz="2400" dirty="0">
                <a:solidFill>
                  <a:prstClr val="black"/>
                </a:solidFill>
                <a:latin typeface="Sakkal Majalla" panose="02000000000000000000" pitchFamily="2" charset="-78"/>
                <a:cs typeface="Sakkal Majalla" panose="02000000000000000000" pitchFamily="2" charset="-78"/>
              </a:rPr>
              <a:t> </a:t>
            </a:r>
            <a:r>
              <a:rPr lang="ar-JO" altLang="ar-SA" sz="2400" dirty="0">
                <a:solidFill>
                  <a:prstClr val="black"/>
                </a:solidFill>
                <a:latin typeface="Sakkal Majalla" panose="02000000000000000000" pitchFamily="2" charset="-78"/>
                <a:cs typeface="Sakkal Majalla" panose="02000000000000000000" pitchFamily="2" charset="-78"/>
              </a:rPr>
              <a:t>يمثل هذا الموضوع أحد التطبيقات العملية لإدارة المخاطر</a:t>
            </a:r>
            <a:r>
              <a:rPr lang="ar-SA" altLang="ar-SA" sz="2400" dirty="0">
                <a:solidFill>
                  <a:prstClr val="black"/>
                </a:solidFill>
                <a:latin typeface="Sakkal Majalla" panose="02000000000000000000" pitchFamily="2" charset="-78"/>
                <a:cs typeface="Sakkal Majalla" panose="02000000000000000000" pitchFamily="2" charset="-78"/>
              </a:rPr>
              <a:t>.</a:t>
            </a:r>
            <a:r>
              <a:rPr lang="en-US" altLang="ar-SA" sz="2400" dirty="0">
                <a:solidFill>
                  <a:prstClr val="black"/>
                </a:solidFill>
                <a:latin typeface="Sakkal Majalla" panose="02000000000000000000" pitchFamily="2" charset="-78"/>
                <a:cs typeface="Sakkal Majalla" panose="02000000000000000000" pitchFamily="2" charset="-78"/>
              </a:rPr>
              <a:t> </a:t>
            </a:r>
            <a:r>
              <a:rPr lang="en-US" altLang="ar-SA" sz="2400" dirty="0" smtClean="0">
                <a:latin typeface="Sakkal Majalla" panose="02000000000000000000" pitchFamily="2" charset="-78"/>
                <a:cs typeface="Sakkal Majalla" panose="02000000000000000000" pitchFamily="2" charset="-78"/>
              </a:rPr>
              <a:t>   </a:t>
            </a:r>
            <a:endParaRPr lang="en-US" altLang="ar-SA" sz="2400" dirty="0">
              <a:latin typeface="Sakkal Majalla" panose="02000000000000000000" pitchFamily="2" charset="-78"/>
              <a:cs typeface="Sakkal Majalla" panose="02000000000000000000" pitchFamily="2" charset="-78"/>
            </a:endParaRPr>
          </a:p>
        </p:txBody>
      </p:sp>
      <p:pic>
        <p:nvPicPr>
          <p:cNvPr id="23560" name="Picture 8" descr="Investment Icon Png #162785 - Free Icons Library">
            <a:extLst>
              <a:ext uri="{FF2B5EF4-FFF2-40B4-BE49-F238E27FC236}">
                <a16:creationId xmlns:a16="http://schemas.microsoft.com/office/drawing/2014/main" id="{D4FCD920-34A8-48C4-9039-51C4AC42F4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341" y="3372685"/>
            <a:ext cx="1391093" cy="1391093"/>
          </a:xfrm>
          <a:prstGeom prst="rect">
            <a:avLst/>
          </a:prstGeom>
          <a:solidFill>
            <a:schemeClr val="bg1"/>
          </a:solidFill>
          <a:extLst/>
        </p:spPr>
      </p:pic>
    </p:spTree>
    <p:extLst>
      <p:ext uri="{BB962C8B-B14F-4D97-AF65-F5344CB8AC3E}">
        <p14:creationId xmlns:p14="http://schemas.microsoft.com/office/powerpoint/2010/main" val="53172241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068098A-147E-47DC-8CE4-3B1904D37F56}"/>
              </a:ext>
            </a:extLst>
          </p:cNvPr>
          <p:cNvSpPr>
            <a:spLocks noGrp="1"/>
          </p:cNvSpPr>
          <p:nvPr>
            <p:ph type="title" idx="4294967295"/>
          </p:nvPr>
        </p:nvSpPr>
        <p:spPr>
          <a:xfrm>
            <a:off x="888631" y="2732699"/>
            <a:ext cx="3498979" cy="2456442"/>
          </a:xfrm>
        </p:spPr>
        <p:txBody>
          <a:bodyPr>
            <a:normAutofit/>
          </a:bodyPr>
          <a:lstStyle/>
          <a:p>
            <a:pPr algn="just"/>
            <a:endParaRPr lang="ar-SA" sz="2800" dirty="0">
              <a:latin typeface="Sakkal Majalla" panose="02000000000000000000" pitchFamily="2" charset="-78"/>
              <a:cs typeface="Sakkal Majalla" panose="02000000000000000000" pitchFamily="2" charset="-78"/>
            </a:endParaRPr>
          </a:p>
        </p:txBody>
      </p:sp>
      <p:sp>
        <p:nvSpPr>
          <p:cNvPr id="4" name="مستطيل 3">
            <a:extLst>
              <a:ext uri="{FF2B5EF4-FFF2-40B4-BE49-F238E27FC236}">
                <a16:creationId xmlns:a16="http://schemas.microsoft.com/office/drawing/2014/main" id="{5AC8CB6D-5094-45D0-BE73-BA465F171C4D}"/>
              </a:ext>
            </a:extLst>
          </p:cNvPr>
          <p:cNvSpPr/>
          <p:nvPr/>
        </p:nvSpPr>
        <p:spPr>
          <a:xfrm>
            <a:off x="709126" y="1651519"/>
            <a:ext cx="10944809" cy="4198776"/>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lvl="0" algn="ctr" defTabSz="914400" rtl="1" eaLnBrk="0" fontAlgn="base" hangingPunct="0">
              <a:spcBef>
                <a:spcPct val="0"/>
              </a:spcBef>
              <a:spcAft>
                <a:spcPct val="0"/>
              </a:spcAft>
              <a:defRPr/>
            </a:pPr>
            <a:endParaRPr lang="ar-EG" sz="2800" dirty="0">
              <a:solidFill>
                <a:schemeClr val="tx1"/>
              </a:solidFill>
              <a:latin typeface="Sakkal Majalla" panose="02000000000000000000" pitchFamily="2" charset="-78"/>
              <a:ea typeface="+mj-ea"/>
              <a:cs typeface="Sakkal Majalla" panose="02000000000000000000" pitchFamily="2" charset="-78"/>
            </a:endParaRPr>
          </a:p>
        </p:txBody>
      </p:sp>
      <p:pic>
        <p:nvPicPr>
          <p:cNvPr id="5" name="Picture 15">
            <a:extLst>
              <a:ext uri="{FF2B5EF4-FFF2-40B4-BE49-F238E27FC236}">
                <a16:creationId xmlns:a16="http://schemas.microsoft.com/office/drawing/2014/main" id="{4AC2C276-0DC4-4145-B73D-20D487EB7FFC}"/>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5">
            <a:extLst>
              <a:ext uri="{FF2B5EF4-FFF2-40B4-BE49-F238E27FC236}">
                <a16:creationId xmlns:a16="http://schemas.microsoft.com/office/drawing/2014/main" id="{7F266136-851B-416D-B61C-0A562D4CC6FD}"/>
              </a:ext>
            </a:extLst>
          </p:cNvPr>
          <p:cNvSpPr/>
          <p:nvPr/>
        </p:nvSpPr>
        <p:spPr>
          <a:xfrm>
            <a:off x="8400516" y="1652277"/>
            <a:ext cx="3253418" cy="41980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 name="مستطيل 2">
            <a:extLst>
              <a:ext uri="{FF2B5EF4-FFF2-40B4-BE49-F238E27FC236}">
                <a16:creationId xmlns:a16="http://schemas.microsoft.com/office/drawing/2014/main" id="{BC5B5E9A-77C3-4B7E-9900-183C20F2A412}"/>
              </a:ext>
            </a:extLst>
          </p:cNvPr>
          <p:cNvSpPr/>
          <p:nvPr/>
        </p:nvSpPr>
        <p:spPr>
          <a:xfrm>
            <a:off x="709125" y="5956118"/>
            <a:ext cx="10944809" cy="9658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8" name="مستطيل 6">
            <a:extLst>
              <a:ext uri="{FF2B5EF4-FFF2-40B4-BE49-F238E27FC236}">
                <a16:creationId xmlns:a16="http://schemas.microsoft.com/office/drawing/2014/main" id="{A6A175E3-7635-49C1-9C17-E0A1DC91C194}"/>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 </a:t>
            </a:r>
          </a:p>
        </p:txBody>
      </p:sp>
      <p:sp>
        <p:nvSpPr>
          <p:cNvPr id="9" name="مستطيل 8">
            <a:extLst>
              <a:ext uri="{FF2B5EF4-FFF2-40B4-BE49-F238E27FC236}">
                <a16:creationId xmlns:a16="http://schemas.microsoft.com/office/drawing/2014/main" id="{016FED28-5B10-45A6-931A-3DF7499BCE96}"/>
              </a:ext>
            </a:extLst>
          </p:cNvPr>
          <p:cNvSpPr/>
          <p:nvPr/>
        </p:nvSpPr>
        <p:spPr>
          <a:xfrm>
            <a:off x="5034612" y="815602"/>
            <a:ext cx="2769780" cy="646331"/>
          </a:xfrm>
          <a:prstGeom prst="rect">
            <a:avLst/>
          </a:prstGeom>
        </p:spPr>
        <p:txBody>
          <a:bodyPr wrap="square">
            <a:spAutoFit/>
          </a:bodyPr>
          <a:lstStyle/>
          <a:p>
            <a:r>
              <a:rPr lang="ar-JO" altLang="ar-SA" sz="3600" b="1" dirty="0">
                <a:latin typeface="Sakkal Majalla" panose="02000000000000000000" pitchFamily="2" charset="-78"/>
                <a:cs typeface="Sakkal Majalla" panose="02000000000000000000" pitchFamily="2" charset="-78"/>
              </a:rPr>
              <a:t>قرار </a:t>
            </a:r>
            <a:r>
              <a:rPr lang="en-US" altLang="ar-SA" sz="3600" b="1" dirty="0">
                <a:latin typeface="Sakkal Majalla" panose="02000000000000000000" pitchFamily="2" charset="-78"/>
                <a:cs typeface="Sakkal Majalla" panose="02000000000000000000" pitchFamily="2" charset="-78"/>
              </a:rPr>
              <a:t> </a:t>
            </a:r>
            <a:r>
              <a:rPr lang="ar-JO" altLang="ar-SA" sz="3600" b="1" dirty="0">
                <a:latin typeface="Sakkal Majalla" panose="02000000000000000000" pitchFamily="2" charset="-78"/>
                <a:cs typeface="Sakkal Majalla" panose="02000000000000000000" pitchFamily="2" charset="-78"/>
              </a:rPr>
              <a:t>انتقاء الأسهم</a:t>
            </a:r>
            <a:endParaRPr lang="ar-SA" sz="3600" dirty="0"/>
          </a:p>
        </p:txBody>
      </p:sp>
      <p:sp>
        <p:nvSpPr>
          <p:cNvPr id="10" name="مستطيل 9">
            <a:extLst>
              <a:ext uri="{FF2B5EF4-FFF2-40B4-BE49-F238E27FC236}">
                <a16:creationId xmlns:a16="http://schemas.microsoft.com/office/drawing/2014/main" id="{60DFB6B2-7522-4460-8A95-B9BDE819600C}"/>
              </a:ext>
            </a:extLst>
          </p:cNvPr>
          <p:cNvSpPr/>
          <p:nvPr/>
        </p:nvSpPr>
        <p:spPr>
          <a:xfrm>
            <a:off x="8346191" y="2732699"/>
            <a:ext cx="3438237" cy="1552348"/>
          </a:xfrm>
          <a:prstGeom prst="rect">
            <a:avLst/>
          </a:prstGeom>
        </p:spPr>
        <p:txBody>
          <a:bodyPr wrap="square">
            <a:spAutoFit/>
          </a:bodyPr>
          <a:lstStyle/>
          <a:p>
            <a:pPr algn="ctr" rtl="1">
              <a:lnSpc>
                <a:spcPct val="150000"/>
              </a:lnSpc>
            </a:pPr>
            <a:r>
              <a:rPr lang="ar-SA" altLang="zh-CN" sz="3300" b="1" dirty="0">
                <a:solidFill>
                  <a:schemeClr val="bg1"/>
                </a:solidFill>
                <a:latin typeface="Sakkal Majalla" panose="02000000000000000000" pitchFamily="2" charset="-78"/>
                <a:cs typeface="Sakkal Majalla" panose="02000000000000000000" pitchFamily="2" charset="-78"/>
              </a:rPr>
              <a:t>ثانيا: </a:t>
            </a:r>
          </a:p>
          <a:p>
            <a:pPr algn="ctr" rtl="1">
              <a:lnSpc>
                <a:spcPct val="150000"/>
              </a:lnSpc>
            </a:pPr>
            <a:r>
              <a:rPr lang="ar-SA" altLang="zh-CN" sz="3300" b="1" dirty="0">
                <a:solidFill>
                  <a:schemeClr val="bg1"/>
                </a:solidFill>
                <a:latin typeface="Sakkal Majalla" panose="02000000000000000000" pitchFamily="2" charset="-78"/>
                <a:cs typeface="Sakkal Majalla" panose="02000000000000000000" pitchFamily="2" charset="-78"/>
              </a:rPr>
              <a:t>أسلوب </a:t>
            </a:r>
            <a:r>
              <a:rPr lang="en-US" altLang="zh-CN" sz="3300" b="1" dirty="0">
                <a:solidFill>
                  <a:schemeClr val="bg1"/>
                </a:solidFill>
                <a:latin typeface="Sakkal Majalla" panose="02000000000000000000" pitchFamily="2" charset="-78"/>
                <a:cs typeface="Sakkal Majalla" panose="02000000000000000000" pitchFamily="2" charset="-78"/>
              </a:rPr>
              <a:t>Bottom-up</a:t>
            </a:r>
          </a:p>
        </p:txBody>
      </p:sp>
      <p:sp>
        <p:nvSpPr>
          <p:cNvPr id="12" name="مستطيل 11">
            <a:extLst>
              <a:ext uri="{FF2B5EF4-FFF2-40B4-BE49-F238E27FC236}">
                <a16:creationId xmlns:a16="http://schemas.microsoft.com/office/drawing/2014/main" id="{E164EF1F-0414-4A27-B109-C80D77F40F88}"/>
              </a:ext>
            </a:extLst>
          </p:cNvPr>
          <p:cNvSpPr/>
          <p:nvPr/>
        </p:nvSpPr>
        <p:spPr>
          <a:xfrm>
            <a:off x="1110720" y="2342829"/>
            <a:ext cx="7028810" cy="2816156"/>
          </a:xfrm>
          <a:prstGeom prst="rect">
            <a:avLst/>
          </a:prstGeom>
        </p:spPr>
        <p:txBody>
          <a:bodyPr wrap="square">
            <a:spAutoFit/>
          </a:bodyPr>
          <a:lstStyle/>
          <a:p>
            <a:pPr algn="just" rtl="1">
              <a:lnSpc>
                <a:spcPct val="150000"/>
              </a:lnSpc>
            </a:pPr>
            <a:r>
              <a:rPr lang="ar-JO" altLang="zh-CN" sz="2400" dirty="0">
                <a:latin typeface="Sakkal Majalla" panose="02000000000000000000" pitchFamily="2" charset="-78"/>
                <a:cs typeface="Sakkal Majalla" panose="02000000000000000000" pitchFamily="2" charset="-78"/>
              </a:rPr>
              <a:t>مستخدمو هذا الأسلوب يعتقدون </a:t>
            </a:r>
            <a:r>
              <a:rPr lang="ar-SA" altLang="zh-CN" sz="2400" dirty="0">
                <a:latin typeface="Sakkal Majalla" panose="02000000000000000000" pitchFamily="2" charset="-78"/>
                <a:cs typeface="Sakkal Majalla" panose="02000000000000000000" pitchFamily="2" charset="-78"/>
              </a:rPr>
              <a:t>أ</a:t>
            </a:r>
            <a:r>
              <a:rPr lang="ar-JO" altLang="zh-CN" sz="2400" dirty="0">
                <a:latin typeface="Sakkal Majalla" panose="02000000000000000000" pitchFamily="2" charset="-78"/>
                <a:cs typeface="Sakkal Majalla" panose="02000000000000000000" pitchFamily="2" charset="-78"/>
              </a:rPr>
              <a:t>نه يمكن من خلال البحث والتحليل للأوراق المالية الموجودة في السوق إيجاد بعض الأوراق المالية التي تكون مسعرة بأقل من قيمتها الحقيقية وبالتالي الاستثمار في هذه الأوراق المالية وتحقيق عوائد أعلى من عوائد السوق بشكل عام وبغض النظر عن الوضع العام للاقتصاد أو القطاع الذي تعمل فيه الشركة</a:t>
            </a:r>
            <a:r>
              <a:rPr lang="en-US" altLang="zh-CN" sz="2400" b="1" dirty="0">
                <a:latin typeface="Sakkal Majalla" panose="02000000000000000000" pitchFamily="2" charset="-78"/>
                <a:cs typeface="Sakkal Majalla" panose="02000000000000000000" pitchFamily="2" charset="-78"/>
              </a:rPr>
              <a:t>.</a:t>
            </a:r>
            <a:r>
              <a:rPr lang="en-US" altLang="zh-CN" sz="2400" dirty="0">
                <a:latin typeface="Sakkal Majalla" panose="02000000000000000000" pitchFamily="2" charset="-78"/>
                <a:cs typeface="Sakkal Majalla" panose="02000000000000000000" pitchFamily="2" charset="-78"/>
              </a:rPr>
              <a:t> </a:t>
            </a:r>
            <a:endParaRPr lang="en-US" altLang="ar-SA"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55747633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66031"/>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2743200" y="662665"/>
            <a:ext cx="6885432" cy="8541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084308" y="569924"/>
            <a:ext cx="6094475" cy="854135"/>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JO" altLang="zh-CN" sz="3600" b="1" dirty="0">
                <a:solidFill>
                  <a:schemeClr val="bg1"/>
                </a:solidFill>
              </a:rPr>
              <a:t>تقييم الأسهم</a:t>
            </a:r>
            <a:endParaRPr lang="ar-SA" sz="3600" b="1" dirty="0">
              <a:solidFill>
                <a:schemeClr val="bg1"/>
              </a:solidFill>
              <a:latin typeface="Sakkal Majalla" panose="02000000000000000000" pitchFamily="2" charset="-78"/>
              <a:cs typeface="Sakkal Majalla" panose="02000000000000000000" pitchFamily="2" charset="-78"/>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 </a:t>
            </a:r>
          </a:p>
        </p:txBody>
      </p:sp>
      <p:sp>
        <p:nvSpPr>
          <p:cNvPr id="2" name="مستطيل 1">
            <a:extLst>
              <a:ext uri="{FF2B5EF4-FFF2-40B4-BE49-F238E27FC236}">
                <a16:creationId xmlns:a16="http://schemas.microsoft.com/office/drawing/2014/main" id="{39A49AE4-B5EF-4002-B377-1561F50CEF66}"/>
              </a:ext>
            </a:extLst>
          </p:cNvPr>
          <p:cNvSpPr/>
          <p:nvPr/>
        </p:nvSpPr>
        <p:spPr>
          <a:xfrm>
            <a:off x="213747" y="1751926"/>
            <a:ext cx="10919220" cy="461665"/>
          </a:xfrm>
          <a:prstGeom prst="rect">
            <a:avLst/>
          </a:prstGeom>
        </p:spPr>
        <p:txBody>
          <a:bodyPr wrap="square">
            <a:spAutoFit/>
          </a:bodyPr>
          <a:lstStyle/>
          <a:p>
            <a:pPr algn="r" rtl="1"/>
            <a:r>
              <a:rPr lang="ar-JO" altLang="zh-CN" sz="2400" b="1" dirty="0">
                <a:solidFill>
                  <a:srgbClr val="00B050"/>
                </a:solidFill>
                <a:latin typeface="Sakkal Majalla" panose="02000000000000000000" pitchFamily="2" charset="-78"/>
                <a:cs typeface="Sakkal Majalla" panose="02000000000000000000" pitchFamily="2" charset="-78"/>
              </a:rPr>
              <a:t>يتم استخدام </a:t>
            </a:r>
            <a:r>
              <a:rPr lang="ar-SA" altLang="zh-CN" sz="2400" b="1" dirty="0">
                <a:solidFill>
                  <a:srgbClr val="00B050"/>
                </a:solidFill>
                <a:latin typeface="Sakkal Majalla" panose="02000000000000000000" pitchFamily="2" charset="-78"/>
                <a:cs typeface="Sakkal Majalla" panose="02000000000000000000" pitchFamily="2" charset="-78"/>
              </a:rPr>
              <a:t>أ</a:t>
            </a:r>
            <a:r>
              <a:rPr lang="ar-JO" altLang="zh-CN" sz="2400" b="1" dirty="0">
                <a:solidFill>
                  <a:srgbClr val="00B050"/>
                </a:solidFill>
                <a:latin typeface="Sakkal Majalla" panose="02000000000000000000" pitchFamily="2" charset="-78"/>
                <a:cs typeface="Sakkal Majalla" panose="02000000000000000000" pitchFamily="2" charset="-78"/>
              </a:rPr>
              <a:t>كثر من طريقة في تقييم الأسهم العادية وهذه الطرق يمكن أن تقسم إلى مجموعتين رئيسيين وهما:</a:t>
            </a:r>
            <a:endParaRPr lang="en-US" altLang="zh-CN" sz="2400" b="1" dirty="0">
              <a:solidFill>
                <a:srgbClr val="00B050"/>
              </a:solidFill>
              <a:latin typeface="Sakkal Majalla" panose="02000000000000000000" pitchFamily="2" charset="-78"/>
              <a:cs typeface="Sakkal Majalla" panose="02000000000000000000" pitchFamily="2" charset="-78"/>
            </a:endParaRPr>
          </a:p>
        </p:txBody>
      </p:sp>
      <p:grpSp>
        <p:nvGrpSpPr>
          <p:cNvPr id="49" name="مجموعة 48">
            <a:extLst>
              <a:ext uri="{FF2B5EF4-FFF2-40B4-BE49-F238E27FC236}">
                <a16:creationId xmlns:a16="http://schemas.microsoft.com/office/drawing/2014/main" id="{21D2AFFF-A37D-4AF8-A0C5-F51197D7599C}"/>
              </a:ext>
            </a:extLst>
          </p:cNvPr>
          <p:cNvGrpSpPr/>
          <p:nvPr/>
        </p:nvGrpSpPr>
        <p:grpSpPr>
          <a:xfrm>
            <a:off x="6253704" y="2625313"/>
            <a:ext cx="4071898" cy="3160190"/>
            <a:chOff x="6641784" y="3575121"/>
            <a:chExt cx="2279894" cy="2382440"/>
          </a:xfrm>
        </p:grpSpPr>
        <p:sp>
          <p:nvSpPr>
            <p:cNvPr id="51" name="مستطيل 50">
              <a:extLst>
                <a:ext uri="{FF2B5EF4-FFF2-40B4-BE49-F238E27FC236}">
                  <a16:creationId xmlns:a16="http://schemas.microsoft.com/office/drawing/2014/main" id="{1CCBEC68-4903-4572-9047-E913E4BB6907}"/>
                </a:ext>
              </a:extLst>
            </p:cNvPr>
            <p:cNvSpPr/>
            <p:nvPr/>
          </p:nvSpPr>
          <p:spPr>
            <a:xfrm>
              <a:off x="6641784" y="3887696"/>
              <a:ext cx="2279894" cy="2069865"/>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52" name="شكل بيضاوي 51">
              <a:extLst>
                <a:ext uri="{FF2B5EF4-FFF2-40B4-BE49-F238E27FC236}">
                  <a16:creationId xmlns:a16="http://schemas.microsoft.com/office/drawing/2014/main" id="{A06DF3D6-5FA1-4002-BF64-4A3313D1179D}"/>
                </a:ext>
              </a:extLst>
            </p:cNvPr>
            <p:cNvSpPr/>
            <p:nvPr/>
          </p:nvSpPr>
          <p:spPr>
            <a:xfrm>
              <a:off x="7469155" y="3575121"/>
              <a:ext cx="625151" cy="625151"/>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latin typeface="Sakkal Majalla" panose="02000000000000000000" pitchFamily="2" charset="-78"/>
                  <a:cs typeface="Sakkal Majalla" panose="02000000000000000000" pitchFamily="2" charset="-78"/>
                </a:rPr>
                <a:t>1</a:t>
              </a:r>
            </a:p>
          </p:txBody>
        </p:sp>
      </p:grpSp>
      <p:grpSp>
        <p:nvGrpSpPr>
          <p:cNvPr id="54" name="مجموعة 53">
            <a:extLst>
              <a:ext uri="{FF2B5EF4-FFF2-40B4-BE49-F238E27FC236}">
                <a16:creationId xmlns:a16="http://schemas.microsoft.com/office/drawing/2014/main" id="{7903E545-8B73-4E5A-BB4D-E7760B9032B2}"/>
              </a:ext>
            </a:extLst>
          </p:cNvPr>
          <p:cNvGrpSpPr/>
          <p:nvPr/>
        </p:nvGrpSpPr>
        <p:grpSpPr>
          <a:xfrm>
            <a:off x="2038891" y="2631756"/>
            <a:ext cx="3980182" cy="3153749"/>
            <a:chOff x="6655461" y="3575121"/>
            <a:chExt cx="2252540" cy="2328706"/>
          </a:xfrm>
        </p:grpSpPr>
        <p:sp>
          <p:nvSpPr>
            <p:cNvPr id="81" name="مستطيل 80">
              <a:extLst>
                <a:ext uri="{FF2B5EF4-FFF2-40B4-BE49-F238E27FC236}">
                  <a16:creationId xmlns:a16="http://schemas.microsoft.com/office/drawing/2014/main" id="{C87712B4-8CCA-48A9-8C6F-A2AC339E6CF7}"/>
                </a:ext>
              </a:extLst>
            </p:cNvPr>
            <p:cNvSpPr/>
            <p:nvPr/>
          </p:nvSpPr>
          <p:spPr>
            <a:xfrm>
              <a:off x="6655461" y="3887696"/>
              <a:ext cx="2252540" cy="2016131"/>
            </a:xfrm>
            <a:prstGeom prst="rect">
              <a:avLst/>
            </a:prstGeom>
            <a:solidFill>
              <a:schemeClr val="bg1"/>
            </a:solidFill>
            <a:ln>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82" name="شكل بيضاوي 81">
              <a:extLst>
                <a:ext uri="{FF2B5EF4-FFF2-40B4-BE49-F238E27FC236}">
                  <a16:creationId xmlns:a16="http://schemas.microsoft.com/office/drawing/2014/main" id="{FCCDBA45-2A05-4D4E-8524-C23A1F06407E}"/>
                </a:ext>
              </a:extLst>
            </p:cNvPr>
            <p:cNvSpPr/>
            <p:nvPr/>
          </p:nvSpPr>
          <p:spPr>
            <a:xfrm>
              <a:off x="7469155" y="3575121"/>
              <a:ext cx="625151" cy="625151"/>
            </a:xfrm>
            <a:prstGeom prst="ellipse">
              <a:avLst/>
            </a:prstGeom>
            <a:solidFill>
              <a:schemeClr val="accent1">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a:latin typeface="Sakkal Majalla" panose="02000000000000000000" pitchFamily="2" charset="-78"/>
                  <a:cs typeface="Sakkal Majalla" panose="02000000000000000000" pitchFamily="2" charset="-78"/>
                </a:rPr>
                <a:t>2</a:t>
              </a:r>
            </a:p>
          </p:txBody>
        </p:sp>
      </p:grpSp>
      <p:sp>
        <p:nvSpPr>
          <p:cNvPr id="3" name="مستطيل 2">
            <a:extLst>
              <a:ext uri="{FF2B5EF4-FFF2-40B4-BE49-F238E27FC236}">
                <a16:creationId xmlns:a16="http://schemas.microsoft.com/office/drawing/2014/main" id="{B5DC6F37-14F9-4B84-9A57-21BFCE236080}"/>
              </a:ext>
            </a:extLst>
          </p:cNvPr>
          <p:cNvSpPr/>
          <p:nvPr/>
        </p:nvSpPr>
        <p:spPr>
          <a:xfrm>
            <a:off x="6447135" y="3694954"/>
            <a:ext cx="3685033" cy="1708160"/>
          </a:xfrm>
          <a:prstGeom prst="rect">
            <a:avLst/>
          </a:prstGeom>
        </p:spPr>
        <p:txBody>
          <a:bodyPr wrap="square">
            <a:spAutoFit/>
          </a:bodyPr>
          <a:lstStyle/>
          <a:p>
            <a:pPr algn="ctr" rtl="1">
              <a:lnSpc>
                <a:spcPct val="150000"/>
              </a:lnSpc>
            </a:pPr>
            <a:r>
              <a:rPr lang="ar-JO" altLang="zh-CN" sz="2400" b="1" dirty="0">
                <a:solidFill>
                  <a:srgbClr val="00B050"/>
                </a:solidFill>
                <a:latin typeface="Sakkal Majalla" panose="02000000000000000000" pitchFamily="2" charset="-78"/>
                <a:cs typeface="Sakkal Majalla" panose="02000000000000000000" pitchFamily="2" charset="-78"/>
              </a:rPr>
              <a:t>أساليب خصم التدفقات النقدية</a:t>
            </a:r>
            <a:endParaRPr lang="ar-SA" altLang="zh-CN" sz="2400" b="1" dirty="0">
              <a:solidFill>
                <a:srgbClr val="00B050"/>
              </a:solidFill>
              <a:latin typeface="Sakkal Majalla" panose="02000000000000000000" pitchFamily="2" charset="-78"/>
              <a:cs typeface="Sakkal Majalla" panose="02000000000000000000" pitchFamily="2" charset="-78"/>
            </a:endParaRPr>
          </a:p>
          <a:p>
            <a:pPr algn="ctr" rtl="1">
              <a:lnSpc>
                <a:spcPct val="150000"/>
              </a:lnSpc>
            </a:pPr>
            <a:r>
              <a:rPr lang="ar-JO" altLang="zh-CN" sz="2400" dirty="0">
                <a:solidFill>
                  <a:srgbClr val="FF0000"/>
                </a:solidFill>
                <a:latin typeface="Sakkal Majalla" panose="02000000000000000000" pitchFamily="2" charset="-78"/>
                <a:cs typeface="Sakkal Majalla" panose="02000000000000000000" pitchFamily="2" charset="-78"/>
              </a:rPr>
              <a:t> </a:t>
            </a:r>
            <a:r>
              <a:rPr lang="ar-JO" altLang="zh-CN" sz="2400" dirty="0">
                <a:latin typeface="Sakkal Majalla" panose="02000000000000000000" pitchFamily="2" charset="-78"/>
                <a:cs typeface="Sakkal Majalla" panose="02000000000000000000" pitchFamily="2" charset="-78"/>
              </a:rPr>
              <a:t>حيث يتم إيجاد القيمة الحالية للتدفقات النقدية المتوقعة.</a:t>
            </a:r>
            <a:endParaRPr lang="en-US" altLang="zh-CN" sz="2400" dirty="0">
              <a:latin typeface="Sakkal Majalla" panose="02000000000000000000" pitchFamily="2" charset="-78"/>
              <a:cs typeface="Sakkal Majalla" panose="02000000000000000000" pitchFamily="2" charset="-78"/>
            </a:endParaRPr>
          </a:p>
        </p:txBody>
      </p:sp>
      <p:sp>
        <p:nvSpPr>
          <p:cNvPr id="7" name="مستطيل 6">
            <a:extLst>
              <a:ext uri="{FF2B5EF4-FFF2-40B4-BE49-F238E27FC236}">
                <a16:creationId xmlns:a16="http://schemas.microsoft.com/office/drawing/2014/main" id="{D9F1EF59-461A-4695-9495-392D21050C46}"/>
              </a:ext>
            </a:extLst>
          </p:cNvPr>
          <p:cNvSpPr/>
          <p:nvPr/>
        </p:nvSpPr>
        <p:spPr>
          <a:xfrm>
            <a:off x="2074871" y="3417955"/>
            <a:ext cx="3980182" cy="2262158"/>
          </a:xfrm>
          <a:prstGeom prst="rect">
            <a:avLst/>
          </a:prstGeom>
        </p:spPr>
        <p:txBody>
          <a:bodyPr wrap="square">
            <a:spAutoFit/>
          </a:bodyPr>
          <a:lstStyle/>
          <a:p>
            <a:pPr algn="ctr" rtl="1">
              <a:lnSpc>
                <a:spcPct val="150000"/>
              </a:lnSpc>
            </a:pPr>
            <a:r>
              <a:rPr lang="ar-JO" altLang="zh-CN" sz="2400" b="1" dirty="0">
                <a:solidFill>
                  <a:srgbClr val="00B050"/>
                </a:solidFill>
                <a:latin typeface="Sakkal Majalla" panose="02000000000000000000" pitchFamily="2" charset="-78"/>
                <a:cs typeface="Sakkal Majalla" panose="02000000000000000000" pitchFamily="2" charset="-78"/>
              </a:rPr>
              <a:t>أساليب التقييم النسبي</a:t>
            </a:r>
            <a:endParaRPr lang="ar-SA" altLang="zh-CN" sz="2400" b="1" dirty="0">
              <a:solidFill>
                <a:srgbClr val="00B050"/>
              </a:solidFill>
              <a:latin typeface="Sakkal Majalla" panose="02000000000000000000" pitchFamily="2" charset="-78"/>
              <a:cs typeface="Sakkal Majalla" panose="02000000000000000000" pitchFamily="2" charset="-78"/>
            </a:endParaRPr>
          </a:p>
          <a:p>
            <a:pPr algn="ctr" rtl="1">
              <a:lnSpc>
                <a:spcPct val="150000"/>
              </a:lnSpc>
            </a:pPr>
            <a:r>
              <a:rPr lang="en-US" altLang="zh-CN" sz="2400" dirty="0">
                <a:solidFill>
                  <a:srgbClr val="FF0000"/>
                </a:solidFill>
                <a:latin typeface="Sakkal Majalla" panose="02000000000000000000" pitchFamily="2" charset="-78"/>
                <a:cs typeface="Sakkal Majalla" panose="02000000000000000000" pitchFamily="2" charset="-78"/>
              </a:rPr>
              <a:t> </a:t>
            </a:r>
            <a:r>
              <a:rPr lang="ar-JO" altLang="zh-CN" sz="2400" dirty="0">
                <a:latin typeface="Sakkal Majalla" panose="02000000000000000000" pitchFamily="2" charset="-78"/>
                <a:cs typeface="Sakkal Majalla" panose="02000000000000000000" pitchFamily="2" charset="-78"/>
              </a:rPr>
              <a:t>حيث تقدر قيمة السهم من خلال العلاقة النسبية بين سعره الحالي وبعض المتغيرات المحددة مثل القيمة الدفترية أو المبيعات</a:t>
            </a:r>
            <a:r>
              <a:rPr lang="ar-SA" altLang="zh-CN" sz="2400" dirty="0">
                <a:latin typeface="Sakkal Majalla" panose="02000000000000000000" pitchFamily="2" charset="-78"/>
                <a:cs typeface="Sakkal Majalla" panose="02000000000000000000" pitchFamily="2" charset="-78"/>
              </a:rPr>
              <a:t>.</a:t>
            </a:r>
            <a:endParaRPr lang="ar-SA" sz="2400" dirty="0"/>
          </a:p>
        </p:txBody>
      </p:sp>
    </p:spTree>
    <p:extLst>
      <p:ext uri="{BB962C8B-B14F-4D97-AF65-F5344CB8AC3E}">
        <p14:creationId xmlns:p14="http://schemas.microsoft.com/office/powerpoint/2010/main" val="240179016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مستطيل 3">
            <a:extLst>
              <a:ext uri="{FF2B5EF4-FFF2-40B4-BE49-F238E27FC236}">
                <a16:creationId xmlns:a16="http://schemas.microsoft.com/office/drawing/2014/main" id="{BB0F104F-A524-4929-8454-EF406D6F5AEA}"/>
              </a:ext>
            </a:extLst>
          </p:cNvPr>
          <p:cNvSpPr/>
          <p:nvPr/>
        </p:nvSpPr>
        <p:spPr>
          <a:xfrm>
            <a:off x="326572" y="990532"/>
            <a:ext cx="11485984" cy="5220710"/>
          </a:xfrm>
          <a:prstGeom prst="rect">
            <a:avLst/>
          </a:prstGeom>
          <a:solidFill>
            <a:schemeClr val="bg1"/>
          </a:solidFill>
          <a:ln w="2857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5" name="مستطيل 4">
            <a:extLst>
              <a:ext uri="{FF2B5EF4-FFF2-40B4-BE49-F238E27FC236}">
                <a16:creationId xmlns:a16="http://schemas.microsoft.com/office/drawing/2014/main" id="{6E76C6E5-C3DA-42D7-B1D4-766024C4B98E}"/>
              </a:ext>
            </a:extLst>
          </p:cNvPr>
          <p:cNvSpPr/>
          <p:nvPr/>
        </p:nvSpPr>
        <p:spPr>
          <a:xfrm>
            <a:off x="2743200" y="662665"/>
            <a:ext cx="6885432" cy="85413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6" name="عنوان 1">
            <a:extLst>
              <a:ext uri="{FF2B5EF4-FFF2-40B4-BE49-F238E27FC236}">
                <a16:creationId xmlns:a16="http://schemas.microsoft.com/office/drawing/2014/main" id="{900371B9-F023-4D5B-BFB1-8B71C0D25591}"/>
              </a:ext>
            </a:extLst>
          </p:cNvPr>
          <p:cNvSpPr txBox="1">
            <a:spLocks/>
          </p:cNvSpPr>
          <p:nvPr/>
        </p:nvSpPr>
        <p:spPr>
          <a:xfrm>
            <a:off x="3138678" y="662665"/>
            <a:ext cx="6094475" cy="696174"/>
          </a:xfrm>
          <a:prstGeom prst="rect">
            <a:avLst/>
          </a:prstGeom>
        </p:spPr>
        <p:txBody>
          <a:bodyPr vert="horz" lIns="91440" tIns="45720" rIns="91440" bIns="45720" rtlCol="1" anchor="b">
            <a:noAutofit/>
          </a:bodyPr>
          <a:lstStyle>
            <a:lvl1pPr algn="ctr" defTabSz="914400" rtl="1" eaLnBrk="1" latinLnBrk="0" hangingPunct="1">
              <a:lnSpc>
                <a:spcPct val="90000"/>
              </a:lnSpc>
              <a:spcBef>
                <a:spcPct val="0"/>
              </a:spcBef>
              <a:buNone/>
              <a:defRPr sz="6000" kern="1200">
                <a:solidFill>
                  <a:schemeClr val="tx1"/>
                </a:solidFill>
                <a:latin typeface="+mj-lt"/>
                <a:ea typeface="+mj-ea"/>
                <a:cs typeface="+mj-cs"/>
              </a:defRPr>
            </a:lvl1pPr>
          </a:lstStyle>
          <a:p>
            <a:r>
              <a:rPr lang="ar-JO" altLang="zh-CN" sz="3200" b="1" dirty="0">
                <a:solidFill>
                  <a:schemeClr val="bg1"/>
                </a:solidFill>
                <a:latin typeface="Sakkal Majalla" panose="02000000000000000000" pitchFamily="2" charset="-78"/>
                <a:cs typeface="Sakkal Majalla" panose="02000000000000000000" pitchFamily="2" charset="-78"/>
              </a:rPr>
              <a:t>تقييم الأسهم</a:t>
            </a:r>
            <a:endParaRPr lang="ar-SA" sz="3200" b="1" dirty="0">
              <a:solidFill>
                <a:schemeClr val="bg1"/>
              </a:solidFill>
              <a:latin typeface="Sakkal Majalla" panose="02000000000000000000" pitchFamily="2" charset="-78"/>
              <a:cs typeface="Sakkal Majalla" panose="02000000000000000000" pitchFamily="2" charset="-78"/>
            </a:endParaRPr>
          </a:p>
        </p:txBody>
      </p:sp>
      <p:pic>
        <p:nvPicPr>
          <p:cNvPr id="12" name="Picture 15">
            <a:extLst>
              <a:ext uri="{FF2B5EF4-FFF2-40B4-BE49-F238E27FC236}">
                <a16:creationId xmlns:a16="http://schemas.microsoft.com/office/drawing/2014/main" id="{EDF95CB9-E652-455B-A74D-E1830FCA8059}"/>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8" name="مستطيل 6">
            <a:extLst>
              <a:ext uri="{FF2B5EF4-FFF2-40B4-BE49-F238E27FC236}">
                <a16:creationId xmlns:a16="http://schemas.microsoft.com/office/drawing/2014/main" id="{3834CAEC-73E0-422D-A923-588FC0327262}"/>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 </a:t>
            </a:r>
          </a:p>
        </p:txBody>
      </p:sp>
      <p:sp>
        <p:nvSpPr>
          <p:cNvPr id="3" name="مستطيل 2">
            <a:extLst>
              <a:ext uri="{FF2B5EF4-FFF2-40B4-BE49-F238E27FC236}">
                <a16:creationId xmlns:a16="http://schemas.microsoft.com/office/drawing/2014/main" id="{686E50A3-F01C-4FEE-829E-43D833441A3C}"/>
              </a:ext>
            </a:extLst>
          </p:cNvPr>
          <p:cNvSpPr/>
          <p:nvPr/>
        </p:nvSpPr>
        <p:spPr>
          <a:xfrm>
            <a:off x="1307507" y="2195213"/>
            <a:ext cx="9561774" cy="1754326"/>
          </a:xfrm>
          <a:prstGeom prst="rect">
            <a:avLst/>
          </a:prstGeom>
        </p:spPr>
        <p:txBody>
          <a:bodyPr wrap="square">
            <a:spAutoFit/>
          </a:bodyPr>
          <a:lstStyle/>
          <a:p>
            <a:pPr algn="just" rtl="1">
              <a:lnSpc>
                <a:spcPct val="150000"/>
              </a:lnSpc>
            </a:pPr>
            <a:r>
              <a:rPr lang="ar-SA" altLang="zh-CN" sz="2400" b="1" dirty="0">
                <a:solidFill>
                  <a:srgbClr val="00B050"/>
                </a:solidFill>
                <a:latin typeface="Sakkal Majalla" panose="02000000000000000000" pitchFamily="2" charset="-78"/>
                <a:cs typeface="Sakkal Majalla" panose="02000000000000000000" pitchFamily="2" charset="-78"/>
              </a:rPr>
              <a:t>إ</a:t>
            </a:r>
            <a:r>
              <a:rPr lang="ar-JO" altLang="zh-CN" sz="2400" b="1" dirty="0" smtClean="0">
                <a:solidFill>
                  <a:srgbClr val="00B050"/>
                </a:solidFill>
                <a:latin typeface="Sakkal Majalla" panose="02000000000000000000" pitchFamily="2" charset="-78"/>
                <a:cs typeface="Sakkal Majalla" panose="02000000000000000000" pitchFamily="2" charset="-78"/>
              </a:rPr>
              <a:t>ن </a:t>
            </a:r>
            <a:r>
              <a:rPr lang="ar-JO" altLang="zh-CN" sz="2400" b="1" dirty="0">
                <a:solidFill>
                  <a:srgbClr val="00B050"/>
                </a:solidFill>
                <a:latin typeface="Sakkal Majalla" panose="02000000000000000000" pitchFamily="2" charset="-78"/>
                <a:cs typeface="Sakkal Majalla" panose="02000000000000000000" pitchFamily="2" charset="-78"/>
              </a:rPr>
              <a:t>جميع طرق التقييم لها نفس العوامل المشتركة وهي:</a:t>
            </a:r>
            <a:endParaRPr lang="en-US" altLang="zh-CN" sz="2400" b="1" dirty="0">
              <a:solidFill>
                <a:srgbClr val="00B050"/>
              </a:solidFill>
              <a:latin typeface="Sakkal Majalla" panose="02000000000000000000" pitchFamily="2" charset="-78"/>
              <a:cs typeface="Sakkal Majalla" panose="02000000000000000000" pitchFamily="2" charset="-78"/>
            </a:endParaRPr>
          </a:p>
          <a:p>
            <a:pPr marL="457200" indent="-457200" algn="just" rtl="1">
              <a:lnSpc>
                <a:spcPct val="150000"/>
              </a:lnSpc>
              <a:buClr>
                <a:srgbClr val="7030A0"/>
              </a:buClr>
              <a:buFont typeface="+mj-lt"/>
              <a:buAutoNum type="arabicPeriod"/>
            </a:pPr>
            <a:r>
              <a:rPr lang="ar-JO" altLang="zh-CN" sz="2400" dirty="0">
                <a:latin typeface="Sakkal Majalla" panose="02000000000000000000" pitchFamily="2" charset="-78"/>
                <a:cs typeface="Sakkal Majalla" panose="02000000000000000000" pitchFamily="2" charset="-78"/>
              </a:rPr>
              <a:t>إن عملية التقييم تتأثر بدرجة كبيرة بالعائد المطلوب من قبل المستثمر.</a:t>
            </a:r>
            <a:endParaRPr lang="en-US" altLang="zh-CN" sz="2400" dirty="0">
              <a:latin typeface="Sakkal Majalla" panose="02000000000000000000" pitchFamily="2" charset="-78"/>
              <a:cs typeface="Sakkal Majalla" panose="02000000000000000000" pitchFamily="2" charset="-78"/>
            </a:endParaRPr>
          </a:p>
          <a:p>
            <a:pPr marL="457200" indent="-457200" algn="just" rtl="1">
              <a:lnSpc>
                <a:spcPct val="150000"/>
              </a:lnSpc>
              <a:buClr>
                <a:srgbClr val="7030A0"/>
              </a:buClr>
              <a:buFont typeface="+mj-lt"/>
              <a:buAutoNum type="arabicPeriod"/>
            </a:pPr>
            <a:r>
              <a:rPr lang="ar-JO" altLang="zh-CN" sz="2400" dirty="0">
                <a:latin typeface="Sakkal Majalla" panose="02000000000000000000" pitchFamily="2" charset="-78"/>
                <a:cs typeface="Sakkal Majalla" panose="02000000000000000000" pitchFamily="2" charset="-78"/>
              </a:rPr>
              <a:t>إن عملية التقييم تتأثر أيضا بمعدل النمو المقدر للمتغير المستخدم كالأرباح المتحققة أو الموزعة أو المبيعات</a:t>
            </a:r>
            <a:r>
              <a:rPr lang="ar-JO" altLang="zh-CN" sz="2400" dirty="0" smtClean="0">
                <a:latin typeface="Sakkal Majalla" panose="02000000000000000000" pitchFamily="2" charset="-78"/>
                <a:cs typeface="Sakkal Majalla" panose="02000000000000000000" pitchFamily="2" charset="-78"/>
              </a:rPr>
              <a:t>.</a:t>
            </a:r>
            <a:endParaRPr lang="ar-SA" altLang="zh-CN" sz="2400" dirty="0" smtClean="0">
              <a:latin typeface="Sakkal Majalla" panose="02000000000000000000" pitchFamily="2" charset="-78"/>
              <a:cs typeface="Sakkal Majalla" panose="02000000000000000000" pitchFamily="2" charset="-78"/>
            </a:endParaRPr>
          </a:p>
        </p:txBody>
      </p:sp>
      <p:sp>
        <p:nvSpPr>
          <p:cNvPr id="7" name="مستطيل 6">
            <a:extLst>
              <a:ext uri="{FF2B5EF4-FFF2-40B4-BE49-F238E27FC236}">
                <a16:creationId xmlns:a16="http://schemas.microsoft.com/office/drawing/2014/main" id="{A50DDDA0-79B5-451B-9F95-A25F316BE10E}"/>
              </a:ext>
            </a:extLst>
          </p:cNvPr>
          <p:cNvSpPr/>
          <p:nvPr/>
        </p:nvSpPr>
        <p:spPr>
          <a:xfrm>
            <a:off x="1405191" y="4065944"/>
            <a:ext cx="9561448" cy="1754326"/>
          </a:xfrm>
          <a:prstGeom prst="rect">
            <a:avLst/>
          </a:prstGeom>
          <a:solidFill>
            <a:schemeClr val="accent1">
              <a:lumMod val="40000"/>
              <a:lumOff val="60000"/>
            </a:schemeClr>
          </a:solidFill>
        </p:spPr>
        <p:txBody>
          <a:bodyPr wrap="square">
            <a:spAutoFit/>
          </a:bodyPr>
          <a:lstStyle/>
          <a:p>
            <a:pPr algn="just" rtl="1">
              <a:lnSpc>
                <a:spcPct val="150000"/>
              </a:lnSpc>
            </a:pPr>
            <a:r>
              <a:rPr lang="en-US" altLang="zh-CN" sz="2400" dirty="0">
                <a:latin typeface="Sakkal Majalla" panose="02000000000000000000" pitchFamily="2" charset="-78"/>
                <a:cs typeface="Sakkal Majalla" panose="02000000000000000000" pitchFamily="2" charset="-78"/>
              </a:rPr>
              <a:t>    </a:t>
            </a:r>
            <a:r>
              <a:rPr lang="ar-JO" altLang="zh-CN" sz="2400" dirty="0">
                <a:latin typeface="Sakkal Majalla" panose="02000000000000000000" pitchFamily="2" charset="-78"/>
                <a:cs typeface="Sakkal Majalla" panose="02000000000000000000" pitchFamily="2" charset="-78"/>
              </a:rPr>
              <a:t>إن أي اختلاف في تقدير هذه العوامل سيؤدي حتما إلى اختلاف في نتيجة التقييم. وسيعرض القسم التالي لأسلوبي التقييم المشار لهما بشيء من التفصيل مع ملاحظة أن هذين الأسلوبين يجب أن ينظر إليهما كمكملين وليس كبديلين</a:t>
            </a:r>
            <a:r>
              <a:rPr lang="en-US" altLang="zh-CN" sz="2400" dirty="0">
                <a:latin typeface="Sakkal Majalla" panose="02000000000000000000" pitchFamily="2" charset="-78"/>
                <a:cs typeface="Sakkal Majalla" panose="02000000000000000000" pitchFamily="2" charset="-78"/>
              </a:rPr>
              <a:t>. </a:t>
            </a:r>
            <a:endParaRPr lang="en-US" altLang="ar-SA"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0657484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572139" y="649659"/>
            <a:ext cx="7047722" cy="1651518"/>
          </a:xfrm>
        </p:spPr>
        <p:txBody>
          <a:bodyPr>
            <a:normAutofit/>
          </a:bodyPr>
          <a:lstStyle/>
          <a:p>
            <a:r>
              <a:rPr lang="ar-SA" altLang="ar-SA" sz="3600" b="1" dirty="0">
                <a:solidFill>
                  <a:schemeClr val="bg1"/>
                </a:solidFill>
                <a:latin typeface="Sakkal Majalla" panose="02000000000000000000" pitchFamily="2" charset="-78"/>
                <a:cs typeface="Sakkal Majalla" panose="02000000000000000000" pitchFamily="2" charset="-78"/>
              </a:rPr>
              <a:t>أولا: </a:t>
            </a:r>
            <a:r>
              <a:rPr lang="ar-JO" altLang="zh-CN" sz="3600" b="1" dirty="0">
                <a:solidFill>
                  <a:schemeClr val="bg1"/>
                </a:solidFill>
                <a:latin typeface="Sakkal Majalla" panose="02000000000000000000" pitchFamily="2" charset="-78"/>
                <a:cs typeface="Sakkal Majalla" panose="02000000000000000000" pitchFamily="2" charset="-78"/>
              </a:rPr>
              <a:t>أساليب خصم التدفقات النقدية</a:t>
            </a:r>
            <a:r>
              <a:rPr lang="en-US" altLang="zh-CN" sz="3600" b="1" dirty="0">
                <a:solidFill>
                  <a:schemeClr val="bg1"/>
                </a:solidFill>
                <a:latin typeface="Sakkal Majalla" panose="02000000000000000000" pitchFamily="2" charset="-78"/>
                <a:cs typeface="Sakkal Majalla" panose="02000000000000000000" pitchFamily="2" charset="-78"/>
              </a:rPr>
              <a:t> </a:t>
            </a:r>
            <a:endParaRPr lang="ar-SA" sz="36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 </a:t>
            </a:r>
          </a:p>
        </p:txBody>
      </p:sp>
      <p:sp>
        <p:nvSpPr>
          <p:cNvPr id="7" name="مستطيل 6">
            <a:extLst>
              <a:ext uri="{FF2B5EF4-FFF2-40B4-BE49-F238E27FC236}">
                <a16:creationId xmlns:a16="http://schemas.microsoft.com/office/drawing/2014/main" id="{51B63C53-69B9-4CBA-A181-2919AA1015E6}"/>
              </a:ext>
            </a:extLst>
          </p:cNvPr>
          <p:cNvSpPr/>
          <p:nvPr/>
        </p:nvSpPr>
        <p:spPr>
          <a:xfrm>
            <a:off x="2730547" y="2629335"/>
            <a:ext cx="8419604" cy="3370153"/>
          </a:xfrm>
          <a:prstGeom prst="rect">
            <a:avLst/>
          </a:prstGeom>
          <a:solidFill>
            <a:schemeClr val="bg1"/>
          </a:solidFill>
        </p:spPr>
        <p:txBody>
          <a:bodyPr wrap="square">
            <a:spAutoFit/>
          </a:bodyPr>
          <a:lstStyle/>
          <a:p>
            <a:pPr marL="342900" indent="-342900" algn="just" rtl="1">
              <a:lnSpc>
                <a:spcPct val="150000"/>
              </a:lnSpc>
              <a:buClr>
                <a:srgbClr val="7030A0"/>
              </a:buClr>
              <a:buFont typeface="Wingdings" panose="05000000000000000000" pitchFamily="2" charset="2"/>
              <a:buChar char="Ø"/>
            </a:pPr>
            <a:r>
              <a:rPr lang="ar-JO" altLang="zh-CN" sz="2400" dirty="0">
                <a:latin typeface="Sakkal Majalla" panose="02000000000000000000" pitchFamily="2" charset="-78"/>
                <a:cs typeface="Sakkal Majalla" panose="02000000000000000000" pitchFamily="2" charset="-78"/>
              </a:rPr>
              <a:t> يتم خصم التدفقات المستقبلية للوصول إلى القيمة الحالية وذلك من </a:t>
            </a:r>
            <a:r>
              <a:rPr lang="ar-SA" altLang="zh-CN" sz="2400" dirty="0">
                <a:latin typeface="Sakkal Majalla" panose="02000000000000000000" pitchFamily="2" charset="-78"/>
                <a:cs typeface="Sakkal Majalla" panose="02000000000000000000" pitchFamily="2" charset="-78"/>
              </a:rPr>
              <a:t>خصم </a:t>
            </a:r>
            <a:r>
              <a:rPr lang="ar-JO" altLang="zh-CN" sz="2400" dirty="0">
                <a:latin typeface="Sakkal Majalla" panose="02000000000000000000" pitchFamily="2" charset="-78"/>
                <a:cs typeface="Sakkal Majalla" panose="02000000000000000000" pitchFamily="2" charset="-78"/>
              </a:rPr>
              <a:t>التدفق النقدي المتوقع  بمعدل خصم مناسب يمثل معدل العائد الذي يطلبه المستثمر والذي يعكس بدوره مستوى المخاطر الذي ينطوي عليه الاستثمار</a:t>
            </a:r>
            <a:r>
              <a:rPr lang="ar-SA" altLang="zh-CN" sz="2400" dirty="0">
                <a:latin typeface="Sakkal Majalla" panose="02000000000000000000" pitchFamily="2" charset="-78"/>
                <a:cs typeface="Sakkal Majalla" panose="02000000000000000000" pitchFamily="2" charset="-78"/>
              </a:rPr>
              <a:t>.</a:t>
            </a:r>
            <a:endParaRPr lang="ar-JO" altLang="zh-CN" sz="2400" dirty="0">
              <a:latin typeface="Sakkal Majalla" panose="02000000000000000000" pitchFamily="2" charset="-78"/>
              <a:cs typeface="Sakkal Majalla" panose="02000000000000000000" pitchFamily="2" charset="-78"/>
            </a:endParaRPr>
          </a:p>
          <a:p>
            <a:pPr marL="342900" indent="-342900" algn="just" rtl="1">
              <a:lnSpc>
                <a:spcPct val="150000"/>
              </a:lnSpc>
              <a:buClr>
                <a:srgbClr val="7030A0"/>
              </a:buClr>
              <a:buFont typeface="Wingdings" panose="05000000000000000000" pitchFamily="2" charset="2"/>
              <a:buChar char="Ø"/>
            </a:pPr>
            <a:r>
              <a:rPr lang="ar-JO" altLang="zh-CN" sz="2400" dirty="0">
                <a:latin typeface="Sakkal Majalla" panose="02000000000000000000" pitchFamily="2" charset="-78"/>
                <a:cs typeface="Sakkal Majalla" panose="02000000000000000000" pitchFamily="2" charset="-78"/>
              </a:rPr>
              <a:t>ويختلف التدفق النقدي المستخدم بحسب الأسلوب المتبع لتقدير هذا التدفق فهو قد يكون الأرباح الموزعة (النموذج الأشهر) أو تدفق نقدي حر من العمليات أو تدفق نقدي حر لحقوق الملكية</a:t>
            </a:r>
            <a:r>
              <a:rPr lang="ar-SA" altLang="zh-CN" sz="2400" dirty="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68255334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ستطيل 25">
            <a:extLst>
              <a:ext uri="{FF2B5EF4-FFF2-40B4-BE49-F238E27FC236}">
                <a16:creationId xmlns:a16="http://schemas.microsoft.com/office/drawing/2014/main" id="{81C5A873-1398-4F3B-A2D0-62CFF3C2AD18}"/>
              </a:ext>
            </a:extLst>
          </p:cNvPr>
          <p:cNvSpPr/>
          <p:nvPr/>
        </p:nvSpPr>
        <p:spPr>
          <a:xfrm>
            <a:off x="8558565" y="1886452"/>
            <a:ext cx="119825" cy="400116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401072" cy="584775"/>
            </a:xfrm>
            <a:prstGeom prst="rect">
              <a:avLst/>
            </a:prstGeom>
            <a:noFill/>
            <a:ln>
              <a:noFill/>
            </a:ln>
          </p:spPr>
          <p:txBody>
            <a:bodyPr wrap="none" rtlCol="1">
              <a:spAutoFit/>
            </a:bodyPr>
            <a:lstStyle/>
            <a:p>
              <a:r>
                <a:rPr lang="ar-SA" sz="3200" dirty="0">
                  <a:solidFill>
                    <a:schemeClr val="bg1"/>
                  </a:solidFill>
                </a:rPr>
                <a:t>1</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221020" y="2965897"/>
            <a:ext cx="2506823" cy="1331134"/>
          </a:xfrm>
          <a:prstGeom prst="rect">
            <a:avLst/>
          </a:prstGeom>
        </p:spPr>
        <p:txBody>
          <a:bodyPr wrap="square">
            <a:spAutoFit/>
          </a:bodyPr>
          <a:lstStyle/>
          <a:p>
            <a:pPr algn="ctr" rtl="1" eaLnBrk="0" hangingPunct="0">
              <a:lnSpc>
                <a:spcPct val="150000"/>
              </a:lnSpc>
            </a:pPr>
            <a:r>
              <a:rPr lang="ar-JO" altLang="zh-CN" sz="2800" dirty="0">
                <a:latin typeface="Sakkal Majalla" panose="02000000000000000000" pitchFamily="2" charset="-78"/>
                <a:cs typeface="Sakkal Majalla" panose="02000000000000000000" pitchFamily="2" charset="-78"/>
              </a:rPr>
              <a:t>أولاً</a:t>
            </a:r>
            <a:r>
              <a:rPr lang="ar-JO" altLang="zh-CN" sz="2800" dirty="0">
                <a:latin typeface="Sakkal Majalla" panose="02000000000000000000" pitchFamily="2" charset="-78"/>
                <a:cs typeface="Sakkal Majalla" panose="02000000000000000000" pitchFamily="2" charset="-78"/>
              </a:rPr>
              <a:t>:</a:t>
            </a:r>
            <a:endParaRPr lang="ar-SA" altLang="zh-CN" sz="2800" dirty="0">
              <a:latin typeface="Sakkal Majalla" panose="02000000000000000000" pitchFamily="2" charset="-78"/>
              <a:cs typeface="Sakkal Majalla" panose="02000000000000000000" pitchFamily="2" charset="-78"/>
            </a:endParaRPr>
          </a:p>
          <a:p>
            <a:pPr algn="ctr" rtl="1" eaLnBrk="0" hangingPunct="0">
              <a:lnSpc>
                <a:spcPct val="150000"/>
              </a:lnSpc>
            </a:pPr>
            <a:r>
              <a:rPr lang="ar-SA" altLang="zh-CN" sz="2800" dirty="0">
                <a:latin typeface="Sakkal Majalla" panose="02000000000000000000" pitchFamily="2" charset="-78"/>
                <a:cs typeface="Sakkal Majalla" panose="02000000000000000000" pitchFamily="2" charset="-78"/>
              </a:rPr>
              <a:t> </a:t>
            </a:r>
            <a:r>
              <a:rPr lang="ar-JO" altLang="zh-CN" sz="2800" dirty="0">
                <a:latin typeface="Sakkal Majalla" panose="02000000000000000000" pitchFamily="2" charset="-78"/>
                <a:cs typeface="Sakkal Majalla" panose="02000000000000000000" pitchFamily="2" charset="-78"/>
              </a:rPr>
              <a:t>الأرباح الموزعة</a:t>
            </a:r>
            <a:r>
              <a:rPr lang="en-US" altLang="zh-CN" sz="2800" dirty="0">
                <a:latin typeface="Sakkal Majalla" panose="02000000000000000000" pitchFamily="2" charset="-78"/>
                <a:cs typeface="Sakkal Majalla" panose="02000000000000000000" pitchFamily="2" charset="-78"/>
              </a:rPr>
              <a:t> </a:t>
            </a:r>
            <a:endParaRPr lang="ar-SA" sz="2800" dirty="0">
              <a:latin typeface="Sakkal Majalla" panose="02000000000000000000" pitchFamily="2" charset="-78"/>
              <a:cs typeface="Sakkal Majalla" panose="02000000000000000000" pitchFamily="2" charset="-78"/>
              <a:sym typeface="Wingdings" panose="05000000000000000000" pitchFamily="2" charset="2"/>
            </a:endParaRP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a:t>
            </a:r>
          </a:p>
        </p:txBody>
      </p:sp>
      <p:sp>
        <p:nvSpPr>
          <p:cNvPr id="3" name="مستطيل 2">
            <a:extLst>
              <a:ext uri="{FF2B5EF4-FFF2-40B4-BE49-F238E27FC236}">
                <a16:creationId xmlns:a16="http://schemas.microsoft.com/office/drawing/2014/main" id="{B232275C-B5B3-46FE-AD9D-AD19DB7ABD83}"/>
              </a:ext>
            </a:extLst>
          </p:cNvPr>
          <p:cNvSpPr/>
          <p:nvPr/>
        </p:nvSpPr>
        <p:spPr>
          <a:xfrm>
            <a:off x="1207770" y="2217906"/>
            <a:ext cx="7196559" cy="3416320"/>
          </a:xfrm>
          <a:prstGeom prst="rect">
            <a:avLst/>
          </a:prstGeom>
        </p:spPr>
        <p:txBody>
          <a:bodyPr wrap="square">
            <a:spAutoFit/>
          </a:bodyPr>
          <a:lstStyle/>
          <a:p>
            <a:pPr marL="342900" indent="-342900" algn="just" rtl="1">
              <a:lnSpc>
                <a:spcPct val="150000"/>
              </a:lnSpc>
              <a:buClr>
                <a:srgbClr val="7030A0"/>
              </a:buClr>
              <a:buFont typeface="Wingdings" panose="05000000000000000000" pitchFamily="2" charset="2"/>
              <a:buChar char="Ø"/>
            </a:pPr>
            <a:r>
              <a:rPr lang="ar-JO" altLang="zh-CN" sz="2400" dirty="0">
                <a:latin typeface="Sakkal Majalla" panose="02000000000000000000" pitchFamily="2" charset="-78"/>
                <a:cs typeface="Sakkal Majalla" panose="02000000000000000000" pitchFamily="2" charset="-78"/>
              </a:rPr>
              <a:t>إن أوضح تدفق نقدي ناتج عن الأسهم هو الأرباح الموزعة وهنا فان افضل معدل خصم يمكن استخدامه هو كلفة حقوق الملكية</a:t>
            </a:r>
            <a:r>
              <a:rPr lang="en-US" altLang="zh-CN" sz="2400" dirty="0">
                <a:latin typeface="Sakkal Majalla" panose="02000000000000000000" pitchFamily="2" charset="-78"/>
                <a:cs typeface="Sakkal Majalla" panose="02000000000000000000" pitchFamily="2" charset="-78"/>
              </a:rPr>
              <a:t> Cost of equity </a:t>
            </a:r>
            <a:r>
              <a:rPr lang="ar-SA" altLang="zh-CN" sz="2400" dirty="0">
                <a:latin typeface="Sakkal Majalla" panose="02000000000000000000" pitchFamily="2" charset="-78"/>
                <a:cs typeface="Sakkal Majalla" panose="02000000000000000000" pitchFamily="2" charset="-78"/>
              </a:rPr>
              <a:t>.</a:t>
            </a:r>
            <a:endParaRPr lang="ar-JO" altLang="zh-CN" sz="2400" dirty="0">
              <a:latin typeface="Sakkal Majalla" panose="02000000000000000000" pitchFamily="2" charset="-78"/>
              <a:cs typeface="Sakkal Majalla" panose="02000000000000000000" pitchFamily="2" charset="-78"/>
            </a:endParaRPr>
          </a:p>
          <a:p>
            <a:pPr marL="342900" indent="-342900" algn="just" rtl="1">
              <a:lnSpc>
                <a:spcPct val="150000"/>
              </a:lnSpc>
              <a:buClr>
                <a:srgbClr val="7030A0"/>
              </a:buClr>
              <a:buFont typeface="Wingdings" panose="05000000000000000000" pitchFamily="2" charset="2"/>
              <a:buChar char="Ø"/>
            </a:pPr>
            <a:r>
              <a:rPr lang="ar-JO" altLang="zh-CN" sz="2400" dirty="0">
                <a:latin typeface="Sakkal Majalla" panose="02000000000000000000" pitchFamily="2" charset="-78"/>
                <a:cs typeface="Sakkal Majalla" panose="02000000000000000000" pitchFamily="2" charset="-78"/>
              </a:rPr>
              <a:t>ولكن استخدام أسلوب خصم التدفقات النقدية قد لا يكون ممكنا في حالة الشركات التي لا توزع أرباحها وإنما تعيد استثمارها وفي المقابل فان استخدام هذا الأسلوب يكون نافعا جدا عندما يكون هناك استقرارا في الأرباح الموزعة من الشركة</a:t>
            </a:r>
            <a:r>
              <a:rPr lang="ar-SA" altLang="zh-CN" sz="2400" dirty="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58229452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ستطيل 25">
            <a:extLst>
              <a:ext uri="{FF2B5EF4-FFF2-40B4-BE49-F238E27FC236}">
                <a16:creationId xmlns:a16="http://schemas.microsoft.com/office/drawing/2014/main" id="{81C5A873-1398-4F3B-A2D0-62CFF3C2AD18}"/>
              </a:ext>
            </a:extLst>
          </p:cNvPr>
          <p:cNvSpPr/>
          <p:nvPr/>
        </p:nvSpPr>
        <p:spPr>
          <a:xfrm>
            <a:off x="8520157" y="1886452"/>
            <a:ext cx="158233" cy="400116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401072" cy="584775"/>
            </a:xfrm>
            <a:prstGeom prst="rect">
              <a:avLst/>
            </a:prstGeom>
            <a:noFill/>
            <a:ln>
              <a:noFill/>
            </a:ln>
          </p:spPr>
          <p:txBody>
            <a:bodyPr wrap="none" rtlCol="1">
              <a:spAutoFit/>
            </a:bodyPr>
            <a:lstStyle/>
            <a:p>
              <a:r>
                <a:rPr lang="ar-SA" sz="3200" dirty="0">
                  <a:solidFill>
                    <a:schemeClr val="bg1"/>
                  </a:solidFill>
                </a:rPr>
                <a:t>2</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221020" y="2619265"/>
            <a:ext cx="2506823" cy="1977464"/>
          </a:xfrm>
          <a:prstGeom prst="rect">
            <a:avLst/>
          </a:prstGeom>
        </p:spPr>
        <p:txBody>
          <a:bodyPr wrap="square">
            <a:spAutoFit/>
          </a:bodyPr>
          <a:lstStyle/>
          <a:p>
            <a:pPr algn="ctr" rtl="1" eaLnBrk="0" hangingPunct="0">
              <a:lnSpc>
                <a:spcPct val="150000"/>
              </a:lnSpc>
            </a:pPr>
            <a:r>
              <a:rPr lang="ar-SA" altLang="zh-CN" sz="2800" dirty="0">
                <a:latin typeface="Sakkal Majalla" panose="02000000000000000000" pitchFamily="2" charset="-78"/>
                <a:cs typeface="Sakkal Majalla" panose="02000000000000000000" pitchFamily="2" charset="-78"/>
              </a:rPr>
              <a:t>ثانياً</a:t>
            </a:r>
            <a:r>
              <a:rPr lang="ar-JO" altLang="zh-CN" sz="2800" dirty="0">
                <a:latin typeface="Sakkal Majalla" panose="02000000000000000000" pitchFamily="2" charset="-78"/>
                <a:cs typeface="Sakkal Majalla" panose="02000000000000000000" pitchFamily="2" charset="-78"/>
              </a:rPr>
              <a:t>:</a:t>
            </a:r>
            <a:endParaRPr lang="ar-SA" altLang="zh-CN" sz="2800" dirty="0">
              <a:latin typeface="Sakkal Majalla" panose="02000000000000000000" pitchFamily="2" charset="-78"/>
              <a:cs typeface="Sakkal Majalla" panose="02000000000000000000" pitchFamily="2" charset="-78"/>
            </a:endParaRPr>
          </a:p>
          <a:p>
            <a:pPr algn="ctr" rtl="1" eaLnBrk="0" hangingPunct="0">
              <a:lnSpc>
                <a:spcPct val="150000"/>
              </a:lnSpc>
            </a:pPr>
            <a:r>
              <a:rPr lang="ar-SA" altLang="zh-CN" sz="2800" dirty="0">
                <a:latin typeface="Sakkal Majalla" panose="02000000000000000000" pitchFamily="2" charset="-78"/>
                <a:cs typeface="Sakkal Majalla" panose="02000000000000000000" pitchFamily="2" charset="-78"/>
              </a:rPr>
              <a:t> </a:t>
            </a:r>
            <a:r>
              <a:rPr lang="ar-JO" altLang="zh-CN" sz="2800" dirty="0">
                <a:latin typeface="Sakkal Majalla" panose="02000000000000000000" pitchFamily="2" charset="-78"/>
                <a:cs typeface="Sakkal Majalla" panose="02000000000000000000" pitchFamily="2" charset="-78"/>
              </a:rPr>
              <a:t>التدفق النقدي الحر من العمليات</a:t>
            </a:r>
            <a:endParaRPr lang="ar-SA" sz="2800" dirty="0">
              <a:latin typeface="Sakkal Majalla" panose="02000000000000000000" pitchFamily="2" charset="-78"/>
              <a:cs typeface="Sakkal Majalla" panose="02000000000000000000" pitchFamily="2" charset="-78"/>
              <a:sym typeface="Wingdings" panose="05000000000000000000" pitchFamily="2" charset="2"/>
            </a:endParaRP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a:t>
            </a:r>
          </a:p>
        </p:txBody>
      </p:sp>
      <p:sp>
        <p:nvSpPr>
          <p:cNvPr id="2" name="مستطيل 1">
            <a:extLst>
              <a:ext uri="{FF2B5EF4-FFF2-40B4-BE49-F238E27FC236}">
                <a16:creationId xmlns:a16="http://schemas.microsoft.com/office/drawing/2014/main" id="{66D0D409-6459-46CB-9054-54495A310CA9}"/>
              </a:ext>
            </a:extLst>
          </p:cNvPr>
          <p:cNvSpPr/>
          <p:nvPr/>
        </p:nvSpPr>
        <p:spPr>
          <a:xfrm>
            <a:off x="1308455" y="2178873"/>
            <a:ext cx="7057466" cy="3416320"/>
          </a:xfrm>
          <a:prstGeom prst="rect">
            <a:avLst/>
          </a:prstGeom>
        </p:spPr>
        <p:txBody>
          <a:bodyPr wrap="square">
            <a:spAutoFit/>
          </a:bodyPr>
          <a:lstStyle/>
          <a:p>
            <a:pPr marL="342900" indent="-342900" algn="just" rtl="1">
              <a:lnSpc>
                <a:spcPct val="150000"/>
              </a:lnSpc>
              <a:buClr>
                <a:srgbClr val="7030A0"/>
              </a:buClr>
              <a:buFont typeface="Wingdings" panose="05000000000000000000" pitchFamily="2" charset="2"/>
              <a:buChar char="Ø"/>
            </a:pPr>
            <a:r>
              <a:rPr lang="ar-JO" altLang="zh-CN" sz="2400" dirty="0">
                <a:latin typeface="Sakkal Majalla" panose="02000000000000000000" pitchFamily="2" charset="-78"/>
                <a:cs typeface="Sakkal Majalla" panose="02000000000000000000" pitchFamily="2" charset="-78"/>
              </a:rPr>
              <a:t>وهو التدفق النقدي بعد خصم النفقات المباشرة وقبل النفقات التي تدفع للممولين (مثل الأرباح التي تدفع للمالكين والفوائد التي تدفع للدائنين) وهنا يتم استخدام المعدل الموزون لكلفة رأس المال، وهذا الأسلوب ملائم جدا عند مقارنة اكثر من شركة تختلف من حيث هيكل رأس المال لأنه يتم تحديد قيمة الشركة ككل ومن ثم يتم طرح قيمة ديون الشركة للوصول إلى قيمة حقوق الملكية فيها</a:t>
            </a:r>
            <a:r>
              <a:rPr lang="en-US" altLang="zh-CN" sz="2400" dirty="0">
                <a:latin typeface="Sakkal Majalla" panose="02000000000000000000" pitchFamily="2" charset="-78"/>
                <a:cs typeface="Sakkal Majalla" panose="02000000000000000000" pitchFamily="2" charset="-78"/>
              </a:rPr>
              <a:t>. </a:t>
            </a:r>
            <a:endParaRPr lang="en-US" altLang="ar-SA" sz="2400" dirty="0">
              <a:latin typeface="Sakkal Majalla" panose="02000000000000000000" pitchFamily="2" charset="-78"/>
              <a:ea typeface="SimSun" panose="02010600030101010101" pitchFamily="2" charset="-122"/>
              <a:cs typeface="Sakkal Majalla" panose="02000000000000000000" pitchFamily="2" charset="-78"/>
            </a:endParaRPr>
          </a:p>
        </p:txBody>
      </p:sp>
    </p:spTree>
    <p:extLst>
      <p:ext uri="{BB962C8B-B14F-4D97-AF65-F5344CB8AC3E}">
        <p14:creationId xmlns:p14="http://schemas.microsoft.com/office/powerpoint/2010/main" val="307872997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ستطيل 25">
            <a:extLst>
              <a:ext uri="{FF2B5EF4-FFF2-40B4-BE49-F238E27FC236}">
                <a16:creationId xmlns:a16="http://schemas.microsoft.com/office/drawing/2014/main" id="{81C5A873-1398-4F3B-A2D0-62CFF3C2AD18}"/>
              </a:ext>
            </a:extLst>
          </p:cNvPr>
          <p:cNvSpPr/>
          <p:nvPr/>
        </p:nvSpPr>
        <p:spPr>
          <a:xfrm>
            <a:off x="8485973" y="1886452"/>
            <a:ext cx="192417" cy="400116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401072" cy="584775"/>
            </a:xfrm>
            <a:prstGeom prst="rect">
              <a:avLst/>
            </a:prstGeom>
            <a:noFill/>
            <a:ln>
              <a:noFill/>
            </a:ln>
          </p:spPr>
          <p:txBody>
            <a:bodyPr wrap="none" rtlCol="1">
              <a:spAutoFit/>
            </a:bodyPr>
            <a:lstStyle/>
            <a:p>
              <a:r>
                <a:rPr lang="ar-SA" sz="3200" dirty="0">
                  <a:solidFill>
                    <a:schemeClr val="bg1"/>
                  </a:solidFill>
                </a:rPr>
                <a:t>3</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221020" y="2535904"/>
            <a:ext cx="2506823" cy="1977464"/>
          </a:xfrm>
          <a:prstGeom prst="rect">
            <a:avLst/>
          </a:prstGeom>
        </p:spPr>
        <p:txBody>
          <a:bodyPr wrap="square">
            <a:spAutoFit/>
          </a:bodyPr>
          <a:lstStyle/>
          <a:p>
            <a:pPr algn="ctr" rtl="1" eaLnBrk="0" hangingPunct="0">
              <a:lnSpc>
                <a:spcPct val="150000"/>
              </a:lnSpc>
            </a:pPr>
            <a:r>
              <a:rPr lang="ar-SA" altLang="zh-CN" sz="2800" dirty="0" smtClean="0">
                <a:latin typeface="Sakkal Majalla" panose="02000000000000000000" pitchFamily="2" charset="-78"/>
                <a:cs typeface="Sakkal Majalla" panose="02000000000000000000" pitchFamily="2" charset="-78"/>
              </a:rPr>
              <a:t>ثالثاً: </a:t>
            </a:r>
            <a:endParaRPr lang="ar-SA" altLang="zh-CN" sz="2800" dirty="0">
              <a:latin typeface="Sakkal Majalla" panose="02000000000000000000" pitchFamily="2" charset="-78"/>
              <a:cs typeface="Sakkal Majalla" panose="02000000000000000000" pitchFamily="2" charset="-78"/>
            </a:endParaRPr>
          </a:p>
          <a:p>
            <a:pPr algn="ctr" rtl="1" eaLnBrk="0" hangingPunct="0">
              <a:lnSpc>
                <a:spcPct val="150000"/>
              </a:lnSpc>
            </a:pPr>
            <a:r>
              <a:rPr lang="ar-SA" altLang="zh-CN" sz="2800" dirty="0">
                <a:latin typeface="Sakkal Majalla" panose="02000000000000000000" pitchFamily="2" charset="-78"/>
                <a:cs typeface="Sakkal Majalla" panose="02000000000000000000" pitchFamily="2" charset="-78"/>
              </a:rPr>
              <a:t> </a:t>
            </a:r>
            <a:r>
              <a:rPr lang="ar-JO" altLang="zh-CN" sz="2800" dirty="0">
                <a:latin typeface="Sakkal Majalla" panose="02000000000000000000" pitchFamily="2" charset="-78"/>
                <a:cs typeface="Sakkal Majalla" panose="02000000000000000000" pitchFamily="2" charset="-78"/>
              </a:rPr>
              <a:t>التدفق النقدي الحر لحقوق </a:t>
            </a:r>
            <a:r>
              <a:rPr lang="ar-JO" altLang="zh-CN" sz="2800" dirty="0" smtClean="0">
                <a:latin typeface="Sakkal Majalla" panose="02000000000000000000" pitchFamily="2" charset="-78"/>
                <a:cs typeface="Sakkal Majalla" panose="02000000000000000000" pitchFamily="2" charset="-78"/>
              </a:rPr>
              <a:t>الملكية</a:t>
            </a:r>
            <a:endParaRPr lang="ar-SA" sz="2800" dirty="0">
              <a:latin typeface="Sakkal Majalla" panose="02000000000000000000" pitchFamily="2" charset="-78"/>
              <a:cs typeface="Sakkal Majalla" panose="02000000000000000000" pitchFamily="2" charset="-78"/>
              <a:sym typeface="Wingdings" panose="05000000000000000000" pitchFamily="2" charset="2"/>
            </a:endParaRP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a:t>
            </a:r>
          </a:p>
        </p:txBody>
      </p:sp>
      <p:sp>
        <p:nvSpPr>
          <p:cNvPr id="3" name="مستطيل 2">
            <a:extLst>
              <a:ext uri="{FF2B5EF4-FFF2-40B4-BE49-F238E27FC236}">
                <a16:creationId xmlns:a16="http://schemas.microsoft.com/office/drawing/2014/main" id="{FBDE888A-7EC7-48F7-B77C-E2336EA7AF19}"/>
              </a:ext>
            </a:extLst>
          </p:cNvPr>
          <p:cNvSpPr/>
          <p:nvPr/>
        </p:nvSpPr>
        <p:spPr>
          <a:xfrm>
            <a:off x="1164678" y="2101115"/>
            <a:ext cx="7167059" cy="3416320"/>
          </a:xfrm>
          <a:prstGeom prst="rect">
            <a:avLst/>
          </a:prstGeom>
        </p:spPr>
        <p:txBody>
          <a:bodyPr wrap="square">
            <a:spAutoFit/>
          </a:bodyPr>
          <a:lstStyle/>
          <a:p>
            <a:pPr marL="342900" indent="-342900" algn="just" rtl="1">
              <a:lnSpc>
                <a:spcPct val="150000"/>
              </a:lnSpc>
              <a:buClr>
                <a:srgbClr val="7030A0"/>
              </a:buClr>
              <a:buFont typeface="Wingdings" panose="05000000000000000000" pitchFamily="2" charset="2"/>
              <a:buChar char="Ø"/>
            </a:pPr>
            <a:r>
              <a:rPr lang="ar-JO" altLang="zh-CN" sz="2400" dirty="0">
                <a:latin typeface="Sakkal Majalla" panose="02000000000000000000" pitchFamily="2" charset="-78"/>
                <a:cs typeface="Sakkal Majalla" panose="02000000000000000000" pitchFamily="2" charset="-78"/>
              </a:rPr>
              <a:t>وهو التدفق النقدي المتاح لمالكي الشركة بعد دفع الالتزامات والنفقات الضرورية وهنا فان معدل الخصم الملائم هو كلفة حقوق الملكية </a:t>
            </a:r>
            <a:r>
              <a:rPr lang="en-US" altLang="zh-CN" sz="2400" dirty="0">
                <a:latin typeface="Sakkal Majalla" panose="02000000000000000000" pitchFamily="2" charset="-78"/>
                <a:cs typeface="Sakkal Majalla" panose="02000000000000000000" pitchFamily="2" charset="-78"/>
              </a:rPr>
              <a:t> Cost of equity </a:t>
            </a:r>
            <a:r>
              <a:rPr lang="ar-JO" altLang="zh-CN" sz="2400" dirty="0">
                <a:latin typeface="Sakkal Majalla" panose="02000000000000000000" pitchFamily="2" charset="-78"/>
                <a:cs typeface="Sakkal Majalla" panose="02000000000000000000" pitchFamily="2" charset="-78"/>
              </a:rPr>
              <a:t> .</a:t>
            </a:r>
          </a:p>
          <a:p>
            <a:pPr marL="342900" indent="-342900" algn="just" rtl="1">
              <a:lnSpc>
                <a:spcPct val="150000"/>
              </a:lnSpc>
              <a:buClr>
                <a:srgbClr val="7030A0"/>
              </a:buClr>
              <a:buFont typeface="Wingdings" panose="05000000000000000000" pitchFamily="2" charset="2"/>
              <a:buChar char="Ø"/>
            </a:pPr>
            <a:r>
              <a:rPr lang="ar-JO" altLang="zh-CN" sz="2400" dirty="0">
                <a:latin typeface="Sakkal Majalla" panose="02000000000000000000" pitchFamily="2" charset="-78"/>
                <a:cs typeface="Sakkal Majalla" panose="02000000000000000000" pitchFamily="2" charset="-78"/>
              </a:rPr>
              <a:t>     وكما تم الإشارة فان الصعوبات التي تواجه هذه الأساليب هي تقدير نسبة النمو بالنسبة للمتغير المستخدم في تقدير التدفق النقدي وتحديد نسبة الخصم المناسبة</a:t>
            </a:r>
            <a:r>
              <a:rPr lang="ar-SA" altLang="zh-CN" sz="2400" dirty="0">
                <a:latin typeface="Sakkal Majalla" panose="02000000000000000000" pitchFamily="2" charset="-78"/>
                <a:cs typeface="Sakkal Majalla" panose="02000000000000000000" pitchFamily="2" charset="-78"/>
              </a:rPr>
              <a:t>.</a:t>
            </a:r>
            <a:endParaRPr lang="ar-SA"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395874877"/>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2572139" y="649659"/>
            <a:ext cx="7047722" cy="1651518"/>
          </a:xfrm>
        </p:spPr>
        <p:txBody>
          <a:bodyPr>
            <a:normAutofit/>
          </a:bodyPr>
          <a:lstStyle/>
          <a:p>
            <a:r>
              <a:rPr lang="ar-SA" altLang="zh-CN" sz="3600" b="1" dirty="0">
                <a:solidFill>
                  <a:schemeClr val="bg1"/>
                </a:solidFill>
                <a:latin typeface="Sakkal Majalla" panose="02000000000000000000" pitchFamily="2" charset="-78"/>
                <a:cs typeface="Sakkal Majalla" panose="02000000000000000000" pitchFamily="2" charset="-78"/>
              </a:rPr>
              <a:t>ثانيا: </a:t>
            </a:r>
            <a:r>
              <a:rPr lang="ar-JO" altLang="zh-CN" sz="3600" b="1" dirty="0">
                <a:solidFill>
                  <a:schemeClr val="bg1"/>
                </a:solidFill>
                <a:latin typeface="Sakkal Majalla" panose="02000000000000000000" pitchFamily="2" charset="-78"/>
                <a:cs typeface="Sakkal Majalla" panose="02000000000000000000" pitchFamily="2" charset="-78"/>
              </a:rPr>
              <a:t>أساليب التقييم النسبي</a:t>
            </a:r>
            <a:r>
              <a:rPr lang="en-US" altLang="zh-CN" sz="3600" b="1" dirty="0">
                <a:solidFill>
                  <a:schemeClr val="bg1"/>
                </a:solidFill>
                <a:latin typeface="Sakkal Majalla" panose="02000000000000000000" pitchFamily="2" charset="-78"/>
                <a:cs typeface="Sakkal Majalla" panose="02000000000000000000" pitchFamily="2" charset="-78"/>
              </a:rPr>
              <a:t> </a:t>
            </a:r>
            <a:endParaRPr lang="ar-SA" altLang="zh-CN" sz="3600" b="1"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 </a:t>
            </a:r>
          </a:p>
        </p:txBody>
      </p:sp>
      <p:sp>
        <p:nvSpPr>
          <p:cNvPr id="4" name="مستطيل 3">
            <a:extLst>
              <a:ext uri="{FF2B5EF4-FFF2-40B4-BE49-F238E27FC236}">
                <a16:creationId xmlns:a16="http://schemas.microsoft.com/office/drawing/2014/main" id="{3C49D772-3E56-4796-BFC2-7AAE0EA16FEE}"/>
              </a:ext>
            </a:extLst>
          </p:cNvPr>
          <p:cNvSpPr/>
          <p:nvPr/>
        </p:nvSpPr>
        <p:spPr>
          <a:xfrm>
            <a:off x="1050929" y="2463718"/>
            <a:ext cx="10090141" cy="3416320"/>
          </a:xfrm>
          <a:prstGeom prst="rect">
            <a:avLst/>
          </a:prstGeom>
          <a:solidFill>
            <a:schemeClr val="bg1"/>
          </a:solidFill>
        </p:spPr>
        <p:txBody>
          <a:bodyPr wrap="square">
            <a:spAutoFit/>
          </a:bodyPr>
          <a:lstStyle/>
          <a:p>
            <a:pPr algn="just" rtl="1">
              <a:lnSpc>
                <a:spcPct val="150000"/>
              </a:lnSpc>
            </a:pPr>
            <a:r>
              <a:rPr lang="ar-JO" altLang="zh-CN" sz="2400" dirty="0">
                <a:latin typeface="Sakkal Majalla" panose="02000000000000000000" pitchFamily="2" charset="-78"/>
                <a:cs typeface="Sakkal Majalla" panose="02000000000000000000" pitchFamily="2" charset="-78"/>
              </a:rPr>
              <a:t>وتقوم هذه الأساليب على فكرة انه يمكن الوصول إلى قيمة الأصل من خلال عدة نسب تربط سعر السهم ببعض المتغيرات التي تؤثر في قيمة هذا السهم مثل الأرباح المتحققة أو الموزعة أو القيمة الدفترية للسهم أو المبيعات</a:t>
            </a:r>
            <a:r>
              <a:rPr lang="ar-SA" altLang="zh-CN" sz="2400" dirty="0" smtClean="0">
                <a:latin typeface="Sakkal Majalla" panose="02000000000000000000" pitchFamily="2" charset="-78"/>
                <a:cs typeface="Sakkal Majalla" panose="02000000000000000000" pitchFamily="2" charset="-78"/>
              </a:rPr>
              <a:t>.</a:t>
            </a:r>
          </a:p>
          <a:p>
            <a:pPr algn="just" rtl="1">
              <a:lnSpc>
                <a:spcPct val="150000"/>
              </a:lnSpc>
            </a:pPr>
            <a:r>
              <a:rPr lang="ar-JO" altLang="zh-CN" sz="2400" b="1" dirty="0">
                <a:solidFill>
                  <a:srgbClr val="00B050"/>
                </a:solidFill>
                <a:latin typeface="Sakkal Majalla" panose="02000000000000000000" pitchFamily="2" charset="-78"/>
                <a:cs typeface="Sakkal Majalla" panose="02000000000000000000" pitchFamily="2" charset="-78"/>
              </a:rPr>
              <a:t> وبشكل عام فان هذا الأسلوب ملائم عند توفر الشرطين التاليين:</a:t>
            </a:r>
            <a:endParaRPr lang="en-US" altLang="zh-CN" sz="2400" b="1" dirty="0">
              <a:solidFill>
                <a:srgbClr val="00B050"/>
              </a:solidFill>
              <a:latin typeface="Sakkal Majalla" panose="02000000000000000000" pitchFamily="2" charset="-78"/>
              <a:cs typeface="Sakkal Majalla" panose="02000000000000000000" pitchFamily="2" charset="-78"/>
            </a:endParaRPr>
          </a:p>
          <a:p>
            <a:pPr marL="457200" indent="-457200" algn="just" rtl="1">
              <a:lnSpc>
                <a:spcPct val="150000"/>
              </a:lnSpc>
              <a:buClr>
                <a:srgbClr val="7030A0"/>
              </a:buClr>
              <a:buFont typeface="+mj-lt"/>
              <a:buAutoNum type="arabicPeriod"/>
            </a:pPr>
            <a:r>
              <a:rPr lang="ar-JO" altLang="zh-CN" sz="2400" dirty="0">
                <a:latin typeface="Sakkal Majalla" panose="02000000000000000000" pitchFamily="2" charset="-78"/>
                <a:cs typeface="Sakkal Majalla" panose="02000000000000000000" pitchFamily="2" charset="-78"/>
              </a:rPr>
              <a:t>وجود مجموعة من الشركات القابلة للمقارنة فيما بينها من حيث الصناعة والحجم والمخاطر.</a:t>
            </a:r>
            <a:endParaRPr lang="en-US" altLang="zh-CN" sz="2400" dirty="0">
              <a:latin typeface="Sakkal Majalla" panose="02000000000000000000" pitchFamily="2" charset="-78"/>
              <a:cs typeface="Sakkal Majalla" panose="02000000000000000000" pitchFamily="2" charset="-78"/>
            </a:endParaRPr>
          </a:p>
          <a:p>
            <a:pPr marL="457200" indent="-457200" algn="just" rtl="1">
              <a:lnSpc>
                <a:spcPct val="150000"/>
              </a:lnSpc>
              <a:buClr>
                <a:srgbClr val="7030A0"/>
              </a:buClr>
              <a:buFont typeface="+mj-lt"/>
              <a:buAutoNum type="arabicPeriod"/>
            </a:pPr>
            <a:r>
              <a:rPr lang="ar-JO" altLang="zh-CN" sz="2400" dirty="0">
                <a:latin typeface="Sakkal Majalla" panose="02000000000000000000" pitchFamily="2" charset="-78"/>
                <a:cs typeface="Sakkal Majalla" panose="02000000000000000000" pitchFamily="2" charset="-78"/>
              </a:rPr>
              <a:t>السوق ككل أو (صناعة معينة) ليس في حالة مبالغة في التقييم أي انه ليس مقيم بأكبر من قيمته الحقيقية أو اقل من قيمته الحقيقية بمقدار كبير</a:t>
            </a:r>
            <a:r>
              <a:rPr lang="ar-SA" altLang="zh-CN" sz="2400" dirty="0">
                <a:latin typeface="Sakkal Majalla" panose="02000000000000000000" pitchFamily="2" charset="-78"/>
                <a:cs typeface="Sakkal Majalla" panose="02000000000000000000" pitchFamily="2" charset="-78"/>
              </a:rPr>
              <a:t>.</a:t>
            </a:r>
            <a:endParaRPr lang="ar-SA" altLang="zh-CN"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68173996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ستطيل 25">
            <a:extLst>
              <a:ext uri="{FF2B5EF4-FFF2-40B4-BE49-F238E27FC236}">
                <a16:creationId xmlns:a16="http://schemas.microsoft.com/office/drawing/2014/main" id="{81C5A873-1398-4F3B-A2D0-62CFF3C2AD18}"/>
              </a:ext>
            </a:extLst>
          </p:cNvPr>
          <p:cNvSpPr/>
          <p:nvPr/>
        </p:nvSpPr>
        <p:spPr>
          <a:xfrm>
            <a:off x="8503065" y="1886452"/>
            <a:ext cx="175326" cy="400116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401072" cy="584775"/>
            </a:xfrm>
            <a:prstGeom prst="rect">
              <a:avLst/>
            </a:prstGeom>
            <a:noFill/>
            <a:ln>
              <a:noFill/>
            </a:ln>
          </p:spPr>
          <p:txBody>
            <a:bodyPr wrap="none" rtlCol="1">
              <a:spAutoFit/>
            </a:bodyPr>
            <a:lstStyle/>
            <a:p>
              <a:r>
                <a:rPr lang="ar-SA" sz="3200" dirty="0">
                  <a:solidFill>
                    <a:schemeClr val="bg1"/>
                  </a:solidFill>
                </a:rPr>
                <a:t>1</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221020" y="2857178"/>
            <a:ext cx="2506823" cy="1384995"/>
          </a:xfrm>
          <a:prstGeom prst="rect">
            <a:avLst/>
          </a:prstGeom>
        </p:spPr>
        <p:txBody>
          <a:bodyPr wrap="square">
            <a:spAutoFit/>
          </a:bodyPr>
          <a:lstStyle/>
          <a:p>
            <a:pPr algn="ctr" rtl="1" eaLnBrk="0" hangingPunct="0">
              <a:lnSpc>
                <a:spcPct val="150000"/>
              </a:lnSpc>
            </a:pPr>
            <a:r>
              <a:rPr lang="ar-JO" altLang="zh-CN" sz="2800" dirty="0" smtClean="0">
                <a:latin typeface="Sakkal Majalla" panose="02000000000000000000" pitchFamily="2" charset="-78"/>
                <a:cs typeface="Sakkal Majalla" panose="02000000000000000000" pitchFamily="2" charset="-78"/>
              </a:rPr>
              <a:t>أولاً</a:t>
            </a:r>
            <a:r>
              <a:rPr lang="ar-JO" altLang="zh-CN" sz="2800" dirty="0">
                <a:latin typeface="Sakkal Majalla" panose="02000000000000000000" pitchFamily="2" charset="-78"/>
                <a:cs typeface="Sakkal Majalla" panose="02000000000000000000" pitchFamily="2" charset="-78"/>
              </a:rPr>
              <a:t>:</a:t>
            </a:r>
            <a:endParaRPr lang="ar-SA" altLang="zh-CN" sz="2800" dirty="0">
              <a:latin typeface="Sakkal Majalla" panose="02000000000000000000" pitchFamily="2" charset="-78"/>
              <a:cs typeface="Sakkal Majalla" panose="02000000000000000000" pitchFamily="2" charset="-78"/>
            </a:endParaRPr>
          </a:p>
          <a:p>
            <a:pPr algn="ctr" rtl="1" eaLnBrk="0" hangingPunct="0">
              <a:lnSpc>
                <a:spcPct val="150000"/>
              </a:lnSpc>
            </a:pPr>
            <a:r>
              <a:rPr lang="ar-SA" altLang="zh-CN" sz="2800" dirty="0">
                <a:latin typeface="Sakkal Majalla" panose="02000000000000000000" pitchFamily="2" charset="-78"/>
                <a:cs typeface="Sakkal Majalla" panose="02000000000000000000" pitchFamily="2" charset="-78"/>
              </a:rPr>
              <a:t> </a:t>
            </a:r>
            <a:r>
              <a:rPr lang="ar-JO" altLang="zh-CN" sz="2800" dirty="0">
                <a:latin typeface="Sakkal Majalla" panose="02000000000000000000" pitchFamily="2" charset="-78"/>
                <a:cs typeface="Sakkal Majalla" panose="02000000000000000000" pitchFamily="2" charset="-78"/>
              </a:rPr>
              <a:t>نموذج مضاعف الأرباح</a:t>
            </a:r>
            <a:endParaRPr lang="ar-SA" sz="2800" dirty="0">
              <a:latin typeface="Sakkal Majalla" panose="02000000000000000000" pitchFamily="2" charset="-78"/>
              <a:cs typeface="Sakkal Majalla" panose="02000000000000000000" pitchFamily="2" charset="-78"/>
              <a:sym typeface="Wingdings" panose="05000000000000000000" pitchFamily="2" charset="2"/>
            </a:endParaRP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a:t>
            </a:r>
          </a:p>
        </p:txBody>
      </p:sp>
      <p:sp>
        <p:nvSpPr>
          <p:cNvPr id="3" name="مستطيل 2">
            <a:extLst>
              <a:ext uri="{FF2B5EF4-FFF2-40B4-BE49-F238E27FC236}">
                <a16:creationId xmlns:a16="http://schemas.microsoft.com/office/drawing/2014/main" id="{B232275C-B5B3-46FE-AD9D-AD19DB7ABD83}"/>
              </a:ext>
            </a:extLst>
          </p:cNvPr>
          <p:cNvSpPr/>
          <p:nvPr/>
        </p:nvSpPr>
        <p:spPr>
          <a:xfrm>
            <a:off x="931983" y="2178873"/>
            <a:ext cx="7498657" cy="3416320"/>
          </a:xfrm>
          <a:prstGeom prst="rect">
            <a:avLst/>
          </a:prstGeom>
        </p:spPr>
        <p:txBody>
          <a:bodyPr wrap="square">
            <a:spAutoFit/>
          </a:bodyPr>
          <a:lstStyle/>
          <a:p>
            <a:pPr marL="342900" indent="-342900" algn="just" rtl="1">
              <a:lnSpc>
                <a:spcPct val="150000"/>
              </a:lnSpc>
              <a:buClr>
                <a:srgbClr val="7030A0"/>
              </a:buClr>
              <a:buFont typeface="Wingdings" panose="05000000000000000000" pitchFamily="2" charset="2"/>
              <a:buChar char="Ø"/>
            </a:pPr>
            <a:r>
              <a:rPr lang="ar-JO" altLang="zh-CN" sz="2400" dirty="0">
                <a:latin typeface="Sakkal Majalla" panose="02000000000000000000" pitchFamily="2" charset="-78"/>
                <a:cs typeface="Sakkal Majalla" panose="02000000000000000000" pitchFamily="2" charset="-78"/>
              </a:rPr>
              <a:t>ويتم التقييم وفق هذا النموذج من خلال تحديد المستثمر للمبلغ المستعد لدفعة للحصول على دولار واحد من الأرباح ، ويعرف هذا المضاعف أيضا بنسبة القيمة السوقية إلى الأرباح (</a:t>
            </a:r>
            <a:r>
              <a:rPr lang="en-US" altLang="zh-CN" sz="2400" dirty="0">
                <a:latin typeface="Sakkal Majalla" panose="02000000000000000000" pitchFamily="2" charset="-78"/>
                <a:cs typeface="Sakkal Majalla" panose="02000000000000000000" pitchFamily="2" charset="-78"/>
              </a:rPr>
              <a:t>Price / Earnings Ratio</a:t>
            </a:r>
            <a:r>
              <a:rPr lang="ar-JO" altLang="zh-CN" sz="2400" dirty="0">
                <a:latin typeface="Sakkal Majalla" panose="02000000000000000000" pitchFamily="2" charset="-78"/>
                <a:cs typeface="Sakkal Majalla" panose="02000000000000000000" pitchFamily="2" charset="-78"/>
              </a:rPr>
              <a:t>) أو </a:t>
            </a:r>
            <a:r>
              <a:rPr lang="en-US" altLang="zh-CN" sz="2400" dirty="0">
                <a:latin typeface="Sakkal Majalla" panose="02000000000000000000" pitchFamily="2" charset="-78"/>
                <a:cs typeface="Sakkal Majalla" panose="02000000000000000000" pitchFamily="2" charset="-78"/>
              </a:rPr>
              <a:t>P/E</a:t>
            </a:r>
            <a:r>
              <a:rPr lang="ar-SA" altLang="zh-CN" sz="2400" dirty="0" smtClean="0">
                <a:latin typeface="Sakkal Majalla" panose="02000000000000000000" pitchFamily="2" charset="-78"/>
                <a:cs typeface="Sakkal Majalla" panose="02000000000000000000" pitchFamily="2" charset="-78"/>
              </a:rPr>
              <a:t>.</a:t>
            </a:r>
            <a:endParaRPr lang="ar-JO" altLang="zh-CN" sz="2400" dirty="0">
              <a:latin typeface="Sakkal Majalla" panose="02000000000000000000" pitchFamily="2" charset="-78"/>
              <a:cs typeface="Sakkal Majalla" panose="02000000000000000000" pitchFamily="2" charset="-78"/>
            </a:endParaRPr>
          </a:p>
          <a:p>
            <a:pPr marL="342900" indent="-342900" algn="just" rtl="1">
              <a:lnSpc>
                <a:spcPct val="150000"/>
              </a:lnSpc>
              <a:buClr>
                <a:srgbClr val="7030A0"/>
              </a:buClr>
              <a:buFont typeface="Wingdings" panose="05000000000000000000" pitchFamily="2" charset="2"/>
              <a:buChar char="Ø"/>
            </a:pPr>
            <a:r>
              <a:rPr lang="en-US" altLang="zh-CN" sz="2400" dirty="0">
                <a:latin typeface="Sakkal Majalla" panose="02000000000000000000" pitchFamily="2" charset="-78"/>
                <a:cs typeface="Sakkal Majalla" panose="02000000000000000000" pitchFamily="2" charset="-78"/>
              </a:rPr>
              <a:t>     </a:t>
            </a:r>
            <a:r>
              <a:rPr lang="ar-JO" altLang="zh-CN" sz="2400" dirty="0">
                <a:latin typeface="Sakkal Majalla" panose="02000000000000000000" pitchFamily="2" charset="-78"/>
                <a:cs typeface="Sakkal Majalla" panose="02000000000000000000" pitchFamily="2" charset="-78"/>
              </a:rPr>
              <a:t>ولتقييم السهم يتم استخدام هذه النسبة للسوق ككل أو للقطاع أو لشركات مشابهة وضربها في الأرباح المتوقعة للسهم ، فإذا كانت النسبة للقطاع 12 مرة وكانت الأرباح المتوقعة للسهم 1 دولار فان قيمة هذا السهم وفق هذه الطريقة هي 12 دولار</a:t>
            </a:r>
            <a:r>
              <a:rPr lang="en-US" altLang="zh-CN" sz="2400" dirty="0">
                <a:latin typeface="Sakkal Majalla" panose="02000000000000000000" pitchFamily="2" charset="-78"/>
                <a:cs typeface="Sakkal Majalla" panose="02000000000000000000" pitchFamily="2" charset="-78"/>
              </a:rPr>
              <a:t>. </a:t>
            </a:r>
            <a:endParaRPr lang="en-US" altLang="ar-SA"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198399674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ستطيل 25">
            <a:extLst>
              <a:ext uri="{FF2B5EF4-FFF2-40B4-BE49-F238E27FC236}">
                <a16:creationId xmlns:a16="http://schemas.microsoft.com/office/drawing/2014/main" id="{81C5A873-1398-4F3B-A2D0-62CFF3C2AD18}"/>
              </a:ext>
            </a:extLst>
          </p:cNvPr>
          <p:cNvSpPr/>
          <p:nvPr/>
        </p:nvSpPr>
        <p:spPr>
          <a:xfrm>
            <a:off x="8446249" y="1886452"/>
            <a:ext cx="232141" cy="400116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401072" cy="584775"/>
            </a:xfrm>
            <a:prstGeom prst="rect">
              <a:avLst/>
            </a:prstGeom>
            <a:noFill/>
            <a:ln>
              <a:noFill/>
            </a:ln>
          </p:spPr>
          <p:txBody>
            <a:bodyPr wrap="none" rtlCol="1">
              <a:spAutoFit/>
            </a:bodyPr>
            <a:lstStyle/>
            <a:p>
              <a:r>
                <a:rPr lang="ar-SA" sz="3200" dirty="0">
                  <a:solidFill>
                    <a:schemeClr val="bg1"/>
                  </a:solidFill>
                </a:rPr>
                <a:t>2</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221019" y="2632203"/>
            <a:ext cx="2506823" cy="2031325"/>
          </a:xfrm>
          <a:prstGeom prst="rect">
            <a:avLst/>
          </a:prstGeom>
        </p:spPr>
        <p:txBody>
          <a:bodyPr wrap="square">
            <a:spAutoFit/>
          </a:bodyPr>
          <a:lstStyle/>
          <a:p>
            <a:pPr algn="ctr" rtl="1" eaLnBrk="0" hangingPunct="0">
              <a:lnSpc>
                <a:spcPct val="150000"/>
              </a:lnSpc>
            </a:pPr>
            <a:r>
              <a:rPr lang="ar-SA" altLang="zh-CN" sz="2800" dirty="0" smtClean="0">
                <a:latin typeface="Sakkal Majalla" panose="02000000000000000000" pitchFamily="2" charset="-78"/>
                <a:cs typeface="Sakkal Majalla" panose="02000000000000000000" pitchFamily="2" charset="-78"/>
              </a:rPr>
              <a:t>ثانيا</a:t>
            </a:r>
            <a:r>
              <a:rPr lang="ar-JO" altLang="zh-CN" sz="2800" dirty="0">
                <a:latin typeface="Sakkal Majalla" panose="02000000000000000000" pitchFamily="2" charset="-78"/>
                <a:cs typeface="Sakkal Majalla" panose="02000000000000000000" pitchFamily="2" charset="-78"/>
              </a:rPr>
              <a:t>ً:</a:t>
            </a:r>
            <a:endParaRPr lang="ar-SA" altLang="zh-CN" sz="2800" dirty="0">
              <a:latin typeface="Sakkal Majalla" panose="02000000000000000000" pitchFamily="2" charset="-78"/>
              <a:cs typeface="Sakkal Majalla" panose="02000000000000000000" pitchFamily="2" charset="-78"/>
            </a:endParaRPr>
          </a:p>
          <a:p>
            <a:pPr algn="ctr" rtl="1" eaLnBrk="0" hangingPunct="0">
              <a:lnSpc>
                <a:spcPct val="150000"/>
              </a:lnSpc>
            </a:pPr>
            <a:r>
              <a:rPr lang="ar-JO" altLang="zh-CN" sz="2800" dirty="0">
                <a:latin typeface="Sakkal Majalla" panose="02000000000000000000" pitchFamily="2" charset="-78"/>
                <a:cs typeface="Sakkal Majalla" panose="02000000000000000000" pitchFamily="2" charset="-78"/>
              </a:rPr>
              <a:t>نسبة السعر إلى التدفق </a:t>
            </a:r>
            <a:r>
              <a:rPr lang="ar-JO" altLang="zh-CN" sz="2800" dirty="0" smtClean="0">
                <a:latin typeface="Sakkal Majalla" panose="02000000000000000000" pitchFamily="2" charset="-78"/>
                <a:cs typeface="Sakkal Majalla" panose="02000000000000000000" pitchFamily="2" charset="-78"/>
              </a:rPr>
              <a:t>النقدي</a:t>
            </a:r>
            <a:endParaRPr lang="en-US" altLang="ar-SA" sz="2800" dirty="0">
              <a:latin typeface="Sakkal Majalla" panose="02000000000000000000" pitchFamily="2" charset="-78"/>
              <a:cs typeface="Sakkal Majalla" panose="02000000000000000000" pitchFamily="2" charset="-78"/>
            </a:endParaRP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a:t>
            </a:r>
          </a:p>
        </p:txBody>
      </p:sp>
      <p:sp>
        <p:nvSpPr>
          <p:cNvPr id="3" name="مستطيل 2">
            <a:extLst>
              <a:ext uri="{FF2B5EF4-FFF2-40B4-BE49-F238E27FC236}">
                <a16:creationId xmlns:a16="http://schemas.microsoft.com/office/drawing/2014/main" id="{B232275C-B5B3-46FE-AD9D-AD19DB7ABD83}"/>
              </a:ext>
            </a:extLst>
          </p:cNvPr>
          <p:cNvSpPr/>
          <p:nvPr/>
        </p:nvSpPr>
        <p:spPr>
          <a:xfrm>
            <a:off x="952625" y="2494905"/>
            <a:ext cx="7341837" cy="2862322"/>
          </a:xfrm>
          <a:prstGeom prst="rect">
            <a:avLst/>
          </a:prstGeom>
        </p:spPr>
        <p:txBody>
          <a:bodyPr wrap="square">
            <a:spAutoFit/>
          </a:bodyPr>
          <a:lstStyle/>
          <a:p>
            <a:pPr marL="342900" indent="-342900" algn="just" rtl="1">
              <a:lnSpc>
                <a:spcPct val="150000"/>
              </a:lnSpc>
              <a:buClr>
                <a:srgbClr val="7030A0"/>
              </a:buClr>
              <a:buFont typeface="Wingdings" panose="05000000000000000000" pitchFamily="2" charset="2"/>
              <a:buChar char="Ø"/>
            </a:pPr>
            <a:r>
              <a:rPr lang="ar-JO" altLang="zh-CN" sz="2400" dirty="0"/>
              <a:t> </a:t>
            </a:r>
            <a:r>
              <a:rPr lang="ar-JO" altLang="zh-CN" sz="2400" dirty="0">
                <a:latin typeface="Sakkal Majalla" panose="02000000000000000000" pitchFamily="2" charset="-78"/>
                <a:cs typeface="Sakkal Majalla" panose="02000000000000000000" pitchFamily="2" charset="-78"/>
              </a:rPr>
              <a:t>وتعتمد هذه الطريقة على قسمة سعر السهم على التدفق النقدي لكل سهم</a:t>
            </a:r>
            <a:r>
              <a:rPr lang="en-US" altLang="zh-CN" sz="2400" dirty="0">
                <a:latin typeface="Sakkal Majalla" panose="02000000000000000000" pitchFamily="2" charset="-78"/>
                <a:cs typeface="Sakkal Majalla" panose="02000000000000000000" pitchFamily="2" charset="-78"/>
              </a:rPr>
              <a:t> </a:t>
            </a:r>
            <a:r>
              <a:rPr lang="ar-JO" altLang="zh-CN" sz="2400" dirty="0">
                <a:latin typeface="Sakkal Majalla" panose="02000000000000000000" pitchFamily="2" charset="-78"/>
                <a:cs typeface="Sakkal Majalla" panose="02000000000000000000" pitchFamily="2" charset="-78"/>
              </a:rPr>
              <a:t>ويعتمد التدفق النقدي المستخدم (هل هو الحر من العمليات أو الحر للمالكين) على طبيعة الشركة والقطاع الذي تعمل به ويتم استخدام هذه النسبة بنفس طريقة استخدام نسبة </a:t>
            </a:r>
            <a:r>
              <a:rPr lang="en-US" altLang="zh-CN" sz="2400" dirty="0">
                <a:latin typeface="Sakkal Majalla" panose="02000000000000000000" pitchFamily="2" charset="-78"/>
                <a:cs typeface="Sakkal Majalla" panose="02000000000000000000" pitchFamily="2" charset="-78"/>
              </a:rPr>
              <a:t>P/E</a:t>
            </a:r>
            <a:r>
              <a:rPr lang="ar-JO" altLang="zh-CN" sz="2400" dirty="0">
                <a:latin typeface="Sakkal Majalla" panose="02000000000000000000" pitchFamily="2" charset="-78"/>
                <a:cs typeface="Sakkal Majalla" panose="02000000000000000000" pitchFamily="2" charset="-78"/>
              </a:rPr>
              <a:t> أي انه يتم ضرب النسبة للقطاع بالتدفق النقدي المتوقع للسهم للوصول إلى سعر السهم محل التقييم</a:t>
            </a:r>
            <a:r>
              <a:rPr lang="ar-JO" altLang="zh-CN" sz="2400" b="1" dirty="0">
                <a:latin typeface="Sakkal Majalla" panose="02000000000000000000" pitchFamily="2" charset="-78"/>
                <a:cs typeface="Sakkal Majalla" panose="02000000000000000000" pitchFamily="2" charset="-78"/>
              </a:rPr>
              <a:t>.</a:t>
            </a:r>
            <a:r>
              <a:rPr lang="en-US" altLang="zh-CN" sz="2400" dirty="0">
                <a:latin typeface="Sakkal Majalla" panose="02000000000000000000" pitchFamily="2" charset="-78"/>
                <a:cs typeface="Sakkal Majalla" panose="02000000000000000000" pitchFamily="2" charset="-78"/>
              </a:rPr>
              <a:t> </a:t>
            </a:r>
            <a:endParaRPr lang="en-US" altLang="ar-SA"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0184201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3423684" y="649659"/>
            <a:ext cx="6196177" cy="1651518"/>
          </a:xfrm>
        </p:spPr>
        <p:txBody>
          <a:bodyPr>
            <a:normAutofit/>
          </a:bodyPr>
          <a:lstStyle/>
          <a:p>
            <a:r>
              <a:rPr lang="ar-JO" altLang="ar-SA" sz="3600" b="1" dirty="0">
                <a:solidFill>
                  <a:schemeClr val="bg1"/>
                </a:solidFill>
                <a:latin typeface="Sakkal Majalla" panose="02000000000000000000" pitchFamily="2" charset="-78"/>
                <a:cs typeface="Sakkal Majalla" panose="02000000000000000000" pitchFamily="2" charset="-78"/>
              </a:rPr>
              <a:t>محافظ الاستثمار </a:t>
            </a:r>
            <a:r>
              <a:rPr lang="ar-SA" altLang="ar-SA" sz="3600" b="1" dirty="0">
                <a:solidFill>
                  <a:schemeClr val="bg1"/>
                </a:solidFill>
                <a:latin typeface="Sakkal Majalla" panose="02000000000000000000" pitchFamily="2" charset="-78"/>
                <a:cs typeface="Sakkal Majalla" panose="02000000000000000000" pitchFamily="2" charset="-78"/>
              </a:rPr>
              <a:t> </a:t>
            </a:r>
            <a:r>
              <a:rPr lang="ar-JO" altLang="ar-SA" sz="3600" b="1" dirty="0">
                <a:solidFill>
                  <a:schemeClr val="bg1"/>
                </a:solidFill>
                <a:latin typeface="Sakkal Majalla" panose="02000000000000000000" pitchFamily="2" charset="-78"/>
                <a:cs typeface="Sakkal Majalla" panose="02000000000000000000" pitchFamily="2" charset="-78"/>
              </a:rPr>
              <a:t>وتخصيص الأصول</a:t>
            </a:r>
            <a:r>
              <a:rPr lang="en-US" altLang="ar-SA" sz="3600" b="1" dirty="0">
                <a:solidFill>
                  <a:schemeClr val="bg1"/>
                </a:solidFill>
                <a:latin typeface="Sakkal Majalla" panose="02000000000000000000" pitchFamily="2" charset="-78"/>
                <a:cs typeface="Sakkal Majalla" panose="02000000000000000000" pitchFamily="2" charset="-78"/>
              </a:rPr>
              <a:t> </a:t>
            </a:r>
            <a:endParaRPr lang="ar-SA" sz="3600" b="1" cap="small"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 </a:t>
            </a:r>
          </a:p>
        </p:txBody>
      </p:sp>
      <p:sp>
        <p:nvSpPr>
          <p:cNvPr id="3" name="مستطيل 2">
            <a:extLst>
              <a:ext uri="{FF2B5EF4-FFF2-40B4-BE49-F238E27FC236}">
                <a16:creationId xmlns:a16="http://schemas.microsoft.com/office/drawing/2014/main" id="{16A1F9A0-716E-4A86-994F-965C232F1522}"/>
              </a:ext>
            </a:extLst>
          </p:cNvPr>
          <p:cNvSpPr/>
          <p:nvPr/>
        </p:nvSpPr>
        <p:spPr>
          <a:xfrm>
            <a:off x="3196127" y="2914069"/>
            <a:ext cx="8052919" cy="2308324"/>
          </a:xfrm>
          <a:prstGeom prst="rect">
            <a:avLst/>
          </a:prstGeom>
        </p:spPr>
        <p:txBody>
          <a:bodyPr wrap="square">
            <a:spAutoFit/>
          </a:bodyPr>
          <a:lstStyle/>
          <a:p>
            <a:pPr marL="342900" indent="-342900" algn="just" rtl="1">
              <a:lnSpc>
                <a:spcPct val="150000"/>
              </a:lnSpc>
              <a:buClr>
                <a:srgbClr val="EFA022"/>
              </a:buClr>
              <a:buFont typeface="Wingdings" panose="05000000000000000000" pitchFamily="2" charset="2"/>
              <a:buChar char="Ø"/>
            </a:pPr>
            <a:r>
              <a:rPr lang="ar-JO" altLang="ar-SA" sz="2400" dirty="0">
                <a:latin typeface="Sakkal Majalla" panose="02000000000000000000" pitchFamily="2" charset="-78"/>
                <a:cs typeface="Sakkal Majalla" panose="02000000000000000000" pitchFamily="2" charset="-78"/>
              </a:rPr>
              <a:t>يعتمد نجاح المحفظة الاستثمارية على كفاءة تخصيص الاصول.</a:t>
            </a:r>
          </a:p>
          <a:p>
            <a:pPr marL="342900" indent="-342900" algn="just" rtl="1">
              <a:lnSpc>
                <a:spcPct val="150000"/>
              </a:lnSpc>
              <a:buClr>
                <a:srgbClr val="EFA022"/>
              </a:buClr>
              <a:buFont typeface="Wingdings" panose="05000000000000000000" pitchFamily="2" charset="2"/>
              <a:buChar char="Ø"/>
            </a:pPr>
            <a:r>
              <a:rPr lang="ar-JO" altLang="ar-SA" sz="2400" dirty="0">
                <a:latin typeface="Sakkal Majalla" panose="02000000000000000000" pitchFamily="2" charset="-78"/>
                <a:cs typeface="Sakkal Majalla" panose="02000000000000000000" pitchFamily="2" charset="-78"/>
              </a:rPr>
              <a:t> يقصد بنجاح المحفظة الاستثمارية قدرتها على تحقيق </a:t>
            </a:r>
            <a:r>
              <a:rPr lang="ar-SA" altLang="ar-SA" sz="2400" dirty="0">
                <a:latin typeface="Sakkal Majalla" panose="02000000000000000000" pitchFamily="2" charset="-78"/>
                <a:cs typeface="Sakkal Majalla" panose="02000000000000000000" pitchFamily="2" charset="-78"/>
              </a:rPr>
              <a:t>أ</a:t>
            </a:r>
            <a:r>
              <a:rPr lang="ar-JO" altLang="ar-SA" sz="2400" dirty="0">
                <a:latin typeface="Sakkal Majalla" panose="02000000000000000000" pitchFamily="2" charset="-78"/>
                <a:cs typeface="Sakkal Majalla" panose="02000000000000000000" pitchFamily="2" charset="-78"/>
              </a:rPr>
              <a:t>هدافها.</a:t>
            </a:r>
          </a:p>
          <a:p>
            <a:pPr marL="342900" indent="-342900" algn="just" rtl="1">
              <a:lnSpc>
                <a:spcPct val="150000"/>
              </a:lnSpc>
              <a:buClr>
                <a:srgbClr val="EFA022"/>
              </a:buClr>
              <a:buFont typeface="Wingdings" panose="05000000000000000000" pitchFamily="2" charset="2"/>
              <a:buChar char="Ø"/>
            </a:pPr>
            <a:r>
              <a:rPr lang="ar-JO" altLang="ar-SA" sz="2400" dirty="0">
                <a:latin typeface="Sakkal Majalla" panose="02000000000000000000" pitchFamily="2" charset="-78"/>
                <a:cs typeface="Sakkal Majalla" panose="02000000000000000000" pitchFamily="2" charset="-78"/>
              </a:rPr>
              <a:t> أما كفاءة تخصيص ال</a:t>
            </a:r>
            <a:r>
              <a:rPr lang="ar-SA" altLang="ar-SA" sz="2400" dirty="0">
                <a:latin typeface="Sakkal Majalla" panose="02000000000000000000" pitchFamily="2" charset="-78"/>
                <a:cs typeface="Sakkal Majalla" panose="02000000000000000000" pitchFamily="2" charset="-78"/>
              </a:rPr>
              <a:t>أ</a:t>
            </a:r>
            <a:r>
              <a:rPr lang="ar-JO" altLang="ar-SA" sz="2400" dirty="0">
                <a:latin typeface="Sakkal Majalla" panose="02000000000000000000" pitchFamily="2" charset="-78"/>
                <a:cs typeface="Sakkal Majalla" panose="02000000000000000000" pitchFamily="2" charset="-78"/>
              </a:rPr>
              <a:t>صول فيقصد بها القدرة على تحديد التركيبة المناسبة من أدوات الاستثمار المختلفة.</a:t>
            </a:r>
            <a:r>
              <a:rPr lang="en-US" altLang="ar-SA" sz="2400" dirty="0">
                <a:latin typeface="Sakkal Majalla" panose="02000000000000000000" pitchFamily="2" charset="-78"/>
                <a:cs typeface="Sakkal Majalla" panose="02000000000000000000" pitchFamily="2" charset="-78"/>
              </a:rPr>
              <a:t> </a:t>
            </a:r>
          </a:p>
        </p:txBody>
      </p:sp>
      <p:pic>
        <p:nvPicPr>
          <p:cNvPr id="9" name="Picture 8" descr="Investment Icon Png #162785 - Free Icons Library">
            <a:extLst>
              <a:ext uri="{FF2B5EF4-FFF2-40B4-BE49-F238E27FC236}">
                <a16:creationId xmlns:a16="http://schemas.microsoft.com/office/drawing/2014/main" id="{D4FCD920-34A8-48C4-9039-51C4AC42F4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1341" y="3372685"/>
            <a:ext cx="1391093" cy="1391093"/>
          </a:xfrm>
          <a:prstGeom prst="rect">
            <a:avLst/>
          </a:prstGeom>
          <a:solidFill>
            <a:schemeClr val="bg1"/>
          </a:solidFill>
          <a:extLst/>
        </p:spPr>
      </p:pic>
    </p:spTree>
    <p:extLst>
      <p:ext uri="{BB962C8B-B14F-4D97-AF65-F5344CB8AC3E}">
        <p14:creationId xmlns:p14="http://schemas.microsoft.com/office/powerpoint/2010/main" val="285969437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ستطيل 25">
            <a:extLst>
              <a:ext uri="{FF2B5EF4-FFF2-40B4-BE49-F238E27FC236}">
                <a16:creationId xmlns:a16="http://schemas.microsoft.com/office/drawing/2014/main" id="{81C5A873-1398-4F3B-A2D0-62CFF3C2AD18}"/>
              </a:ext>
            </a:extLst>
          </p:cNvPr>
          <p:cNvSpPr/>
          <p:nvPr/>
        </p:nvSpPr>
        <p:spPr>
          <a:xfrm>
            <a:off x="8461129" y="1886452"/>
            <a:ext cx="217261" cy="400116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401072" cy="584775"/>
            </a:xfrm>
            <a:prstGeom prst="rect">
              <a:avLst/>
            </a:prstGeom>
            <a:noFill/>
            <a:ln>
              <a:noFill/>
            </a:ln>
          </p:spPr>
          <p:txBody>
            <a:bodyPr wrap="none" rtlCol="1">
              <a:spAutoFit/>
            </a:bodyPr>
            <a:lstStyle/>
            <a:p>
              <a:r>
                <a:rPr lang="ar-SA" sz="3200" dirty="0">
                  <a:solidFill>
                    <a:schemeClr val="bg1"/>
                  </a:solidFill>
                </a:rPr>
                <a:t>3</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221020" y="2800850"/>
            <a:ext cx="2506823" cy="1815882"/>
          </a:xfrm>
          <a:prstGeom prst="rect">
            <a:avLst/>
          </a:prstGeom>
        </p:spPr>
        <p:txBody>
          <a:bodyPr wrap="square">
            <a:spAutoFit/>
          </a:bodyPr>
          <a:lstStyle/>
          <a:p>
            <a:pPr algn="ctr" rtl="1" eaLnBrk="0" hangingPunct="0"/>
            <a:r>
              <a:rPr lang="ar-SA" altLang="zh-CN" sz="2800" dirty="0" smtClean="0">
                <a:latin typeface="Sakkal Majalla" panose="02000000000000000000" pitchFamily="2" charset="-78"/>
                <a:cs typeface="Sakkal Majalla" panose="02000000000000000000" pitchFamily="2" charset="-78"/>
              </a:rPr>
              <a:t>ثالثا</a:t>
            </a:r>
            <a:r>
              <a:rPr lang="ar-JO" altLang="zh-CN" sz="2800" dirty="0">
                <a:latin typeface="Sakkal Majalla" panose="02000000000000000000" pitchFamily="2" charset="-78"/>
                <a:cs typeface="Sakkal Majalla" panose="02000000000000000000" pitchFamily="2" charset="-78"/>
              </a:rPr>
              <a:t>:</a:t>
            </a:r>
            <a:endParaRPr lang="ar-SA" altLang="zh-CN" sz="2800" dirty="0">
              <a:latin typeface="Sakkal Majalla" panose="02000000000000000000" pitchFamily="2" charset="-78"/>
              <a:cs typeface="Sakkal Majalla" panose="02000000000000000000" pitchFamily="2" charset="-78"/>
            </a:endParaRPr>
          </a:p>
          <a:p>
            <a:pPr algn="ctr" rtl="1" eaLnBrk="0" hangingPunct="0">
              <a:lnSpc>
                <a:spcPct val="150000"/>
              </a:lnSpc>
            </a:pPr>
            <a:r>
              <a:rPr lang="ar-JO" altLang="zh-CN" sz="2800" dirty="0">
                <a:latin typeface="Sakkal Majalla" panose="02000000000000000000" pitchFamily="2" charset="-78"/>
                <a:cs typeface="Sakkal Majalla" panose="02000000000000000000" pitchFamily="2" charset="-78"/>
              </a:rPr>
              <a:t>نسبة السعر إلى التدفق </a:t>
            </a:r>
            <a:r>
              <a:rPr lang="ar-JO" altLang="zh-CN" sz="2800" dirty="0" smtClean="0">
                <a:latin typeface="Sakkal Majalla" panose="02000000000000000000" pitchFamily="2" charset="-78"/>
                <a:cs typeface="Sakkal Majalla" panose="02000000000000000000" pitchFamily="2" charset="-78"/>
              </a:rPr>
              <a:t>النقدي</a:t>
            </a:r>
            <a:endParaRPr lang="en-US" altLang="ar-SA" sz="2800" dirty="0">
              <a:latin typeface="Sakkal Majalla" panose="02000000000000000000" pitchFamily="2" charset="-78"/>
              <a:cs typeface="Sakkal Majalla" panose="02000000000000000000" pitchFamily="2" charset="-78"/>
            </a:endParaRP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a:t>
            </a:r>
          </a:p>
        </p:txBody>
      </p:sp>
      <p:sp>
        <p:nvSpPr>
          <p:cNvPr id="3" name="مستطيل 2">
            <a:extLst>
              <a:ext uri="{FF2B5EF4-FFF2-40B4-BE49-F238E27FC236}">
                <a16:creationId xmlns:a16="http://schemas.microsoft.com/office/drawing/2014/main" id="{B232275C-B5B3-46FE-AD9D-AD19DB7ABD83}"/>
              </a:ext>
            </a:extLst>
          </p:cNvPr>
          <p:cNvSpPr/>
          <p:nvPr/>
        </p:nvSpPr>
        <p:spPr>
          <a:xfrm>
            <a:off x="1538466" y="3060384"/>
            <a:ext cx="6777814" cy="1200329"/>
          </a:xfrm>
          <a:prstGeom prst="rect">
            <a:avLst/>
          </a:prstGeom>
        </p:spPr>
        <p:txBody>
          <a:bodyPr wrap="square">
            <a:spAutoFit/>
          </a:bodyPr>
          <a:lstStyle/>
          <a:p>
            <a:pPr marL="342900" indent="-342900" algn="just" rtl="1">
              <a:lnSpc>
                <a:spcPct val="150000"/>
              </a:lnSpc>
              <a:buClr>
                <a:srgbClr val="7030A0"/>
              </a:buClr>
              <a:buFont typeface="Wingdings" panose="05000000000000000000" pitchFamily="2" charset="2"/>
              <a:buChar char="Ø"/>
            </a:pPr>
            <a:r>
              <a:rPr lang="ar-JO" altLang="zh-CN" sz="2400" dirty="0">
                <a:latin typeface="Sakkal Majalla" panose="02000000000000000000" pitchFamily="2" charset="-78"/>
                <a:cs typeface="Sakkal Majalla" panose="02000000000000000000" pitchFamily="2" charset="-78"/>
              </a:rPr>
              <a:t>وتعتمد هذه الطريقة على قسمة سعر السهم على القيمة </a:t>
            </a:r>
            <a:r>
              <a:rPr lang="ar-JO" altLang="zh-CN" sz="2400" dirty="0" err="1">
                <a:latin typeface="Sakkal Majalla" panose="02000000000000000000" pitchFamily="2" charset="-78"/>
                <a:cs typeface="Sakkal Majalla" panose="02000000000000000000" pitchFamily="2" charset="-78"/>
              </a:rPr>
              <a:t>الدفت</a:t>
            </a:r>
            <a:r>
              <a:rPr lang="ar-SA" altLang="zh-CN" sz="2400" dirty="0">
                <a:latin typeface="Sakkal Majalla" panose="02000000000000000000" pitchFamily="2" charset="-78"/>
                <a:cs typeface="Sakkal Majalla" panose="02000000000000000000" pitchFamily="2" charset="-78"/>
              </a:rPr>
              <a:t>ر</a:t>
            </a:r>
            <a:r>
              <a:rPr lang="ar-JO" altLang="zh-CN" sz="2400" dirty="0" err="1">
                <a:latin typeface="Sakkal Majalla" panose="02000000000000000000" pitchFamily="2" charset="-78"/>
                <a:cs typeface="Sakkal Majalla" panose="02000000000000000000" pitchFamily="2" charset="-78"/>
              </a:rPr>
              <a:t>ية</a:t>
            </a:r>
            <a:r>
              <a:rPr lang="ar-JO" altLang="zh-CN" sz="2400" dirty="0">
                <a:latin typeface="Sakkal Majalla" panose="02000000000000000000" pitchFamily="2" charset="-78"/>
                <a:cs typeface="Sakkal Majalla" panose="02000000000000000000" pitchFamily="2" charset="-78"/>
              </a:rPr>
              <a:t> المتوقعة للسهم ومن ثم ضربها في النسبة للقطاع للوصول إلى قيمة السهم.</a:t>
            </a:r>
            <a:r>
              <a:rPr lang="en-US" altLang="zh-CN" sz="2400" dirty="0">
                <a:latin typeface="Sakkal Majalla" panose="02000000000000000000" pitchFamily="2" charset="-78"/>
                <a:cs typeface="Sakkal Majalla" panose="02000000000000000000" pitchFamily="2" charset="-78"/>
              </a:rPr>
              <a:t> </a:t>
            </a:r>
            <a:endParaRPr lang="en-US" altLang="ar-SA" sz="2400" dirty="0">
              <a:latin typeface="Sakkal Majalla" panose="02000000000000000000" pitchFamily="2" charset="-78"/>
              <a:ea typeface="SimSun" panose="02010600030101010101" pitchFamily="2" charset="-122"/>
              <a:cs typeface="Sakkal Majalla" panose="02000000000000000000" pitchFamily="2" charset="-78"/>
            </a:endParaRPr>
          </a:p>
        </p:txBody>
      </p:sp>
    </p:spTree>
    <p:extLst>
      <p:ext uri="{BB962C8B-B14F-4D97-AF65-F5344CB8AC3E}">
        <p14:creationId xmlns:p14="http://schemas.microsoft.com/office/powerpoint/2010/main" val="252289176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ستطيل 25">
            <a:extLst>
              <a:ext uri="{FF2B5EF4-FFF2-40B4-BE49-F238E27FC236}">
                <a16:creationId xmlns:a16="http://schemas.microsoft.com/office/drawing/2014/main" id="{81C5A873-1398-4F3B-A2D0-62CFF3C2AD18}"/>
              </a:ext>
            </a:extLst>
          </p:cNvPr>
          <p:cNvSpPr/>
          <p:nvPr/>
        </p:nvSpPr>
        <p:spPr>
          <a:xfrm>
            <a:off x="8441017" y="1899367"/>
            <a:ext cx="251525" cy="400116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401072" cy="584775"/>
            </a:xfrm>
            <a:prstGeom prst="rect">
              <a:avLst/>
            </a:prstGeom>
            <a:noFill/>
            <a:ln>
              <a:noFill/>
            </a:ln>
          </p:spPr>
          <p:txBody>
            <a:bodyPr wrap="none" rtlCol="1">
              <a:spAutoFit/>
            </a:bodyPr>
            <a:lstStyle/>
            <a:p>
              <a:r>
                <a:rPr lang="ar-SA" sz="3200" dirty="0">
                  <a:solidFill>
                    <a:schemeClr val="bg1"/>
                  </a:solidFill>
                </a:rPr>
                <a:t>4</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174994" y="2994982"/>
            <a:ext cx="2586622" cy="1331134"/>
          </a:xfrm>
          <a:prstGeom prst="rect">
            <a:avLst/>
          </a:prstGeom>
        </p:spPr>
        <p:txBody>
          <a:bodyPr wrap="square">
            <a:spAutoFit/>
          </a:bodyPr>
          <a:lstStyle/>
          <a:p>
            <a:pPr algn="ctr" rtl="1" eaLnBrk="0" hangingPunct="0">
              <a:lnSpc>
                <a:spcPct val="150000"/>
              </a:lnSpc>
            </a:pPr>
            <a:r>
              <a:rPr lang="ar-SA" altLang="zh-CN" sz="2800" dirty="0" smtClean="0">
                <a:latin typeface="Sakkal Majalla" panose="02000000000000000000" pitchFamily="2" charset="-78"/>
                <a:cs typeface="Sakkal Majalla" panose="02000000000000000000" pitchFamily="2" charset="-78"/>
              </a:rPr>
              <a:t>رابعا</a:t>
            </a:r>
            <a:r>
              <a:rPr lang="ar-JO" altLang="zh-CN" sz="2800" dirty="0">
                <a:latin typeface="Sakkal Majalla" panose="02000000000000000000" pitchFamily="2" charset="-78"/>
                <a:cs typeface="Sakkal Majalla" panose="02000000000000000000" pitchFamily="2" charset="-78"/>
              </a:rPr>
              <a:t>:</a:t>
            </a:r>
            <a:endParaRPr lang="ar-SA" altLang="zh-CN" sz="2800" dirty="0">
              <a:latin typeface="Sakkal Majalla" panose="02000000000000000000" pitchFamily="2" charset="-78"/>
              <a:cs typeface="Sakkal Majalla" panose="02000000000000000000" pitchFamily="2" charset="-78"/>
            </a:endParaRPr>
          </a:p>
          <a:p>
            <a:pPr algn="ctr" rtl="1" eaLnBrk="0" hangingPunct="0">
              <a:lnSpc>
                <a:spcPct val="150000"/>
              </a:lnSpc>
            </a:pPr>
            <a:r>
              <a:rPr lang="ar-JO" altLang="zh-CN" sz="2800" dirty="0">
                <a:latin typeface="Sakkal Majalla" panose="02000000000000000000" pitchFamily="2" charset="-78"/>
                <a:cs typeface="Sakkal Majalla" panose="02000000000000000000" pitchFamily="2" charset="-78"/>
              </a:rPr>
              <a:t>نسبة السعر إلى المبيعات</a:t>
            </a:r>
            <a:endParaRPr lang="ar-SA" sz="2800" dirty="0">
              <a:latin typeface="Sakkal Majalla" panose="02000000000000000000" pitchFamily="2" charset="-78"/>
              <a:cs typeface="Sakkal Majalla" panose="02000000000000000000" pitchFamily="2" charset="-78"/>
              <a:sym typeface="Wingdings" panose="05000000000000000000" pitchFamily="2" charset="2"/>
            </a:endParaRP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a:t>
            </a:r>
          </a:p>
        </p:txBody>
      </p:sp>
      <p:sp>
        <p:nvSpPr>
          <p:cNvPr id="3" name="مستطيل 2">
            <a:extLst>
              <a:ext uri="{FF2B5EF4-FFF2-40B4-BE49-F238E27FC236}">
                <a16:creationId xmlns:a16="http://schemas.microsoft.com/office/drawing/2014/main" id="{B232275C-B5B3-46FE-AD9D-AD19DB7ABD83}"/>
              </a:ext>
            </a:extLst>
          </p:cNvPr>
          <p:cNvSpPr/>
          <p:nvPr/>
        </p:nvSpPr>
        <p:spPr>
          <a:xfrm>
            <a:off x="595845" y="1940907"/>
            <a:ext cx="7666577" cy="3970318"/>
          </a:xfrm>
          <a:prstGeom prst="rect">
            <a:avLst/>
          </a:prstGeom>
        </p:spPr>
        <p:txBody>
          <a:bodyPr wrap="square">
            <a:spAutoFit/>
          </a:bodyPr>
          <a:lstStyle/>
          <a:p>
            <a:pPr marL="457200" indent="-457200" algn="just" rtl="1">
              <a:lnSpc>
                <a:spcPct val="150000"/>
              </a:lnSpc>
              <a:buClr>
                <a:srgbClr val="7030A0"/>
              </a:buClr>
              <a:buFont typeface="Wingdings" panose="05000000000000000000" pitchFamily="2" charset="2"/>
              <a:buChar char="Ø"/>
            </a:pPr>
            <a:r>
              <a:rPr lang="ar-JO" altLang="zh-CN" sz="2400" dirty="0">
                <a:latin typeface="Sakkal Majalla" panose="02000000000000000000" pitchFamily="2" charset="-78"/>
                <a:cs typeface="Sakkal Majalla" panose="02000000000000000000" pitchFamily="2" charset="-78"/>
              </a:rPr>
              <a:t>حيث يتم تقدير حصة السهم الواحد من المبيعات المتوقعة للشركة ومن ثم ضرب هذه الحصة في معدل القطاع للوصول إلى قيمة السهم</a:t>
            </a:r>
            <a:r>
              <a:rPr lang="ar-JO" altLang="zh-CN" sz="2400" dirty="0" smtClean="0">
                <a:latin typeface="Sakkal Majalla" panose="02000000000000000000" pitchFamily="2" charset="-78"/>
                <a:cs typeface="Sakkal Majalla" panose="02000000000000000000" pitchFamily="2" charset="-78"/>
              </a:rPr>
              <a:t>.</a:t>
            </a:r>
            <a:endParaRPr lang="ar-JO" altLang="zh-CN" sz="2400" dirty="0">
              <a:latin typeface="Sakkal Majalla" panose="02000000000000000000" pitchFamily="2" charset="-78"/>
              <a:cs typeface="Sakkal Majalla" panose="02000000000000000000" pitchFamily="2" charset="-78"/>
            </a:endParaRPr>
          </a:p>
          <a:p>
            <a:pPr marL="457200" indent="-457200" algn="just" rtl="1">
              <a:lnSpc>
                <a:spcPct val="150000"/>
              </a:lnSpc>
              <a:buClr>
                <a:srgbClr val="7030A0"/>
              </a:buClr>
              <a:buFont typeface="Wingdings" panose="05000000000000000000" pitchFamily="2" charset="2"/>
              <a:buChar char="Ø"/>
            </a:pPr>
            <a:r>
              <a:rPr lang="ar-JO" altLang="zh-CN" sz="2400" dirty="0">
                <a:latin typeface="Sakkal Majalla" panose="02000000000000000000" pitchFamily="2" charset="-78"/>
                <a:cs typeface="Sakkal Majalla" panose="02000000000000000000" pitchFamily="2" charset="-78"/>
              </a:rPr>
              <a:t>  وأخيرا فان جميع هذه النسب المستخدمة في عملية التقييم وعلى الرغم من أهميتها إلا أن استخدامها عادة يواجه بصعوبات تتمثل في عدم توفر المعدلات التي يتم المقارنة بها (للسوق أو القطاع أو الشركات المشابهة) و</a:t>
            </a:r>
            <a:r>
              <a:rPr lang="ar-SA" altLang="zh-CN" sz="2400" dirty="0">
                <a:latin typeface="Sakkal Majalla" panose="02000000000000000000" pitchFamily="2" charset="-78"/>
                <a:cs typeface="Sakkal Majalla" panose="02000000000000000000" pitchFamily="2" charset="-78"/>
              </a:rPr>
              <a:t>أ</a:t>
            </a:r>
            <a:r>
              <a:rPr lang="ar-JO" altLang="zh-CN" sz="2400" dirty="0">
                <a:latin typeface="Sakkal Majalla" panose="02000000000000000000" pitchFamily="2" charset="-78"/>
                <a:cs typeface="Sakkal Majalla" panose="02000000000000000000" pitchFamily="2" charset="-78"/>
              </a:rPr>
              <a:t>ن توفرت فإنها تكون مبنية على البيانات التاريخية وليس المتوقعة الأمر الذي يؤدي إلى أخطاء قد تكون جوهرية في عملية التقييم</a:t>
            </a:r>
            <a:r>
              <a:rPr lang="en-US" altLang="ar-SA" sz="2400" b="1" dirty="0">
                <a:latin typeface="Sakkal Majalla" panose="02000000000000000000" pitchFamily="2" charset="-78"/>
                <a:ea typeface="SimSun" panose="02010600030101010101" pitchFamily="2" charset="-122"/>
                <a:cs typeface="Sakkal Majalla" panose="02000000000000000000" pitchFamily="2" charset="-78"/>
              </a:rPr>
              <a:t>.</a:t>
            </a:r>
          </a:p>
        </p:txBody>
      </p:sp>
    </p:spTree>
    <p:extLst>
      <p:ext uri="{BB962C8B-B14F-4D97-AF65-F5344CB8AC3E}">
        <p14:creationId xmlns:p14="http://schemas.microsoft.com/office/powerpoint/2010/main" val="2046707447"/>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8BC667C2-5917-478C-B32D-4431786A6649}"/>
              </a:ext>
            </a:extLst>
          </p:cNvPr>
          <p:cNvSpPr>
            <a:spLocks noGrp="1"/>
          </p:cNvSpPr>
          <p:nvPr>
            <p:ph type="ctrTitle"/>
          </p:nvPr>
        </p:nvSpPr>
        <p:spPr>
          <a:xfrm>
            <a:off x="1756042" y="2189272"/>
            <a:ext cx="8679915" cy="1748729"/>
          </a:xfrm>
        </p:spPr>
        <p:txBody>
          <a:bodyPr>
            <a:normAutofit/>
          </a:bodyPr>
          <a:lstStyle/>
          <a:p>
            <a:r>
              <a:rPr lang="ar-SA" b="1" kern="0" dirty="0">
                <a:solidFill>
                  <a:schemeClr val="bg1"/>
                </a:solidFill>
                <a:latin typeface="Sakkal Majalla" panose="02000000000000000000" pitchFamily="2" charset="-78"/>
                <a:cs typeface="Sakkal Majalla" panose="02000000000000000000" pitchFamily="2" charset="-78"/>
              </a:rPr>
              <a:t>انتهت المحاضرة الثانية عشر</a:t>
            </a:r>
            <a:endParaRPr lang="ar-SA" dirty="0">
              <a:solidFill>
                <a:schemeClr val="bg1"/>
              </a:solidFill>
            </a:endParaRPr>
          </a:p>
        </p:txBody>
      </p:sp>
      <p:pic>
        <p:nvPicPr>
          <p:cNvPr id="4" name="Picture 15">
            <a:extLst>
              <a:ext uri="{FF2B5EF4-FFF2-40B4-BE49-F238E27FC236}">
                <a16:creationId xmlns:a16="http://schemas.microsoft.com/office/drawing/2014/main" id="{AF838472-B53A-49C3-8F80-A3519617703F}"/>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6" name="مستطيل 6">
            <a:extLst>
              <a:ext uri="{FF2B5EF4-FFF2-40B4-BE49-F238E27FC236}">
                <a16:creationId xmlns:a16="http://schemas.microsoft.com/office/drawing/2014/main" id="{1A7F1072-B300-4BC5-B08F-BD6335FA35A5}"/>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 </a:t>
            </a:r>
          </a:p>
        </p:txBody>
      </p:sp>
    </p:spTree>
    <p:extLst>
      <p:ext uri="{BB962C8B-B14F-4D97-AF65-F5344CB8AC3E}">
        <p14:creationId xmlns:p14="http://schemas.microsoft.com/office/powerpoint/2010/main" val="3272572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 name="مستطيل 56">
            <a:extLst>
              <a:ext uri="{FF2B5EF4-FFF2-40B4-BE49-F238E27FC236}">
                <a16:creationId xmlns:a16="http://schemas.microsoft.com/office/drawing/2014/main" id="{5F6C1400-27D5-4886-894E-7111ACD43651}"/>
              </a:ext>
            </a:extLst>
          </p:cNvPr>
          <p:cNvSpPr/>
          <p:nvPr/>
        </p:nvSpPr>
        <p:spPr>
          <a:xfrm>
            <a:off x="0" y="1070295"/>
            <a:ext cx="9619861" cy="73571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 name="عنوان 1">
            <a:extLst>
              <a:ext uri="{FF2B5EF4-FFF2-40B4-BE49-F238E27FC236}">
                <a16:creationId xmlns:a16="http://schemas.microsoft.com/office/drawing/2014/main" id="{71F94998-291B-4BF5-9084-5B5B01FFD4F1}"/>
              </a:ext>
            </a:extLst>
          </p:cNvPr>
          <p:cNvSpPr>
            <a:spLocks noGrp="1"/>
          </p:cNvSpPr>
          <p:nvPr>
            <p:ph type="title" idx="4294967295"/>
          </p:nvPr>
        </p:nvSpPr>
        <p:spPr>
          <a:xfrm>
            <a:off x="3423684" y="649659"/>
            <a:ext cx="6196177" cy="1651518"/>
          </a:xfrm>
        </p:spPr>
        <p:txBody>
          <a:bodyPr>
            <a:normAutofit/>
          </a:bodyPr>
          <a:lstStyle/>
          <a:p>
            <a:r>
              <a:rPr lang="ar-JO" altLang="ar-SA" sz="3600" b="1" dirty="0">
                <a:solidFill>
                  <a:schemeClr val="bg1"/>
                </a:solidFill>
                <a:latin typeface="Sakkal Majalla" panose="02000000000000000000" pitchFamily="2" charset="-78"/>
                <a:cs typeface="Sakkal Majalla" panose="02000000000000000000" pitchFamily="2" charset="-78"/>
              </a:rPr>
              <a:t>خطوات إدارة المحفظة</a:t>
            </a:r>
            <a:endParaRPr lang="en-US" altLang="ar-SA" sz="3600" b="1" dirty="0">
              <a:solidFill>
                <a:schemeClr val="bg1"/>
              </a:solidFill>
              <a:latin typeface="Sakkal Majalla" panose="02000000000000000000" pitchFamily="2" charset="-78"/>
              <a:cs typeface="Sakkal Majalla" panose="02000000000000000000" pitchFamily="2" charset="-78"/>
            </a:endParaRPr>
          </a:p>
        </p:txBody>
      </p:sp>
      <p:sp>
        <p:nvSpPr>
          <p:cNvPr id="8" name="مستطيل 7">
            <a:extLst>
              <a:ext uri="{FF2B5EF4-FFF2-40B4-BE49-F238E27FC236}">
                <a16:creationId xmlns:a16="http://schemas.microsoft.com/office/drawing/2014/main" id="{8CE9C4F5-E5C5-4A46-A646-BD92F7EE0539}"/>
              </a:ext>
            </a:extLst>
          </p:cNvPr>
          <p:cNvSpPr/>
          <p:nvPr/>
        </p:nvSpPr>
        <p:spPr>
          <a:xfrm>
            <a:off x="9685176" y="1052528"/>
            <a:ext cx="2506823" cy="753485"/>
          </a:xfrm>
          <a:prstGeom prst="rect">
            <a:avLst/>
          </a:prstGeom>
          <a:solidFill>
            <a:srgbClr val="71C3C5"/>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12" name="Picture 15">
            <a:extLst>
              <a:ext uri="{FF2B5EF4-FFF2-40B4-BE49-F238E27FC236}">
                <a16:creationId xmlns:a16="http://schemas.microsoft.com/office/drawing/2014/main" id="{5F0E481A-83A5-4FB5-932E-DF0E75D97E37}"/>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56" name="مستطيل 6">
            <a:extLst>
              <a:ext uri="{FF2B5EF4-FFF2-40B4-BE49-F238E27FC236}">
                <a16:creationId xmlns:a16="http://schemas.microsoft.com/office/drawing/2014/main" id="{F63E38DD-C725-4CC8-A408-F42E49EE850F}"/>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 </a:t>
            </a:r>
          </a:p>
        </p:txBody>
      </p:sp>
      <p:pic>
        <p:nvPicPr>
          <p:cNvPr id="5" name="صورة 4">
            <a:extLst>
              <a:ext uri="{FF2B5EF4-FFF2-40B4-BE49-F238E27FC236}">
                <a16:creationId xmlns:a16="http://schemas.microsoft.com/office/drawing/2014/main" id="{63DC56BA-2135-469B-B9BE-E0DA40CFDF0D}"/>
              </a:ext>
            </a:extLst>
          </p:cNvPr>
          <p:cNvPicPr>
            <a:picLocks noChangeAspect="1"/>
          </p:cNvPicPr>
          <p:nvPr/>
        </p:nvPicPr>
        <p:blipFill>
          <a:blip r:embed="rId3"/>
          <a:stretch>
            <a:fillRect/>
          </a:stretch>
        </p:blipFill>
        <p:spPr>
          <a:xfrm>
            <a:off x="7856938" y="2401313"/>
            <a:ext cx="1767993" cy="3663864"/>
          </a:xfrm>
          <a:prstGeom prst="rect">
            <a:avLst/>
          </a:prstGeom>
        </p:spPr>
      </p:pic>
      <p:sp>
        <p:nvSpPr>
          <p:cNvPr id="6" name="مستطيل 5">
            <a:extLst>
              <a:ext uri="{FF2B5EF4-FFF2-40B4-BE49-F238E27FC236}">
                <a16:creationId xmlns:a16="http://schemas.microsoft.com/office/drawing/2014/main" id="{37F4DF16-E9D0-453B-BDE1-5478C509881D}"/>
              </a:ext>
            </a:extLst>
          </p:cNvPr>
          <p:cNvSpPr/>
          <p:nvPr/>
        </p:nvSpPr>
        <p:spPr>
          <a:xfrm>
            <a:off x="3892905" y="2350704"/>
            <a:ext cx="4674678" cy="461665"/>
          </a:xfrm>
          <a:prstGeom prst="rect">
            <a:avLst/>
          </a:prstGeom>
        </p:spPr>
        <p:txBody>
          <a:bodyPr wrap="none">
            <a:spAutoFit/>
          </a:bodyPr>
          <a:lstStyle/>
          <a:p>
            <a:pPr algn="ctr" rtl="1" fontAlgn="auto">
              <a:spcAft>
                <a:spcPts val="0"/>
              </a:spcAft>
              <a:defRPr/>
            </a:pPr>
            <a:r>
              <a:rPr lang="ar-JO" altLang="ar-SA" sz="2400" b="1" dirty="0">
                <a:latin typeface="Sakkal Majalla" panose="02000000000000000000" pitchFamily="2" charset="-78"/>
                <a:cs typeface="Sakkal Majalla" panose="02000000000000000000" pitchFamily="2" charset="-78"/>
              </a:rPr>
              <a:t>وضع بيان السياسة الاستثمارية أو خطة الاستثمار</a:t>
            </a:r>
            <a:r>
              <a:rPr lang="en-US" altLang="ar-SA" sz="2400" b="1" dirty="0">
                <a:latin typeface="Sakkal Majalla" panose="02000000000000000000" pitchFamily="2" charset="-78"/>
                <a:cs typeface="Sakkal Majalla" panose="02000000000000000000" pitchFamily="2" charset="-78"/>
              </a:rPr>
              <a:t> .</a:t>
            </a:r>
            <a:endParaRPr lang="ar-JO" altLang="ar-SA" sz="2400" b="1" dirty="0">
              <a:latin typeface="Sakkal Majalla" panose="02000000000000000000" pitchFamily="2" charset="-78"/>
              <a:cs typeface="Sakkal Majalla" panose="02000000000000000000" pitchFamily="2" charset="-78"/>
            </a:endParaRPr>
          </a:p>
        </p:txBody>
      </p:sp>
      <p:sp>
        <p:nvSpPr>
          <p:cNvPr id="23" name="مستطيل 22">
            <a:extLst>
              <a:ext uri="{FF2B5EF4-FFF2-40B4-BE49-F238E27FC236}">
                <a16:creationId xmlns:a16="http://schemas.microsoft.com/office/drawing/2014/main" id="{36DF172B-C9E9-4D18-ACC4-9F93064BF248}"/>
              </a:ext>
            </a:extLst>
          </p:cNvPr>
          <p:cNvSpPr/>
          <p:nvPr/>
        </p:nvSpPr>
        <p:spPr>
          <a:xfrm>
            <a:off x="4175268" y="3406697"/>
            <a:ext cx="3639138" cy="477054"/>
          </a:xfrm>
          <a:prstGeom prst="rect">
            <a:avLst/>
          </a:prstGeom>
        </p:spPr>
        <p:txBody>
          <a:bodyPr wrap="none">
            <a:spAutoFit/>
          </a:bodyPr>
          <a:lstStyle/>
          <a:p>
            <a:pPr algn="ctr" rtl="1"/>
            <a:r>
              <a:rPr lang="ar-JO" altLang="zh-CN" sz="2500" b="1" dirty="0">
                <a:latin typeface="Sakkal Majalla" panose="02000000000000000000" pitchFamily="2" charset="-78"/>
                <a:cs typeface="Sakkal Majalla" panose="02000000000000000000" pitchFamily="2" charset="-78"/>
              </a:rPr>
              <a:t>دراسة السوق والاتجاهات المستقبلية</a:t>
            </a:r>
            <a:r>
              <a:rPr lang="en-US" altLang="zh-CN" sz="2500" b="1" dirty="0">
                <a:latin typeface="Sakkal Majalla" panose="02000000000000000000" pitchFamily="2" charset="-78"/>
                <a:cs typeface="Sakkal Majalla" panose="02000000000000000000" pitchFamily="2" charset="-78"/>
              </a:rPr>
              <a:t> </a:t>
            </a:r>
          </a:p>
        </p:txBody>
      </p:sp>
      <p:sp>
        <p:nvSpPr>
          <p:cNvPr id="7" name="مستطيل 6">
            <a:extLst>
              <a:ext uri="{FF2B5EF4-FFF2-40B4-BE49-F238E27FC236}">
                <a16:creationId xmlns:a16="http://schemas.microsoft.com/office/drawing/2014/main" id="{E98A78A4-49A1-4813-ADF8-19EA74C49253}"/>
              </a:ext>
            </a:extLst>
          </p:cNvPr>
          <p:cNvSpPr/>
          <p:nvPr/>
        </p:nvSpPr>
        <p:spPr>
          <a:xfrm>
            <a:off x="6179022" y="4541938"/>
            <a:ext cx="1635384" cy="515526"/>
          </a:xfrm>
          <a:prstGeom prst="rect">
            <a:avLst/>
          </a:prstGeom>
        </p:spPr>
        <p:txBody>
          <a:bodyPr wrap="none">
            <a:spAutoFit/>
          </a:bodyPr>
          <a:lstStyle/>
          <a:p>
            <a:pPr algn="ctr" rtl="1" fontAlgn="auto">
              <a:lnSpc>
                <a:spcPct val="110000"/>
              </a:lnSpc>
              <a:spcAft>
                <a:spcPts val="0"/>
              </a:spcAft>
              <a:defRPr/>
            </a:pPr>
            <a:r>
              <a:rPr lang="ar-JO" altLang="zh-CN" sz="2500" b="1" dirty="0">
                <a:latin typeface="Sakkal Majalla" panose="02000000000000000000" pitchFamily="2" charset="-78"/>
                <a:cs typeface="Sakkal Majalla" panose="02000000000000000000" pitchFamily="2" charset="-78"/>
              </a:rPr>
              <a:t>تكوين المحفظة</a:t>
            </a:r>
            <a:r>
              <a:rPr lang="en-US" altLang="zh-CN" sz="2500" b="1" dirty="0">
                <a:latin typeface="Sakkal Majalla" panose="02000000000000000000" pitchFamily="2" charset="-78"/>
                <a:cs typeface="Sakkal Majalla" panose="02000000000000000000" pitchFamily="2" charset="-78"/>
              </a:rPr>
              <a:t> </a:t>
            </a:r>
            <a:endParaRPr lang="ar-JO" altLang="zh-CN" sz="2500" b="1" dirty="0">
              <a:latin typeface="Sakkal Majalla" panose="02000000000000000000" pitchFamily="2" charset="-78"/>
              <a:cs typeface="Sakkal Majalla" panose="02000000000000000000" pitchFamily="2" charset="-78"/>
            </a:endParaRPr>
          </a:p>
        </p:txBody>
      </p:sp>
      <p:sp>
        <p:nvSpPr>
          <p:cNvPr id="21" name="مستطيل 20">
            <a:extLst>
              <a:ext uri="{FF2B5EF4-FFF2-40B4-BE49-F238E27FC236}">
                <a16:creationId xmlns:a16="http://schemas.microsoft.com/office/drawing/2014/main" id="{E8A4A79E-6476-408A-A554-FA5DEB2CB3C8}"/>
              </a:ext>
            </a:extLst>
          </p:cNvPr>
          <p:cNvSpPr/>
          <p:nvPr/>
        </p:nvSpPr>
        <p:spPr>
          <a:xfrm>
            <a:off x="6511919" y="5548294"/>
            <a:ext cx="2071401" cy="477054"/>
          </a:xfrm>
          <a:prstGeom prst="rect">
            <a:avLst/>
          </a:prstGeom>
        </p:spPr>
        <p:txBody>
          <a:bodyPr wrap="none">
            <a:spAutoFit/>
          </a:bodyPr>
          <a:lstStyle/>
          <a:p>
            <a:pPr algn="ctr" rtl="1"/>
            <a:r>
              <a:rPr lang="ar-JO" altLang="zh-CN" sz="2500" b="1" dirty="0">
                <a:latin typeface="Sakkal Majalla" panose="02000000000000000000" pitchFamily="2" charset="-78"/>
                <a:cs typeface="Sakkal Majalla" panose="02000000000000000000" pitchFamily="2" charset="-78"/>
              </a:rPr>
              <a:t>المتابعة وتقييم الأداء</a:t>
            </a:r>
            <a:endParaRPr lang="en-US" altLang="zh-CN" sz="2500" b="1" dirty="0">
              <a:latin typeface="Sakkal Majalla" panose="02000000000000000000" pitchFamily="2" charset="-78"/>
              <a:cs typeface="Sakkal Majalla" panose="02000000000000000000" pitchFamily="2" charset="-78"/>
            </a:endParaRPr>
          </a:p>
        </p:txBody>
      </p:sp>
      <p:pic>
        <p:nvPicPr>
          <p:cNvPr id="13" name="Picture 8" descr="Investment Icon Png #162785 - Free Icons Library">
            <a:extLst>
              <a:ext uri="{FF2B5EF4-FFF2-40B4-BE49-F238E27FC236}">
                <a16:creationId xmlns:a16="http://schemas.microsoft.com/office/drawing/2014/main" id="{D4FCD920-34A8-48C4-9039-51C4AC42F4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1341" y="3372685"/>
            <a:ext cx="1391093" cy="1391093"/>
          </a:xfrm>
          <a:prstGeom prst="rect">
            <a:avLst/>
          </a:prstGeom>
          <a:solidFill>
            <a:schemeClr val="bg1"/>
          </a:solidFill>
          <a:extLst/>
        </p:spPr>
      </p:pic>
    </p:spTree>
    <p:extLst>
      <p:ext uri="{BB962C8B-B14F-4D97-AF65-F5344CB8AC3E}">
        <p14:creationId xmlns:p14="http://schemas.microsoft.com/office/powerpoint/2010/main" val="23400313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ستطيل 25">
            <a:extLst>
              <a:ext uri="{FF2B5EF4-FFF2-40B4-BE49-F238E27FC236}">
                <a16:creationId xmlns:a16="http://schemas.microsoft.com/office/drawing/2014/main" id="{81C5A873-1398-4F3B-A2D0-62CFF3C2AD18}"/>
              </a:ext>
            </a:extLst>
          </p:cNvPr>
          <p:cNvSpPr/>
          <p:nvPr/>
        </p:nvSpPr>
        <p:spPr>
          <a:xfrm>
            <a:off x="8465751" y="1886452"/>
            <a:ext cx="212640" cy="400116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401072" cy="584775"/>
            </a:xfrm>
            <a:prstGeom prst="rect">
              <a:avLst/>
            </a:prstGeom>
            <a:noFill/>
            <a:ln>
              <a:noFill/>
            </a:ln>
          </p:spPr>
          <p:txBody>
            <a:bodyPr wrap="none" rtlCol="1">
              <a:spAutoFit/>
            </a:bodyPr>
            <a:lstStyle/>
            <a:p>
              <a:r>
                <a:rPr lang="ar-SA" sz="3200" dirty="0">
                  <a:solidFill>
                    <a:schemeClr val="bg1"/>
                  </a:solidFill>
                </a:rPr>
                <a:t>1</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344880" y="2752608"/>
            <a:ext cx="2259102" cy="1815882"/>
          </a:xfrm>
          <a:prstGeom prst="rect">
            <a:avLst/>
          </a:prstGeom>
        </p:spPr>
        <p:txBody>
          <a:bodyPr wrap="square">
            <a:spAutoFit/>
          </a:bodyPr>
          <a:lstStyle/>
          <a:p>
            <a:pPr algn="just" rtl="1" eaLnBrk="0" hangingPunct="0"/>
            <a:r>
              <a:rPr lang="ar-SA" sz="2800" b="1" dirty="0">
                <a:solidFill>
                  <a:srgbClr val="333366"/>
                </a:solidFill>
                <a:latin typeface="Sakkal Majalla" panose="02000000000000000000" pitchFamily="2" charset="-78"/>
                <a:cs typeface="Sakkal Majalla" panose="02000000000000000000" pitchFamily="2" charset="-78"/>
                <a:sym typeface="Wingdings" panose="05000000000000000000" pitchFamily="2" charset="2"/>
              </a:rPr>
              <a:t>أولا: </a:t>
            </a:r>
          </a:p>
          <a:p>
            <a:pPr algn="just" rtl="1" fontAlgn="auto">
              <a:spcAft>
                <a:spcPts val="0"/>
              </a:spcAft>
              <a:defRPr/>
            </a:pPr>
            <a:r>
              <a:rPr lang="ar-JO" altLang="ar-SA" sz="2800" b="1" dirty="0">
                <a:solidFill>
                  <a:srgbClr val="333366"/>
                </a:solidFill>
                <a:latin typeface="Sakkal Majalla" panose="02000000000000000000" pitchFamily="2" charset="-78"/>
                <a:cs typeface="Sakkal Majalla" panose="02000000000000000000" pitchFamily="2" charset="-78"/>
              </a:rPr>
              <a:t>وضع بيان السياسة الاستثمارية أو خطة الاستثمار</a:t>
            </a:r>
            <a:r>
              <a:rPr lang="en-US" altLang="ar-SA" sz="2800" b="1" dirty="0">
                <a:solidFill>
                  <a:srgbClr val="333366"/>
                </a:solidFill>
                <a:latin typeface="Sakkal Majalla" panose="02000000000000000000" pitchFamily="2" charset="-78"/>
                <a:cs typeface="Sakkal Majalla" panose="02000000000000000000" pitchFamily="2" charset="-78"/>
              </a:rPr>
              <a:t> </a:t>
            </a:r>
            <a:endParaRPr lang="ar-JO" altLang="ar-SA" sz="2800" b="1" dirty="0">
              <a:solidFill>
                <a:srgbClr val="333366"/>
              </a:solidFill>
              <a:latin typeface="Sakkal Majalla" panose="02000000000000000000" pitchFamily="2" charset="-78"/>
              <a:cs typeface="Sakkal Majalla" panose="02000000000000000000" pitchFamily="2" charset="-78"/>
            </a:endParaRP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 </a:t>
            </a:r>
          </a:p>
        </p:txBody>
      </p:sp>
      <p:sp>
        <p:nvSpPr>
          <p:cNvPr id="2" name="مستطيل 1">
            <a:extLst>
              <a:ext uri="{FF2B5EF4-FFF2-40B4-BE49-F238E27FC236}">
                <a16:creationId xmlns:a16="http://schemas.microsoft.com/office/drawing/2014/main" id="{AF16D46B-D79D-42AF-81B4-EBEB76836342}"/>
              </a:ext>
            </a:extLst>
          </p:cNvPr>
          <p:cNvSpPr/>
          <p:nvPr/>
        </p:nvSpPr>
        <p:spPr>
          <a:xfrm>
            <a:off x="1109237" y="2378114"/>
            <a:ext cx="7262564" cy="2862322"/>
          </a:xfrm>
          <a:prstGeom prst="rect">
            <a:avLst/>
          </a:prstGeom>
        </p:spPr>
        <p:txBody>
          <a:bodyPr wrap="square">
            <a:spAutoFit/>
          </a:bodyPr>
          <a:lstStyle/>
          <a:p>
            <a:pPr marL="342900" indent="-342900" algn="just" rtl="1" fontAlgn="auto">
              <a:lnSpc>
                <a:spcPct val="150000"/>
              </a:lnSpc>
              <a:spcAft>
                <a:spcPts val="0"/>
              </a:spcAft>
              <a:buClr>
                <a:schemeClr val="accent1">
                  <a:lumMod val="60000"/>
                  <a:lumOff val="40000"/>
                </a:schemeClr>
              </a:buClr>
              <a:buFont typeface="Arial" panose="020B0604020202020204" pitchFamily="34" charset="0"/>
              <a:buChar char="•"/>
              <a:defRPr/>
            </a:pPr>
            <a:r>
              <a:rPr lang="ar-JO" altLang="ar-SA" sz="2400" dirty="0">
                <a:latin typeface="Sakkal Majalla" panose="02000000000000000000" pitchFamily="2" charset="-78"/>
                <a:cs typeface="Sakkal Majalla" panose="02000000000000000000" pitchFamily="2" charset="-78"/>
              </a:rPr>
              <a:t>يعتبر بيان السياسة الاستثمارية بمثابة الخطة التي ستقود كل قرارات المستثمر اللاحقة</a:t>
            </a:r>
            <a:r>
              <a:rPr lang="en-US" altLang="ar-SA" sz="2400" dirty="0">
                <a:latin typeface="Sakkal Majalla" panose="02000000000000000000" pitchFamily="2" charset="-78"/>
                <a:cs typeface="Sakkal Majalla" panose="02000000000000000000" pitchFamily="2" charset="-78"/>
              </a:rPr>
              <a:t> </a:t>
            </a:r>
            <a:endParaRPr lang="ar-JO" altLang="ar-SA" sz="2400" dirty="0">
              <a:latin typeface="Sakkal Majalla" panose="02000000000000000000" pitchFamily="2" charset="-78"/>
              <a:cs typeface="Sakkal Majalla" panose="02000000000000000000" pitchFamily="2" charset="-78"/>
            </a:endParaRPr>
          </a:p>
          <a:p>
            <a:pPr marL="342900" indent="-342900" algn="just" rtl="1" fontAlgn="auto">
              <a:lnSpc>
                <a:spcPct val="150000"/>
              </a:lnSpc>
              <a:spcAft>
                <a:spcPts val="0"/>
              </a:spcAft>
              <a:buClr>
                <a:schemeClr val="accent1">
                  <a:lumMod val="60000"/>
                  <a:lumOff val="40000"/>
                </a:schemeClr>
              </a:buClr>
              <a:buFont typeface="Arial" panose="020B0604020202020204" pitchFamily="34" charset="0"/>
              <a:buChar char="•"/>
              <a:defRPr/>
            </a:pPr>
            <a:r>
              <a:rPr lang="ar-JO" altLang="ar-SA" sz="2400" dirty="0">
                <a:latin typeface="Sakkal Majalla" panose="02000000000000000000" pitchFamily="2" charset="-78"/>
                <a:cs typeface="Sakkal Majalla" panose="02000000000000000000" pitchFamily="2" charset="-78"/>
              </a:rPr>
              <a:t>يجب أن يتضمن أهداف المستثمر ومحدداته ودليل الاستثمار الخاص به</a:t>
            </a:r>
            <a:r>
              <a:rPr lang="en-US" altLang="ar-SA" sz="2400" dirty="0">
                <a:latin typeface="Sakkal Majalla" panose="02000000000000000000" pitchFamily="2" charset="-78"/>
                <a:cs typeface="Sakkal Majalla" panose="02000000000000000000" pitchFamily="2" charset="-78"/>
              </a:rPr>
              <a:t> .</a:t>
            </a:r>
          </a:p>
          <a:p>
            <a:pPr marL="342900" indent="-342900" algn="just" rtl="1" fontAlgn="auto">
              <a:lnSpc>
                <a:spcPct val="150000"/>
              </a:lnSpc>
              <a:spcAft>
                <a:spcPts val="0"/>
              </a:spcAft>
              <a:buClr>
                <a:schemeClr val="accent1">
                  <a:lumMod val="60000"/>
                  <a:lumOff val="40000"/>
                </a:schemeClr>
              </a:buClr>
              <a:buFont typeface="Arial" panose="020B0604020202020204" pitchFamily="34" charset="0"/>
              <a:buChar char="•"/>
              <a:defRPr/>
            </a:pPr>
            <a:r>
              <a:rPr lang="ar-JO" altLang="ar-SA" sz="2400" dirty="0">
                <a:latin typeface="Sakkal Majalla" panose="02000000000000000000" pitchFamily="2" charset="-78"/>
                <a:cs typeface="Sakkal Majalla" panose="02000000000000000000" pitchFamily="2" charset="-78"/>
              </a:rPr>
              <a:t>من الأهمية بمكان التأكد من مدى ملائمة هذه السياسة للمستثمر وأنها تعكس تماما احتياجاته وظروفه الاستثماري</a:t>
            </a:r>
            <a:r>
              <a:rPr lang="ar-SA" altLang="ar-SA" sz="2400" dirty="0">
                <a:latin typeface="Sakkal Majalla" panose="02000000000000000000" pitchFamily="2" charset="-78"/>
                <a:cs typeface="Sakkal Majalla" panose="02000000000000000000" pitchFamily="2" charset="-78"/>
              </a:rPr>
              <a:t>ة.</a:t>
            </a:r>
            <a:r>
              <a:rPr lang="en-US" altLang="ar-SA" sz="2400" dirty="0">
                <a:latin typeface="Sakkal Majalla" panose="02000000000000000000" pitchFamily="2" charset="-78"/>
                <a:cs typeface="Sakkal Majalla" panose="02000000000000000000" pitchFamily="2" charset="-78"/>
              </a:rPr>
              <a:t> </a:t>
            </a:r>
          </a:p>
        </p:txBody>
      </p:sp>
    </p:spTree>
    <p:extLst>
      <p:ext uri="{BB962C8B-B14F-4D97-AF65-F5344CB8AC3E}">
        <p14:creationId xmlns:p14="http://schemas.microsoft.com/office/powerpoint/2010/main" val="215538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ستطيل 25">
            <a:extLst>
              <a:ext uri="{FF2B5EF4-FFF2-40B4-BE49-F238E27FC236}">
                <a16:creationId xmlns:a16="http://schemas.microsoft.com/office/drawing/2014/main" id="{81C5A873-1398-4F3B-A2D0-62CFF3C2AD18}"/>
              </a:ext>
            </a:extLst>
          </p:cNvPr>
          <p:cNvSpPr/>
          <p:nvPr/>
        </p:nvSpPr>
        <p:spPr>
          <a:xfrm>
            <a:off x="8468881" y="1886452"/>
            <a:ext cx="209509" cy="400116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401072" cy="584775"/>
            </a:xfrm>
            <a:prstGeom prst="rect">
              <a:avLst/>
            </a:prstGeom>
            <a:noFill/>
            <a:ln>
              <a:noFill/>
            </a:ln>
          </p:spPr>
          <p:txBody>
            <a:bodyPr wrap="none" rtlCol="1">
              <a:spAutoFit/>
            </a:bodyPr>
            <a:lstStyle/>
            <a:p>
              <a:r>
                <a:rPr lang="ar-SA" sz="3200" dirty="0">
                  <a:solidFill>
                    <a:schemeClr val="bg1"/>
                  </a:solidFill>
                </a:rPr>
                <a:t>2</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336334" y="2752608"/>
            <a:ext cx="2276194" cy="1815882"/>
          </a:xfrm>
          <a:prstGeom prst="rect">
            <a:avLst/>
          </a:prstGeom>
        </p:spPr>
        <p:txBody>
          <a:bodyPr wrap="square">
            <a:spAutoFit/>
          </a:bodyPr>
          <a:lstStyle/>
          <a:p>
            <a:pPr algn="just" rtl="1" eaLnBrk="0" hangingPunct="0"/>
            <a:r>
              <a:rPr lang="ar-SA" sz="2800" b="1" dirty="0">
                <a:solidFill>
                  <a:srgbClr val="333366"/>
                </a:solidFill>
                <a:latin typeface="Sakkal Majalla" panose="02000000000000000000" pitchFamily="2" charset="-78"/>
                <a:cs typeface="Sakkal Majalla" panose="02000000000000000000" pitchFamily="2" charset="-78"/>
                <a:sym typeface="Wingdings" panose="05000000000000000000" pitchFamily="2" charset="2"/>
              </a:rPr>
              <a:t>ثانيا: </a:t>
            </a:r>
          </a:p>
          <a:p>
            <a:pPr algn="just" rtl="1" fontAlgn="auto">
              <a:spcAft>
                <a:spcPts val="0"/>
              </a:spcAft>
              <a:defRPr/>
            </a:pPr>
            <a:r>
              <a:rPr lang="ar-JO" altLang="ar-SA" sz="2800" b="1" dirty="0">
                <a:solidFill>
                  <a:srgbClr val="333366"/>
                </a:solidFill>
                <a:latin typeface="Sakkal Majalla" panose="02000000000000000000" pitchFamily="2" charset="-78"/>
                <a:cs typeface="Sakkal Majalla" panose="02000000000000000000" pitchFamily="2" charset="-78"/>
              </a:rPr>
              <a:t>وضع بيان السياسة الاستثمارية أو خطة الاستثمار</a:t>
            </a:r>
            <a:r>
              <a:rPr lang="en-US" altLang="ar-SA" sz="2800" b="1" dirty="0">
                <a:solidFill>
                  <a:srgbClr val="333366"/>
                </a:solidFill>
                <a:latin typeface="Sakkal Majalla" panose="02000000000000000000" pitchFamily="2" charset="-78"/>
                <a:cs typeface="Sakkal Majalla" panose="02000000000000000000" pitchFamily="2" charset="-78"/>
              </a:rPr>
              <a:t> </a:t>
            </a:r>
            <a:endParaRPr lang="ar-JO" altLang="ar-SA" sz="2800" b="1" dirty="0">
              <a:solidFill>
                <a:srgbClr val="333366"/>
              </a:solidFill>
              <a:latin typeface="Sakkal Majalla" panose="02000000000000000000" pitchFamily="2" charset="-78"/>
              <a:cs typeface="Sakkal Majalla" panose="02000000000000000000" pitchFamily="2" charset="-78"/>
            </a:endParaRP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 </a:t>
            </a:r>
          </a:p>
        </p:txBody>
      </p:sp>
      <p:sp>
        <p:nvSpPr>
          <p:cNvPr id="2" name="مستطيل 1">
            <a:extLst>
              <a:ext uri="{FF2B5EF4-FFF2-40B4-BE49-F238E27FC236}">
                <a16:creationId xmlns:a16="http://schemas.microsoft.com/office/drawing/2014/main" id="{AF16D46B-D79D-42AF-81B4-EBEB76836342}"/>
              </a:ext>
            </a:extLst>
          </p:cNvPr>
          <p:cNvSpPr/>
          <p:nvPr/>
        </p:nvSpPr>
        <p:spPr>
          <a:xfrm>
            <a:off x="1183241" y="2378114"/>
            <a:ext cx="7039588" cy="2862322"/>
          </a:xfrm>
          <a:prstGeom prst="rect">
            <a:avLst/>
          </a:prstGeom>
        </p:spPr>
        <p:txBody>
          <a:bodyPr wrap="square">
            <a:spAutoFit/>
          </a:bodyPr>
          <a:lstStyle/>
          <a:p>
            <a:pPr marL="342900" indent="-342900" algn="just" rtl="1">
              <a:lnSpc>
                <a:spcPct val="150000"/>
              </a:lnSpc>
              <a:buClr>
                <a:srgbClr val="7070B8"/>
              </a:buClr>
              <a:buFont typeface="Arial" panose="020B0604020202020204" pitchFamily="34" charset="0"/>
              <a:buChar char="•"/>
            </a:pPr>
            <a:r>
              <a:rPr lang="ar-JO" altLang="ar-SA" sz="2400" dirty="0">
                <a:latin typeface="Sakkal Majalla" panose="02000000000000000000" pitchFamily="2" charset="-78"/>
                <a:ea typeface="SimSun" panose="02010600030101010101" pitchFamily="2" charset="-122"/>
                <a:cs typeface="Sakkal Majalla" panose="02000000000000000000" pitchFamily="2" charset="-78"/>
              </a:rPr>
              <a:t>دراسة الظروف المالية والاقتصادية الحالية وتوقع الاتجاهات المستقبلية</a:t>
            </a:r>
            <a:r>
              <a:rPr lang="ar-SA" altLang="ar-SA" sz="2400" dirty="0">
                <a:latin typeface="Sakkal Majalla" panose="02000000000000000000" pitchFamily="2" charset="-78"/>
                <a:ea typeface="SimSun" panose="02010600030101010101" pitchFamily="2" charset="-122"/>
                <a:cs typeface="Sakkal Majalla" panose="02000000000000000000" pitchFamily="2" charset="-78"/>
              </a:rPr>
              <a:t>.</a:t>
            </a:r>
            <a:endParaRPr lang="en-US" altLang="ar-SA" sz="2400" dirty="0">
              <a:latin typeface="Sakkal Majalla" panose="02000000000000000000" pitchFamily="2" charset="-78"/>
              <a:ea typeface="SimSun" panose="02010600030101010101" pitchFamily="2" charset="-122"/>
              <a:cs typeface="Sakkal Majalla" panose="02000000000000000000" pitchFamily="2" charset="-78"/>
            </a:endParaRPr>
          </a:p>
          <a:p>
            <a:pPr marL="342900" indent="-342900" algn="just" rtl="1">
              <a:lnSpc>
                <a:spcPct val="150000"/>
              </a:lnSpc>
              <a:buClr>
                <a:srgbClr val="7070B8"/>
              </a:buClr>
              <a:buFont typeface="Arial" panose="020B0604020202020204" pitchFamily="34" charset="0"/>
              <a:buChar char="•"/>
            </a:pPr>
            <a:r>
              <a:rPr lang="ar-JO" altLang="ar-SA" sz="2400" dirty="0">
                <a:latin typeface="Sakkal Majalla" panose="02000000000000000000" pitchFamily="2" charset="-78"/>
                <a:ea typeface="SimSun" panose="02010600030101010101" pitchFamily="2" charset="-122"/>
                <a:cs typeface="Sakkal Majalla" panose="02000000000000000000" pitchFamily="2" charset="-78"/>
              </a:rPr>
              <a:t>من خلال احتياجات المستثمر وتوقعات السوق، يتم تحديد استراتيجية الاستثمار</a:t>
            </a:r>
            <a:r>
              <a:rPr lang="ar-SA" altLang="ar-SA" sz="2400" dirty="0">
                <a:latin typeface="Sakkal Majalla" panose="02000000000000000000" pitchFamily="2" charset="-78"/>
                <a:ea typeface="SimSun" panose="02010600030101010101" pitchFamily="2" charset="-122"/>
                <a:cs typeface="Sakkal Majalla" panose="02000000000000000000" pitchFamily="2" charset="-78"/>
              </a:rPr>
              <a:t>.</a:t>
            </a:r>
            <a:endParaRPr lang="ar-JO" altLang="ar-SA" sz="2400" dirty="0">
              <a:latin typeface="Sakkal Majalla" panose="02000000000000000000" pitchFamily="2" charset="-78"/>
              <a:ea typeface="SimSun" panose="02010600030101010101" pitchFamily="2" charset="-122"/>
              <a:cs typeface="Sakkal Majalla" panose="02000000000000000000" pitchFamily="2" charset="-78"/>
            </a:endParaRPr>
          </a:p>
          <a:p>
            <a:pPr marL="342900" indent="-342900" algn="just" rtl="1">
              <a:lnSpc>
                <a:spcPct val="150000"/>
              </a:lnSpc>
              <a:buClr>
                <a:srgbClr val="7070B8"/>
              </a:buClr>
              <a:buFont typeface="Arial" panose="020B0604020202020204" pitchFamily="34" charset="0"/>
              <a:buChar char="•"/>
            </a:pPr>
            <a:r>
              <a:rPr lang="en-US" altLang="ar-SA" sz="2400" dirty="0">
                <a:latin typeface="Sakkal Majalla" panose="02000000000000000000" pitchFamily="2" charset="-78"/>
                <a:ea typeface="SimSun" panose="02010600030101010101" pitchFamily="2" charset="-122"/>
                <a:cs typeface="Sakkal Majalla" panose="02000000000000000000" pitchFamily="2" charset="-78"/>
              </a:rPr>
              <a:t> </a:t>
            </a:r>
            <a:r>
              <a:rPr lang="ar-JO" altLang="ar-SA" sz="2400" dirty="0">
                <a:latin typeface="Sakkal Majalla" panose="02000000000000000000" pitchFamily="2" charset="-78"/>
                <a:ea typeface="SimSun" panose="02010600030101010101" pitchFamily="2" charset="-122"/>
                <a:cs typeface="Sakkal Majalla" panose="02000000000000000000" pitchFamily="2" charset="-78"/>
              </a:rPr>
              <a:t>تتطلب المحفظة متابعة مستمرة وتحديث يعكس التغيرات في توقعات السوق المالي</a:t>
            </a:r>
            <a:r>
              <a:rPr lang="ar-SA" altLang="ar-SA" sz="2400" dirty="0">
                <a:latin typeface="Sakkal Majalla" panose="02000000000000000000" pitchFamily="2" charset="-78"/>
                <a:ea typeface="SimSun" panose="02010600030101010101" pitchFamily="2" charset="-122"/>
                <a:cs typeface="Sakkal Majalla" panose="02000000000000000000" pitchFamily="2" charset="-78"/>
              </a:rPr>
              <a:t>.</a:t>
            </a:r>
            <a:r>
              <a:rPr lang="en-US" altLang="ar-SA" sz="2400" dirty="0">
                <a:latin typeface="Sakkal Majalla" panose="02000000000000000000" pitchFamily="2" charset="-78"/>
                <a:ea typeface="SimSun" panose="02010600030101010101" pitchFamily="2" charset="-122"/>
                <a:cs typeface="Sakkal Majalla" panose="02000000000000000000" pitchFamily="2" charset="-78"/>
              </a:rPr>
              <a:t> </a:t>
            </a:r>
          </a:p>
        </p:txBody>
      </p:sp>
    </p:spTree>
    <p:extLst>
      <p:ext uri="{BB962C8B-B14F-4D97-AF65-F5344CB8AC3E}">
        <p14:creationId xmlns:p14="http://schemas.microsoft.com/office/powerpoint/2010/main" val="86070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ستطيل 25">
            <a:extLst>
              <a:ext uri="{FF2B5EF4-FFF2-40B4-BE49-F238E27FC236}">
                <a16:creationId xmlns:a16="http://schemas.microsoft.com/office/drawing/2014/main" id="{81C5A873-1398-4F3B-A2D0-62CFF3C2AD18}"/>
              </a:ext>
            </a:extLst>
          </p:cNvPr>
          <p:cNvSpPr/>
          <p:nvPr/>
        </p:nvSpPr>
        <p:spPr>
          <a:xfrm>
            <a:off x="8451791" y="1886452"/>
            <a:ext cx="226600" cy="400116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401072" cy="584775"/>
            </a:xfrm>
            <a:prstGeom prst="rect">
              <a:avLst/>
            </a:prstGeom>
            <a:noFill/>
            <a:ln>
              <a:noFill/>
            </a:ln>
          </p:spPr>
          <p:txBody>
            <a:bodyPr wrap="none" rtlCol="1">
              <a:spAutoFit/>
            </a:bodyPr>
            <a:lstStyle/>
            <a:p>
              <a:r>
                <a:rPr lang="ar-SA" sz="3200" dirty="0">
                  <a:solidFill>
                    <a:schemeClr val="bg1"/>
                  </a:solidFill>
                </a:rPr>
                <a:t>3</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458946" y="3152824"/>
            <a:ext cx="2030970" cy="954107"/>
          </a:xfrm>
          <a:prstGeom prst="rect">
            <a:avLst/>
          </a:prstGeom>
        </p:spPr>
        <p:txBody>
          <a:bodyPr wrap="square">
            <a:spAutoFit/>
          </a:bodyPr>
          <a:lstStyle/>
          <a:p>
            <a:pPr algn="just" rtl="1" eaLnBrk="0" hangingPunct="0"/>
            <a:r>
              <a:rPr lang="ar-SA" sz="2800" b="1" dirty="0">
                <a:solidFill>
                  <a:srgbClr val="333366"/>
                </a:solidFill>
                <a:latin typeface="Sakkal Majalla" panose="02000000000000000000" pitchFamily="2" charset="-78"/>
                <a:cs typeface="Sakkal Majalla" panose="02000000000000000000" pitchFamily="2" charset="-78"/>
                <a:sym typeface="Wingdings" panose="05000000000000000000" pitchFamily="2" charset="2"/>
              </a:rPr>
              <a:t>ثالثا: </a:t>
            </a:r>
          </a:p>
          <a:p>
            <a:pPr algn="just" rtl="1" fontAlgn="auto">
              <a:spcAft>
                <a:spcPts val="0"/>
              </a:spcAft>
              <a:defRPr/>
            </a:pPr>
            <a:r>
              <a:rPr lang="ar-SA" altLang="ar-SA" sz="2800" b="1" dirty="0">
                <a:solidFill>
                  <a:srgbClr val="333366"/>
                </a:solidFill>
                <a:latin typeface="Sakkal Majalla" panose="02000000000000000000" pitchFamily="2" charset="-78"/>
                <a:cs typeface="Sakkal Majalla" panose="02000000000000000000" pitchFamily="2" charset="-78"/>
              </a:rPr>
              <a:t>تكوين المحفظة </a:t>
            </a:r>
            <a:endParaRPr lang="ar-JO" altLang="ar-SA" sz="2800" b="1" dirty="0">
              <a:solidFill>
                <a:srgbClr val="333366"/>
              </a:solidFill>
              <a:latin typeface="Sakkal Majalla" panose="02000000000000000000" pitchFamily="2" charset="-78"/>
              <a:cs typeface="Sakkal Majalla" panose="02000000000000000000" pitchFamily="2" charset="-78"/>
            </a:endParaRP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 </a:t>
            </a:r>
          </a:p>
        </p:txBody>
      </p:sp>
      <p:sp>
        <p:nvSpPr>
          <p:cNvPr id="2" name="مستطيل 1">
            <a:extLst>
              <a:ext uri="{FF2B5EF4-FFF2-40B4-BE49-F238E27FC236}">
                <a16:creationId xmlns:a16="http://schemas.microsoft.com/office/drawing/2014/main" id="{AF16D46B-D79D-42AF-81B4-EBEB76836342}"/>
              </a:ext>
            </a:extLst>
          </p:cNvPr>
          <p:cNvSpPr/>
          <p:nvPr/>
        </p:nvSpPr>
        <p:spPr>
          <a:xfrm>
            <a:off x="1117845" y="2492878"/>
            <a:ext cx="7125046" cy="2308324"/>
          </a:xfrm>
          <a:prstGeom prst="rect">
            <a:avLst/>
          </a:prstGeom>
        </p:spPr>
        <p:txBody>
          <a:bodyPr wrap="square">
            <a:spAutoFit/>
          </a:bodyPr>
          <a:lstStyle/>
          <a:p>
            <a:pPr marL="342900" indent="-342900" algn="just" rtl="1" fontAlgn="auto">
              <a:lnSpc>
                <a:spcPct val="150000"/>
              </a:lnSpc>
              <a:spcAft>
                <a:spcPts val="0"/>
              </a:spcAft>
              <a:buClr>
                <a:srgbClr val="7070B8"/>
              </a:buClr>
              <a:buFont typeface="Arial" panose="020B0604020202020204" pitchFamily="34" charset="0"/>
              <a:buChar char="•"/>
              <a:defRPr/>
            </a:pPr>
            <a:r>
              <a:rPr lang="ar-JO" altLang="ar-SA" sz="2400" dirty="0">
                <a:latin typeface="Sakkal Majalla" panose="02000000000000000000" pitchFamily="2" charset="-78"/>
                <a:cs typeface="Sakkal Majalla" panose="02000000000000000000" pitchFamily="2" charset="-78"/>
              </a:rPr>
              <a:t>باستخدام بيان السياسة الاستثمارية للمستثمر وتنبؤات السوق المالي كمدخلات يتم تطبيق استراتيجية الاستثمار وتحديد كيف يتم تخصيص الأموال المتوفرة بين فئات الأصول والأوراق المالية المختلفة لبناء المحفظة التي تقلل المخاطر وبنفس الوقت تحقق الاحتياجات المحددة في بيان السياسة الاستثمارية</a:t>
            </a:r>
            <a:r>
              <a:rPr lang="ar-SA" altLang="ar-SA" sz="2400" dirty="0">
                <a:latin typeface="Sakkal Majalla" panose="02000000000000000000" pitchFamily="2" charset="-78"/>
                <a:cs typeface="Sakkal Majalla" panose="02000000000000000000" pitchFamily="2" charset="-78"/>
              </a:rPr>
              <a:t>.</a:t>
            </a:r>
            <a:endParaRPr lang="en-US" altLang="ar-SA"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36923542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مستطيل 4">
            <a:extLst>
              <a:ext uri="{FF2B5EF4-FFF2-40B4-BE49-F238E27FC236}">
                <a16:creationId xmlns:a16="http://schemas.microsoft.com/office/drawing/2014/main" id="{41AB63A1-BB80-4D33-BFDC-9245FAB60BF5}"/>
              </a:ext>
            </a:extLst>
          </p:cNvPr>
          <p:cNvSpPr/>
          <p:nvPr/>
        </p:nvSpPr>
        <p:spPr>
          <a:xfrm>
            <a:off x="774441" y="1688841"/>
            <a:ext cx="3704253" cy="447445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pic>
        <p:nvPicPr>
          <p:cNvPr id="6" name="Picture 15">
            <a:extLst>
              <a:ext uri="{FF2B5EF4-FFF2-40B4-BE49-F238E27FC236}">
                <a16:creationId xmlns:a16="http://schemas.microsoft.com/office/drawing/2014/main" id="{4EDF1CB5-2256-43C9-BAF0-4A70F079510A}"/>
              </a:ext>
              <a:ext uri="{C183D7F6-B498-43B3-948B-1728B52AA6E4}">
                <adec:decorative xmlns:adec="http://schemas.microsoft.com/office/drawing/2017/decorative" xmlns="" val="1"/>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179905" y="272581"/>
            <a:ext cx="1704611" cy="717950"/>
          </a:xfrm>
          <a:prstGeom prst="rect">
            <a:avLst/>
          </a:prstGeom>
        </p:spPr>
      </p:pic>
      <p:sp>
        <p:nvSpPr>
          <p:cNvPr id="16" name="مستطيل 15">
            <a:extLst>
              <a:ext uri="{FF2B5EF4-FFF2-40B4-BE49-F238E27FC236}">
                <a16:creationId xmlns:a16="http://schemas.microsoft.com/office/drawing/2014/main" id="{820ED2F9-8B46-4701-92A9-4ECA9F7EA313}"/>
              </a:ext>
            </a:extLst>
          </p:cNvPr>
          <p:cNvSpPr/>
          <p:nvPr/>
        </p:nvSpPr>
        <p:spPr>
          <a:xfrm>
            <a:off x="8772341" y="1322652"/>
            <a:ext cx="3404183" cy="497324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ستطيل 25">
            <a:extLst>
              <a:ext uri="{FF2B5EF4-FFF2-40B4-BE49-F238E27FC236}">
                <a16:creationId xmlns:a16="http://schemas.microsoft.com/office/drawing/2014/main" id="{81C5A873-1398-4F3B-A2D0-62CFF3C2AD18}"/>
              </a:ext>
            </a:extLst>
          </p:cNvPr>
          <p:cNvSpPr/>
          <p:nvPr/>
        </p:nvSpPr>
        <p:spPr>
          <a:xfrm>
            <a:off x="8477427" y="1925484"/>
            <a:ext cx="200985" cy="4001163"/>
          </a:xfrm>
          <a:prstGeom prst="rect">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مجموعة 13">
            <a:extLst>
              <a:ext uri="{FF2B5EF4-FFF2-40B4-BE49-F238E27FC236}">
                <a16:creationId xmlns:a16="http://schemas.microsoft.com/office/drawing/2014/main" id="{D5AA4D74-0CBF-48C4-9B3A-AEF816A80A4C}"/>
              </a:ext>
            </a:extLst>
          </p:cNvPr>
          <p:cNvGrpSpPr/>
          <p:nvPr/>
        </p:nvGrpSpPr>
        <p:grpSpPr>
          <a:xfrm>
            <a:off x="9221020" y="2567652"/>
            <a:ext cx="2506823" cy="2810946"/>
            <a:chOff x="8431764" y="2874250"/>
            <a:chExt cx="2506823" cy="2810946"/>
          </a:xfrm>
        </p:grpSpPr>
        <p:sp>
          <p:nvSpPr>
            <p:cNvPr id="18" name="مستطيل 17">
              <a:extLst>
                <a:ext uri="{FF2B5EF4-FFF2-40B4-BE49-F238E27FC236}">
                  <a16:creationId xmlns:a16="http://schemas.microsoft.com/office/drawing/2014/main" id="{4BD2883E-4EFB-4C6C-B726-8580F678E39B}"/>
                </a:ext>
              </a:extLst>
            </p:cNvPr>
            <p:cNvSpPr/>
            <p:nvPr/>
          </p:nvSpPr>
          <p:spPr>
            <a:xfrm>
              <a:off x="8431764" y="2874250"/>
              <a:ext cx="2506823" cy="2185795"/>
            </a:xfrm>
            <a:prstGeom prst="rect">
              <a:avLst/>
            </a:prstGeom>
            <a:solidFill>
              <a:schemeClr val="bg1"/>
            </a:solidFill>
            <a:ln w="5715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مثلث متساوي الساقين 20">
              <a:extLst>
                <a:ext uri="{FF2B5EF4-FFF2-40B4-BE49-F238E27FC236}">
                  <a16:creationId xmlns:a16="http://schemas.microsoft.com/office/drawing/2014/main" id="{92C05171-73C3-4E1F-B3E3-7D7A97D51DCD}"/>
                </a:ext>
              </a:extLst>
            </p:cNvPr>
            <p:cNvSpPr/>
            <p:nvPr/>
          </p:nvSpPr>
          <p:spPr>
            <a:xfrm flipH="1" flipV="1">
              <a:off x="9434067" y="5077278"/>
              <a:ext cx="700158" cy="607918"/>
            </a:xfrm>
            <a:prstGeom prst="triangle">
              <a:avLst>
                <a:gd name="adj" fmla="val 50680"/>
              </a:avLst>
            </a:prstGeom>
            <a:solidFill>
              <a:schemeClr val="bg1">
                <a:lumMod val="65000"/>
              </a:schemeClr>
            </a:solid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dirty="0"/>
            </a:p>
          </p:txBody>
        </p:sp>
        <p:sp>
          <p:nvSpPr>
            <p:cNvPr id="23" name="مربع نص 22">
              <a:extLst>
                <a:ext uri="{FF2B5EF4-FFF2-40B4-BE49-F238E27FC236}">
                  <a16:creationId xmlns:a16="http://schemas.microsoft.com/office/drawing/2014/main" id="{DB46B678-B47A-40D1-AE85-258209CFF1F2}"/>
                </a:ext>
              </a:extLst>
            </p:cNvPr>
            <p:cNvSpPr txBox="1"/>
            <p:nvPr/>
          </p:nvSpPr>
          <p:spPr>
            <a:xfrm>
              <a:off x="9578917" y="5001874"/>
              <a:ext cx="401072" cy="584775"/>
            </a:xfrm>
            <a:prstGeom prst="rect">
              <a:avLst/>
            </a:prstGeom>
            <a:noFill/>
            <a:ln>
              <a:noFill/>
            </a:ln>
          </p:spPr>
          <p:txBody>
            <a:bodyPr wrap="none" rtlCol="1">
              <a:spAutoFit/>
            </a:bodyPr>
            <a:lstStyle/>
            <a:p>
              <a:r>
                <a:rPr lang="ar-SA" sz="3200" dirty="0">
                  <a:solidFill>
                    <a:schemeClr val="bg1"/>
                  </a:solidFill>
                </a:rPr>
                <a:t>4</a:t>
              </a:r>
            </a:p>
          </p:txBody>
        </p:sp>
      </p:grpSp>
      <p:sp>
        <p:nvSpPr>
          <p:cNvPr id="24" name="مستطيل 23">
            <a:extLst>
              <a:ext uri="{FF2B5EF4-FFF2-40B4-BE49-F238E27FC236}">
                <a16:creationId xmlns:a16="http://schemas.microsoft.com/office/drawing/2014/main" id="{2C4C66A0-EAED-46A9-A07E-7E6E21FB576F}"/>
              </a:ext>
            </a:extLst>
          </p:cNvPr>
          <p:cNvSpPr/>
          <p:nvPr/>
        </p:nvSpPr>
        <p:spPr>
          <a:xfrm>
            <a:off x="9292303" y="3152824"/>
            <a:ext cx="2364256" cy="954107"/>
          </a:xfrm>
          <a:prstGeom prst="rect">
            <a:avLst/>
          </a:prstGeom>
        </p:spPr>
        <p:txBody>
          <a:bodyPr wrap="square">
            <a:spAutoFit/>
          </a:bodyPr>
          <a:lstStyle/>
          <a:p>
            <a:pPr algn="just" rtl="1" eaLnBrk="0" hangingPunct="0"/>
            <a:r>
              <a:rPr lang="ar-SA" sz="2800" b="1" dirty="0">
                <a:solidFill>
                  <a:srgbClr val="333366"/>
                </a:solidFill>
                <a:latin typeface="Sakkal Majalla" panose="02000000000000000000" pitchFamily="2" charset="-78"/>
                <a:cs typeface="Sakkal Majalla" panose="02000000000000000000" pitchFamily="2" charset="-78"/>
                <a:sym typeface="Wingdings" panose="05000000000000000000" pitchFamily="2" charset="2"/>
              </a:rPr>
              <a:t>رابعا: </a:t>
            </a:r>
          </a:p>
          <a:p>
            <a:pPr algn="just" rtl="1" fontAlgn="auto">
              <a:spcAft>
                <a:spcPts val="0"/>
              </a:spcAft>
              <a:defRPr/>
            </a:pPr>
            <a:r>
              <a:rPr lang="ar-SA" altLang="ar-SA" sz="2800" b="1" dirty="0">
                <a:solidFill>
                  <a:srgbClr val="333366"/>
                </a:solidFill>
                <a:latin typeface="Sakkal Majalla" panose="02000000000000000000" pitchFamily="2" charset="-78"/>
                <a:cs typeface="Sakkal Majalla" panose="02000000000000000000" pitchFamily="2" charset="-78"/>
              </a:rPr>
              <a:t>المتابعة وتقييم الأداء </a:t>
            </a:r>
            <a:endParaRPr lang="ar-JO" altLang="ar-SA" sz="2800" b="1" dirty="0">
              <a:solidFill>
                <a:srgbClr val="333366"/>
              </a:solidFill>
              <a:latin typeface="Sakkal Majalla" panose="02000000000000000000" pitchFamily="2" charset="-78"/>
              <a:cs typeface="Sakkal Majalla" panose="02000000000000000000" pitchFamily="2" charset="-78"/>
            </a:endParaRPr>
          </a:p>
        </p:txBody>
      </p:sp>
      <p:sp>
        <p:nvSpPr>
          <p:cNvPr id="17" name="مستطيل 6">
            <a:extLst>
              <a:ext uri="{FF2B5EF4-FFF2-40B4-BE49-F238E27FC236}">
                <a16:creationId xmlns:a16="http://schemas.microsoft.com/office/drawing/2014/main" id="{46CF24BD-022E-414F-BC98-8D9DCF6F6B01}"/>
              </a:ext>
              <a:ext uri="{C183D7F6-B498-43B3-948B-1728B52AA6E4}">
                <adec:decorative xmlns:adec="http://schemas.microsoft.com/office/drawing/2017/decorative" xmlns="" val="1"/>
              </a:ext>
            </a:extLst>
          </p:cNvPr>
          <p:cNvSpPr/>
          <p:nvPr/>
        </p:nvSpPr>
        <p:spPr>
          <a:xfrm>
            <a:off x="2" y="6327647"/>
            <a:ext cx="12192000" cy="338328"/>
          </a:xfrm>
          <a:prstGeom prst="rect">
            <a:avLst/>
          </a:prstGeom>
          <a:solidFill>
            <a:srgbClr val="DFE3E5">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defPPr>
              <a:defRPr lang="ar-SA"/>
            </a:defPPr>
            <a:lvl1pPr marL="0" algn="r" defTabSz="914400" rtl="1" eaLnBrk="1" latinLnBrk="0" hangingPunct="1">
              <a:defRPr sz="1800" kern="1200">
                <a:solidFill>
                  <a:schemeClr val="lt1"/>
                </a:solidFill>
                <a:latin typeface="+mn-lt"/>
                <a:ea typeface="+mn-ea"/>
                <a:cs typeface="+mn-cs"/>
              </a:defRPr>
            </a:lvl1pPr>
            <a:lvl2pPr marL="457200" algn="r" defTabSz="914400" rtl="1" eaLnBrk="1" latinLnBrk="0" hangingPunct="1">
              <a:defRPr sz="1800" kern="1200">
                <a:solidFill>
                  <a:schemeClr val="lt1"/>
                </a:solidFill>
                <a:latin typeface="+mn-lt"/>
                <a:ea typeface="+mn-ea"/>
                <a:cs typeface="+mn-cs"/>
              </a:defRPr>
            </a:lvl2pPr>
            <a:lvl3pPr marL="914400" algn="r" defTabSz="914400" rtl="1" eaLnBrk="1" latinLnBrk="0" hangingPunct="1">
              <a:defRPr sz="1800" kern="1200">
                <a:solidFill>
                  <a:schemeClr val="lt1"/>
                </a:solidFill>
                <a:latin typeface="+mn-lt"/>
                <a:ea typeface="+mn-ea"/>
                <a:cs typeface="+mn-cs"/>
              </a:defRPr>
            </a:lvl3pPr>
            <a:lvl4pPr marL="1371600" algn="r" defTabSz="914400" rtl="1" eaLnBrk="1" latinLnBrk="0" hangingPunct="1">
              <a:defRPr sz="1800" kern="1200">
                <a:solidFill>
                  <a:schemeClr val="lt1"/>
                </a:solidFill>
                <a:latin typeface="+mn-lt"/>
                <a:ea typeface="+mn-ea"/>
                <a:cs typeface="+mn-cs"/>
              </a:defRPr>
            </a:lvl4pPr>
            <a:lvl5pPr marL="1828800" algn="r" defTabSz="914400" rtl="1" eaLnBrk="1" latinLnBrk="0" hangingPunct="1">
              <a:defRPr sz="1800" kern="1200">
                <a:solidFill>
                  <a:schemeClr val="lt1"/>
                </a:solidFill>
                <a:latin typeface="+mn-lt"/>
                <a:ea typeface="+mn-ea"/>
                <a:cs typeface="+mn-cs"/>
              </a:defRPr>
            </a:lvl5pPr>
            <a:lvl6pPr marL="2286000" algn="r" defTabSz="914400" rtl="1" eaLnBrk="1" latinLnBrk="0" hangingPunct="1">
              <a:defRPr sz="1800" kern="1200">
                <a:solidFill>
                  <a:schemeClr val="lt1"/>
                </a:solidFill>
                <a:latin typeface="+mn-lt"/>
                <a:ea typeface="+mn-ea"/>
                <a:cs typeface="+mn-cs"/>
              </a:defRPr>
            </a:lvl6pPr>
            <a:lvl7pPr marL="2743200" algn="r" defTabSz="914400" rtl="1" eaLnBrk="1" latinLnBrk="0" hangingPunct="1">
              <a:defRPr sz="1800" kern="1200">
                <a:solidFill>
                  <a:schemeClr val="lt1"/>
                </a:solidFill>
                <a:latin typeface="+mn-lt"/>
                <a:ea typeface="+mn-ea"/>
                <a:cs typeface="+mn-cs"/>
              </a:defRPr>
            </a:lvl7pPr>
            <a:lvl8pPr marL="3200400" algn="r" defTabSz="914400" rtl="1" eaLnBrk="1" latinLnBrk="0" hangingPunct="1">
              <a:defRPr sz="1800" kern="1200">
                <a:solidFill>
                  <a:schemeClr val="lt1"/>
                </a:solidFill>
                <a:latin typeface="+mn-lt"/>
                <a:ea typeface="+mn-ea"/>
                <a:cs typeface="+mn-cs"/>
              </a:defRPr>
            </a:lvl8pPr>
            <a:lvl9pPr marL="3657600" algn="r" defTabSz="914400" rtl="1" eaLnBrk="1" latinLnBrk="0" hangingPunct="1">
              <a:defRPr sz="1800" kern="1200">
                <a:solidFill>
                  <a:schemeClr val="lt1"/>
                </a:solidFill>
                <a:latin typeface="+mn-lt"/>
                <a:ea typeface="+mn-ea"/>
                <a:cs typeface="+mn-cs"/>
              </a:defRPr>
            </a:lvl9pPr>
          </a:lstStyle>
          <a:p>
            <a:pPr algn="ctr"/>
            <a:r>
              <a:rPr lang="ar-SA" sz="1400" spc="50" dirty="0">
                <a:ln w="13500">
                  <a:solidFill>
                    <a:schemeClr val="accent1">
                      <a:shade val="2500"/>
                      <a:alpha val="6500"/>
                    </a:schemeClr>
                  </a:solidFill>
                  <a:prstDash val="solid"/>
                </a:ln>
                <a:solidFill>
                  <a:schemeClr val="bg2">
                    <a:lumMod val="50000"/>
                    <a:alpha val="95000"/>
                  </a:schemeClr>
                </a:solidFill>
                <a:effectLst>
                  <a:innerShdw blurRad="50900" dist="38500" dir="13500000">
                    <a:srgbClr val="000000">
                      <a:alpha val="60000"/>
                    </a:srgbClr>
                  </a:innerShdw>
                </a:effectLst>
                <a:latin typeface="Sakkal Majalla" pitchFamily="2" charset="-78"/>
                <a:ea typeface="GE Thameen" pitchFamily="18" charset="-78"/>
                <a:cs typeface="Sakkal Majalla" pitchFamily="2" charset="-78"/>
              </a:rPr>
              <a:t>جامعة الملك سعود – كلية الدراسات التطبيقية وخدمة المجتمع – 2411مال – مقدمة في الاستثمار– المحاضرة الثانية عشر </a:t>
            </a:r>
          </a:p>
        </p:txBody>
      </p:sp>
      <p:sp>
        <p:nvSpPr>
          <p:cNvPr id="2" name="مستطيل 1">
            <a:extLst>
              <a:ext uri="{FF2B5EF4-FFF2-40B4-BE49-F238E27FC236}">
                <a16:creationId xmlns:a16="http://schemas.microsoft.com/office/drawing/2014/main" id="{AF16D46B-D79D-42AF-81B4-EBEB76836342}"/>
              </a:ext>
            </a:extLst>
          </p:cNvPr>
          <p:cNvSpPr/>
          <p:nvPr/>
        </p:nvSpPr>
        <p:spPr>
          <a:xfrm>
            <a:off x="1771269" y="2766315"/>
            <a:ext cx="6586661" cy="2308324"/>
          </a:xfrm>
          <a:prstGeom prst="rect">
            <a:avLst/>
          </a:prstGeom>
        </p:spPr>
        <p:txBody>
          <a:bodyPr wrap="square">
            <a:spAutoFit/>
          </a:bodyPr>
          <a:lstStyle/>
          <a:p>
            <a:pPr marL="342900" indent="-342900" algn="just" rtl="1">
              <a:lnSpc>
                <a:spcPct val="150000"/>
              </a:lnSpc>
              <a:buClr>
                <a:srgbClr val="7070B8"/>
              </a:buClr>
              <a:buFont typeface="Arial" panose="020B0604020202020204" pitchFamily="34" charset="0"/>
              <a:buChar char="•"/>
            </a:pPr>
            <a:r>
              <a:rPr lang="ar-JO" altLang="zh-CN" sz="2400" dirty="0">
                <a:latin typeface="Sakkal Majalla" panose="02000000000000000000" pitchFamily="2" charset="-78"/>
                <a:cs typeface="Sakkal Majalla" panose="02000000000000000000" pitchFamily="2" charset="-78"/>
              </a:rPr>
              <a:t> ويتضمن ذلك المتابعة المستمرة لاحتياجات المستثمر وظروف السوق وعند الحاجة تحديث بيان السياسة الاستثمارية واعتماداً على كل ذلك يتم تعديل استراتيجية الاستثمار</a:t>
            </a:r>
            <a:r>
              <a:rPr lang="ar-SA" altLang="zh-CN" sz="2400" dirty="0">
                <a:latin typeface="Sakkal Majalla" panose="02000000000000000000" pitchFamily="2" charset="-78"/>
                <a:cs typeface="Sakkal Majalla" panose="02000000000000000000" pitchFamily="2" charset="-78"/>
              </a:rPr>
              <a:t>، </a:t>
            </a:r>
            <a:r>
              <a:rPr lang="ar-JO" altLang="zh-CN" sz="2400" dirty="0">
                <a:latin typeface="Sakkal Majalla" panose="02000000000000000000" pitchFamily="2" charset="-78"/>
                <a:cs typeface="Sakkal Majalla" panose="02000000000000000000" pitchFamily="2" charset="-78"/>
              </a:rPr>
              <a:t>تقييم أداء المحفظة ومقارنة النتائج بالتوقعات والمتطلبات المحددة في السياسة الاستثمارية.</a:t>
            </a:r>
            <a:r>
              <a:rPr lang="en-US" altLang="zh-CN" sz="2400" dirty="0">
                <a:latin typeface="Sakkal Majalla" panose="02000000000000000000" pitchFamily="2" charset="-78"/>
                <a:cs typeface="Sakkal Majalla" panose="02000000000000000000" pitchFamily="2" charset="-78"/>
              </a:rPr>
              <a:t> </a:t>
            </a:r>
            <a:endParaRPr lang="en-US" altLang="ar-SA" sz="2400" dirty="0">
              <a:latin typeface="Sakkal Majalla" panose="02000000000000000000" pitchFamily="2" charset="-78"/>
              <a:cs typeface="Sakkal Majalla" panose="02000000000000000000" pitchFamily="2" charset="-78"/>
            </a:endParaRPr>
          </a:p>
        </p:txBody>
      </p:sp>
    </p:spTree>
    <p:extLst>
      <p:ext uri="{BB962C8B-B14F-4D97-AF65-F5344CB8AC3E}">
        <p14:creationId xmlns:p14="http://schemas.microsoft.com/office/powerpoint/2010/main" val="2897592560"/>
      </p:ext>
    </p:extLst>
  </p:cSld>
  <p:clrMapOvr>
    <a:masterClrMapping/>
  </p:clrMapOvr>
</p:sld>
</file>

<file path=ppt/theme/theme1.xml><?xml version="1.0" encoding="utf-8"?>
<a:theme xmlns:a="http://schemas.openxmlformats.org/drawingml/2006/main" name="أطلس">
  <a:themeElements>
    <a:clrScheme name="Custom 6">
      <a:dk1>
        <a:sysClr val="windowText" lastClr="000000"/>
      </a:dk1>
      <a:lt1>
        <a:sysClr val="window" lastClr="FFFFFF"/>
      </a:lt1>
      <a:dk2>
        <a:srgbClr val="4E3B30"/>
      </a:dk2>
      <a:lt2>
        <a:srgbClr val="FBEEC9"/>
      </a:lt2>
      <a:accent1>
        <a:srgbClr val="333366"/>
      </a:accent1>
      <a:accent2>
        <a:srgbClr val="A5644E"/>
      </a:accent2>
      <a:accent3>
        <a:srgbClr val="04A41F"/>
      </a:accent3>
      <a:accent4>
        <a:srgbClr val="C3986D"/>
      </a:accent4>
      <a:accent5>
        <a:srgbClr val="B5B1DB"/>
      </a:accent5>
      <a:accent6>
        <a:srgbClr val="A5A5A5"/>
      </a:accent6>
      <a:hlink>
        <a:srgbClr val="AD1F1F"/>
      </a:hlink>
      <a:folHlink>
        <a:srgbClr val="FFC42F"/>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D6B6228DE70F5479EC389D7DDCD1491" ma:contentTypeVersion="9" ma:contentTypeDescription="Create a new document." ma:contentTypeScope="" ma:versionID="74f92d17f084a3513c8d86786a86e51c">
  <xsd:schema xmlns:xsd="http://www.w3.org/2001/XMLSchema" xmlns:xs="http://www.w3.org/2001/XMLSchema" xmlns:p="http://schemas.microsoft.com/office/2006/metadata/properties" xmlns:ns3="1eb3fd51-1696-4624-be38-5ffb6b849aa0" targetNamespace="http://schemas.microsoft.com/office/2006/metadata/properties" ma:root="true" ma:fieldsID="b24d134c149547107dc2795a413fe02d" ns3:_="">
    <xsd:import namespace="1eb3fd51-1696-4624-be38-5ffb6b849aa0"/>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LengthInSeconds" minOccurs="0"/>
                <xsd:element ref="ns3:MediaServiceAutoTags" minOccurs="0"/>
                <xsd:element ref="ns3:MediaServiceOCR" minOccurs="0"/>
                <xsd:element ref="ns3:MediaServiceGenerationTime" minOccurs="0"/>
                <xsd:element ref="ns3:MediaServiceEventHashCode"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eb3fd51-1696-4624-be38-5ffb6b849aa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LengthInSeconds" ma:index="11" nillable="true" ma:displayName="Length (seconds)" ma:internalName="MediaLengthInSeconds" ma:readOnly="true">
      <xsd:simpleType>
        <xsd:restriction base="dms:Unknow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Location" ma:index="16"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FA230064-C788-4997-B616-539AA9F9429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eb3fd51-1696-4624-be38-5ffb6b849aa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5DBF72D-3EBA-45DA-A828-3B122C11F719}">
  <ds:schemaRefs>
    <ds:schemaRef ds:uri="http://schemas.microsoft.com/sharepoint/v3/contenttype/forms"/>
  </ds:schemaRefs>
</ds:datastoreItem>
</file>

<file path=customXml/itemProps3.xml><?xml version="1.0" encoding="utf-8"?>
<ds:datastoreItem xmlns:ds="http://schemas.openxmlformats.org/officeDocument/2006/customXml" ds:itemID="{A65DD7AE-CA8B-49C5-8575-431E9774B8AC}">
  <ds:schemaRefs>
    <ds:schemaRef ds:uri="1eb3fd51-1696-4624-be38-5ffb6b849aa0"/>
    <ds:schemaRef ds:uri="http://schemas.microsoft.com/office/2006/documentManagement/types"/>
    <ds:schemaRef ds:uri="http://purl.org/dc/elements/1.1/"/>
    <ds:schemaRef ds:uri="http://www.w3.org/XML/1998/namespace"/>
    <ds:schemaRef ds:uri="http://purl.org/dc/dcmitype/"/>
    <ds:schemaRef ds:uri="http://purl.org/dc/terms/"/>
    <ds:schemaRef ds:uri="http://schemas.microsoft.com/office/infopath/2007/PartnerControls"/>
    <ds:schemaRef ds:uri="http://schemas.openxmlformats.org/package/2006/metadata/core-properties"/>
    <ds:schemaRef ds:uri="http://schemas.microsoft.com/office/2006/metadata/properties"/>
  </ds:schemaRefs>
</ds:datastoreItem>
</file>

<file path=docProps/app.xml><?xml version="1.0" encoding="utf-8"?>
<Properties xmlns="http://schemas.openxmlformats.org/officeDocument/2006/extended-properties" xmlns:vt="http://schemas.openxmlformats.org/officeDocument/2006/docPropsVTypes">
  <Template>TM16401371[[fn=أطلس]]</Template>
  <TotalTime>5673</TotalTime>
  <Words>3229</Words>
  <Application>Microsoft Office PowerPoint</Application>
  <PresentationFormat>شاشة عريضة</PresentationFormat>
  <Paragraphs>284</Paragraphs>
  <Slides>42</Slides>
  <Notes>0</Notes>
  <HiddenSlides>0</HiddenSlides>
  <MMClips>0</MMClips>
  <ScaleCrop>false</ScaleCrop>
  <HeadingPairs>
    <vt:vector size="6" baseType="variant">
      <vt:variant>
        <vt:lpstr>الخطوط المستخدمة</vt:lpstr>
      </vt:variant>
      <vt:variant>
        <vt:i4>10</vt:i4>
      </vt:variant>
      <vt:variant>
        <vt:lpstr>نسق</vt:lpstr>
      </vt:variant>
      <vt:variant>
        <vt:i4>1</vt:i4>
      </vt:variant>
      <vt:variant>
        <vt:lpstr>عناوين الشرائح</vt:lpstr>
      </vt:variant>
      <vt:variant>
        <vt:i4>42</vt:i4>
      </vt:variant>
    </vt:vector>
  </HeadingPairs>
  <TitlesOfParts>
    <vt:vector size="53" baseType="lpstr">
      <vt:lpstr>SimSun</vt:lpstr>
      <vt:lpstr>SimSun</vt:lpstr>
      <vt:lpstr>Arial</vt:lpstr>
      <vt:lpstr>Calibri</vt:lpstr>
      <vt:lpstr>Calibri Light</vt:lpstr>
      <vt:lpstr>GE Thameen</vt:lpstr>
      <vt:lpstr>Rockwell</vt:lpstr>
      <vt:lpstr>Sakkal Majalla</vt:lpstr>
      <vt:lpstr>Times New Roman</vt:lpstr>
      <vt:lpstr>Wingdings</vt:lpstr>
      <vt:lpstr>أطلس</vt:lpstr>
      <vt:lpstr>2411 مال مقدمة في الاستثمار  المحاضرة الثانية عشر إدارة المحافظ الاستثمارية</vt:lpstr>
      <vt:lpstr>عرض تقديمي في PowerPoint</vt:lpstr>
      <vt:lpstr>المحافظ الاستثمارية </vt:lpstr>
      <vt:lpstr>محافظ الاستثمار  وتخصيص الأصول </vt:lpstr>
      <vt:lpstr>خطوات إدارة المحفظة</vt:lpstr>
      <vt:lpstr>عرض تقديمي في PowerPoint</vt:lpstr>
      <vt:lpstr>عرض تقديمي في PowerPoint</vt:lpstr>
      <vt:lpstr>عرض تقديمي في PowerPoint</vt:lpstr>
      <vt:lpstr>عرض تقديمي في PowerPoint</vt:lpstr>
      <vt:lpstr>المحافظ الاستثمارية </vt:lpstr>
      <vt:lpstr>المحافظ الاستثمارية </vt:lpstr>
      <vt:lpstr>عرض تقديمي في PowerPoint</vt:lpstr>
      <vt:lpstr>عرض تقديمي في PowerPoint</vt:lpstr>
      <vt:lpstr>صناديق الاستثمار </vt:lpstr>
      <vt:lpstr>إدارة الصندوق </vt:lpstr>
      <vt:lpstr>مزودي الخدمات الاساسية لكل من الصندوق ومساهميه</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أنواع شركات الاستثمار </vt:lpstr>
      <vt:lpstr>أنواع شركات الاستثمار </vt:lpstr>
      <vt:lpstr>أنواع شركات الاستثمار </vt:lpstr>
      <vt:lpstr>أنواع الصناديق من حيث استثماراتها</vt:lpstr>
      <vt:lpstr>قرار  انتقاء الأسهم</vt:lpstr>
      <vt:lpstr>عرض تقديمي في PowerPoint</vt:lpstr>
      <vt:lpstr>عرض تقديمي في PowerPoint</vt:lpstr>
      <vt:lpstr>عرض تقديمي في PowerPoint</vt:lpstr>
      <vt:lpstr>عرض تقديمي في PowerPoint</vt:lpstr>
      <vt:lpstr>أولا: أساليب خصم التدفقات النقدية </vt:lpstr>
      <vt:lpstr>عرض تقديمي في PowerPoint</vt:lpstr>
      <vt:lpstr>عرض تقديمي في PowerPoint</vt:lpstr>
      <vt:lpstr>عرض تقديمي في PowerPoint</vt:lpstr>
      <vt:lpstr>ثانيا: أساليب التقييم النسبي </vt:lpstr>
      <vt:lpstr>عرض تقديمي في PowerPoint</vt:lpstr>
      <vt:lpstr>عرض تقديمي في PowerPoint</vt:lpstr>
      <vt:lpstr>عرض تقديمي في PowerPoint</vt:lpstr>
      <vt:lpstr>عرض تقديمي في PowerPoint</vt:lpstr>
      <vt:lpstr>انتهت المحاضرة الثانية عشر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2411مال - مقدمة في الاستثمار</dc:title>
  <dc:creator>sarah alqwaizani</dc:creator>
  <cp:lastModifiedBy>maha suliman alqasim</cp:lastModifiedBy>
  <cp:revision>804</cp:revision>
  <dcterms:created xsi:type="dcterms:W3CDTF">2021-05-23T05:55:00Z</dcterms:created>
  <dcterms:modified xsi:type="dcterms:W3CDTF">2022-04-13T09:37:24Z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0x010100FD6B6228DE70F5479EC389D7DDCD1491</vt:lpwstr>
  </property>
</Properties>
</file>