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jpeg" ContentType="image/jpeg"/>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5.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ppt/tags/tag6.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7.xml" ContentType="application/vnd.openxmlformats-officedocument.presentationml.tags+xml"/>
  <Override PartName="/ppt/tags/tag5.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ppt/tags/tag4.xml" ContentType="application/vnd.openxmlformats-officedocument.presentationml.tags+xml"/>
  <Override PartName="/ppt/tags/tag10.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ppt/tags/tag18.xml" ContentType="application/vnd.openxmlformats-officedocument.presentationml.tags+xml"/>
  <Override PartName="/ppt/tags/tag17.xml" ContentType="application/vnd.openxmlformats-officedocument.presentationml.tags+xml"/>
  <Override PartName="/ppt/tags/tag16.xml" ContentType="application/vnd.openxmlformats-officedocument.presentationml.tags+xml"/>
  <Override PartName="/ppt/tags/tag15.xml" ContentType="application/vnd.openxmlformats-officedocument.presentationml.tags+xml"/>
  <Override PartName="/ppt/tags/tag14.xml" ContentType="application/vnd.openxmlformats-officedocument.presentationml.tags+xml"/>
  <Override PartName="/ppt/tags/tag13.xml" ContentType="application/vnd.openxmlformats-officedocument.presentationml.tags+xml"/>
  <Override PartName="/ppt/tags/tag1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88" r:id="rId1"/>
  </p:sldMasterIdLst>
  <p:notesMasterIdLst>
    <p:notesMasterId r:id="rId21"/>
  </p:notesMasterIdLst>
  <p:sldIdLst>
    <p:sldId id="256" r:id="rId2"/>
    <p:sldId id="271" r:id="rId3"/>
    <p:sldId id="287" r:id="rId4"/>
    <p:sldId id="282" r:id="rId5"/>
    <p:sldId id="286" r:id="rId6"/>
    <p:sldId id="285" r:id="rId7"/>
    <p:sldId id="284" r:id="rId8"/>
    <p:sldId id="288" r:id="rId9"/>
    <p:sldId id="295" r:id="rId10"/>
    <p:sldId id="289" r:id="rId11"/>
    <p:sldId id="283" r:id="rId12"/>
    <p:sldId id="274" r:id="rId13"/>
    <p:sldId id="275" r:id="rId14"/>
    <p:sldId id="290" r:id="rId15"/>
    <p:sldId id="294" r:id="rId16"/>
    <p:sldId id="293" r:id="rId17"/>
    <p:sldId id="292" r:id="rId18"/>
    <p:sldId id="273" r:id="rId19"/>
    <p:sldId id="281" r:id="rId20"/>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07D"/>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84379" autoAdjust="0"/>
    <p:restoredTop sz="94638" autoAdjust="0"/>
  </p:normalViewPr>
  <p:slideViewPr>
    <p:cSldViewPr>
      <p:cViewPr varScale="1">
        <p:scale>
          <a:sx n="91" d="100"/>
          <a:sy n="91" d="100"/>
        </p:scale>
        <p:origin x="-164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openxmlformats.org/officeDocument/2006/relationships/customXml" Target="../customXml/item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YE"/>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62B7A42C-F5E5-4CC6-8C5B-BB314EA051A1}" type="datetimeFigureOut">
              <a:rPr lang="ar-YE"/>
              <a:pPr>
                <a:defRPr/>
              </a:pPr>
              <a:t>14/06/1433</a:t>
            </a:fld>
            <a:endParaRPr lang="ar-Y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YE"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YE"/>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pPr>
              <a:defRPr/>
            </a:pPr>
            <a:fld id="{41977C92-A01E-4500-947B-EDB37FB6DB18}" type="slidenum">
              <a:rPr lang="ar-YE"/>
              <a:pPr>
                <a:defRPr/>
              </a:pPr>
              <a:t>‹#›</a:t>
            </a:fld>
            <a:endParaRPr lang="ar-YE"/>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9F594B-60CE-453B-9A0C-AEFFFF138B6E}" type="slidenum">
              <a:rPr lang="ar-YE" smtClean="0"/>
              <a:pPr/>
              <a:t>1</a:t>
            </a:fld>
            <a:endParaRPr lang="ar-Y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AD7A3A-8434-49C0-A4DB-16ED7876712E}" type="slidenum">
              <a:rPr lang="ar-YE" smtClean="0"/>
              <a:pPr/>
              <a:t>11</a:t>
            </a:fld>
            <a:endParaRPr lang="ar-Y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5A4C16-DD35-442E-8D27-9B979B69EE3D}" type="slidenum">
              <a:rPr lang="ar-YE" smtClean="0"/>
              <a:pPr/>
              <a:t>12</a:t>
            </a:fld>
            <a:endParaRPr lang="ar-Y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39232A-387F-468A-8A35-FAE619DAF119}" type="slidenum">
              <a:rPr lang="ar-YE" smtClean="0"/>
              <a:pPr/>
              <a:t>13</a:t>
            </a:fld>
            <a:endParaRPr lang="ar-Y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E47CAC-F7CB-4798-97A8-ED84498C55EC}" type="slidenum">
              <a:rPr lang="ar-YE" smtClean="0"/>
              <a:pPr/>
              <a:t>14</a:t>
            </a:fld>
            <a:endParaRPr lang="ar-Y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E735BD-166D-448C-A9F1-9EE09A20A7B3}" type="slidenum">
              <a:rPr lang="ar-YE" smtClean="0"/>
              <a:pPr/>
              <a:t>15</a:t>
            </a:fld>
            <a:endParaRPr lang="ar-Y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A29DD8-CF5E-4B1E-A686-C8EC651BFE58}" type="slidenum">
              <a:rPr lang="ar-YE" smtClean="0"/>
              <a:pPr/>
              <a:t>16</a:t>
            </a:fld>
            <a:endParaRPr lang="ar-Y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3423A0-5A89-40FD-A9FE-5102B35AE0B4}" type="slidenum">
              <a:rPr lang="ar-YE" smtClean="0"/>
              <a:pPr/>
              <a:t>17</a:t>
            </a:fld>
            <a:endParaRPr lang="ar-Y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E4CE57-EBA2-42F6-BAE4-7974A4C5E07C}" type="slidenum">
              <a:rPr lang="ar-YE" smtClean="0"/>
              <a:pPr/>
              <a:t>18</a:t>
            </a:fld>
            <a:endParaRPr lang="ar-Y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32938B-B9EF-418A-AF1A-2EF66637A869}" type="slidenum">
              <a:rPr lang="ar-YE" smtClean="0"/>
              <a:pPr/>
              <a:t>19</a:t>
            </a:fld>
            <a:endParaRPr lang="ar-Y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3351913-4AB2-4717-B6FF-86B7642E7F9F}" type="slidenum">
              <a:rPr lang="ar-YE" smtClean="0"/>
              <a:pPr/>
              <a:t>2</a:t>
            </a:fld>
            <a:endParaRPr lang="ar-Y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766168-F938-4B9E-928D-F24542A846D6}" type="slidenum">
              <a:rPr lang="ar-YE" smtClean="0"/>
              <a:pPr/>
              <a:t>3</a:t>
            </a:fld>
            <a:endParaRPr lang="ar-Y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324F45-C5D9-41DE-A14A-A2EB4C029E6C}" type="slidenum">
              <a:rPr lang="ar-YE" smtClean="0"/>
              <a:pPr/>
              <a:t>4</a:t>
            </a:fld>
            <a:endParaRPr lang="ar-Y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742436-F31F-4303-9CF1-DD1C022A76B2}" type="slidenum">
              <a:rPr lang="ar-YE" smtClean="0"/>
              <a:pPr/>
              <a:t>5</a:t>
            </a:fld>
            <a:endParaRPr lang="ar-Y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1006A9-6D48-4E00-837D-4D8A51A9AE65}" type="slidenum">
              <a:rPr lang="ar-YE" smtClean="0"/>
              <a:pPr/>
              <a:t>6</a:t>
            </a:fld>
            <a:endParaRPr lang="ar-Y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25AD36-4752-4372-B30B-DD3A5320EDA2}" type="slidenum">
              <a:rPr lang="ar-YE" smtClean="0"/>
              <a:pPr/>
              <a:t>7</a:t>
            </a:fld>
            <a:endParaRPr lang="ar-Y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FFFCF1-A81D-4F90-A58E-AE3D3CAA478A}" type="slidenum">
              <a:rPr lang="ar-YE" smtClean="0"/>
              <a:pPr/>
              <a:t>8</a:t>
            </a:fld>
            <a:endParaRPr lang="ar-Y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a:lstStyle/>
          <a:p>
            <a:pPr eaLnBrk="1" hangingPunct="1">
              <a:spcBef>
                <a:spcPct val="0"/>
              </a:spcBef>
            </a:pPr>
            <a:endParaRPr lang="ar-YE"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E17F3E-F1FF-415A-ABE3-44C9495B3694}" type="slidenum">
              <a:rPr lang="ar-YE" smtClean="0"/>
              <a:pPr/>
              <a:t>10</a:t>
            </a:fld>
            <a:endParaRPr lang="ar-Y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D1A2C442-1143-4BAD-BBEC-F99DF7E0079B}"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76A8F3D-3A8F-4E6D-9AC0-7445E4820F52}" type="slidenum">
              <a:rPr lang="ar-SA" smtClean="0"/>
              <a:pPr>
                <a:defRPr/>
              </a:pPr>
              <a:t>‹#›</a:t>
            </a:fld>
            <a:endParaRPr lang="en-U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82FC213-BE0F-482F-B923-4501C99494FA}" type="slidenum">
              <a:rPr lang="ar-SA" smtClean="0"/>
              <a:pPr>
                <a:defRPr/>
              </a:pPr>
              <a:t>‹#›</a:t>
            </a:fld>
            <a:endParaRPr lang="en-U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F9EA63-7650-43D8-BFBF-6BBFE9137653}" type="slidenum">
              <a:rPr lang="ar-SA" smtClean="0"/>
              <a:pPr>
                <a:defRPr/>
              </a:pPr>
              <a:t>‹#›</a:t>
            </a:fld>
            <a:endParaRPr lang="en-U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9F1D225-785C-41DE-8C15-3DCEE33BFA48}" type="slidenum">
              <a:rPr lang="ar-SA" smtClean="0"/>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4C56EE2-DBC5-48DD-A4F6-A3AF3D2F8AD0}" type="slidenum">
              <a:rPr lang="ar-SA" smtClean="0"/>
              <a:pPr>
                <a:defRPr/>
              </a:pPr>
              <a:t>‹#›</a:t>
            </a:fld>
            <a:endParaRPr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80C8143-5DBA-4AE1-9CAA-35BE4F318E8D}" type="slidenum">
              <a:rPr lang="ar-SA" smtClean="0"/>
              <a:pPr>
                <a:defRPr/>
              </a:pPr>
              <a:t>‹#›</a:t>
            </a:fld>
            <a:endParaRPr lang="en-U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211B91D-641B-4ECF-AB22-A50BB0B072BD}" type="slidenum">
              <a:rPr lang="ar-SA" smtClean="0"/>
              <a:pPr>
                <a:defRPr/>
              </a:pPr>
              <a:t>‹#›</a:t>
            </a:fld>
            <a:endParaRPr lang="en-U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7D0A6E-1A2E-4C4F-9699-61CC135A598A}" type="slidenum">
              <a:rPr lang="ar-SA" smtClean="0"/>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4693CCA-EF9C-46FF-A713-A6CD098B53ED}" type="slidenum">
              <a:rPr lang="ar-SA" smtClean="0"/>
              <a:pPr>
                <a:defRPr/>
              </a:pPr>
              <a:t>‹#›</a:t>
            </a:fld>
            <a:endParaRPr lang="en-U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F9115875-3670-4FAE-BAE5-382F46426C22}" type="slidenum">
              <a:rPr lang="ar-SA"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A277C86-75E3-4F51-9257-1E9763436EBA}" type="slidenum">
              <a:rPr lang="ar-SA"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p:bldLst>
  </p:timing>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oleObject" Target="../embeddings/oleObject5.bin"/><Relationship Id="rId2" Type="http://schemas.openxmlformats.org/officeDocument/2006/relationships/tags" Target="../tags/tag11.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2.jpeg"/><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jpeg"/><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2.jpe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1">
          <a:gsLst>
            <a:gs pos="0">
              <a:srgbClr val="FFEFD1">
                <a:alpha val="58000"/>
              </a:srgbClr>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059" name="Rectangle 11"/>
          <p:cNvSpPr>
            <a:spLocks noGrp="1" noChangeArrowheads="1"/>
          </p:cNvSpPr>
          <p:nvPr>
            <p:ph type="ctrTitle"/>
          </p:nvPr>
        </p:nvSpPr>
        <p:spPr>
          <a:xfrm>
            <a:off x="1500166" y="1928802"/>
            <a:ext cx="6629400" cy="785818"/>
          </a:xfrm>
        </p:spPr>
        <p:txBody>
          <a:bodyPr>
            <a:normAutofit fontScale="90000"/>
          </a:bodyPr>
          <a:lstStyle/>
          <a:p>
            <a:pPr algn="ctr" eaLnBrk="1" hangingPunct="1">
              <a:defRPr/>
            </a:pPr>
            <a:r>
              <a:rPr lang="ar-SA" sz="3200" b="1" dirty="0" smtClean="0">
                <a:solidFill>
                  <a:schemeClr val="bg1"/>
                </a:solidFill>
                <a:latin typeface="Times New Roman" pitchFamily="18" charset="0"/>
                <a:cs typeface="Times New Roman" pitchFamily="18" charset="0"/>
              </a:rPr>
              <a:t>الباب</a:t>
            </a:r>
            <a:r>
              <a:rPr lang="ar-SA" sz="5400" b="1" dirty="0" smtClean="0">
                <a:solidFill>
                  <a:schemeClr val="bg1"/>
                </a:solidFill>
                <a:latin typeface="Times New Roman" pitchFamily="18" charset="0"/>
                <a:cs typeface="Times New Roman" pitchFamily="18" charset="0"/>
              </a:rPr>
              <a:t> </a:t>
            </a:r>
            <a:r>
              <a:rPr lang="ar-SA" sz="3200" b="1" dirty="0" smtClean="0">
                <a:solidFill>
                  <a:schemeClr val="bg1"/>
                </a:solidFill>
                <a:latin typeface="Times New Roman" pitchFamily="18" charset="0"/>
                <a:cs typeface="Times New Roman" pitchFamily="18" charset="0"/>
              </a:rPr>
              <a:t>الحادي</a:t>
            </a:r>
            <a:r>
              <a:rPr lang="ar-SA" sz="5400" b="1" dirty="0" smtClean="0">
                <a:solidFill>
                  <a:schemeClr val="bg1"/>
                </a:solidFill>
                <a:latin typeface="Times New Roman" pitchFamily="18" charset="0"/>
                <a:cs typeface="Times New Roman" pitchFamily="18" charset="0"/>
              </a:rPr>
              <a:t> </a:t>
            </a:r>
            <a:r>
              <a:rPr lang="ar-SA" sz="3200" b="1" dirty="0" smtClean="0">
                <a:solidFill>
                  <a:schemeClr val="bg1"/>
                </a:solidFill>
                <a:latin typeface="Times New Roman" pitchFamily="18" charset="0"/>
                <a:cs typeface="Times New Roman" pitchFamily="18" charset="0"/>
              </a:rPr>
              <a:t>عشر</a:t>
            </a:r>
            <a:endParaRPr lang="en-US" sz="5400" b="1" u="sng" dirty="0" smtClean="0">
              <a:solidFill>
                <a:schemeClr val="bg1"/>
              </a:solidFill>
              <a:latin typeface="Times New Roman" pitchFamily="18" charset="0"/>
              <a:cs typeface="Times New Roman" pitchFamily="18" charset="0"/>
            </a:endParaRPr>
          </a:p>
        </p:txBody>
      </p:sp>
      <p:sp>
        <p:nvSpPr>
          <p:cNvPr id="2060" name="Rectangle 12"/>
          <p:cNvSpPr>
            <a:spLocks noGrp="1" noChangeArrowheads="1"/>
          </p:cNvSpPr>
          <p:nvPr>
            <p:ph type="subTitle" idx="1"/>
          </p:nvPr>
        </p:nvSpPr>
        <p:spPr>
          <a:xfrm>
            <a:off x="1643063" y="2857496"/>
            <a:ext cx="6858000" cy="2705104"/>
          </a:xfrm>
        </p:spPr>
        <p:txBody>
          <a:bodyPr>
            <a:normAutofit lnSpcReduction="10000"/>
          </a:bodyPr>
          <a:lstStyle/>
          <a:p>
            <a:pPr algn="r" eaLnBrk="1" hangingPunct="1">
              <a:lnSpc>
                <a:spcPct val="200000"/>
              </a:lnSpc>
              <a:defRPr/>
            </a:pPr>
            <a:r>
              <a:rPr lang="en-US" sz="2000" b="1" dirty="0" smtClean="0">
                <a:solidFill>
                  <a:schemeClr val="bg1"/>
                </a:solidFill>
                <a:latin typeface="Times New Roman" pitchFamily="18" charset="0"/>
                <a:cs typeface="Times New Roman" pitchFamily="18" charset="0"/>
              </a:rPr>
              <a:t>11-1</a:t>
            </a:r>
            <a:r>
              <a:rPr lang="ar-SA" sz="2000" b="1" dirty="0" smtClean="0">
                <a:solidFill>
                  <a:schemeClr val="bg1"/>
                </a:solidFill>
                <a:latin typeface="Times New Roman" pitchFamily="18" charset="0"/>
                <a:cs typeface="Times New Roman" pitchFamily="18" charset="0"/>
              </a:rPr>
              <a:t>اقتصاديات الحجم </a:t>
            </a:r>
            <a:r>
              <a:rPr lang="en-US" sz="2000" b="1" i="1" dirty="0" smtClean="0">
                <a:solidFill>
                  <a:schemeClr val="bg1"/>
                </a:solidFill>
                <a:latin typeface="Times New Roman" pitchFamily="18" charset="0"/>
                <a:cs typeface="Times New Roman" pitchFamily="18" charset="0"/>
              </a:rPr>
              <a:t>Economic</a:t>
            </a:r>
            <a:r>
              <a:rPr lang="en-US" sz="2000" b="1" dirty="0" smtClean="0">
                <a:solidFill>
                  <a:schemeClr val="bg1"/>
                </a:solidFill>
                <a:latin typeface="Times New Roman" pitchFamily="18" charset="0"/>
                <a:cs typeface="Times New Roman" pitchFamily="18" charset="0"/>
              </a:rPr>
              <a:t> </a:t>
            </a:r>
            <a:r>
              <a:rPr lang="en-US" sz="2000" b="1" i="1" dirty="0" smtClean="0">
                <a:solidFill>
                  <a:schemeClr val="bg1"/>
                </a:solidFill>
                <a:latin typeface="Times New Roman" pitchFamily="18" charset="0"/>
                <a:cs typeface="Times New Roman" pitchFamily="18" charset="0"/>
              </a:rPr>
              <a:t>of</a:t>
            </a:r>
            <a:r>
              <a:rPr lang="en-US" sz="2000" b="1" dirty="0" smtClean="0">
                <a:solidFill>
                  <a:schemeClr val="bg1"/>
                </a:solidFill>
                <a:latin typeface="Times New Roman" pitchFamily="18" charset="0"/>
                <a:cs typeface="Times New Roman" pitchFamily="18" charset="0"/>
              </a:rPr>
              <a:t> </a:t>
            </a:r>
            <a:r>
              <a:rPr lang="en-US" sz="2000" b="1" i="1" dirty="0" smtClean="0">
                <a:solidFill>
                  <a:schemeClr val="bg1"/>
                </a:solidFill>
                <a:latin typeface="Times New Roman" pitchFamily="18" charset="0"/>
                <a:cs typeface="Times New Roman" pitchFamily="18" charset="0"/>
              </a:rPr>
              <a:t>Scale</a:t>
            </a:r>
            <a:endParaRPr lang="en-US" sz="2000" dirty="0" smtClean="0">
              <a:solidFill>
                <a:schemeClr val="bg1"/>
              </a:solidFill>
              <a:latin typeface="Times New Roman" pitchFamily="18" charset="0"/>
              <a:cs typeface="Times New Roman" pitchFamily="18" charset="0"/>
            </a:endParaRPr>
          </a:p>
          <a:p>
            <a:pPr algn="r" eaLnBrk="1" hangingPunct="1">
              <a:lnSpc>
                <a:spcPct val="200000"/>
              </a:lnSpc>
              <a:defRPr/>
            </a:pPr>
            <a:r>
              <a:rPr lang="en-US" sz="2000" b="1" dirty="0" smtClean="0">
                <a:solidFill>
                  <a:schemeClr val="bg1"/>
                </a:solidFill>
                <a:latin typeface="Times New Roman" pitchFamily="18" charset="0"/>
                <a:cs typeface="Times New Roman" pitchFamily="18" charset="0"/>
              </a:rPr>
              <a:t>11-2</a:t>
            </a:r>
            <a:r>
              <a:rPr lang="ar-SA" sz="2000" b="1" dirty="0" smtClean="0">
                <a:solidFill>
                  <a:schemeClr val="bg1"/>
                </a:solidFill>
                <a:latin typeface="Times New Roman" pitchFamily="18" charset="0"/>
                <a:cs typeface="Times New Roman" pitchFamily="18" charset="0"/>
              </a:rPr>
              <a:t> الناتج في المدى الطويل </a:t>
            </a:r>
            <a:r>
              <a:rPr lang="en-US" sz="2000" b="1" i="1" dirty="0" smtClean="0">
                <a:solidFill>
                  <a:schemeClr val="bg1"/>
                </a:solidFill>
                <a:latin typeface="Times New Roman" pitchFamily="18" charset="0"/>
                <a:cs typeface="Times New Roman" pitchFamily="18" charset="0"/>
              </a:rPr>
              <a:t>Production in the Long Run</a:t>
            </a:r>
            <a:endParaRPr lang="en-US" sz="2000" dirty="0" smtClean="0">
              <a:solidFill>
                <a:schemeClr val="bg1"/>
              </a:solidFill>
              <a:latin typeface="Times New Roman" pitchFamily="18" charset="0"/>
              <a:cs typeface="Times New Roman" pitchFamily="18" charset="0"/>
            </a:endParaRPr>
          </a:p>
          <a:p>
            <a:pPr algn="r" eaLnBrk="1" hangingPunct="1">
              <a:lnSpc>
                <a:spcPct val="200000"/>
              </a:lnSpc>
              <a:defRPr/>
            </a:pPr>
            <a:r>
              <a:rPr lang="en-US" sz="2000" b="1" dirty="0" smtClean="0">
                <a:solidFill>
                  <a:schemeClr val="bg1"/>
                </a:solidFill>
                <a:latin typeface="Times New Roman" pitchFamily="18" charset="0"/>
                <a:cs typeface="Times New Roman" pitchFamily="18" charset="0"/>
              </a:rPr>
              <a:t>11-3</a:t>
            </a:r>
            <a:r>
              <a:rPr lang="ar-SA" sz="2000" b="1" dirty="0" smtClean="0">
                <a:solidFill>
                  <a:schemeClr val="bg1"/>
                </a:solidFill>
                <a:latin typeface="Times New Roman" pitchFamily="18" charset="0"/>
                <a:cs typeface="Times New Roman" pitchFamily="18" charset="0"/>
              </a:rPr>
              <a:t> منحنيات التكاليف في المدى الطويل </a:t>
            </a:r>
            <a:r>
              <a:rPr lang="en-US" sz="2000" b="1" i="1" dirty="0" smtClean="0">
                <a:solidFill>
                  <a:schemeClr val="bg1"/>
                </a:solidFill>
                <a:latin typeface="Times New Roman" pitchFamily="18" charset="0"/>
                <a:cs typeface="Times New Roman" pitchFamily="18" charset="0"/>
              </a:rPr>
              <a:t>Long-Run Cost Curves</a:t>
            </a:r>
            <a:endParaRPr lang="en-US" sz="2000" dirty="0" smtClean="0">
              <a:solidFill>
                <a:schemeClr val="bg1"/>
              </a:solidFill>
              <a:latin typeface="Times New Roman" pitchFamily="18" charset="0"/>
              <a:cs typeface="Times New Roman" pitchFamily="18" charset="0"/>
            </a:endParaRPr>
          </a:p>
          <a:p>
            <a:pPr algn="r" eaLnBrk="1" hangingPunct="1">
              <a:lnSpc>
                <a:spcPct val="200000"/>
              </a:lnSpc>
              <a:defRPr/>
            </a:pPr>
            <a:r>
              <a:rPr lang="en-US" sz="2000" b="1" dirty="0" smtClean="0">
                <a:solidFill>
                  <a:schemeClr val="bg1"/>
                </a:solidFill>
                <a:latin typeface="Times New Roman" pitchFamily="18" charset="0"/>
                <a:cs typeface="Times New Roman" pitchFamily="18" charset="0"/>
              </a:rPr>
              <a:t>11-4</a:t>
            </a:r>
            <a:r>
              <a:rPr lang="ar-SA" sz="2000" b="1" dirty="0" smtClean="0">
                <a:solidFill>
                  <a:schemeClr val="bg1"/>
                </a:solidFill>
                <a:latin typeface="Times New Roman" pitchFamily="18" charset="0"/>
                <a:cs typeface="Times New Roman" pitchFamily="18" charset="0"/>
              </a:rPr>
              <a:t> العلاقة بين تكاليف المدى القصير وتكاليف المدى الطويل</a:t>
            </a:r>
            <a:endParaRPr lang="en-US" sz="2000" dirty="0" smtClean="0">
              <a:solidFill>
                <a:schemeClr val="bg1"/>
              </a:solidFill>
              <a:latin typeface="Times New Roman" pitchFamily="18" charset="0"/>
              <a:cs typeface="Times New Roman" pitchFamily="18" charset="0"/>
            </a:endParaRPr>
          </a:p>
          <a:p>
            <a:pPr algn="r" eaLnBrk="1" hangingPunct="1">
              <a:lnSpc>
                <a:spcPct val="80000"/>
              </a:lnSpc>
              <a:defRPr/>
            </a:pPr>
            <a:endParaRPr lang="en-US" sz="2000" b="1" dirty="0" smtClean="0">
              <a:solidFill>
                <a:schemeClr val="accent3">
                  <a:lumMod val="20000"/>
                  <a:lumOff val="80000"/>
                </a:schemeClr>
              </a:solidFill>
              <a:latin typeface="Times New Roman"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2000"/>
            <a:lum/>
          </a:blip>
          <a:srcRect/>
          <a:tile tx="0" ty="0" sx="100000" sy="100000" flip="none" algn="tl"/>
        </a:blipFill>
        <a:effectLst/>
      </p:bgPr>
    </p:bg>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28596" y="1214422"/>
            <a:ext cx="8429684" cy="5257800"/>
          </a:xfrm>
          <a:solidFill>
            <a:srgbClr val="FFE07D">
              <a:alpha val="55000"/>
            </a:srgbClr>
          </a:solidFill>
        </p:spPr>
        <p:txBody>
          <a:bodyPr/>
          <a:lstStyle/>
          <a:p>
            <a:pPr algn="justLow" eaLnBrk="1" hangingPunct="1"/>
            <a:r>
              <a:rPr lang="ar-SA" sz="1800" b="1" dirty="0" smtClean="0">
                <a:latin typeface="Times New Roman" pitchFamily="18" charset="0"/>
                <a:cs typeface="Times New Roman" pitchFamily="18" charset="0"/>
              </a:rPr>
              <a:t>إن شكل حرف (</a:t>
            </a:r>
            <a:r>
              <a:rPr lang="en-US" sz="1800" b="1" i="1" dirty="0" smtClean="0">
                <a:latin typeface="Times New Roman" pitchFamily="18" charset="0"/>
                <a:cs typeface="Times New Roman" pitchFamily="18" charset="0"/>
              </a:rPr>
              <a:t>U</a:t>
            </a:r>
            <a:r>
              <a:rPr lang="ar-SA" sz="1800" b="1" dirty="0" smtClean="0">
                <a:latin typeface="Times New Roman" pitchFamily="18" charset="0"/>
                <a:cs typeface="Times New Roman" pitchFamily="18" charset="0"/>
              </a:rPr>
              <a:t>) الذي تتخذه منحنيات متوسطات التكاليف في المدى الطويل واجه العديد من الانتقادات، إذ ليس بالضرورة أن تتخذ مثل هذه الدوال الشكل التقليدي السابق الإشارة إليه، بل قد يتعداه ليأخذ أحد الأشكال الموضحة التالية شكل رقم (</a:t>
            </a:r>
            <a:r>
              <a:rPr lang="en-US" sz="1800" b="1" dirty="0" smtClean="0">
                <a:latin typeface="Times New Roman" pitchFamily="18" charset="0"/>
                <a:cs typeface="Times New Roman" pitchFamily="18" charset="0"/>
              </a:rPr>
              <a:t>11-3</a:t>
            </a:r>
            <a:r>
              <a:rPr lang="ar-SA" sz="1800" b="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algn="justLow" eaLnBrk="1" hangingPunct="1"/>
            <a:r>
              <a:rPr lang="ar-SA" sz="1800" b="1" dirty="0" smtClean="0">
                <a:latin typeface="Times New Roman" pitchFamily="18" charset="0"/>
                <a:cs typeface="Times New Roman" pitchFamily="18" charset="0"/>
              </a:rPr>
              <a:t>ففي الشكل (</a:t>
            </a:r>
            <a:r>
              <a:rPr lang="en-US" sz="1800" b="1" i="1" dirty="0" smtClean="0">
                <a:latin typeface="Times New Roman" pitchFamily="18" charset="0"/>
                <a:cs typeface="Times New Roman" pitchFamily="18" charset="0"/>
              </a:rPr>
              <a:t>A</a:t>
            </a:r>
            <a:r>
              <a:rPr lang="ar-SA" sz="1800" b="1" dirty="0" smtClean="0">
                <a:latin typeface="Times New Roman" pitchFamily="18" charset="0"/>
                <a:cs typeface="Times New Roman" pitchFamily="18" charset="0"/>
              </a:rPr>
              <a:t>) نجد أن متوسط التكاليف في المدى الطويل قد تكون ممثلة بخط أفقي بمعنى أن كل أحجام المشروع يمكن أن تنتج وحدات متتالية بالتكاليف المتوسطة نفسها وتسمى هذه الحالة بثبات عائد الحجم </a:t>
            </a:r>
            <a:r>
              <a:rPr lang="en-US" sz="1800" b="1" i="1" dirty="0" smtClean="0">
                <a:latin typeface="Times New Roman" pitchFamily="18" charset="0"/>
                <a:cs typeface="Times New Roman" pitchFamily="18" charset="0"/>
              </a:rPr>
              <a:t>Constant Returns to Size</a:t>
            </a:r>
            <a:r>
              <a:rPr lang="ar-SA" sz="1800" b="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algn="justLow" eaLnBrk="1" hangingPunct="1"/>
            <a:r>
              <a:rPr lang="ar-SA" sz="1800" b="1" dirty="0" smtClean="0">
                <a:latin typeface="Times New Roman" pitchFamily="18" charset="0"/>
                <a:cs typeface="Times New Roman" pitchFamily="18" charset="0"/>
              </a:rPr>
              <a:t>أما الشكل (</a:t>
            </a:r>
            <a:r>
              <a:rPr lang="en-US" sz="1800" b="1" i="1" dirty="0" smtClean="0">
                <a:latin typeface="Times New Roman" pitchFamily="18" charset="0"/>
                <a:cs typeface="Times New Roman" pitchFamily="18" charset="0"/>
              </a:rPr>
              <a:t>B</a:t>
            </a:r>
            <a:r>
              <a:rPr lang="ar-SA" sz="1800" b="1" dirty="0" smtClean="0">
                <a:latin typeface="Times New Roman" pitchFamily="18" charset="0"/>
                <a:cs typeface="Times New Roman" pitchFamily="18" charset="0"/>
              </a:rPr>
              <a:t>) فيشير إلى عدم اقتصاديات الحجم إذ أن اقتصاديات الحجم لا تظهر عند أي مستوى من مستويات الإنتاج وبالتالي فكلما زاد حجم المشروع منذ البداية فإن متوسط تكلفة الوحدة يأخذ في الارتفاع.</a:t>
            </a:r>
            <a:endParaRPr lang="en-US" sz="1800" b="1" dirty="0" smtClean="0">
              <a:latin typeface="Times New Roman" pitchFamily="18" charset="0"/>
              <a:cs typeface="Times New Roman" pitchFamily="18" charset="0"/>
            </a:endParaRPr>
          </a:p>
          <a:p>
            <a:pPr algn="justLow" eaLnBrk="1" hangingPunct="1"/>
            <a:r>
              <a:rPr lang="ar-SA" sz="1800" b="1" dirty="0" smtClean="0">
                <a:latin typeface="Times New Roman" pitchFamily="18" charset="0"/>
                <a:cs typeface="Times New Roman" pitchFamily="18" charset="0"/>
              </a:rPr>
              <a:t>شكل (</a:t>
            </a:r>
            <a:r>
              <a:rPr lang="en-US" sz="1800" b="1" i="1" dirty="0" smtClean="0">
                <a:latin typeface="Times New Roman" pitchFamily="18" charset="0"/>
                <a:cs typeface="Times New Roman" pitchFamily="18" charset="0"/>
              </a:rPr>
              <a:t>C</a:t>
            </a:r>
            <a:r>
              <a:rPr lang="ar-SA" sz="1800" b="1" dirty="0" smtClean="0">
                <a:latin typeface="Times New Roman" pitchFamily="18" charset="0"/>
                <a:cs typeface="Times New Roman" pitchFamily="18" charset="0"/>
              </a:rPr>
              <a:t>) يوضح سيادة اقتصاديات الحجم تماماً عكس الشكل (</a:t>
            </a:r>
            <a:r>
              <a:rPr lang="en-US" sz="1800" b="1" i="1" dirty="0" smtClean="0">
                <a:latin typeface="Times New Roman" pitchFamily="18" charset="0"/>
                <a:cs typeface="Times New Roman" pitchFamily="18" charset="0"/>
              </a:rPr>
              <a:t>B</a:t>
            </a:r>
            <a:r>
              <a:rPr lang="ar-SA" sz="1800" b="1" dirty="0" smtClean="0">
                <a:latin typeface="Times New Roman" pitchFamily="18" charset="0"/>
                <a:cs typeface="Times New Roman" pitchFamily="18" charset="0"/>
              </a:rPr>
              <a:t>) ذلك أنه مع زيادة حجم المشروع فإن متوسط تكلفة الوحدة المنتجة تأخذ في الانخفاض.</a:t>
            </a:r>
            <a:endParaRPr lang="en-US" sz="1800" b="1" dirty="0" smtClean="0">
              <a:latin typeface="Times New Roman" pitchFamily="18" charset="0"/>
              <a:cs typeface="Times New Roman" pitchFamily="18" charset="0"/>
            </a:endParaRPr>
          </a:p>
          <a:p>
            <a:pPr algn="justLow" eaLnBrk="1" hangingPunct="1"/>
            <a:r>
              <a:rPr lang="ar-SA" sz="1800" b="1" dirty="0" smtClean="0">
                <a:latin typeface="Times New Roman" pitchFamily="18" charset="0"/>
                <a:cs typeface="Times New Roman" pitchFamily="18" charset="0"/>
              </a:rPr>
              <a:t>شكل (</a:t>
            </a:r>
            <a:r>
              <a:rPr lang="en-US" sz="1800" b="1" i="1" dirty="0" smtClean="0">
                <a:latin typeface="Times New Roman" pitchFamily="18" charset="0"/>
                <a:cs typeface="Times New Roman" pitchFamily="18" charset="0"/>
              </a:rPr>
              <a:t>D</a:t>
            </a:r>
            <a:r>
              <a:rPr lang="ar-SA" sz="1800" b="1" dirty="0" smtClean="0">
                <a:latin typeface="Times New Roman" pitchFamily="18" charset="0"/>
                <a:cs typeface="Times New Roman" pitchFamily="18" charset="0"/>
              </a:rPr>
              <a:t>) يتقارب إلى حد ما مع الشكل التقليدي إلا أن ثبات عائد الحجم تظل سائدة لفترة طويلة. </a:t>
            </a:r>
            <a:endParaRPr lang="en-US" sz="1800" b="1" dirty="0" smtClean="0">
              <a:latin typeface="Times New Roman" pitchFamily="18" charset="0"/>
              <a:cs typeface="Times New Roman" pitchFamily="18" charset="0"/>
            </a:endParaRPr>
          </a:p>
          <a:p>
            <a:pPr algn="justLow" eaLnBrk="1" hangingPunct="1"/>
            <a:r>
              <a:rPr lang="ar-SA" sz="1800" b="1" dirty="0" smtClean="0">
                <a:latin typeface="Times New Roman" pitchFamily="18" charset="0"/>
                <a:cs typeface="Times New Roman" pitchFamily="18" charset="0"/>
              </a:rPr>
              <a:t>أي بمعنى آخر فإن لا اقتصاديات الحجم لا تظهر بعد بلوغ حجم المشروع حجماً أكبر من سابقه مباشرة بل قد يستمر المشروع محققاً عوائد الحجم نفسها باستمرار زيادة هذا الحجم في المدى الطويل نسبياً بعدها تبدأ لا اقتصاديات الحجم في الظهور.</a:t>
            </a:r>
            <a:endParaRPr lang="en-US" sz="1800" b="1" dirty="0" smtClean="0">
              <a:latin typeface="Times New Roman" pitchFamily="18" charset="0"/>
              <a:cs typeface="Times New Roman" pitchFamily="18" charset="0"/>
            </a:endParaRPr>
          </a:p>
          <a:p>
            <a:pPr algn="justLow" eaLnBrk="1" hangingPunct="1"/>
            <a:r>
              <a:rPr lang="ar-SA" sz="1800" b="1" dirty="0" smtClean="0">
                <a:latin typeface="Times New Roman" pitchFamily="18" charset="0"/>
                <a:cs typeface="Times New Roman" pitchFamily="18" charset="0"/>
              </a:rPr>
              <a:t>هذا وجدير بالذكر أن </a:t>
            </a:r>
            <a:r>
              <a:rPr lang="en-US" sz="1800" b="1" i="1" dirty="0" smtClean="0">
                <a:latin typeface="Times New Roman" pitchFamily="18" charset="0"/>
                <a:cs typeface="Times New Roman" pitchFamily="18" charset="0"/>
              </a:rPr>
              <a:t>AVC</a:t>
            </a:r>
            <a:r>
              <a:rPr lang="ar-SA" sz="1800" b="1" dirty="0" smtClean="0">
                <a:latin typeface="Times New Roman" pitchFamily="18" charset="0"/>
                <a:cs typeface="Times New Roman" pitchFamily="18" charset="0"/>
              </a:rPr>
              <a:t> في المدى الطويل إنما يتم اشتقاقها من نظيرتها دوال الإنتاج في المدى الطويل التي يمكن منها اشتقاق متوسطات النواتج الفيزيقية (</a:t>
            </a:r>
            <a:r>
              <a:rPr lang="en-US" sz="1800" b="1" i="1" dirty="0" smtClean="0">
                <a:latin typeface="Times New Roman" pitchFamily="18" charset="0"/>
                <a:cs typeface="Times New Roman" pitchFamily="18" charset="0"/>
              </a:rPr>
              <a:t>APP</a:t>
            </a:r>
            <a:r>
              <a:rPr lang="ar-SA" sz="1800" b="1" dirty="0" smtClean="0">
                <a:latin typeface="Times New Roman" pitchFamily="18" charset="0"/>
                <a:cs typeface="Times New Roman" pitchFamily="18" charset="0"/>
              </a:rPr>
              <a:t>) وكذلك النواتج الحدية الفيزيقية </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MPP</a:t>
            </a:r>
            <a:r>
              <a:rPr lang="en-US" sz="1800" b="1" dirty="0" smtClean="0">
                <a:latin typeface="Times New Roman" pitchFamily="18" charset="0"/>
                <a:cs typeface="Times New Roman" pitchFamily="18" charset="0"/>
              </a:rPr>
              <a:t>)</a:t>
            </a:r>
            <a:r>
              <a:rPr lang="ar-SA" sz="1800" b="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algn="justLow" eaLnBrk="1" hangingPunct="1">
              <a:buFont typeface="Wingdings" pitchFamily="2" charset="2"/>
              <a:buNone/>
            </a:pPr>
            <a:endParaRPr lang="en-US" sz="1800" b="1" dirty="0" smtClean="0">
              <a:latin typeface="Times New Roman"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8000"/>
            <a:lum/>
          </a:blip>
          <a:srcRect/>
          <a:tile tx="0" ty="0" sx="100000" sy="100000" flip="none" algn="tl"/>
        </a:blipFill>
        <a:effectLst/>
      </p:bgPr>
    </p:bg>
    <p:spTree>
      <p:nvGrpSpPr>
        <p:cNvPr id="1" name=""/>
        <p:cNvGrpSpPr/>
        <p:nvPr/>
      </p:nvGrpSpPr>
      <p:grpSpPr>
        <a:xfrm>
          <a:off x="0" y="0"/>
          <a:ext cx="0" cy="0"/>
          <a:chOff x="0" y="0"/>
          <a:chExt cx="0" cy="0"/>
        </a:xfrm>
      </p:grpSpPr>
      <p:sp>
        <p:nvSpPr>
          <p:cNvPr id="13316" name="Rectangle 3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pSp>
        <p:nvGrpSpPr>
          <p:cNvPr id="13317" name="Group 3"/>
          <p:cNvGrpSpPr>
            <a:grpSpLocks noChangeAspect="1"/>
          </p:cNvGrpSpPr>
          <p:nvPr/>
        </p:nvGrpSpPr>
        <p:grpSpPr bwMode="auto">
          <a:xfrm>
            <a:off x="714348" y="928670"/>
            <a:ext cx="7929563" cy="5143500"/>
            <a:chOff x="1800" y="1440"/>
            <a:chExt cx="8640" cy="8100"/>
          </a:xfrm>
          <a:noFill/>
        </p:grpSpPr>
        <p:sp>
          <p:nvSpPr>
            <p:cNvPr id="13318" name="AutoShape 33"/>
            <p:cNvSpPr>
              <a:spLocks noChangeAspect="1" noChangeArrowheads="1" noTextEdit="1"/>
            </p:cNvSpPr>
            <p:nvPr/>
          </p:nvSpPr>
          <p:spPr bwMode="auto">
            <a:xfrm>
              <a:off x="1800" y="1440"/>
              <a:ext cx="8640" cy="8100"/>
            </a:xfrm>
            <a:prstGeom prst="rect">
              <a:avLst/>
            </a:prstGeom>
            <a:grpFill/>
            <a:ln w="12700">
              <a:solidFill>
                <a:srgbClr val="000000"/>
              </a:solidFill>
              <a:miter lim="800000"/>
              <a:headEnd/>
              <a:tailEnd/>
            </a:ln>
          </p:spPr>
          <p:txBody>
            <a:bodyPr/>
            <a:lstStyle/>
            <a:p>
              <a:endParaRPr lang="ar-SA"/>
            </a:p>
          </p:txBody>
        </p:sp>
        <p:sp>
          <p:nvSpPr>
            <p:cNvPr id="13319" name="Line 32"/>
            <p:cNvSpPr>
              <a:spLocks noChangeShapeType="1"/>
            </p:cNvSpPr>
            <p:nvPr/>
          </p:nvSpPr>
          <p:spPr bwMode="auto">
            <a:xfrm>
              <a:off x="2700" y="1620"/>
              <a:ext cx="0" cy="3060"/>
            </a:xfrm>
            <a:prstGeom prst="line">
              <a:avLst/>
            </a:prstGeom>
            <a:grpFill/>
            <a:ln w="19050">
              <a:solidFill>
                <a:srgbClr val="000000"/>
              </a:solidFill>
              <a:round/>
              <a:headEnd type="triangle" w="med" len="med"/>
              <a:tailEnd/>
            </a:ln>
          </p:spPr>
          <p:txBody>
            <a:bodyPr/>
            <a:lstStyle/>
            <a:p>
              <a:endParaRPr lang="ar-SA"/>
            </a:p>
          </p:txBody>
        </p:sp>
        <p:sp>
          <p:nvSpPr>
            <p:cNvPr id="13320" name="Line 31"/>
            <p:cNvSpPr>
              <a:spLocks noChangeShapeType="1"/>
            </p:cNvSpPr>
            <p:nvPr/>
          </p:nvSpPr>
          <p:spPr bwMode="auto">
            <a:xfrm>
              <a:off x="2700" y="4680"/>
              <a:ext cx="3240" cy="1"/>
            </a:xfrm>
            <a:prstGeom prst="line">
              <a:avLst/>
            </a:prstGeom>
            <a:grpFill/>
            <a:ln w="19050">
              <a:solidFill>
                <a:srgbClr val="000000"/>
              </a:solidFill>
              <a:round/>
              <a:headEnd/>
              <a:tailEnd type="triangle" w="med" len="med"/>
            </a:ln>
          </p:spPr>
          <p:txBody>
            <a:bodyPr/>
            <a:lstStyle/>
            <a:p>
              <a:endParaRPr lang="ar-SA"/>
            </a:p>
          </p:txBody>
        </p:sp>
        <p:sp>
          <p:nvSpPr>
            <p:cNvPr id="13321" name="Line 30"/>
            <p:cNvSpPr>
              <a:spLocks noChangeShapeType="1"/>
            </p:cNvSpPr>
            <p:nvPr/>
          </p:nvSpPr>
          <p:spPr bwMode="auto">
            <a:xfrm>
              <a:off x="6480" y="1620"/>
              <a:ext cx="0" cy="3060"/>
            </a:xfrm>
            <a:prstGeom prst="line">
              <a:avLst/>
            </a:prstGeom>
            <a:grpFill/>
            <a:ln w="19050">
              <a:solidFill>
                <a:srgbClr val="000000"/>
              </a:solidFill>
              <a:round/>
              <a:headEnd type="triangle" w="med" len="med"/>
              <a:tailEnd/>
            </a:ln>
          </p:spPr>
          <p:txBody>
            <a:bodyPr/>
            <a:lstStyle/>
            <a:p>
              <a:endParaRPr lang="ar-SA"/>
            </a:p>
          </p:txBody>
        </p:sp>
        <p:sp>
          <p:nvSpPr>
            <p:cNvPr id="13322" name="Line 29"/>
            <p:cNvSpPr>
              <a:spLocks noChangeShapeType="1"/>
            </p:cNvSpPr>
            <p:nvPr/>
          </p:nvSpPr>
          <p:spPr bwMode="auto">
            <a:xfrm>
              <a:off x="6480" y="4680"/>
              <a:ext cx="3060" cy="1"/>
            </a:xfrm>
            <a:prstGeom prst="line">
              <a:avLst/>
            </a:prstGeom>
            <a:grpFill/>
            <a:ln w="19050">
              <a:solidFill>
                <a:srgbClr val="000000"/>
              </a:solidFill>
              <a:round/>
              <a:headEnd/>
              <a:tailEnd type="triangle" w="med" len="med"/>
            </a:ln>
          </p:spPr>
          <p:txBody>
            <a:bodyPr/>
            <a:lstStyle/>
            <a:p>
              <a:endParaRPr lang="ar-SA"/>
            </a:p>
          </p:txBody>
        </p:sp>
        <p:sp>
          <p:nvSpPr>
            <p:cNvPr id="13323" name="Line 28"/>
            <p:cNvSpPr>
              <a:spLocks noChangeShapeType="1"/>
            </p:cNvSpPr>
            <p:nvPr/>
          </p:nvSpPr>
          <p:spPr bwMode="auto">
            <a:xfrm>
              <a:off x="2700" y="3420"/>
              <a:ext cx="3060" cy="1"/>
            </a:xfrm>
            <a:prstGeom prst="line">
              <a:avLst/>
            </a:prstGeom>
            <a:grpFill/>
            <a:ln w="15875">
              <a:solidFill>
                <a:srgbClr val="800000"/>
              </a:solidFill>
              <a:prstDash val="sysDot"/>
              <a:round/>
              <a:headEnd type="oval" w="med" len="med"/>
              <a:tailEnd type="oval" w="med" len="med"/>
            </a:ln>
          </p:spPr>
          <p:txBody>
            <a:bodyPr/>
            <a:lstStyle/>
            <a:p>
              <a:endParaRPr lang="ar-SA"/>
            </a:p>
          </p:txBody>
        </p:sp>
        <p:sp>
          <p:nvSpPr>
            <p:cNvPr id="13324" name="Arc 27"/>
            <p:cNvSpPr>
              <a:spLocks/>
            </p:cNvSpPr>
            <p:nvPr/>
          </p:nvSpPr>
          <p:spPr bwMode="auto">
            <a:xfrm rot="10800000" flipH="1">
              <a:off x="6480" y="2160"/>
              <a:ext cx="3060" cy="19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19050">
              <a:solidFill>
                <a:srgbClr val="993300"/>
              </a:solidFill>
              <a:prstDash val="sysDot"/>
              <a:round/>
              <a:headEnd type="oval" w="med" len="med"/>
              <a:tailEnd type="oval" w="med" len="med"/>
            </a:ln>
          </p:spPr>
          <p:txBody>
            <a:bodyPr/>
            <a:lstStyle/>
            <a:p>
              <a:endParaRPr lang="ar-YE"/>
            </a:p>
          </p:txBody>
        </p:sp>
        <p:sp>
          <p:nvSpPr>
            <p:cNvPr id="13325" name="Line 26"/>
            <p:cNvSpPr>
              <a:spLocks noChangeShapeType="1"/>
            </p:cNvSpPr>
            <p:nvPr/>
          </p:nvSpPr>
          <p:spPr bwMode="auto">
            <a:xfrm>
              <a:off x="2700" y="5400"/>
              <a:ext cx="0" cy="3240"/>
            </a:xfrm>
            <a:prstGeom prst="line">
              <a:avLst/>
            </a:prstGeom>
            <a:grpFill/>
            <a:ln w="19050">
              <a:solidFill>
                <a:srgbClr val="000000"/>
              </a:solidFill>
              <a:round/>
              <a:headEnd type="triangle" w="med" len="med"/>
              <a:tailEnd/>
            </a:ln>
          </p:spPr>
          <p:txBody>
            <a:bodyPr/>
            <a:lstStyle/>
            <a:p>
              <a:endParaRPr lang="ar-SA"/>
            </a:p>
          </p:txBody>
        </p:sp>
        <p:sp>
          <p:nvSpPr>
            <p:cNvPr id="13326" name="Line 25"/>
            <p:cNvSpPr>
              <a:spLocks noChangeShapeType="1"/>
            </p:cNvSpPr>
            <p:nvPr/>
          </p:nvSpPr>
          <p:spPr bwMode="auto">
            <a:xfrm>
              <a:off x="6479" y="5400"/>
              <a:ext cx="1" cy="3240"/>
            </a:xfrm>
            <a:prstGeom prst="line">
              <a:avLst/>
            </a:prstGeom>
            <a:grpFill/>
            <a:ln w="19050">
              <a:solidFill>
                <a:srgbClr val="000000"/>
              </a:solidFill>
              <a:round/>
              <a:headEnd type="triangle" w="med" len="med"/>
              <a:tailEnd/>
            </a:ln>
          </p:spPr>
          <p:txBody>
            <a:bodyPr/>
            <a:lstStyle/>
            <a:p>
              <a:endParaRPr lang="ar-SA"/>
            </a:p>
          </p:txBody>
        </p:sp>
        <p:sp>
          <p:nvSpPr>
            <p:cNvPr id="13327" name="Line 24"/>
            <p:cNvSpPr>
              <a:spLocks noChangeShapeType="1"/>
            </p:cNvSpPr>
            <p:nvPr/>
          </p:nvSpPr>
          <p:spPr bwMode="auto">
            <a:xfrm>
              <a:off x="2700" y="8639"/>
              <a:ext cx="3060" cy="1"/>
            </a:xfrm>
            <a:prstGeom prst="line">
              <a:avLst/>
            </a:prstGeom>
            <a:grpFill/>
            <a:ln w="19050">
              <a:solidFill>
                <a:srgbClr val="000000"/>
              </a:solidFill>
              <a:round/>
              <a:headEnd/>
              <a:tailEnd type="triangle" w="med" len="med"/>
            </a:ln>
          </p:spPr>
          <p:txBody>
            <a:bodyPr/>
            <a:lstStyle/>
            <a:p>
              <a:endParaRPr lang="ar-SA"/>
            </a:p>
          </p:txBody>
        </p:sp>
        <p:sp>
          <p:nvSpPr>
            <p:cNvPr id="13328" name="Line 23"/>
            <p:cNvSpPr>
              <a:spLocks noChangeShapeType="1"/>
            </p:cNvSpPr>
            <p:nvPr/>
          </p:nvSpPr>
          <p:spPr bwMode="auto">
            <a:xfrm>
              <a:off x="6480" y="8639"/>
              <a:ext cx="3240" cy="1"/>
            </a:xfrm>
            <a:prstGeom prst="line">
              <a:avLst/>
            </a:prstGeom>
            <a:grpFill/>
            <a:ln w="19050">
              <a:solidFill>
                <a:srgbClr val="000000"/>
              </a:solidFill>
              <a:round/>
              <a:headEnd/>
              <a:tailEnd type="triangle" w="med" len="med"/>
            </a:ln>
          </p:spPr>
          <p:txBody>
            <a:bodyPr/>
            <a:lstStyle/>
            <a:p>
              <a:endParaRPr lang="ar-SA"/>
            </a:p>
          </p:txBody>
        </p:sp>
        <p:sp>
          <p:nvSpPr>
            <p:cNvPr id="13329" name="Arc 22"/>
            <p:cNvSpPr>
              <a:spLocks/>
            </p:cNvSpPr>
            <p:nvPr/>
          </p:nvSpPr>
          <p:spPr bwMode="auto">
            <a:xfrm flipH="1" flipV="1">
              <a:off x="2880" y="6120"/>
              <a:ext cx="2520" cy="198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pFill/>
            <a:ln w="22225">
              <a:solidFill>
                <a:srgbClr val="000080"/>
              </a:solidFill>
              <a:prstDash val="sysDot"/>
              <a:round/>
              <a:headEnd type="oval" w="med" len="med"/>
              <a:tailEnd type="oval" w="med" len="med"/>
            </a:ln>
          </p:spPr>
          <p:txBody>
            <a:bodyPr/>
            <a:lstStyle/>
            <a:p>
              <a:endParaRPr lang="ar-YE"/>
            </a:p>
          </p:txBody>
        </p:sp>
        <p:sp>
          <p:nvSpPr>
            <p:cNvPr id="13330" name="Arc 21"/>
            <p:cNvSpPr>
              <a:spLocks/>
            </p:cNvSpPr>
            <p:nvPr/>
          </p:nvSpPr>
          <p:spPr bwMode="auto">
            <a:xfrm rot="14520780" flipH="1">
              <a:off x="7539" y="5601"/>
              <a:ext cx="1664" cy="2341"/>
            </a:xfrm>
            <a:custGeom>
              <a:avLst/>
              <a:gdLst>
                <a:gd name="T0" fmla="*/ 0 w 25535"/>
                <a:gd name="T1" fmla="*/ 0 h 36349"/>
                <a:gd name="T2" fmla="*/ 0 w 25535"/>
                <a:gd name="T3" fmla="*/ 0 h 36349"/>
                <a:gd name="T4" fmla="*/ 0 w 25535"/>
                <a:gd name="T5" fmla="*/ 0 h 36349"/>
                <a:gd name="T6" fmla="*/ 0 60000 65536"/>
                <a:gd name="T7" fmla="*/ 0 60000 65536"/>
                <a:gd name="T8" fmla="*/ 0 60000 65536"/>
                <a:gd name="T9" fmla="*/ 0 w 25535"/>
                <a:gd name="T10" fmla="*/ 0 h 36349"/>
                <a:gd name="T11" fmla="*/ 25535 w 25535"/>
                <a:gd name="T12" fmla="*/ 36349 h 36349"/>
              </a:gdLst>
              <a:ahLst/>
              <a:cxnLst>
                <a:cxn ang="T6">
                  <a:pos x="T0" y="T1"/>
                </a:cxn>
                <a:cxn ang="T7">
                  <a:pos x="T2" y="T3"/>
                </a:cxn>
                <a:cxn ang="T8">
                  <a:pos x="T4" y="T5"/>
                </a:cxn>
              </a:cxnLst>
              <a:rect l="T9" t="T10" r="T11" b="T12"/>
              <a:pathLst>
                <a:path w="25535" h="36349" fill="none" extrusionOk="0">
                  <a:moveTo>
                    <a:pt x="-1" y="361"/>
                  </a:moveTo>
                  <a:cubicBezTo>
                    <a:pt x="1297" y="120"/>
                    <a:pt x="2615" y="-1"/>
                    <a:pt x="3935" y="0"/>
                  </a:cubicBezTo>
                  <a:cubicBezTo>
                    <a:pt x="15864" y="0"/>
                    <a:pt x="25535" y="9670"/>
                    <a:pt x="25535" y="21600"/>
                  </a:cubicBezTo>
                  <a:cubicBezTo>
                    <a:pt x="25535" y="27076"/>
                    <a:pt x="23454" y="32347"/>
                    <a:pt x="19715" y="36348"/>
                  </a:cubicBezTo>
                </a:path>
                <a:path w="25535" h="36349" stroke="0" extrusionOk="0">
                  <a:moveTo>
                    <a:pt x="-1" y="361"/>
                  </a:moveTo>
                  <a:cubicBezTo>
                    <a:pt x="1297" y="120"/>
                    <a:pt x="2615" y="-1"/>
                    <a:pt x="3935" y="0"/>
                  </a:cubicBezTo>
                  <a:cubicBezTo>
                    <a:pt x="15864" y="0"/>
                    <a:pt x="25535" y="9670"/>
                    <a:pt x="25535" y="21600"/>
                  </a:cubicBezTo>
                  <a:cubicBezTo>
                    <a:pt x="25535" y="27076"/>
                    <a:pt x="23454" y="32347"/>
                    <a:pt x="19715" y="36348"/>
                  </a:cubicBezTo>
                  <a:lnTo>
                    <a:pt x="3935" y="21600"/>
                  </a:lnTo>
                  <a:close/>
                </a:path>
              </a:pathLst>
            </a:custGeom>
            <a:grpFill/>
            <a:ln w="19050">
              <a:solidFill>
                <a:srgbClr val="003300"/>
              </a:solidFill>
              <a:prstDash val="sysDot"/>
              <a:round/>
              <a:headEnd type="oval" w="med" len="med"/>
              <a:tailEnd type="oval" w="med" len="med"/>
            </a:ln>
          </p:spPr>
          <p:txBody>
            <a:bodyPr/>
            <a:lstStyle/>
            <a:p>
              <a:endParaRPr lang="ar-YE"/>
            </a:p>
          </p:txBody>
        </p:sp>
        <p:sp>
          <p:nvSpPr>
            <p:cNvPr id="13331" name="Text Box 20"/>
            <p:cNvSpPr txBox="1">
              <a:spLocks noChangeArrowheads="1"/>
            </p:cNvSpPr>
            <p:nvPr/>
          </p:nvSpPr>
          <p:spPr bwMode="auto">
            <a:xfrm>
              <a:off x="4320" y="1980"/>
              <a:ext cx="720" cy="540"/>
            </a:xfrm>
            <a:prstGeom prst="rect">
              <a:avLst/>
            </a:prstGeom>
            <a:grpFill/>
            <a:ln w="9525">
              <a:noFill/>
              <a:miter lim="800000"/>
              <a:headEnd/>
              <a:tailEnd/>
            </a:ln>
          </p:spPr>
          <p:txBody>
            <a:bodyPr/>
            <a:lstStyle/>
            <a:p>
              <a:pPr eaLnBrk="0" hangingPunct="0"/>
              <a:r>
                <a:rPr lang="en-US" sz="1400">
                  <a:cs typeface="Times New Roman" pitchFamily="18" charset="0"/>
                </a:rPr>
                <a:t>(</a:t>
              </a:r>
              <a:r>
                <a:rPr lang="en-US" sz="1400" b="1">
                  <a:cs typeface="Times New Roman" pitchFamily="18" charset="0"/>
                </a:rPr>
                <a:t>A</a:t>
              </a:r>
              <a:r>
                <a:rPr lang="en-US" sz="1400">
                  <a:cs typeface="Times New Roman" pitchFamily="18" charset="0"/>
                </a:rPr>
                <a:t>)</a:t>
              </a:r>
              <a:endParaRPr lang="en-US" sz="1400"/>
            </a:p>
          </p:txBody>
        </p:sp>
        <p:sp>
          <p:nvSpPr>
            <p:cNvPr id="13332" name="Text Box 19"/>
            <p:cNvSpPr txBox="1">
              <a:spLocks noChangeArrowheads="1"/>
            </p:cNvSpPr>
            <p:nvPr/>
          </p:nvSpPr>
          <p:spPr bwMode="auto">
            <a:xfrm>
              <a:off x="7920" y="1980"/>
              <a:ext cx="720" cy="720"/>
            </a:xfrm>
            <a:prstGeom prst="rect">
              <a:avLst/>
            </a:prstGeom>
            <a:grpFill/>
            <a:ln w="9525">
              <a:noFill/>
              <a:miter lim="800000"/>
              <a:headEnd/>
              <a:tailEnd/>
            </a:ln>
          </p:spPr>
          <p:txBody>
            <a:bodyPr/>
            <a:lstStyle/>
            <a:p>
              <a:pPr eaLnBrk="0" hangingPunct="0"/>
              <a:r>
                <a:rPr lang="en-US" sz="1600">
                  <a:cs typeface="Times New Roman" pitchFamily="18" charset="0"/>
                </a:rPr>
                <a:t>(</a:t>
              </a:r>
              <a:r>
                <a:rPr lang="en-US" sz="1600" b="1">
                  <a:cs typeface="Times New Roman" pitchFamily="18" charset="0"/>
                </a:rPr>
                <a:t>B</a:t>
              </a:r>
              <a:r>
                <a:rPr lang="en-US" sz="1600">
                  <a:cs typeface="Times New Roman" pitchFamily="18" charset="0"/>
                </a:rPr>
                <a:t>)</a:t>
              </a:r>
              <a:endParaRPr lang="en-US" sz="1600"/>
            </a:p>
          </p:txBody>
        </p:sp>
        <p:sp>
          <p:nvSpPr>
            <p:cNvPr id="13333" name="Text Box 18"/>
            <p:cNvSpPr txBox="1">
              <a:spLocks noChangeArrowheads="1"/>
            </p:cNvSpPr>
            <p:nvPr/>
          </p:nvSpPr>
          <p:spPr bwMode="auto">
            <a:xfrm>
              <a:off x="4140" y="5603"/>
              <a:ext cx="720" cy="517"/>
            </a:xfrm>
            <a:prstGeom prst="rect">
              <a:avLst/>
            </a:prstGeom>
            <a:grpFill/>
            <a:ln w="9525">
              <a:noFill/>
              <a:miter lim="800000"/>
              <a:headEnd/>
              <a:tailEnd/>
            </a:ln>
          </p:spPr>
          <p:txBody>
            <a:bodyPr/>
            <a:lstStyle/>
            <a:p>
              <a:pPr eaLnBrk="0" hangingPunct="0"/>
              <a:r>
                <a:rPr lang="en-US" sz="1400">
                  <a:cs typeface="Times New Roman" pitchFamily="18" charset="0"/>
                </a:rPr>
                <a:t>(</a:t>
              </a:r>
              <a:r>
                <a:rPr lang="en-US" sz="1400" b="1">
                  <a:cs typeface="Times New Roman" pitchFamily="18" charset="0"/>
                </a:rPr>
                <a:t>C</a:t>
              </a:r>
              <a:r>
                <a:rPr lang="en-US" sz="1200">
                  <a:cs typeface="Times New Roman" pitchFamily="18" charset="0"/>
                </a:rPr>
                <a:t>)</a:t>
              </a:r>
              <a:endParaRPr lang="en-US"/>
            </a:p>
          </p:txBody>
        </p:sp>
        <p:sp>
          <p:nvSpPr>
            <p:cNvPr id="13334" name="Text Box 17"/>
            <p:cNvSpPr txBox="1">
              <a:spLocks noChangeArrowheads="1"/>
            </p:cNvSpPr>
            <p:nvPr/>
          </p:nvSpPr>
          <p:spPr bwMode="auto">
            <a:xfrm>
              <a:off x="8100" y="5580"/>
              <a:ext cx="720" cy="540"/>
            </a:xfrm>
            <a:prstGeom prst="rect">
              <a:avLst/>
            </a:prstGeom>
            <a:grpFill/>
            <a:ln w="9525">
              <a:noFill/>
              <a:miter lim="800000"/>
              <a:headEnd/>
              <a:tailEnd/>
            </a:ln>
          </p:spPr>
          <p:txBody>
            <a:bodyPr/>
            <a:lstStyle/>
            <a:p>
              <a:pPr eaLnBrk="0" hangingPunct="0"/>
              <a:r>
                <a:rPr lang="en-US" sz="1400">
                  <a:cs typeface="Times New Roman" pitchFamily="18" charset="0"/>
                </a:rPr>
                <a:t>(</a:t>
              </a:r>
              <a:r>
                <a:rPr lang="en-US" sz="1400" b="1">
                  <a:cs typeface="Times New Roman" pitchFamily="18" charset="0"/>
                </a:rPr>
                <a:t>D</a:t>
              </a:r>
              <a:r>
                <a:rPr lang="en-US" sz="1400">
                  <a:cs typeface="Times New Roman" pitchFamily="18" charset="0"/>
                </a:rPr>
                <a:t>)</a:t>
              </a:r>
              <a:endParaRPr lang="en-US" sz="1400"/>
            </a:p>
          </p:txBody>
        </p:sp>
        <p:sp>
          <p:nvSpPr>
            <p:cNvPr id="13335" name="Text Box 16"/>
            <p:cNvSpPr txBox="1">
              <a:spLocks noChangeArrowheads="1"/>
            </p:cNvSpPr>
            <p:nvPr/>
          </p:nvSpPr>
          <p:spPr bwMode="auto">
            <a:xfrm>
              <a:off x="2160" y="1620"/>
              <a:ext cx="540" cy="720"/>
            </a:xfrm>
            <a:prstGeom prst="rect">
              <a:avLst/>
            </a:prstGeom>
            <a:grpFill/>
            <a:ln w="9525">
              <a:noFill/>
              <a:miter lim="800000"/>
              <a:headEnd/>
              <a:tailEnd/>
            </a:ln>
          </p:spPr>
          <p:txBody>
            <a:bodyPr/>
            <a:lstStyle/>
            <a:p>
              <a:pPr eaLnBrk="0" hangingPunct="0"/>
              <a:r>
                <a:rPr lang="en-US" sz="1600">
                  <a:cs typeface="Times New Roman" pitchFamily="18" charset="0"/>
                </a:rPr>
                <a:t>$</a:t>
              </a:r>
              <a:endParaRPr lang="en-US" sz="1600"/>
            </a:p>
          </p:txBody>
        </p:sp>
        <p:sp>
          <p:nvSpPr>
            <p:cNvPr id="13336" name="Text Box 15"/>
            <p:cNvSpPr txBox="1">
              <a:spLocks noChangeArrowheads="1"/>
            </p:cNvSpPr>
            <p:nvPr/>
          </p:nvSpPr>
          <p:spPr bwMode="auto">
            <a:xfrm>
              <a:off x="5760" y="1620"/>
              <a:ext cx="720" cy="900"/>
            </a:xfrm>
            <a:prstGeom prst="rect">
              <a:avLst/>
            </a:prstGeom>
            <a:grpFill/>
            <a:ln w="9525">
              <a:noFill/>
              <a:miter lim="800000"/>
              <a:headEnd/>
              <a:tailEnd/>
            </a:ln>
          </p:spPr>
          <p:txBody>
            <a:bodyPr/>
            <a:lstStyle/>
            <a:p>
              <a:pPr eaLnBrk="0" hangingPunct="0"/>
              <a:r>
                <a:rPr lang="en-US" sz="1200">
                  <a:cs typeface="Times New Roman" pitchFamily="18" charset="0"/>
                </a:rPr>
                <a:t>$</a:t>
              </a:r>
              <a:endParaRPr lang="en-US"/>
            </a:p>
          </p:txBody>
        </p:sp>
        <p:sp>
          <p:nvSpPr>
            <p:cNvPr id="13337" name="Text Box 14"/>
            <p:cNvSpPr txBox="1">
              <a:spLocks noChangeArrowheads="1"/>
            </p:cNvSpPr>
            <p:nvPr/>
          </p:nvSpPr>
          <p:spPr bwMode="auto">
            <a:xfrm>
              <a:off x="4836" y="2903"/>
              <a:ext cx="1260" cy="540"/>
            </a:xfrm>
            <a:prstGeom prst="rect">
              <a:avLst/>
            </a:prstGeom>
            <a:grpFill/>
            <a:ln w="9525">
              <a:noFill/>
              <a:miter lim="800000"/>
              <a:headEnd/>
              <a:tailEnd/>
            </a:ln>
          </p:spPr>
          <p:txBody>
            <a:bodyPr/>
            <a:lstStyle/>
            <a:p>
              <a:pPr eaLnBrk="0" hangingPunct="0"/>
              <a:r>
                <a:rPr lang="en-US" sz="1400" dirty="0">
                  <a:cs typeface="Times New Roman" pitchFamily="18" charset="0"/>
                </a:rPr>
                <a:t>(</a:t>
              </a:r>
              <a:r>
                <a:rPr lang="en-US" sz="1400" b="1" i="1" dirty="0">
                  <a:cs typeface="Times New Roman" pitchFamily="18" charset="0"/>
                </a:rPr>
                <a:t>LRAC</a:t>
              </a:r>
              <a:r>
                <a:rPr lang="en-US" sz="1400" dirty="0">
                  <a:cs typeface="Times New Roman" pitchFamily="18" charset="0"/>
                </a:rPr>
                <a:t>)</a:t>
              </a:r>
              <a:endParaRPr lang="en-US" sz="1400" dirty="0"/>
            </a:p>
          </p:txBody>
        </p:sp>
        <p:sp>
          <p:nvSpPr>
            <p:cNvPr id="13338" name="Text Box 13"/>
            <p:cNvSpPr txBox="1">
              <a:spLocks noChangeArrowheads="1"/>
            </p:cNvSpPr>
            <p:nvPr/>
          </p:nvSpPr>
          <p:spPr bwMode="auto">
            <a:xfrm>
              <a:off x="8820" y="1800"/>
              <a:ext cx="1260" cy="540"/>
            </a:xfrm>
            <a:prstGeom prst="rect">
              <a:avLst/>
            </a:prstGeom>
            <a:grpFill/>
            <a:ln w="9525">
              <a:noFill/>
              <a:miter lim="800000"/>
              <a:headEnd/>
              <a:tailEnd/>
            </a:ln>
          </p:spPr>
          <p:txBody>
            <a:bodyPr/>
            <a:lstStyle/>
            <a:p>
              <a:pPr eaLnBrk="0" hangingPunct="0"/>
              <a:r>
                <a:rPr lang="en-US" sz="1400">
                  <a:cs typeface="Times New Roman" pitchFamily="18" charset="0"/>
                </a:rPr>
                <a:t>(</a:t>
              </a:r>
              <a:r>
                <a:rPr lang="en-US" sz="1400" b="1" i="1">
                  <a:cs typeface="Times New Roman" pitchFamily="18" charset="0"/>
                </a:rPr>
                <a:t>LRAC</a:t>
              </a:r>
              <a:r>
                <a:rPr lang="en-US" sz="1400">
                  <a:cs typeface="Times New Roman" pitchFamily="18" charset="0"/>
                </a:rPr>
                <a:t>)</a:t>
              </a:r>
              <a:endParaRPr lang="en-US" sz="1400"/>
            </a:p>
          </p:txBody>
        </p:sp>
        <p:sp>
          <p:nvSpPr>
            <p:cNvPr id="13339" name="Text Box 12"/>
            <p:cNvSpPr txBox="1">
              <a:spLocks noChangeArrowheads="1"/>
            </p:cNvSpPr>
            <p:nvPr/>
          </p:nvSpPr>
          <p:spPr bwMode="auto">
            <a:xfrm>
              <a:off x="5940" y="4500"/>
              <a:ext cx="540" cy="540"/>
            </a:xfrm>
            <a:prstGeom prst="rect">
              <a:avLst/>
            </a:prstGeom>
            <a:grpFill/>
            <a:ln w="9525">
              <a:noFill/>
              <a:miter lim="800000"/>
              <a:headEnd/>
              <a:tailEnd/>
            </a:ln>
          </p:spPr>
          <p:txBody>
            <a:bodyPr/>
            <a:lstStyle/>
            <a:p>
              <a:pPr eaLnBrk="0" hangingPunct="0"/>
              <a:r>
                <a:rPr lang="en-US" sz="1200" i="1">
                  <a:cs typeface="Times New Roman" pitchFamily="18" charset="0"/>
                </a:rPr>
                <a:t>Y</a:t>
              </a:r>
              <a:endParaRPr lang="en-US"/>
            </a:p>
          </p:txBody>
        </p:sp>
        <p:sp>
          <p:nvSpPr>
            <p:cNvPr id="13340" name="Text Box 11"/>
            <p:cNvSpPr txBox="1">
              <a:spLocks noChangeArrowheads="1"/>
            </p:cNvSpPr>
            <p:nvPr/>
          </p:nvSpPr>
          <p:spPr bwMode="auto">
            <a:xfrm>
              <a:off x="9720" y="4500"/>
              <a:ext cx="540" cy="540"/>
            </a:xfrm>
            <a:prstGeom prst="rect">
              <a:avLst/>
            </a:prstGeom>
            <a:grpFill/>
            <a:ln w="9525">
              <a:noFill/>
              <a:miter lim="800000"/>
              <a:headEnd/>
              <a:tailEnd/>
            </a:ln>
          </p:spPr>
          <p:txBody>
            <a:bodyPr/>
            <a:lstStyle/>
            <a:p>
              <a:pPr eaLnBrk="0" hangingPunct="0"/>
              <a:r>
                <a:rPr lang="en-US" sz="1400" i="1">
                  <a:cs typeface="Times New Roman" pitchFamily="18" charset="0"/>
                </a:rPr>
                <a:t>Y</a:t>
              </a:r>
              <a:endParaRPr lang="en-US" sz="1400"/>
            </a:p>
          </p:txBody>
        </p:sp>
        <p:sp>
          <p:nvSpPr>
            <p:cNvPr id="13341" name="Text Box 10"/>
            <p:cNvSpPr txBox="1">
              <a:spLocks noChangeArrowheads="1"/>
            </p:cNvSpPr>
            <p:nvPr/>
          </p:nvSpPr>
          <p:spPr bwMode="auto">
            <a:xfrm>
              <a:off x="4500" y="7628"/>
              <a:ext cx="1260" cy="472"/>
            </a:xfrm>
            <a:prstGeom prst="rect">
              <a:avLst/>
            </a:prstGeom>
            <a:grpFill/>
            <a:ln w="9525">
              <a:noFill/>
              <a:miter lim="800000"/>
              <a:headEnd/>
              <a:tailEnd/>
            </a:ln>
          </p:spPr>
          <p:txBody>
            <a:bodyPr/>
            <a:lstStyle/>
            <a:p>
              <a:pPr eaLnBrk="0" hangingPunct="0"/>
              <a:r>
                <a:rPr lang="en-US" sz="1400">
                  <a:cs typeface="Times New Roman" pitchFamily="18" charset="0"/>
                </a:rPr>
                <a:t>(</a:t>
              </a:r>
              <a:r>
                <a:rPr lang="en-US" sz="1400" b="1" i="1">
                  <a:cs typeface="Times New Roman" pitchFamily="18" charset="0"/>
                </a:rPr>
                <a:t>LRAC</a:t>
              </a:r>
              <a:r>
                <a:rPr lang="en-US" sz="1200">
                  <a:cs typeface="Times New Roman" pitchFamily="18" charset="0"/>
                </a:rPr>
                <a:t>)</a:t>
              </a:r>
              <a:endParaRPr lang="en-US"/>
            </a:p>
          </p:txBody>
        </p:sp>
        <p:sp>
          <p:nvSpPr>
            <p:cNvPr id="13342" name="Text Box 9"/>
            <p:cNvSpPr txBox="1">
              <a:spLocks noChangeArrowheads="1"/>
            </p:cNvSpPr>
            <p:nvPr/>
          </p:nvSpPr>
          <p:spPr bwMode="auto">
            <a:xfrm>
              <a:off x="1980" y="5220"/>
              <a:ext cx="720" cy="900"/>
            </a:xfrm>
            <a:prstGeom prst="rect">
              <a:avLst/>
            </a:prstGeom>
            <a:grpFill/>
            <a:ln w="9525">
              <a:noFill/>
              <a:miter lim="800000"/>
              <a:headEnd/>
              <a:tailEnd/>
            </a:ln>
          </p:spPr>
          <p:txBody>
            <a:bodyPr/>
            <a:lstStyle/>
            <a:p>
              <a:pPr eaLnBrk="0" hangingPunct="0"/>
              <a:r>
                <a:rPr lang="en-US" sz="1600">
                  <a:cs typeface="Times New Roman" pitchFamily="18" charset="0"/>
                </a:rPr>
                <a:t>$</a:t>
              </a:r>
              <a:endParaRPr lang="en-US" sz="1600"/>
            </a:p>
          </p:txBody>
        </p:sp>
        <p:sp>
          <p:nvSpPr>
            <p:cNvPr id="13343" name="Text Box 8"/>
            <p:cNvSpPr txBox="1">
              <a:spLocks noChangeArrowheads="1"/>
            </p:cNvSpPr>
            <p:nvPr/>
          </p:nvSpPr>
          <p:spPr bwMode="auto">
            <a:xfrm>
              <a:off x="5760" y="8460"/>
              <a:ext cx="540" cy="720"/>
            </a:xfrm>
            <a:prstGeom prst="rect">
              <a:avLst/>
            </a:prstGeom>
            <a:grpFill/>
            <a:ln w="9525">
              <a:noFill/>
              <a:miter lim="800000"/>
              <a:headEnd/>
              <a:tailEnd/>
            </a:ln>
          </p:spPr>
          <p:txBody>
            <a:bodyPr/>
            <a:lstStyle/>
            <a:p>
              <a:pPr eaLnBrk="0" hangingPunct="0"/>
              <a:r>
                <a:rPr lang="en-US" sz="1200" i="1">
                  <a:cs typeface="Times New Roman" pitchFamily="18" charset="0"/>
                </a:rPr>
                <a:t>Y</a:t>
              </a:r>
              <a:endParaRPr lang="en-US"/>
            </a:p>
          </p:txBody>
        </p:sp>
        <p:sp>
          <p:nvSpPr>
            <p:cNvPr id="13344" name="Text Box 7"/>
            <p:cNvSpPr txBox="1">
              <a:spLocks noChangeArrowheads="1"/>
            </p:cNvSpPr>
            <p:nvPr/>
          </p:nvSpPr>
          <p:spPr bwMode="auto">
            <a:xfrm>
              <a:off x="5940" y="5220"/>
              <a:ext cx="540" cy="720"/>
            </a:xfrm>
            <a:prstGeom prst="rect">
              <a:avLst/>
            </a:prstGeom>
            <a:grpFill/>
            <a:ln w="9525">
              <a:noFill/>
              <a:miter lim="800000"/>
              <a:headEnd/>
              <a:tailEnd/>
            </a:ln>
          </p:spPr>
          <p:txBody>
            <a:bodyPr/>
            <a:lstStyle/>
            <a:p>
              <a:pPr eaLnBrk="0" hangingPunct="0"/>
              <a:r>
                <a:rPr lang="en-US" sz="1200">
                  <a:cs typeface="Times New Roman" pitchFamily="18" charset="0"/>
                </a:rPr>
                <a:t>$</a:t>
              </a:r>
              <a:endParaRPr lang="en-US"/>
            </a:p>
          </p:txBody>
        </p:sp>
        <p:sp>
          <p:nvSpPr>
            <p:cNvPr id="13345" name="Text Box 6"/>
            <p:cNvSpPr txBox="1">
              <a:spLocks noChangeArrowheads="1"/>
            </p:cNvSpPr>
            <p:nvPr/>
          </p:nvSpPr>
          <p:spPr bwMode="auto">
            <a:xfrm>
              <a:off x="8961" y="5603"/>
              <a:ext cx="934" cy="563"/>
            </a:xfrm>
            <a:prstGeom prst="rect">
              <a:avLst/>
            </a:prstGeom>
            <a:grpFill/>
            <a:ln w="9525">
              <a:noFill/>
              <a:miter lim="800000"/>
              <a:headEnd/>
              <a:tailEnd/>
            </a:ln>
          </p:spPr>
          <p:txBody>
            <a:bodyPr/>
            <a:lstStyle/>
            <a:p>
              <a:pPr eaLnBrk="0" hangingPunct="0"/>
              <a:r>
                <a:rPr lang="en-US" sz="1400">
                  <a:cs typeface="Times New Roman" pitchFamily="18" charset="0"/>
                </a:rPr>
                <a:t>(</a:t>
              </a:r>
              <a:r>
                <a:rPr lang="en-US" sz="1400" b="1" i="1">
                  <a:cs typeface="Times New Roman" pitchFamily="18" charset="0"/>
                </a:rPr>
                <a:t>LRAC</a:t>
              </a:r>
              <a:r>
                <a:rPr lang="en-US" sz="1200">
                  <a:cs typeface="Times New Roman" pitchFamily="18" charset="0"/>
                </a:rPr>
                <a:t>)</a:t>
              </a:r>
              <a:endParaRPr lang="en-US"/>
            </a:p>
          </p:txBody>
        </p:sp>
        <p:sp>
          <p:nvSpPr>
            <p:cNvPr id="13346" name="Text Box 5"/>
            <p:cNvSpPr txBox="1">
              <a:spLocks noChangeArrowheads="1"/>
            </p:cNvSpPr>
            <p:nvPr/>
          </p:nvSpPr>
          <p:spPr bwMode="auto">
            <a:xfrm>
              <a:off x="9720" y="8460"/>
              <a:ext cx="540" cy="720"/>
            </a:xfrm>
            <a:prstGeom prst="rect">
              <a:avLst/>
            </a:prstGeom>
            <a:grpFill/>
            <a:ln w="9525">
              <a:noFill/>
              <a:miter lim="800000"/>
              <a:headEnd/>
              <a:tailEnd/>
            </a:ln>
          </p:spPr>
          <p:txBody>
            <a:bodyPr/>
            <a:lstStyle/>
            <a:p>
              <a:pPr eaLnBrk="0" hangingPunct="0"/>
              <a:r>
                <a:rPr lang="en-US" sz="1200" i="1">
                  <a:cs typeface="Times New Roman" pitchFamily="18" charset="0"/>
                </a:rPr>
                <a:t>Y</a:t>
              </a:r>
              <a:endParaRPr lang="en-US"/>
            </a:p>
          </p:txBody>
        </p:sp>
        <p:sp>
          <p:nvSpPr>
            <p:cNvPr id="13347" name="Text Box 4"/>
            <p:cNvSpPr txBox="1">
              <a:spLocks noChangeArrowheads="1"/>
            </p:cNvSpPr>
            <p:nvPr/>
          </p:nvSpPr>
          <p:spPr bwMode="auto">
            <a:xfrm>
              <a:off x="3240" y="8820"/>
              <a:ext cx="6120" cy="720"/>
            </a:xfrm>
            <a:prstGeom prst="rect">
              <a:avLst/>
            </a:prstGeom>
            <a:solidFill>
              <a:schemeClr val="bg2">
                <a:lumMod val="90000"/>
                <a:alpha val="41000"/>
              </a:schemeClr>
            </a:solidFill>
            <a:ln w="9525">
              <a:noFill/>
              <a:miter lim="800000"/>
              <a:headEnd/>
              <a:tailEnd/>
            </a:ln>
          </p:spPr>
          <p:txBody>
            <a:bodyPr/>
            <a:lstStyle/>
            <a:p>
              <a:pPr algn="ctr" eaLnBrk="0" hangingPunct="0"/>
              <a:r>
                <a:rPr lang="ar-SA" sz="1600" b="1" dirty="0">
                  <a:latin typeface="Times New Roman" pitchFamily="18" charset="0"/>
                  <a:cs typeface="Times New Roman" pitchFamily="18" charset="0"/>
                </a:rPr>
                <a:t>شكل رقم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11-3</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أشكال متعددة لمنحنى متوسط التكاليف في المدى الطويل</a:t>
              </a:r>
              <a:endParaRPr lang="ar-SA" sz="1600" dirty="0">
                <a:latin typeface="Times New Roman" pitchFamily="18" charset="0"/>
                <a:cs typeface="Times New Roman" pitchFamily="18" charset="0"/>
              </a:endParaRPr>
            </a:p>
          </p:txBody>
        </p:sp>
      </p:grpSp>
    </p:spTree>
    <p:custDataLst>
      <p:tags r:id="rId1"/>
    </p:custData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5">
            <a:alphaModFix amt="52000"/>
            <a:lum/>
          </a:blip>
          <a:srcRect/>
          <a:tile tx="0" ty="0" sx="100000" sy="100000" flip="none" algn="tl"/>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71538" y="714356"/>
            <a:ext cx="7586658" cy="500066"/>
          </a:xfrm>
          <a:prstGeom prst="rect">
            <a:avLst/>
          </a:prstGeom>
          <a:solidFill>
            <a:schemeClr val="bg2">
              <a:lumMod val="90000"/>
              <a:alpha val="48000"/>
            </a:schemeClr>
          </a:solidFill>
        </p:spPr>
        <p:txBody>
          <a:bodyPr/>
          <a:lstStyle/>
          <a:p>
            <a:pPr algn="r" eaLnBrk="1" hangingPunct="1"/>
            <a:r>
              <a:rPr lang="ar-SA" sz="2000" b="1" dirty="0" smtClean="0">
                <a:solidFill>
                  <a:schemeClr val="tx1"/>
                </a:solidFill>
                <a:latin typeface="Times New Roman" pitchFamily="18" charset="0"/>
                <a:cs typeface="Times New Roman" pitchFamily="18" charset="0"/>
              </a:rPr>
              <a:t>الــــعلاقة بين تــــكاليف الــــــمدى الـــــــقصير وتـــــكاليف الـــــمدى الـــــــــطويل</a:t>
            </a:r>
            <a:endParaRPr lang="en-US" sz="2000" b="1" u="sng" dirty="0" smtClean="0">
              <a:solidFill>
                <a:schemeClr val="tx1"/>
              </a:solidFill>
              <a:latin typeface="Times New Roman" pitchFamily="18" charset="0"/>
              <a:cs typeface="Times New Roman" pitchFamily="18" charset="0"/>
            </a:endParaRPr>
          </a:p>
        </p:txBody>
      </p:sp>
      <p:sp>
        <p:nvSpPr>
          <p:cNvPr id="12291" name="Rectangle 3"/>
          <p:cNvSpPr>
            <a:spLocks noGrp="1" noChangeArrowheads="1"/>
          </p:cNvSpPr>
          <p:nvPr>
            <p:ph idx="1"/>
          </p:nvPr>
        </p:nvSpPr>
        <p:spPr>
          <a:xfrm>
            <a:off x="642938" y="1214422"/>
            <a:ext cx="8286780" cy="5257800"/>
          </a:xfrm>
          <a:solidFill>
            <a:srgbClr val="FFC000">
              <a:alpha val="44000"/>
            </a:srgbClr>
          </a:solidFill>
        </p:spPr>
        <p:txBody>
          <a:bodyPr/>
          <a:lstStyle/>
          <a:p>
            <a:pPr marL="0" algn="justLow" eaLnBrk="1" hangingPunct="1">
              <a:buFont typeface="Wingdings" pitchFamily="2" charset="2"/>
              <a:buNone/>
              <a:defRPr/>
            </a:pPr>
            <a:r>
              <a:rPr lang="ar-SA" sz="1600" b="1" dirty="0" smtClean="0">
                <a:latin typeface="Times New Roman" pitchFamily="18" charset="0"/>
                <a:cs typeface="Times New Roman" pitchFamily="18" charset="0"/>
              </a:rPr>
              <a:t>في المدى القصير</a:t>
            </a:r>
            <a:r>
              <a:rPr lang="en-US" sz="1600" b="1" i="1" dirty="0" smtClean="0">
                <a:latin typeface="Times New Roman" pitchFamily="18" charset="0"/>
                <a:cs typeface="Times New Roman" pitchFamily="18" charset="0"/>
              </a:rPr>
              <a:t>Short Run  </a:t>
            </a:r>
            <a:r>
              <a:rPr lang="ar-SA" sz="1600" b="1" dirty="0" smtClean="0">
                <a:latin typeface="Times New Roman" pitchFamily="18" charset="0"/>
                <a:cs typeface="Times New Roman" pitchFamily="18" charset="0"/>
              </a:rPr>
              <a:t>يكون لدى المزارع عادة مشروع محدد ثابت حيث يكون أحد أو كل العناصر التالية ثابتة (الأرض، المباني، الآلات) وعليه فإن المزارع لا يستطيع زيادة إنتاجه في المدى القصير إلاّ من خلال العوامل المتغيرة كالأسمدة، العمالة المستأجرة، المبيدات. مثل هذه الحالة يمكن التعبير عنها من خلال الشكل (</a:t>
            </a:r>
            <a:r>
              <a:rPr lang="en-US" sz="1600" b="1" dirty="0" smtClean="0">
                <a:latin typeface="Times New Roman" pitchFamily="18" charset="0"/>
                <a:cs typeface="Times New Roman" pitchFamily="18" charset="0"/>
              </a:rPr>
              <a:t>11-4</a:t>
            </a:r>
            <a:r>
              <a:rPr lang="ar-SA" sz="1600" b="1" dirty="0" smtClean="0">
                <a:latin typeface="Times New Roman" pitchFamily="18" charset="0"/>
                <a:cs typeface="Times New Roman" pitchFamily="18" charset="0"/>
              </a:rPr>
              <a:t>) حيث أن حجم المشروع ثابت في المدى القصير عند    حيث ينتج القدر </a:t>
            </a:r>
            <a:r>
              <a:rPr lang="en-US" sz="1600" b="1" i="1" dirty="0" smtClean="0">
                <a:latin typeface="Times New Roman" pitchFamily="18" charset="0"/>
                <a:cs typeface="Times New Roman" pitchFamily="18" charset="0"/>
              </a:rPr>
              <a:t>X</a:t>
            </a:r>
            <a:r>
              <a:rPr lang="en-US" sz="1600" b="1" i="1" baseline="-25000" dirty="0" smtClean="0">
                <a:latin typeface="Times New Roman" pitchFamily="18" charset="0"/>
                <a:cs typeface="Times New Roman" pitchFamily="18" charset="0"/>
              </a:rPr>
              <a:t>2</a:t>
            </a:r>
            <a:r>
              <a:rPr lang="ar-SA" sz="1600" b="1" dirty="0" smtClean="0">
                <a:latin typeface="Times New Roman" pitchFamily="18" charset="0"/>
                <a:cs typeface="Times New Roman" pitchFamily="18" charset="0"/>
              </a:rPr>
              <a:t> بأقل تكلفة ممكنة إذ يمكنه استخدام القدر </a:t>
            </a:r>
            <a:r>
              <a:rPr lang="en-US" sz="1600" b="1" i="1" dirty="0" smtClean="0">
                <a:latin typeface="Times New Roman" pitchFamily="18" charset="0"/>
                <a:cs typeface="Times New Roman" pitchFamily="18" charset="0"/>
              </a:rPr>
              <a:t>OF</a:t>
            </a:r>
            <a:r>
              <a:rPr lang="ar-SA" sz="1600" b="1" dirty="0" smtClean="0">
                <a:latin typeface="Times New Roman" pitchFamily="18" charset="0"/>
                <a:cs typeface="Times New Roman" pitchFamily="18" charset="0"/>
              </a:rPr>
              <a:t> من المورد المتغير </a:t>
            </a:r>
            <a:r>
              <a:rPr lang="en-US" sz="1600" b="1" i="1" dirty="0" smtClean="0">
                <a:latin typeface="Times New Roman" pitchFamily="18" charset="0"/>
                <a:cs typeface="Times New Roman" pitchFamily="18" charset="0"/>
              </a:rPr>
              <a:t>X</a:t>
            </a:r>
            <a:r>
              <a:rPr lang="en-US" sz="1600" b="1" i="1" baseline="-25000" dirty="0" smtClean="0">
                <a:latin typeface="Times New Roman" pitchFamily="18" charset="0"/>
                <a:cs typeface="Times New Roman" pitchFamily="18" charset="0"/>
              </a:rPr>
              <a:t>1</a:t>
            </a:r>
            <a:r>
              <a:rPr lang="ar-SA" sz="1600" b="1" dirty="0" smtClean="0">
                <a:latin typeface="Times New Roman" pitchFamily="18" charset="0"/>
                <a:cs typeface="Times New Roman" pitchFamily="18" charset="0"/>
              </a:rPr>
              <a:t> بالإضافة إلى القدر الثابت</a:t>
            </a:r>
            <a:r>
              <a:rPr lang="en-US" sz="1600" b="1" baseline="-25000" dirty="0" smtClean="0">
                <a:latin typeface="Times New Roman" pitchFamily="18" charset="0"/>
                <a:cs typeface="Times New Roman" pitchFamily="18" charset="0"/>
              </a:rPr>
              <a:t>2</a:t>
            </a:r>
            <a:r>
              <a:rPr lang="ar-SA"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ox</a:t>
            </a:r>
            <a:r>
              <a:rPr lang="en-US" sz="1600" b="1" baseline="30000" dirty="0" smtClean="0">
                <a:latin typeface="Times New Roman" pitchFamily="18" charset="0"/>
                <a:cs typeface="Times New Roman" pitchFamily="18" charset="0"/>
              </a:rPr>
              <a:t>-</a:t>
            </a:r>
            <a:r>
              <a:rPr lang="ar-SA" sz="1600" b="1" dirty="0" smtClean="0">
                <a:latin typeface="Times New Roman" pitchFamily="18" charset="0"/>
                <a:cs typeface="Times New Roman" pitchFamily="18" charset="0"/>
              </a:rPr>
              <a:t> من المورد الثابت.</a:t>
            </a:r>
            <a:endParaRPr lang="en-US" sz="1600" b="1" dirty="0" smtClean="0">
              <a:latin typeface="Times New Roman" pitchFamily="18" charset="0"/>
              <a:cs typeface="Times New Roman" pitchFamily="18" charset="0"/>
            </a:endParaRPr>
          </a:p>
          <a:p>
            <a:pPr eaLnBrk="1" hangingPunct="1">
              <a:buFont typeface="Wingdings" pitchFamily="2" charset="2"/>
              <a:buNone/>
              <a:defRPr/>
            </a:pPr>
            <a:endParaRPr lang="en-US" sz="1600" b="1" dirty="0" smtClean="0">
              <a:solidFill>
                <a:srgbClr val="C00000"/>
              </a:solidFill>
            </a:endParaRPr>
          </a:p>
        </p:txBody>
      </p:sp>
      <p:sp>
        <p:nvSpPr>
          <p:cNvPr id="4" name="Rectangle 3"/>
          <p:cNvSpPr/>
          <p:nvPr/>
        </p:nvSpPr>
        <p:spPr>
          <a:xfrm>
            <a:off x="642938" y="2857500"/>
            <a:ext cx="8358187" cy="400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YE"/>
          </a:p>
        </p:txBody>
      </p:sp>
      <p:grpSp>
        <p:nvGrpSpPr>
          <p:cNvPr id="4102" name="Group 4"/>
          <p:cNvGrpSpPr>
            <a:grpSpLocks noChangeAspect="1"/>
          </p:cNvGrpSpPr>
          <p:nvPr/>
        </p:nvGrpSpPr>
        <p:grpSpPr bwMode="auto">
          <a:xfrm>
            <a:off x="714348" y="2571744"/>
            <a:ext cx="8001000" cy="4000500"/>
            <a:chOff x="2520" y="4232"/>
            <a:chExt cx="7920" cy="5760"/>
          </a:xfrm>
        </p:grpSpPr>
        <p:sp>
          <p:nvSpPr>
            <p:cNvPr id="4105" name="AutoShape 39"/>
            <p:cNvSpPr>
              <a:spLocks noChangeAspect="1" noChangeArrowheads="1" noTextEdit="1"/>
            </p:cNvSpPr>
            <p:nvPr/>
          </p:nvSpPr>
          <p:spPr bwMode="auto">
            <a:xfrm>
              <a:off x="2520" y="4232"/>
              <a:ext cx="7920" cy="5760"/>
            </a:xfrm>
            <a:prstGeom prst="rect">
              <a:avLst/>
            </a:prstGeom>
            <a:noFill/>
            <a:ln w="12700">
              <a:solidFill>
                <a:srgbClr val="000000"/>
              </a:solidFill>
              <a:miter lim="800000"/>
              <a:headEnd/>
              <a:tailEnd/>
            </a:ln>
          </p:spPr>
          <p:txBody>
            <a:bodyPr/>
            <a:lstStyle/>
            <a:p>
              <a:endParaRPr lang="ar-SA"/>
            </a:p>
          </p:txBody>
        </p:sp>
        <p:sp>
          <p:nvSpPr>
            <p:cNvPr id="4106" name="Line 38"/>
            <p:cNvSpPr>
              <a:spLocks noChangeShapeType="1"/>
            </p:cNvSpPr>
            <p:nvPr/>
          </p:nvSpPr>
          <p:spPr bwMode="auto">
            <a:xfrm>
              <a:off x="3420" y="4592"/>
              <a:ext cx="0" cy="3780"/>
            </a:xfrm>
            <a:prstGeom prst="line">
              <a:avLst/>
            </a:prstGeom>
            <a:noFill/>
            <a:ln w="19050">
              <a:solidFill>
                <a:srgbClr val="000000"/>
              </a:solidFill>
              <a:round/>
              <a:headEnd type="triangle" w="med" len="med"/>
              <a:tailEnd/>
            </a:ln>
          </p:spPr>
          <p:txBody>
            <a:bodyPr/>
            <a:lstStyle/>
            <a:p>
              <a:endParaRPr lang="ar-SA"/>
            </a:p>
          </p:txBody>
        </p:sp>
        <p:sp>
          <p:nvSpPr>
            <p:cNvPr id="4107" name="Line 37"/>
            <p:cNvSpPr>
              <a:spLocks noChangeShapeType="1"/>
            </p:cNvSpPr>
            <p:nvPr/>
          </p:nvSpPr>
          <p:spPr bwMode="auto">
            <a:xfrm>
              <a:off x="3420" y="8372"/>
              <a:ext cx="5040" cy="0"/>
            </a:xfrm>
            <a:prstGeom prst="line">
              <a:avLst/>
            </a:prstGeom>
            <a:noFill/>
            <a:ln w="19050">
              <a:solidFill>
                <a:srgbClr val="000000"/>
              </a:solidFill>
              <a:round/>
              <a:headEnd/>
              <a:tailEnd type="triangle" w="med" len="med"/>
            </a:ln>
          </p:spPr>
          <p:txBody>
            <a:bodyPr/>
            <a:lstStyle/>
            <a:p>
              <a:endParaRPr lang="ar-SA"/>
            </a:p>
          </p:txBody>
        </p:sp>
        <p:sp>
          <p:nvSpPr>
            <p:cNvPr id="4108" name="Line 36"/>
            <p:cNvSpPr>
              <a:spLocks noChangeShapeType="1"/>
            </p:cNvSpPr>
            <p:nvPr/>
          </p:nvSpPr>
          <p:spPr bwMode="auto">
            <a:xfrm>
              <a:off x="3420" y="6752"/>
              <a:ext cx="1620" cy="1620"/>
            </a:xfrm>
            <a:prstGeom prst="line">
              <a:avLst/>
            </a:prstGeom>
            <a:noFill/>
            <a:ln w="9525">
              <a:solidFill>
                <a:srgbClr val="000000"/>
              </a:solidFill>
              <a:round/>
              <a:headEnd/>
              <a:tailEnd/>
            </a:ln>
          </p:spPr>
          <p:txBody>
            <a:bodyPr/>
            <a:lstStyle/>
            <a:p>
              <a:endParaRPr lang="ar-SA"/>
            </a:p>
          </p:txBody>
        </p:sp>
        <p:sp>
          <p:nvSpPr>
            <p:cNvPr id="4109" name="Line 35"/>
            <p:cNvSpPr>
              <a:spLocks noChangeShapeType="1"/>
            </p:cNvSpPr>
            <p:nvPr/>
          </p:nvSpPr>
          <p:spPr bwMode="auto">
            <a:xfrm>
              <a:off x="3420" y="5852"/>
              <a:ext cx="2340" cy="2340"/>
            </a:xfrm>
            <a:prstGeom prst="line">
              <a:avLst/>
            </a:prstGeom>
            <a:noFill/>
            <a:ln w="9525">
              <a:solidFill>
                <a:srgbClr val="000000"/>
              </a:solidFill>
              <a:round/>
              <a:headEnd/>
              <a:tailEnd/>
            </a:ln>
          </p:spPr>
          <p:txBody>
            <a:bodyPr/>
            <a:lstStyle/>
            <a:p>
              <a:endParaRPr lang="ar-SA"/>
            </a:p>
          </p:txBody>
        </p:sp>
        <p:sp>
          <p:nvSpPr>
            <p:cNvPr id="4110" name="Line 34"/>
            <p:cNvSpPr>
              <a:spLocks noChangeShapeType="1"/>
            </p:cNvSpPr>
            <p:nvPr/>
          </p:nvSpPr>
          <p:spPr bwMode="auto">
            <a:xfrm>
              <a:off x="3420" y="5132"/>
              <a:ext cx="3240" cy="3240"/>
            </a:xfrm>
            <a:prstGeom prst="line">
              <a:avLst/>
            </a:prstGeom>
            <a:noFill/>
            <a:ln w="9525">
              <a:solidFill>
                <a:srgbClr val="000000"/>
              </a:solidFill>
              <a:round/>
              <a:headEnd/>
              <a:tailEnd/>
            </a:ln>
          </p:spPr>
          <p:txBody>
            <a:bodyPr/>
            <a:lstStyle/>
            <a:p>
              <a:endParaRPr lang="ar-SA"/>
            </a:p>
          </p:txBody>
        </p:sp>
        <p:sp>
          <p:nvSpPr>
            <p:cNvPr id="4111" name="Arc 33"/>
            <p:cNvSpPr>
              <a:spLocks/>
            </p:cNvSpPr>
            <p:nvPr/>
          </p:nvSpPr>
          <p:spPr bwMode="auto">
            <a:xfrm flipH="1" flipV="1">
              <a:off x="3780" y="6392"/>
              <a:ext cx="1597" cy="1620"/>
            </a:xfrm>
            <a:custGeom>
              <a:avLst/>
              <a:gdLst>
                <a:gd name="T0" fmla="*/ 0 w 23957"/>
                <a:gd name="T1" fmla="*/ 0 h 21600"/>
                <a:gd name="T2" fmla="*/ 0 w 23957"/>
                <a:gd name="T3" fmla="*/ 0 h 21600"/>
                <a:gd name="T4" fmla="*/ 0 w 23957"/>
                <a:gd name="T5" fmla="*/ 0 h 21600"/>
                <a:gd name="T6" fmla="*/ 0 60000 65536"/>
                <a:gd name="T7" fmla="*/ 0 60000 65536"/>
                <a:gd name="T8" fmla="*/ 0 60000 65536"/>
                <a:gd name="T9" fmla="*/ 0 w 23957"/>
                <a:gd name="T10" fmla="*/ 0 h 21600"/>
                <a:gd name="T11" fmla="*/ 23957 w 23957"/>
                <a:gd name="T12" fmla="*/ 21600 h 21600"/>
              </a:gdLst>
              <a:ahLst/>
              <a:cxnLst>
                <a:cxn ang="T6">
                  <a:pos x="T0" y="T1"/>
                </a:cxn>
                <a:cxn ang="T7">
                  <a:pos x="T2" y="T3"/>
                </a:cxn>
                <a:cxn ang="T8">
                  <a:pos x="T4" y="T5"/>
                </a:cxn>
              </a:cxnLst>
              <a:rect l="T9" t="T10" r="T11" b="T12"/>
              <a:pathLst>
                <a:path w="23957" h="21600" fill="none" extrusionOk="0">
                  <a:moveTo>
                    <a:pt x="-1" y="128"/>
                  </a:moveTo>
                  <a:cubicBezTo>
                    <a:pt x="782" y="43"/>
                    <a:pt x="1569" y="-1"/>
                    <a:pt x="2357" y="0"/>
                  </a:cubicBezTo>
                  <a:cubicBezTo>
                    <a:pt x="14286" y="0"/>
                    <a:pt x="23957" y="9670"/>
                    <a:pt x="23957" y="21600"/>
                  </a:cubicBezTo>
                </a:path>
                <a:path w="23957" h="21600" stroke="0" extrusionOk="0">
                  <a:moveTo>
                    <a:pt x="-1" y="128"/>
                  </a:moveTo>
                  <a:cubicBezTo>
                    <a:pt x="782" y="43"/>
                    <a:pt x="1569" y="-1"/>
                    <a:pt x="2357" y="0"/>
                  </a:cubicBezTo>
                  <a:cubicBezTo>
                    <a:pt x="14286" y="0"/>
                    <a:pt x="23957" y="9670"/>
                    <a:pt x="23957" y="21600"/>
                  </a:cubicBezTo>
                  <a:lnTo>
                    <a:pt x="2357" y="21600"/>
                  </a:lnTo>
                  <a:close/>
                </a:path>
              </a:pathLst>
            </a:custGeom>
            <a:noFill/>
            <a:ln w="19050" cap="rnd">
              <a:solidFill>
                <a:srgbClr val="003300"/>
              </a:solidFill>
              <a:prstDash val="sysDot"/>
              <a:round/>
              <a:headEnd/>
              <a:tailEnd/>
            </a:ln>
          </p:spPr>
          <p:txBody>
            <a:bodyPr/>
            <a:lstStyle/>
            <a:p>
              <a:endParaRPr lang="ar-YE"/>
            </a:p>
          </p:txBody>
        </p:sp>
        <p:sp>
          <p:nvSpPr>
            <p:cNvPr id="4112" name="Arc 32"/>
            <p:cNvSpPr>
              <a:spLocks/>
            </p:cNvSpPr>
            <p:nvPr/>
          </p:nvSpPr>
          <p:spPr bwMode="auto">
            <a:xfrm flipH="1" flipV="1">
              <a:off x="3960" y="5492"/>
              <a:ext cx="1980" cy="2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5875">
              <a:solidFill>
                <a:srgbClr val="000080"/>
              </a:solidFill>
              <a:prstDash val="sysDot"/>
              <a:round/>
              <a:headEnd/>
              <a:tailEnd/>
            </a:ln>
          </p:spPr>
          <p:txBody>
            <a:bodyPr/>
            <a:lstStyle/>
            <a:p>
              <a:endParaRPr lang="ar-YE"/>
            </a:p>
          </p:txBody>
        </p:sp>
        <p:sp>
          <p:nvSpPr>
            <p:cNvPr id="4113" name="Arc 31"/>
            <p:cNvSpPr>
              <a:spLocks/>
            </p:cNvSpPr>
            <p:nvPr/>
          </p:nvSpPr>
          <p:spPr bwMode="auto">
            <a:xfrm flipH="1" flipV="1">
              <a:off x="3960" y="4592"/>
              <a:ext cx="2880" cy="270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800000"/>
              </a:solidFill>
              <a:prstDash val="sysDot"/>
              <a:round/>
              <a:headEnd/>
              <a:tailEnd/>
            </a:ln>
          </p:spPr>
          <p:txBody>
            <a:bodyPr/>
            <a:lstStyle/>
            <a:p>
              <a:endParaRPr lang="ar-YE"/>
            </a:p>
          </p:txBody>
        </p:sp>
        <p:sp>
          <p:nvSpPr>
            <p:cNvPr id="4114" name="Line 30"/>
            <p:cNvSpPr>
              <a:spLocks noChangeShapeType="1"/>
            </p:cNvSpPr>
            <p:nvPr/>
          </p:nvSpPr>
          <p:spPr bwMode="auto">
            <a:xfrm flipV="1">
              <a:off x="3420" y="5492"/>
              <a:ext cx="2160" cy="2880"/>
            </a:xfrm>
            <a:prstGeom prst="line">
              <a:avLst/>
            </a:prstGeom>
            <a:noFill/>
            <a:ln w="9525">
              <a:solidFill>
                <a:srgbClr val="000000"/>
              </a:solidFill>
              <a:round/>
              <a:headEnd/>
              <a:tailEnd type="arrow" w="med" len="med"/>
            </a:ln>
          </p:spPr>
          <p:txBody>
            <a:bodyPr/>
            <a:lstStyle/>
            <a:p>
              <a:endParaRPr lang="ar-SA"/>
            </a:p>
          </p:txBody>
        </p:sp>
        <p:sp>
          <p:nvSpPr>
            <p:cNvPr id="4115" name="Text Box 29"/>
            <p:cNvSpPr txBox="1">
              <a:spLocks noChangeArrowheads="1"/>
            </p:cNvSpPr>
            <p:nvPr/>
          </p:nvSpPr>
          <p:spPr bwMode="auto">
            <a:xfrm>
              <a:off x="2880" y="4232"/>
              <a:ext cx="720" cy="540"/>
            </a:xfrm>
            <a:prstGeom prst="rect">
              <a:avLst/>
            </a:prstGeom>
            <a:noFill/>
            <a:ln w="9525">
              <a:noFill/>
              <a:miter lim="800000"/>
              <a:headEnd/>
              <a:tailEnd/>
            </a:ln>
          </p:spPr>
          <p:txBody>
            <a:bodyPr/>
            <a:lstStyle/>
            <a:p>
              <a:pPr eaLnBrk="0" hangingPunct="0"/>
              <a:r>
                <a:rPr lang="en-US" sz="1000" i="1">
                  <a:cs typeface="Times New Roman" pitchFamily="18" charset="0"/>
                </a:rPr>
                <a:t>X</a:t>
              </a:r>
              <a:r>
                <a:rPr lang="en-US" sz="1000" i="1" baseline="-30000">
                  <a:cs typeface="Times New Roman" pitchFamily="18" charset="0"/>
                </a:rPr>
                <a:t>1</a:t>
              </a:r>
              <a:endParaRPr lang="en-US"/>
            </a:p>
          </p:txBody>
        </p:sp>
        <p:sp>
          <p:nvSpPr>
            <p:cNvPr id="4116" name="Text Box 28"/>
            <p:cNvSpPr txBox="1">
              <a:spLocks noChangeArrowheads="1"/>
            </p:cNvSpPr>
            <p:nvPr/>
          </p:nvSpPr>
          <p:spPr bwMode="auto">
            <a:xfrm>
              <a:off x="8280" y="8192"/>
              <a:ext cx="720" cy="540"/>
            </a:xfrm>
            <a:prstGeom prst="rect">
              <a:avLst/>
            </a:prstGeom>
            <a:noFill/>
            <a:ln w="9525">
              <a:noFill/>
              <a:miter lim="800000"/>
              <a:headEnd/>
              <a:tailEnd/>
            </a:ln>
          </p:spPr>
          <p:txBody>
            <a:bodyPr/>
            <a:lstStyle/>
            <a:p>
              <a:pPr eaLnBrk="0" hangingPunct="0"/>
              <a:r>
                <a:rPr lang="en-US" sz="1000" i="1">
                  <a:cs typeface="Times New Roman" pitchFamily="18" charset="0"/>
                </a:rPr>
                <a:t>X</a:t>
              </a:r>
              <a:r>
                <a:rPr lang="en-US" sz="1000" i="1" baseline="-30000">
                  <a:cs typeface="Times New Roman" pitchFamily="18" charset="0"/>
                </a:rPr>
                <a:t>2</a:t>
              </a:r>
              <a:endParaRPr lang="en-US"/>
            </a:p>
          </p:txBody>
        </p:sp>
        <p:sp>
          <p:nvSpPr>
            <p:cNvPr id="4117" name="Line 27"/>
            <p:cNvSpPr>
              <a:spLocks noChangeShapeType="1"/>
            </p:cNvSpPr>
            <p:nvPr/>
          </p:nvSpPr>
          <p:spPr bwMode="auto">
            <a:xfrm>
              <a:off x="4500" y="6212"/>
              <a:ext cx="0" cy="2160"/>
            </a:xfrm>
            <a:prstGeom prst="line">
              <a:avLst/>
            </a:prstGeom>
            <a:noFill/>
            <a:ln w="9525">
              <a:solidFill>
                <a:srgbClr val="000000"/>
              </a:solidFill>
              <a:prstDash val="lgDash"/>
              <a:round/>
              <a:headEnd/>
              <a:tailEnd/>
            </a:ln>
          </p:spPr>
          <p:txBody>
            <a:bodyPr/>
            <a:lstStyle/>
            <a:p>
              <a:endParaRPr lang="ar-SA"/>
            </a:p>
          </p:txBody>
        </p:sp>
        <p:sp>
          <p:nvSpPr>
            <p:cNvPr id="4118" name="Line 26"/>
            <p:cNvSpPr>
              <a:spLocks noChangeShapeType="1"/>
            </p:cNvSpPr>
            <p:nvPr/>
          </p:nvSpPr>
          <p:spPr bwMode="auto">
            <a:xfrm flipH="1">
              <a:off x="3420" y="6212"/>
              <a:ext cx="1080" cy="0"/>
            </a:xfrm>
            <a:prstGeom prst="line">
              <a:avLst/>
            </a:prstGeom>
            <a:noFill/>
            <a:ln w="9525">
              <a:solidFill>
                <a:srgbClr val="000000"/>
              </a:solidFill>
              <a:prstDash val="lgDash"/>
              <a:round/>
              <a:headEnd type="oval" w="med" len="med"/>
              <a:tailEnd type="oval" w="med" len="med"/>
            </a:ln>
          </p:spPr>
          <p:txBody>
            <a:bodyPr/>
            <a:lstStyle/>
            <a:p>
              <a:endParaRPr lang="ar-SA"/>
            </a:p>
          </p:txBody>
        </p:sp>
        <p:sp>
          <p:nvSpPr>
            <p:cNvPr id="4119" name="Line 25"/>
            <p:cNvSpPr>
              <a:spLocks noChangeShapeType="1"/>
            </p:cNvSpPr>
            <p:nvPr/>
          </p:nvSpPr>
          <p:spPr bwMode="auto">
            <a:xfrm flipH="1">
              <a:off x="3420" y="6932"/>
              <a:ext cx="1080" cy="0"/>
            </a:xfrm>
            <a:prstGeom prst="line">
              <a:avLst/>
            </a:prstGeom>
            <a:noFill/>
            <a:ln w="9525">
              <a:solidFill>
                <a:srgbClr val="000000"/>
              </a:solidFill>
              <a:prstDash val="lgDash"/>
              <a:round/>
              <a:headEnd type="oval" w="med" len="med"/>
              <a:tailEnd type="oval" w="med" len="med"/>
            </a:ln>
          </p:spPr>
          <p:txBody>
            <a:bodyPr/>
            <a:lstStyle/>
            <a:p>
              <a:endParaRPr lang="ar-SA"/>
            </a:p>
          </p:txBody>
        </p:sp>
        <p:sp>
          <p:nvSpPr>
            <p:cNvPr id="4120" name="Line 24"/>
            <p:cNvSpPr>
              <a:spLocks noChangeShapeType="1"/>
            </p:cNvSpPr>
            <p:nvPr/>
          </p:nvSpPr>
          <p:spPr bwMode="auto">
            <a:xfrm flipH="1">
              <a:off x="3420" y="7832"/>
              <a:ext cx="1080" cy="0"/>
            </a:xfrm>
            <a:prstGeom prst="line">
              <a:avLst/>
            </a:prstGeom>
            <a:noFill/>
            <a:ln w="9525">
              <a:solidFill>
                <a:srgbClr val="000000"/>
              </a:solidFill>
              <a:prstDash val="lgDash"/>
              <a:round/>
              <a:headEnd type="oval" w="med" len="med"/>
              <a:tailEnd type="oval" w="med" len="med"/>
            </a:ln>
          </p:spPr>
          <p:txBody>
            <a:bodyPr/>
            <a:lstStyle/>
            <a:p>
              <a:endParaRPr lang="ar-SA"/>
            </a:p>
          </p:txBody>
        </p:sp>
        <p:sp>
          <p:nvSpPr>
            <p:cNvPr id="4121" name="Text Box 23"/>
            <p:cNvSpPr txBox="1">
              <a:spLocks noChangeArrowheads="1"/>
            </p:cNvSpPr>
            <p:nvPr/>
          </p:nvSpPr>
          <p:spPr bwMode="auto">
            <a:xfrm>
              <a:off x="2880" y="6032"/>
              <a:ext cx="540" cy="360"/>
            </a:xfrm>
            <a:prstGeom prst="rect">
              <a:avLst/>
            </a:prstGeom>
            <a:noFill/>
            <a:ln w="9525">
              <a:noFill/>
              <a:miter lim="800000"/>
              <a:headEnd/>
              <a:tailEnd/>
            </a:ln>
          </p:spPr>
          <p:txBody>
            <a:bodyPr/>
            <a:lstStyle/>
            <a:p>
              <a:pPr eaLnBrk="0" hangingPunct="0"/>
              <a:r>
                <a:rPr lang="en-US" sz="1000" i="1">
                  <a:cs typeface="Times New Roman" pitchFamily="18" charset="0"/>
                </a:rPr>
                <a:t>M</a:t>
              </a:r>
              <a:endParaRPr lang="en-US"/>
            </a:p>
          </p:txBody>
        </p:sp>
        <p:sp>
          <p:nvSpPr>
            <p:cNvPr id="4122" name="Text Box 22"/>
            <p:cNvSpPr txBox="1">
              <a:spLocks noChangeArrowheads="1"/>
            </p:cNvSpPr>
            <p:nvPr/>
          </p:nvSpPr>
          <p:spPr bwMode="auto">
            <a:xfrm>
              <a:off x="2880" y="6752"/>
              <a:ext cx="540" cy="360"/>
            </a:xfrm>
            <a:prstGeom prst="rect">
              <a:avLst/>
            </a:prstGeom>
            <a:noFill/>
            <a:ln w="9525">
              <a:noFill/>
              <a:miter lim="800000"/>
              <a:headEnd/>
              <a:tailEnd/>
            </a:ln>
          </p:spPr>
          <p:txBody>
            <a:bodyPr/>
            <a:lstStyle/>
            <a:p>
              <a:pPr eaLnBrk="0" hangingPunct="0"/>
              <a:r>
                <a:rPr lang="en-US" sz="1000" i="1">
                  <a:cs typeface="Times New Roman" pitchFamily="18" charset="0"/>
                </a:rPr>
                <a:t>F</a:t>
              </a:r>
              <a:endParaRPr lang="en-US"/>
            </a:p>
          </p:txBody>
        </p:sp>
        <p:sp>
          <p:nvSpPr>
            <p:cNvPr id="4123" name="Text Box 21"/>
            <p:cNvSpPr txBox="1">
              <a:spLocks noChangeArrowheads="1"/>
            </p:cNvSpPr>
            <p:nvPr/>
          </p:nvSpPr>
          <p:spPr bwMode="auto">
            <a:xfrm>
              <a:off x="2880" y="7652"/>
              <a:ext cx="540" cy="540"/>
            </a:xfrm>
            <a:prstGeom prst="rect">
              <a:avLst/>
            </a:prstGeom>
            <a:noFill/>
            <a:ln w="9525">
              <a:noFill/>
              <a:miter lim="800000"/>
              <a:headEnd/>
              <a:tailEnd/>
            </a:ln>
          </p:spPr>
          <p:txBody>
            <a:bodyPr/>
            <a:lstStyle/>
            <a:p>
              <a:pPr eaLnBrk="0" hangingPunct="0"/>
              <a:r>
                <a:rPr lang="en-US" sz="1000" i="1">
                  <a:cs typeface="Times New Roman" pitchFamily="18" charset="0"/>
                </a:rPr>
                <a:t>G</a:t>
              </a:r>
              <a:endParaRPr lang="en-US"/>
            </a:p>
          </p:txBody>
        </p:sp>
        <p:sp>
          <p:nvSpPr>
            <p:cNvPr id="4124" name="Text Box 20"/>
            <p:cNvSpPr txBox="1">
              <a:spLocks noChangeArrowheads="1"/>
            </p:cNvSpPr>
            <p:nvPr/>
          </p:nvSpPr>
          <p:spPr bwMode="auto">
            <a:xfrm>
              <a:off x="3227" y="8141"/>
              <a:ext cx="141" cy="669"/>
            </a:xfrm>
            <a:prstGeom prst="rect">
              <a:avLst/>
            </a:prstGeom>
            <a:noFill/>
            <a:ln w="9525">
              <a:noFill/>
              <a:miter lim="800000"/>
              <a:headEnd/>
              <a:tailEnd/>
            </a:ln>
          </p:spPr>
          <p:txBody>
            <a:bodyPr/>
            <a:lstStyle/>
            <a:p>
              <a:pPr eaLnBrk="0" hangingPunct="0"/>
              <a:r>
                <a:rPr lang="en-US" sz="1600" dirty="0">
                  <a:latin typeface="Times New Roman" pitchFamily="18" charset="0"/>
                  <a:cs typeface="Times New Roman" pitchFamily="18" charset="0"/>
                </a:rPr>
                <a:t>0</a:t>
              </a:r>
              <a:endParaRPr lang="en-US" sz="2400" dirty="0">
                <a:latin typeface="Times New Roman" pitchFamily="18" charset="0"/>
                <a:cs typeface="Times New Roman" pitchFamily="18" charset="0"/>
              </a:endParaRPr>
            </a:p>
          </p:txBody>
        </p:sp>
        <p:sp>
          <p:nvSpPr>
            <p:cNvPr id="4125" name="Text Box 19"/>
            <p:cNvSpPr txBox="1">
              <a:spLocks noChangeArrowheads="1"/>
            </p:cNvSpPr>
            <p:nvPr/>
          </p:nvSpPr>
          <p:spPr bwMode="auto">
            <a:xfrm>
              <a:off x="6840" y="6932"/>
              <a:ext cx="720" cy="540"/>
            </a:xfrm>
            <a:prstGeom prst="rect">
              <a:avLst/>
            </a:prstGeom>
            <a:noFill/>
            <a:ln w="9525">
              <a:noFill/>
              <a:miter lim="800000"/>
              <a:headEnd/>
              <a:tailEnd/>
            </a:ln>
          </p:spPr>
          <p:txBody>
            <a:bodyPr/>
            <a:lstStyle/>
            <a:p>
              <a:pPr eaLnBrk="0" hangingPunct="0"/>
              <a:r>
                <a:rPr lang="en-US" sz="1200" i="1">
                  <a:cs typeface="Times New Roman" pitchFamily="18" charset="0"/>
                </a:rPr>
                <a:t>Y</a:t>
              </a:r>
              <a:r>
                <a:rPr lang="en-US" sz="1200" i="1" baseline="-30000">
                  <a:cs typeface="Times New Roman" pitchFamily="18" charset="0"/>
                </a:rPr>
                <a:t>3</a:t>
              </a:r>
              <a:endParaRPr lang="en-US"/>
            </a:p>
          </p:txBody>
        </p:sp>
        <p:sp>
          <p:nvSpPr>
            <p:cNvPr id="4126" name="Text Box 18"/>
            <p:cNvSpPr txBox="1">
              <a:spLocks noChangeArrowheads="1"/>
            </p:cNvSpPr>
            <p:nvPr/>
          </p:nvSpPr>
          <p:spPr bwMode="auto">
            <a:xfrm>
              <a:off x="5760" y="7292"/>
              <a:ext cx="720" cy="720"/>
            </a:xfrm>
            <a:prstGeom prst="rect">
              <a:avLst/>
            </a:prstGeom>
            <a:noFill/>
            <a:ln w="9525">
              <a:noFill/>
              <a:miter lim="800000"/>
              <a:headEnd/>
              <a:tailEnd/>
            </a:ln>
          </p:spPr>
          <p:txBody>
            <a:bodyPr/>
            <a:lstStyle/>
            <a:p>
              <a:pPr eaLnBrk="0" hangingPunct="0"/>
              <a:r>
                <a:rPr lang="en-US" sz="1200" i="1">
                  <a:cs typeface="Times New Roman" pitchFamily="18" charset="0"/>
                </a:rPr>
                <a:t>Y</a:t>
              </a:r>
              <a:r>
                <a:rPr lang="en-US" sz="1200" i="1" baseline="-30000">
                  <a:cs typeface="Times New Roman" pitchFamily="18" charset="0"/>
                </a:rPr>
                <a:t>2</a:t>
              </a:r>
              <a:endParaRPr lang="en-US"/>
            </a:p>
          </p:txBody>
        </p:sp>
        <p:sp>
          <p:nvSpPr>
            <p:cNvPr id="4127" name="Text Box 17"/>
            <p:cNvSpPr txBox="1">
              <a:spLocks noChangeArrowheads="1"/>
            </p:cNvSpPr>
            <p:nvPr/>
          </p:nvSpPr>
          <p:spPr bwMode="auto">
            <a:xfrm>
              <a:off x="5220" y="7652"/>
              <a:ext cx="720" cy="540"/>
            </a:xfrm>
            <a:prstGeom prst="rect">
              <a:avLst/>
            </a:prstGeom>
            <a:noFill/>
            <a:ln w="9525">
              <a:noFill/>
              <a:miter lim="800000"/>
              <a:headEnd/>
              <a:tailEnd/>
            </a:ln>
          </p:spPr>
          <p:txBody>
            <a:bodyPr/>
            <a:lstStyle/>
            <a:p>
              <a:pPr eaLnBrk="0" hangingPunct="0"/>
              <a:r>
                <a:rPr lang="en-US" sz="1200" i="1">
                  <a:cs typeface="Times New Roman" pitchFamily="18" charset="0"/>
                </a:rPr>
                <a:t>Y</a:t>
              </a:r>
              <a:r>
                <a:rPr lang="en-US" sz="1200" i="1" baseline="-30000">
                  <a:cs typeface="Times New Roman" pitchFamily="18" charset="0"/>
                </a:rPr>
                <a:t>1</a:t>
              </a:r>
              <a:endParaRPr lang="en-US"/>
            </a:p>
          </p:txBody>
        </p:sp>
        <p:sp>
          <p:nvSpPr>
            <p:cNvPr id="4128" name="Text Box 16"/>
            <p:cNvSpPr txBox="1">
              <a:spLocks noChangeArrowheads="1"/>
            </p:cNvSpPr>
            <p:nvPr/>
          </p:nvSpPr>
          <p:spPr bwMode="auto">
            <a:xfrm>
              <a:off x="4320" y="6752"/>
              <a:ext cx="540" cy="360"/>
            </a:xfrm>
            <a:prstGeom prst="rect">
              <a:avLst/>
            </a:prstGeom>
            <a:noFill/>
            <a:ln w="9525">
              <a:noFill/>
              <a:miter lim="800000"/>
              <a:headEnd/>
              <a:tailEnd/>
            </a:ln>
          </p:spPr>
          <p:txBody>
            <a:bodyPr/>
            <a:lstStyle/>
            <a:p>
              <a:pPr eaLnBrk="0" hangingPunct="0"/>
              <a:r>
                <a:rPr lang="en-US" sz="900">
                  <a:cs typeface="Times New Roman" pitchFamily="18" charset="0"/>
                </a:rPr>
                <a:t>  A</a:t>
              </a:r>
              <a:endParaRPr lang="en-US"/>
            </a:p>
          </p:txBody>
        </p:sp>
        <p:sp>
          <p:nvSpPr>
            <p:cNvPr id="4129" name="Text Box 15"/>
            <p:cNvSpPr txBox="1">
              <a:spLocks noChangeArrowheads="1"/>
            </p:cNvSpPr>
            <p:nvPr/>
          </p:nvSpPr>
          <p:spPr bwMode="auto">
            <a:xfrm>
              <a:off x="4860" y="6212"/>
              <a:ext cx="360" cy="540"/>
            </a:xfrm>
            <a:prstGeom prst="rect">
              <a:avLst/>
            </a:prstGeom>
            <a:noFill/>
            <a:ln w="9525">
              <a:noFill/>
              <a:miter lim="800000"/>
              <a:headEnd/>
              <a:tailEnd/>
            </a:ln>
          </p:spPr>
          <p:txBody>
            <a:bodyPr/>
            <a:lstStyle/>
            <a:p>
              <a:pPr eaLnBrk="0" hangingPunct="0"/>
              <a:r>
                <a:rPr lang="en-US" sz="900">
                  <a:cs typeface="Times New Roman" pitchFamily="18" charset="0"/>
                </a:rPr>
                <a:t>E</a:t>
              </a:r>
              <a:endParaRPr lang="en-US"/>
            </a:p>
          </p:txBody>
        </p:sp>
        <p:sp>
          <p:nvSpPr>
            <p:cNvPr id="4130" name="Text Box 14"/>
            <p:cNvSpPr txBox="1">
              <a:spLocks noChangeArrowheads="1"/>
            </p:cNvSpPr>
            <p:nvPr/>
          </p:nvSpPr>
          <p:spPr bwMode="auto">
            <a:xfrm>
              <a:off x="4320" y="5852"/>
              <a:ext cx="360" cy="540"/>
            </a:xfrm>
            <a:prstGeom prst="rect">
              <a:avLst/>
            </a:prstGeom>
            <a:noFill/>
            <a:ln w="9525">
              <a:noFill/>
              <a:miter lim="800000"/>
              <a:headEnd/>
              <a:tailEnd/>
            </a:ln>
          </p:spPr>
          <p:txBody>
            <a:bodyPr/>
            <a:lstStyle/>
            <a:p>
              <a:pPr eaLnBrk="0" hangingPunct="0"/>
              <a:r>
                <a:rPr lang="en-US" sz="900">
                  <a:cs typeface="Times New Roman" pitchFamily="18" charset="0"/>
                </a:rPr>
                <a:t>B</a:t>
              </a:r>
              <a:endParaRPr lang="en-US"/>
            </a:p>
          </p:txBody>
        </p:sp>
        <p:sp>
          <p:nvSpPr>
            <p:cNvPr id="4131" name="Text Box 13"/>
            <p:cNvSpPr txBox="1">
              <a:spLocks noChangeArrowheads="1"/>
            </p:cNvSpPr>
            <p:nvPr/>
          </p:nvSpPr>
          <p:spPr bwMode="auto">
            <a:xfrm>
              <a:off x="4500" y="7652"/>
              <a:ext cx="360" cy="360"/>
            </a:xfrm>
            <a:prstGeom prst="rect">
              <a:avLst/>
            </a:prstGeom>
            <a:noFill/>
            <a:ln w="9525">
              <a:noFill/>
              <a:miter lim="800000"/>
              <a:headEnd/>
              <a:tailEnd/>
            </a:ln>
          </p:spPr>
          <p:txBody>
            <a:bodyPr/>
            <a:lstStyle/>
            <a:p>
              <a:pPr eaLnBrk="0" hangingPunct="0"/>
              <a:r>
                <a:rPr lang="en-US" sz="900">
                  <a:cs typeface="Times New Roman" pitchFamily="18" charset="0"/>
                </a:rPr>
                <a:t>D</a:t>
              </a:r>
              <a:endParaRPr lang="en-US"/>
            </a:p>
          </p:txBody>
        </p:sp>
        <p:sp>
          <p:nvSpPr>
            <p:cNvPr id="4132" name="Text Box 12"/>
            <p:cNvSpPr txBox="1">
              <a:spLocks noChangeArrowheads="1"/>
            </p:cNvSpPr>
            <p:nvPr/>
          </p:nvSpPr>
          <p:spPr bwMode="auto">
            <a:xfrm>
              <a:off x="4140" y="7292"/>
              <a:ext cx="360" cy="540"/>
            </a:xfrm>
            <a:prstGeom prst="rect">
              <a:avLst/>
            </a:prstGeom>
            <a:noFill/>
            <a:ln w="9525">
              <a:noFill/>
              <a:miter lim="800000"/>
              <a:headEnd/>
              <a:tailEnd/>
            </a:ln>
          </p:spPr>
          <p:txBody>
            <a:bodyPr/>
            <a:lstStyle/>
            <a:p>
              <a:pPr eaLnBrk="0" hangingPunct="0"/>
              <a:r>
                <a:rPr lang="en-US" sz="900">
                  <a:cs typeface="Times New Roman" pitchFamily="18" charset="0"/>
                </a:rPr>
                <a:t>C</a:t>
              </a:r>
              <a:endParaRPr lang="en-US"/>
            </a:p>
          </p:txBody>
        </p:sp>
        <p:sp>
          <p:nvSpPr>
            <p:cNvPr id="4133" name="Text Box 11"/>
            <p:cNvSpPr txBox="1">
              <a:spLocks noChangeArrowheads="1"/>
            </p:cNvSpPr>
            <p:nvPr/>
          </p:nvSpPr>
          <p:spPr bwMode="auto">
            <a:xfrm>
              <a:off x="3060" y="4412"/>
              <a:ext cx="360" cy="540"/>
            </a:xfrm>
            <a:prstGeom prst="rect">
              <a:avLst/>
            </a:prstGeom>
            <a:noFill/>
            <a:ln w="9525">
              <a:noFill/>
              <a:miter lim="800000"/>
              <a:headEnd/>
              <a:tailEnd/>
            </a:ln>
          </p:spPr>
          <p:txBody>
            <a:bodyPr/>
            <a:lstStyle/>
            <a:p>
              <a:pPr eaLnBrk="0" hangingPunct="0"/>
              <a:r>
                <a:rPr lang="en-US" sz="1200">
                  <a:cs typeface="Times New Roman" pitchFamily="18" charset="0"/>
                </a:rPr>
                <a:t>$</a:t>
              </a:r>
              <a:endParaRPr lang="en-US"/>
            </a:p>
          </p:txBody>
        </p:sp>
        <p:sp>
          <p:nvSpPr>
            <p:cNvPr id="4134" name="Text Box 10"/>
            <p:cNvSpPr txBox="1">
              <a:spLocks noChangeArrowheads="1"/>
            </p:cNvSpPr>
            <p:nvPr/>
          </p:nvSpPr>
          <p:spPr bwMode="auto">
            <a:xfrm>
              <a:off x="7200" y="8372"/>
              <a:ext cx="1260" cy="540"/>
            </a:xfrm>
            <a:prstGeom prst="rect">
              <a:avLst/>
            </a:prstGeom>
            <a:noFill/>
            <a:ln w="9525">
              <a:noFill/>
              <a:miter lim="800000"/>
              <a:headEnd/>
              <a:tailEnd/>
            </a:ln>
          </p:spPr>
          <p:txBody>
            <a:bodyPr/>
            <a:lstStyle/>
            <a:p>
              <a:pPr eaLnBrk="0" hangingPunct="0"/>
              <a:r>
                <a:rPr lang="ar-SA" sz="1600" b="1" dirty="0">
                  <a:cs typeface="Times New Roman" pitchFamily="18" charset="0"/>
                </a:rPr>
                <a:t>الإنتاج</a:t>
              </a:r>
              <a:endParaRPr lang="ar-SA" sz="3600" dirty="0"/>
            </a:p>
          </p:txBody>
        </p:sp>
        <p:sp>
          <p:nvSpPr>
            <p:cNvPr id="4135" name="Text Box 9"/>
            <p:cNvSpPr txBox="1">
              <a:spLocks noChangeArrowheads="1"/>
            </p:cNvSpPr>
            <p:nvPr/>
          </p:nvSpPr>
          <p:spPr bwMode="auto">
            <a:xfrm>
              <a:off x="2880" y="9092"/>
              <a:ext cx="6300" cy="540"/>
            </a:xfrm>
            <a:prstGeom prst="rect">
              <a:avLst/>
            </a:prstGeom>
            <a:noFill/>
            <a:ln w="9525">
              <a:noFill/>
              <a:miter lim="800000"/>
              <a:headEnd/>
              <a:tailEnd/>
            </a:ln>
          </p:spPr>
          <p:txBody>
            <a:bodyPr/>
            <a:lstStyle/>
            <a:p>
              <a:pPr algn="ctr" eaLnBrk="0" hangingPunct="0"/>
              <a:r>
                <a:rPr lang="ar-SA" sz="1600" b="1" dirty="0">
                  <a:cs typeface="Times New Roman" pitchFamily="18" charset="0"/>
                </a:rPr>
                <a:t>شكل رقم </a:t>
              </a:r>
              <a:r>
                <a:rPr lang="ar-SA" sz="1600" b="1" dirty="0" smtClean="0">
                  <a:cs typeface="Times New Roman" pitchFamily="18" charset="0"/>
                </a:rPr>
                <a:t>(</a:t>
              </a:r>
              <a:r>
                <a:rPr lang="en-US" sz="1600" b="1" dirty="0" smtClean="0">
                  <a:cs typeface="Times New Roman" pitchFamily="18" charset="0"/>
                </a:rPr>
                <a:t>11-4</a:t>
              </a:r>
              <a:r>
                <a:rPr lang="ar-SA" sz="1600" b="1" dirty="0" smtClean="0">
                  <a:cs typeface="Times New Roman" pitchFamily="18" charset="0"/>
                </a:rPr>
                <a:t>) </a:t>
              </a:r>
              <a:r>
                <a:rPr lang="ar-SA" sz="1600" b="1" dirty="0">
                  <a:cs typeface="Times New Roman" pitchFamily="18" charset="0"/>
                </a:rPr>
                <a:t>العلاقة بين تكاليف المدى القصير </a:t>
              </a:r>
              <a:r>
                <a:rPr lang="ar-SA" sz="1600" b="1" dirty="0" err="1">
                  <a:cs typeface="Times New Roman" pitchFamily="18" charset="0"/>
                </a:rPr>
                <a:t>و</a:t>
              </a:r>
              <a:r>
                <a:rPr lang="ar-SA" sz="1600" b="1" dirty="0">
                  <a:cs typeface="Times New Roman" pitchFamily="18" charset="0"/>
                </a:rPr>
                <a:t> تكاليف المدى الطويل</a:t>
              </a:r>
              <a:endParaRPr lang="ar-SA" sz="1600" dirty="0"/>
            </a:p>
          </p:txBody>
        </p:sp>
        <p:sp>
          <p:nvSpPr>
            <p:cNvPr id="4137" name="Line 6"/>
            <p:cNvSpPr>
              <a:spLocks noChangeShapeType="1"/>
            </p:cNvSpPr>
            <p:nvPr/>
          </p:nvSpPr>
          <p:spPr bwMode="auto">
            <a:xfrm>
              <a:off x="3420" y="6752"/>
              <a:ext cx="720" cy="720"/>
            </a:xfrm>
            <a:prstGeom prst="line">
              <a:avLst/>
            </a:prstGeom>
            <a:noFill/>
            <a:ln w="9525">
              <a:solidFill>
                <a:srgbClr val="000000"/>
              </a:solidFill>
              <a:round/>
              <a:headEnd/>
              <a:tailEnd type="oval" w="med" len="med"/>
            </a:ln>
          </p:spPr>
          <p:txBody>
            <a:bodyPr/>
            <a:lstStyle/>
            <a:p>
              <a:endParaRPr lang="ar-SA"/>
            </a:p>
          </p:txBody>
        </p:sp>
        <p:sp>
          <p:nvSpPr>
            <p:cNvPr id="4138" name="Line 5"/>
            <p:cNvSpPr>
              <a:spLocks noChangeShapeType="1"/>
            </p:cNvSpPr>
            <p:nvPr/>
          </p:nvSpPr>
          <p:spPr bwMode="auto">
            <a:xfrm>
              <a:off x="3420" y="5132"/>
              <a:ext cx="1440" cy="1440"/>
            </a:xfrm>
            <a:prstGeom prst="line">
              <a:avLst/>
            </a:prstGeom>
            <a:noFill/>
            <a:ln w="9525">
              <a:solidFill>
                <a:srgbClr val="000000"/>
              </a:solidFill>
              <a:round/>
              <a:headEnd/>
              <a:tailEnd type="oval" w="med" len="med"/>
            </a:ln>
          </p:spPr>
          <p:txBody>
            <a:bodyPr/>
            <a:lstStyle/>
            <a:p>
              <a:endParaRPr lang="ar-SA"/>
            </a:p>
          </p:txBody>
        </p:sp>
      </p:grpSp>
      <p:sp>
        <p:nvSpPr>
          <p:cNvPr id="4103" name="Rectangle 40"/>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sp>
        <p:nvSpPr>
          <p:cNvPr id="4104" name="Rectangle 58"/>
          <p:cNvSpPr>
            <a:spLocks noChangeArrowheads="1"/>
          </p:cNvSpPr>
          <p:nvPr/>
        </p:nvSpPr>
        <p:spPr bwMode="auto">
          <a:xfrm>
            <a:off x="0" y="0"/>
            <a:ext cx="0" cy="0"/>
          </a:xfrm>
          <a:prstGeom prst="rect">
            <a:avLst/>
          </a:prstGeom>
          <a:solidFill>
            <a:schemeClr val="accent1"/>
          </a:solidFill>
          <a:ln w="9525">
            <a:solidFill>
              <a:schemeClr val="tx1"/>
            </a:solidFill>
            <a:miter lim="800000"/>
            <a:headEnd/>
            <a:tailEnd/>
          </a:ln>
        </p:spPr>
        <p:txBody>
          <a:bodyPr/>
          <a:lstStyle/>
          <a:p>
            <a:endParaRPr lang="ar-YE"/>
          </a:p>
        </p:txBody>
      </p:sp>
      <p:graphicFrame>
        <p:nvGraphicFramePr>
          <p:cNvPr id="42" name="كائن 41"/>
          <p:cNvGraphicFramePr>
            <a:graphicFrameLocks noChangeAspect="1"/>
          </p:cNvGraphicFramePr>
          <p:nvPr/>
        </p:nvGraphicFramePr>
        <p:xfrm>
          <a:off x="6786578" y="1928802"/>
          <a:ext cx="177800" cy="285752"/>
        </p:xfrm>
        <a:graphic>
          <a:graphicData uri="http://schemas.openxmlformats.org/presentationml/2006/ole">
            <p:oleObj spid="_x0000_s25602" name="معادلة" r:id="rId6" imgW="177480" imgH="253800" progId="Equation.3">
              <p:embed/>
            </p:oleObj>
          </a:graphicData>
        </a:graphic>
      </p:graphicFrame>
      <p:graphicFrame>
        <p:nvGraphicFramePr>
          <p:cNvPr id="44" name="كائن 43"/>
          <p:cNvGraphicFramePr>
            <a:graphicFrameLocks noChangeAspect="1"/>
          </p:cNvGraphicFramePr>
          <p:nvPr/>
        </p:nvGraphicFramePr>
        <p:xfrm>
          <a:off x="2571736" y="5500702"/>
          <a:ext cx="177800" cy="228600"/>
        </p:xfrm>
        <a:graphic>
          <a:graphicData uri="http://schemas.openxmlformats.org/presentationml/2006/ole">
            <p:oleObj spid="_x0000_s25603" name="معادلة" r:id="rId7" imgW="177480" imgH="228600" progId="Equation.3">
              <p:embed/>
            </p:oleObj>
          </a:graphicData>
        </a:graphic>
      </p:graphicFrame>
    </p:spTree>
    <p:custDataLst>
      <p:tags r:id="rId2"/>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37000"/>
            <a:lum/>
          </a:blip>
          <a:srcRect/>
          <a:tile tx="0" ty="0" sx="100000" sy="100000" flip="none" algn="tl"/>
        </a:blipFill>
        <a:effectLst/>
      </p:bgPr>
    </p:bg>
    <p:spTree>
      <p:nvGrpSpPr>
        <p:cNvPr id="1" name=""/>
        <p:cNvGrpSpPr/>
        <p:nvPr/>
      </p:nvGrpSpPr>
      <p:grpSpPr>
        <a:xfrm>
          <a:off x="0" y="0"/>
          <a:ext cx="0" cy="0"/>
          <a:chOff x="0" y="0"/>
          <a:chExt cx="0" cy="0"/>
        </a:xfrm>
      </p:grpSpPr>
      <p:sp>
        <p:nvSpPr>
          <p:cNvPr id="14338" name="Rectangle 3"/>
          <p:cNvSpPr>
            <a:spLocks noGrp="1" noChangeArrowheads="1"/>
          </p:cNvSpPr>
          <p:nvPr>
            <p:ph idx="1"/>
          </p:nvPr>
        </p:nvSpPr>
        <p:spPr>
          <a:xfrm>
            <a:off x="500034" y="1000108"/>
            <a:ext cx="8272491" cy="5400692"/>
          </a:xfrm>
          <a:solidFill>
            <a:srgbClr val="FFC000">
              <a:alpha val="35000"/>
            </a:srgbClr>
          </a:solidFill>
        </p:spPr>
        <p:txBody>
          <a:bodyPr>
            <a:normAutofit fontScale="92500"/>
          </a:bodyPr>
          <a:lstStyle/>
          <a:p>
            <a:pPr marL="0" algn="justLow">
              <a:lnSpc>
                <a:spcPct val="150000"/>
              </a:lnSpc>
              <a:buNone/>
            </a:pPr>
            <a:r>
              <a:rPr lang="ar-SA" sz="1800" b="1" dirty="0" smtClean="0">
                <a:latin typeface="Times New Roman" pitchFamily="18" charset="0"/>
                <a:cs typeface="Times New Roman" pitchFamily="18" charset="0"/>
              </a:rPr>
              <a:t>وحتى يتمكن المنتج من إنتاج قدر آخر غير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فإن عليه أن يغير من المورد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فمثلاً إذا رغب المنتج في إنتاج القدر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3</a:t>
            </a:r>
            <a:r>
              <a:rPr lang="ar-SA" sz="1800" b="1" dirty="0" smtClean="0">
                <a:latin typeface="Times New Roman" pitchFamily="18" charset="0"/>
                <a:cs typeface="Times New Roman" pitchFamily="18" charset="0"/>
              </a:rPr>
              <a:t> من الناتج فعليه أن يستخدم القدر </a:t>
            </a:r>
            <a:r>
              <a:rPr lang="en-US" sz="1800" b="1" i="1" dirty="0" smtClean="0">
                <a:latin typeface="Times New Roman" pitchFamily="18" charset="0"/>
                <a:cs typeface="Times New Roman" pitchFamily="18" charset="0"/>
              </a:rPr>
              <a:t>0M</a:t>
            </a:r>
            <a:r>
              <a:rPr lang="ar-SA" sz="1800" b="1" dirty="0" smtClean="0">
                <a:latin typeface="Times New Roman" pitchFamily="18" charset="0"/>
                <a:cs typeface="Times New Roman" pitchFamily="18" charset="0"/>
              </a:rPr>
              <a:t> من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كذلك إذا رغب في تخفيض الناتج إلى المستوى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فعليه أن يستخدم القدر </a:t>
            </a:r>
            <a:r>
              <a:rPr lang="en-US" sz="1800" b="1" i="1" dirty="0" smtClean="0">
                <a:latin typeface="Times New Roman" pitchFamily="18" charset="0"/>
                <a:cs typeface="Times New Roman" pitchFamily="18" charset="0"/>
              </a:rPr>
              <a:t>0G</a:t>
            </a:r>
            <a:r>
              <a:rPr lang="ar-SA" sz="1800" b="1" dirty="0" smtClean="0">
                <a:latin typeface="Times New Roman" pitchFamily="18" charset="0"/>
                <a:cs typeface="Times New Roman" pitchFamily="18" charset="0"/>
              </a:rPr>
              <a:t> من المورد المتغير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 </a:t>
            </a:r>
            <a:endParaRPr lang="en-US" sz="1800" b="1" dirty="0" smtClean="0">
              <a:latin typeface="Times New Roman" pitchFamily="18" charset="0"/>
              <a:cs typeface="Times New Roman" pitchFamily="18" charset="0"/>
            </a:endParaRPr>
          </a:p>
          <a:p>
            <a:pPr marL="0" algn="justLow">
              <a:lnSpc>
                <a:spcPct val="150000"/>
              </a:lnSpc>
              <a:buNone/>
            </a:pPr>
            <a:r>
              <a:rPr lang="ar-SA" sz="1800" b="1" dirty="0" smtClean="0">
                <a:latin typeface="Times New Roman" pitchFamily="18" charset="0"/>
                <a:cs typeface="Times New Roman" pitchFamily="18" charset="0"/>
              </a:rPr>
              <a:t>غير أن توليفات الموارد في المدى القصير الممثلة بالنقاط </a:t>
            </a:r>
            <a:r>
              <a:rPr lang="en-US" sz="1800" b="1" dirty="0" smtClean="0">
                <a:latin typeface="Times New Roman" pitchFamily="18" charset="0"/>
                <a:cs typeface="Times New Roman" pitchFamily="18" charset="0"/>
              </a:rPr>
              <a:t>B,A,D</a:t>
            </a:r>
            <a:r>
              <a:rPr lang="ar-SA" sz="1800" b="1" dirty="0" smtClean="0">
                <a:latin typeface="Times New Roman" pitchFamily="18" charset="0"/>
                <a:cs typeface="Times New Roman" pitchFamily="18" charset="0"/>
              </a:rPr>
              <a:t> تعد أكثر تكلفة من نظيراتها في المدى الطويل الممثلة بالنقاط </a:t>
            </a:r>
            <a:r>
              <a:rPr lang="en-US" sz="1800" b="1" i="1" dirty="0" smtClean="0">
                <a:latin typeface="Times New Roman" pitchFamily="18" charset="0"/>
                <a:cs typeface="Times New Roman" pitchFamily="18" charset="0"/>
              </a:rPr>
              <a:t>E,A,C</a:t>
            </a:r>
            <a:r>
              <a:rPr lang="en-US"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الواقعة على الممر التوسعي الأمثل للمشروع في المدى الطويل، ولهذا فإن تكاليف المدى القصير عند النقاط </a:t>
            </a:r>
            <a:r>
              <a:rPr lang="en-US" sz="1800" b="1" i="1" dirty="0" smtClean="0">
                <a:latin typeface="Times New Roman" pitchFamily="18" charset="0"/>
                <a:cs typeface="Times New Roman" pitchFamily="18" charset="0"/>
              </a:rPr>
              <a:t>D,A,B</a:t>
            </a:r>
            <a:r>
              <a:rPr lang="en-US"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أكبر من تكاليف المدى الطويل عند النقاط </a:t>
            </a:r>
            <a:r>
              <a:rPr lang="en-US" sz="1800" b="1" i="1" dirty="0" smtClean="0">
                <a:latin typeface="Times New Roman" pitchFamily="18" charset="0"/>
                <a:cs typeface="Times New Roman" pitchFamily="18" charset="0"/>
              </a:rPr>
              <a:t>C,A,E</a:t>
            </a:r>
            <a:r>
              <a:rPr lang="ar-SA" sz="1800" b="1" dirty="0" smtClean="0">
                <a:latin typeface="Times New Roman" pitchFamily="18" charset="0"/>
                <a:cs typeface="Times New Roman" pitchFamily="18" charset="0"/>
              </a:rPr>
              <a:t> غير أنهما يتساويان عند النقطة </a:t>
            </a:r>
            <a:r>
              <a:rPr lang="en-US" sz="1800" b="1" i="1" dirty="0" smtClean="0">
                <a:latin typeface="Times New Roman" pitchFamily="18" charset="0"/>
                <a:cs typeface="Times New Roman" pitchFamily="18" charset="0"/>
              </a:rPr>
              <a:t>A</a:t>
            </a:r>
            <a:r>
              <a:rPr lang="ar-SA" sz="1800" b="1"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marL="0" algn="justLow">
              <a:lnSpc>
                <a:spcPct val="150000"/>
              </a:lnSpc>
              <a:buNone/>
            </a:pPr>
            <a:r>
              <a:rPr lang="ar-SA" sz="1800" b="1" dirty="0" smtClean="0">
                <a:latin typeface="Times New Roman" pitchFamily="18" charset="0"/>
                <a:cs typeface="Times New Roman" pitchFamily="18" charset="0"/>
              </a:rPr>
              <a:t>وبتوضيح ذلك من خلال منحنيات التكاليف الكلية في الشكل (</a:t>
            </a:r>
            <a:r>
              <a:rPr lang="en-US" sz="1800" b="1" dirty="0" smtClean="0">
                <a:latin typeface="Times New Roman" pitchFamily="18" charset="0"/>
                <a:cs typeface="Times New Roman" pitchFamily="18" charset="0"/>
              </a:rPr>
              <a:t>11-5</a:t>
            </a:r>
            <a:r>
              <a:rPr lang="ar-SA" sz="1800" b="1" dirty="0" smtClean="0">
                <a:latin typeface="Times New Roman" pitchFamily="18" charset="0"/>
                <a:cs typeface="Times New Roman" pitchFamily="18" charset="0"/>
              </a:rPr>
              <a:t>) يتضح أن </a:t>
            </a:r>
            <a:r>
              <a:rPr lang="en-US" sz="1800" b="1" i="1" dirty="0" smtClean="0">
                <a:latin typeface="Times New Roman" pitchFamily="18" charset="0"/>
                <a:cs typeface="Times New Roman" pitchFamily="18" charset="0"/>
              </a:rPr>
              <a:t>0W</a:t>
            </a:r>
            <a:r>
              <a:rPr lang="ar-SA" sz="1800" b="1" dirty="0" smtClean="0">
                <a:latin typeface="Times New Roman" pitchFamily="18" charset="0"/>
                <a:cs typeface="Times New Roman" pitchFamily="18" charset="0"/>
              </a:rPr>
              <a:t> تمثل التكاليف الثابتة المرتبطة بالقدر الثابت  من المورد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الثابت ولهذا فإن المنحنى </a:t>
            </a:r>
            <a:r>
              <a:rPr lang="en-US" sz="1800" b="1" i="1" dirty="0" smtClean="0">
                <a:latin typeface="Times New Roman" pitchFamily="18" charset="0"/>
                <a:cs typeface="Times New Roman" pitchFamily="18" charset="0"/>
              </a:rPr>
              <a:t>SRTC</a:t>
            </a:r>
            <a:r>
              <a:rPr lang="ar-SA" sz="1800" b="1" dirty="0" smtClean="0">
                <a:latin typeface="Times New Roman" pitchFamily="18" charset="0"/>
                <a:cs typeface="Times New Roman" pitchFamily="18" charset="0"/>
              </a:rPr>
              <a:t> يوضح منحنى التكاليف الكلية في المدى القصير. </a:t>
            </a:r>
            <a:endParaRPr lang="en-US" sz="1800" b="1" dirty="0" smtClean="0">
              <a:latin typeface="Times New Roman" pitchFamily="18" charset="0"/>
              <a:cs typeface="Times New Roman" pitchFamily="18" charset="0"/>
            </a:endParaRPr>
          </a:p>
          <a:p>
            <a:pPr marL="0" algn="justLow">
              <a:lnSpc>
                <a:spcPct val="150000"/>
              </a:lnSpc>
              <a:buNone/>
            </a:pPr>
            <a:r>
              <a:rPr lang="ar-SA" sz="1800" b="1" dirty="0" smtClean="0">
                <a:latin typeface="Times New Roman" pitchFamily="18" charset="0"/>
                <a:cs typeface="Times New Roman" pitchFamily="18" charset="0"/>
              </a:rPr>
              <a:t>وحيث أن التكاليف جميعها متغيرة في المدى الطويل إذ لا توجد تكاليف ثابتة فإن منحنى التكاليف الكلية في المدى الطويل يبدأ من نقطة الأصل </a:t>
            </a:r>
            <a:r>
              <a:rPr lang="ar-SA" sz="1800" b="1" i="1" dirty="0" smtClean="0">
                <a:latin typeface="Times New Roman" pitchFamily="18" charset="0"/>
                <a:cs typeface="Times New Roman" pitchFamily="18" charset="0"/>
              </a:rPr>
              <a:t>0</a:t>
            </a:r>
            <a:r>
              <a:rPr lang="ar-SA" sz="1800" b="1" dirty="0" smtClean="0">
                <a:latin typeface="Times New Roman" pitchFamily="18" charset="0"/>
                <a:cs typeface="Times New Roman" pitchFamily="18" charset="0"/>
              </a:rPr>
              <a:t> ويظل منحنى التكاليف الكلية في المدى القصير في مستوى أعلى من منحنى التكاليف الكلية في المدى الطويل حتى النقطة </a:t>
            </a:r>
            <a:r>
              <a:rPr lang="en-US" sz="1800" b="1" i="1" dirty="0" smtClean="0">
                <a:latin typeface="Times New Roman" pitchFamily="18" charset="0"/>
                <a:cs typeface="Times New Roman" pitchFamily="18" charset="0"/>
              </a:rPr>
              <a:t>A</a:t>
            </a:r>
            <a:r>
              <a:rPr lang="en-US" sz="1800" b="1" dirty="0" smtClean="0">
                <a:latin typeface="Times New Roman" pitchFamily="18" charset="0"/>
                <a:cs typeface="Times New Roman" pitchFamily="18" charset="0"/>
              </a:rPr>
              <a:t>`</a:t>
            </a:r>
            <a:r>
              <a:rPr lang="ar-SA" sz="1800" b="1" dirty="0" smtClean="0">
                <a:latin typeface="Times New Roman" pitchFamily="18" charset="0"/>
                <a:cs typeface="Times New Roman" pitchFamily="18" charset="0"/>
              </a:rPr>
              <a:t> حيث يتم الحصول على المستوى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ar-SA" sz="1800" b="1" dirty="0" smtClean="0">
                <a:latin typeface="Times New Roman" pitchFamily="18" charset="0"/>
                <a:cs typeface="Times New Roman" pitchFamily="18" charset="0"/>
              </a:rPr>
              <a:t> من الناتج. بعد مستوى الناتج  </a:t>
            </a:r>
            <a:r>
              <a:rPr lang="en-US" sz="1800" b="1" i="1" dirty="0" smtClean="0">
                <a:latin typeface="Times New Roman" pitchFamily="18" charset="0"/>
                <a:cs typeface="Times New Roman" pitchFamily="18" charset="0"/>
              </a:rPr>
              <a:t>Y</a:t>
            </a:r>
            <a:r>
              <a:rPr lang="en-US" sz="1800" b="1" i="1" baseline="-25000" dirty="0" smtClean="0">
                <a:latin typeface="Times New Roman" pitchFamily="18" charset="0"/>
                <a:cs typeface="Times New Roman" pitchFamily="18" charset="0"/>
              </a:rPr>
              <a:t>2</a:t>
            </a:r>
            <a:r>
              <a:rPr lang="en-US"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 نجد أن التكاليف الكلية في المدى القصير تزداد بمعدل أسرع . </a:t>
            </a:r>
            <a:endParaRPr lang="en-US" sz="1800" b="1" dirty="0" smtClean="0">
              <a:latin typeface="Times New Roman" pitchFamily="18" charset="0"/>
              <a:cs typeface="Times New Roman" pitchFamily="18" charset="0"/>
            </a:endParaRPr>
          </a:p>
          <a:p>
            <a:pPr eaLnBrk="1" hangingPunct="1">
              <a:buFont typeface="Wingdings" pitchFamily="2" charset="2"/>
              <a:buNone/>
            </a:pPr>
            <a:endParaRPr lang="en-US" sz="2000" dirty="0" smtClean="0">
              <a:solidFill>
                <a:schemeClr val="accent2">
                  <a:lumMod val="50000"/>
                </a:schemeClr>
              </a:solidFill>
            </a:endParaRPr>
          </a:p>
        </p:txBody>
      </p:sp>
    </p:spTree>
    <p:custDataLst>
      <p:tags r:id="rId1"/>
    </p:custData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alphaModFix amt="33000"/>
            <a:lum/>
          </a:blip>
          <a:srcRect/>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785813" y="1714500"/>
            <a:ext cx="8358187" cy="32146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YE"/>
          </a:p>
        </p:txBody>
      </p:sp>
      <p:sp>
        <p:nvSpPr>
          <p:cNvPr id="15364" name="Rectangle 2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pSp>
        <p:nvGrpSpPr>
          <p:cNvPr id="15365" name="Group 4"/>
          <p:cNvGrpSpPr>
            <a:grpSpLocks noChangeAspect="1"/>
          </p:cNvGrpSpPr>
          <p:nvPr/>
        </p:nvGrpSpPr>
        <p:grpSpPr bwMode="auto">
          <a:xfrm>
            <a:off x="1214414" y="1071546"/>
            <a:ext cx="7143750" cy="3200400"/>
            <a:chOff x="1980" y="4232"/>
            <a:chExt cx="8460" cy="5040"/>
          </a:xfrm>
          <a:noFill/>
        </p:grpSpPr>
        <p:sp>
          <p:nvSpPr>
            <p:cNvPr id="15367" name="AutoShape 27"/>
            <p:cNvSpPr>
              <a:spLocks noChangeAspect="1" noChangeArrowheads="1" noTextEdit="1"/>
            </p:cNvSpPr>
            <p:nvPr/>
          </p:nvSpPr>
          <p:spPr bwMode="auto">
            <a:xfrm>
              <a:off x="1980" y="4232"/>
              <a:ext cx="8460" cy="5040"/>
            </a:xfrm>
            <a:prstGeom prst="rect">
              <a:avLst/>
            </a:prstGeom>
            <a:grpFill/>
            <a:ln w="12700">
              <a:solidFill>
                <a:srgbClr val="000000"/>
              </a:solidFill>
              <a:miter lim="800000"/>
              <a:headEnd/>
              <a:tailEnd/>
            </a:ln>
          </p:spPr>
          <p:txBody>
            <a:bodyPr/>
            <a:lstStyle/>
            <a:p>
              <a:endParaRPr lang="ar-SA"/>
            </a:p>
          </p:txBody>
        </p:sp>
        <p:sp>
          <p:nvSpPr>
            <p:cNvPr id="15368" name="Line 26"/>
            <p:cNvSpPr>
              <a:spLocks noChangeShapeType="1"/>
            </p:cNvSpPr>
            <p:nvPr/>
          </p:nvSpPr>
          <p:spPr bwMode="auto">
            <a:xfrm>
              <a:off x="3420" y="4592"/>
              <a:ext cx="0" cy="3780"/>
            </a:xfrm>
            <a:prstGeom prst="line">
              <a:avLst/>
            </a:prstGeom>
            <a:grpFill/>
            <a:ln w="19050">
              <a:solidFill>
                <a:srgbClr val="000000"/>
              </a:solidFill>
              <a:round/>
              <a:headEnd type="triangle" w="med" len="med"/>
              <a:tailEnd/>
            </a:ln>
          </p:spPr>
          <p:txBody>
            <a:bodyPr/>
            <a:lstStyle/>
            <a:p>
              <a:endParaRPr lang="ar-SA"/>
            </a:p>
          </p:txBody>
        </p:sp>
        <p:sp>
          <p:nvSpPr>
            <p:cNvPr id="15369" name="Line 25"/>
            <p:cNvSpPr>
              <a:spLocks noChangeShapeType="1"/>
            </p:cNvSpPr>
            <p:nvPr/>
          </p:nvSpPr>
          <p:spPr bwMode="auto">
            <a:xfrm>
              <a:off x="3420" y="8372"/>
              <a:ext cx="5040" cy="0"/>
            </a:xfrm>
            <a:prstGeom prst="line">
              <a:avLst/>
            </a:prstGeom>
            <a:grpFill/>
            <a:ln w="19050">
              <a:solidFill>
                <a:srgbClr val="000000"/>
              </a:solidFill>
              <a:round/>
              <a:headEnd/>
              <a:tailEnd type="triangle" w="med" len="med"/>
            </a:ln>
          </p:spPr>
          <p:txBody>
            <a:bodyPr/>
            <a:lstStyle/>
            <a:p>
              <a:endParaRPr lang="ar-SA"/>
            </a:p>
          </p:txBody>
        </p:sp>
        <p:sp>
          <p:nvSpPr>
            <p:cNvPr id="15370" name="Text Box 24"/>
            <p:cNvSpPr txBox="1">
              <a:spLocks noChangeArrowheads="1"/>
            </p:cNvSpPr>
            <p:nvPr/>
          </p:nvSpPr>
          <p:spPr bwMode="auto">
            <a:xfrm>
              <a:off x="2880" y="6392"/>
              <a:ext cx="540" cy="360"/>
            </a:xfrm>
            <a:prstGeom prst="rect">
              <a:avLst/>
            </a:prstGeom>
            <a:grpFill/>
            <a:ln w="9525">
              <a:noFill/>
              <a:miter lim="800000"/>
              <a:headEnd/>
              <a:tailEnd/>
            </a:ln>
          </p:spPr>
          <p:txBody>
            <a:bodyPr/>
            <a:lstStyle/>
            <a:p>
              <a:pPr eaLnBrk="0" hangingPunct="0"/>
              <a:r>
                <a:rPr lang="en-US" sz="1200" i="1">
                  <a:cs typeface="Times New Roman" pitchFamily="18" charset="0"/>
                </a:rPr>
                <a:t>W</a:t>
              </a:r>
              <a:endParaRPr lang="en-US"/>
            </a:p>
          </p:txBody>
        </p:sp>
        <p:sp>
          <p:nvSpPr>
            <p:cNvPr id="15371" name="Text Box 23"/>
            <p:cNvSpPr txBox="1">
              <a:spLocks noChangeArrowheads="1"/>
            </p:cNvSpPr>
            <p:nvPr/>
          </p:nvSpPr>
          <p:spPr bwMode="auto">
            <a:xfrm>
              <a:off x="6120" y="4772"/>
              <a:ext cx="900" cy="540"/>
            </a:xfrm>
            <a:prstGeom prst="rect">
              <a:avLst/>
            </a:prstGeom>
            <a:grpFill/>
            <a:ln w="9525">
              <a:noFill/>
              <a:miter lim="800000"/>
              <a:headEnd/>
              <a:tailEnd/>
            </a:ln>
          </p:spPr>
          <p:txBody>
            <a:bodyPr/>
            <a:lstStyle/>
            <a:p>
              <a:pPr eaLnBrk="0" hangingPunct="0"/>
              <a:r>
                <a:rPr lang="en-US" sz="1600" i="1">
                  <a:cs typeface="Times New Roman" pitchFamily="18" charset="0"/>
                </a:rPr>
                <a:t>LRTC</a:t>
              </a:r>
              <a:endParaRPr lang="en-US" sz="1600"/>
            </a:p>
          </p:txBody>
        </p:sp>
        <p:sp>
          <p:nvSpPr>
            <p:cNvPr id="15372" name="Text Box 22"/>
            <p:cNvSpPr txBox="1">
              <a:spLocks noChangeArrowheads="1"/>
            </p:cNvSpPr>
            <p:nvPr/>
          </p:nvSpPr>
          <p:spPr bwMode="auto">
            <a:xfrm>
              <a:off x="3060" y="8192"/>
              <a:ext cx="540" cy="540"/>
            </a:xfrm>
            <a:prstGeom prst="rect">
              <a:avLst/>
            </a:prstGeom>
            <a:grpFill/>
            <a:ln w="9525">
              <a:noFill/>
              <a:miter lim="800000"/>
              <a:headEnd/>
              <a:tailEnd/>
            </a:ln>
          </p:spPr>
          <p:txBody>
            <a:bodyPr/>
            <a:lstStyle/>
            <a:p>
              <a:pPr eaLnBrk="0" hangingPunct="0"/>
              <a:r>
                <a:rPr lang="en-US" sz="1200">
                  <a:cs typeface="Times New Roman" pitchFamily="18" charset="0"/>
                </a:rPr>
                <a:t>0</a:t>
              </a:r>
              <a:endParaRPr lang="en-US"/>
            </a:p>
          </p:txBody>
        </p:sp>
        <p:sp>
          <p:nvSpPr>
            <p:cNvPr id="15373" name="Text Box 21"/>
            <p:cNvSpPr txBox="1">
              <a:spLocks noChangeArrowheads="1"/>
            </p:cNvSpPr>
            <p:nvPr/>
          </p:nvSpPr>
          <p:spPr bwMode="auto">
            <a:xfrm>
              <a:off x="6120" y="8372"/>
              <a:ext cx="720" cy="540"/>
            </a:xfrm>
            <a:prstGeom prst="rect">
              <a:avLst/>
            </a:prstGeom>
            <a:grpFill/>
            <a:ln w="9525">
              <a:noFill/>
              <a:miter lim="800000"/>
              <a:headEnd/>
              <a:tailEnd/>
            </a:ln>
          </p:spPr>
          <p:txBody>
            <a:bodyPr/>
            <a:lstStyle/>
            <a:p>
              <a:pPr eaLnBrk="0" hangingPunct="0"/>
              <a:r>
                <a:rPr lang="en-US" sz="1200" i="1">
                  <a:cs typeface="Times New Roman" pitchFamily="18" charset="0"/>
                </a:rPr>
                <a:t>Y</a:t>
              </a:r>
              <a:r>
                <a:rPr lang="en-US" sz="1200" i="1" baseline="-30000">
                  <a:cs typeface="Times New Roman" pitchFamily="18" charset="0"/>
                </a:rPr>
                <a:t>3</a:t>
              </a:r>
              <a:endParaRPr lang="en-US"/>
            </a:p>
          </p:txBody>
        </p:sp>
        <p:sp>
          <p:nvSpPr>
            <p:cNvPr id="15374" name="Text Box 20"/>
            <p:cNvSpPr txBox="1">
              <a:spLocks noChangeArrowheads="1"/>
            </p:cNvSpPr>
            <p:nvPr/>
          </p:nvSpPr>
          <p:spPr bwMode="auto">
            <a:xfrm>
              <a:off x="5400" y="8372"/>
              <a:ext cx="720" cy="720"/>
            </a:xfrm>
            <a:prstGeom prst="rect">
              <a:avLst/>
            </a:prstGeom>
            <a:grpFill/>
            <a:ln w="9525">
              <a:noFill/>
              <a:miter lim="800000"/>
              <a:headEnd/>
              <a:tailEnd/>
            </a:ln>
          </p:spPr>
          <p:txBody>
            <a:bodyPr/>
            <a:lstStyle/>
            <a:p>
              <a:pPr eaLnBrk="0" hangingPunct="0"/>
              <a:r>
                <a:rPr lang="en-US" sz="1200" i="1">
                  <a:cs typeface="Times New Roman" pitchFamily="18" charset="0"/>
                </a:rPr>
                <a:t>Y</a:t>
              </a:r>
              <a:r>
                <a:rPr lang="en-US" sz="1200" i="1" baseline="-30000">
                  <a:cs typeface="Times New Roman" pitchFamily="18" charset="0"/>
                </a:rPr>
                <a:t>2</a:t>
              </a:r>
              <a:endParaRPr lang="en-US"/>
            </a:p>
          </p:txBody>
        </p:sp>
        <p:sp>
          <p:nvSpPr>
            <p:cNvPr id="15375" name="Text Box 19"/>
            <p:cNvSpPr txBox="1">
              <a:spLocks noChangeArrowheads="1"/>
            </p:cNvSpPr>
            <p:nvPr/>
          </p:nvSpPr>
          <p:spPr bwMode="auto">
            <a:xfrm>
              <a:off x="3960" y="8372"/>
              <a:ext cx="720" cy="540"/>
            </a:xfrm>
            <a:prstGeom prst="rect">
              <a:avLst/>
            </a:prstGeom>
            <a:grpFill/>
            <a:ln w="9525">
              <a:noFill/>
              <a:miter lim="800000"/>
              <a:headEnd/>
              <a:tailEnd/>
            </a:ln>
          </p:spPr>
          <p:txBody>
            <a:bodyPr/>
            <a:lstStyle/>
            <a:p>
              <a:pPr eaLnBrk="0" hangingPunct="0"/>
              <a:r>
                <a:rPr lang="en-US" sz="1200" i="1">
                  <a:cs typeface="Times New Roman" pitchFamily="18" charset="0"/>
                </a:rPr>
                <a:t>Y</a:t>
              </a:r>
              <a:r>
                <a:rPr lang="en-US" sz="1200" i="1" baseline="-30000">
                  <a:cs typeface="Times New Roman" pitchFamily="18" charset="0"/>
                </a:rPr>
                <a:t>1</a:t>
              </a:r>
              <a:endParaRPr lang="en-US"/>
            </a:p>
          </p:txBody>
        </p:sp>
        <p:sp>
          <p:nvSpPr>
            <p:cNvPr id="15376" name="Text Box 18"/>
            <p:cNvSpPr txBox="1">
              <a:spLocks noChangeArrowheads="1"/>
            </p:cNvSpPr>
            <p:nvPr/>
          </p:nvSpPr>
          <p:spPr bwMode="auto">
            <a:xfrm>
              <a:off x="5400" y="5852"/>
              <a:ext cx="540" cy="540"/>
            </a:xfrm>
            <a:prstGeom prst="rect">
              <a:avLst/>
            </a:prstGeom>
            <a:grpFill/>
            <a:ln w="9525">
              <a:noFill/>
              <a:miter lim="800000"/>
              <a:headEnd/>
              <a:tailEnd/>
            </a:ln>
          </p:spPr>
          <p:txBody>
            <a:bodyPr/>
            <a:lstStyle/>
            <a:p>
              <a:pPr eaLnBrk="0" hangingPunct="0"/>
              <a:r>
                <a:rPr lang="en-US" sz="1100" b="1" i="1">
                  <a:cs typeface="Times New Roman" pitchFamily="18" charset="0"/>
                </a:rPr>
                <a:t>A</a:t>
              </a:r>
              <a:r>
                <a:rPr lang="en-US" sz="900" b="1">
                  <a:cs typeface="Times New Roman" pitchFamily="18" charset="0"/>
                </a:rPr>
                <a:t>`</a:t>
              </a:r>
              <a:endParaRPr lang="en-US"/>
            </a:p>
          </p:txBody>
        </p:sp>
        <p:sp>
          <p:nvSpPr>
            <p:cNvPr id="15377" name="Text Box 17"/>
            <p:cNvSpPr txBox="1">
              <a:spLocks noChangeArrowheads="1"/>
            </p:cNvSpPr>
            <p:nvPr/>
          </p:nvSpPr>
          <p:spPr bwMode="auto">
            <a:xfrm>
              <a:off x="5580" y="5492"/>
              <a:ext cx="720" cy="540"/>
            </a:xfrm>
            <a:prstGeom prst="rect">
              <a:avLst/>
            </a:prstGeom>
            <a:grpFill/>
            <a:ln w="9525">
              <a:noFill/>
              <a:miter lim="800000"/>
              <a:headEnd/>
              <a:tailEnd/>
            </a:ln>
          </p:spPr>
          <p:txBody>
            <a:bodyPr/>
            <a:lstStyle/>
            <a:p>
              <a:pPr eaLnBrk="0" hangingPunct="0"/>
              <a:r>
                <a:rPr lang="en-US" sz="1200" i="1">
                  <a:cs typeface="Times New Roman" pitchFamily="18" charset="0"/>
                </a:rPr>
                <a:t>B</a:t>
              </a:r>
              <a:endParaRPr lang="en-US"/>
            </a:p>
          </p:txBody>
        </p:sp>
        <p:sp>
          <p:nvSpPr>
            <p:cNvPr id="15378" name="Text Box 16"/>
            <p:cNvSpPr txBox="1">
              <a:spLocks noChangeArrowheads="1"/>
            </p:cNvSpPr>
            <p:nvPr/>
          </p:nvSpPr>
          <p:spPr bwMode="auto">
            <a:xfrm>
              <a:off x="4320" y="5852"/>
              <a:ext cx="540" cy="540"/>
            </a:xfrm>
            <a:prstGeom prst="rect">
              <a:avLst/>
            </a:prstGeom>
            <a:grpFill/>
            <a:ln w="9525">
              <a:noFill/>
              <a:miter lim="800000"/>
              <a:headEnd/>
              <a:tailEnd/>
            </a:ln>
          </p:spPr>
          <p:txBody>
            <a:bodyPr/>
            <a:lstStyle/>
            <a:p>
              <a:pPr eaLnBrk="0" hangingPunct="0"/>
              <a:r>
                <a:rPr lang="en-US" sz="1200" i="1">
                  <a:cs typeface="Times New Roman" pitchFamily="18" charset="0"/>
                </a:rPr>
                <a:t>D</a:t>
              </a:r>
              <a:endParaRPr lang="en-US"/>
            </a:p>
          </p:txBody>
        </p:sp>
        <p:sp>
          <p:nvSpPr>
            <p:cNvPr id="15379" name="Text Box 15"/>
            <p:cNvSpPr txBox="1">
              <a:spLocks noChangeArrowheads="1"/>
            </p:cNvSpPr>
            <p:nvPr/>
          </p:nvSpPr>
          <p:spPr bwMode="auto">
            <a:xfrm>
              <a:off x="7560" y="5492"/>
              <a:ext cx="1357" cy="540"/>
            </a:xfrm>
            <a:prstGeom prst="rect">
              <a:avLst/>
            </a:prstGeom>
            <a:grpFill/>
            <a:ln w="9525">
              <a:noFill/>
              <a:miter lim="800000"/>
              <a:headEnd/>
              <a:tailEnd/>
            </a:ln>
          </p:spPr>
          <p:txBody>
            <a:bodyPr/>
            <a:lstStyle/>
            <a:p>
              <a:pPr eaLnBrk="0" hangingPunct="0"/>
              <a:r>
                <a:rPr lang="en-US" sz="1400" i="1">
                  <a:cs typeface="Times New Roman" pitchFamily="18" charset="0"/>
                </a:rPr>
                <a:t>SRTC</a:t>
              </a:r>
              <a:endParaRPr lang="en-US" sz="1400"/>
            </a:p>
          </p:txBody>
        </p:sp>
        <p:sp>
          <p:nvSpPr>
            <p:cNvPr id="15380" name="Text Box 14"/>
            <p:cNvSpPr txBox="1">
              <a:spLocks noChangeArrowheads="1"/>
            </p:cNvSpPr>
            <p:nvPr/>
          </p:nvSpPr>
          <p:spPr bwMode="auto">
            <a:xfrm>
              <a:off x="3060" y="4232"/>
              <a:ext cx="540" cy="540"/>
            </a:xfrm>
            <a:prstGeom prst="rect">
              <a:avLst/>
            </a:prstGeom>
            <a:grpFill/>
            <a:ln w="9525">
              <a:noFill/>
              <a:miter lim="800000"/>
              <a:headEnd/>
              <a:tailEnd/>
            </a:ln>
          </p:spPr>
          <p:txBody>
            <a:bodyPr/>
            <a:lstStyle/>
            <a:p>
              <a:pPr eaLnBrk="0" hangingPunct="0"/>
              <a:r>
                <a:rPr lang="en-US" sz="1200">
                  <a:cs typeface="Times New Roman" pitchFamily="18" charset="0"/>
                </a:rPr>
                <a:t>$</a:t>
              </a:r>
              <a:endParaRPr lang="en-US"/>
            </a:p>
          </p:txBody>
        </p:sp>
        <p:sp>
          <p:nvSpPr>
            <p:cNvPr id="15381" name="Text Box 13"/>
            <p:cNvSpPr txBox="1">
              <a:spLocks noChangeArrowheads="1"/>
            </p:cNvSpPr>
            <p:nvPr/>
          </p:nvSpPr>
          <p:spPr bwMode="auto">
            <a:xfrm>
              <a:off x="7920" y="8192"/>
              <a:ext cx="1260" cy="540"/>
            </a:xfrm>
            <a:prstGeom prst="rect">
              <a:avLst/>
            </a:prstGeom>
            <a:grpFill/>
            <a:ln w="9525">
              <a:noFill/>
              <a:miter lim="800000"/>
              <a:headEnd/>
              <a:tailEnd/>
            </a:ln>
          </p:spPr>
          <p:txBody>
            <a:bodyPr/>
            <a:lstStyle/>
            <a:p>
              <a:pPr eaLnBrk="0" hangingPunct="0"/>
              <a:r>
                <a:rPr lang="ar-SA" b="1">
                  <a:cs typeface="Times New Roman" pitchFamily="18" charset="0"/>
                </a:rPr>
                <a:t>الإنتاج</a:t>
              </a:r>
              <a:endParaRPr lang="ar-SA"/>
            </a:p>
          </p:txBody>
        </p:sp>
        <p:sp>
          <p:nvSpPr>
            <p:cNvPr id="15382" name="Text Box 12"/>
            <p:cNvSpPr txBox="1">
              <a:spLocks noChangeArrowheads="1"/>
            </p:cNvSpPr>
            <p:nvPr/>
          </p:nvSpPr>
          <p:spPr bwMode="auto">
            <a:xfrm>
              <a:off x="2880" y="8732"/>
              <a:ext cx="6480" cy="540"/>
            </a:xfrm>
            <a:prstGeom prst="rect">
              <a:avLst/>
            </a:prstGeom>
            <a:solidFill>
              <a:srgbClr val="FFC000">
                <a:alpha val="38000"/>
              </a:srgbClr>
            </a:solidFill>
            <a:ln w="9525">
              <a:noFill/>
              <a:miter lim="800000"/>
              <a:headEnd/>
              <a:tailEnd/>
            </a:ln>
          </p:spPr>
          <p:txBody>
            <a:bodyPr/>
            <a:lstStyle/>
            <a:p>
              <a:pPr algn="ctr" eaLnBrk="0" hangingPunct="0"/>
              <a:r>
                <a:rPr lang="ar-SA" sz="1600" b="1" dirty="0">
                  <a:cs typeface="Times New Roman" pitchFamily="18" charset="0"/>
                </a:rPr>
                <a:t>شكل رقم </a:t>
              </a:r>
              <a:r>
                <a:rPr lang="ar-SA" sz="1600" b="1" dirty="0" smtClean="0">
                  <a:cs typeface="Times New Roman" pitchFamily="18" charset="0"/>
                </a:rPr>
                <a:t>(</a:t>
              </a:r>
              <a:r>
                <a:rPr lang="en-US" sz="1600" b="1" dirty="0" smtClean="0">
                  <a:cs typeface="Times New Roman" pitchFamily="18" charset="0"/>
                </a:rPr>
                <a:t>11-5</a:t>
              </a:r>
              <a:r>
                <a:rPr lang="ar-SA" sz="1600" b="1" dirty="0" smtClean="0">
                  <a:cs typeface="Times New Roman" pitchFamily="18" charset="0"/>
                </a:rPr>
                <a:t>) </a:t>
              </a:r>
              <a:r>
                <a:rPr lang="ar-SA" sz="1600" b="1" dirty="0">
                  <a:cs typeface="Times New Roman" pitchFamily="18" charset="0"/>
                </a:rPr>
                <a:t>العلاقة بين تكاليف المدى القصير </a:t>
              </a:r>
              <a:r>
                <a:rPr lang="ar-SA" sz="1600" b="1" dirty="0" err="1">
                  <a:cs typeface="Times New Roman" pitchFamily="18" charset="0"/>
                </a:rPr>
                <a:t>و</a:t>
              </a:r>
              <a:r>
                <a:rPr lang="ar-SA" sz="1600" b="1" dirty="0">
                  <a:cs typeface="Times New Roman" pitchFamily="18" charset="0"/>
                </a:rPr>
                <a:t> تكاليف المدى الطويل</a:t>
              </a:r>
              <a:endParaRPr lang="ar-SA" sz="1600" dirty="0"/>
            </a:p>
          </p:txBody>
        </p:sp>
        <p:cxnSp>
          <p:nvCxnSpPr>
            <p:cNvPr id="15383" name="AutoShape 11"/>
            <p:cNvCxnSpPr>
              <a:cxnSpLocks noChangeShapeType="1"/>
            </p:cNvCxnSpPr>
            <p:nvPr/>
          </p:nvCxnSpPr>
          <p:spPr bwMode="auto">
            <a:xfrm rot="-5400000">
              <a:off x="3330" y="5222"/>
              <a:ext cx="3240" cy="3060"/>
            </a:xfrm>
            <a:prstGeom prst="curvedConnector3">
              <a:avLst>
                <a:gd name="adj1" fmla="val 50000"/>
              </a:avLst>
            </a:prstGeom>
            <a:grpFill/>
            <a:ln w="19050">
              <a:solidFill>
                <a:srgbClr val="000080"/>
              </a:solidFill>
              <a:round/>
              <a:headEnd/>
              <a:tailEnd/>
            </a:ln>
          </p:spPr>
        </p:cxnSp>
        <p:sp>
          <p:nvSpPr>
            <p:cNvPr id="15384" name="Freeform 10"/>
            <p:cNvSpPr>
              <a:spLocks/>
            </p:cNvSpPr>
            <p:nvPr/>
          </p:nvSpPr>
          <p:spPr bwMode="auto">
            <a:xfrm>
              <a:off x="3420" y="5852"/>
              <a:ext cx="4320" cy="810"/>
            </a:xfrm>
            <a:custGeom>
              <a:avLst/>
              <a:gdLst>
                <a:gd name="T0" fmla="*/ 0 w 4320"/>
                <a:gd name="T1" fmla="*/ 720 h 810"/>
                <a:gd name="T2" fmla="*/ 1800 w 4320"/>
                <a:gd name="T3" fmla="*/ 540 h 810"/>
                <a:gd name="T4" fmla="*/ 3060 w 4320"/>
                <a:gd name="T5" fmla="*/ 720 h 810"/>
                <a:gd name="T6" fmla="*/ 4320 w 4320"/>
                <a:gd name="T7" fmla="*/ 0 h 810"/>
                <a:gd name="T8" fmla="*/ 0 60000 65536"/>
                <a:gd name="T9" fmla="*/ 0 60000 65536"/>
                <a:gd name="T10" fmla="*/ 0 60000 65536"/>
                <a:gd name="T11" fmla="*/ 0 60000 65536"/>
                <a:gd name="T12" fmla="*/ 0 w 4320"/>
                <a:gd name="T13" fmla="*/ 0 h 810"/>
                <a:gd name="T14" fmla="*/ 4320 w 4320"/>
                <a:gd name="T15" fmla="*/ 810 h 810"/>
              </a:gdLst>
              <a:ahLst/>
              <a:cxnLst>
                <a:cxn ang="T8">
                  <a:pos x="T0" y="T1"/>
                </a:cxn>
                <a:cxn ang="T9">
                  <a:pos x="T2" y="T3"/>
                </a:cxn>
                <a:cxn ang="T10">
                  <a:pos x="T4" y="T5"/>
                </a:cxn>
                <a:cxn ang="T11">
                  <a:pos x="T6" y="T7"/>
                </a:cxn>
              </a:cxnLst>
              <a:rect l="T12" t="T13" r="T14" b="T15"/>
              <a:pathLst>
                <a:path w="4320" h="810">
                  <a:moveTo>
                    <a:pt x="0" y="720"/>
                  </a:moveTo>
                  <a:cubicBezTo>
                    <a:pt x="645" y="630"/>
                    <a:pt x="1290" y="540"/>
                    <a:pt x="1800" y="540"/>
                  </a:cubicBezTo>
                  <a:cubicBezTo>
                    <a:pt x="2310" y="540"/>
                    <a:pt x="2640" y="810"/>
                    <a:pt x="3060" y="720"/>
                  </a:cubicBezTo>
                  <a:cubicBezTo>
                    <a:pt x="3480" y="630"/>
                    <a:pt x="3900" y="315"/>
                    <a:pt x="4320" y="0"/>
                  </a:cubicBezTo>
                </a:path>
              </a:pathLst>
            </a:custGeom>
            <a:grpFill/>
            <a:ln w="15875">
              <a:solidFill>
                <a:srgbClr val="800000"/>
              </a:solidFill>
              <a:round/>
              <a:headEnd type="oval" w="med" len="med"/>
              <a:tailEnd/>
            </a:ln>
          </p:spPr>
          <p:txBody>
            <a:bodyPr/>
            <a:lstStyle/>
            <a:p>
              <a:endParaRPr lang="ar-YE"/>
            </a:p>
          </p:txBody>
        </p:sp>
        <p:sp>
          <p:nvSpPr>
            <p:cNvPr id="15385" name="Line 9"/>
            <p:cNvSpPr>
              <a:spLocks noChangeShapeType="1"/>
            </p:cNvSpPr>
            <p:nvPr/>
          </p:nvSpPr>
          <p:spPr bwMode="auto">
            <a:xfrm>
              <a:off x="5760" y="6392"/>
              <a:ext cx="0" cy="1980"/>
            </a:xfrm>
            <a:prstGeom prst="line">
              <a:avLst/>
            </a:prstGeom>
            <a:grpFill/>
            <a:ln w="9525">
              <a:solidFill>
                <a:srgbClr val="000000"/>
              </a:solidFill>
              <a:prstDash val="sysDot"/>
              <a:round/>
              <a:headEnd type="oval" w="med" len="med"/>
              <a:tailEnd type="oval" w="med" len="med"/>
            </a:ln>
          </p:spPr>
          <p:txBody>
            <a:bodyPr/>
            <a:lstStyle/>
            <a:p>
              <a:endParaRPr lang="ar-SA"/>
            </a:p>
          </p:txBody>
        </p:sp>
        <p:sp>
          <p:nvSpPr>
            <p:cNvPr id="15386" name="Line 8"/>
            <p:cNvSpPr>
              <a:spLocks noChangeShapeType="1"/>
            </p:cNvSpPr>
            <p:nvPr/>
          </p:nvSpPr>
          <p:spPr bwMode="auto">
            <a:xfrm>
              <a:off x="4500" y="6932"/>
              <a:ext cx="1" cy="1440"/>
            </a:xfrm>
            <a:prstGeom prst="line">
              <a:avLst/>
            </a:prstGeom>
            <a:grpFill/>
            <a:ln w="9525">
              <a:solidFill>
                <a:srgbClr val="000000"/>
              </a:solidFill>
              <a:prstDash val="sysDot"/>
              <a:round/>
              <a:headEnd type="oval" w="med" len="med"/>
              <a:tailEnd type="oval" w="med" len="med"/>
            </a:ln>
          </p:spPr>
          <p:txBody>
            <a:bodyPr/>
            <a:lstStyle/>
            <a:p>
              <a:endParaRPr lang="ar-SA"/>
            </a:p>
          </p:txBody>
        </p:sp>
        <p:sp>
          <p:nvSpPr>
            <p:cNvPr id="15387" name="Line 7"/>
            <p:cNvSpPr>
              <a:spLocks noChangeShapeType="1"/>
            </p:cNvSpPr>
            <p:nvPr/>
          </p:nvSpPr>
          <p:spPr bwMode="auto">
            <a:xfrm>
              <a:off x="6300" y="5852"/>
              <a:ext cx="0" cy="2520"/>
            </a:xfrm>
            <a:prstGeom prst="line">
              <a:avLst/>
            </a:prstGeom>
            <a:grpFill/>
            <a:ln w="9525" cap="rnd">
              <a:solidFill>
                <a:srgbClr val="000000"/>
              </a:solidFill>
              <a:prstDash val="sysDot"/>
              <a:round/>
              <a:headEnd type="oval" w="med" len="med"/>
              <a:tailEnd type="oval" w="med" len="med"/>
            </a:ln>
          </p:spPr>
          <p:txBody>
            <a:bodyPr/>
            <a:lstStyle/>
            <a:p>
              <a:endParaRPr lang="ar-SA"/>
            </a:p>
          </p:txBody>
        </p:sp>
        <p:sp>
          <p:nvSpPr>
            <p:cNvPr id="15388" name="AutoShape 6"/>
            <p:cNvSpPr>
              <a:spLocks/>
            </p:cNvSpPr>
            <p:nvPr/>
          </p:nvSpPr>
          <p:spPr bwMode="auto">
            <a:xfrm>
              <a:off x="3240" y="6752"/>
              <a:ext cx="180" cy="1440"/>
            </a:xfrm>
            <a:prstGeom prst="leftBrace">
              <a:avLst>
                <a:gd name="adj1" fmla="val 66667"/>
                <a:gd name="adj2" fmla="val 50000"/>
              </a:avLst>
            </a:prstGeom>
            <a:grpFill/>
            <a:ln w="9525">
              <a:solidFill>
                <a:srgbClr val="000000"/>
              </a:solidFill>
              <a:round/>
              <a:headEnd/>
              <a:tailEnd/>
            </a:ln>
          </p:spPr>
          <p:txBody>
            <a:bodyPr/>
            <a:lstStyle/>
            <a:p>
              <a:endParaRPr lang="ar-YE"/>
            </a:p>
          </p:txBody>
        </p:sp>
        <p:sp>
          <p:nvSpPr>
            <p:cNvPr id="15389" name="Text Box 5"/>
            <p:cNvSpPr txBox="1">
              <a:spLocks noChangeArrowheads="1"/>
            </p:cNvSpPr>
            <p:nvPr/>
          </p:nvSpPr>
          <p:spPr bwMode="auto">
            <a:xfrm>
              <a:off x="1980" y="7292"/>
              <a:ext cx="1260" cy="653"/>
            </a:xfrm>
            <a:prstGeom prst="rect">
              <a:avLst/>
            </a:prstGeom>
            <a:grpFill/>
            <a:ln w="9525">
              <a:noFill/>
              <a:miter lim="800000"/>
              <a:headEnd/>
              <a:tailEnd/>
            </a:ln>
          </p:spPr>
          <p:txBody>
            <a:bodyPr/>
            <a:lstStyle/>
            <a:p>
              <a:pPr eaLnBrk="0" hangingPunct="0"/>
              <a:r>
                <a:rPr lang="ar-SA" sz="1600">
                  <a:cs typeface="Times New Roman" pitchFamily="18" charset="0"/>
                </a:rPr>
                <a:t>تكاليف ثابتة</a:t>
              </a:r>
              <a:endParaRPr lang="ar-SA" sz="1600"/>
            </a:p>
          </p:txBody>
        </p:sp>
      </p:grpSp>
      <p:sp>
        <p:nvSpPr>
          <p:cNvPr id="15366" name="Rectangle 43"/>
          <p:cNvSpPr>
            <a:spLocks noChangeArrowheads="1"/>
          </p:cNvSpPr>
          <p:nvPr/>
        </p:nvSpPr>
        <p:spPr bwMode="auto">
          <a:xfrm>
            <a:off x="428596" y="4500570"/>
            <a:ext cx="8429625" cy="2032000"/>
          </a:xfrm>
          <a:prstGeom prst="rect">
            <a:avLst/>
          </a:prstGeom>
          <a:solidFill>
            <a:srgbClr val="FFC000">
              <a:alpha val="40000"/>
            </a:srgbClr>
          </a:solidFill>
          <a:ln w="9525">
            <a:noFill/>
            <a:miter lim="800000"/>
            <a:headEnd/>
            <a:tailEnd/>
          </a:ln>
        </p:spPr>
        <p:txBody>
          <a:bodyPr anchor="ctr">
            <a:spAutoFit/>
          </a:bodyPr>
          <a:lstStyle/>
          <a:p>
            <a:pPr algn="justLow"/>
            <a:r>
              <a:rPr lang="en-US" b="1" dirty="0">
                <a:latin typeface="Times New Roman" pitchFamily="18" charset="0"/>
                <a:cs typeface="Times New Roman" pitchFamily="18" charset="0"/>
              </a:rPr>
              <a:t>  </a:t>
            </a:r>
            <a:r>
              <a:rPr lang="ar-SA" b="1" dirty="0">
                <a:latin typeface="Times New Roman" pitchFamily="18" charset="0"/>
                <a:cs typeface="Times New Roman" pitchFamily="18" charset="0"/>
              </a:rPr>
              <a:t>وبالمثل يتضح من متوسطات التكاليف لمستوى الناتج </a:t>
            </a:r>
            <a:r>
              <a:rPr lang="en-US" b="1" i="1" dirty="0">
                <a:latin typeface="Times New Roman" pitchFamily="18" charset="0"/>
                <a:cs typeface="Times New Roman" pitchFamily="18" charset="0"/>
              </a:rPr>
              <a:t>Y</a:t>
            </a:r>
            <a:r>
              <a:rPr lang="en-US" b="1" i="1" baseline="-25000" dirty="0">
                <a:latin typeface="Times New Roman" pitchFamily="18" charset="0"/>
                <a:cs typeface="Times New Roman" pitchFamily="18" charset="0"/>
              </a:rPr>
              <a:t>2</a:t>
            </a:r>
            <a:r>
              <a:rPr lang="ar-SA" b="1" dirty="0">
                <a:latin typeface="Times New Roman" pitchFamily="18" charset="0"/>
                <a:cs typeface="Times New Roman" pitchFamily="18" charset="0"/>
              </a:rPr>
              <a:t> المعبر عنه بالشكل </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11-6</a:t>
            </a:r>
            <a:r>
              <a:rPr lang="ar-SA" b="1" dirty="0" smtClean="0">
                <a:latin typeface="Times New Roman" pitchFamily="18" charset="0"/>
                <a:cs typeface="Times New Roman" pitchFamily="18" charset="0"/>
              </a:rPr>
              <a:t>) </a:t>
            </a:r>
            <a:r>
              <a:rPr lang="ar-SA" b="1" dirty="0">
                <a:latin typeface="Times New Roman" pitchFamily="18" charset="0"/>
                <a:cs typeface="Times New Roman" pitchFamily="18" charset="0"/>
              </a:rPr>
              <a:t>أن متوسطات التكاليف عند توليفات الموارد </a:t>
            </a:r>
            <a:r>
              <a:rPr lang="en-US" b="1" i="1" dirty="0">
                <a:latin typeface="Times New Roman" pitchFamily="18" charset="0"/>
                <a:cs typeface="Times New Roman" pitchFamily="18" charset="0"/>
              </a:rPr>
              <a:t>ABCD</a:t>
            </a:r>
            <a:r>
              <a:rPr lang="ar-SA" b="1" dirty="0">
                <a:latin typeface="Times New Roman" pitchFamily="18" charset="0"/>
                <a:cs typeface="Times New Roman" pitchFamily="18" charset="0"/>
              </a:rPr>
              <a:t> في الشكل </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11-4</a:t>
            </a:r>
            <a:r>
              <a:rPr lang="ar-SA" b="1" dirty="0" smtClean="0">
                <a:latin typeface="Times New Roman" pitchFamily="18" charset="0"/>
                <a:cs typeface="Times New Roman" pitchFamily="18" charset="0"/>
              </a:rPr>
              <a:t>) </a:t>
            </a:r>
            <a:r>
              <a:rPr lang="ar-SA" b="1" dirty="0">
                <a:latin typeface="Times New Roman" pitchFamily="18" charset="0"/>
                <a:cs typeface="Times New Roman" pitchFamily="18" charset="0"/>
              </a:rPr>
              <a:t>توضحها النقاط </a:t>
            </a:r>
            <a:r>
              <a:rPr lang="en-US" b="1" i="1" dirty="0">
                <a:latin typeface="Times New Roman" pitchFamily="18" charset="0"/>
                <a:cs typeface="Times New Roman" pitchFamily="18" charset="0"/>
              </a:rPr>
              <a:t>A``,B``, C``,D``</a:t>
            </a:r>
            <a:r>
              <a:rPr lang="en-US" b="1" dirty="0">
                <a:latin typeface="Times New Roman" pitchFamily="18" charset="0"/>
                <a:cs typeface="Times New Roman" pitchFamily="18" charset="0"/>
              </a:rPr>
              <a:t> </a:t>
            </a:r>
            <a:r>
              <a:rPr lang="ar-SA" b="1" dirty="0">
                <a:latin typeface="Times New Roman" pitchFamily="18" charset="0"/>
                <a:cs typeface="Times New Roman" pitchFamily="18" charset="0"/>
              </a:rPr>
              <a:t>  . ويجب مراعاة أن نقطة تماس منحنى متوسط التكاليف في المدى القصير </a:t>
            </a:r>
            <a:r>
              <a:rPr lang="en-US" b="1" i="1" dirty="0">
                <a:latin typeface="Times New Roman" pitchFamily="18" charset="0"/>
                <a:cs typeface="Times New Roman" pitchFamily="18" charset="0"/>
              </a:rPr>
              <a:t>SRTC</a:t>
            </a:r>
            <a:r>
              <a:rPr lang="ar-SA" b="1" dirty="0">
                <a:latin typeface="Times New Roman" pitchFamily="18" charset="0"/>
                <a:cs typeface="Times New Roman" pitchFamily="18" charset="0"/>
              </a:rPr>
              <a:t> مع منحنى متوسط التكاليف في المدى الطويل </a:t>
            </a:r>
            <a:r>
              <a:rPr lang="en-US" b="1" i="1" dirty="0">
                <a:latin typeface="Times New Roman" pitchFamily="18" charset="0"/>
                <a:cs typeface="Times New Roman" pitchFamily="18" charset="0"/>
              </a:rPr>
              <a:t>LRAC</a:t>
            </a:r>
            <a:r>
              <a:rPr lang="en-US" b="1" dirty="0">
                <a:latin typeface="Times New Roman" pitchFamily="18" charset="0"/>
                <a:cs typeface="Times New Roman" pitchFamily="18" charset="0"/>
              </a:rPr>
              <a:t> </a:t>
            </a:r>
            <a:r>
              <a:rPr lang="ar-SA" b="1" dirty="0">
                <a:latin typeface="Times New Roman" pitchFamily="18" charset="0"/>
                <a:cs typeface="Times New Roman" pitchFamily="18" charset="0"/>
              </a:rPr>
              <a:t>لا يجب بالضرورة أن تحدث عند أدنى نقطة على منحنى متوسط التكاليف في المدى القصير، إلا أن هذا التماس الذي يعني تساوي التكاليف المتوسطة في المدى الطويل</a:t>
            </a:r>
            <a:r>
              <a:rPr lang="en-US" b="1" i="1" dirty="0">
                <a:latin typeface="Times New Roman" pitchFamily="18" charset="0"/>
                <a:cs typeface="Times New Roman" pitchFamily="18" charset="0"/>
              </a:rPr>
              <a:t>LRAC</a:t>
            </a:r>
            <a:r>
              <a:rPr lang="en-US" b="1" dirty="0">
                <a:latin typeface="Times New Roman" pitchFamily="18" charset="0"/>
                <a:cs typeface="Times New Roman" pitchFamily="18" charset="0"/>
              </a:rPr>
              <a:t> </a:t>
            </a:r>
            <a:r>
              <a:rPr lang="ar-SA" b="1" dirty="0">
                <a:latin typeface="Times New Roman" pitchFamily="18" charset="0"/>
                <a:cs typeface="Times New Roman" pitchFamily="18" charset="0"/>
              </a:rPr>
              <a:t>  مع المدى القصير قد يحدث عندما يكون منحنى متوسط التكاليف المتوسطة في المدى القصير هابطاً أو عند النقطة الدنيا له أو عندما يكون صاعداً.</a:t>
            </a:r>
            <a:endParaRPr lang="en-US" b="1" dirty="0">
              <a:latin typeface="Times New Roman" pitchFamily="18" charset="0"/>
              <a:cs typeface="Times New Roman" pitchFamily="18" charset="0"/>
            </a:endParaRPr>
          </a:p>
          <a:p>
            <a:pPr algn="justLow" eaLnBrk="0" hangingPunct="0"/>
            <a:r>
              <a:rPr lang="ar-SA" b="1" dirty="0">
                <a:latin typeface="Times New Roman" pitchFamily="18" charset="0"/>
                <a:cs typeface="Times New Roman" pitchFamily="18" charset="0"/>
              </a:rPr>
              <a:t>.</a:t>
            </a:r>
          </a:p>
        </p:txBody>
      </p:sp>
    </p:spTree>
    <p:custDataLst>
      <p:tags r:id="rId1"/>
    </p:custData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28000"/>
            <a:lum/>
          </a:blip>
          <a:srcRect/>
          <a:tile tx="0" ty="0" sx="100000" sy="100000" flip="none" algn="tl"/>
        </a:blipFill>
        <a:effectLst/>
      </p:bgPr>
    </p:bg>
    <p:spTree>
      <p:nvGrpSpPr>
        <p:cNvPr id="1" name=""/>
        <p:cNvGrpSpPr/>
        <p:nvPr/>
      </p:nvGrpSpPr>
      <p:grpSpPr>
        <a:xfrm>
          <a:off x="0" y="0"/>
          <a:ext cx="0" cy="0"/>
          <a:chOff x="0" y="0"/>
          <a:chExt cx="0" cy="0"/>
        </a:xfrm>
      </p:grpSpPr>
      <p:sp>
        <p:nvSpPr>
          <p:cNvPr id="16388" name="Rectangle 2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pSp>
        <p:nvGrpSpPr>
          <p:cNvPr id="16389" name="Group 1"/>
          <p:cNvGrpSpPr>
            <a:grpSpLocks noChangeAspect="1"/>
          </p:cNvGrpSpPr>
          <p:nvPr/>
        </p:nvGrpSpPr>
        <p:grpSpPr bwMode="auto">
          <a:xfrm>
            <a:off x="642910" y="1357298"/>
            <a:ext cx="7972991" cy="3571900"/>
            <a:chOff x="1440" y="4232"/>
            <a:chExt cx="8460" cy="5040"/>
          </a:xfrm>
        </p:grpSpPr>
        <p:sp>
          <p:nvSpPr>
            <p:cNvPr id="16392" name="AutoShape 24"/>
            <p:cNvSpPr>
              <a:spLocks noChangeAspect="1" noChangeArrowheads="1" noTextEdit="1"/>
            </p:cNvSpPr>
            <p:nvPr/>
          </p:nvSpPr>
          <p:spPr bwMode="auto">
            <a:xfrm>
              <a:off x="1440" y="4232"/>
              <a:ext cx="8460" cy="5040"/>
            </a:xfrm>
            <a:prstGeom prst="rect">
              <a:avLst/>
            </a:prstGeom>
            <a:noFill/>
            <a:ln w="12700">
              <a:solidFill>
                <a:srgbClr val="000000"/>
              </a:solidFill>
              <a:miter lim="800000"/>
              <a:headEnd/>
              <a:tailEnd/>
            </a:ln>
          </p:spPr>
          <p:txBody>
            <a:bodyPr/>
            <a:lstStyle/>
            <a:p>
              <a:endParaRPr lang="ar-SA"/>
            </a:p>
          </p:txBody>
        </p:sp>
        <p:sp>
          <p:nvSpPr>
            <p:cNvPr id="16393" name="Line 23"/>
            <p:cNvSpPr>
              <a:spLocks noChangeShapeType="1"/>
            </p:cNvSpPr>
            <p:nvPr/>
          </p:nvSpPr>
          <p:spPr bwMode="auto">
            <a:xfrm>
              <a:off x="3420" y="4592"/>
              <a:ext cx="0" cy="3780"/>
            </a:xfrm>
            <a:prstGeom prst="line">
              <a:avLst/>
            </a:prstGeom>
            <a:noFill/>
            <a:ln w="19050">
              <a:solidFill>
                <a:srgbClr val="000000"/>
              </a:solidFill>
              <a:round/>
              <a:headEnd type="triangle" w="med" len="med"/>
              <a:tailEnd/>
            </a:ln>
          </p:spPr>
          <p:txBody>
            <a:bodyPr/>
            <a:lstStyle/>
            <a:p>
              <a:endParaRPr lang="ar-SA"/>
            </a:p>
          </p:txBody>
        </p:sp>
        <p:sp>
          <p:nvSpPr>
            <p:cNvPr id="16394" name="Line 22"/>
            <p:cNvSpPr>
              <a:spLocks noChangeShapeType="1"/>
            </p:cNvSpPr>
            <p:nvPr/>
          </p:nvSpPr>
          <p:spPr bwMode="auto">
            <a:xfrm>
              <a:off x="3420" y="8372"/>
              <a:ext cx="5040" cy="0"/>
            </a:xfrm>
            <a:prstGeom prst="line">
              <a:avLst/>
            </a:prstGeom>
            <a:noFill/>
            <a:ln w="19050">
              <a:solidFill>
                <a:srgbClr val="000000"/>
              </a:solidFill>
              <a:round/>
              <a:headEnd/>
              <a:tailEnd type="triangle" w="med" len="med"/>
            </a:ln>
          </p:spPr>
          <p:txBody>
            <a:bodyPr/>
            <a:lstStyle/>
            <a:p>
              <a:endParaRPr lang="ar-SA"/>
            </a:p>
          </p:txBody>
        </p:sp>
        <p:sp>
          <p:nvSpPr>
            <p:cNvPr id="16395" name="Text Box 21"/>
            <p:cNvSpPr txBox="1">
              <a:spLocks noChangeArrowheads="1"/>
            </p:cNvSpPr>
            <p:nvPr/>
          </p:nvSpPr>
          <p:spPr bwMode="auto">
            <a:xfrm>
              <a:off x="3132" y="5807"/>
              <a:ext cx="900" cy="540"/>
            </a:xfrm>
            <a:prstGeom prst="rect">
              <a:avLst/>
            </a:prstGeom>
            <a:noFill/>
            <a:ln w="9525">
              <a:noFill/>
              <a:miter lim="800000"/>
              <a:headEnd/>
              <a:tailEnd/>
            </a:ln>
          </p:spPr>
          <p:txBody>
            <a:bodyPr/>
            <a:lstStyle/>
            <a:p>
              <a:pPr eaLnBrk="0" hangingPunct="0"/>
              <a:r>
                <a:rPr lang="en-US" sz="1400">
                  <a:cs typeface="Times New Roman" pitchFamily="18" charset="0"/>
                </a:rPr>
                <a:t>    C`</a:t>
              </a:r>
              <a:r>
                <a:rPr lang="en-US" sz="900">
                  <a:cs typeface="Times New Roman" pitchFamily="18" charset="0"/>
                </a:rPr>
                <a:t>`</a:t>
              </a:r>
              <a:endParaRPr lang="en-US"/>
            </a:p>
          </p:txBody>
        </p:sp>
        <p:sp>
          <p:nvSpPr>
            <p:cNvPr id="16396" name="Text Box 20"/>
            <p:cNvSpPr txBox="1">
              <a:spLocks noChangeArrowheads="1"/>
            </p:cNvSpPr>
            <p:nvPr/>
          </p:nvSpPr>
          <p:spPr bwMode="auto">
            <a:xfrm>
              <a:off x="3060" y="8372"/>
              <a:ext cx="540" cy="540"/>
            </a:xfrm>
            <a:prstGeom prst="rect">
              <a:avLst/>
            </a:prstGeom>
            <a:noFill/>
            <a:ln w="9525">
              <a:noFill/>
              <a:miter lim="800000"/>
              <a:headEnd/>
              <a:tailEnd/>
            </a:ln>
          </p:spPr>
          <p:txBody>
            <a:bodyPr/>
            <a:lstStyle/>
            <a:p>
              <a:pPr eaLnBrk="0" hangingPunct="0"/>
              <a:r>
                <a:rPr lang="en-US" sz="1200">
                  <a:cs typeface="Times New Roman" pitchFamily="18" charset="0"/>
                </a:rPr>
                <a:t>0</a:t>
              </a:r>
              <a:endParaRPr lang="en-US"/>
            </a:p>
          </p:txBody>
        </p:sp>
        <p:sp>
          <p:nvSpPr>
            <p:cNvPr id="16397" name="Text Box 19"/>
            <p:cNvSpPr txBox="1">
              <a:spLocks noChangeArrowheads="1"/>
            </p:cNvSpPr>
            <p:nvPr/>
          </p:nvSpPr>
          <p:spPr bwMode="auto">
            <a:xfrm>
              <a:off x="5580" y="8372"/>
              <a:ext cx="560" cy="540"/>
            </a:xfrm>
            <a:prstGeom prst="rect">
              <a:avLst/>
            </a:prstGeom>
            <a:noFill/>
            <a:ln w="9525">
              <a:noFill/>
              <a:miter lim="800000"/>
              <a:headEnd/>
              <a:tailEnd/>
            </a:ln>
          </p:spPr>
          <p:txBody>
            <a:bodyPr/>
            <a:lstStyle/>
            <a:p>
              <a:pPr eaLnBrk="0" hangingPunct="0"/>
              <a:r>
                <a:rPr lang="en-US" sz="1200" i="1" dirty="0">
                  <a:cs typeface="Times New Roman" pitchFamily="18" charset="0"/>
                </a:rPr>
                <a:t>Y</a:t>
              </a:r>
              <a:r>
                <a:rPr lang="en-US" sz="1200" i="1" baseline="-30000" dirty="0">
                  <a:cs typeface="Times New Roman" pitchFamily="18" charset="0"/>
                </a:rPr>
                <a:t>3</a:t>
              </a:r>
              <a:endParaRPr lang="en-US" dirty="0"/>
            </a:p>
          </p:txBody>
        </p:sp>
        <p:sp>
          <p:nvSpPr>
            <p:cNvPr id="16398" name="Text Box 18"/>
            <p:cNvSpPr txBox="1">
              <a:spLocks noChangeArrowheads="1"/>
            </p:cNvSpPr>
            <p:nvPr/>
          </p:nvSpPr>
          <p:spPr bwMode="auto">
            <a:xfrm>
              <a:off x="3941" y="8466"/>
              <a:ext cx="720" cy="302"/>
            </a:xfrm>
            <a:prstGeom prst="rect">
              <a:avLst/>
            </a:prstGeom>
            <a:noFill/>
            <a:ln w="9525">
              <a:noFill/>
              <a:miter lim="800000"/>
              <a:headEnd/>
              <a:tailEnd/>
            </a:ln>
          </p:spPr>
          <p:txBody>
            <a:bodyPr/>
            <a:lstStyle/>
            <a:p>
              <a:pPr eaLnBrk="0" hangingPunct="0"/>
              <a:r>
                <a:rPr lang="en-US" sz="1200" i="1" dirty="0">
                  <a:cs typeface="Times New Roman" pitchFamily="18" charset="0"/>
                </a:rPr>
                <a:t>Y</a:t>
              </a:r>
              <a:r>
                <a:rPr lang="en-US" sz="1200" i="1" baseline="-30000" dirty="0">
                  <a:cs typeface="Times New Roman" pitchFamily="18" charset="0"/>
                </a:rPr>
                <a:t>2</a:t>
              </a:r>
              <a:endParaRPr lang="en-US" dirty="0"/>
            </a:p>
          </p:txBody>
        </p:sp>
        <p:sp>
          <p:nvSpPr>
            <p:cNvPr id="16399" name="Text Box 17"/>
            <p:cNvSpPr txBox="1">
              <a:spLocks noChangeArrowheads="1"/>
            </p:cNvSpPr>
            <p:nvPr/>
          </p:nvSpPr>
          <p:spPr bwMode="auto">
            <a:xfrm>
              <a:off x="3780" y="8372"/>
              <a:ext cx="465" cy="540"/>
            </a:xfrm>
            <a:prstGeom prst="rect">
              <a:avLst/>
            </a:prstGeom>
            <a:noFill/>
            <a:ln w="9525">
              <a:noFill/>
              <a:miter lim="800000"/>
              <a:headEnd/>
              <a:tailEnd/>
            </a:ln>
          </p:spPr>
          <p:txBody>
            <a:bodyPr/>
            <a:lstStyle/>
            <a:p>
              <a:pPr eaLnBrk="0" hangingPunct="0"/>
              <a:r>
                <a:rPr lang="en-US" sz="1200" i="1" dirty="0">
                  <a:cs typeface="Times New Roman" pitchFamily="18" charset="0"/>
                </a:rPr>
                <a:t>Y</a:t>
              </a:r>
              <a:r>
                <a:rPr lang="en-US" sz="1200" i="1" baseline="-30000" dirty="0">
                  <a:cs typeface="Times New Roman" pitchFamily="18" charset="0"/>
                </a:rPr>
                <a:t>1</a:t>
              </a:r>
              <a:endParaRPr lang="en-US" dirty="0"/>
            </a:p>
          </p:txBody>
        </p:sp>
        <p:sp>
          <p:nvSpPr>
            <p:cNvPr id="16400" name="Text Box 16"/>
            <p:cNvSpPr txBox="1">
              <a:spLocks noChangeArrowheads="1"/>
            </p:cNvSpPr>
            <p:nvPr/>
          </p:nvSpPr>
          <p:spPr bwMode="auto">
            <a:xfrm>
              <a:off x="4320" y="6032"/>
              <a:ext cx="540" cy="360"/>
            </a:xfrm>
            <a:prstGeom prst="rect">
              <a:avLst/>
            </a:prstGeom>
            <a:noFill/>
            <a:ln w="9525">
              <a:noFill/>
              <a:miter lim="800000"/>
              <a:headEnd/>
              <a:tailEnd/>
            </a:ln>
          </p:spPr>
          <p:txBody>
            <a:bodyPr/>
            <a:lstStyle/>
            <a:p>
              <a:pPr eaLnBrk="0" hangingPunct="0"/>
              <a:r>
                <a:rPr lang="en-US" sz="1400">
                  <a:cs typeface="Times New Roman" pitchFamily="18" charset="0"/>
                </a:rPr>
                <a:t>A``</a:t>
              </a:r>
              <a:endParaRPr lang="en-US" sz="1400"/>
            </a:p>
          </p:txBody>
        </p:sp>
        <p:sp>
          <p:nvSpPr>
            <p:cNvPr id="16401" name="Text Box 15"/>
            <p:cNvSpPr txBox="1">
              <a:spLocks noChangeArrowheads="1"/>
            </p:cNvSpPr>
            <p:nvPr/>
          </p:nvSpPr>
          <p:spPr bwMode="auto">
            <a:xfrm>
              <a:off x="5457" y="5845"/>
              <a:ext cx="540" cy="540"/>
            </a:xfrm>
            <a:prstGeom prst="rect">
              <a:avLst/>
            </a:prstGeom>
            <a:noFill/>
            <a:ln w="9525">
              <a:noFill/>
              <a:miter lim="800000"/>
              <a:headEnd/>
              <a:tailEnd/>
            </a:ln>
          </p:spPr>
          <p:txBody>
            <a:bodyPr/>
            <a:lstStyle/>
            <a:p>
              <a:pPr eaLnBrk="0" hangingPunct="0"/>
              <a:r>
                <a:rPr lang="en-US" sz="1200" dirty="0">
                  <a:cs typeface="Times New Roman" pitchFamily="18" charset="0"/>
                </a:rPr>
                <a:t>B``</a:t>
              </a:r>
              <a:endParaRPr lang="en-US" sz="1200" dirty="0"/>
            </a:p>
          </p:txBody>
        </p:sp>
        <p:sp>
          <p:nvSpPr>
            <p:cNvPr id="16402" name="Text Box 14"/>
            <p:cNvSpPr txBox="1">
              <a:spLocks noChangeArrowheads="1"/>
            </p:cNvSpPr>
            <p:nvPr/>
          </p:nvSpPr>
          <p:spPr bwMode="auto">
            <a:xfrm>
              <a:off x="3893" y="5132"/>
              <a:ext cx="720" cy="360"/>
            </a:xfrm>
            <a:prstGeom prst="rect">
              <a:avLst/>
            </a:prstGeom>
            <a:noFill/>
            <a:ln w="9525">
              <a:noFill/>
              <a:miter lim="800000"/>
              <a:headEnd/>
              <a:tailEnd/>
            </a:ln>
          </p:spPr>
          <p:txBody>
            <a:bodyPr/>
            <a:lstStyle/>
            <a:p>
              <a:pPr eaLnBrk="0" hangingPunct="0"/>
              <a:r>
                <a:rPr lang="en-US" sz="900">
                  <a:cs typeface="Times New Roman" pitchFamily="18" charset="0"/>
                </a:rPr>
                <a:t>D``</a:t>
              </a:r>
              <a:endParaRPr lang="en-US"/>
            </a:p>
          </p:txBody>
        </p:sp>
        <p:sp>
          <p:nvSpPr>
            <p:cNvPr id="16403" name="Text Box 13"/>
            <p:cNvSpPr txBox="1">
              <a:spLocks noChangeArrowheads="1"/>
            </p:cNvSpPr>
            <p:nvPr/>
          </p:nvSpPr>
          <p:spPr bwMode="auto">
            <a:xfrm>
              <a:off x="6660" y="7270"/>
              <a:ext cx="1080" cy="562"/>
            </a:xfrm>
            <a:prstGeom prst="rect">
              <a:avLst/>
            </a:prstGeom>
            <a:noFill/>
            <a:ln w="9525">
              <a:noFill/>
              <a:miter lim="800000"/>
              <a:headEnd/>
              <a:tailEnd/>
            </a:ln>
          </p:spPr>
          <p:txBody>
            <a:bodyPr/>
            <a:lstStyle/>
            <a:p>
              <a:pPr eaLnBrk="0" hangingPunct="0"/>
              <a:r>
                <a:rPr lang="en-US" sz="1400" b="1" i="1">
                  <a:cs typeface="Times New Roman" pitchFamily="18" charset="0"/>
                </a:rPr>
                <a:t>LRAC</a:t>
              </a:r>
              <a:endParaRPr lang="en-US" sz="1400"/>
            </a:p>
          </p:txBody>
        </p:sp>
        <p:sp>
          <p:nvSpPr>
            <p:cNvPr id="16404" name="Text Box 12"/>
            <p:cNvSpPr txBox="1">
              <a:spLocks noChangeArrowheads="1"/>
            </p:cNvSpPr>
            <p:nvPr/>
          </p:nvSpPr>
          <p:spPr bwMode="auto">
            <a:xfrm>
              <a:off x="3240" y="4232"/>
              <a:ext cx="360" cy="540"/>
            </a:xfrm>
            <a:prstGeom prst="rect">
              <a:avLst/>
            </a:prstGeom>
            <a:noFill/>
            <a:ln w="9525">
              <a:noFill/>
              <a:miter lim="800000"/>
              <a:headEnd/>
              <a:tailEnd/>
            </a:ln>
          </p:spPr>
          <p:txBody>
            <a:bodyPr/>
            <a:lstStyle/>
            <a:p>
              <a:pPr eaLnBrk="0" hangingPunct="0"/>
              <a:r>
                <a:rPr lang="en-US" sz="1600">
                  <a:cs typeface="Times New Roman" pitchFamily="18" charset="0"/>
                </a:rPr>
                <a:t>$</a:t>
              </a:r>
              <a:endParaRPr lang="en-US" sz="1600"/>
            </a:p>
          </p:txBody>
        </p:sp>
        <p:sp>
          <p:nvSpPr>
            <p:cNvPr id="16405" name="Text Box 11"/>
            <p:cNvSpPr txBox="1">
              <a:spLocks noChangeArrowheads="1"/>
            </p:cNvSpPr>
            <p:nvPr/>
          </p:nvSpPr>
          <p:spPr bwMode="auto">
            <a:xfrm>
              <a:off x="8280" y="8192"/>
              <a:ext cx="900" cy="540"/>
            </a:xfrm>
            <a:prstGeom prst="rect">
              <a:avLst/>
            </a:prstGeom>
            <a:noFill/>
            <a:ln w="9525">
              <a:noFill/>
              <a:miter lim="800000"/>
              <a:headEnd/>
              <a:tailEnd/>
            </a:ln>
          </p:spPr>
          <p:txBody>
            <a:bodyPr/>
            <a:lstStyle/>
            <a:p>
              <a:pPr eaLnBrk="0" hangingPunct="0"/>
              <a:r>
                <a:rPr lang="ar-SA" sz="1400" b="1">
                  <a:cs typeface="Times New Roman" pitchFamily="18" charset="0"/>
                </a:rPr>
                <a:t>الإنتاج</a:t>
              </a:r>
              <a:endParaRPr lang="ar-SA" sz="1400"/>
            </a:p>
          </p:txBody>
        </p:sp>
        <p:sp>
          <p:nvSpPr>
            <p:cNvPr id="16406" name="Text Box 10"/>
            <p:cNvSpPr txBox="1">
              <a:spLocks noChangeArrowheads="1"/>
            </p:cNvSpPr>
            <p:nvPr/>
          </p:nvSpPr>
          <p:spPr bwMode="auto">
            <a:xfrm>
              <a:off x="2880" y="8732"/>
              <a:ext cx="6300" cy="540"/>
            </a:xfrm>
            <a:prstGeom prst="rect">
              <a:avLst/>
            </a:prstGeom>
            <a:noFill/>
            <a:ln w="9525">
              <a:noFill/>
              <a:miter lim="800000"/>
              <a:headEnd/>
              <a:tailEnd/>
            </a:ln>
          </p:spPr>
          <p:txBody>
            <a:bodyPr/>
            <a:lstStyle/>
            <a:p>
              <a:pPr algn="ctr" eaLnBrk="0" hangingPunct="0"/>
              <a:r>
                <a:rPr lang="ar-SA" sz="1600" b="1" dirty="0">
                  <a:latin typeface="Times New Roman" pitchFamily="18" charset="0"/>
                  <a:cs typeface="Times New Roman" pitchFamily="18" charset="0"/>
                </a:rPr>
                <a:t>شكل رقم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11-6</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العلاقة بين تكاليف المدى القصير </a:t>
              </a:r>
              <a:r>
                <a:rPr lang="ar-SA" sz="1600" b="1" dirty="0" err="1">
                  <a:latin typeface="Times New Roman" pitchFamily="18" charset="0"/>
                  <a:cs typeface="Times New Roman" pitchFamily="18" charset="0"/>
                </a:rPr>
                <a:t>و</a:t>
              </a:r>
              <a:r>
                <a:rPr lang="ar-SA" sz="1600" b="1" dirty="0">
                  <a:latin typeface="Times New Roman" pitchFamily="18" charset="0"/>
                  <a:cs typeface="Times New Roman" pitchFamily="18" charset="0"/>
                </a:rPr>
                <a:t> تكاليف المدى الطويل</a:t>
              </a:r>
            </a:p>
          </p:txBody>
        </p:sp>
        <p:sp>
          <p:nvSpPr>
            <p:cNvPr id="16407" name="Line 9"/>
            <p:cNvSpPr>
              <a:spLocks noChangeShapeType="1"/>
            </p:cNvSpPr>
            <p:nvPr/>
          </p:nvSpPr>
          <p:spPr bwMode="auto">
            <a:xfrm>
              <a:off x="4140" y="6032"/>
              <a:ext cx="1" cy="2340"/>
            </a:xfrm>
            <a:prstGeom prst="line">
              <a:avLst/>
            </a:prstGeom>
            <a:noFill/>
            <a:ln w="9525">
              <a:solidFill>
                <a:srgbClr val="000000"/>
              </a:solidFill>
              <a:prstDash val="sysDot"/>
              <a:round/>
              <a:headEnd type="oval" w="med" len="med"/>
              <a:tailEnd type="oval" w="med" len="med"/>
            </a:ln>
          </p:spPr>
          <p:txBody>
            <a:bodyPr/>
            <a:lstStyle/>
            <a:p>
              <a:endParaRPr lang="ar-SA"/>
            </a:p>
          </p:txBody>
        </p:sp>
        <p:sp>
          <p:nvSpPr>
            <p:cNvPr id="16408" name="Line 8"/>
            <p:cNvSpPr>
              <a:spLocks noChangeShapeType="1"/>
            </p:cNvSpPr>
            <p:nvPr/>
          </p:nvSpPr>
          <p:spPr bwMode="auto">
            <a:xfrm>
              <a:off x="4500" y="6392"/>
              <a:ext cx="1" cy="1980"/>
            </a:xfrm>
            <a:prstGeom prst="line">
              <a:avLst/>
            </a:prstGeom>
            <a:noFill/>
            <a:ln w="9525">
              <a:solidFill>
                <a:srgbClr val="000000"/>
              </a:solidFill>
              <a:prstDash val="sysDot"/>
              <a:round/>
              <a:headEnd type="oval" w="med" len="med"/>
              <a:tailEnd type="oval" w="med" len="med"/>
            </a:ln>
          </p:spPr>
          <p:txBody>
            <a:bodyPr/>
            <a:lstStyle/>
            <a:p>
              <a:endParaRPr lang="ar-SA"/>
            </a:p>
          </p:txBody>
        </p:sp>
        <p:sp>
          <p:nvSpPr>
            <p:cNvPr id="16409" name="Line 7"/>
            <p:cNvSpPr>
              <a:spLocks noChangeShapeType="1"/>
            </p:cNvSpPr>
            <p:nvPr/>
          </p:nvSpPr>
          <p:spPr bwMode="auto">
            <a:xfrm>
              <a:off x="5940" y="6212"/>
              <a:ext cx="1" cy="2160"/>
            </a:xfrm>
            <a:prstGeom prst="line">
              <a:avLst/>
            </a:prstGeom>
            <a:noFill/>
            <a:ln w="9525" cap="rnd">
              <a:solidFill>
                <a:srgbClr val="000000"/>
              </a:solidFill>
              <a:prstDash val="sysDot"/>
              <a:round/>
              <a:headEnd type="oval" w="med" len="med"/>
              <a:tailEnd type="oval" w="med" len="med"/>
            </a:ln>
          </p:spPr>
          <p:txBody>
            <a:bodyPr/>
            <a:lstStyle/>
            <a:p>
              <a:endParaRPr lang="ar-SA"/>
            </a:p>
          </p:txBody>
        </p:sp>
        <p:sp>
          <p:nvSpPr>
            <p:cNvPr id="16410" name="Arc 6"/>
            <p:cNvSpPr>
              <a:spLocks/>
            </p:cNvSpPr>
            <p:nvPr/>
          </p:nvSpPr>
          <p:spPr bwMode="auto">
            <a:xfrm flipH="1" flipV="1">
              <a:off x="3960" y="5132"/>
              <a:ext cx="2880" cy="2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5875">
              <a:solidFill>
                <a:srgbClr val="000000"/>
              </a:solidFill>
              <a:prstDash val="dash"/>
              <a:round/>
              <a:headEnd/>
              <a:tailEnd/>
            </a:ln>
          </p:spPr>
          <p:txBody>
            <a:bodyPr/>
            <a:lstStyle/>
            <a:p>
              <a:endParaRPr lang="ar-YE"/>
            </a:p>
          </p:txBody>
        </p:sp>
        <p:sp>
          <p:nvSpPr>
            <p:cNvPr id="16411" name="Arc 5"/>
            <p:cNvSpPr>
              <a:spLocks/>
            </p:cNvSpPr>
            <p:nvPr/>
          </p:nvSpPr>
          <p:spPr bwMode="auto">
            <a:xfrm>
              <a:off x="4140" y="5132"/>
              <a:ext cx="1980" cy="1757"/>
            </a:xfrm>
            <a:custGeom>
              <a:avLst/>
              <a:gdLst>
                <a:gd name="T0" fmla="*/ 0 w 43200"/>
                <a:gd name="T1" fmla="*/ 0 h 21831"/>
                <a:gd name="T2" fmla="*/ 0 w 43200"/>
                <a:gd name="T3" fmla="*/ 0 h 21831"/>
                <a:gd name="T4" fmla="*/ 0 w 43200"/>
                <a:gd name="T5" fmla="*/ 0 h 21831"/>
                <a:gd name="T6" fmla="*/ 0 60000 65536"/>
                <a:gd name="T7" fmla="*/ 0 60000 65536"/>
                <a:gd name="T8" fmla="*/ 0 60000 65536"/>
                <a:gd name="T9" fmla="*/ 0 w 43200"/>
                <a:gd name="T10" fmla="*/ 0 h 21831"/>
                <a:gd name="T11" fmla="*/ 43200 w 43200"/>
                <a:gd name="T12" fmla="*/ 21831 h 21831"/>
              </a:gdLst>
              <a:ahLst/>
              <a:cxnLst>
                <a:cxn ang="T6">
                  <a:pos x="T0" y="T1"/>
                </a:cxn>
                <a:cxn ang="T7">
                  <a:pos x="T2" y="T3"/>
                </a:cxn>
                <a:cxn ang="T8">
                  <a:pos x="T4" y="T5"/>
                </a:cxn>
              </a:cxnLst>
              <a:rect l="T9" t="T10" r="T11" b="T12"/>
              <a:pathLst>
                <a:path w="43200" h="21831" fill="none" extrusionOk="0">
                  <a:moveTo>
                    <a:pt x="43199" y="222"/>
                  </a:moveTo>
                  <a:cubicBezTo>
                    <a:pt x="43199" y="225"/>
                    <a:pt x="43200" y="228"/>
                    <a:pt x="43200" y="231"/>
                  </a:cubicBezTo>
                  <a:cubicBezTo>
                    <a:pt x="43200" y="12160"/>
                    <a:pt x="33529" y="21831"/>
                    <a:pt x="21600" y="21831"/>
                  </a:cubicBezTo>
                  <a:cubicBezTo>
                    <a:pt x="9670" y="21831"/>
                    <a:pt x="0" y="12160"/>
                    <a:pt x="0" y="231"/>
                  </a:cubicBezTo>
                  <a:cubicBezTo>
                    <a:pt x="-1" y="153"/>
                    <a:pt x="0" y="76"/>
                    <a:pt x="1" y="0"/>
                  </a:cubicBezTo>
                </a:path>
                <a:path w="43200" h="21831" stroke="0" extrusionOk="0">
                  <a:moveTo>
                    <a:pt x="43199" y="222"/>
                  </a:moveTo>
                  <a:cubicBezTo>
                    <a:pt x="43199" y="225"/>
                    <a:pt x="43200" y="228"/>
                    <a:pt x="43200" y="231"/>
                  </a:cubicBezTo>
                  <a:cubicBezTo>
                    <a:pt x="43200" y="12160"/>
                    <a:pt x="33529" y="21831"/>
                    <a:pt x="21600" y="21831"/>
                  </a:cubicBezTo>
                  <a:cubicBezTo>
                    <a:pt x="9670" y="21831"/>
                    <a:pt x="0" y="12160"/>
                    <a:pt x="0" y="231"/>
                  </a:cubicBezTo>
                  <a:cubicBezTo>
                    <a:pt x="-1" y="153"/>
                    <a:pt x="0" y="76"/>
                    <a:pt x="1" y="0"/>
                  </a:cubicBezTo>
                  <a:lnTo>
                    <a:pt x="21600" y="231"/>
                  </a:lnTo>
                  <a:close/>
                </a:path>
              </a:pathLst>
            </a:custGeom>
            <a:noFill/>
            <a:ln w="22225">
              <a:solidFill>
                <a:srgbClr val="000000"/>
              </a:solidFill>
              <a:round/>
              <a:headEnd/>
              <a:tailEnd/>
            </a:ln>
          </p:spPr>
          <p:txBody>
            <a:bodyPr/>
            <a:lstStyle/>
            <a:p>
              <a:endParaRPr lang="ar-YE"/>
            </a:p>
          </p:txBody>
        </p:sp>
        <p:sp>
          <p:nvSpPr>
            <p:cNvPr id="16412" name="Line 4"/>
            <p:cNvSpPr>
              <a:spLocks noChangeShapeType="1"/>
            </p:cNvSpPr>
            <p:nvPr/>
          </p:nvSpPr>
          <p:spPr bwMode="auto">
            <a:xfrm flipV="1">
              <a:off x="4140" y="5312"/>
              <a:ext cx="0" cy="720"/>
            </a:xfrm>
            <a:prstGeom prst="line">
              <a:avLst/>
            </a:prstGeom>
            <a:noFill/>
            <a:ln w="9525">
              <a:solidFill>
                <a:srgbClr val="000000"/>
              </a:solidFill>
              <a:round/>
              <a:headEnd type="oval" w="med" len="med"/>
              <a:tailEnd type="oval" w="med" len="med"/>
            </a:ln>
          </p:spPr>
          <p:txBody>
            <a:bodyPr/>
            <a:lstStyle/>
            <a:p>
              <a:endParaRPr lang="ar-SA"/>
            </a:p>
          </p:txBody>
        </p:sp>
        <p:sp>
          <p:nvSpPr>
            <p:cNvPr id="16413" name="Line 3"/>
            <p:cNvSpPr>
              <a:spLocks noChangeShapeType="1"/>
            </p:cNvSpPr>
            <p:nvPr/>
          </p:nvSpPr>
          <p:spPr bwMode="auto">
            <a:xfrm>
              <a:off x="5940" y="7292"/>
              <a:ext cx="0" cy="1080"/>
            </a:xfrm>
            <a:prstGeom prst="line">
              <a:avLst/>
            </a:prstGeom>
            <a:noFill/>
            <a:ln w="9525">
              <a:solidFill>
                <a:srgbClr val="000000"/>
              </a:solidFill>
              <a:round/>
              <a:headEnd type="oval" w="med" len="med"/>
              <a:tailEnd type="oval" w="med" len="med"/>
            </a:ln>
          </p:spPr>
          <p:txBody>
            <a:bodyPr/>
            <a:lstStyle/>
            <a:p>
              <a:endParaRPr lang="ar-SA"/>
            </a:p>
          </p:txBody>
        </p:sp>
        <p:sp>
          <p:nvSpPr>
            <p:cNvPr id="16414" name="Text Box 2"/>
            <p:cNvSpPr txBox="1">
              <a:spLocks noChangeArrowheads="1"/>
            </p:cNvSpPr>
            <p:nvPr/>
          </p:nvSpPr>
          <p:spPr bwMode="auto">
            <a:xfrm>
              <a:off x="5580" y="6932"/>
              <a:ext cx="720" cy="540"/>
            </a:xfrm>
            <a:prstGeom prst="rect">
              <a:avLst/>
            </a:prstGeom>
            <a:noFill/>
            <a:ln w="9525">
              <a:noFill/>
              <a:miter lim="800000"/>
              <a:headEnd/>
              <a:tailEnd/>
            </a:ln>
          </p:spPr>
          <p:txBody>
            <a:bodyPr/>
            <a:lstStyle/>
            <a:p>
              <a:pPr eaLnBrk="0" hangingPunct="0"/>
              <a:r>
                <a:rPr lang="en-US" sz="1200" b="1">
                  <a:cs typeface="Times New Roman" pitchFamily="18" charset="0"/>
                </a:rPr>
                <a:t>E</a:t>
              </a:r>
              <a:r>
                <a:rPr lang="en-US" sz="1200" b="1" baseline="30000">
                  <a:cs typeface="Times New Roman" pitchFamily="18" charset="0"/>
                </a:rPr>
                <a:t>``</a:t>
              </a:r>
              <a:endParaRPr lang="en-US"/>
            </a:p>
          </p:txBody>
        </p:sp>
      </p:grpSp>
      <p:sp>
        <p:nvSpPr>
          <p:cNvPr id="31" name="Rectangle 30"/>
          <p:cNvSpPr/>
          <p:nvPr/>
        </p:nvSpPr>
        <p:spPr>
          <a:xfrm>
            <a:off x="785813" y="5072063"/>
            <a:ext cx="8143875" cy="1843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YE"/>
          </a:p>
        </p:txBody>
      </p:sp>
      <p:sp>
        <p:nvSpPr>
          <p:cNvPr id="16391" name="Rectangle 39"/>
          <p:cNvSpPr>
            <a:spLocks noChangeArrowheads="1"/>
          </p:cNvSpPr>
          <p:nvPr/>
        </p:nvSpPr>
        <p:spPr bwMode="auto">
          <a:xfrm>
            <a:off x="428596" y="5143512"/>
            <a:ext cx="8143875" cy="1200329"/>
          </a:xfrm>
          <a:prstGeom prst="rect">
            <a:avLst/>
          </a:prstGeom>
          <a:solidFill>
            <a:srgbClr val="FFC000">
              <a:alpha val="55000"/>
            </a:srgbClr>
          </a:solidFill>
          <a:ln w="9525">
            <a:noFill/>
            <a:miter lim="800000"/>
            <a:headEnd/>
            <a:tailEnd/>
          </a:ln>
        </p:spPr>
        <p:txBody>
          <a:bodyPr wrap="square" anchor="ctr">
            <a:spAutoFit/>
          </a:bodyPr>
          <a:lstStyle/>
          <a:p>
            <a:pPr algn="justLow" eaLnBrk="0" hangingPunct="0">
              <a:lnSpc>
                <a:spcPct val="150000"/>
              </a:lnSpc>
            </a:pPr>
            <a:r>
              <a:rPr lang="ar-SA" sz="1600" b="1" dirty="0">
                <a:latin typeface="Times New Roman" pitchFamily="18" charset="0"/>
                <a:cs typeface="Times New Roman" pitchFamily="18" charset="0"/>
              </a:rPr>
              <a:t>وبالعودة إلى الشكل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11-4</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نجد أنه عندما تنخفض متوسطات التكاليف في المدى الطويل بزيادة الإنتاج من المستوى </a:t>
            </a:r>
            <a:r>
              <a:rPr lang="en-US" sz="1600" b="1" i="1" dirty="0">
                <a:latin typeface="Times New Roman" pitchFamily="18" charset="0"/>
                <a:cs typeface="Times New Roman" pitchFamily="18" charset="0"/>
              </a:rPr>
              <a:t>A</a:t>
            </a:r>
            <a:r>
              <a:rPr lang="ar-SA" sz="1600" b="1" dirty="0">
                <a:latin typeface="Times New Roman" pitchFamily="18" charset="0"/>
                <a:cs typeface="Times New Roman" pitchFamily="18" charset="0"/>
              </a:rPr>
              <a:t> إلى المستوى </a:t>
            </a:r>
            <a:r>
              <a:rPr lang="en-US" sz="1600" b="1" i="1" dirty="0" smtClean="0">
                <a:latin typeface="Times New Roman" pitchFamily="18" charset="0"/>
                <a:cs typeface="Times New Roman" pitchFamily="18" charset="0"/>
              </a:rPr>
              <a:t>E</a:t>
            </a:r>
            <a:r>
              <a:rPr lang="ar-SA" sz="1600" b="1" dirty="0" smtClean="0">
                <a:latin typeface="Times New Roman" pitchFamily="18" charset="0"/>
                <a:cs typeface="Times New Roman" pitchFamily="18" charset="0"/>
              </a:rPr>
              <a:t>نجد </a:t>
            </a:r>
            <a:r>
              <a:rPr lang="ar-SA" sz="1600" b="1" dirty="0">
                <a:latin typeface="Times New Roman" pitchFamily="18" charset="0"/>
                <a:cs typeface="Times New Roman" pitchFamily="18" charset="0"/>
              </a:rPr>
              <a:t>أن متوسط التكاليف في المدى القصير ينخفض أيضاً من </a:t>
            </a:r>
            <a:r>
              <a:rPr lang="en-US" sz="1600" b="1" i="1" dirty="0">
                <a:latin typeface="Times New Roman" pitchFamily="18" charset="0"/>
                <a:cs typeface="Times New Roman" pitchFamily="18" charset="0"/>
              </a:rPr>
              <a:t>A</a:t>
            </a:r>
            <a:r>
              <a:rPr lang="en-US" sz="1600" b="1" dirty="0">
                <a:latin typeface="Times New Roman" pitchFamily="18" charset="0"/>
                <a:cs typeface="Times New Roman" pitchFamily="18" charset="0"/>
              </a:rPr>
              <a:t> </a:t>
            </a:r>
            <a:r>
              <a:rPr lang="ar-SA" sz="1600" b="1" dirty="0">
                <a:latin typeface="Times New Roman" pitchFamily="18" charset="0"/>
                <a:cs typeface="Times New Roman" pitchFamily="18" charset="0"/>
              </a:rPr>
              <a:t> إلى </a:t>
            </a:r>
            <a:r>
              <a:rPr lang="en-US" sz="1600" b="1" i="1" dirty="0">
                <a:latin typeface="Times New Roman" pitchFamily="18" charset="0"/>
                <a:cs typeface="Times New Roman" pitchFamily="18" charset="0"/>
              </a:rPr>
              <a:t>B</a:t>
            </a:r>
            <a:r>
              <a:rPr lang="ar-SA" sz="1600" b="1" dirty="0">
                <a:latin typeface="Times New Roman" pitchFamily="18" charset="0"/>
                <a:cs typeface="Times New Roman" pitchFamily="18" charset="0"/>
              </a:rPr>
              <a:t> (مادامت الدالة متصلة فإن النقطتان </a:t>
            </a:r>
            <a:r>
              <a:rPr lang="en-US" sz="1600" b="1" i="1" dirty="0">
                <a:latin typeface="Times New Roman" pitchFamily="18" charset="0"/>
                <a:cs typeface="Times New Roman" pitchFamily="18" charset="0"/>
              </a:rPr>
              <a:t>A</a:t>
            </a:r>
            <a:r>
              <a:rPr lang="en-US" sz="1600" b="1" dirty="0">
                <a:latin typeface="Times New Roman" pitchFamily="18" charset="0"/>
                <a:cs typeface="Times New Roman" pitchFamily="18" charset="0"/>
              </a:rPr>
              <a:t>,</a:t>
            </a:r>
            <a:r>
              <a:rPr lang="en-US" sz="1600" b="1" i="1" dirty="0">
                <a:latin typeface="Times New Roman" pitchFamily="18" charset="0"/>
                <a:cs typeface="Times New Roman" pitchFamily="18" charset="0"/>
              </a:rPr>
              <a:t>B</a:t>
            </a:r>
            <a:r>
              <a:rPr lang="ar-SA" sz="1600" b="1" dirty="0">
                <a:latin typeface="Times New Roman" pitchFamily="18" charset="0"/>
                <a:cs typeface="Times New Roman" pitchFamily="18" charset="0"/>
              </a:rPr>
              <a:t> عادة ما يتحركان ليقتربا من </a:t>
            </a:r>
            <a:r>
              <a:rPr lang="en-US" sz="1600" b="1" i="1" dirty="0">
                <a:latin typeface="Times New Roman" pitchFamily="18" charset="0"/>
                <a:cs typeface="Times New Roman" pitchFamily="18" charset="0"/>
              </a:rPr>
              <a:t>E</a:t>
            </a:r>
            <a:r>
              <a:rPr lang="ar-SA" sz="1600" b="1" dirty="0">
                <a:latin typeface="Times New Roman" pitchFamily="18" charset="0"/>
                <a:cs typeface="Times New Roman" pitchFamily="18" charset="0"/>
              </a:rPr>
              <a:t> كلما كان ذلك ضرورياً للبقاء على صفة اتصال الدالة</a:t>
            </a:r>
            <a:r>
              <a:rPr lang="ar-SA" sz="1600" b="1" dirty="0" smtClean="0">
                <a:latin typeface="Times New Roman" pitchFamily="18" charset="0"/>
                <a:cs typeface="Times New Roman" pitchFamily="18" charset="0"/>
              </a:rPr>
              <a:t>).</a:t>
            </a:r>
            <a:endParaRPr lang="ar-SA" sz="1600" b="1" dirty="0">
              <a:latin typeface="Times New Roman" pitchFamily="18" charset="0"/>
              <a:cs typeface="Times New Roman" pitchFamily="18" charset="0"/>
            </a:endParaRPr>
          </a:p>
        </p:txBody>
      </p:sp>
    </p:spTree>
    <p:custDataLst>
      <p:tags r:id="rId1"/>
    </p:custData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4000"/>
            <a:lum/>
          </a:blip>
          <a:srcRect/>
          <a:tile tx="0" ty="0" sx="100000" sy="100000" flip="none" algn="tl"/>
        </a:blipFill>
        <a:effectLst/>
      </p:bgPr>
    </p:bg>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642910" y="1142984"/>
            <a:ext cx="8043862" cy="5043488"/>
          </a:xfrm>
          <a:solidFill>
            <a:srgbClr val="FFC000">
              <a:alpha val="55000"/>
            </a:srgbClr>
          </a:solidFill>
        </p:spPr>
        <p:txBody>
          <a:bodyPr>
            <a:normAutofit fontScale="92500"/>
          </a:bodyPr>
          <a:lstStyle/>
          <a:p>
            <a:pPr algn="justLow">
              <a:lnSpc>
                <a:spcPct val="150000"/>
              </a:lnSpc>
              <a:defRPr/>
            </a:pPr>
            <a:r>
              <a:rPr lang="ar-SA" sz="1900" b="1" dirty="0" smtClean="0">
                <a:latin typeface="Times New Roman" pitchFamily="18" charset="0"/>
                <a:cs typeface="Times New Roman" pitchFamily="18" charset="0"/>
              </a:rPr>
              <a:t>لكن التكاليف الواقعة على الممر </a:t>
            </a:r>
            <a:r>
              <a:rPr lang="ar-SA" sz="1900" b="1" dirty="0" err="1" smtClean="0">
                <a:latin typeface="Times New Roman" pitchFamily="18" charset="0"/>
                <a:cs typeface="Times New Roman" pitchFamily="18" charset="0"/>
              </a:rPr>
              <a:t>الت</a:t>
            </a:r>
            <a:r>
              <a:rPr lang="ar-YE" sz="1900" b="1" dirty="0" smtClean="0">
                <a:latin typeface="Times New Roman" pitchFamily="18" charset="0"/>
                <a:cs typeface="Times New Roman" pitchFamily="18" charset="0"/>
              </a:rPr>
              <a:t>و</a:t>
            </a:r>
            <a:r>
              <a:rPr lang="ar-SA" sz="1900" b="1" dirty="0" smtClean="0">
                <a:latin typeface="Times New Roman" pitchFamily="18" charset="0"/>
                <a:cs typeface="Times New Roman" pitchFamily="18" charset="0"/>
              </a:rPr>
              <a:t>سعي للمنشأة عادة ما تكون أقل عن نظيرتها القصيرة المدى عندما يكون حجم المشروع ثابتاً، وينطبق هذا بالمثل عندما ترتفع التكاليف من النقطة   </a:t>
            </a:r>
            <a:r>
              <a:rPr lang="en-US" sz="1900" b="1" i="1" dirty="0" smtClean="0">
                <a:latin typeface="Times New Roman" pitchFamily="18" charset="0"/>
                <a:cs typeface="Times New Roman" pitchFamily="18" charset="0"/>
              </a:rPr>
              <a:t>A</a:t>
            </a:r>
            <a:r>
              <a:rPr lang="ar-SA" sz="1900" b="1" dirty="0" smtClean="0">
                <a:latin typeface="Times New Roman" pitchFamily="18" charset="0"/>
                <a:cs typeface="Times New Roman" pitchFamily="18" charset="0"/>
              </a:rPr>
              <a:t> إلى النقطة </a:t>
            </a:r>
            <a:r>
              <a:rPr lang="en-US" sz="1900" b="1" i="1" dirty="0" smtClean="0">
                <a:latin typeface="Times New Roman" pitchFamily="18" charset="0"/>
                <a:cs typeface="Times New Roman" pitchFamily="18" charset="0"/>
              </a:rPr>
              <a:t>E</a:t>
            </a:r>
            <a:r>
              <a:rPr lang="ar-SA" sz="1900" b="1" dirty="0" smtClean="0">
                <a:latin typeface="Times New Roman" pitchFamily="18" charset="0"/>
                <a:cs typeface="Times New Roman" pitchFamily="18" charset="0"/>
              </a:rPr>
              <a:t>.</a:t>
            </a:r>
            <a:endParaRPr lang="en-US" sz="1900" b="1" dirty="0" smtClean="0">
              <a:latin typeface="Times New Roman" pitchFamily="18" charset="0"/>
              <a:cs typeface="Times New Roman" pitchFamily="18" charset="0"/>
            </a:endParaRPr>
          </a:p>
          <a:p>
            <a:pPr algn="justLow">
              <a:lnSpc>
                <a:spcPct val="150000"/>
              </a:lnSpc>
              <a:defRPr/>
            </a:pPr>
            <a:r>
              <a:rPr lang="ar-SA" sz="1900" b="1" dirty="0" smtClean="0">
                <a:latin typeface="Times New Roman" pitchFamily="18" charset="0"/>
                <a:cs typeface="Times New Roman" pitchFamily="18" charset="0"/>
              </a:rPr>
              <a:t>الشكل</a:t>
            </a:r>
            <a:r>
              <a:rPr lang="ar-YE" sz="1900" b="1" dirty="0" smtClean="0">
                <a:latin typeface="Times New Roman" pitchFamily="18" charset="0"/>
                <a:cs typeface="Times New Roman" pitchFamily="18" charset="0"/>
              </a:rPr>
              <a:t> </a:t>
            </a:r>
            <a:r>
              <a:rPr lang="ar-SA" sz="1900" b="1" dirty="0" smtClean="0">
                <a:latin typeface="Times New Roman" pitchFamily="18" charset="0"/>
                <a:cs typeface="Times New Roman" pitchFamily="18" charset="0"/>
              </a:rPr>
              <a:t>(</a:t>
            </a:r>
            <a:r>
              <a:rPr lang="en-US" sz="1900" b="1" dirty="0" smtClean="0">
                <a:latin typeface="Times New Roman" pitchFamily="18" charset="0"/>
                <a:cs typeface="Times New Roman" pitchFamily="18" charset="0"/>
              </a:rPr>
              <a:t> (11-7</a:t>
            </a:r>
            <a:r>
              <a:rPr lang="ar-SA" sz="1900" b="1" dirty="0" smtClean="0">
                <a:latin typeface="Times New Roman" pitchFamily="18" charset="0"/>
                <a:cs typeface="Times New Roman" pitchFamily="18" charset="0"/>
              </a:rPr>
              <a:t>يوضح التكاليف الحدية في المدى الطويل</a:t>
            </a:r>
            <a:r>
              <a:rPr lang="en-US" sz="1900" b="1" i="1" dirty="0" smtClean="0">
                <a:latin typeface="Times New Roman" pitchFamily="18" charset="0"/>
                <a:cs typeface="Times New Roman" pitchFamily="18" charset="0"/>
              </a:rPr>
              <a:t>LRMC</a:t>
            </a:r>
            <a:r>
              <a:rPr lang="ar-SA" sz="1900" b="1" dirty="0" smtClean="0">
                <a:latin typeface="Times New Roman" pitchFamily="18" charset="0"/>
                <a:cs typeface="Times New Roman" pitchFamily="18" charset="0"/>
              </a:rPr>
              <a:t> ونظيرتها في المدى القصير </a:t>
            </a:r>
            <a:r>
              <a:rPr lang="en-US" sz="1900" b="1" i="1" dirty="0" smtClean="0">
                <a:latin typeface="Times New Roman" pitchFamily="18" charset="0"/>
                <a:cs typeface="Times New Roman" pitchFamily="18" charset="0"/>
              </a:rPr>
              <a:t>SRMC</a:t>
            </a:r>
            <a:r>
              <a:rPr lang="ar-SA" sz="1900" b="1" dirty="0" smtClean="0">
                <a:latin typeface="Times New Roman" pitchFamily="18" charset="0"/>
                <a:cs typeface="Times New Roman" pitchFamily="18" charset="0"/>
              </a:rPr>
              <a:t> ذلك أن التكاليف الحدية في المدى الطويل </a:t>
            </a:r>
            <a:r>
              <a:rPr lang="en-US" sz="1900" b="1" i="1" dirty="0" smtClean="0">
                <a:latin typeface="Times New Roman" pitchFamily="18" charset="0"/>
                <a:cs typeface="Times New Roman" pitchFamily="18" charset="0"/>
              </a:rPr>
              <a:t>LRMC</a:t>
            </a:r>
            <a:r>
              <a:rPr lang="ar-SA" sz="1900" b="1" dirty="0" smtClean="0">
                <a:latin typeface="Times New Roman" pitchFamily="18" charset="0"/>
                <a:cs typeface="Times New Roman" pitchFamily="18" charset="0"/>
              </a:rPr>
              <a:t> يتم اشتقاقها بتفاضل دالة التكاليف في المدى الطويل. ويتضح من الشكل(</a:t>
            </a:r>
            <a:r>
              <a:rPr lang="en-US" sz="1900" b="1" dirty="0" smtClean="0">
                <a:latin typeface="Times New Roman" pitchFamily="18" charset="0"/>
                <a:cs typeface="Times New Roman" pitchFamily="18" charset="0"/>
              </a:rPr>
              <a:t> (11-7</a:t>
            </a:r>
            <a:r>
              <a:rPr lang="ar-SA" sz="1900" b="1" dirty="0" smtClean="0">
                <a:latin typeface="Times New Roman" pitchFamily="18" charset="0"/>
                <a:cs typeface="Times New Roman" pitchFamily="18" charset="0"/>
              </a:rPr>
              <a:t>أن منحنى التكاليف الحدية في المدى الطويل يكون في مستوى أعلى من نظيره في المدى  القصير عندما يكون الأول</a:t>
            </a:r>
            <a:r>
              <a:rPr lang="en-US" sz="1900" b="1" i="1" dirty="0" smtClean="0">
                <a:latin typeface="Times New Roman" pitchFamily="18" charset="0"/>
                <a:cs typeface="Times New Roman" pitchFamily="18" charset="0"/>
              </a:rPr>
              <a:t> LRMC</a:t>
            </a:r>
            <a:r>
              <a:rPr lang="en-US" sz="1900" b="1" dirty="0" smtClean="0">
                <a:latin typeface="Times New Roman" pitchFamily="18" charset="0"/>
                <a:cs typeface="Times New Roman" pitchFamily="18" charset="0"/>
              </a:rPr>
              <a:t> </a:t>
            </a:r>
            <a:r>
              <a:rPr lang="ar-SA" sz="1900" b="1" dirty="0" smtClean="0">
                <a:latin typeface="Times New Roman" pitchFamily="18" charset="0"/>
                <a:cs typeface="Times New Roman" pitchFamily="18" charset="0"/>
              </a:rPr>
              <a:t>هابطاً والعكس عندما يكون صاعداً، ويتساوى الاثنان عندما يصلان إلى مستوى الناتج </a:t>
            </a:r>
            <a:r>
              <a:rPr lang="en-US" sz="1900" b="1" i="1" dirty="0" smtClean="0">
                <a:latin typeface="Times New Roman" pitchFamily="18" charset="0"/>
                <a:cs typeface="Times New Roman" pitchFamily="18" charset="0"/>
              </a:rPr>
              <a:t>Y</a:t>
            </a:r>
            <a:r>
              <a:rPr lang="en-US" sz="1900" b="1" i="1" baseline="-25000" dirty="0" smtClean="0">
                <a:latin typeface="Times New Roman" pitchFamily="18" charset="0"/>
                <a:cs typeface="Times New Roman" pitchFamily="18" charset="0"/>
              </a:rPr>
              <a:t>2</a:t>
            </a:r>
            <a:r>
              <a:rPr lang="ar-SA" sz="1900" b="1" dirty="0" smtClean="0">
                <a:latin typeface="Times New Roman" pitchFamily="18" charset="0"/>
                <a:cs typeface="Times New Roman" pitchFamily="18" charset="0"/>
              </a:rPr>
              <a:t> (إذ يتساوى منحنى التكاليف الكلية في المدى الطويل مع نظيره في المدى القصير عند المستوى </a:t>
            </a:r>
            <a:r>
              <a:rPr lang="en-US" sz="1900" b="1" dirty="0" smtClean="0">
                <a:latin typeface="Times New Roman" pitchFamily="18" charset="0"/>
                <a:cs typeface="Times New Roman" pitchFamily="18" charset="0"/>
              </a:rPr>
              <a:t>Y</a:t>
            </a:r>
            <a:r>
              <a:rPr lang="en-US" sz="1900" b="1" baseline="-25000" dirty="0" smtClean="0">
                <a:latin typeface="Times New Roman" pitchFamily="18" charset="0"/>
                <a:cs typeface="Times New Roman" pitchFamily="18" charset="0"/>
              </a:rPr>
              <a:t>2</a:t>
            </a:r>
            <a:r>
              <a:rPr lang="ar-SA" sz="1900" b="1" dirty="0" smtClean="0">
                <a:latin typeface="Times New Roman" pitchFamily="18" charset="0"/>
                <a:cs typeface="Times New Roman" pitchFamily="18" charset="0"/>
              </a:rPr>
              <a:t> كما في الشكل (</a:t>
            </a:r>
            <a:r>
              <a:rPr lang="en-US" sz="1900" b="1" dirty="0" smtClean="0">
                <a:latin typeface="Times New Roman" pitchFamily="18" charset="0"/>
                <a:cs typeface="Times New Roman" pitchFamily="18" charset="0"/>
              </a:rPr>
              <a:t>11-5</a:t>
            </a:r>
            <a:r>
              <a:rPr lang="ar-SA" sz="1900" b="1" dirty="0" smtClean="0">
                <a:latin typeface="Times New Roman" pitchFamily="18" charset="0"/>
                <a:cs typeface="Times New Roman" pitchFamily="18" charset="0"/>
              </a:rPr>
              <a:t>) أيضاً) وذلك عندما يكون حجم المشروع عند المستوى الثابت  ولا يمكن أن يتساوى المنحنيان عند أي مستوى آخر للإنتاج غير ذلك المعبر عنه بالمستوى </a:t>
            </a:r>
            <a:r>
              <a:rPr lang="en-US" sz="1900" b="1" i="1" dirty="0" smtClean="0">
                <a:latin typeface="Times New Roman" pitchFamily="18" charset="0"/>
                <a:cs typeface="Times New Roman" pitchFamily="18" charset="0"/>
              </a:rPr>
              <a:t>Y</a:t>
            </a:r>
            <a:r>
              <a:rPr lang="en-US" sz="1900" b="1" i="1" baseline="-25000" dirty="0" smtClean="0">
                <a:latin typeface="Times New Roman" pitchFamily="18" charset="0"/>
                <a:cs typeface="Times New Roman" pitchFamily="18" charset="0"/>
              </a:rPr>
              <a:t>2</a:t>
            </a:r>
            <a:r>
              <a:rPr lang="ar-SA" sz="1900" b="1" dirty="0" smtClean="0">
                <a:latin typeface="Times New Roman" pitchFamily="18" charset="0"/>
                <a:cs typeface="Times New Roman" pitchFamily="18" charset="0"/>
              </a:rPr>
              <a:t> عند الحجم  للمشروع وهذا يعبر عنه عند تقاطع منحنى التكاليف الحدية في المدى الطويل مع التكاليف الحدية في المدى القصير عند مستوى </a:t>
            </a:r>
            <a:r>
              <a:rPr lang="en-US" sz="1900" b="1" i="1" dirty="0" smtClean="0">
                <a:latin typeface="Times New Roman" pitchFamily="18" charset="0"/>
                <a:cs typeface="Times New Roman" pitchFamily="18" charset="0"/>
              </a:rPr>
              <a:t>Y</a:t>
            </a:r>
            <a:r>
              <a:rPr lang="en-US" sz="1900" b="1" i="1" baseline="-25000" dirty="0" smtClean="0">
                <a:latin typeface="Times New Roman" pitchFamily="18" charset="0"/>
                <a:cs typeface="Times New Roman" pitchFamily="18" charset="0"/>
              </a:rPr>
              <a:t>2</a:t>
            </a:r>
            <a:r>
              <a:rPr lang="ar-SA" sz="1900" b="1" dirty="0" smtClean="0">
                <a:latin typeface="Times New Roman" pitchFamily="18" charset="0"/>
                <a:cs typeface="Times New Roman" pitchFamily="18" charset="0"/>
              </a:rPr>
              <a:t> من الناتج.</a:t>
            </a:r>
            <a:endParaRPr lang="en-US" sz="1900" b="1" dirty="0" smtClean="0">
              <a:latin typeface="Times New Roman" pitchFamily="18" charset="0"/>
              <a:cs typeface="Times New Roman" pitchFamily="18" charset="0"/>
            </a:endParaRPr>
          </a:p>
          <a:p>
            <a:pPr eaLnBrk="1" hangingPunct="1">
              <a:buFont typeface="Wingdings" pitchFamily="2" charset="2"/>
              <a:buNone/>
              <a:defRPr/>
            </a:pPr>
            <a:endParaRPr lang="en-US" sz="2000" b="1" dirty="0" smtClean="0">
              <a:solidFill>
                <a:schemeClr val="accent2">
                  <a:lumMod val="75000"/>
                </a:schemeClr>
              </a:solidFill>
            </a:endParaRPr>
          </a:p>
        </p:txBody>
      </p:sp>
    </p:spTree>
    <p:custDataLst>
      <p:tags r:id="rId1"/>
    </p:custData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61000"/>
            <a:lum/>
          </a:blip>
          <a:srcRect/>
          <a:tile tx="0" ty="0" sx="100000" sy="100000" flip="none" algn="tl"/>
        </a:blipFill>
        <a:effectLst/>
      </p:bgPr>
    </p:bg>
    <p:spTree>
      <p:nvGrpSpPr>
        <p:cNvPr id="1" name=""/>
        <p:cNvGrpSpPr/>
        <p:nvPr/>
      </p:nvGrpSpPr>
      <p:grpSpPr>
        <a:xfrm>
          <a:off x="0" y="0"/>
          <a:ext cx="0" cy="0"/>
          <a:chOff x="0" y="0"/>
          <a:chExt cx="0" cy="0"/>
        </a:xfrm>
      </p:grpSpPr>
      <p:sp>
        <p:nvSpPr>
          <p:cNvPr id="18436" name="Rectangle 2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pSp>
        <p:nvGrpSpPr>
          <p:cNvPr id="18437" name="Group 1"/>
          <p:cNvGrpSpPr>
            <a:grpSpLocks noChangeAspect="1"/>
          </p:cNvGrpSpPr>
          <p:nvPr/>
        </p:nvGrpSpPr>
        <p:grpSpPr bwMode="auto">
          <a:xfrm>
            <a:off x="857224" y="1214422"/>
            <a:ext cx="7858125" cy="3629025"/>
            <a:chOff x="2160" y="4232"/>
            <a:chExt cx="8280" cy="5715"/>
          </a:xfrm>
        </p:grpSpPr>
        <p:sp>
          <p:nvSpPr>
            <p:cNvPr id="18440" name="AutoShape 23"/>
            <p:cNvSpPr>
              <a:spLocks noChangeAspect="1" noChangeArrowheads="1" noTextEdit="1"/>
            </p:cNvSpPr>
            <p:nvPr/>
          </p:nvSpPr>
          <p:spPr bwMode="auto">
            <a:xfrm>
              <a:off x="2160" y="4345"/>
              <a:ext cx="8280" cy="5063"/>
            </a:xfrm>
            <a:prstGeom prst="rect">
              <a:avLst/>
            </a:prstGeom>
            <a:noFill/>
            <a:ln w="12700">
              <a:solidFill>
                <a:srgbClr val="000000"/>
              </a:solidFill>
              <a:miter lim="800000"/>
              <a:headEnd/>
              <a:tailEnd/>
            </a:ln>
          </p:spPr>
          <p:txBody>
            <a:bodyPr/>
            <a:lstStyle/>
            <a:p>
              <a:endParaRPr lang="ar-SA"/>
            </a:p>
          </p:txBody>
        </p:sp>
        <p:sp>
          <p:nvSpPr>
            <p:cNvPr id="18441" name="Line 22"/>
            <p:cNvSpPr>
              <a:spLocks noChangeShapeType="1"/>
            </p:cNvSpPr>
            <p:nvPr/>
          </p:nvSpPr>
          <p:spPr bwMode="auto">
            <a:xfrm>
              <a:off x="3420" y="4592"/>
              <a:ext cx="0" cy="3780"/>
            </a:xfrm>
            <a:prstGeom prst="line">
              <a:avLst/>
            </a:prstGeom>
            <a:noFill/>
            <a:ln w="19050">
              <a:solidFill>
                <a:srgbClr val="000000"/>
              </a:solidFill>
              <a:round/>
              <a:headEnd type="triangle" w="med" len="med"/>
              <a:tailEnd/>
            </a:ln>
          </p:spPr>
          <p:txBody>
            <a:bodyPr/>
            <a:lstStyle/>
            <a:p>
              <a:endParaRPr lang="ar-SA"/>
            </a:p>
          </p:txBody>
        </p:sp>
        <p:sp>
          <p:nvSpPr>
            <p:cNvPr id="18442" name="Line 21"/>
            <p:cNvSpPr>
              <a:spLocks noChangeShapeType="1"/>
            </p:cNvSpPr>
            <p:nvPr/>
          </p:nvSpPr>
          <p:spPr bwMode="auto">
            <a:xfrm>
              <a:off x="3420" y="8372"/>
              <a:ext cx="5040" cy="0"/>
            </a:xfrm>
            <a:prstGeom prst="line">
              <a:avLst/>
            </a:prstGeom>
            <a:noFill/>
            <a:ln w="19050">
              <a:solidFill>
                <a:srgbClr val="000000"/>
              </a:solidFill>
              <a:round/>
              <a:headEnd/>
              <a:tailEnd type="triangle" w="med" len="med"/>
            </a:ln>
          </p:spPr>
          <p:txBody>
            <a:bodyPr/>
            <a:lstStyle/>
            <a:p>
              <a:endParaRPr lang="ar-SA"/>
            </a:p>
          </p:txBody>
        </p:sp>
        <p:sp>
          <p:nvSpPr>
            <p:cNvPr id="18443" name="Text Box 20"/>
            <p:cNvSpPr txBox="1">
              <a:spLocks noChangeArrowheads="1"/>
            </p:cNvSpPr>
            <p:nvPr/>
          </p:nvSpPr>
          <p:spPr bwMode="auto">
            <a:xfrm>
              <a:off x="2880" y="8372"/>
              <a:ext cx="540" cy="540"/>
            </a:xfrm>
            <a:prstGeom prst="rect">
              <a:avLst/>
            </a:prstGeom>
            <a:noFill/>
            <a:ln w="9525">
              <a:noFill/>
              <a:miter lim="800000"/>
              <a:headEnd/>
              <a:tailEnd/>
            </a:ln>
          </p:spPr>
          <p:txBody>
            <a:bodyPr/>
            <a:lstStyle/>
            <a:p>
              <a:pPr eaLnBrk="0" hangingPunct="0"/>
              <a:r>
                <a:rPr lang="en-US" sz="1200">
                  <a:cs typeface="Times New Roman" pitchFamily="18" charset="0"/>
                </a:rPr>
                <a:t>0</a:t>
              </a:r>
              <a:endParaRPr lang="en-US"/>
            </a:p>
          </p:txBody>
        </p:sp>
        <p:sp>
          <p:nvSpPr>
            <p:cNvPr id="18444" name="Text Box 19"/>
            <p:cNvSpPr txBox="1">
              <a:spLocks noChangeArrowheads="1"/>
            </p:cNvSpPr>
            <p:nvPr/>
          </p:nvSpPr>
          <p:spPr bwMode="auto">
            <a:xfrm>
              <a:off x="5580" y="8372"/>
              <a:ext cx="569" cy="540"/>
            </a:xfrm>
            <a:prstGeom prst="rect">
              <a:avLst/>
            </a:prstGeom>
            <a:noFill/>
            <a:ln w="9525">
              <a:noFill/>
              <a:miter lim="800000"/>
              <a:headEnd/>
              <a:tailEnd/>
            </a:ln>
          </p:spPr>
          <p:txBody>
            <a:bodyPr/>
            <a:lstStyle/>
            <a:p>
              <a:pPr eaLnBrk="0" hangingPunct="0"/>
              <a:r>
                <a:rPr lang="en-US" sz="1200" i="1" dirty="0">
                  <a:cs typeface="Times New Roman" pitchFamily="18" charset="0"/>
                </a:rPr>
                <a:t>Y</a:t>
              </a:r>
              <a:r>
                <a:rPr lang="en-US" sz="1200" i="1" baseline="-30000" dirty="0">
                  <a:cs typeface="Times New Roman" pitchFamily="18" charset="0"/>
                </a:rPr>
                <a:t>3</a:t>
              </a:r>
              <a:endParaRPr lang="en-US" dirty="0"/>
            </a:p>
          </p:txBody>
        </p:sp>
        <p:sp>
          <p:nvSpPr>
            <p:cNvPr id="18445" name="Text Box 18"/>
            <p:cNvSpPr txBox="1">
              <a:spLocks noChangeArrowheads="1"/>
            </p:cNvSpPr>
            <p:nvPr/>
          </p:nvSpPr>
          <p:spPr bwMode="auto">
            <a:xfrm>
              <a:off x="4320" y="8372"/>
              <a:ext cx="475" cy="720"/>
            </a:xfrm>
            <a:prstGeom prst="rect">
              <a:avLst/>
            </a:prstGeom>
            <a:noFill/>
            <a:ln w="9525">
              <a:noFill/>
              <a:miter lim="800000"/>
              <a:headEnd/>
              <a:tailEnd/>
            </a:ln>
          </p:spPr>
          <p:txBody>
            <a:bodyPr/>
            <a:lstStyle/>
            <a:p>
              <a:pPr eaLnBrk="0" hangingPunct="0"/>
              <a:r>
                <a:rPr lang="en-US" sz="1200" i="1" dirty="0">
                  <a:cs typeface="Times New Roman" pitchFamily="18" charset="0"/>
                </a:rPr>
                <a:t>Y</a:t>
              </a:r>
              <a:r>
                <a:rPr lang="en-US" sz="1200" i="1" baseline="-30000" dirty="0">
                  <a:cs typeface="Times New Roman" pitchFamily="18" charset="0"/>
                </a:rPr>
                <a:t>2</a:t>
              </a:r>
              <a:endParaRPr lang="en-US" dirty="0"/>
            </a:p>
          </p:txBody>
        </p:sp>
        <p:sp>
          <p:nvSpPr>
            <p:cNvPr id="18446" name="Text Box 17"/>
            <p:cNvSpPr txBox="1">
              <a:spLocks noChangeArrowheads="1"/>
            </p:cNvSpPr>
            <p:nvPr/>
          </p:nvSpPr>
          <p:spPr bwMode="auto">
            <a:xfrm>
              <a:off x="3780" y="8372"/>
              <a:ext cx="563" cy="540"/>
            </a:xfrm>
            <a:prstGeom prst="rect">
              <a:avLst/>
            </a:prstGeom>
            <a:noFill/>
            <a:ln w="9525">
              <a:noFill/>
              <a:miter lim="800000"/>
              <a:headEnd/>
              <a:tailEnd/>
            </a:ln>
          </p:spPr>
          <p:txBody>
            <a:bodyPr/>
            <a:lstStyle/>
            <a:p>
              <a:pPr eaLnBrk="0" hangingPunct="0"/>
              <a:r>
                <a:rPr lang="en-US" sz="1200" i="1" dirty="0">
                  <a:cs typeface="Times New Roman" pitchFamily="18" charset="0"/>
                </a:rPr>
                <a:t>Y</a:t>
              </a:r>
              <a:r>
                <a:rPr lang="en-US" sz="1200" i="1" baseline="-30000" dirty="0">
                  <a:cs typeface="Times New Roman" pitchFamily="18" charset="0"/>
                </a:rPr>
                <a:t>1</a:t>
              </a:r>
              <a:endParaRPr lang="en-US" dirty="0"/>
            </a:p>
          </p:txBody>
        </p:sp>
        <p:sp>
          <p:nvSpPr>
            <p:cNvPr id="18447" name="Text Box 16"/>
            <p:cNvSpPr txBox="1">
              <a:spLocks noChangeArrowheads="1"/>
            </p:cNvSpPr>
            <p:nvPr/>
          </p:nvSpPr>
          <p:spPr bwMode="auto">
            <a:xfrm>
              <a:off x="6660" y="7292"/>
              <a:ext cx="1080" cy="540"/>
            </a:xfrm>
            <a:prstGeom prst="rect">
              <a:avLst/>
            </a:prstGeom>
            <a:noFill/>
            <a:ln w="9525">
              <a:noFill/>
              <a:miter lim="800000"/>
              <a:headEnd/>
              <a:tailEnd/>
            </a:ln>
          </p:spPr>
          <p:txBody>
            <a:bodyPr/>
            <a:lstStyle/>
            <a:p>
              <a:pPr eaLnBrk="0" hangingPunct="0"/>
              <a:r>
                <a:rPr lang="en-US" sz="1200" i="1">
                  <a:cs typeface="Times New Roman" pitchFamily="18" charset="0"/>
                </a:rPr>
                <a:t>LRMC</a:t>
              </a:r>
              <a:endParaRPr lang="en-US"/>
            </a:p>
          </p:txBody>
        </p:sp>
        <p:sp>
          <p:nvSpPr>
            <p:cNvPr id="18448" name="Text Box 15"/>
            <p:cNvSpPr txBox="1">
              <a:spLocks noChangeArrowheads="1"/>
            </p:cNvSpPr>
            <p:nvPr/>
          </p:nvSpPr>
          <p:spPr bwMode="auto">
            <a:xfrm>
              <a:off x="3060" y="4232"/>
              <a:ext cx="540" cy="540"/>
            </a:xfrm>
            <a:prstGeom prst="rect">
              <a:avLst/>
            </a:prstGeom>
            <a:noFill/>
            <a:ln w="9525">
              <a:noFill/>
              <a:miter lim="800000"/>
              <a:headEnd/>
              <a:tailEnd/>
            </a:ln>
          </p:spPr>
          <p:txBody>
            <a:bodyPr/>
            <a:lstStyle/>
            <a:p>
              <a:pPr eaLnBrk="0" hangingPunct="0"/>
              <a:r>
                <a:rPr lang="en-US" sz="1200">
                  <a:cs typeface="Times New Roman" pitchFamily="18" charset="0"/>
                </a:rPr>
                <a:t>$</a:t>
              </a:r>
              <a:endParaRPr lang="en-US"/>
            </a:p>
          </p:txBody>
        </p:sp>
        <p:sp>
          <p:nvSpPr>
            <p:cNvPr id="18449" name="Text Box 14"/>
            <p:cNvSpPr txBox="1">
              <a:spLocks noChangeArrowheads="1"/>
            </p:cNvSpPr>
            <p:nvPr/>
          </p:nvSpPr>
          <p:spPr bwMode="auto">
            <a:xfrm>
              <a:off x="7920" y="8192"/>
              <a:ext cx="1260" cy="540"/>
            </a:xfrm>
            <a:prstGeom prst="rect">
              <a:avLst/>
            </a:prstGeom>
            <a:noFill/>
            <a:ln w="9525">
              <a:noFill/>
              <a:miter lim="800000"/>
              <a:headEnd/>
              <a:tailEnd/>
            </a:ln>
          </p:spPr>
          <p:txBody>
            <a:bodyPr/>
            <a:lstStyle/>
            <a:p>
              <a:pPr eaLnBrk="0" hangingPunct="0"/>
              <a:r>
                <a:rPr lang="ar-SA" sz="1600">
                  <a:cs typeface="Times New Roman" pitchFamily="18" charset="0"/>
                </a:rPr>
                <a:t>الإنتاج</a:t>
              </a:r>
              <a:endParaRPr lang="ar-SA" sz="1600"/>
            </a:p>
          </p:txBody>
        </p:sp>
        <p:sp>
          <p:nvSpPr>
            <p:cNvPr id="18450" name="Text Box 13"/>
            <p:cNvSpPr txBox="1">
              <a:spLocks noChangeArrowheads="1"/>
            </p:cNvSpPr>
            <p:nvPr/>
          </p:nvSpPr>
          <p:spPr bwMode="auto">
            <a:xfrm>
              <a:off x="2762" y="9407"/>
              <a:ext cx="6480" cy="540"/>
            </a:xfrm>
            <a:prstGeom prst="rect">
              <a:avLst/>
            </a:prstGeom>
            <a:solidFill>
              <a:schemeClr val="bg2">
                <a:lumMod val="90000"/>
                <a:alpha val="53000"/>
              </a:schemeClr>
            </a:solidFill>
            <a:ln w="9525">
              <a:noFill/>
              <a:miter lim="800000"/>
              <a:headEnd/>
              <a:tailEnd/>
            </a:ln>
          </p:spPr>
          <p:txBody>
            <a:bodyPr/>
            <a:lstStyle/>
            <a:p>
              <a:pPr algn="ctr" eaLnBrk="0" hangingPunct="0"/>
              <a:r>
                <a:rPr lang="ar-SA" sz="1600" b="1" dirty="0">
                  <a:latin typeface="Times New Roman" pitchFamily="18" charset="0"/>
                  <a:cs typeface="Times New Roman" pitchFamily="18" charset="0"/>
                </a:rPr>
                <a:t>شكل رقم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11-7</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العلاقة بين تكاليف المدى القصير </a:t>
              </a:r>
              <a:r>
                <a:rPr lang="ar-SA" sz="1600" b="1" dirty="0" err="1">
                  <a:latin typeface="Times New Roman" pitchFamily="18" charset="0"/>
                  <a:cs typeface="Times New Roman" pitchFamily="18" charset="0"/>
                </a:rPr>
                <a:t>و</a:t>
              </a:r>
              <a:r>
                <a:rPr lang="ar-SA" sz="1600" b="1" dirty="0">
                  <a:latin typeface="Times New Roman" pitchFamily="18" charset="0"/>
                  <a:cs typeface="Times New Roman" pitchFamily="18" charset="0"/>
                </a:rPr>
                <a:t> تكاليف المدى الطويل</a:t>
              </a:r>
              <a:endParaRPr lang="ar-SA" sz="1600" dirty="0">
                <a:latin typeface="Times New Roman" pitchFamily="18" charset="0"/>
                <a:cs typeface="Times New Roman" pitchFamily="18" charset="0"/>
              </a:endParaRPr>
            </a:p>
          </p:txBody>
        </p:sp>
        <p:sp>
          <p:nvSpPr>
            <p:cNvPr id="18451" name="Line 12"/>
            <p:cNvSpPr>
              <a:spLocks noChangeShapeType="1"/>
            </p:cNvSpPr>
            <p:nvPr/>
          </p:nvSpPr>
          <p:spPr bwMode="auto">
            <a:xfrm>
              <a:off x="4140" y="6032"/>
              <a:ext cx="1" cy="2340"/>
            </a:xfrm>
            <a:prstGeom prst="line">
              <a:avLst/>
            </a:prstGeom>
            <a:noFill/>
            <a:ln w="9525">
              <a:solidFill>
                <a:srgbClr val="000000"/>
              </a:solidFill>
              <a:prstDash val="sysDot"/>
              <a:round/>
              <a:headEnd type="oval" w="med" len="med"/>
              <a:tailEnd type="oval" w="med" len="med"/>
            </a:ln>
          </p:spPr>
          <p:txBody>
            <a:bodyPr/>
            <a:lstStyle/>
            <a:p>
              <a:endParaRPr lang="ar-SA"/>
            </a:p>
          </p:txBody>
        </p:sp>
        <p:sp>
          <p:nvSpPr>
            <p:cNvPr id="18452" name="Line 11"/>
            <p:cNvSpPr>
              <a:spLocks noChangeShapeType="1"/>
            </p:cNvSpPr>
            <p:nvPr/>
          </p:nvSpPr>
          <p:spPr bwMode="auto">
            <a:xfrm>
              <a:off x="4500" y="6392"/>
              <a:ext cx="1" cy="1980"/>
            </a:xfrm>
            <a:prstGeom prst="line">
              <a:avLst/>
            </a:prstGeom>
            <a:noFill/>
            <a:ln w="9525">
              <a:solidFill>
                <a:srgbClr val="000000"/>
              </a:solidFill>
              <a:prstDash val="sysDot"/>
              <a:round/>
              <a:headEnd type="oval" w="med" len="med"/>
              <a:tailEnd type="oval" w="med" len="med"/>
            </a:ln>
          </p:spPr>
          <p:txBody>
            <a:bodyPr/>
            <a:lstStyle/>
            <a:p>
              <a:endParaRPr lang="ar-SA"/>
            </a:p>
          </p:txBody>
        </p:sp>
        <p:sp>
          <p:nvSpPr>
            <p:cNvPr id="18453" name="Line 10"/>
            <p:cNvSpPr>
              <a:spLocks noChangeShapeType="1"/>
            </p:cNvSpPr>
            <p:nvPr/>
          </p:nvSpPr>
          <p:spPr bwMode="auto">
            <a:xfrm>
              <a:off x="5939" y="6212"/>
              <a:ext cx="1" cy="2160"/>
            </a:xfrm>
            <a:prstGeom prst="line">
              <a:avLst/>
            </a:prstGeom>
            <a:noFill/>
            <a:ln w="9525" cap="rnd">
              <a:solidFill>
                <a:srgbClr val="000000"/>
              </a:solidFill>
              <a:prstDash val="sysDot"/>
              <a:round/>
              <a:headEnd type="oval" w="med" len="med"/>
              <a:tailEnd type="oval" w="med" len="med"/>
            </a:ln>
          </p:spPr>
          <p:txBody>
            <a:bodyPr/>
            <a:lstStyle/>
            <a:p>
              <a:endParaRPr lang="ar-SA"/>
            </a:p>
          </p:txBody>
        </p:sp>
        <p:sp>
          <p:nvSpPr>
            <p:cNvPr id="18454" name="Arc 9"/>
            <p:cNvSpPr>
              <a:spLocks/>
            </p:cNvSpPr>
            <p:nvPr/>
          </p:nvSpPr>
          <p:spPr bwMode="auto">
            <a:xfrm flipH="1" flipV="1">
              <a:off x="3960" y="5132"/>
              <a:ext cx="2987" cy="2340"/>
            </a:xfrm>
            <a:custGeom>
              <a:avLst/>
              <a:gdLst>
                <a:gd name="T0" fmla="*/ 0 w 22403"/>
                <a:gd name="T1" fmla="*/ 0 h 21600"/>
                <a:gd name="T2" fmla="*/ 0 w 22403"/>
                <a:gd name="T3" fmla="*/ 0 h 21600"/>
                <a:gd name="T4" fmla="*/ 0 w 22403"/>
                <a:gd name="T5" fmla="*/ 0 h 21600"/>
                <a:gd name="T6" fmla="*/ 0 60000 65536"/>
                <a:gd name="T7" fmla="*/ 0 60000 65536"/>
                <a:gd name="T8" fmla="*/ 0 60000 65536"/>
                <a:gd name="T9" fmla="*/ 0 w 22403"/>
                <a:gd name="T10" fmla="*/ 0 h 21600"/>
                <a:gd name="T11" fmla="*/ 22403 w 22403"/>
                <a:gd name="T12" fmla="*/ 21600 h 21600"/>
              </a:gdLst>
              <a:ahLst/>
              <a:cxnLst>
                <a:cxn ang="T6">
                  <a:pos x="T0" y="T1"/>
                </a:cxn>
                <a:cxn ang="T7">
                  <a:pos x="T2" y="T3"/>
                </a:cxn>
                <a:cxn ang="T8">
                  <a:pos x="T4" y="T5"/>
                </a:cxn>
              </a:cxnLst>
              <a:rect l="T9" t="T10" r="T11" b="T12"/>
              <a:pathLst>
                <a:path w="22403" h="21600" fill="none" extrusionOk="0">
                  <a:moveTo>
                    <a:pt x="-1" y="14"/>
                  </a:moveTo>
                  <a:cubicBezTo>
                    <a:pt x="267" y="4"/>
                    <a:pt x="535" y="-1"/>
                    <a:pt x="803" y="0"/>
                  </a:cubicBezTo>
                  <a:cubicBezTo>
                    <a:pt x="12732" y="0"/>
                    <a:pt x="22403" y="9670"/>
                    <a:pt x="22403" y="21600"/>
                  </a:cubicBezTo>
                </a:path>
                <a:path w="22403" h="21600" stroke="0" extrusionOk="0">
                  <a:moveTo>
                    <a:pt x="-1" y="14"/>
                  </a:moveTo>
                  <a:cubicBezTo>
                    <a:pt x="267" y="4"/>
                    <a:pt x="535" y="-1"/>
                    <a:pt x="803" y="0"/>
                  </a:cubicBezTo>
                  <a:cubicBezTo>
                    <a:pt x="12732" y="0"/>
                    <a:pt x="22403" y="9670"/>
                    <a:pt x="22403" y="21600"/>
                  </a:cubicBezTo>
                  <a:lnTo>
                    <a:pt x="803" y="21600"/>
                  </a:lnTo>
                  <a:close/>
                </a:path>
              </a:pathLst>
            </a:custGeom>
            <a:noFill/>
            <a:ln w="9525">
              <a:solidFill>
                <a:srgbClr val="000000"/>
              </a:solidFill>
              <a:round/>
              <a:headEnd/>
              <a:tailEnd/>
            </a:ln>
          </p:spPr>
          <p:txBody>
            <a:bodyPr/>
            <a:lstStyle/>
            <a:p>
              <a:endParaRPr lang="ar-YE"/>
            </a:p>
          </p:txBody>
        </p:sp>
        <p:sp>
          <p:nvSpPr>
            <p:cNvPr id="18455" name="Arc 8"/>
            <p:cNvSpPr>
              <a:spLocks/>
            </p:cNvSpPr>
            <p:nvPr/>
          </p:nvSpPr>
          <p:spPr bwMode="auto">
            <a:xfrm>
              <a:off x="4140" y="5132"/>
              <a:ext cx="1980" cy="1757"/>
            </a:xfrm>
            <a:custGeom>
              <a:avLst/>
              <a:gdLst>
                <a:gd name="T0" fmla="*/ 0 w 43200"/>
                <a:gd name="T1" fmla="*/ 0 h 21831"/>
                <a:gd name="T2" fmla="*/ 0 w 43200"/>
                <a:gd name="T3" fmla="*/ 0 h 21831"/>
                <a:gd name="T4" fmla="*/ 0 w 43200"/>
                <a:gd name="T5" fmla="*/ 0 h 21831"/>
                <a:gd name="T6" fmla="*/ 0 60000 65536"/>
                <a:gd name="T7" fmla="*/ 0 60000 65536"/>
                <a:gd name="T8" fmla="*/ 0 60000 65536"/>
                <a:gd name="T9" fmla="*/ 0 w 43200"/>
                <a:gd name="T10" fmla="*/ 0 h 21831"/>
                <a:gd name="T11" fmla="*/ 43200 w 43200"/>
                <a:gd name="T12" fmla="*/ 21831 h 21831"/>
              </a:gdLst>
              <a:ahLst/>
              <a:cxnLst>
                <a:cxn ang="T6">
                  <a:pos x="T0" y="T1"/>
                </a:cxn>
                <a:cxn ang="T7">
                  <a:pos x="T2" y="T3"/>
                </a:cxn>
                <a:cxn ang="T8">
                  <a:pos x="T4" y="T5"/>
                </a:cxn>
              </a:cxnLst>
              <a:rect l="T9" t="T10" r="T11" b="T12"/>
              <a:pathLst>
                <a:path w="43200" h="21831" fill="none" extrusionOk="0">
                  <a:moveTo>
                    <a:pt x="43199" y="222"/>
                  </a:moveTo>
                  <a:cubicBezTo>
                    <a:pt x="43199" y="225"/>
                    <a:pt x="43200" y="228"/>
                    <a:pt x="43200" y="231"/>
                  </a:cubicBezTo>
                  <a:cubicBezTo>
                    <a:pt x="43200" y="12160"/>
                    <a:pt x="33529" y="21831"/>
                    <a:pt x="21600" y="21831"/>
                  </a:cubicBezTo>
                  <a:cubicBezTo>
                    <a:pt x="9670" y="21831"/>
                    <a:pt x="0" y="12160"/>
                    <a:pt x="0" y="231"/>
                  </a:cubicBezTo>
                  <a:cubicBezTo>
                    <a:pt x="-1" y="153"/>
                    <a:pt x="0" y="76"/>
                    <a:pt x="1" y="0"/>
                  </a:cubicBezTo>
                </a:path>
                <a:path w="43200" h="21831" stroke="0" extrusionOk="0">
                  <a:moveTo>
                    <a:pt x="43199" y="222"/>
                  </a:moveTo>
                  <a:cubicBezTo>
                    <a:pt x="43199" y="225"/>
                    <a:pt x="43200" y="228"/>
                    <a:pt x="43200" y="231"/>
                  </a:cubicBezTo>
                  <a:cubicBezTo>
                    <a:pt x="43200" y="12160"/>
                    <a:pt x="33529" y="21831"/>
                    <a:pt x="21600" y="21831"/>
                  </a:cubicBezTo>
                  <a:cubicBezTo>
                    <a:pt x="9670" y="21831"/>
                    <a:pt x="0" y="12160"/>
                    <a:pt x="0" y="231"/>
                  </a:cubicBezTo>
                  <a:cubicBezTo>
                    <a:pt x="-1" y="153"/>
                    <a:pt x="0" y="76"/>
                    <a:pt x="1" y="0"/>
                  </a:cubicBezTo>
                  <a:lnTo>
                    <a:pt x="21600" y="231"/>
                  </a:lnTo>
                  <a:close/>
                </a:path>
              </a:pathLst>
            </a:custGeom>
            <a:noFill/>
            <a:ln w="22225">
              <a:solidFill>
                <a:srgbClr val="993300"/>
              </a:solidFill>
              <a:prstDash val="sysDot"/>
              <a:round/>
              <a:headEnd/>
              <a:tailEnd/>
            </a:ln>
          </p:spPr>
          <p:txBody>
            <a:bodyPr/>
            <a:lstStyle/>
            <a:p>
              <a:endParaRPr lang="ar-YE"/>
            </a:p>
          </p:txBody>
        </p:sp>
        <p:sp>
          <p:nvSpPr>
            <p:cNvPr id="18456" name="Line 7"/>
            <p:cNvSpPr>
              <a:spLocks noChangeShapeType="1"/>
            </p:cNvSpPr>
            <p:nvPr/>
          </p:nvSpPr>
          <p:spPr bwMode="auto">
            <a:xfrm flipV="1">
              <a:off x="4140" y="5312"/>
              <a:ext cx="0" cy="720"/>
            </a:xfrm>
            <a:prstGeom prst="line">
              <a:avLst/>
            </a:prstGeom>
            <a:noFill/>
            <a:ln w="9525" cap="rnd">
              <a:solidFill>
                <a:srgbClr val="000000"/>
              </a:solidFill>
              <a:prstDash val="sysDot"/>
              <a:round/>
              <a:headEnd type="oval" w="med" len="med"/>
              <a:tailEnd type="oval" w="med" len="med"/>
            </a:ln>
          </p:spPr>
          <p:txBody>
            <a:bodyPr/>
            <a:lstStyle/>
            <a:p>
              <a:endParaRPr lang="ar-SA"/>
            </a:p>
          </p:txBody>
        </p:sp>
        <p:sp>
          <p:nvSpPr>
            <p:cNvPr id="18457" name="Arc 6"/>
            <p:cNvSpPr>
              <a:spLocks/>
            </p:cNvSpPr>
            <p:nvPr/>
          </p:nvSpPr>
          <p:spPr bwMode="auto">
            <a:xfrm>
              <a:off x="3420" y="5672"/>
              <a:ext cx="3600" cy="1738"/>
            </a:xfrm>
            <a:custGeom>
              <a:avLst/>
              <a:gdLst>
                <a:gd name="T0" fmla="*/ 0 w 40168"/>
                <a:gd name="T1" fmla="*/ 0 h 21600"/>
                <a:gd name="T2" fmla="*/ 0 w 40168"/>
                <a:gd name="T3" fmla="*/ 0 h 21600"/>
                <a:gd name="T4" fmla="*/ 0 w 40168"/>
                <a:gd name="T5" fmla="*/ 0 h 21600"/>
                <a:gd name="T6" fmla="*/ 0 60000 65536"/>
                <a:gd name="T7" fmla="*/ 0 60000 65536"/>
                <a:gd name="T8" fmla="*/ 0 60000 65536"/>
                <a:gd name="T9" fmla="*/ 0 w 40168"/>
                <a:gd name="T10" fmla="*/ 0 h 21600"/>
                <a:gd name="T11" fmla="*/ 40168 w 40168"/>
                <a:gd name="T12" fmla="*/ 21600 h 21600"/>
              </a:gdLst>
              <a:ahLst/>
              <a:cxnLst>
                <a:cxn ang="T6">
                  <a:pos x="T0" y="T1"/>
                </a:cxn>
                <a:cxn ang="T7">
                  <a:pos x="T2" y="T3"/>
                </a:cxn>
                <a:cxn ang="T8">
                  <a:pos x="T4" y="T5"/>
                </a:cxn>
              </a:cxnLst>
              <a:rect l="T9" t="T10" r="T11" b="T12"/>
              <a:pathLst>
                <a:path w="40168" h="21600" fill="none" extrusionOk="0">
                  <a:moveTo>
                    <a:pt x="40167" y="8465"/>
                  </a:moveTo>
                  <a:cubicBezTo>
                    <a:pt x="36774" y="16430"/>
                    <a:pt x="28953" y="21599"/>
                    <a:pt x="20296" y="21600"/>
                  </a:cubicBezTo>
                  <a:cubicBezTo>
                    <a:pt x="11217" y="21600"/>
                    <a:pt x="3107" y="15923"/>
                    <a:pt x="0" y="7392"/>
                  </a:cubicBezTo>
                </a:path>
                <a:path w="40168" h="21600" stroke="0" extrusionOk="0">
                  <a:moveTo>
                    <a:pt x="40167" y="8465"/>
                  </a:moveTo>
                  <a:cubicBezTo>
                    <a:pt x="36774" y="16430"/>
                    <a:pt x="28953" y="21599"/>
                    <a:pt x="20296" y="21600"/>
                  </a:cubicBezTo>
                  <a:cubicBezTo>
                    <a:pt x="11217" y="21600"/>
                    <a:pt x="3107" y="15923"/>
                    <a:pt x="0" y="7392"/>
                  </a:cubicBezTo>
                  <a:lnTo>
                    <a:pt x="20296" y="0"/>
                  </a:lnTo>
                  <a:close/>
                </a:path>
              </a:pathLst>
            </a:custGeom>
            <a:noFill/>
            <a:ln w="19050">
              <a:solidFill>
                <a:srgbClr val="000080"/>
              </a:solidFill>
              <a:round/>
              <a:headEnd/>
              <a:tailEnd/>
            </a:ln>
          </p:spPr>
          <p:txBody>
            <a:bodyPr/>
            <a:lstStyle/>
            <a:p>
              <a:endParaRPr lang="ar-YE"/>
            </a:p>
          </p:txBody>
        </p:sp>
        <p:sp>
          <p:nvSpPr>
            <p:cNvPr id="18458" name="Arc 5"/>
            <p:cNvSpPr>
              <a:spLocks/>
            </p:cNvSpPr>
            <p:nvPr/>
          </p:nvSpPr>
          <p:spPr bwMode="auto">
            <a:xfrm rot="362381" flipV="1">
              <a:off x="3243" y="5133"/>
              <a:ext cx="1835" cy="2644"/>
            </a:xfrm>
            <a:custGeom>
              <a:avLst/>
              <a:gdLst>
                <a:gd name="T0" fmla="*/ 0 w 21600"/>
                <a:gd name="T1" fmla="*/ 0 h 26423"/>
                <a:gd name="T2" fmla="*/ 0 w 21600"/>
                <a:gd name="T3" fmla="*/ 0 h 26423"/>
                <a:gd name="T4" fmla="*/ 0 w 21600"/>
                <a:gd name="T5" fmla="*/ 0 h 26423"/>
                <a:gd name="T6" fmla="*/ 0 60000 65536"/>
                <a:gd name="T7" fmla="*/ 0 60000 65536"/>
                <a:gd name="T8" fmla="*/ 0 60000 65536"/>
                <a:gd name="T9" fmla="*/ 0 w 21600"/>
                <a:gd name="T10" fmla="*/ 0 h 26423"/>
                <a:gd name="T11" fmla="*/ 21600 w 21600"/>
                <a:gd name="T12" fmla="*/ 26423 h 26423"/>
              </a:gdLst>
              <a:ahLst/>
              <a:cxnLst>
                <a:cxn ang="T6">
                  <a:pos x="T0" y="T1"/>
                </a:cxn>
                <a:cxn ang="T7">
                  <a:pos x="T2" y="T3"/>
                </a:cxn>
                <a:cxn ang="T8">
                  <a:pos x="T4" y="T5"/>
                </a:cxn>
              </a:cxnLst>
              <a:rect l="T9" t="T10" r="T11" b="T12"/>
              <a:pathLst>
                <a:path w="21600" h="26423" fill="none" extrusionOk="0">
                  <a:moveTo>
                    <a:pt x="5315" y="0"/>
                  </a:moveTo>
                  <a:cubicBezTo>
                    <a:pt x="14893" y="2432"/>
                    <a:pt x="21600" y="11054"/>
                    <a:pt x="21600" y="20936"/>
                  </a:cubicBezTo>
                  <a:cubicBezTo>
                    <a:pt x="21600" y="22787"/>
                    <a:pt x="21361" y="24632"/>
                    <a:pt x="20891" y="26423"/>
                  </a:cubicBezTo>
                </a:path>
                <a:path w="21600" h="26423" stroke="0" extrusionOk="0">
                  <a:moveTo>
                    <a:pt x="5315" y="0"/>
                  </a:moveTo>
                  <a:cubicBezTo>
                    <a:pt x="14893" y="2432"/>
                    <a:pt x="21600" y="11054"/>
                    <a:pt x="21600" y="20936"/>
                  </a:cubicBezTo>
                  <a:cubicBezTo>
                    <a:pt x="21600" y="22787"/>
                    <a:pt x="21361" y="24632"/>
                    <a:pt x="20891" y="26423"/>
                  </a:cubicBezTo>
                  <a:lnTo>
                    <a:pt x="0" y="20936"/>
                  </a:lnTo>
                  <a:close/>
                </a:path>
              </a:pathLst>
            </a:custGeom>
            <a:noFill/>
            <a:ln w="9525">
              <a:solidFill>
                <a:srgbClr val="000000"/>
              </a:solidFill>
              <a:prstDash val="sysDot"/>
              <a:round/>
              <a:headEnd/>
              <a:tailEnd/>
            </a:ln>
          </p:spPr>
          <p:txBody>
            <a:bodyPr/>
            <a:lstStyle/>
            <a:p>
              <a:endParaRPr lang="ar-YE"/>
            </a:p>
          </p:txBody>
        </p:sp>
        <p:sp>
          <p:nvSpPr>
            <p:cNvPr id="18459" name="Text Box 4"/>
            <p:cNvSpPr txBox="1">
              <a:spLocks noChangeArrowheads="1"/>
            </p:cNvSpPr>
            <p:nvPr/>
          </p:nvSpPr>
          <p:spPr bwMode="auto">
            <a:xfrm>
              <a:off x="5547" y="4907"/>
              <a:ext cx="1080" cy="360"/>
            </a:xfrm>
            <a:prstGeom prst="rect">
              <a:avLst/>
            </a:prstGeom>
            <a:noFill/>
            <a:ln w="9525">
              <a:noFill/>
              <a:miter lim="800000"/>
              <a:headEnd/>
              <a:tailEnd/>
            </a:ln>
          </p:spPr>
          <p:txBody>
            <a:bodyPr/>
            <a:lstStyle/>
            <a:p>
              <a:pPr eaLnBrk="0" hangingPunct="0"/>
              <a:r>
                <a:rPr lang="en-US" sz="1000" i="1" dirty="0">
                  <a:cs typeface="Times New Roman" pitchFamily="18" charset="0"/>
                </a:rPr>
                <a:t>SRATC</a:t>
              </a:r>
              <a:endParaRPr lang="en-US" dirty="0"/>
            </a:p>
          </p:txBody>
        </p:sp>
        <p:sp>
          <p:nvSpPr>
            <p:cNvPr id="18460" name="Text Box 3"/>
            <p:cNvSpPr txBox="1">
              <a:spLocks noChangeArrowheads="1"/>
            </p:cNvSpPr>
            <p:nvPr/>
          </p:nvSpPr>
          <p:spPr bwMode="auto">
            <a:xfrm>
              <a:off x="4719" y="5020"/>
              <a:ext cx="900" cy="360"/>
            </a:xfrm>
            <a:prstGeom prst="rect">
              <a:avLst/>
            </a:prstGeom>
            <a:noFill/>
            <a:ln w="9525">
              <a:noFill/>
              <a:miter lim="800000"/>
              <a:headEnd/>
              <a:tailEnd/>
            </a:ln>
          </p:spPr>
          <p:txBody>
            <a:bodyPr/>
            <a:lstStyle/>
            <a:p>
              <a:pPr eaLnBrk="0" hangingPunct="0"/>
              <a:r>
                <a:rPr lang="en-US" sz="1000" i="1" dirty="0">
                  <a:cs typeface="Times New Roman" pitchFamily="18" charset="0"/>
                </a:rPr>
                <a:t>SRMC</a:t>
              </a:r>
              <a:endParaRPr lang="en-US" dirty="0"/>
            </a:p>
          </p:txBody>
        </p:sp>
        <p:sp>
          <p:nvSpPr>
            <p:cNvPr id="18461" name="Text Box 2"/>
            <p:cNvSpPr txBox="1">
              <a:spLocks noChangeArrowheads="1"/>
            </p:cNvSpPr>
            <p:nvPr/>
          </p:nvSpPr>
          <p:spPr bwMode="auto">
            <a:xfrm>
              <a:off x="6480" y="6032"/>
              <a:ext cx="1440" cy="540"/>
            </a:xfrm>
            <a:prstGeom prst="rect">
              <a:avLst/>
            </a:prstGeom>
            <a:noFill/>
            <a:ln w="9525">
              <a:noFill/>
              <a:miter lim="800000"/>
              <a:headEnd/>
              <a:tailEnd/>
            </a:ln>
          </p:spPr>
          <p:txBody>
            <a:bodyPr/>
            <a:lstStyle/>
            <a:p>
              <a:pPr eaLnBrk="0" hangingPunct="0"/>
              <a:r>
                <a:rPr lang="en-US" sz="1200" i="1">
                  <a:cs typeface="Times New Roman" pitchFamily="18" charset="0"/>
                </a:rPr>
                <a:t>LRATC</a:t>
              </a:r>
              <a:endParaRPr lang="en-US"/>
            </a:p>
          </p:txBody>
        </p:sp>
      </p:grpSp>
      <p:sp>
        <p:nvSpPr>
          <p:cNvPr id="18439" name="Rectangle 36"/>
          <p:cNvSpPr>
            <a:spLocks noChangeArrowheads="1"/>
          </p:cNvSpPr>
          <p:nvPr/>
        </p:nvSpPr>
        <p:spPr bwMode="auto">
          <a:xfrm>
            <a:off x="714348" y="4857760"/>
            <a:ext cx="8286744" cy="1754326"/>
          </a:xfrm>
          <a:prstGeom prst="rect">
            <a:avLst/>
          </a:prstGeom>
          <a:solidFill>
            <a:srgbClr val="FFC000">
              <a:alpha val="58000"/>
            </a:srgbClr>
          </a:solidFill>
          <a:ln w="9525">
            <a:noFill/>
            <a:miter lim="800000"/>
            <a:headEnd/>
            <a:tailEnd/>
          </a:ln>
        </p:spPr>
        <p:txBody>
          <a:bodyPr wrap="square" anchor="ctr">
            <a:spAutoFit/>
          </a:bodyPr>
          <a:lstStyle/>
          <a:p>
            <a:pPr algn="justLow" eaLnBrk="0" hangingPunct="0"/>
            <a:r>
              <a:rPr lang="ar-SA" b="1" dirty="0">
                <a:latin typeface="Times New Roman" pitchFamily="18" charset="0"/>
                <a:cs typeface="Times New Roman" pitchFamily="18" charset="0"/>
              </a:rPr>
              <a:t>ومن الشكل </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11-8</a:t>
            </a:r>
            <a:r>
              <a:rPr lang="ar-SA" b="1" dirty="0" smtClean="0">
                <a:latin typeface="Times New Roman" pitchFamily="18" charset="0"/>
                <a:cs typeface="Times New Roman" pitchFamily="18" charset="0"/>
              </a:rPr>
              <a:t>) </a:t>
            </a:r>
            <a:r>
              <a:rPr lang="ar-SA" b="1" dirty="0">
                <a:latin typeface="Times New Roman" pitchFamily="18" charset="0"/>
                <a:cs typeface="Times New Roman" pitchFamily="18" charset="0"/>
              </a:rPr>
              <a:t>تتضح العلاقة بين منحنى التكاليف في المدى الطويل </a:t>
            </a:r>
            <a:r>
              <a:rPr lang="ar-SA" b="1" dirty="0" err="1">
                <a:latin typeface="Times New Roman" pitchFamily="18" charset="0"/>
                <a:cs typeface="Times New Roman" pitchFamily="18" charset="0"/>
              </a:rPr>
              <a:t>و</a:t>
            </a:r>
            <a:r>
              <a:rPr lang="ar-SA" b="1" dirty="0">
                <a:latin typeface="Times New Roman" pitchFamily="18" charset="0"/>
                <a:cs typeface="Times New Roman" pitchFamily="18" charset="0"/>
              </a:rPr>
              <a:t> العديد من أحجام المشاريع. إذ يمثل حجم المشروع الأول كل من منحنى التكاليف الحدية القصيرة </a:t>
            </a:r>
            <a:r>
              <a:rPr lang="en-US" b="1" i="1" dirty="0">
                <a:latin typeface="Times New Roman" pitchFamily="18" charset="0"/>
                <a:cs typeface="Times New Roman" pitchFamily="18" charset="0"/>
              </a:rPr>
              <a:t>SRMC</a:t>
            </a:r>
            <a:r>
              <a:rPr lang="en-US" b="1" i="1" baseline="-30000" dirty="0">
                <a:latin typeface="Times New Roman" pitchFamily="18" charset="0"/>
                <a:cs typeface="Times New Roman" pitchFamily="18" charset="0"/>
              </a:rPr>
              <a:t>1</a:t>
            </a:r>
            <a:r>
              <a:rPr lang="ar-SA" b="1" dirty="0">
                <a:latin typeface="Times New Roman" pitchFamily="18" charset="0"/>
                <a:cs typeface="Times New Roman" pitchFamily="18" charset="0"/>
              </a:rPr>
              <a:t> ومنحنى التكاليف المتوسطة القصيرة </a:t>
            </a:r>
            <a:r>
              <a:rPr lang="en-US" b="1" i="1" dirty="0">
                <a:latin typeface="Times New Roman" pitchFamily="18" charset="0"/>
                <a:cs typeface="Times New Roman" pitchFamily="18" charset="0"/>
              </a:rPr>
              <a:t>SRATC</a:t>
            </a:r>
            <a:r>
              <a:rPr lang="en-US" b="1" i="1" baseline="-30000" dirty="0">
                <a:latin typeface="Times New Roman" pitchFamily="18" charset="0"/>
                <a:cs typeface="Times New Roman" pitchFamily="18" charset="0"/>
              </a:rPr>
              <a:t>1</a:t>
            </a:r>
            <a:r>
              <a:rPr lang="ar-SA" b="1" dirty="0">
                <a:latin typeface="Times New Roman" pitchFamily="18" charset="0"/>
                <a:cs typeface="Times New Roman" pitchFamily="18" charset="0"/>
              </a:rPr>
              <a:t> بالمثل فإن حجم المشروع الثاني يمثله المنحنى </a:t>
            </a:r>
            <a:r>
              <a:rPr lang="en-US" b="1" i="1" dirty="0">
                <a:latin typeface="Times New Roman" pitchFamily="18" charset="0"/>
                <a:cs typeface="Times New Roman" pitchFamily="18" charset="0"/>
              </a:rPr>
              <a:t>SRMC</a:t>
            </a:r>
            <a:r>
              <a:rPr lang="en-US" b="1" i="1" baseline="-30000" dirty="0">
                <a:latin typeface="Times New Roman" pitchFamily="18" charset="0"/>
                <a:cs typeface="Times New Roman" pitchFamily="18" charset="0"/>
              </a:rPr>
              <a:t>2</a:t>
            </a:r>
            <a:r>
              <a:rPr lang="ar-SA" b="1" dirty="0">
                <a:latin typeface="Times New Roman" pitchFamily="18" charset="0"/>
                <a:cs typeface="Times New Roman" pitchFamily="18" charset="0"/>
              </a:rPr>
              <a:t> والمنحنى </a:t>
            </a:r>
            <a:r>
              <a:rPr lang="en-US" b="1" i="1" dirty="0">
                <a:latin typeface="Times New Roman" pitchFamily="18" charset="0"/>
                <a:cs typeface="Times New Roman" pitchFamily="18" charset="0"/>
              </a:rPr>
              <a:t>SRATC</a:t>
            </a:r>
            <a:r>
              <a:rPr lang="en-US" b="1" i="1" baseline="-30000" dirty="0">
                <a:latin typeface="Times New Roman" pitchFamily="18" charset="0"/>
                <a:cs typeface="Times New Roman" pitchFamily="18" charset="0"/>
              </a:rPr>
              <a:t>2</a:t>
            </a:r>
            <a:r>
              <a:rPr lang="ar-SA" b="1" dirty="0">
                <a:latin typeface="Times New Roman" pitchFamily="18" charset="0"/>
                <a:cs typeface="Times New Roman" pitchFamily="18" charset="0"/>
              </a:rPr>
              <a:t> اللذان يمثلان منحنى التكاليف الحدية والتكاليف المتوسطة في المدى القصير على الترتيب للمشروع الأكبر حجماً نسبياً عن المشروع الأول.كما يلاحظ أنه يوجد العديد من أحجام المشاريع فيما بين الحجم الأول والثاني السابق الإشارة إليهم إلاّ أنه سيتم تجاهل مثل هذه الأحجام لتسهيل التحليل</a:t>
            </a:r>
            <a:r>
              <a:rPr lang="ar-SA" dirty="0">
                <a:solidFill>
                  <a:schemeClr val="accent2">
                    <a:lumMod val="50000"/>
                  </a:schemeClr>
                </a:solidFill>
                <a:cs typeface="Times New Roman" pitchFamily="18" charset="0"/>
              </a:rPr>
              <a:t>. </a:t>
            </a:r>
            <a:endParaRPr lang="ar-SA" dirty="0">
              <a:solidFill>
                <a:schemeClr val="accent2">
                  <a:lumMod val="50000"/>
                </a:schemeClr>
              </a:solidFill>
            </a:endParaRPr>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214282" y="1000108"/>
            <a:ext cx="8715436" cy="5400700"/>
          </a:xfrm>
          <a:solidFill>
            <a:srgbClr val="FFC000">
              <a:alpha val="58000"/>
            </a:srgbClr>
          </a:solidFill>
        </p:spPr>
        <p:txBody>
          <a:bodyPr>
            <a:normAutofit fontScale="92500" lnSpcReduction="10000"/>
          </a:bodyPr>
          <a:lstStyle/>
          <a:p>
            <a:pPr marL="0" algn="justLow">
              <a:lnSpc>
                <a:spcPct val="150000"/>
              </a:lnSpc>
              <a:buNone/>
              <a:defRPr/>
            </a:pPr>
            <a:r>
              <a:rPr lang="ar-SA" sz="1800" b="1" dirty="0" smtClean="0">
                <a:latin typeface="Times New Roman" pitchFamily="18" charset="0"/>
                <a:cs typeface="Times New Roman" pitchFamily="18" charset="0"/>
              </a:rPr>
              <a:t>يلاحظ أن المشروع ذو الحجم الثاني يمكنه إنتاج القدر </a:t>
            </a:r>
            <a:r>
              <a:rPr lang="en-US" sz="1800" b="1" i="1" dirty="0" smtClean="0">
                <a:latin typeface="Times New Roman" pitchFamily="18" charset="0"/>
                <a:cs typeface="Times New Roman" pitchFamily="18" charset="0"/>
              </a:rPr>
              <a:t>OM</a:t>
            </a:r>
            <a:r>
              <a:rPr lang="ar-SA" sz="1800" b="1" dirty="0" smtClean="0">
                <a:latin typeface="Times New Roman" pitchFamily="18" charset="0"/>
                <a:cs typeface="Times New Roman" pitchFamily="18" charset="0"/>
              </a:rPr>
              <a:t> من الناتج بكفاءة أكبر من نظيره</a:t>
            </a:r>
            <a:r>
              <a:rPr lang="ar-YE" sz="1800" b="1" dirty="0" smtClean="0">
                <a:latin typeface="Times New Roman" pitchFamily="18" charset="0"/>
                <a:cs typeface="Times New Roman" pitchFamily="18" charset="0"/>
              </a:rPr>
              <a:t> </a:t>
            </a:r>
            <a:r>
              <a:rPr lang="ar-SA" sz="1800" b="1" dirty="0" smtClean="0">
                <a:latin typeface="Times New Roman" pitchFamily="18" charset="0"/>
                <a:cs typeface="Times New Roman" pitchFamily="18" charset="0"/>
              </a:rPr>
              <a:t>المشروع الأول. وعندما يزداد حجم الناتج فإن المشروع الثالث يكون أكثر كفاءة... وهكذا إلاّ أنه إذا تعدى المشروع الحجم الرابع فإن المزيد من الناتج يمكن تحقيقه فقط في ظل ارتفاع تكاليف الوحدة المنتجة.</a:t>
            </a:r>
            <a:endParaRPr lang="en-US" sz="1800" b="1" dirty="0" smtClean="0">
              <a:latin typeface="Times New Roman" pitchFamily="18" charset="0"/>
              <a:cs typeface="Times New Roman" pitchFamily="18" charset="0"/>
            </a:endParaRPr>
          </a:p>
          <a:p>
            <a:pPr marL="0" algn="justLow">
              <a:lnSpc>
                <a:spcPct val="150000"/>
              </a:lnSpc>
              <a:buNone/>
              <a:defRPr/>
            </a:pPr>
            <a:r>
              <a:rPr lang="ar-SA" sz="1800" b="1" dirty="0" smtClean="0">
                <a:latin typeface="Times New Roman" pitchFamily="18" charset="0"/>
                <a:cs typeface="Times New Roman" pitchFamily="18" charset="0"/>
              </a:rPr>
              <a:t>ومن منحنيات التكاليف في المدى القصير يمكن اشتقاق منحنى التكاليف المتوسطة في المدى الطويل الذي يغلف منحنيات التكاليف المدى القصير، لذلك أطلق على هذا المنحنى المغلف </a:t>
            </a:r>
            <a:r>
              <a:rPr lang="en-US" sz="1800" b="1" i="1" dirty="0" smtClean="0">
                <a:latin typeface="Times New Roman" pitchFamily="18" charset="0"/>
                <a:cs typeface="Times New Roman" pitchFamily="18" charset="0"/>
              </a:rPr>
              <a:t>Envelope Curve</a:t>
            </a:r>
            <a:r>
              <a:rPr lang="ar-SA" sz="1800" b="1" dirty="0" smtClean="0">
                <a:latin typeface="Times New Roman" pitchFamily="18" charset="0"/>
                <a:cs typeface="Times New Roman" pitchFamily="18" charset="0"/>
              </a:rPr>
              <a:t> .</a:t>
            </a:r>
            <a:endParaRPr lang="en-US" sz="1800" b="1" dirty="0" smtClean="0">
              <a:latin typeface="Times New Roman" pitchFamily="18" charset="0"/>
              <a:cs typeface="Times New Roman" pitchFamily="18" charset="0"/>
            </a:endParaRPr>
          </a:p>
          <a:p>
            <a:pPr marL="0" algn="justLow">
              <a:lnSpc>
                <a:spcPct val="150000"/>
              </a:lnSpc>
              <a:buNone/>
              <a:defRPr/>
            </a:pPr>
            <a:r>
              <a:rPr lang="ar-SA" sz="1800" b="1" dirty="0" smtClean="0">
                <a:latin typeface="Times New Roman" pitchFamily="18" charset="0"/>
                <a:cs typeface="Times New Roman" pitchFamily="18" charset="0"/>
              </a:rPr>
              <a:t>ويلاحظ من الشكل أن المنحنى المغلف الذي يمثل منحنى متوسط التكاليف الكلية في المدى الطويل </a:t>
            </a:r>
            <a:r>
              <a:rPr lang="en-US" sz="1800" b="1" i="1" dirty="0" smtClean="0">
                <a:latin typeface="Times New Roman" pitchFamily="18" charset="0"/>
                <a:cs typeface="Times New Roman" pitchFamily="18" charset="0"/>
              </a:rPr>
              <a:t>LRAC</a:t>
            </a:r>
            <a:r>
              <a:rPr lang="ar-SA" sz="1800" b="1" dirty="0" smtClean="0">
                <a:latin typeface="Times New Roman" pitchFamily="18" charset="0"/>
                <a:cs typeface="Times New Roman" pitchFamily="18" charset="0"/>
              </a:rPr>
              <a:t> يمس منحنيات متوسطات التكاليف في المدى القصير على يمين النقطة </a:t>
            </a:r>
            <a:r>
              <a:rPr lang="en-US" sz="1800" b="1" i="1" dirty="0" smtClean="0">
                <a:latin typeface="Times New Roman" pitchFamily="18" charset="0"/>
                <a:cs typeface="Times New Roman" pitchFamily="18" charset="0"/>
              </a:rPr>
              <a:t>D</a:t>
            </a:r>
            <a:r>
              <a:rPr lang="ar-SA" sz="1800" b="1" dirty="0" smtClean="0">
                <a:latin typeface="Times New Roman" pitchFamily="18" charset="0"/>
                <a:cs typeface="Times New Roman" pitchFamily="18" charset="0"/>
              </a:rPr>
              <a:t> عند نقاط بلوغ النقط الدنيا لمتوسطات التكاليف القصيرة، كذلك يمس منحنيات متوسطات التكاليف القصيرة على يسار النقطة </a:t>
            </a:r>
            <a:r>
              <a:rPr lang="en-US" sz="1800" b="1" i="1" dirty="0" smtClean="0">
                <a:latin typeface="Times New Roman" pitchFamily="18" charset="0"/>
                <a:cs typeface="Times New Roman" pitchFamily="18" charset="0"/>
              </a:rPr>
              <a:t>D</a:t>
            </a:r>
            <a:r>
              <a:rPr lang="ar-SA" sz="1800" b="1" dirty="0" smtClean="0">
                <a:latin typeface="Times New Roman" pitchFamily="18" charset="0"/>
                <a:cs typeface="Times New Roman" pitchFamily="18" charset="0"/>
              </a:rPr>
              <a:t> وذلك عند نقاط تقع يمين النقط الدنيا لمتوسطات التكاليف القصيرة. </a:t>
            </a:r>
            <a:endParaRPr lang="en-US" sz="1800" b="1" dirty="0" smtClean="0">
              <a:latin typeface="Times New Roman" pitchFamily="18" charset="0"/>
              <a:cs typeface="Times New Roman" pitchFamily="18" charset="0"/>
            </a:endParaRPr>
          </a:p>
          <a:p>
            <a:pPr marL="0" algn="justLow">
              <a:lnSpc>
                <a:spcPct val="150000"/>
              </a:lnSpc>
              <a:buNone/>
              <a:defRPr/>
            </a:pPr>
            <a:r>
              <a:rPr lang="ar-SA" sz="1800" b="1" dirty="0" smtClean="0">
                <a:latin typeface="Times New Roman" pitchFamily="18" charset="0"/>
                <a:cs typeface="Times New Roman" pitchFamily="18" charset="0"/>
              </a:rPr>
              <a:t>وعليه فإنه عند النقطة </a:t>
            </a:r>
            <a:r>
              <a:rPr lang="en-US" sz="1800" b="1" i="1" dirty="0" smtClean="0">
                <a:latin typeface="Times New Roman" pitchFamily="18" charset="0"/>
                <a:cs typeface="Times New Roman" pitchFamily="18" charset="0"/>
              </a:rPr>
              <a:t>D</a:t>
            </a:r>
            <a:r>
              <a:rPr lang="ar-SA" sz="1800" b="1" dirty="0" smtClean="0">
                <a:latin typeface="Times New Roman" pitchFamily="18" charset="0"/>
                <a:cs typeface="Times New Roman" pitchFamily="18" charset="0"/>
              </a:rPr>
              <a:t> نجد أن منحنى متوسط التكاليف في المدى الطويل تمس منحنى متوسط التكاليف في المدى القصير عند أدنى نقطة للأخير. وتمثل النقطة </a:t>
            </a:r>
            <a:r>
              <a:rPr lang="en-US" sz="1800" b="1" dirty="0" smtClean="0">
                <a:latin typeface="Times New Roman" pitchFamily="18" charset="0"/>
                <a:cs typeface="Times New Roman" pitchFamily="18" charset="0"/>
              </a:rPr>
              <a:t>D</a:t>
            </a:r>
            <a:r>
              <a:rPr lang="ar-SA" sz="1800" b="1" dirty="0" smtClean="0">
                <a:latin typeface="Times New Roman" pitchFamily="18" charset="0"/>
                <a:cs typeface="Times New Roman" pitchFamily="18" charset="0"/>
              </a:rPr>
              <a:t> النقطة الدنيا للمنحنيين الممثلين للمنحنى المغلف في المدى الطويل </a:t>
            </a:r>
            <a:r>
              <a:rPr lang="en-US" sz="1800" b="1" i="1" dirty="0" smtClean="0">
                <a:latin typeface="Times New Roman" pitchFamily="18" charset="0"/>
                <a:cs typeface="Times New Roman" pitchFamily="18" charset="0"/>
              </a:rPr>
              <a:t>LRAC</a:t>
            </a:r>
            <a:r>
              <a:rPr lang="ar-SA" sz="1800" b="1" dirty="0" smtClean="0">
                <a:latin typeface="Times New Roman" pitchFamily="18" charset="0"/>
                <a:cs typeface="Times New Roman" pitchFamily="18" charset="0"/>
              </a:rPr>
              <a:t> والمنحنى الخاص بمتوسط التكاليف القصيرة للمشروع ذا الحجم الرابع، وعندما يكون حجم المشروع هو الحجم 4 فإن ذلك الحجم يشكل الحجم الأمثل للمشروع. ومن ثم يمكن القول بأن المنحنى المغلف يضم جميع النقاط التي تمثل الأحجام الأكثر كفاءة في المدى الطويل.</a:t>
            </a:r>
            <a:endParaRPr lang="en-US" sz="1800" b="1" dirty="0" smtClean="0">
              <a:latin typeface="Times New Roman" pitchFamily="18" charset="0"/>
              <a:cs typeface="Times New Roman" pitchFamily="18" charset="0"/>
            </a:endParaRPr>
          </a:p>
          <a:p>
            <a:pPr eaLnBrk="1" hangingPunct="1">
              <a:buFont typeface="Wingdings" pitchFamily="2" charset="2"/>
              <a:buNone/>
              <a:defRPr/>
            </a:pPr>
            <a:endParaRPr lang="en-US" sz="2000" dirty="0" smtClean="0">
              <a:solidFill>
                <a:schemeClr val="accent6">
                  <a:lumMod val="50000"/>
                </a:schemeClr>
              </a:solidFill>
            </a:endParaRPr>
          </a:p>
        </p:txBody>
      </p:sp>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3000"/>
            <a:lum/>
          </a:blip>
          <a:srcRect/>
          <a:tile tx="0" ty="0" sx="100000" sy="100000" flip="none" algn="tl"/>
        </a:blipFill>
        <a:effectLst/>
      </p:bgPr>
    </p:bg>
    <p:spTree>
      <p:nvGrpSpPr>
        <p:cNvPr id="1" name=""/>
        <p:cNvGrpSpPr/>
        <p:nvPr/>
      </p:nvGrpSpPr>
      <p:grpSpPr>
        <a:xfrm>
          <a:off x="0" y="0"/>
          <a:ext cx="0" cy="0"/>
          <a:chOff x="0" y="0"/>
          <a:chExt cx="0" cy="0"/>
        </a:xfrm>
      </p:grpSpPr>
      <p:sp>
        <p:nvSpPr>
          <p:cNvPr id="20483" name="Rectangle 4"/>
          <p:cNvSpPr>
            <a:spLocks noChangeArrowheads="1"/>
          </p:cNvSpPr>
          <p:nvPr/>
        </p:nvSpPr>
        <p:spPr bwMode="auto">
          <a:xfrm>
            <a:off x="428596" y="5357826"/>
            <a:ext cx="8429685" cy="1446550"/>
          </a:xfrm>
          <a:prstGeom prst="rect">
            <a:avLst/>
          </a:prstGeom>
          <a:solidFill>
            <a:srgbClr val="FFC000">
              <a:alpha val="52000"/>
            </a:srgbClr>
          </a:solidFill>
          <a:ln w="9525">
            <a:noFill/>
            <a:miter lim="800000"/>
            <a:headEnd/>
            <a:tailEnd/>
          </a:ln>
        </p:spPr>
        <p:txBody>
          <a:bodyPr wrap="square" anchor="ctr">
            <a:spAutoFit/>
          </a:bodyPr>
          <a:lstStyle/>
          <a:p>
            <a:pPr algn="justLow" eaLnBrk="0" hangingPunct="0">
              <a:lnSpc>
                <a:spcPct val="150000"/>
              </a:lnSpc>
            </a:pPr>
            <a:r>
              <a:rPr lang="ar-SA" sz="1600" b="1" dirty="0">
                <a:latin typeface="Times New Roman" pitchFamily="18" charset="0"/>
                <a:cs typeface="Times New Roman" pitchFamily="18" charset="0"/>
              </a:rPr>
              <a:t>هذا ويجب الملاحظة أن المنحنى المغلف يسمى أحياناّ بمنحنى التخطيط </a:t>
            </a:r>
            <a:r>
              <a:rPr lang="en-US" sz="1600" b="1" i="1" dirty="0">
                <a:latin typeface="Times New Roman" pitchFamily="18" charset="0"/>
                <a:cs typeface="Times New Roman" pitchFamily="18" charset="0"/>
              </a:rPr>
              <a:t>Planning</a:t>
            </a:r>
            <a:r>
              <a:rPr lang="en-US" sz="1600" b="1" dirty="0">
                <a:latin typeface="Times New Roman" pitchFamily="18" charset="0"/>
                <a:cs typeface="Times New Roman" pitchFamily="18" charset="0"/>
              </a:rPr>
              <a:t> </a:t>
            </a:r>
            <a:r>
              <a:rPr lang="en-US" sz="1600" b="1" i="1" dirty="0">
                <a:latin typeface="Times New Roman" pitchFamily="18" charset="0"/>
                <a:cs typeface="Times New Roman" pitchFamily="18" charset="0"/>
              </a:rPr>
              <a:t>Curve</a:t>
            </a:r>
            <a:r>
              <a:rPr lang="ar-SA" sz="1600" b="1" dirty="0">
                <a:latin typeface="Times New Roman" pitchFamily="18" charset="0"/>
                <a:cs typeface="Times New Roman" pitchFamily="18" charset="0"/>
              </a:rPr>
              <a:t> إلاّ أنه عندما يقرر أحد المشاريع</a:t>
            </a:r>
            <a:endParaRPr lang="ar-YE" sz="1600" b="1" dirty="0">
              <a:latin typeface="Times New Roman" pitchFamily="18" charset="0"/>
              <a:cs typeface="Times New Roman" pitchFamily="18" charset="0"/>
            </a:endParaRPr>
          </a:p>
          <a:p>
            <a:pPr algn="justLow" eaLnBrk="0" hangingPunct="0">
              <a:lnSpc>
                <a:spcPct val="150000"/>
              </a:lnSpc>
            </a:pPr>
            <a:r>
              <a:rPr lang="ar-SA" sz="1600" b="1" dirty="0">
                <a:latin typeface="Times New Roman" pitchFamily="18" charset="0"/>
                <a:cs typeface="Times New Roman" pitchFamily="18" charset="0"/>
              </a:rPr>
              <a:t> </a:t>
            </a:r>
            <a:r>
              <a:rPr lang="ar-SA" sz="1600" b="1" dirty="0" smtClean="0">
                <a:latin typeface="Times New Roman" pitchFamily="18" charset="0"/>
                <a:cs typeface="Times New Roman" pitchFamily="18" charset="0"/>
              </a:rPr>
              <a:t>اتخاذ </a:t>
            </a:r>
            <a:r>
              <a:rPr lang="ar-SA" sz="1600" b="1" dirty="0">
                <a:latin typeface="Times New Roman" pitchFamily="18" charset="0"/>
                <a:cs typeface="Times New Roman" pitchFamily="18" charset="0"/>
              </a:rPr>
              <a:t>حجماً معيناً ويبدأ الإنتاج فإن المشروع أصبح يعمل في ظل المدى القصير ويمثله منحنى كتلك المحنيات </a:t>
            </a:r>
            <a:r>
              <a:rPr lang="ar-SA" sz="1600" b="1" dirty="0" smtClean="0">
                <a:latin typeface="Times New Roman" pitchFamily="18" charset="0"/>
                <a:cs typeface="Times New Roman" pitchFamily="18" charset="0"/>
              </a:rPr>
              <a:t>الممثلة </a:t>
            </a:r>
            <a:r>
              <a:rPr lang="ar-SA" sz="1600" b="1" dirty="0">
                <a:latin typeface="Times New Roman" pitchFamily="18" charset="0"/>
                <a:cs typeface="Times New Roman" pitchFamily="18" charset="0"/>
              </a:rPr>
              <a:t>لمتوسطات التكاليف في المدى القصير.</a:t>
            </a:r>
            <a:endParaRPr lang="en-US" sz="1600" b="1" dirty="0">
              <a:latin typeface="Times New Roman" pitchFamily="18" charset="0"/>
              <a:cs typeface="Times New Roman" pitchFamily="18" charset="0"/>
            </a:endParaRPr>
          </a:p>
          <a:p>
            <a:pPr algn="l" rtl="0" eaLnBrk="0" hangingPunct="0"/>
            <a:endParaRPr lang="en-US" sz="1600" b="1" dirty="0"/>
          </a:p>
        </p:txBody>
      </p:sp>
      <p:sp>
        <p:nvSpPr>
          <p:cNvPr id="20484" name="Rectangle 8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pSp>
        <p:nvGrpSpPr>
          <p:cNvPr id="20485" name="Group 43"/>
          <p:cNvGrpSpPr>
            <a:grpSpLocks noChangeAspect="1"/>
          </p:cNvGrpSpPr>
          <p:nvPr/>
        </p:nvGrpSpPr>
        <p:grpSpPr bwMode="auto">
          <a:xfrm>
            <a:off x="1000125" y="714375"/>
            <a:ext cx="7215188" cy="4574615"/>
            <a:chOff x="2160" y="4007"/>
            <a:chExt cx="8460" cy="6660"/>
          </a:xfrm>
        </p:grpSpPr>
        <p:sp>
          <p:nvSpPr>
            <p:cNvPr id="20486" name="AutoShape 81"/>
            <p:cNvSpPr>
              <a:spLocks noChangeAspect="1" noChangeArrowheads="1" noTextEdit="1"/>
            </p:cNvSpPr>
            <p:nvPr/>
          </p:nvSpPr>
          <p:spPr bwMode="auto">
            <a:xfrm>
              <a:off x="2160" y="4007"/>
              <a:ext cx="8460" cy="6660"/>
            </a:xfrm>
            <a:prstGeom prst="rect">
              <a:avLst/>
            </a:prstGeom>
            <a:noFill/>
            <a:ln w="12700">
              <a:solidFill>
                <a:srgbClr val="000000"/>
              </a:solidFill>
              <a:miter lim="800000"/>
              <a:headEnd/>
              <a:tailEnd/>
            </a:ln>
          </p:spPr>
          <p:txBody>
            <a:bodyPr/>
            <a:lstStyle/>
            <a:p>
              <a:endParaRPr lang="ar-SA"/>
            </a:p>
          </p:txBody>
        </p:sp>
        <p:sp>
          <p:nvSpPr>
            <p:cNvPr id="20487" name="Line 80"/>
            <p:cNvSpPr>
              <a:spLocks noChangeShapeType="1"/>
            </p:cNvSpPr>
            <p:nvPr/>
          </p:nvSpPr>
          <p:spPr bwMode="auto">
            <a:xfrm>
              <a:off x="3420" y="4592"/>
              <a:ext cx="1" cy="5220"/>
            </a:xfrm>
            <a:prstGeom prst="line">
              <a:avLst/>
            </a:prstGeom>
            <a:noFill/>
            <a:ln w="19050">
              <a:solidFill>
                <a:srgbClr val="000000"/>
              </a:solidFill>
              <a:round/>
              <a:headEnd type="triangle" w="med" len="med"/>
              <a:tailEnd/>
            </a:ln>
          </p:spPr>
          <p:txBody>
            <a:bodyPr/>
            <a:lstStyle/>
            <a:p>
              <a:endParaRPr lang="ar-SA"/>
            </a:p>
          </p:txBody>
        </p:sp>
        <p:sp>
          <p:nvSpPr>
            <p:cNvPr id="20488" name="Line 79"/>
            <p:cNvSpPr>
              <a:spLocks noChangeShapeType="1"/>
            </p:cNvSpPr>
            <p:nvPr/>
          </p:nvSpPr>
          <p:spPr bwMode="auto">
            <a:xfrm>
              <a:off x="3420" y="9812"/>
              <a:ext cx="6480" cy="1"/>
            </a:xfrm>
            <a:prstGeom prst="line">
              <a:avLst/>
            </a:prstGeom>
            <a:noFill/>
            <a:ln w="19050">
              <a:solidFill>
                <a:srgbClr val="000000"/>
              </a:solidFill>
              <a:round/>
              <a:headEnd/>
              <a:tailEnd type="triangle" w="med" len="med"/>
            </a:ln>
          </p:spPr>
          <p:txBody>
            <a:bodyPr/>
            <a:lstStyle/>
            <a:p>
              <a:endParaRPr lang="ar-SA"/>
            </a:p>
          </p:txBody>
        </p:sp>
        <p:sp>
          <p:nvSpPr>
            <p:cNvPr id="20489" name="Text Box 78"/>
            <p:cNvSpPr txBox="1">
              <a:spLocks noChangeArrowheads="1"/>
            </p:cNvSpPr>
            <p:nvPr/>
          </p:nvSpPr>
          <p:spPr bwMode="auto">
            <a:xfrm>
              <a:off x="5220" y="7472"/>
              <a:ext cx="900" cy="540"/>
            </a:xfrm>
            <a:prstGeom prst="rect">
              <a:avLst/>
            </a:prstGeom>
            <a:noFill/>
            <a:ln w="9525">
              <a:noFill/>
              <a:miter lim="800000"/>
              <a:headEnd/>
              <a:tailEnd/>
            </a:ln>
          </p:spPr>
          <p:txBody>
            <a:bodyPr/>
            <a:lstStyle/>
            <a:p>
              <a:pPr eaLnBrk="0" hangingPunct="0"/>
              <a:r>
                <a:rPr lang="en-US" sz="900">
                  <a:cs typeface="Times New Roman" pitchFamily="18" charset="0"/>
                </a:rPr>
                <a:t>C</a:t>
              </a:r>
              <a:endParaRPr lang="en-US"/>
            </a:p>
          </p:txBody>
        </p:sp>
        <p:sp>
          <p:nvSpPr>
            <p:cNvPr id="20490" name="Text Box 77"/>
            <p:cNvSpPr txBox="1">
              <a:spLocks noChangeArrowheads="1"/>
            </p:cNvSpPr>
            <p:nvPr/>
          </p:nvSpPr>
          <p:spPr bwMode="auto">
            <a:xfrm>
              <a:off x="3060" y="9812"/>
              <a:ext cx="540" cy="540"/>
            </a:xfrm>
            <a:prstGeom prst="rect">
              <a:avLst/>
            </a:prstGeom>
            <a:noFill/>
            <a:ln w="9525">
              <a:noFill/>
              <a:miter lim="800000"/>
              <a:headEnd/>
              <a:tailEnd/>
            </a:ln>
          </p:spPr>
          <p:txBody>
            <a:bodyPr/>
            <a:lstStyle/>
            <a:p>
              <a:pPr eaLnBrk="0" hangingPunct="0"/>
              <a:r>
                <a:rPr lang="en-US" sz="1200">
                  <a:cs typeface="Times New Roman" pitchFamily="18" charset="0"/>
                </a:rPr>
                <a:t>0</a:t>
              </a:r>
              <a:endParaRPr lang="en-US"/>
            </a:p>
          </p:txBody>
        </p:sp>
        <p:sp>
          <p:nvSpPr>
            <p:cNvPr id="20491" name="Text Box 76"/>
            <p:cNvSpPr txBox="1">
              <a:spLocks noChangeArrowheads="1"/>
            </p:cNvSpPr>
            <p:nvPr/>
          </p:nvSpPr>
          <p:spPr bwMode="auto">
            <a:xfrm>
              <a:off x="5400" y="8192"/>
              <a:ext cx="720" cy="540"/>
            </a:xfrm>
            <a:prstGeom prst="rect">
              <a:avLst/>
            </a:prstGeom>
            <a:noFill/>
            <a:ln w="9525">
              <a:noFill/>
              <a:miter lim="800000"/>
              <a:headEnd/>
              <a:tailEnd/>
            </a:ln>
          </p:spPr>
          <p:txBody>
            <a:bodyPr/>
            <a:lstStyle/>
            <a:p>
              <a:pPr eaLnBrk="0" hangingPunct="0"/>
              <a:r>
                <a:rPr lang="en-US" sz="1200">
                  <a:cs typeface="Times New Roman" pitchFamily="18" charset="0"/>
                </a:rPr>
                <a:t>Y</a:t>
              </a:r>
              <a:r>
                <a:rPr lang="en-US" sz="1200" baseline="-30000">
                  <a:cs typeface="Times New Roman" pitchFamily="18" charset="0"/>
                </a:rPr>
                <a:t>3</a:t>
              </a:r>
              <a:endParaRPr lang="en-US"/>
            </a:p>
          </p:txBody>
        </p:sp>
        <p:sp>
          <p:nvSpPr>
            <p:cNvPr id="20492" name="Text Box 75"/>
            <p:cNvSpPr txBox="1">
              <a:spLocks noChangeArrowheads="1"/>
            </p:cNvSpPr>
            <p:nvPr/>
          </p:nvSpPr>
          <p:spPr bwMode="auto">
            <a:xfrm>
              <a:off x="4500" y="8012"/>
              <a:ext cx="720" cy="720"/>
            </a:xfrm>
            <a:prstGeom prst="rect">
              <a:avLst/>
            </a:prstGeom>
            <a:noFill/>
            <a:ln w="9525">
              <a:noFill/>
              <a:miter lim="800000"/>
              <a:headEnd/>
              <a:tailEnd/>
            </a:ln>
          </p:spPr>
          <p:txBody>
            <a:bodyPr/>
            <a:lstStyle/>
            <a:p>
              <a:pPr eaLnBrk="0" hangingPunct="0"/>
              <a:r>
                <a:rPr lang="en-US" sz="1200">
                  <a:cs typeface="Times New Roman" pitchFamily="18" charset="0"/>
                </a:rPr>
                <a:t>Y</a:t>
              </a:r>
              <a:r>
                <a:rPr lang="en-US" sz="1200" baseline="-30000">
                  <a:cs typeface="Times New Roman" pitchFamily="18" charset="0"/>
                </a:rPr>
                <a:t>2</a:t>
              </a:r>
              <a:endParaRPr lang="en-US"/>
            </a:p>
          </p:txBody>
        </p:sp>
        <p:sp>
          <p:nvSpPr>
            <p:cNvPr id="20493" name="Text Box 74"/>
            <p:cNvSpPr txBox="1">
              <a:spLocks noChangeArrowheads="1"/>
            </p:cNvSpPr>
            <p:nvPr/>
          </p:nvSpPr>
          <p:spPr bwMode="auto">
            <a:xfrm>
              <a:off x="3780" y="7832"/>
              <a:ext cx="720" cy="540"/>
            </a:xfrm>
            <a:prstGeom prst="rect">
              <a:avLst/>
            </a:prstGeom>
            <a:noFill/>
            <a:ln w="9525">
              <a:noFill/>
              <a:miter lim="800000"/>
              <a:headEnd/>
              <a:tailEnd/>
            </a:ln>
          </p:spPr>
          <p:txBody>
            <a:bodyPr/>
            <a:lstStyle/>
            <a:p>
              <a:pPr eaLnBrk="0" hangingPunct="0"/>
              <a:r>
                <a:rPr lang="en-US" sz="1200">
                  <a:cs typeface="Times New Roman" pitchFamily="18" charset="0"/>
                </a:rPr>
                <a:t>Y</a:t>
              </a:r>
              <a:r>
                <a:rPr lang="en-US" sz="1200" baseline="-30000">
                  <a:cs typeface="Times New Roman" pitchFamily="18" charset="0"/>
                </a:rPr>
                <a:t>1</a:t>
              </a:r>
              <a:endParaRPr lang="en-US"/>
            </a:p>
          </p:txBody>
        </p:sp>
        <p:sp>
          <p:nvSpPr>
            <p:cNvPr id="20494" name="Text Box 73"/>
            <p:cNvSpPr txBox="1">
              <a:spLocks noChangeArrowheads="1"/>
            </p:cNvSpPr>
            <p:nvPr/>
          </p:nvSpPr>
          <p:spPr bwMode="auto">
            <a:xfrm>
              <a:off x="3780" y="6392"/>
              <a:ext cx="540" cy="360"/>
            </a:xfrm>
            <a:prstGeom prst="rect">
              <a:avLst/>
            </a:prstGeom>
            <a:noFill/>
            <a:ln w="9525">
              <a:noFill/>
              <a:miter lim="800000"/>
              <a:headEnd/>
              <a:tailEnd/>
            </a:ln>
          </p:spPr>
          <p:txBody>
            <a:bodyPr/>
            <a:lstStyle/>
            <a:p>
              <a:pPr eaLnBrk="0" hangingPunct="0"/>
              <a:r>
                <a:rPr lang="en-US" sz="900">
                  <a:cs typeface="Times New Roman" pitchFamily="18" charset="0"/>
                </a:rPr>
                <a:t>A</a:t>
              </a:r>
              <a:endParaRPr lang="en-US"/>
            </a:p>
          </p:txBody>
        </p:sp>
        <p:sp>
          <p:nvSpPr>
            <p:cNvPr id="20495" name="Text Box 72"/>
            <p:cNvSpPr txBox="1">
              <a:spLocks noChangeArrowheads="1"/>
            </p:cNvSpPr>
            <p:nvPr/>
          </p:nvSpPr>
          <p:spPr bwMode="auto">
            <a:xfrm>
              <a:off x="4860" y="7292"/>
              <a:ext cx="540" cy="540"/>
            </a:xfrm>
            <a:prstGeom prst="rect">
              <a:avLst/>
            </a:prstGeom>
            <a:noFill/>
            <a:ln w="9525">
              <a:noFill/>
              <a:miter lim="800000"/>
              <a:headEnd/>
              <a:tailEnd/>
            </a:ln>
          </p:spPr>
          <p:txBody>
            <a:bodyPr/>
            <a:lstStyle/>
            <a:p>
              <a:pPr eaLnBrk="0" hangingPunct="0"/>
              <a:r>
                <a:rPr lang="en-US" sz="900">
                  <a:cs typeface="Times New Roman" pitchFamily="18" charset="0"/>
                </a:rPr>
                <a:t>B</a:t>
              </a:r>
              <a:endParaRPr lang="en-US"/>
            </a:p>
          </p:txBody>
        </p:sp>
        <p:sp>
          <p:nvSpPr>
            <p:cNvPr id="20496" name="Text Box 71"/>
            <p:cNvSpPr txBox="1">
              <a:spLocks noChangeArrowheads="1"/>
            </p:cNvSpPr>
            <p:nvPr/>
          </p:nvSpPr>
          <p:spPr bwMode="auto">
            <a:xfrm>
              <a:off x="6300" y="7652"/>
              <a:ext cx="720" cy="360"/>
            </a:xfrm>
            <a:prstGeom prst="rect">
              <a:avLst/>
            </a:prstGeom>
            <a:noFill/>
            <a:ln w="9525">
              <a:noFill/>
              <a:miter lim="800000"/>
              <a:headEnd/>
              <a:tailEnd/>
            </a:ln>
          </p:spPr>
          <p:txBody>
            <a:bodyPr/>
            <a:lstStyle/>
            <a:p>
              <a:pPr eaLnBrk="0" hangingPunct="0"/>
              <a:r>
                <a:rPr lang="en-US" sz="900">
                  <a:cs typeface="Times New Roman" pitchFamily="18" charset="0"/>
                </a:rPr>
                <a:t>D</a:t>
              </a:r>
              <a:endParaRPr lang="en-US"/>
            </a:p>
          </p:txBody>
        </p:sp>
        <p:sp>
          <p:nvSpPr>
            <p:cNvPr id="20497" name="Text Box 70"/>
            <p:cNvSpPr txBox="1">
              <a:spLocks noChangeArrowheads="1"/>
            </p:cNvSpPr>
            <p:nvPr/>
          </p:nvSpPr>
          <p:spPr bwMode="auto">
            <a:xfrm>
              <a:off x="7020" y="7652"/>
              <a:ext cx="1080" cy="540"/>
            </a:xfrm>
            <a:prstGeom prst="rect">
              <a:avLst/>
            </a:prstGeom>
            <a:noFill/>
            <a:ln w="9525">
              <a:noFill/>
              <a:miter lim="800000"/>
              <a:headEnd/>
              <a:tailEnd/>
            </a:ln>
          </p:spPr>
          <p:txBody>
            <a:bodyPr/>
            <a:lstStyle/>
            <a:p>
              <a:pPr eaLnBrk="0" hangingPunct="0"/>
              <a:r>
                <a:rPr lang="en-US" sz="900" i="1">
                  <a:cs typeface="Times New Roman" pitchFamily="18" charset="0"/>
                </a:rPr>
                <a:t>LRMC</a:t>
              </a:r>
              <a:endParaRPr lang="en-US"/>
            </a:p>
          </p:txBody>
        </p:sp>
        <p:sp>
          <p:nvSpPr>
            <p:cNvPr id="20498" name="Text Box 69"/>
            <p:cNvSpPr txBox="1">
              <a:spLocks noChangeArrowheads="1"/>
            </p:cNvSpPr>
            <p:nvPr/>
          </p:nvSpPr>
          <p:spPr bwMode="auto">
            <a:xfrm>
              <a:off x="3240" y="4232"/>
              <a:ext cx="360" cy="540"/>
            </a:xfrm>
            <a:prstGeom prst="rect">
              <a:avLst/>
            </a:prstGeom>
            <a:noFill/>
            <a:ln w="9525">
              <a:noFill/>
              <a:miter lim="800000"/>
              <a:headEnd/>
              <a:tailEnd/>
            </a:ln>
          </p:spPr>
          <p:txBody>
            <a:bodyPr/>
            <a:lstStyle/>
            <a:p>
              <a:pPr eaLnBrk="0" hangingPunct="0"/>
              <a:r>
                <a:rPr lang="en-US" sz="1200">
                  <a:cs typeface="Times New Roman" pitchFamily="18" charset="0"/>
                </a:rPr>
                <a:t>$</a:t>
              </a:r>
              <a:endParaRPr lang="en-US"/>
            </a:p>
          </p:txBody>
        </p:sp>
        <p:sp>
          <p:nvSpPr>
            <p:cNvPr id="20499" name="Text Box 67"/>
            <p:cNvSpPr txBox="1">
              <a:spLocks noChangeArrowheads="1"/>
            </p:cNvSpPr>
            <p:nvPr/>
          </p:nvSpPr>
          <p:spPr bwMode="auto">
            <a:xfrm>
              <a:off x="3060" y="10039"/>
              <a:ext cx="6840" cy="624"/>
            </a:xfrm>
            <a:prstGeom prst="rect">
              <a:avLst/>
            </a:prstGeom>
            <a:noFill/>
            <a:ln w="9525">
              <a:noFill/>
              <a:miter lim="800000"/>
              <a:headEnd/>
              <a:tailEnd/>
            </a:ln>
          </p:spPr>
          <p:txBody>
            <a:bodyPr/>
            <a:lstStyle/>
            <a:p>
              <a:pPr algn="ctr" eaLnBrk="0" hangingPunct="0"/>
              <a:r>
                <a:rPr lang="ar-SA" sz="1600" b="1" dirty="0">
                  <a:latin typeface="Times New Roman" pitchFamily="18" charset="0"/>
                  <a:cs typeface="Times New Roman" pitchFamily="18" charset="0"/>
                </a:rPr>
                <a:t>شكل رقم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11-8</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منحنيات التكاليف القصير والمنحنى المغلف لعدد من المشاريع</a:t>
              </a:r>
              <a:endParaRPr lang="ar-SA" sz="1600" dirty="0">
                <a:latin typeface="Times New Roman" pitchFamily="18" charset="0"/>
                <a:cs typeface="Times New Roman" pitchFamily="18" charset="0"/>
              </a:endParaRPr>
            </a:p>
          </p:txBody>
        </p:sp>
        <p:sp>
          <p:nvSpPr>
            <p:cNvPr id="20500" name="Text Box 66"/>
            <p:cNvSpPr txBox="1">
              <a:spLocks noChangeArrowheads="1"/>
            </p:cNvSpPr>
            <p:nvPr/>
          </p:nvSpPr>
          <p:spPr bwMode="auto">
            <a:xfrm>
              <a:off x="4500" y="6032"/>
              <a:ext cx="1080" cy="360"/>
            </a:xfrm>
            <a:prstGeom prst="rect">
              <a:avLst/>
            </a:prstGeom>
            <a:noFill/>
            <a:ln w="9525">
              <a:noFill/>
              <a:miter lim="800000"/>
              <a:headEnd/>
              <a:tailEnd/>
            </a:ln>
          </p:spPr>
          <p:txBody>
            <a:bodyPr/>
            <a:lstStyle/>
            <a:p>
              <a:pPr eaLnBrk="0" hangingPunct="0"/>
              <a:r>
                <a:rPr lang="en-US" sz="1000" i="1">
                  <a:cs typeface="Times New Roman" pitchFamily="18" charset="0"/>
                </a:rPr>
                <a:t>SRATC</a:t>
              </a:r>
              <a:r>
                <a:rPr lang="en-US" sz="1000" i="1" baseline="-30000">
                  <a:cs typeface="Times New Roman" pitchFamily="18" charset="0"/>
                </a:rPr>
                <a:t>1</a:t>
              </a:r>
              <a:endParaRPr lang="en-US"/>
            </a:p>
          </p:txBody>
        </p:sp>
        <p:sp>
          <p:nvSpPr>
            <p:cNvPr id="20501" name="Text Box 65"/>
            <p:cNvSpPr txBox="1">
              <a:spLocks noChangeArrowheads="1"/>
            </p:cNvSpPr>
            <p:nvPr/>
          </p:nvSpPr>
          <p:spPr bwMode="auto">
            <a:xfrm>
              <a:off x="4680" y="4592"/>
              <a:ext cx="1080" cy="360"/>
            </a:xfrm>
            <a:prstGeom prst="rect">
              <a:avLst/>
            </a:prstGeom>
            <a:noFill/>
            <a:ln w="9525">
              <a:noFill/>
              <a:miter lim="800000"/>
              <a:headEnd/>
              <a:tailEnd/>
            </a:ln>
          </p:spPr>
          <p:txBody>
            <a:bodyPr/>
            <a:lstStyle/>
            <a:p>
              <a:pPr eaLnBrk="0" hangingPunct="0"/>
              <a:r>
                <a:rPr lang="en-US" sz="1000" i="1">
                  <a:cs typeface="Times New Roman" pitchFamily="18" charset="0"/>
                </a:rPr>
                <a:t>SRMC</a:t>
              </a:r>
              <a:r>
                <a:rPr lang="en-US" sz="1000" i="1" baseline="-30000">
                  <a:cs typeface="Times New Roman" pitchFamily="18" charset="0"/>
                </a:rPr>
                <a:t>1</a:t>
              </a:r>
              <a:endParaRPr lang="en-US"/>
            </a:p>
          </p:txBody>
        </p:sp>
        <p:sp>
          <p:nvSpPr>
            <p:cNvPr id="20502" name="Freeform 64"/>
            <p:cNvSpPr>
              <a:spLocks/>
            </p:cNvSpPr>
            <p:nvPr/>
          </p:nvSpPr>
          <p:spPr bwMode="auto">
            <a:xfrm>
              <a:off x="3960" y="6212"/>
              <a:ext cx="6300" cy="1500"/>
            </a:xfrm>
            <a:custGeom>
              <a:avLst/>
              <a:gdLst>
                <a:gd name="T0" fmla="*/ 0 w 6660"/>
                <a:gd name="T1" fmla="*/ 0 h 2580"/>
                <a:gd name="T2" fmla="*/ 609 w 6660"/>
                <a:gd name="T3" fmla="*/ 248 h 2580"/>
                <a:gd name="T4" fmla="*/ 1676 w 6660"/>
                <a:gd name="T5" fmla="*/ 424 h 2580"/>
                <a:gd name="T6" fmla="*/ 3352 w 6660"/>
                <a:gd name="T7" fmla="*/ 495 h 2580"/>
                <a:gd name="T8" fmla="*/ 5028 w 6660"/>
                <a:gd name="T9" fmla="*/ 354 h 2580"/>
                <a:gd name="T10" fmla="*/ 5637 w 6660"/>
                <a:gd name="T11" fmla="*/ 142 h 2580"/>
                <a:gd name="T12" fmla="*/ 0 60000 65536"/>
                <a:gd name="T13" fmla="*/ 0 60000 65536"/>
                <a:gd name="T14" fmla="*/ 0 60000 65536"/>
                <a:gd name="T15" fmla="*/ 0 60000 65536"/>
                <a:gd name="T16" fmla="*/ 0 60000 65536"/>
                <a:gd name="T17" fmla="*/ 0 60000 65536"/>
                <a:gd name="T18" fmla="*/ 0 w 6660"/>
                <a:gd name="T19" fmla="*/ 0 h 2580"/>
                <a:gd name="T20" fmla="*/ 6660 w 6660"/>
                <a:gd name="T21" fmla="*/ 2580 h 2580"/>
              </a:gdLst>
              <a:ahLst/>
              <a:cxnLst>
                <a:cxn ang="T12">
                  <a:pos x="T0" y="T1"/>
                </a:cxn>
                <a:cxn ang="T13">
                  <a:pos x="T2" y="T3"/>
                </a:cxn>
                <a:cxn ang="T14">
                  <a:pos x="T4" y="T5"/>
                </a:cxn>
                <a:cxn ang="T15">
                  <a:pos x="T6" y="T7"/>
                </a:cxn>
                <a:cxn ang="T16">
                  <a:pos x="T8" y="T9"/>
                </a:cxn>
                <a:cxn ang="T17">
                  <a:pos x="T10" y="T11"/>
                </a:cxn>
              </a:cxnLst>
              <a:rect l="T18" t="T19" r="T20" b="T21"/>
              <a:pathLst>
                <a:path w="6660" h="2580">
                  <a:moveTo>
                    <a:pt x="0" y="0"/>
                  </a:moveTo>
                  <a:cubicBezTo>
                    <a:pt x="195" y="450"/>
                    <a:pt x="390" y="900"/>
                    <a:pt x="720" y="1260"/>
                  </a:cubicBezTo>
                  <a:cubicBezTo>
                    <a:pt x="1050" y="1620"/>
                    <a:pt x="1440" y="1950"/>
                    <a:pt x="1980" y="2160"/>
                  </a:cubicBezTo>
                  <a:cubicBezTo>
                    <a:pt x="2520" y="2370"/>
                    <a:pt x="3300" y="2580"/>
                    <a:pt x="3960" y="2520"/>
                  </a:cubicBezTo>
                  <a:cubicBezTo>
                    <a:pt x="4620" y="2460"/>
                    <a:pt x="5490" y="2100"/>
                    <a:pt x="5940" y="1800"/>
                  </a:cubicBezTo>
                  <a:cubicBezTo>
                    <a:pt x="6390" y="1500"/>
                    <a:pt x="6525" y="1110"/>
                    <a:pt x="6660" y="720"/>
                  </a:cubicBezTo>
                </a:path>
              </a:pathLst>
            </a:custGeom>
            <a:noFill/>
            <a:ln w="28575">
              <a:solidFill>
                <a:srgbClr val="993300"/>
              </a:solidFill>
              <a:round/>
              <a:headEnd/>
              <a:tailEnd/>
            </a:ln>
          </p:spPr>
          <p:txBody>
            <a:bodyPr/>
            <a:lstStyle/>
            <a:p>
              <a:endParaRPr lang="ar-YE"/>
            </a:p>
          </p:txBody>
        </p:sp>
        <p:grpSp>
          <p:nvGrpSpPr>
            <p:cNvPr id="20503" name="Group 61"/>
            <p:cNvGrpSpPr>
              <a:grpSpLocks/>
            </p:cNvGrpSpPr>
            <p:nvPr/>
          </p:nvGrpSpPr>
          <p:grpSpPr bwMode="auto">
            <a:xfrm>
              <a:off x="3780" y="5312"/>
              <a:ext cx="2107" cy="2697"/>
              <a:chOff x="3735" y="5304"/>
              <a:chExt cx="2107" cy="2697"/>
            </a:xfrm>
          </p:grpSpPr>
          <p:sp>
            <p:nvSpPr>
              <p:cNvPr id="20521" name="Arc 63"/>
              <p:cNvSpPr>
                <a:spLocks/>
              </p:cNvSpPr>
              <p:nvPr/>
            </p:nvSpPr>
            <p:spPr bwMode="auto">
              <a:xfrm rot="362381" flipV="1">
                <a:off x="3735" y="5304"/>
                <a:ext cx="1835" cy="2697"/>
              </a:xfrm>
              <a:custGeom>
                <a:avLst/>
                <a:gdLst>
                  <a:gd name="T0" fmla="*/ 0 w 21600"/>
                  <a:gd name="T1" fmla="*/ 0 h 26955"/>
                  <a:gd name="T2" fmla="*/ 1 w 21600"/>
                  <a:gd name="T3" fmla="*/ 3 h 26955"/>
                  <a:gd name="T4" fmla="*/ 0 w 21600"/>
                  <a:gd name="T5" fmla="*/ 2 h 26955"/>
                  <a:gd name="T6" fmla="*/ 0 60000 65536"/>
                  <a:gd name="T7" fmla="*/ 0 60000 65536"/>
                  <a:gd name="T8" fmla="*/ 0 60000 65536"/>
                  <a:gd name="T9" fmla="*/ 0 w 21600"/>
                  <a:gd name="T10" fmla="*/ 0 h 26955"/>
                  <a:gd name="T11" fmla="*/ 21600 w 21600"/>
                  <a:gd name="T12" fmla="*/ 26955 h 26955"/>
                </a:gdLst>
                <a:ahLst/>
                <a:cxnLst>
                  <a:cxn ang="T6">
                    <a:pos x="T0" y="T1"/>
                  </a:cxn>
                  <a:cxn ang="T7">
                    <a:pos x="T2" y="T3"/>
                  </a:cxn>
                  <a:cxn ang="T8">
                    <a:pos x="T4" y="T5"/>
                  </a:cxn>
                </a:cxnLst>
                <a:rect l="T9" t="T10" r="T11" b="T12"/>
                <a:pathLst>
                  <a:path w="21600" h="26955" fill="none" extrusionOk="0">
                    <a:moveTo>
                      <a:pt x="2381" y="-1"/>
                    </a:moveTo>
                    <a:cubicBezTo>
                      <a:pt x="13321" y="1213"/>
                      <a:pt x="21600" y="10460"/>
                      <a:pt x="21600" y="21468"/>
                    </a:cubicBezTo>
                    <a:cubicBezTo>
                      <a:pt x="21600" y="23319"/>
                      <a:pt x="21361" y="25164"/>
                      <a:pt x="20891" y="26955"/>
                    </a:cubicBezTo>
                  </a:path>
                  <a:path w="21600" h="26955" stroke="0" extrusionOk="0">
                    <a:moveTo>
                      <a:pt x="2381" y="-1"/>
                    </a:moveTo>
                    <a:cubicBezTo>
                      <a:pt x="13321" y="1213"/>
                      <a:pt x="21600" y="10460"/>
                      <a:pt x="21600" y="21468"/>
                    </a:cubicBezTo>
                    <a:cubicBezTo>
                      <a:pt x="21600" y="23319"/>
                      <a:pt x="21361" y="25164"/>
                      <a:pt x="20891" y="26955"/>
                    </a:cubicBezTo>
                    <a:lnTo>
                      <a:pt x="0" y="21468"/>
                    </a:lnTo>
                    <a:close/>
                  </a:path>
                </a:pathLst>
              </a:custGeom>
              <a:noFill/>
              <a:ln w="9525">
                <a:solidFill>
                  <a:srgbClr val="000000"/>
                </a:solidFill>
                <a:prstDash val="sysDot"/>
                <a:round/>
                <a:headEnd/>
                <a:tailEnd/>
              </a:ln>
            </p:spPr>
            <p:txBody>
              <a:bodyPr/>
              <a:lstStyle/>
              <a:p>
                <a:endParaRPr lang="ar-YE"/>
              </a:p>
            </p:txBody>
          </p:sp>
          <p:sp>
            <p:nvSpPr>
              <p:cNvPr id="20522" name="Arc 62"/>
              <p:cNvSpPr>
                <a:spLocks/>
              </p:cNvSpPr>
              <p:nvPr/>
            </p:nvSpPr>
            <p:spPr bwMode="auto">
              <a:xfrm rot="7150768">
                <a:off x="4901" y="6351"/>
                <a:ext cx="900" cy="982"/>
              </a:xfrm>
              <a:custGeom>
                <a:avLst/>
                <a:gdLst>
                  <a:gd name="T0" fmla="*/ 0 w 21600"/>
                  <a:gd name="T1" fmla="*/ 0 h 39295"/>
                  <a:gd name="T2" fmla="*/ 0 w 21600"/>
                  <a:gd name="T3" fmla="*/ 0 h 39295"/>
                  <a:gd name="T4" fmla="*/ 0 w 21600"/>
                  <a:gd name="T5" fmla="*/ 0 h 39295"/>
                  <a:gd name="T6" fmla="*/ 0 60000 65536"/>
                  <a:gd name="T7" fmla="*/ 0 60000 65536"/>
                  <a:gd name="T8" fmla="*/ 0 60000 65536"/>
                  <a:gd name="T9" fmla="*/ 0 w 21600"/>
                  <a:gd name="T10" fmla="*/ 0 h 39295"/>
                  <a:gd name="T11" fmla="*/ 21600 w 21600"/>
                  <a:gd name="T12" fmla="*/ 39295 h 39295"/>
                </a:gdLst>
                <a:ahLst/>
                <a:cxnLst>
                  <a:cxn ang="T6">
                    <a:pos x="T0" y="T1"/>
                  </a:cxn>
                  <a:cxn ang="T7">
                    <a:pos x="T2" y="T3"/>
                  </a:cxn>
                  <a:cxn ang="T8">
                    <a:pos x="T4" y="T5"/>
                  </a:cxn>
                </a:cxnLst>
                <a:rect l="T9" t="T10" r="T11" b="T12"/>
                <a:pathLst>
                  <a:path w="21600" h="39295" fill="none" extrusionOk="0">
                    <a:moveTo>
                      <a:pt x="-1" y="0"/>
                    </a:moveTo>
                    <a:cubicBezTo>
                      <a:pt x="11929" y="0"/>
                      <a:pt x="21600" y="9670"/>
                      <a:pt x="21600" y="21600"/>
                    </a:cubicBezTo>
                    <a:cubicBezTo>
                      <a:pt x="21600" y="28648"/>
                      <a:pt x="18161" y="35253"/>
                      <a:pt x="12387" y="39295"/>
                    </a:cubicBezTo>
                  </a:path>
                  <a:path w="21600" h="39295" stroke="0" extrusionOk="0">
                    <a:moveTo>
                      <a:pt x="-1" y="0"/>
                    </a:moveTo>
                    <a:cubicBezTo>
                      <a:pt x="11929" y="0"/>
                      <a:pt x="21600" y="9670"/>
                      <a:pt x="21600" y="21600"/>
                    </a:cubicBezTo>
                    <a:cubicBezTo>
                      <a:pt x="21600" y="28648"/>
                      <a:pt x="18161" y="35253"/>
                      <a:pt x="12387" y="39295"/>
                    </a:cubicBezTo>
                    <a:lnTo>
                      <a:pt x="0" y="21600"/>
                    </a:lnTo>
                    <a:close/>
                  </a:path>
                </a:pathLst>
              </a:custGeom>
              <a:noFill/>
              <a:ln w="9525">
                <a:solidFill>
                  <a:srgbClr val="000000"/>
                </a:solidFill>
                <a:round/>
                <a:headEnd/>
                <a:tailEnd/>
              </a:ln>
            </p:spPr>
            <p:txBody>
              <a:bodyPr/>
              <a:lstStyle/>
              <a:p>
                <a:endParaRPr lang="ar-YE"/>
              </a:p>
            </p:txBody>
          </p:sp>
        </p:grpSp>
        <p:grpSp>
          <p:nvGrpSpPr>
            <p:cNvPr id="20504" name="Group 58"/>
            <p:cNvGrpSpPr>
              <a:grpSpLocks/>
            </p:cNvGrpSpPr>
            <p:nvPr/>
          </p:nvGrpSpPr>
          <p:grpSpPr bwMode="auto">
            <a:xfrm>
              <a:off x="4553" y="5544"/>
              <a:ext cx="2107" cy="2697"/>
              <a:chOff x="3735" y="5304"/>
              <a:chExt cx="2107" cy="2697"/>
            </a:xfrm>
          </p:grpSpPr>
          <p:sp>
            <p:nvSpPr>
              <p:cNvPr id="20519" name="Arc 60"/>
              <p:cNvSpPr>
                <a:spLocks/>
              </p:cNvSpPr>
              <p:nvPr/>
            </p:nvSpPr>
            <p:spPr bwMode="auto">
              <a:xfrm rot="362381" flipV="1">
                <a:off x="3735" y="5304"/>
                <a:ext cx="1835" cy="2697"/>
              </a:xfrm>
              <a:custGeom>
                <a:avLst/>
                <a:gdLst>
                  <a:gd name="T0" fmla="*/ 0 w 21600"/>
                  <a:gd name="T1" fmla="*/ 0 h 26955"/>
                  <a:gd name="T2" fmla="*/ 1 w 21600"/>
                  <a:gd name="T3" fmla="*/ 3 h 26955"/>
                  <a:gd name="T4" fmla="*/ 0 w 21600"/>
                  <a:gd name="T5" fmla="*/ 2 h 26955"/>
                  <a:gd name="T6" fmla="*/ 0 60000 65536"/>
                  <a:gd name="T7" fmla="*/ 0 60000 65536"/>
                  <a:gd name="T8" fmla="*/ 0 60000 65536"/>
                  <a:gd name="T9" fmla="*/ 0 w 21600"/>
                  <a:gd name="T10" fmla="*/ 0 h 26955"/>
                  <a:gd name="T11" fmla="*/ 21600 w 21600"/>
                  <a:gd name="T12" fmla="*/ 26955 h 26955"/>
                </a:gdLst>
                <a:ahLst/>
                <a:cxnLst>
                  <a:cxn ang="T6">
                    <a:pos x="T0" y="T1"/>
                  </a:cxn>
                  <a:cxn ang="T7">
                    <a:pos x="T2" y="T3"/>
                  </a:cxn>
                  <a:cxn ang="T8">
                    <a:pos x="T4" y="T5"/>
                  </a:cxn>
                </a:cxnLst>
                <a:rect l="T9" t="T10" r="T11" b="T12"/>
                <a:pathLst>
                  <a:path w="21600" h="26955" fill="none" extrusionOk="0">
                    <a:moveTo>
                      <a:pt x="2381" y="-1"/>
                    </a:moveTo>
                    <a:cubicBezTo>
                      <a:pt x="13321" y="1213"/>
                      <a:pt x="21600" y="10460"/>
                      <a:pt x="21600" y="21468"/>
                    </a:cubicBezTo>
                    <a:cubicBezTo>
                      <a:pt x="21600" y="23319"/>
                      <a:pt x="21361" y="25164"/>
                      <a:pt x="20891" y="26955"/>
                    </a:cubicBezTo>
                  </a:path>
                  <a:path w="21600" h="26955" stroke="0" extrusionOk="0">
                    <a:moveTo>
                      <a:pt x="2381" y="-1"/>
                    </a:moveTo>
                    <a:cubicBezTo>
                      <a:pt x="13321" y="1213"/>
                      <a:pt x="21600" y="10460"/>
                      <a:pt x="21600" y="21468"/>
                    </a:cubicBezTo>
                    <a:cubicBezTo>
                      <a:pt x="21600" y="23319"/>
                      <a:pt x="21361" y="25164"/>
                      <a:pt x="20891" y="26955"/>
                    </a:cubicBezTo>
                    <a:lnTo>
                      <a:pt x="0" y="21468"/>
                    </a:lnTo>
                    <a:close/>
                  </a:path>
                </a:pathLst>
              </a:custGeom>
              <a:noFill/>
              <a:ln w="9525">
                <a:solidFill>
                  <a:srgbClr val="000000"/>
                </a:solidFill>
                <a:prstDash val="sysDot"/>
                <a:round/>
                <a:headEnd/>
                <a:tailEnd/>
              </a:ln>
            </p:spPr>
            <p:txBody>
              <a:bodyPr/>
              <a:lstStyle/>
              <a:p>
                <a:endParaRPr lang="ar-YE"/>
              </a:p>
            </p:txBody>
          </p:sp>
          <p:sp>
            <p:nvSpPr>
              <p:cNvPr id="20520" name="Arc 59"/>
              <p:cNvSpPr>
                <a:spLocks/>
              </p:cNvSpPr>
              <p:nvPr/>
            </p:nvSpPr>
            <p:spPr bwMode="auto">
              <a:xfrm rot="7150768">
                <a:off x="4901" y="6351"/>
                <a:ext cx="900" cy="982"/>
              </a:xfrm>
              <a:custGeom>
                <a:avLst/>
                <a:gdLst>
                  <a:gd name="T0" fmla="*/ 0 w 21600"/>
                  <a:gd name="T1" fmla="*/ 0 h 39295"/>
                  <a:gd name="T2" fmla="*/ 0 w 21600"/>
                  <a:gd name="T3" fmla="*/ 0 h 39295"/>
                  <a:gd name="T4" fmla="*/ 0 w 21600"/>
                  <a:gd name="T5" fmla="*/ 0 h 39295"/>
                  <a:gd name="T6" fmla="*/ 0 60000 65536"/>
                  <a:gd name="T7" fmla="*/ 0 60000 65536"/>
                  <a:gd name="T8" fmla="*/ 0 60000 65536"/>
                  <a:gd name="T9" fmla="*/ 0 w 21600"/>
                  <a:gd name="T10" fmla="*/ 0 h 39295"/>
                  <a:gd name="T11" fmla="*/ 21600 w 21600"/>
                  <a:gd name="T12" fmla="*/ 39295 h 39295"/>
                </a:gdLst>
                <a:ahLst/>
                <a:cxnLst>
                  <a:cxn ang="T6">
                    <a:pos x="T0" y="T1"/>
                  </a:cxn>
                  <a:cxn ang="T7">
                    <a:pos x="T2" y="T3"/>
                  </a:cxn>
                  <a:cxn ang="T8">
                    <a:pos x="T4" y="T5"/>
                  </a:cxn>
                </a:cxnLst>
                <a:rect l="T9" t="T10" r="T11" b="T12"/>
                <a:pathLst>
                  <a:path w="21600" h="39295" fill="none" extrusionOk="0">
                    <a:moveTo>
                      <a:pt x="-1" y="0"/>
                    </a:moveTo>
                    <a:cubicBezTo>
                      <a:pt x="11929" y="0"/>
                      <a:pt x="21600" y="9670"/>
                      <a:pt x="21600" y="21600"/>
                    </a:cubicBezTo>
                    <a:cubicBezTo>
                      <a:pt x="21600" y="28648"/>
                      <a:pt x="18161" y="35253"/>
                      <a:pt x="12387" y="39295"/>
                    </a:cubicBezTo>
                  </a:path>
                  <a:path w="21600" h="39295" stroke="0" extrusionOk="0">
                    <a:moveTo>
                      <a:pt x="-1" y="0"/>
                    </a:moveTo>
                    <a:cubicBezTo>
                      <a:pt x="11929" y="0"/>
                      <a:pt x="21600" y="9670"/>
                      <a:pt x="21600" y="21600"/>
                    </a:cubicBezTo>
                    <a:cubicBezTo>
                      <a:pt x="21600" y="28648"/>
                      <a:pt x="18161" y="35253"/>
                      <a:pt x="12387" y="39295"/>
                    </a:cubicBezTo>
                    <a:lnTo>
                      <a:pt x="0" y="21600"/>
                    </a:lnTo>
                    <a:close/>
                  </a:path>
                </a:pathLst>
              </a:custGeom>
              <a:noFill/>
              <a:ln w="9525">
                <a:solidFill>
                  <a:srgbClr val="000000"/>
                </a:solidFill>
                <a:round/>
                <a:headEnd/>
                <a:tailEnd/>
              </a:ln>
            </p:spPr>
            <p:txBody>
              <a:bodyPr/>
              <a:lstStyle/>
              <a:p>
                <a:endParaRPr lang="ar-YE"/>
              </a:p>
            </p:txBody>
          </p:sp>
        </p:grpSp>
        <p:sp>
          <p:nvSpPr>
            <p:cNvPr id="20505" name="Arc 57"/>
            <p:cNvSpPr>
              <a:spLocks/>
            </p:cNvSpPr>
            <p:nvPr/>
          </p:nvSpPr>
          <p:spPr bwMode="auto">
            <a:xfrm rot="362381" flipV="1">
              <a:off x="5400" y="5675"/>
              <a:ext cx="1835" cy="2697"/>
            </a:xfrm>
            <a:custGeom>
              <a:avLst/>
              <a:gdLst>
                <a:gd name="T0" fmla="*/ 0 w 21600"/>
                <a:gd name="T1" fmla="*/ 0 h 26955"/>
                <a:gd name="T2" fmla="*/ 1 w 21600"/>
                <a:gd name="T3" fmla="*/ 3 h 26955"/>
                <a:gd name="T4" fmla="*/ 0 w 21600"/>
                <a:gd name="T5" fmla="*/ 2 h 26955"/>
                <a:gd name="T6" fmla="*/ 0 60000 65536"/>
                <a:gd name="T7" fmla="*/ 0 60000 65536"/>
                <a:gd name="T8" fmla="*/ 0 60000 65536"/>
                <a:gd name="T9" fmla="*/ 0 w 21600"/>
                <a:gd name="T10" fmla="*/ 0 h 26955"/>
                <a:gd name="T11" fmla="*/ 21600 w 21600"/>
                <a:gd name="T12" fmla="*/ 26955 h 26955"/>
              </a:gdLst>
              <a:ahLst/>
              <a:cxnLst>
                <a:cxn ang="T6">
                  <a:pos x="T0" y="T1"/>
                </a:cxn>
                <a:cxn ang="T7">
                  <a:pos x="T2" y="T3"/>
                </a:cxn>
                <a:cxn ang="T8">
                  <a:pos x="T4" y="T5"/>
                </a:cxn>
              </a:cxnLst>
              <a:rect l="T9" t="T10" r="T11" b="T12"/>
              <a:pathLst>
                <a:path w="21600" h="26955" fill="none" extrusionOk="0">
                  <a:moveTo>
                    <a:pt x="2381" y="-1"/>
                  </a:moveTo>
                  <a:cubicBezTo>
                    <a:pt x="13321" y="1213"/>
                    <a:pt x="21600" y="10460"/>
                    <a:pt x="21600" y="21468"/>
                  </a:cubicBezTo>
                  <a:cubicBezTo>
                    <a:pt x="21600" y="23319"/>
                    <a:pt x="21361" y="25164"/>
                    <a:pt x="20891" y="26955"/>
                  </a:cubicBezTo>
                </a:path>
                <a:path w="21600" h="26955" stroke="0" extrusionOk="0">
                  <a:moveTo>
                    <a:pt x="2381" y="-1"/>
                  </a:moveTo>
                  <a:cubicBezTo>
                    <a:pt x="13321" y="1213"/>
                    <a:pt x="21600" y="10460"/>
                    <a:pt x="21600" y="21468"/>
                  </a:cubicBezTo>
                  <a:cubicBezTo>
                    <a:pt x="21600" y="23319"/>
                    <a:pt x="21361" y="25164"/>
                    <a:pt x="20891" y="26955"/>
                  </a:cubicBezTo>
                  <a:lnTo>
                    <a:pt x="0" y="21468"/>
                  </a:lnTo>
                  <a:close/>
                </a:path>
              </a:pathLst>
            </a:custGeom>
            <a:noFill/>
            <a:ln w="9525">
              <a:solidFill>
                <a:srgbClr val="000000"/>
              </a:solidFill>
              <a:prstDash val="sysDot"/>
              <a:round/>
              <a:headEnd/>
              <a:tailEnd/>
            </a:ln>
          </p:spPr>
          <p:txBody>
            <a:bodyPr/>
            <a:lstStyle/>
            <a:p>
              <a:endParaRPr lang="ar-YE"/>
            </a:p>
          </p:txBody>
        </p:sp>
        <p:sp>
          <p:nvSpPr>
            <p:cNvPr id="20506" name="Arc 56"/>
            <p:cNvSpPr>
              <a:spLocks/>
            </p:cNvSpPr>
            <p:nvPr/>
          </p:nvSpPr>
          <p:spPr bwMode="auto">
            <a:xfrm rot="7150768">
              <a:off x="6521" y="6711"/>
              <a:ext cx="900" cy="982"/>
            </a:xfrm>
            <a:custGeom>
              <a:avLst/>
              <a:gdLst>
                <a:gd name="T0" fmla="*/ 0 w 21600"/>
                <a:gd name="T1" fmla="*/ 0 h 39295"/>
                <a:gd name="T2" fmla="*/ 0 w 21600"/>
                <a:gd name="T3" fmla="*/ 0 h 39295"/>
                <a:gd name="T4" fmla="*/ 0 w 21600"/>
                <a:gd name="T5" fmla="*/ 0 h 39295"/>
                <a:gd name="T6" fmla="*/ 0 60000 65536"/>
                <a:gd name="T7" fmla="*/ 0 60000 65536"/>
                <a:gd name="T8" fmla="*/ 0 60000 65536"/>
                <a:gd name="T9" fmla="*/ 0 w 21600"/>
                <a:gd name="T10" fmla="*/ 0 h 39295"/>
                <a:gd name="T11" fmla="*/ 21600 w 21600"/>
                <a:gd name="T12" fmla="*/ 39295 h 39295"/>
              </a:gdLst>
              <a:ahLst/>
              <a:cxnLst>
                <a:cxn ang="T6">
                  <a:pos x="T0" y="T1"/>
                </a:cxn>
                <a:cxn ang="T7">
                  <a:pos x="T2" y="T3"/>
                </a:cxn>
                <a:cxn ang="T8">
                  <a:pos x="T4" y="T5"/>
                </a:cxn>
              </a:cxnLst>
              <a:rect l="T9" t="T10" r="T11" b="T12"/>
              <a:pathLst>
                <a:path w="21600" h="39295" fill="none" extrusionOk="0">
                  <a:moveTo>
                    <a:pt x="-1" y="0"/>
                  </a:moveTo>
                  <a:cubicBezTo>
                    <a:pt x="11929" y="0"/>
                    <a:pt x="21600" y="9670"/>
                    <a:pt x="21600" y="21600"/>
                  </a:cubicBezTo>
                  <a:cubicBezTo>
                    <a:pt x="21600" y="28648"/>
                    <a:pt x="18161" y="35253"/>
                    <a:pt x="12387" y="39295"/>
                  </a:cubicBezTo>
                </a:path>
                <a:path w="21600" h="39295" stroke="0" extrusionOk="0">
                  <a:moveTo>
                    <a:pt x="-1" y="0"/>
                  </a:moveTo>
                  <a:cubicBezTo>
                    <a:pt x="11929" y="0"/>
                    <a:pt x="21600" y="9670"/>
                    <a:pt x="21600" y="21600"/>
                  </a:cubicBezTo>
                  <a:cubicBezTo>
                    <a:pt x="21600" y="28648"/>
                    <a:pt x="18161" y="35253"/>
                    <a:pt x="12387" y="39295"/>
                  </a:cubicBezTo>
                  <a:lnTo>
                    <a:pt x="0" y="21600"/>
                  </a:lnTo>
                  <a:close/>
                </a:path>
              </a:pathLst>
            </a:custGeom>
            <a:noFill/>
            <a:ln w="9525">
              <a:solidFill>
                <a:srgbClr val="000000"/>
              </a:solidFill>
              <a:round/>
              <a:headEnd/>
              <a:tailEnd/>
            </a:ln>
          </p:spPr>
          <p:txBody>
            <a:bodyPr/>
            <a:lstStyle/>
            <a:p>
              <a:endParaRPr lang="ar-YE"/>
            </a:p>
          </p:txBody>
        </p:sp>
        <p:sp>
          <p:nvSpPr>
            <p:cNvPr id="20507" name="Arc 55"/>
            <p:cNvSpPr>
              <a:spLocks/>
            </p:cNvSpPr>
            <p:nvPr/>
          </p:nvSpPr>
          <p:spPr bwMode="auto">
            <a:xfrm rot="362381" flipV="1">
              <a:off x="6242" y="5675"/>
              <a:ext cx="2038" cy="2697"/>
            </a:xfrm>
            <a:custGeom>
              <a:avLst/>
              <a:gdLst>
                <a:gd name="T0" fmla="*/ 0 w 21600"/>
                <a:gd name="T1" fmla="*/ 0 h 26955"/>
                <a:gd name="T2" fmla="*/ 2 w 21600"/>
                <a:gd name="T3" fmla="*/ 3 h 26955"/>
                <a:gd name="T4" fmla="*/ 0 w 21600"/>
                <a:gd name="T5" fmla="*/ 2 h 26955"/>
                <a:gd name="T6" fmla="*/ 0 60000 65536"/>
                <a:gd name="T7" fmla="*/ 0 60000 65536"/>
                <a:gd name="T8" fmla="*/ 0 60000 65536"/>
                <a:gd name="T9" fmla="*/ 0 w 21600"/>
                <a:gd name="T10" fmla="*/ 0 h 26955"/>
                <a:gd name="T11" fmla="*/ 21600 w 21600"/>
                <a:gd name="T12" fmla="*/ 26955 h 26955"/>
              </a:gdLst>
              <a:ahLst/>
              <a:cxnLst>
                <a:cxn ang="T6">
                  <a:pos x="T0" y="T1"/>
                </a:cxn>
                <a:cxn ang="T7">
                  <a:pos x="T2" y="T3"/>
                </a:cxn>
                <a:cxn ang="T8">
                  <a:pos x="T4" y="T5"/>
                </a:cxn>
              </a:cxnLst>
              <a:rect l="T9" t="T10" r="T11" b="T12"/>
              <a:pathLst>
                <a:path w="21600" h="26955" fill="none" extrusionOk="0">
                  <a:moveTo>
                    <a:pt x="2381" y="-1"/>
                  </a:moveTo>
                  <a:cubicBezTo>
                    <a:pt x="13321" y="1213"/>
                    <a:pt x="21600" y="10460"/>
                    <a:pt x="21600" y="21468"/>
                  </a:cubicBezTo>
                  <a:cubicBezTo>
                    <a:pt x="21600" y="23319"/>
                    <a:pt x="21361" y="25164"/>
                    <a:pt x="20891" y="26955"/>
                  </a:cubicBezTo>
                </a:path>
                <a:path w="21600" h="26955" stroke="0" extrusionOk="0">
                  <a:moveTo>
                    <a:pt x="2381" y="-1"/>
                  </a:moveTo>
                  <a:cubicBezTo>
                    <a:pt x="13321" y="1213"/>
                    <a:pt x="21600" y="10460"/>
                    <a:pt x="21600" y="21468"/>
                  </a:cubicBezTo>
                  <a:cubicBezTo>
                    <a:pt x="21600" y="23319"/>
                    <a:pt x="21361" y="25164"/>
                    <a:pt x="20891" y="26955"/>
                  </a:cubicBezTo>
                  <a:lnTo>
                    <a:pt x="0" y="21468"/>
                  </a:lnTo>
                  <a:close/>
                </a:path>
              </a:pathLst>
            </a:custGeom>
            <a:noFill/>
            <a:ln w="9525">
              <a:solidFill>
                <a:srgbClr val="000000"/>
              </a:solidFill>
              <a:prstDash val="sysDot"/>
              <a:round/>
              <a:headEnd/>
              <a:tailEnd/>
            </a:ln>
          </p:spPr>
          <p:txBody>
            <a:bodyPr/>
            <a:lstStyle/>
            <a:p>
              <a:endParaRPr lang="ar-YE"/>
            </a:p>
          </p:txBody>
        </p:sp>
        <p:sp>
          <p:nvSpPr>
            <p:cNvPr id="20508" name="Arc 54"/>
            <p:cNvSpPr>
              <a:spLocks/>
            </p:cNvSpPr>
            <p:nvPr/>
          </p:nvSpPr>
          <p:spPr bwMode="auto">
            <a:xfrm rot="7150768">
              <a:off x="7285" y="6667"/>
              <a:ext cx="900" cy="1091"/>
            </a:xfrm>
            <a:custGeom>
              <a:avLst/>
              <a:gdLst>
                <a:gd name="T0" fmla="*/ 0 w 21600"/>
                <a:gd name="T1" fmla="*/ 0 h 39295"/>
                <a:gd name="T2" fmla="*/ 0 w 21600"/>
                <a:gd name="T3" fmla="*/ 0 h 39295"/>
                <a:gd name="T4" fmla="*/ 0 w 21600"/>
                <a:gd name="T5" fmla="*/ 0 h 39295"/>
                <a:gd name="T6" fmla="*/ 0 60000 65536"/>
                <a:gd name="T7" fmla="*/ 0 60000 65536"/>
                <a:gd name="T8" fmla="*/ 0 60000 65536"/>
                <a:gd name="T9" fmla="*/ 0 w 21600"/>
                <a:gd name="T10" fmla="*/ 0 h 39295"/>
                <a:gd name="T11" fmla="*/ 21600 w 21600"/>
                <a:gd name="T12" fmla="*/ 39295 h 39295"/>
              </a:gdLst>
              <a:ahLst/>
              <a:cxnLst>
                <a:cxn ang="T6">
                  <a:pos x="T0" y="T1"/>
                </a:cxn>
                <a:cxn ang="T7">
                  <a:pos x="T2" y="T3"/>
                </a:cxn>
                <a:cxn ang="T8">
                  <a:pos x="T4" y="T5"/>
                </a:cxn>
              </a:cxnLst>
              <a:rect l="T9" t="T10" r="T11" b="T12"/>
              <a:pathLst>
                <a:path w="21600" h="39295" fill="none" extrusionOk="0">
                  <a:moveTo>
                    <a:pt x="-1" y="0"/>
                  </a:moveTo>
                  <a:cubicBezTo>
                    <a:pt x="11929" y="0"/>
                    <a:pt x="21600" y="9670"/>
                    <a:pt x="21600" y="21600"/>
                  </a:cubicBezTo>
                  <a:cubicBezTo>
                    <a:pt x="21600" y="28648"/>
                    <a:pt x="18161" y="35253"/>
                    <a:pt x="12387" y="39295"/>
                  </a:cubicBezTo>
                </a:path>
                <a:path w="21600" h="39295" stroke="0" extrusionOk="0">
                  <a:moveTo>
                    <a:pt x="-1" y="0"/>
                  </a:moveTo>
                  <a:cubicBezTo>
                    <a:pt x="11929" y="0"/>
                    <a:pt x="21600" y="9670"/>
                    <a:pt x="21600" y="21600"/>
                  </a:cubicBezTo>
                  <a:cubicBezTo>
                    <a:pt x="21600" y="28648"/>
                    <a:pt x="18161" y="35253"/>
                    <a:pt x="12387" y="39295"/>
                  </a:cubicBezTo>
                  <a:lnTo>
                    <a:pt x="0" y="21600"/>
                  </a:lnTo>
                  <a:close/>
                </a:path>
              </a:pathLst>
            </a:custGeom>
            <a:noFill/>
            <a:ln w="9525">
              <a:solidFill>
                <a:srgbClr val="000000"/>
              </a:solidFill>
              <a:round/>
              <a:headEnd/>
              <a:tailEnd/>
            </a:ln>
          </p:spPr>
          <p:txBody>
            <a:bodyPr/>
            <a:lstStyle/>
            <a:p>
              <a:endParaRPr lang="ar-YE"/>
            </a:p>
          </p:txBody>
        </p:sp>
        <p:sp>
          <p:nvSpPr>
            <p:cNvPr id="20509" name="Arc 53"/>
            <p:cNvSpPr>
              <a:spLocks/>
            </p:cNvSpPr>
            <p:nvPr/>
          </p:nvSpPr>
          <p:spPr bwMode="auto">
            <a:xfrm rot="362381" flipV="1">
              <a:off x="3565" y="4412"/>
              <a:ext cx="1835" cy="2697"/>
            </a:xfrm>
            <a:custGeom>
              <a:avLst/>
              <a:gdLst>
                <a:gd name="T0" fmla="*/ 0 w 21600"/>
                <a:gd name="T1" fmla="*/ 0 h 26955"/>
                <a:gd name="T2" fmla="*/ 1 w 21600"/>
                <a:gd name="T3" fmla="*/ 3 h 26955"/>
                <a:gd name="T4" fmla="*/ 0 w 21600"/>
                <a:gd name="T5" fmla="*/ 2 h 26955"/>
                <a:gd name="T6" fmla="*/ 0 60000 65536"/>
                <a:gd name="T7" fmla="*/ 0 60000 65536"/>
                <a:gd name="T8" fmla="*/ 0 60000 65536"/>
                <a:gd name="T9" fmla="*/ 0 w 21600"/>
                <a:gd name="T10" fmla="*/ 0 h 26955"/>
                <a:gd name="T11" fmla="*/ 21600 w 21600"/>
                <a:gd name="T12" fmla="*/ 26955 h 26955"/>
              </a:gdLst>
              <a:ahLst/>
              <a:cxnLst>
                <a:cxn ang="T6">
                  <a:pos x="T0" y="T1"/>
                </a:cxn>
                <a:cxn ang="T7">
                  <a:pos x="T2" y="T3"/>
                </a:cxn>
                <a:cxn ang="T8">
                  <a:pos x="T4" y="T5"/>
                </a:cxn>
              </a:cxnLst>
              <a:rect l="T9" t="T10" r="T11" b="T12"/>
              <a:pathLst>
                <a:path w="21600" h="26955" fill="none" extrusionOk="0">
                  <a:moveTo>
                    <a:pt x="2381" y="-1"/>
                  </a:moveTo>
                  <a:cubicBezTo>
                    <a:pt x="13321" y="1213"/>
                    <a:pt x="21600" y="10460"/>
                    <a:pt x="21600" y="21468"/>
                  </a:cubicBezTo>
                  <a:cubicBezTo>
                    <a:pt x="21600" y="23319"/>
                    <a:pt x="21361" y="25164"/>
                    <a:pt x="20891" y="26955"/>
                  </a:cubicBezTo>
                </a:path>
                <a:path w="21600" h="26955" stroke="0" extrusionOk="0">
                  <a:moveTo>
                    <a:pt x="2381" y="-1"/>
                  </a:moveTo>
                  <a:cubicBezTo>
                    <a:pt x="13321" y="1213"/>
                    <a:pt x="21600" y="10460"/>
                    <a:pt x="21600" y="21468"/>
                  </a:cubicBezTo>
                  <a:cubicBezTo>
                    <a:pt x="21600" y="23319"/>
                    <a:pt x="21361" y="25164"/>
                    <a:pt x="20891" y="26955"/>
                  </a:cubicBezTo>
                  <a:lnTo>
                    <a:pt x="0" y="21468"/>
                  </a:lnTo>
                  <a:close/>
                </a:path>
              </a:pathLst>
            </a:custGeom>
            <a:noFill/>
            <a:ln w="9525">
              <a:solidFill>
                <a:srgbClr val="000000"/>
              </a:solidFill>
              <a:prstDash val="sysDot"/>
              <a:round/>
              <a:headEnd/>
              <a:tailEnd/>
            </a:ln>
          </p:spPr>
          <p:txBody>
            <a:bodyPr/>
            <a:lstStyle/>
            <a:p>
              <a:endParaRPr lang="ar-YE"/>
            </a:p>
          </p:txBody>
        </p:sp>
        <p:sp>
          <p:nvSpPr>
            <p:cNvPr id="20510" name="Arc 52"/>
            <p:cNvSpPr>
              <a:spLocks/>
            </p:cNvSpPr>
            <p:nvPr/>
          </p:nvSpPr>
          <p:spPr bwMode="auto">
            <a:xfrm rot="7150768">
              <a:off x="4257" y="5725"/>
              <a:ext cx="1031" cy="1282"/>
            </a:xfrm>
            <a:custGeom>
              <a:avLst/>
              <a:gdLst>
                <a:gd name="T0" fmla="*/ 0 w 21600"/>
                <a:gd name="T1" fmla="*/ 0 h 39179"/>
                <a:gd name="T2" fmla="*/ 0 w 21600"/>
                <a:gd name="T3" fmla="*/ 0 h 39179"/>
                <a:gd name="T4" fmla="*/ 0 w 21600"/>
                <a:gd name="T5" fmla="*/ 0 h 39179"/>
                <a:gd name="T6" fmla="*/ 0 60000 65536"/>
                <a:gd name="T7" fmla="*/ 0 60000 65536"/>
                <a:gd name="T8" fmla="*/ 0 60000 65536"/>
                <a:gd name="T9" fmla="*/ 0 w 21600"/>
                <a:gd name="T10" fmla="*/ 0 h 39179"/>
                <a:gd name="T11" fmla="*/ 21600 w 21600"/>
                <a:gd name="T12" fmla="*/ 39179 h 39179"/>
              </a:gdLst>
              <a:ahLst/>
              <a:cxnLst>
                <a:cxn ang="T6">
                  <a:pos x="T0" y="T1"/>
                </a:cxn>
                <a:cxn ang="T7">
                  <a:pos x="T2" y="T3"/>
                </a:cxn>
                <a:cxn ang="T8">
                  <a:pos x="T4" y="T5"/>
                </a:cxn>
              </a:cxnLst>
              <a:rect l="T9" t="T10" r="T11" b="T12"/>
              <a:pathLst>
                <a:path w="21600" h="39179" fill="none" extrusionOk="0">
                  <a:moveTo>
                    <a:pt x="-1" y="0"/>
                  </a:moveTo>
                  <a:cubicBezTo>
                    <a:pt x="11929" y="0"/>
                    <a:pt x="21600" y="9670"/>
                    <a:pt x="21600" y="21600"/>
                  </a:cubicBezTo>
                  <a:cubicBezTo>
                    <a:pt x="21600" y="28577"/>
                    <a:pt x="18229" y="35124"/>
                    <a:pt x="12551" y="39179"/>
                  </a:cubicBezTo>
                </a:path>
                <a:path w="21600" h="39179" stroke="0" extrusionOk="0">
                  <a:moveTo>
                    <a:pt x="-1" y="0"/>
                  </a:moveTo>
                  <a:cubicBezTo>
                    <a:pt x="11929" y="0"/>
                    <a:pt x="21600" y="9670"/>
                    <a:pt x="21600" y="21600"/>
                  </a:cubicBezTo>
                  <a:cubicBezTo>
                    <a:pt x="21600" y="28577"/>
                    <a:pt x="18229" y="35124"/>
                    <a:pt x="12551" y="39179"/>
                  </a:cubicBezTo>
                  <a:lnTo>
                    <a:pt x="0" y="21600"/>
                  </a:lnTo>
                  <a:close/>
                </a:path>
              </a:pathLst>
            </a:custGeom>
            <a:noFill/>
            <a:ln w="9525">
              <a:solidFill>
                <a:srgbClr val="000000"/>
              </a:solidFill>
              <a:round/>
              <a:headEnd/>
              <a:tailEnd/>
            </a:ln>
          </p:spPr>
          <p:txBody>
            <a:bodyPr/>
            <a:lstStyle/>
            <a:p>
              <a:endParaRPr lang="ar-YE"/>
            </a:p>
          </p:txBody>
        </p:sp>
        <p:sp>
          <p:nvSpPr>
            <p:cNvPr id="20511" name="Arc 51"/>
            <p:cNvSpPr>
              <a:spLocks/>
            </p:cNvSpPr>
            <p:nvPr/>
          </p:nvSpPr>
          <p:spPr bwMode="auto">
            <a:xfrm rot="362381" flipV="1">
              <a:off x="7524" y="6193"/>
              <a:ext cx="1476" cy="2029"/>
            </a:xfrm>
            <a:custGeom>
              <a:avLst/>
              <a:gdLst>
                <a:gd name="T0" fmla="*/ 0 w 21600"/>
                <a:gd name="T1" fmla="*/ 0 h 26955"/>
                <a:gd name="T2" fmla="*/ 0 w 21600"/>
                <a:gd name="T3" fmla="*/ 1 h 26955"/>
                <a:gd name="T4" fmla="*/ 0 w 21600"/>
                <a:gd name="T5" fmla="*/ 1 h 26955"/>
                <a:gd name="T6" fmla="*/ 0 60000 65536"/>
                <a:gd name="T7" fmla="*/ 0 60000 65536"/>
                <a:gd name="T8" fmla="*/ 0 60000 65536"/>
                <a:gd name="T9" fmla="*/ 0 w 21600"/>
                <a:gd name="T10" fmla="*/ 0 h 26955"/>
                <a:gd name="T11" fmla="*/ 21600 w 21600"/>
                <a:gd name="T12" fmla="*/ 26955 h 26955"/>
              </a:gdLst>
              <a:ahLst/>
              <a:cxnLst>
                <a:cxn ang="T6">
                  <a:pos x="T0" y="T1"/>
                </a:cxn>
                <a:cxn ang="T7">
                  <a:pos x="T2" y="T3"/>
                </a:cxn>
                <a:cxn ang="T8">
                  <a:pos x="T4" y="T5"/>
                </a:cxn>
              </a:cxnLst>
              <a:rect l="T9" t="T10" r="T11" b="T12"/>
              <a:pathLst>
                <a:path w="21600" h="26955" fill="none" extrusionOk="0">
                  <a:moveTo>
                    <a:pt x="2381" y="-1"/>
                  </a:moveTo>
                  <a:cubicBezTo>
                    <a:pt x="13321" y="1213"/>
                    <a:pt x="21600" y="10460"/>
                    <a:pt x="21600" y="21468"/>
                  </a:cubicBezTo>
                  <a:cubicBezTo>
                    <a:pt x="21600" y="23319"/>
                    <a:pt x="21361" y="25164"/>
                    <a:pt x="20891" y="26955"/>
                  </a:cubicBezTo>
                </a:path>
                <a:path w="21600" h="26955" stroke="0" extrusionOk="0">
                  <a:moveTo>
                    <a:pt x="2381" y="-1"/>
                  </a:moveTo>
                  <a:cubicBezTo>
                    <a:pt x="13321" y="1213"/>
                    <a:pt x="21600" y="10460"/>
                    <a:pt x="21600" y="21468"/>
                  </a:cubicBezTo>
                  <a:cubicBezTo>
                    <a:pt x="21600" y="23319"/>
                    <a:pt x="21361" y="25164"/>
                    <a:pt x="20891" y="26955"/>
                  </a:cubicBezTo>
                  <a:lnTo>
                    <a:pt x="0" y="21468"/>
                  </a:lnTo>
                  <a:close/>
                </a:path>
              </a:pathLst>
            </a:custGeom>
            <a:noFill/>
            <a:ln w="9525">
              <a:solidFill>
                <a:srgbClr val="000000"/>
              </a:solidFill>
              <a:prstDash val="sysDot"/>
              <a:round/>
              <a:headEnd/>
              <a:tailEnd/>
            </a:ln>
          </p:spPr>
          <p:txBody>
            <a:bodyPr/>
            <a:lstStyle/>
            <a:p>
              <a:endParaRPr lang="ar-YE"/>
            </a:p>
          </p:txBody>
        </p:sp>
        <p:sp>
          <p:nvSpPr>
            <p:cNvPr id="20512" name="Arc 50"/>
            <p:cNvSpPr>
              <a:spLocks/>
            </p:cNvSpPr>
            <p:nvPr/>
          </p:nvSpPr>
          <p:spPr bwMode="auto">
            <a:xfrm rot="7150768">
              <a:off x="8366" y="6591"/>
              <a:ext cx="900" cy="982"/>
            </a:xfrm>
            <a:custGeom>
              <a:avLst/>
              <a:gdLst>
                <a:gd name="T0" fmla="*/ 0 w 21600"/>
                <a:gd name="T1" fmla="*/ 0 h 39295"/>
                <a:gd name="T2" fmla="*/ 0 w 21600"/>
                <a:gd name="T3" fmla="*/ 0 h 39295"/>
                <a:gd name="T4" fmla="*/ 0 w 21600"/>
                <a:gd name="T5" fmla="*/ 0 h 39295"/>
                <a:gd name="T6" fmla="*/ 0 60000 65536"/>
                <a:gd name="T7" fmla="*/ 0 60000 65536"/>
                <a:gd name="T8" fmla="*/ 0 60000 65536"/>
                <a:gd name="T9" fmla="*/ 0 w 21600"/>
                <a:gd name="T10" fmla="*/ 0 h 39295"/>
                <a:gd name="T11" fmla="*/ 21600 w 21600"/>
                <a:gd name="T12" fmla="*/ 39295 h 39295"/>
              </a:gdLst>
              <a:ahLst/>
              <a:cxnLst>
                <a:cxn ang="T6">
                  <a:pos x="T0" y="T1"/>
                </a:cxn>
                <a:cxn ang="T7">
                  <a:pos x="T2" y="T3"/>
                </a:cxn>
                <a:cxn ang="T8">
                  <a:pos x="T4" y="T5"/>
                </a:cxn>
              </a:cxnLst>
              <a:rect l="T9" t="T10" r="T11" b="T12"/>
              <a:pathLst>
                <a:path w="21600" h="39295" fill="none" extrusionOk="0">
                  <a:moveTo>
                    <a:pt x="-1" y="0"/>
                  </a:moveTo>
                  <a:cubicBezTo>
                    <a:pt x="11929" y="0"/>
                    <a:pt x="21600" y="9670"/>
                    <a:pt x="21600" y="21600"/>
                  </a:cubicBezTo>
                  <a:cubicBezTo>
                    <a:pt x="21600" y="28648"/>
                    <a:pt x="18161" y="35253"/>
                    <a:pt x="12387" y="39295"/>
                  </a:cubicBezTo>
                </a:path>
                <a:path w="21600" h="39295" stroke="0" extrusionOk="0">
                  <a:moveTo>
                    <a:pt x="-1" y="0"/>
                  </a:moveTo>
                  <a:cubicBezTo>
                    <a:pt x="11929" y="0"/>
                    <a:pt x="21600" y="9670"/>
                    <a:pt x="21600" y="21600"/>
                  </a:cubicBezTo>
                  <a:cubicBezTo>
                    <a:pt x="21600" y="28648"/>
                    <a:pt x="18161" y="35253"/>
                    <a:pt x="12387" y="39295"/>
                  </a:cubicBezTo>
                  <a:lnTo>
                    <a:pt x="0" y="21600"/>
                  </a:lnTo>
                  <a:close/>
                </a:path>
              </a:pathLst>
            </a:custGeom>
            <a:noFill/>
            <a:ln w="9525">
              <a:solidFill>
                <a:srgbClr val="000000"/>
              </a:solidFill>
              <a:round/>
              <a:headEnd/>
              <a:tailEnd/>
            </a:ln>
          </p:spPr>
          <p:txBody>
            <a:bodyPr/>
            <a:lstStyle/>
            <a:p>
              <a:endParaRPr lang="ar-YE"/>
            </a:p>
          </p:txBody>
        </p:sp>
        <p:sp>
          <p:nvSpPr>
            <p:cNvPr id="20513" name="Arc 49"/>
            <p:cNvSpPr>
              <a:spLocks/>
            </p:cNvSpPr>
            <p:nvPr/>
          </p:nvSpPr>
          <p:spPr bwMode="auto">
            <a:xfrm rot="20919810" flipV="1">
              <a:off x="8425" y="5132"/>
              <a:ext cx="1835" cy="2700"/>
            </a:xfrm>
            <a:custGeom>
              <a:avLst/>
              <a:gdLst>
                <a:gd name="T0" fmla="*/ 0 w 21600"/>
                <a:gd name="T1" fmla="*/ 0 h 26955"/>
                <a:gd name="T2" fmla="*/ 1 w 21600"/>
                <a:gd name="T3" fmla="*/ 3 h 26955"/>
                <a:gd name="T4" fmla="*/ 0 w 21600"/>
                <a:gd name="T5" fmla="*/ 2 h 26955"/>
                <a:gd name="T6" fmla="*/ 0 60000 65536"/>
                <a:gd name="T7" fmla="*/ 0 60000 65536"/>
                <a:gd name="T8" fmla="*/ 0 60000 65536"/>
                <a:gd name="T9" fmla="*/ 0 w 21600"/>
                <a:gd name="T10" fmla="*/ 0 h 26955"/>
                <a:gd name="T11" fmla="*/ 21600 w 21600"/>
                <a:gd name="T12" fmla="*/ 26955 h 26955"/>
              </a:gdLst>
              <a:ahLst/>
              <a:cxnLst>
                <a:cxn ang="T6">
                  <a:pos x="T0" y="T1"/>
                </a:cxn>
                <a:cxn ang="T7">
                  <a:pos x="T2" y="T3"/>
                </a:cxn>
                <a:cxn ang="T8">
                  <a:pos x="T4" y="T5"/>
                </a:cxn>
              </a:cxnLst>
              <a:rect l="T9" t="T10" r="T11" b="T12"/>
              <a:pathLst>
                <a:path w="21600" h="26955" fill="none" extrusionOk="0">
                  <a:moveTo>
                    <a:pt x="2381" y="-1"/>
                  </a:moveTo>
                  <a:cubicBezTo>
                    <a:pt x="13321" y="1213"/>
                    <a:pt x="21600" y="10460"/>
                    <a:pt x="21600" y="21468"/>
                  </a:cubicBezTo>
                  <a:cubicBezTo>
                    <a:pt x="21600" y="23319"/>
                    <a:pt x="21361" y="25164"/>
                    <a:pt x="20891" y="26955"/>
                  </a:cubicBezTo>
                </a:path>
                <a:path w="21600" h="26955" stroke="0" extrusionOk="0">
                  <a:moveTo>
                    <a:pt x="2381" y="-1"/>
                  </a:moveTo>
                  <a:cubicBezTo>
                    <a:pt x="13321" y="1213"/>
                    <a:pt x="21600" y="10460"/>
                    <a:pt x="21600" y="21468"/>
                  </a:cubicBezTo>
                  <a:cubicBezTo>
                    <a:pt x="21600" y="23319"/>
                    <a:pt x="21361" y="25164"/>
                    <a:pt x="20891" y="26955"/>
                  </a:cubicBezTo>
                  <a:lnTo>
                    <a:pt x="0" y="21468"/>
                  </a:lnTo>
                  <a:close/>
                </a:path>
              </a:pathLst>
            </a:custGeom>
            <a:noFill/>
            <a:ln w="9525">
              <a:solidFill>
                <a:srgbClr val="000000"/>
              </a:solidFill>
              <a:prstDash val="sysDot"/>
              <a:round/>
              <a:headEnd/>
              <a:tailEnd/>
            </a:ln>
          </p:spPr>
          <p:txBody>
            <a:bodyPr/>
            <a:lstStyle/>
            <a:p>
              <a:endParaRPr lang="ar-YE"/>
            </a:p>
          </p:txBody>
        </p:sp>
        <p:sp>
          <p:nvSpPr>
            <p:cNvPr id="20514" name="Arc 48"/>
            <p:cNvSpPr>
              <a:spLocks/>
            </p:cNvSpPr>
            <p:nvPr/>
          </p:nvSpPr>
          <p:spPr bwMode="auto">
            <a:xfrm rot="5400000">
              <a:off x="9265" y="6181"/>
              <a:ext cx="901" cy="982"/>
            </a:xfrm>
            <a:custGeom>
              <a:avLst/>
              <a:gdLst>
                <a:gd name="T0" fmla="*/ 0 w 21600"/>
                <a:gd name="T1" fmla="*/ 0 h 39295"/>
                <a:gd name="T2" fmla="*/ 0 w 21600"/>
                <a:gd name="T3" fmla="*/ 0 h 39295"/>
                <a:gd name="T4" fmla="*/ 0 w 21600"/>
                <a:gd name="T5" fmla="*/ 0 h 39295"/>
                <a:gd name="T6" fmla="*/ 0 60000 65536"/>
                <a:gd name="T7" fmla="*/ 0 60000 65536"/>
                <a:gd name="T8" fmla="*/ 0 60000 65536"/>
                <a:gd name="T9" fmla="*/ 0 w 21600"/>
                <a:gd name="T10" fmla="*/ 0 h 39295"/>
                <a:gd name="T11" fmla="*/ 21600 w 21600"/>
                <a:gd name="T12" fmla="*/ 39295 h 39295"/>
              </a:gdLst>
              <a:ahLst/>
              <a:cxnLst>
                <a:cxn ang="T6">
                  <a:pos x="T0" y="T1"/>
                </a:cxn>
                <a:cxn ang="T7">
                  <a:pos x="T2" y="T3"/>
                </a:cxn>
                <a:cxn ang="T8">
                  <a:pos x="T4" y="T5"/>
                </a:cxn>
              </a:cxnLst>
              <a:rect l="T9" t="T10" r="T11" b="T12"/>
              <a:pathLst>
                <a:path w="21600" h="39295" fill="none" extrusionOk="0">
                  <a:moveTo>
                    <a:pt x="-1" y="0"/>
                  </a:moveTo>
                  <a:cubicBezTo>
                    <a:pt x="11929" y="0"/>
                    <a:pt x="21600" y="9670"/>
                    <a:pt x="21600" y="21600"/>
                  </a:cubicBezTo>
                  <a:cubicBezTo>
                    <a:pt x="21600" y="28648"/>
                    <a:pt x="18161" y="35253"/>
                    <a:pt x="12387" y="39295"/>
                  </a:cubicBezTo>
                </a:path>
                <a:path w="21600" h="39295" stroke="0" extrusionOk="0">
                  <a:moveTo>
                    <a:pt x="-1" y="0"/>
                  </a:moveTo>
                  <a:cubicBezTo>
                    <a:pt x="11929" y="0"/>
                    <a:pt x="21600" y="9670"/>
                    <a:pt x="21600" y="21600"/>
                  </a:cubicBezTo>
                  <a:cubicBezTo>
                    <a:pt x="21600" y="28648"/>
                    <a:pt x="18161" y="35253"/>
                    <a:pt x="12387" y="39295"/>
                  </a:cubicBezTo>
                  <a:lnTo>
                    <a:pt x="0" y="21600"/>
                  </a:lnTo>
                  <a:close/>
                </a:path>
              </a:pathLst>
            </a:custGeom>
            <a:noFill/>
            <a:ln w="9525">
              <a:solidFill>
                <a:srgbClr val="000000"/>
              </a:solidFill>
              <a:round/>
              <a:headEnd/>
              <a:tailEnd/>
            </a:ln>
          </p:spPr>
          <p:txBody>
            <a:bodyPr/>
            <a:lstStyle/>
            <a:p>
              <a:endParaRPr lang="ar-YE"/>
            </a:p>
          </p:txBody>
        </p:sp>
        <p:sp>
          <p:nvSpPr>
            <p:cNvPr id="20515" name="Line 47"/>
            <p:cNvSpPr>
              <a:spLocks noChangeShapeType="1"/>
            </p:cNvSpPr>
            <p:nvPr/>
          </p:nvSpPr>
          <p:spPr bwMode="auto">
            <a:xfrm>
              <a:off x="4500" y="6752"/>
              <a:ext cx="1" cy="3060"/>
            </a:xfrm>
            <a:prstGeom prst="line">
              <a:avLst/>
            </a:prstGeom>
            <a:noFill/>
            <a:ln w="9525">
              <a:solidFill>
                <a:srgbClr val="000000"/>
              </a:solidFill>
              <a:prstDash val="sysDot"/>
              <a:round/>
              <a:headEnd/>
              <a:tailEnd/>
            </a:ln>
          </p:spPr>
          <p:txBody>
            <a:bodyPr/>
            <a:lstStyle/>
            <a:p>
              <a:endParaRPr lang="ar-SA"/>
            </a:p>
          </p:txBody>
        </p:sp>
        <p:sp>
          <p:nvSpPr>
            <p:cNvPr id="20516" name="Text Box 46"/>
            <p:cNvSpPr txBox="1">
              <a:spLocks noChangeArrowheads="1"/>
            </p:cNvSpPr>
            <p:nvPr/>
          </p:nvSpPr>
          <p:spPr bwMode="auto">
            <a:xfrm>
              <a:off x="4320" y="9812"/>
              <a:ext cx="720" cy="360"/>
            </a:xfrm>
            <a:prstGeom prst="rect">
              <a:avLst/>
            </a:prstGeom>
            <a:noFill/>
            <a:ln w="9525">
              <a:noFill/>
              <a:miter lim="800000"/>
              <a:headEnd/>
              <a:tailEnd/>
            </a:ln>
          </p:spPr>
          <p:txBody>
            <a:bodyPr/>
            <a:lstStyle/>
            <a:p>
              <a:pPr eaLnBrk="0" hangingPunct="0"/>
              <a:r>
                <a:rPr lang="en-US" sz="1200" i="1">
                  <a:cs typeface="Times New Roman" pitchFamily="18" charset="0"/>
                </a:rPr>
                <a:t>M</a:t>
              </a:r>
              <a:endParaRPr lang="en-US"/>
            </a:p>
          </p:txBody>
        </p:sp>
        <p:sp>
          <p:nvSpPr>
            <p:cNvPr id="20517" name="Text Box 45"/>
            <p:cNvSpPr txBox="1">
              <a:spLocks noChangeArrowheads="1"/>
            </p:cNvSpPr>
            <p:nvPr/>
          </p:nvSpPr>
          <p:spPr bwMode="auto">
            <a:xfrm>
              <a:off x="9180" y="7292"/>
              <a:ext cx="540" cy="360"/>
            </a:xfrm>
            <a:prstGeom prst="rect">
              <a:avLst/>
            </a:prstGeom>
            <a:noFill/>
            <a:ln w="9525">
              <a:noFill/>
              <a:miter lim="800000"/>
              <a:headEnd/>
              <a:tailEnd/>
            </a:ln>
          </p:spPr>
          <p:txBody>
            <a:bodyPr/>
            <a:lstStyle/>
            <a:p>
              <a:pPr eaLnBrk="0" hangingPunct="0"/>
              <a:r>
                <a:rPr lang="en-US" sz="1000" i="1">
                  <a:cs typeface="Times New Roman" pitchFamily="18" charset="0"/>
                </a:rPr>
                <a:t>E</a:t>
              </a:r>
              <a:endParaRPr lang="en-US"/>
            </a:p>
          </p:txBody>
        </p:sp>
        <p:sp>
          <p:nvSpPr>
            <p:cNvPr id="20518" name="Text Box 44"/>
            <p:cNvSpPr txBox="1">
              <a:spLocks noChangeArrowheads="1"/>
            </p:cNvSpPr>
            <p:nvPr/>
          </p:nvSpPr>
          <p:spPr bwMode="auto">
            <a:xfrm>
              <a:off x="9615" y="9812"/>
              <a:ext cx="838" cy="540"/>
            </a:xfrm>
            <a:prstGeom prst="rect">
              <a:avLst/>
            </a:prstGeom>
            <a:noFill/>
            <a:ln w="9525">
              <a:noFill/>
              <a:miter lim="800000"/>
              <a:headEnd/>
              <a:tailEnd/>
            </a:ln>
          </p:spPr>
          <p:txBody>
            <a:bodyPr/>
            <a:lstStyle/>
            <a:p>
              <a:pPr eaLnBrk="0" hangingPunct="0"/>
              <a:r>
                <a:rPr lang="ar-SA" sz="1000" b="1" dirty="0">
                  <a:cs typeface="Times New Roman" pitchFamily="18" charset="0"/>
                </a:rPr>
                <a:t>ا</a:t>
              </a:r>
              <a:r>
                <a:rPr lang="ar-SA" sz="1600" b="1" dirty="0">
                  <a:cs typeface="Times New Roman" pitchFamily="18" charset="0"/>
                </a:rPr>
                <a:t>لإنتاج</a:t>
              </a:r>
              <a:endParaRPr lang="ar-SA" sz="1600" dirty="0"/>
            </a:p>
          </p:txBody>
        </p:sp>
      </p:grpSp>
    </p:spTree>
    <p:custDataLst>
      <p:tags r:id="rId1"/>
    </p:custData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643042" y="642918"/>
            <a:ext cx="6643734" cy="928694"/>
          </a:xfrm>
          <a:prstGeom prst="rect">
            <a:avLst/>
          </a:prstGeom>
          <a:solidFill>
            <a:srgbClr val="FFC000">
              <a:alpha val="56000"/>
            </a:srgbClr>
          </a:solidFill>
        </p:spPr>
        <p:txBody>
          <a:bodyPr>
            <a:noAutofit/>
          </a:bodyPr>
          <a:lstStyle/>
          <a:p>
            <a:pPr algn="ctr" eaLnBrk="1" hangingPunct="1"/>
            <a:r>
              <a:rPr lang="ar-SA" sz="2400" b="1" dirty="0" smtClean="0">
                <a:solidFill>
                  <a:schemeClr val="tx1"/>
                </a:solidFill>
                <a:latin typeface="Times New Roman" pitchFamily="18" charset="0"/>
                <a:cs typeface="Times New Roman" pitchFamily="18" charset="0"/>
              </a:rPr>
              <a:t>اقــــــــتصاديات الـــــــــــحجم</a:t>
            </a:r>
            <a:r>
              <a:rPr lang="ar-YE" sz="2400" b="1" dirty="0" smtClean="0">
                <a:solidFill>
                  <a:schemeClr val="tx1"/>
                </a:solidFill>
                <a:latin typeface="Times New Roman" pitchFamily="18" charset="0"/>
                <a:cs typeface="Times New Roman" pitchFamily="18" charset="0"/>
              </a:rPr>
              <a:t>  </a:t>
            </a:r>
            <a:r>
              <a:rPr lang="ar-SA" sz="2400" b="1" dirty="0" smtClean="0">
                <a:solidFill>
                  <a:schemeClr val="tx1"/>
                </a:solidFill>
                <a:latin typeface="Times New Roman" pitchFamily="18" charset="0"/>
                <a:cs typeface="Times New Roman" pitchFamily="18" charset="0"/>
              </a:rPr>
              <a:t> </a:t>
            </a:r>
            <a:r>
              <a:rPr lang="en-US" sz="2400" b="1" dirty="0" smtClean="0">
                <a:solidFill>
                  <a:schemeClr val="tx1"/>
                </a:solidFill>
                <a:latin typeface="Times New Roman" pitchFamily="18" charset="0"/>
                <a:cs typeface="Times New Roman" pitchFamily="18" charset="0"/>
              </a:rPr>
              <a:t>Economies</a:t>
            </a:r>
            <a:r>
              <a:rPr lang="en-US" sz="2400" b="1" i="1" dirty="0" smtClean="0">
                <a:solidFill>
                  <a:schemeClr val="tx1"/>
                </a:solidFill>
                <a:latin typeface="Times New Roman" pitchFamily="18" charset="0"/>
                <a:cs typeface="Times New Roman" pitchFamily="18" charset="0"/>
              </a:rPr>
              <a:t> of Scale</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endParaRPr lang="en-US" sz="2800" b="1" u="sng" dirty="0" smtClean="0">
              <a:solidFill>
                <a:schemeClr val="tx1"/>
              </a:solidFill>
              <a:latin typeface="Times New Roman" pitchFamily="18" charset="0"/>
              <a:cs typeface="Times New Roman" pitchFamily="18" charset="0"/>
            </a:endParaRPr>
          </a:p>
        </p:txBody>
      </p:sp>
      <p:sp>
        <p:nvSpPr>
          <p:cNvPr id="12291" name="Rectangle 3"/>
          <p:cNvSpPr>
            <a:spLocks noGrp="1" noChangeArrowheads="1"/>
          </p:cNvSpPr>
          <p:nvPr>
            <p:ph idx="1"/>
          </p:nvPr>
        </p:nvSpPr>
        <p:spPr>
          <a:xfrm>
            <a:off x="642910" y="1643049"/>
            <a:ext cx="7786715" cy="4643471"/>
          </a:xfrm>
          <a:solidFill>
            <a:srgbClr val="FFC000">
              <a:alpha val="38000"/>
            </a:srgbClr>
          </a:solidFill>
        </p:spPr>
        <p:txBody>
          <a:bodyPr>
            <a:normAutofit fontScale="40000" lnSpcReduction="20000"/>
          </a:bodyPr>
          <a:lstStyle/>
          <a:p>
            <a:pPr marL="0" algn="justLow" eaLnBrk="1" hangingPunct="1">
              <a:lnSpc>
                <a:spcPct val="170000"/>
              </a:lnSpc>
              <a:buNone/>
              <a:defRPr/>
            </a:pPr>
            <a:r>
              <a:rPr lang="ar-SA" sz="4000" b="1" dirty="0" smtClean="0">
                <a:latin typeface="Times New Roman" pitchFamily="18" charset="0"/>
                <a:cs typeface="Times New Roman" pitchFamily="18" charset="0"/>
              </a:rPr>
              <a:t>تطرقنا فيما سبق إلى موارد الإنتاج فذكرنا أن بعضها متغير </a:t>
            </a:r>
            <a:r>
              <a:rPr lang="en-US" sz="4000" b="1" i="1" dirty="0" smtClean="0">
                <a:latin typeface="Times New Roman" pitchFamily="18" charset="0"/>
                <a:cs typeface="Times New Roman" pitchFamily="18" charset="0"/>
              </a:rPr>
              <a:t>Variable</a:t>
            </a:r>
            <a:r>
              <a:rPr lang="ar-SA" sz="4000" b="1" dirty="0" smtClean="0">
                <a:latin typeface="Times New Roman" pitchFamily="18" charset="0"/>
                <a:cs typeface="Times New Roman" pitchFamily="18" charset="0"/>
              </a:rPr>
              <a:t> وبعضها ثابت </a:t>
            </a:r>
            <a:r>
              <a:rPr lang="en-US" sz="4000" b="1" i="1" dirty="0" smtClean="0">
                <a:latin typeface="Times New Roman" pitchFamily="18" charset="0"/>
                <a:cs typeface="Times New Roman" pitchFamily="18" charset="0"/>
              </a:rPr>
              <a:t>Constant</a:t>
            </a:r>
            <a:r>
              <a:rPr lang="en-US" sz="4000" b="1" dirty="0" smtClean="0">
                <a:latin typeface="Times New Roman" pitchFamily="18" charset="0"/>
                <a:cs typeface="Times New Roman" pitchFamily="18" charset="0"/>
              </a:rPr>
              <a:t> </a:t>
            </a:r>
            <a:r>
              <a:rPr lang="ar-SA" sz="4000" b="1" dirty="0" smtClean="0">
                <a:latin typeface="Times New Roman" pitchFamily="18" charset="0"/>
                <a:cs typeface="Times New Roman" pitchFamily="18" charset="0"/>
              </a:rPr>
              <a:t>حيث أن تحليلنا السابق كان يخص المدى القصير </a:t>
            </a:r>
            <a:r>
              <a:rPr lang="en-US" sz="4000" b="1" i="1" dirty="0" smtClean="0">
                <a:latin typeface="Times New Roman" pitchFamily="18" charset="0"/>
                <a:cs typeface="Times New Roman" pitchFamily="18" charset="0"/>
              </a:rPr>
              <a:t>Short</a:t>
            </a:r>
            <a:r>
              <a:rPr lang="en-US" sz="4000" b="1" dirty="0" smtClean="0">
                <a:latin typeface="Times New Roman" pitchFamily="18" charset="0"/>
                <a:cs typeface="Times New Roman" pitchFamily="18" charset="0"/>
              </a:rPr>
              <a:t>-</a:t>
            </a:r>
            <a:r>
              <a:rPr lang="en-US" sz="4000" b="1" i="1" dirty="0" smtClean="0">
                <a:latin typeface="Times New Roman" pitchFamily="18" charset="0"/>
                <a:cs typeface="Times New Roman" pitchFamily="18" charset="0"/>
              </a:rPr>
              <a:t>Run</a:t>
            </a:r>
            <a:r>
              <a:rPr lang="ar-SA" sz="4000" b="1" dirty="0" smtClean="0">
                <a:latin typeface="Times New Roman" pitchFamily="18" charset="0"/>
                <a:cs typeface="Times New Roman" pitchFamily="18" charset="0"/>
              </a:rPr>
              <a:t> حيث الموارد الثابتة والمتغيرة. لكن هنا وإن كنّا سنبقي على فروض سيادة المنافسة الكاملة والتأكد التام إلاّ أنه سيفترض تغير الموارد بخلاف تحليل المدى القصير حيث أن هذا القسم يختص بالمدى الطويل حيث يستطيع المزارع تعديل موارده الثابتة كافة مثل حجم المزرعة والمباني والآلات لذلك يطلق على المدى الطويل تعبير "</a:t>
            </a:r>
            <a:r>
              <a:rPr lang="ar-SA" sz="4000" b="1" i="1" dirty="0" smtClean="0">
                <a:latin typeface="Times New Roman" pitchFamily="18" charset="0"/>
                <a:cs typeface="Times New Roman" pitchFamily="18" charset="0"/>
              </a:rPr>
              <a:t>فترة التخطيط</a:t>
            </a:r>
            <a:r>
              <a:rPr lang="ar-SA" sz="4000" b="1" dirty="0" smtClean="0">
                <a:latin typeface="Times New Roman" pitchFamily="18" charset="0"/>
                <a:cs typeface="Times New Roman" pitchFamily="18" charset="0"/>
              </a:rPr>
              <a:t>" </a:t>
            </a:r>
            <a:r>
              <a:rPr lang="en-US" sz="4000" b="1" i="1" dirty="0" smtClean="0">
                <a:latin typeface="Times New Roman" pitchFamily="18" charset="0"/>
                <a:cs typeface="Times New Roman" pitchFamily="18" charset="0"/>
              </a:rPr>
              <a:t>Planning Period</a:t>
            </a:r>
            <a:r>
              <a:rPr lang="ar-SA" sz="4000" b="1" dirty="0" smtClean="0">
                <a:latin typeface="Times New Roman" pitchFamily="18" charset="0"/>
                <a:cs typeface="Times New Roman" pitchFamily="18" charset="0"/>
              </a:rPr>
              <a:t> . ونظراً لأن النسب المتغيرة لها ارتباط بموضوعات هذا الباب فسوف يضاف في نهايته وإن كان الوحيد الذي يخص المدى القصير في هذا الباب.</a:t>
            </a:r>
          </a:p>
          <a:p>
            <a:pPr marL="0" algn="justLow" eaLnBrk="1" hangingPunct="1">
              <a:lnSpc>
                <a:spcPct val="170000"/>
              </a:lnSpc>
              <a:buNone/>
              <a:defRPr/>
            </a:pPr>
            <a:r>
              <a:rPr lang="ar-SA" sz="6000" b="1" dirty="0" smtClean="0">
                <a:latin typeface="Times New Roman" pitchFamily="18" charset="0"/>
                <a:cs typeface="Times New Roman" pitchFamily="18" charset="0"/>
              </a:rPr>
              <a:t>الــناتج في الـمدى الـطويل </a:t>
            </a:r>
            <a:r>
              <a:rPr lang="en-US" sz="6000" b="1" i="1" dirty="0" smtClean="0">
                <a:latin typeface="Times New Roman" pitchFamily="18" charset="0"/>
                <a:cs typeface="Times New Roman" pitchFamily="18" charset="0"/>
              </a:rPr>
              <a:t>Production in the Long Run</a:t>
            </a:r>
            <a:endParaRPr lang="en-US" sz="7000" b="1" dirty="0" smtClean="0">
              <a:latin typeface="Times New Roman" pitchFamily="18" charset="0"/>
              <a:cs typeface="Times New Roman" pitchFamily="18" charset="0"/>
            </a:endParaRPr>
          </a:p>
          <a:p>
            <a:pPr marL="0" algn="justLow" eaLnBrk="1" hangingPunct="1">
              <a:lnSpc>
                <a:spcPct val="170000"/>
              </a:lnSpc>
              <a:buNone/>
              <a:defRPr/>
            </a:pPr>
            <a:r>
              <a:rPr lang="ar-SA" sz="4000" b="1" dirty="0" smtClean="0">
                <a:latin typeface="Times New Roman" pitchFamily="18" charset="0"/>
                <a:cs typeface="Times New Roman" pitchFamily="18" charset="0"/>
              </a:rPr>
              <a:t>يعرف المدى الطويل </a:t>
            </a:r>
            <a:r>
              <a:rPr lang="en-US" sz="4000" b="1" i="1" dirty="0" smtClean="0">
                <a:latin typeface="Times New Roman" pitchFamily="18" charset="0"/>
                <a:cs typeface="Times New Roman" pitchFamily="18" charset="0"/>
              </a:rPr>
              <a:t>Longe Run Period</a:t>
            </a:r>
            <a:r>
              <a:rPr lang="en-US" sz="4000" b="1" dirty="0" smtClean="0">
                <a:latin typeface="Times New Roman" pitchFamily="18" charset="0"/>
                <a:cs typeface="Times New Roman" pitchFamily="18" charset="0"/>
              </a:rPr>
              <a:t> </a:t>
            </a:r>
            <a:r>
              <a:rPr lang="ar-SA" sz="4000" b="1" dirty="0" smtClean="0">
                <a:latin typeface="Times New Roman" pitchFamily="18" charset="0"/>
                <a:cs typeface="Times New Roman" pitchFamily="18" charset="0"/>
              </a:rPr>
              <a:t>بأنه ذلك المدى الذي يسمح بتغير الموارد الثابتة كافة لتصبح موارد متغيرة. هذا مع العلم بأنه لا توجد فترة زمنية بعينها لحدوث هذا التغيير فقد يحدث خلال عام أو خلال أشهر...</a:t>
            </a:r>
            <a:r>
              <a:rPr lang="ar-SA" sz="4000" b="1" dirty="0" err="1" smtClean="0">
                <a:latin typeface="Times New Roman" pitchFamily="18" charset="0"/>
                <a:cs typeface="Times New Roman" pitchFamily="18" charset="0"/>
              </a:rPr>
              <a:t>ألخ</a:t>
            </a:r>
            <a:r>
              <a:rPr lang="ar-SA" sz="4000" b="1" dirty="0" smtClean="0">
                <a:latin typeface="Times New Roman" pitchFamily="18" charset="0"/>
                <a:cs typeface="Times New Roman" pitchFamily="18" charset="0"/>
              </a:rPr>
              <a:t>.</a:t>
            </a:r>
            <a:endParaRPr lang="en-US" sz="4000" b="1" dirty="0" smtClean="0">
              <a:latin typeface="Times New Roman" pitchFamily="18" charset="0"/>
              <a:cs typeface="Times New Roman" pitchFamily="18" charset="0"/>
            </a:endParaRPr>
          </a:p>
          <a:p>
            <a:pPr marL="0" algn="justLow" eaLnBrk="1" hangingPunct="1">
              <a:lnSpc>
                <a:spcPct val="170000"/>
              </a:lnSpc>
              <a:buNone/>
              <a:defRPr/>
            </a:pPr>
            <a:r>
              <a:rPr lang="ar-SA" sz="4000" b="1" dirty="0" smtClean="0">
                <a:latin typeface="Times New Roman" pitchFamily="18" charset="0"/>
                <a:cs typeface="Times New Roman" pitchFamily="18" charset="0"/>
              </a:rPr>
              <a:t>سوف نفترض في تحليلنا وجود متغيرين حتى يسهل فهم الأسس والقواعد التي تحكم العملية الإنتاجية في هذا المدى إلاّ أنه يمكن تعميم تلك القواعد لتشمل أكثر من متغيرين. </a:t>
            </a:r>
            <a:endParaRPr lang="en-US" sz="4000" b="1" dirty="0" smtClean="0">
              <a:latin typeface="Times New Roman" pitchFamily="18" charset="0"/>
              <a:cs typeface="Times New Roman" pitchFamily="18" charset="0"/>
            </a:endParaRPr>
          </a:p>
          <a:p>
            <a:pPr marL="0" algn="justLow" eaLnBrk="1" hangingPunct="1">
              <a:lnSpc>
                <a:spcPct val="120000"/>
              </a:lnSpc>
              <a:buNone/>
              <a:defRPr/>
            </a:pPr>
            <a:r>
              <a:rPr lang="ar-SA" sz="2300" b="1" dirty="0" smtClean="0">
                <a:latin typeface="Times New Roman" pitchFamily="18" charset="0"/>
                <a:cs typeface="Times New Roman" pitchFamily="18" charset="0"/>
              </a:rPr>
              <a:t> </a:t>
            </a:r>
            <a:endParaRPr lang="en-US" sz="2200" b="1" dirty="0" smtClean="0">
              <a:latin typeface="Times New Roman" pitchFamily="18" charset="0"/>
              <a:cs typeface="Times New Roman" pitchFamily="18" charset="0"/>
            </a:endParaRPr>
          </a:p>
          <a:p>
            <a:pPr eaLnBrk="1" hangingPunct="1">
              <a:buFont typeface="Wingdings" pitchFamily="2" charset="2"/>
              <a:buNone/>
              <a:defRPr/>
            </a:pPr>
            <a:endParaRPr lang="en-US" sz="1800" b="1" dirty="0" smtClean="0">
              <a:solidFill>
                <a:schemeClr val="accent2">
                  <a:lumMod val="50000"/>
                </a:schemeClr>
              </a:solidFill>
            </a:endParaRPr>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5">
            <a:alphaModFix amt="49000"/>
            <a:lum/>
          </a:blip>
          <a:srcRect/>
          <a:tile tx="0" ty="0" sx="100000" sy="100000" flip="none" algn="tl"/>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142984"/>
            <a:ext cx="8229600" cy="5181616"/>
          </a:xfrm>
          <a:solidFill>
            <a:srgbClr val="FFC000">
              <a:alpha val="35000"/>
            </a:srgbClr>
          </a:solidFill>
        </p:spPr>
        <p:txBody>
          <a:bodyPr>
            <a:normAutofit lnSpcReduction="10000"/>
          </a:bodyPr>
          <a:lstStyle/>
          <a:p>
            <a:pPr marL="0" algn="justLow" eaLnBrk="1" hangingPunct="1">
              <a:lnSpc>
                <a:spcPct val="200000"/>
              </a:lnSpc>
              <a:buNone/>
              <a:defRPr/>
            </a:pPr>
            <a:r>
              <a:rPr lang="ar-SA" sz="2000" b="1" dirty="0" smtClean="0">
                <a:latin typeface="Times New Roman" pitchFamily="18" charset="0"/>
                <a:cs typeface="Times New Roman" pitchFamily="18" charset="0"/>
              </a:rPr>
              <a:t>فإذا فرض أن دالة الإنتاج في المدى الطويل يمكن التعبير عنها كما في المعادلة (</a:t>
            </a:r>
            <a:r>
              <a:rPr lang="en-US" sz="2000" b="1" dirty="0" smtClean="0">
                <a:latin typeface="Times New Roman" pitchFamily="18" charset="0"/>
                <a:cs typeface="Times New Roman" pitchFamily="18" charset="0"/>
              </a:rPr>
              <a:t>11-1</a:t>
            </a:r>
            <a:r>
              <a:rPr lang="ar-SA" sz="2000" b="1" dirty="0" smtClean="0">
                <a:latin typeface="Times New Roman" pitchFamily="18" charset="0"/>
                <a:cs typeface="Times New Roman" pitchFamily="18" charset="0"/>
              </a:rPr>
              <a:t>) التالية:</a:t>
            </a:r>
            <a:endParaRPr lang="en-US" sz="2000" b="1" dirty="0" smtClean="0">
              <a:latin typeface="Times New Roman" pitchFamily="18" charset="0"/>
              <a:cs typeface="Times New Roman" pitchFamily="18" charset="0"/>
            </a:endParaRPr>
          </a:p>
          <a:p>
            <a:pPr marL="0" algn="justLow" eaLnBrk="1" hangingPunct="1">
              <a:lnSpc>
                <a:spcPct val="200000"/>
              </a:lnSpc>
              <a:buNone/>
              <a:defRPr/>
            </a:pPr>
            <a:r>
              <a:rPr lang="ar-SA" sz="2000" b="1" dirty="0" smtClean="0">
                <a:latin typeface="Times New Roman" pitchFamily="18" charset="0"/>
                <a:cs typeface="Times New Roman" pitchFamily="18" charset="0"/>
              </a:rPr>
              <a:t>			</a:t>
            </a:r>
            <a:endParaRPr lang="ar-YE" sz="2000" b="1" dirty="0" smtClean="0">
              <a:latin typeface="Times New Roman" pitchFamily="18" charset="0"/>
              <a:cs typeface="Times New Roman" pitchFamily="18" charset="0"/>
            </a:endParaRPr>
          </a:p>
          <a:p>
            <a:pPr marL="0" algn="justLow" eaLnBrk="1" hangingPunct="1">
              <a:lnSpc>
                <a:spcPct val="200000"/>
              </a:lnSpc>
              <a:buNone/>
              <a:defRPr/>
            </a:pPr>
            <a:r>
              <a:rPr lang="ar-YE"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a:t>
            </a:r>
            <a:r>
              <a:rPr lang="en-US" sz="2000" b="1" dirty="0" smtClean="0">
                <a:latin typeface="Times New Roman" pitchFamily="18" charset="0"/>
                <a:cs typeface="Times New Roman" pitchFamily="18" charset="0"/>
              </a:rPr>
              <a:t>11-1</a:t>
            </a:r>
            <a:r>
              <a:rPr lang="ar-SA" sz="2000" b="1" dirty="0" smtClean="0">
                <a:latin typeface="Times New Roman" pitchFamily="18" charset="0"/>
                <a:cs typeface="Times New Roman" pitchFamily="18" charset="0"/>
              </a:rPr>
              <a:t>)</a:t>
            </a:r>
            <a:r>
              <a:rPr lang="ar-YE"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	</a:t>
            </a:r>
          </a:p>
          <a:p>
            <a:pPr marL="0" algn="justLow" eaLnBrk="1" hangingPunct="1">
              <a:lnSpc>
                <a:spcPct val="200000"/>
              </a:lnSpc>
              <a:buNone/>
              <a:defRPr/>
            </a:pPr>
            <a:endParaRPr lang="en-US" sz="2000" b="1" dirty="0" smtClean="0">
              <a:latin typeface="Times New Roman" pitchFamily="18" charset="0"/>
              <a:cs typeface="Times New Roman" pitchFamily="18" charset="0"/>
            </a:endParaRPr>
          </a:p>
          <a:p>
            <a:pPr marL="0" algn="justLow" eaLnBrk="1" hangingPunct="1">
              <a:lnSpc>
                <a:spcPct val="200000"/>
              </a:lnSpc>
              <a:buNone/>
              <a:defRPr/>
            </a:pPr>
            <a:r>
              <a:rPr lang="ar-SA" sz="2000" b="1" dirty="0" smtClean="0">
                <a:latin typeface="Times New Roman" pitchFamily="18" charset="0"/>
                <a:cs typeface="Times New Roman" pitchFamily="18" charset="0"/>
              </a:rPr>
              <a:t>حيث</a:t>
            </a:r>
            <a:r>
              <a:rPr lang="en-US" sz="2000" b="1" dirty="0" smtClean="0">
                <a:latin typeface="Times New Roman" pitchFamily="18" charset="0"/>
                <a:cs typeface="Times New Roman" pitchFamily="18" charset="0"/>
              </a:rPr>
              <a:t>: </a:t>
            </a:r>
          </a:p>
          <a:p>
            <a:pPr marL="0" algn="justLow" eaLnBrk="1" hangingPunct="1">
              <a:lnSpc>
                <a:spcPct val="200000"/>
              </a:lnSpc>
              <a:buNone/>
              <a:defRPr/>
            </a:pPr>
            <a:r>
              <a:rPr lang="en-US" sz="2000" b="1" i="1" dirty="0" smtClean="0">
                <a:latin typeface="Times New Roman" pitchFamily="18" charset="0"/>
                <a:cs typeface="Times New Roman" pitchFamily="18" charset="0"/>
              </a:rPr>
              <a:t>X</a:t>
            </a:r>
            <a:r>
              <a:rPr lang="en-US" sz="2000" b="1" i="1" baseline="-25000" dirty="0" smtClean="0">
                <a:latin typeface="Times New Roman" pitchFamily="18" charset="0"/>
                <a:cs typeface="Times New Roman" pitchFamily="18" charset="0"/>
              </a:rPr>
              <a:t>1</a:t>
            </a:r>
            <a:r>
              <a:rPr lang="ar-SA" sz="2000" b="1" dirty="0" smtClean="0">
                <a:latin typeface="Times New Roman" pitchFamily="18" charset="0"/>
                <a:cs typeface="Times New Roman" pitchFamily="18" charset="0"/>
              </a:rPr>
              <a:t> = مورد الإنتاج المتغير، </a:t>
            </a:r>
            <a:r>
              <a:rPr lang="en-US" sz="2000" b="1" i="1" dirty="0" smtClean="0">
                <a:latin typeface="Times New Roman" pitchFamily="18" charset="0"/>
                <a:cs typeface="Times New Roman" pitchFamily="18" charset="0"/>
              </a:rPr>
              <a:t>X</a:t>
            </a:r>
            <a:r>
              <a:rPr lang="en-US" sz="2000" b="1" i="1" baseline="-25000" dirty="0" smtClean="0">
                <a:latin typeface="Times New Roman" pitchFamily="18" charset="0"/>
                <a:cs typeface="Times New Roman" pitchFamily="18" charset="0"/>
              </a:rPr>
              <a:t>2</a:t>
            </a:r>
            <a:r>
              <a:rPr lang="ar-SA" sz="2000" b="1" dirty="0" smtClean="0">
                <a:latin typeface="Times New Roman" pitchFamily="18" charset="0"/>
                <a:cs typeface="Times New Roman" pitchFamily="18" charset="0"/>
              </a:rPr>
              <a:t> = حجم المشروع الذي قد يتغير أيضاً، </a:t>
            </a:r>
            <a:r>
              <a:rPr lang="en-US" sz="2000" b="1" i="1" dirty="0" smtClean="0">
                <a:latin typeface="Times New Roman" pitchFamily="18" charset="0"/>
                <a:cs typeface="Times New Roman" pitchFamily="18" charset="0"/>
              </a:rPr>
              <a:t>Y</a:t>
            </a:r>
            <a:r>
              <a:rPr lang="ar-SA" sz="2000" b="1" i="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الناتج. </a:t>
            </a:r>
            <a:endParaRPr lang="en-US" sz="2000" b="1" dirty="0" smtClean="0">
              <a:latin typeface="Times New Roman" pitchFamily="18" charset="0"/>
              <a:cs typeface="Times New Roman" pitchFamily="18" charset="0"/>
            </a:endParaRPr>
          </a:p>
          <a:p>
            <a:pPr marL="0" algn="justLow" eaLnBrk="1" hangingPunct="1">
              <a:lnSpc>
                <a:spcPct val="200000"/>
              </a:lnSpc>
              <a:buNone/>
              <a:defRPr/>
            </a:pPr>
            <a:r>
              <a:rPr lang="ar-SA" sz="2000" b="1" dirty="0" smtClean="0">
                <a:latin typeface="Times New Roman" pitchFamily="18" charset="0"/>
                <a:cs typeface="Times New Roman" pitchFamily="18" charset="0"/>
              </a:rPr>
              <a:t>رغم أن كل موارد الإنتاج تعتبر متغيرة </a:t>
            </a:r>
            <a:r>
              <a:rPr lang="en-US" sz="2000" b="1" i="1" dirty="0" smtClean="0">
                <a:latin typeface="Times New Roman" pitchFamily="18" charset="0"/>
                <a:cs typeface="Times New Roman" pitchFamily="18" charset="0"/>
              </a:rPr>
              <a:t>Variable</a:t>
            </a:r>
            <a:r>
              <a:rPr lang="en-US" sz="2000" b="1" dirty="0" smtClean="0">
                <a:latin typeface="Times New Roman" pitchFamily="18" charset="0"/>
                <a:cs typeface="Times New Roman" pitchFamily="18" charset="0"/>
              </a:rPr>
              <a:t> </a:t>
            </a:r>
            <a:r>
              <a:rPr lang="ar-SA" sz="2000" b="1" dirty="0" smtClean="0">
                <a:latin typeface="Times New Roman" pitchFamily="18" charset="0"/>
                <a:cs typeface="Times New Roman" pitchFamily="18" charset="0"/>
              </a:rPr>
              <a:t>فإن العملية الإنتاجية إنما يتم التعبير عنها خلال فترة زمنية معينة باعتبارها موسماً زراعياً مثلاً، أو سنة ميلادية.</a:t>
            </a:r>
            <a:endParaRPr lang="en-US" sz="2000" b="1" dirty="0" smtClean="0">
              <a:latin typeface="Times New Roman" pitchFamily="18" charset="0"/>
              <a:cs typeface="Times New Roman" pitchFamily="18" charset="0"/>
            </a:endParaRPr>
          </a:p>
        </p:txBody>
      </p:sp>
      <p:graphicFrame>
        <p:nvGraphicFramePr>
          <p:cNvPr id="1026" name="Object 2" descr="Water droplets"/>
          <p:cNvGraphicFramePr>
            <a:graphicFrameLocks noChangeAspect="1"/>
          </p:cNvGraphicFramePr>
          <p:nvPr/>
        </p:nvGraphicFramePr>
        <p:xfrm>
          <a:off x="1500166" y="2643182"/>
          <a:ext cx="3929090" cy="554102"/>
        </p:xfrm>
        <a:graphic>
          <a:graphicData uri="http://schemas.openxmlformats.org/presentationml/2006/ole">
            <p:oleObj spid="_x0000_s1026" name="Equation" r:id="rId6" imgW="914400" imgH="215640" progId="Equation.3">
              <p:embed/>
            </p:oleObj>
          </a:graphicData>
        </a:graphic>
      </p:graphicFrame>
    </p:spTree>
    <p:custDataLst>
      <p:tags r:id="rId2"/>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5">
            <a:alphaModFix amt="54000"/>
            <a:lum/>
          </a:blip>
          <a:srcRect/>
          <a:tile tx="0" ty="0" sx="100000" sy="100000" flip="none" algn="tl"/>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00100" y="928670"/>
            <a:ext cx="7715248" cy="785818"/>
          </a:xfrm>
          <a:solidFill>
            <a:srgbClr val="FFC000">
              <a:alpha val="49000"/>
            </a:srgbClr>
          </a:solidFill>
        </p:spPr>
        <p:txBody>
          <a:bodyPr>
            <a:normAutofit/>
          </a:bodyPr>
          <a:lstStyle/>
          <a:p>
            <a:pPr algn="ctr" eaLnBrk="1" hangingPunct="1">
              <a:defRPr/>
            </a:pPr>
            <a:r>
              <a:rPr lang="ar-SA" sz="2400" b="1" dirty="0" smtClean="0">
                <a:solidFill>
                  <a:schemeClr val="tx1"/>
                </a:solidFill>
                <a:latin typeface="Times New Roman" pitchFamily="18" charset="0"/>
                <a:cs typeface="Times New Roman" pitchFamily="18" charset="0"/>
              </a:rPr>
              <a:t>منحنيات التكاليف في المدى الطويل </a:t>
            </a:r>
            <a:r>
              <a:rPr lang="en-US" sz="2400" b="1" i="1" dirty="0" smtClean="0">
                <a:solidFill>
                  <a:schemeClr val="tx1"/>
                </a:solidFill>
                <a:latin typeface="Times New Roman" pitchFamily="18" charset="0"/>
                <a:cs typeface="Times New Roman" pitchFamily="18" charset="0"/>
              </a:rPr>
              <a:t>Long-Run Cost Curves</a:t>
            </a:r>
            <a:r>
              <a:rPr lang="en-US" sz="2400" dirty="0" smtClean="0">
                <a:solidFill>
                  <a:schemeClr val="tx1"/>
                </a:solidFill>
                <a:latin typeface="Times New Roman" pitchFamily="18" charset="0"/>
                <a:cs typeface="Times New Roman" pitchFamily="18" charset="0"/>
              </a:rPr>
              <a:t/>
            </a:r>
            <a:br>
              <a:rPr lang="en-US" sz="2400" dirty="0" smtClean="0">
                <a:solidFill>
                  <a:schemeClr val="tx1"/>
                </a:solidFill>
                <a:latin typeface="Times New Roman" pitchFamily="18" charset="0"/>
                <a:cs typeface="Times New Roman" pitchFamily="18" charset="0"/>
              </a:rPr>
            </a:br>
            <a:endParaRPr lang="en-US" sz="2400" b="1" u="sng" dirty="0" smtClean="0">
              <a:solidFill>
                <a:schemeClr val="tx1"/>
              </a:solidFill>
              <a:latin typeface="Times New Roman" pitchFamily="18" charset="0"/>
              <a:cs typeface="Times New Roman" pitchFamily="18" charset="0"/>
            </a:endParaRPr>
          </a:p>
        </p:txBody>
      </p:sp>
      <p:sp>
        <p:nvSpPr>
          <p:cNvPr id="2052" name="Rectangle 3"/>
          <p:cNvSpPr>
            <a:spLocks noGrp="1" noChangeArrowheads="1"/>
          </p:cNvSpPr>
          <p:nvPr>
            <p:ph idx="1"/>
          </p:nvPr>
        </p:nvSpPr>
        <p:spPr>
          <a:xfrm>
            <a:off x="285720" y="1928802"/>
            <a:ext cx="8501122" cy="4614882"/>
          </a:xfrm>
          <a:solidFill>
            <a:srgbClr val="FFC000">
              <a:alpha val="35000"/>
            </a:srgbClr>
          </a:solidFill>
        </p:spPr>
        <p:txBody>
          <a:bodyPr>
            <a:normAutofit fontScale="55000" lnSpcReduction="20000"/>
          </a:bodyPr>
          <a:lstStyle/>
          <a:p>
            <a:pPr marL="0" algn="justLow" eaLnBrk="1" hangingPunct="1">
              <a:lnSpc>
                <a:spcPct val="210000"/>
              </a:lnSpc>
              <a:buNone/>
              <a:defRPr/>
            </a:pPr>
            <a:r>
              <a:rPr lang="ar-SA" sz="3300" b="1" dirty="0" smtClean="0">
                <a:latin typeface="Times New Roman" pitchFamily="18" charset="0"/>
                <a:cs typeface="Times New Roman" pitchFamily="18" charset="0"/>
              </a:rPr>
              <a:t>كل تكاليف المدى الطويل </a:t>
            </a:r>
            <a:r>
              <a:rPr lang="en-US" sz="3300" b="1" i="1" dirty="0" smtClean="0">
                <a:latin typeface="Times New Roman" pitchFamily="18" charset="0"/>
                <a:cs typeface="Times New Roman" pitchFamily="18" charset="0"/>
              </a:rPr>
              <a:t>Long</a:t>
            </a:r>
            <a:r>
              <a:rPr lang="en-US" sz="3300" b="1" dirty="0" smtClean="0">
                <a:latin typeface="Times New Roman" pitchFamily="18" charset="0"/>
                <a:cs typeface="Times New Roman" pitchFamily="18" charset="0"/>
              </a:rPr>
              <a:t>-</a:t>
            </a:r>
            <a:r>
              <a:rPr lang="en-US" sz="3300" b="1" i="1" dirty="0" smtClean="0">
                <a:latin typeface="Times New Roman" pitchFamily="18" charset="0"/>
                <a:cs typeface="Times New Roman" pitchFamily="18" charset="0"/>
              </a:rPr>
              <a:t>Run</a:t>
            </a:r>
            <a:r>
              <a:rPr lang="en-US" sz="3300" b="1" dirty="0" smtClean="0">
                <a:latin typeface="Times New Roman" pitchFamily="18" charset="0"/>
                <a:cs typeface="Times New Roman" pitchFamily="18" charset="0"/>
              </a:rPr>
              <a:t> </a:t>
            </a:r>
            <a:r>
              <a:rPr lang="en-US" sz="3300" b="1" i="1" dirty="0" smtClean="0">
                <a:latin typeface="Times New Roman" pitchFamily="18" charset="0"/>
                <a:cs typeface="Times New Roman" pitchFamily="18" charset="0"/>
              </a:rPr>
              <a:t>Cost</a:t>
            </a:r>
            <a:r>
              <a:rPr lang="en-US" sz="3300" b="1" dirty="0" smtClean="0">
                <a:latin typeface="Times New Roman" pitchFamily="18" charset="0"/>
                <a:cs typeface="Times New Roman" pitchFamily="18" charset="0"/>
              </a:rPr>
              <a:t> </a:t>
            </a:r>
            <a:r>
              <a:rPr lang="ar-SA" sz="3300" b="1" dirty="0" smtClean="0">
                <a:latin typeface="Times New Roman" pitchFamily="18" charset="0"/>
                <a:cs typeface="Times New Roman" pitchFamily="18" charset="0"/>
              </a:rPr>
              <a:t>يتم اشتقاقها من دوال إنتاج المدى الطويل مع ملاحظة أن قانون تناقص الغلة </a:t>
            </a:r>
            <a:r>
              <a:rPr lang="en-US" sz="3300" b="1" i="1" dirty="0" smtClean="0">
                <a:latin typeface="Times New Roman" pitchFamily="18" charset="0"/>
                <a:cs typeface="Times New Roman" pitchFamily="18" charset="0"/>
              </a:rPr>
              <a:t>Law of Diminshing Returns</a:t>
            </a:r>
            <a:r>
              <a:rPr lang="en-US" sz="3300" b="1" dirty="0" smtClean="0">
                <a:latin typeface="Times New Roman" pitchFamily="18" charset="0"/>
                <a:cs typeface="Times New Roman" pitchFamily="18" charset="0"/>
              </a:rPr>
              <a:t> </a:t>
            </a:r>
            <a:r>
              <a:rPr lang="ar-SA" sz="3300" b="1" dirty="0" smtClean="0">
                <a:latin typeface="Times New Roman" pitchFamily="18" charset="0"/>
                <a:cs typeface="Times New Roman" pitchFamily="18" charset="0"/>
              </a:rPr>
              <a:t>لايسري في المدى الطويل حيث لاتوجد موارد إنتاجية ثابتة في هذا المدى، ولهذا فإن شكل دالة الإنتاج </a:t>
            </a:r>
            <a:r>
              <a:rPr lang="en-US" sz="3300" b="1" i="1" dirty="0" smtClean="0">
                <a:latin typeface="Times New Roman" pitchFamily="18" charset="0"/>
                <a:cs typeface="Times New Roman" pitchFamily="18" charset="0"/>
              </a:rPr>
              <a:t>Production Function</a:t>
            </a:r>
            <a:r>
              <a:rPr lang="ar-SA" sz="3300" b="1" dirty="0" smtClean="0">
                <a:latin typeface="Times New Roman" pitchFamily="18" charset="0"/>
                <a:cs typeface="Times New Roman" pitchFamily="18" charset="0"/>
              </a:rPr>
              <a:t> </a:t>
            </a:r>
            <a:r>
              <a:rPr lang="ar-SA" sz="3300" b="1" dirty="0" smtClean="0">
                <a:latin typeface="Times New Roman" pitchFamily="18" charset="0"/>
                <a:cs typeface="Times New Roman" pitchFamily="18" charset="0"/>
              </a:rPr>
              <a:t>في المدى الطويل يتوقف تماماً على التقنية والعوامل البيولوجية </a:t>
            </a:r>
            <a:r>
              <a:rPr lang="en-US" sz="3300" b="1" i="1" dirty="0" smtClean="0">
                <a:latin typeface="Times New Roman" pitchFamily="18" charset="0"/>
                <a:cs typeface="Times New Roman" pitchFamily="18" charset="0"/>
              </a:rPr>
              <a:t>Technical</a:t>
            </a:r>
            <a:r>
              <a:rPr lang="en-US" sz="3300" b="1" dirty="0" smtClean="0">
                <a:latin typeface="Times New Roman" pitchFamily="18" charset="0"/>
                <a:cs typeface="Times New Roman" pitchFamily="18" charset="0"/>
              </a:rPr>
              <a:t> </a:t>
            </a:r>
            <a:r>
              <a:rPr lang="en-US" sz="3300" b="1" i="1" dirty="0" smtClean="0">
                <a:latin typeface="Times New Roman" pitchFamily="18" charset="0"/>
                <a:cs typeface="Times New Roman" pitchFamily="18" charset="0"/>
              </a:rPr>
              <a:t>&amp;Biological Factors</a:t>
            </a:r>
            <a:r>
              <a:rPr lang="ar-SA" sz="3300" b="1" dirty="0" smtClean="0">
                <a:latin typeface="Times New Roman" pitchFamily="18" charset="0"/>
                <a:cs typeface="Times New Roman" pitchFamily="18" charset="0"/>
              </a:rPr>
              <a:t> التي تؤثر على العملية الإنتاجية.</a:t>
            </a:r>
          </a:p>
          <a:p>
            <a:pPr marL="0" algn="justLow" eaLnBrk="1" hangingPunct="1">
              <a:lnSpc>
                <a:spcPct val="210000"/>
              </a:lnSpc>
              <a:buNone/>
              <a:defRPr/>
            </a:pPr>
            <a:r>
              <a:rPr lang="ar-SA" sz="3300" b="1" dirty="0" smtClean="0">
                <a:latin typeface="Times New Roman" pitchFamily="18" charset="0"/>
                <a:cs typeface="Times New Roman" pitchFamily="18" charset="0"/>
              </a:rPr>
              <a:t>لتدنيه تكاليف الإنتاج في المدى الطويل فإنه يتم إنتاج ذلك الناتج بأدنى تكلفة لموارد الإنتاج، هذا وتنطبق قاعدة توليفة الموارد الأقل تكلفة في المدى القصير مع نظيرتها في المدى الطويل التي يعبر عنها كما يلي: </a:t>
            </a:r>
            <a:endParaRPr lang="en-US" sz="3300" b="1" dirty="0" smtClean="0">
              <a:latin typeface="Times New Roman" pitchFamily="18" charset="0"/>
              <a:cs typeface="Times New Roman" pitchFamily="18" charset="0"/>
            </a:endParaRPr>
          </a:p>
          <a:p>
            <a:pPr marL="0" algn="just" eaLnBrk="1" hangingPunct="1">
              <a:lnSpc>
                <a:spcPct val="150000"/>
              </a:lnSpc>
              <a:buFont typeface="Wingdings" pitchFamily="2" charset="2"/>
              <a:buNone/>
              <a:defRPr/>
            </a:pPr>
            <a:endParaRPr lang="ar-SA" sz="2000" dirty="0" smtClean="0">
              <a:latin typeface="Times New Roman" pitchFamily="18" charset="0"/>
              <a:cs typeface="Times New Roman" pitchFamily="18" charset="0"/>
            </a:endParaRPr>
          </a:p>
          <a:p>
            <a:pPr marL="0" algn="just" eaLnBrk="1" hangingPunct="1">
              <a:lnSpc>
                <a:spcPct val="150000"/>
              </a:lnSpc>
              <a:buFont typeface="Wingdings" pitchFamily="2" charset="2"/>
              <a:buNone/>
              <a:defRPr/>
            </a:pPr>
            <a:endParaRPr lang="ar-SA" sz="2000" dirty="0" smtClean="0">
              <a:latin typeface="Times New Roman" pitchFamily="18" charset="0"/>
              <a:cs typeface="Times New Roman" pitchFamily="18" charset="0"/>
            </a:endParaRPr>
          </a:p>
          <a:p>
            <a:pPr marL="0" algn="just" eaLnBrk="1" hangingPunct="1">
              <a:lnSpc>
                <a:spcPct val="150000"/>
              </a:lnSpc>
              <a:buFont typeface="Wingdings" pitchFamily="2" charset="2"/>
              <a:buNone/>
              <a:defRPr/>
            </a:pPr>
            <a:r>
              <a:rPr lang="ar-YE"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11-2</a:t>
            </a:r>
            <a:r>
              <a:rPr lang="ar-SA" sz="2000" dirty="0" smtClean="0">
                <a:latin typeface="Times New Roman" pitchFamily="18" charset="0"/>
                <a:cs typeface="Times New Roman" pitchFamily="18" charset="0"/>
              </a:rPr>
              <a:t>)</a:t>
            </a:r>
            <a:r>
              <a:rPr lang="ar-YE" sz="2000" dirty="0" smtClean="0">
                <a:latin typeface="Times New Roman" pitchFamily="18" charset="0"/>
                <a:cs typeface="Times New Roman" pitchFamily="18" charset="0"/>
              </a:rPr>
              <a:t>                                        </a:t>
            </a:r>
            <a:r>
              <a:rPr lang="ar-SA" sz="2000" dirty="0" smtClean="0">
                <a:latin typeface="Times New Roman" pitchFamily="18" charset="0"/>
                <a:cs typeface="Times New Roman" pitchFamily="18" charset="0"/>
              </a:rPr>
              <a:t>               </a:t>
            </a:r>
            <a:r>
              <a:rPr lang="ar-YE"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algn="just" eaLnBrk="1" hangingPunct="1">
              <a:lnSpc>
                <a:spcPct val="150000"/>
              </a:lnSpc>
              <a:buFont typeface="Wingdings" pitchFamily="2" charset="2"/>
              <a:buNone/>
              <a:defRPr/>
            </a:pPr>
            <a:r>
              <a:rPr lang="ar-SA"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eaLnBrk="1" hangingPunct="1">
              <a:buFont typeface="Wingdings" pitchFamily="2" charset="2"/>
              <a:buNone/>
              <a:defRPr/>
            </a:pPr>
            <a:r>
              <a:rPr lang="ar-SA" sz="2000" dirty="0" smtClean="0">
                <a:solidFill>
                  <a:schemeClr val="accent2">
                    <a:lumMod val="75000"/>
                  </a:schemeClr>
                </a:solidFill>
              </a:rPr>
              <a:t>			</a:t>
            </a:r>
            <a:r>
              <a:rPr lang="ar-YE" sz="2000" dirty="0" smtClean="0">
                <a:solidFill>
                  <a:schemeClr val="accent2">
                    <a:lumMod val="75000"/>
                  </a:schemeClr>
                </a:solidFill>
              </a:rPr>
              <a:t>                                            </a:t>
            </a:r>
          </a:p>
          <a:p>
            <a:pPr eaLnBrk="1" hangingPunct="1">
              <a:buFont typeface="Wingdings" pitchFamily="2" charset="2"/>
              <a:buNone/>
              <a:defRPr/>
            </a:pPr>
            <a:endParaRPr lang="en-US" sz="2000" dirty="0" smtClean="0">
              <a:solidFill>
                <a:schemeClr val="accent2">
                  <a:lumMod val="75000"/>
                </a:schemeClr>
              </a:solidFill>
            </a:endParaRPr>
          </a:p>
        </p:txBody>
      </p:sp>
      <p:graphicFrame>
        <p:nvGraphicFramePr>
          <p:cNvPr id="2050" name="Object 2" descr="Pink tissue paper"/>
          <p:cNvGraphicFramePr>
            <a:graphicFrameLocks noChangeAspect="1"/>
          </p:cNvGraphicFramePr>
          <p:nvPr/>
        </p:nvGraphicFramePr>
        <p:xfrm>
          <a:off x="2014538" y="5391150"/>
          <a:ext cx="2247900" cy="685800"/>
        </p:xfrm>
        <a:graphic>
          <a:graphicData uri="http://schemas.openxmlformats.org/presentationml/2006/ole">
            <p:oleObj spid="_x0000_s2050" name="معادلة" r:id="rId6" imgW="990360" imgH="457200" progId="Equation.3">
              <p:embed/>
            </p:oleObj>
          </a:graphicData>
        </a:graphic>
      </p:graphicFrame>
    </p:spTree>
    <p:custDataLst>
      <p:tags r:id="rId2"/>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2000"/>
            <a:lum/>
          </a:blip>
          <a:srcRect/>
          <a:tile tx="0" ty="0" sx="100000" sy="100000" flip="none" algn="tl"/>
        </a:blipFill>
        <a:effectLst/>
      </p:bgPr>
    </p:bg>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714348" y="1071546"/>
            <a:ext cx="8215313" cy="5257800"/>
          </a:xfrm>
          <a:solidFill>
            <a:srgbClr val="FFC000">
              <a:alpha val="38000"/>
            </a:srgbClr>
          </a:solidFill>
        </p:spPr>
        <p:txBody>
          <a:bodyPr/>
          <a:lstStyle/>
          <a:p>
            <a:pPr marL="0" algn="justLow" eaLnBrk="1" hangingPunct="1">
              <a:lnSpc>
                <a:spcPct val="150000"/>
              </a:lnSpc>
              <a:buFont typeface="Wingdings" pitchFamily="2" charset="2"/>
              <a:buNone/>
            </a:pPr>
            <a:r>
              <a:rPr lang="ar-SA" sz="1800" b="1" dirty="0" smtClean="0">
                <a:latin typeface="Times New Roman" pitchFamily="18" charset="0"/>
                <a:cs typeface="Times New Roman" pitchFamily="18" charset="0"/>
              </a:rPr>
              <a:t>ويتضح من القاعدة (</a:t>
            </a:r>
            <a:r>
              <a:rPr lang="en-US" sz="1800" b="1" dirty="0" smtClean="0">
                <a:latin typeface="Times New Roman" pitchFamily="18" charset="0"/>
                <a:cs typeface="Times New Roman" pitchFamily="18" charset="0"/>
              </a:rPr>
              <a:t>11-2</a:t>
            </a:r>
            <a:r>
              <a:rPr lang="ar-SA" sz="1800" b="1" dirty="0" smtClean="0">
                <a:latin typeface="Times New Roman" pitchFamily="18" charset="0"/>
                <a:cs typeface="Times New Roman" pitchFamily="18" charset="0"/>
              </a:rPr>
              <a:t>) أن كل حجم من أحجام المشروع يقابله قدر معين من مورد الإنتاج المتغير، بما يحقق تدنيه تكاليف إنتاج قدر معين من الناتج كما هو موضح بالشكل رقم (</a:t>
            </a:r>
            <a:r>
              <a:rPr lang="en-US" sz="1800" b="1" dirty="0" smtClean="0">
                <a:latin typeface="Times New Roman" pitchFamily="18" charset="0"/>
                <a:cs typeface="Times New Roman" pitchFamily="18" charset="0"/>
              </a:rPr>
              <a:t>11-1</a:t>
            </a:r>
            <a:r>
              <a:rPr lang="ar-SA" sz="1800" b="1" dirty="0" smtClean="0">
                <a:latin typeface="Times New Roman" pitchFamily="18" charset="0"/>
                <a:cs typeface="Times New Roman" pitchFamily="18" charset="0"/>
              </a:rPr>
              <a:t>) التالي:</a:t>
            </a:r>
            <a:endParaRPr lang="en-US" sz="1800" b="1" dirty="0" smtClean="0">
              <a:latin typeface="Times New Roman" pitchFamily="18" charset="0"/>
              <a:cs typeface="Times New Roman" pitchFamily="18" charset="0"/>
            </a:endParaRPr>
          </a:p>
          <a:p>
            <a:pPr eaLnBrk="1" hangingPunct="1">
              <a:buFont typeface="Wingdings" pitchFamily="2" charset="2"/>
              <a:buNone/>
            </a:pPr>
            <a:endParaRPr lang="en-US" sz="1800" b="1" dirty="0" smtClean="0">
              <a:latin typeface="Times New Roman" pitchFamily="18" charset="0"/>
              <a:cs typeface="Times New Roman" pitchFamily="18" charset="0"/>
            </a:endParaRPr>
          </a:p>
        </p:txBody>
      </p:sp>
      <p:sp>
        <p:nvSpPr>
          <p:cNvPr id="9219" name="Rectangle 2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pSp>
        <p:nvGrpSpPr>
          <p:cNvPr id="9220" name="Group 1"/>
          <p:cNvGrpSpPr>
            <a:grpSpLocks noChangeAspect="1"/>
          </p:cNvGrpSpPr>
          <p:nvPr/>
        </p:nvGrpSpPr>
        <p:grpSpPr bwMode="auto">
          <a:xfrm>
            <a:off x="1142976" y="2000240"/>
            <a:ext cx="7646988" cy="4143375"/>
            <a:chOff x="2160" y="1896"/>
            <a:chExt cx="8280" cy="4860"/>
          </a:xfrm>
        </p:grpSpPr>
        <p:sp>
          <p:nvSpPr>
            <p:cNvPr id="9221" name="AutoShape 23"/>
            <p:cNvSpPr>
              <a:spLocks noChangeAspect="1" noChangeArrowheads="1" noTextEdit="1"/>
            </p:cNvSpPr>
            <p:nvPr/>
          </p:nvSpPr>
          <p:spPr bwMode="auto">
            <a:xfrm>
              <a:off x="2160" y="1896"/>
              <a:ext cx="8280" cy="4860"/>
            </a:xfrm>
            <a:prstGeom prst="rect">
              <a:avLst/>
            </a:prstGeom>
            <a:noFill/>
            <a:ln w="12700">
              <a:solidFill>
                <a:srgbClr val="000000"/>
              </a:solidFill>
              <a:miter lim="800000"/>
              <a:headEnd/>
              <a:tailEnd/>
            </a:ln>
          </p:spPr>
          <p:txBody>
            <a:bodyPr/>
            <a:lstStyle/>
            <a:p>
              <a:endParaRPr lang="ar-SA"/>
            </a:p>
          </p:txBody>
        </p:sp>
        <p:sp>
          <p:nvSpPr>
            <p:cNvPr id="9222" name="Line 22"/>
            <p:cNvSpPr>
              <a:spLocks noChangeShapeType="1"/>
            </p:cNvSpPr>
            <p:nvPr/>
          </p:nvSpPr>
          <p:spPr bwMode="auto">
            <a:xfrm>
              <a:off x="3420" y="2077"/>
              <a:ext cx="0" cy="3599"/>
            </a:xfrm>
            <a:prstGeom prst="line">
              <a:avLst/>
            </a:prstGeom>
            <a:noFill/>
            <a:ln w="19050">
              <a:solidFill>
                <a:srgbClr val="000000"/>
              </a:solidFill>
              <a:round/>
              <a:headEnd type="triangle" w="med" len="med"/>
              <a:tailEnd/>
            </a:ln>
          </p:spPr>
          <p:txBody>
            <a:bodyPr/>
            <a:lstStyle/>
            <a:p>
              <a:endParaRPr lang="ar-SA"/>
            </a:p>
          </p:txBody>
        </p:sp>
        <p:sp>
          <p:nvSpPr>
            <p:cNvPr id="9223" name="Line 21"/>
            <p:cNvSpPr>
              <a:spLocks noChangeShapeType="1"/>
            </p:cNvSpPr>
            <p:nvPr/>
          </p:nvSpPr>
          <p:spPr bwMode="auto">
            <a:xfrm>
              <a:off x="3420" y="5676"/>
              <a:ext cx="4140" cy="0"/>
            </a:xfrm>
            <a:prstGeom prst="line">
              <a:avLst/>
            </a:prstGeom>
            <a:noFill/>
            <a:ln w="19050">
              <a:solidFill>
                <a:srgbClr val="000000"/>
              </a:solidFill>
              <a:round/>
              <a:headEnd/>
              <a:tailEnd type="triangle" w="med" len="med"/>
            </a:ln>
          </p:spPr>
          <p:txBody>
            <a:bodyPr/>
            <a:lstStyle/>
            <a:p>
              <a:endParaRPr lang="ar-SA"/>
            </a:p>
          </p:txBody>
        </p:sp>
        <p:sp>
          <p:nvSpPr>
            <p:cNvPr id="9224" name="Line 20"/>
            <p:cNvSpPr>
              <a:spLocks noChangeShapeType="1"/>
            </p:cNvSpPr>
            <p:nvPr/>
          </p:nvSpPr>
          <p:spPr bwMode="auto">
            <a:xfrm>
              <a:off x="3420" y="4236"/>
              <a:ext cx="1440" cy="1440"/>
            </a:xfrm>
            <a:prstGeom prst="line">
              <a:avLst/>
            </a:prstGeom>
            <a:noFill/>
            <a:ln w="9525">
              <a:solidFill>
                <a:srgbClr val="000000"/>
              </a:solidFill>
              <a:round/>
              <a:headEnd/>
              <a:tailEnd/>
            </a:ln>
          </p:spPr>
          <p:txBody>
            <a:bodyPr/>
            <a:lstStyle/>
            <a:p>
              <a:endParaRPr lang="ar-SA"/>
            </a:p>
          </p:txBody>
        </p:sp>
        <p:sp>
          <p:nvSpPr>
            <p:cNvPr id="9225" name="Line 19"/>
            <p:cNvSpPr>
              <a:spLocks noChangeShapeType="1"/>
            </p:cNvSpPr>
            <p:nvPr/>
          </p:nvSpPr>
          <p:spPr bwMode="auto">
            <a:xfrm>
              <a:off x="3420" y="3516"/>
              <a:ext cx="2160" cy="2160"/>
            </a:xfrm>
            <a:prstGeom prst="line">
              <a:avLst/>
            </a:prstGeom>
            <a:noFill/>
            <a:ln w="9525">
              <a:solidFill>
                <a:srgbClr val="000000"/>
              </a:solidFill>
              <a:round/>
              <a:headEnd/>
              <a:tailEnd/>
            </a:ln>
          </p:spPr>
          <p:txBody>
            <a:bodyPr/>
            <a:lstStyle/>
            <a:p>
              <a:endParaRPr lang="ar-SA"/>
            </a:p>
          </p:txBody>
        </p:sp>
        <p:sp>
          <p:nvSpPr>
            <p:cNvPr id="9226" name="Line 18"/>
            <p:cNvSpPr>
              <a:spLocks noChangeShapeType="1"/>
            </p:cNvSpPr>
            <p:nvPr/>
          </p:nvSpPr>
          <p:spPr bwMode="auto">
            <a:xfrm>
              <a:off x="3420" y="2796"/>
              <a:ext cx="2880" cy="2880"/>
            </a:xfrm>
            <a:prstGeom prst="line">
              <a:avLst/>
            </a:prstGeom>
            <a:noFill/>
            <a:ln w="9525">
              <a:solidFill>
                <a:srgbClr val="000000"/>
              </a:solidFill>
              <a:round/>
              <a:headEnd/>
              <a:tailEnd/>
            </a:ln>
          </p:spPr>
          <p:txBody>
            <a:bodyPr/>
            <a:lstStyle/>
            <a:p>
              <a:endParaRPr lang="ar-SA"/>
            </a:p>
          </p:txBody>
        </p:sp>
        <p:sp>
          <p:nvSpPr>
            <p:cNvPr id="9227" name="Line 17"/>
            <p:cNvSpPr>
              <a:spLocks noChangeShapeType="1"/>
            </p:cNvSpPr>
            <p:nvPr/>
          </p:nvSpPr>
          <p:spPr bwMode="auto">
            <a:xfrm>
              <a:off x="3780" y="2436"/>
              <a:ext cx="2880" cy="2880"/>
            </a:xfrm>
            <a:prstGeom prst="line">
              <a:avLst/>
            </a:prstGeom>
            <a:noFill/>
            <a:ln w="9525">
              <a:solidFill>
                <a:srgbClr val="000000"/>
              </a:solidFill>
              <a:round/>
              <a:headEnd/>
              <a:tailEnd/>
            </a:ln>
          </p:spPr>
          <p:txBody>
            <a:bodyPr/>
            <a:lstStyle/>
            <a:p>
              <a:endParaRPr lang="ar-SA"/>
            </a:p>
          </p:txBody>
        </p:sp>
        <p:sp>
          <p:nvSpPr>
            <p:cNvPr id="9228" name="Arc 16"/>
            <p:cNvSpPr>
              <a:spLocks/>
            </p:cNvSpPr>
            <p:nvPr/>
          </p:nvSpPr>
          <p:spPr bwMode="auto">
            <a:xfrm flipH="1" flipV="1">
              <a:off x="3420" y="3336"/>
              <a:ext cx="2160" cy="2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5875">
              <a:solidFill>
                <a:srgbClr val="800000"/>
              </a:solidFill>
              <a:prstDash val="sysDot"/>
              <a:round/>
              <a:headEnd/>
              <a:tailEnd/>
            </a:ln>
          </p:spPr>
          <p:txBody>
            <a:bodyPr/>
            <a:lstStyle/>
            <a:p>
              <a:endParaRPr lang="ar-YE"/>
            </a:p>
          </p:txBody>
        </p:sp>
        <p:sp>
          <p:nvSpPr>
            <p:cNvPr id="9229" name="Arc 15"/>
            <p:cNvSpPr>
              <a:spLocks/>
            </p:cNvSpPr>
            <p:nvPr/>
          </p:nvSpPr>
          <p:spPr bwMode="auto">
            <a:xfrm flipH="1" flipV="1">
              <a:off x="3780" y="2976"/>
              <a:ext cx="2160" cy="2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5875">
              <a:solidFill>
                <a:srgbClr val="800000"/>
              </a:solidFill>
              <a:prstDash val="sysDot"/>
              <a:round/>
              <a:headEnd/>
              <a:tailEnd/>
            </a:ln>
          </p:spPr>
          <p:txBody>
            <a:bodyPr/>
            <a:lstStyle/>
            <a:p>
              <a:endParaRPr lang="ar-YE"/>
            </a:p>
          </p:txBody>
        </p:sp>
        <p:sp>
          <p:nvSpPr>
            <p:cNvPr id="9230" name="Arc 14"/>
            <p:cNvSpPr>
              <a:spLocks/>
            </p:cNvSpPr>
            <p:nvPr/>
          </p:nvSpPr>
          <p:spPr bwMode="auto">
            <a:xfrm flipH="1" flipV="1">
              <a:off x="4140" y="2616"/>
              <a:ext cx="2160" cy="2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5875">
              <a:solidFill>
                <a:srgbClr val="800000"/>
              </a:solidFill>
              <a:prstDash val="sysDot"/>
              <a:round/>
              <a:headEnd/>
              <a:tailEnd/>
            </a:ln>
          </p:spPr>
          <p:txBody>
            <a:bodyPr/>
            <a:lstStyle/>
            <a:p>
              <a:endParaRPr lang="ar-YE"/>
            </a:p>
          </p:txBody>
        </p:sp>
        <p:sp>
          <p:nvSpPr>
            <p:cNvPr id="9231" name="Arc 13"/>
            <p:cNvSpPr>
              <a:spLocks/>
            </p:cNvSpPr>
            <p:nvPr/>
          </p:nvSpPr>
          <p:spPr bwMode="auto">
            <a:xfrm flipH="1" flipV="1">
              <a:off x="4500" y="2256"/>
              <a:ext cx="2160" cy="216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5875">
              <a:solidFill>
                <a:srgbClr val="800000"/>
              </a:solidFill>
              <a:prstDash val="sysDot"/>
              <a:round/>
              <a:headEnd/>
              <a:tailEnd/>
            </a:ln>
          </p:spPr>
          <p:txBody>
            <a:bodyPr/>
            <a:lstStyle/>
            <a:p>
              <a:endParaRPr lang="ar-YE"/>
            </a:p>
          </p:txBody>
        </p:sp>
        <p:sp>
          <p:nvSpPr>
            <p:cNvPr id="9232" name="Line 12"/>
            <p:cNvSpPr>
              <a:spLocks noChangeShapeType="1"/>
            </p:cNvSpPr>
            <p:nvPr/>
          </p:nvSpPr>
          <p:spPr bwMode="auto">
            <a:xfrm flipV="1">
              <a:off x="3420" y="2976"/>
              <a:ext cx="2340" cy="2700"/>
            </a:xfrm>
            <a:prstGeom prst="line">
              <a:avLst/>
            </a:prstGeom>
            <a:noFill/>
            <a:ln w="19050">
              <a:solidFill>
                <a:srgbClr val="000080"/>
              </a:solidFill>
              <a:round/>
              <a:headEnd/>
              <a:tailEnd type="arrow" w="med" len="med"/>
            </a:ln>
          </p:spPr>
          <p:txBody>
            <a:bodyPr/>
            <a:lstStyle/>
            <a:p>
              <a:endParaRPr lang="ar-SA"/>
            </a:p>
          </p:txBody>
        </p:sp>
        <p:sp>
          <p:nvSpPr>
            <p:cNvPr id="9233" name="Text Box 11"/>
            <p:cNvSpPr txBox="1">
              <a:spLocks noChangeArrowheads="1"/>
            </p:cNvSpPr>
            <p:nvPr/>
          </p:nvSpPr>
          <p:spPr bwMode="auto">
            <a:xfrm>
              <a:off x="2160" y="1896"/>
              <a:ext cx="1260" cy="720"/>
            </a:xfrm>
            <a:prstGeom prst="rect">
              <a:avLst/>
            </a:prstGeom>
            <a:noFill/>
            <a:ln w="9525">
              <a:noFill/>
              <a:miter lim="800000"/>
              <a:headEnd/>
              <a:tailEnd/>
            </a:ln>
          </p:spPr>
          <p:txBody>
            <a:bodyPr/>
            <a:lstStyle/>
            <a:p>
              <a:r>
                <a:rPr lang="ar-SA" sz="1600" b="1">
                  <a:cs typeface="Times New Roman" pitchFamily="18" charset="0"/>
                </a:rPr>
                <a:t>المورد </a:t>
              </a:r>
              <a:r>
                <a:rPr lang="en-US" sz="1600" b="1" i="1">
                  <a:cs typeface="Times New Roman" pitchFamily="18" charset="0"/>
                </a:rPr>
                <a:t>X</a:t>
              </a:r>
              <a:r>
                <a:rPr lang="en-US" sz="1600" b="1" i="1" baseline="-30000">
                  <a:cs typeface="Times New Roman" pitchFamily="18" charset="0"/>
                </a:rPr>
                <a:t>1</a:t>
              </a:r>
              <a:endParaRPr lang="en-US" sz="1600" b="1"/>
            </a:p>
          </p:txBody>
        </p:sp>
        <p:sp>
          <p:nvSpPr>
            <p:cNvPr id="9234" name="Text Box 10"/>
            <p:cNvSpPr txBox="1">
              <a:spLocks noChangeArrowheads="1"/>
            </p:cNvSpPr>
            <p:nvPr/>
          </p:nvSpPr>
          <p:spPr bwMode="auto">
            <a:xfrm>
              <a:off x="5940" y="2256"/>
              <a:ext cx="2340" cy="360"/>
            </a:xfrm>
            <a:prstGeom prst="rect">
              <a:avLst/>
            </a:prstGeom>
            <a:noFill/>
            <a:ln w="9525">
              <a:noFill/>
              <a:miter lim="800000"/>
              <a:headEnd/>
              <a:tailEnd/>
            </a:ln>
          </p:spPr>
          <p:txBody>
            <a:bodyPr/>
            <a:lstStyle/>
            <a:p>
              <a:r>
                <a:rPr lang="ar-SA" b="1">
                  <a:cs typeface="Times New Roman" pitchFamily="18" charset="0"/>
                </a:rPr>
                <a:t>الممر التوسعي الأمثل في المدى الطويل</a:t>
              </a:r>
              <a:endParaRPr lang="ar-SA"/>
            </a:p>
          </p:txBody>
        </p:sp>
        <p:sp>
          <p:nvSpPr>
            <p:cNvPr id="9235" name="Line 9"/>
            <p:cNvSpPr>
              <a:spLocks noChangeShapeType="1"/>
            </p:cNvSpPr>
            <p:nvPr/>
          </p:nvSpPr>
          <p:spPr bwMode="auto">
            <a:xfrm flipH="1">
              <a:off x="5940" y="2616"/>
              <a:ext cx="540" cy="360"/>
            </a:xfrm>
            <a:prstGeom prst="line">
              <a:avLst/>
            </a:prstGeom>
            <a:noFill/>
            <a:ln w="9525">
              <a:solidFill>
                <a:srgbClr val="000000"/>
              </a:solidFill>
              <a:round/>
              <a:headEnd/>
              <a:tailEnd type="triangle" w="med" len="med"/>
            </a:ln>
          </p:spPr>
          <p:txBody>
            <a:bodyPr/>
            <a:lstStyle/>
            <a:p>
              <a:endParaRPr lang="ar-SA"/>
            </a:p>
          </p:txBody>
        </p:sp>
        <p:sp>
          <p:nvSpPr>
            <p:cNvPr id="9236" name="Text Box 8"/>
            <p:cNvSpPr txBox="1">
              <a:spLocks noChangeArrowheads="1"/>
            </p:cNvSpPr>
            <p:nvPr/>
          </p:nvSpPr>
          <p:spPr bwMode="auto">
            <a:xfrm>
              <a:off x="6724" y="4075"/>
              <a:ext cx="668" cy="438"/>
            </a:xfrm>
            <a:prstGeom prst="rect">
              <a:avLst/>
            </a:prstGeom>
            <a:noFill/>
            <a:ln w="9525">
              <a:noFill/>
              <a:miter lim="800000"/>
              <a:headEnd/>
              <a:tailEnd/>
            </a:ln>
          </p:spPr>
          <p:txBody>
            <a:bodyPr/>
            <a:lstStyle/>
            <a:p>
              <a:r>
                <a:rPr lang="en-US" sz="1600" i="1" dirty="0">
                  <a:cs typeface="Times New Roman" pitchFamily="18" charset="0"/>
                </a:rPr>
                <a:t>Y</a:t>
              </a:r>
              <a:r>
                <a:rPr lang="en-US" sz="1600" i="1" baseline="-30000" dirty="0">
                  <a:cs typeface="Times New Roman" pitchFamily="18" charset="0"/>
                </a:rPr>
                <a:t>4</a:t>
              </a:r>
              <a:endParaRPr lang="en-US" sz="1600" dirty="0"/>
            </a:p>
          </p:txBody>
        </p:sp>
        <p:sp>
          <p:nvSpPr>
            <p:cNvPr id="9237" name="Text Box 7"/>
            <p:cNvSpPr txBox="1">
              <a:spLocks noChangeArrowheads="1"/>
            </p:cNvSpPr>
            <p:nvPr/>
          </p:nvSpPr>
          <p:spPr bwMode="auto">
            <a:xfrm>
              <a:off x="6414" y="4494"/>
              <a:ext cx="619" cy="497"/>
            </a:xfrm>
            <a:prstGeom prst="rect">
              <a:avLst/>
            </a:prstGeom>
            <a:noFill/>
            <a:ln w="9525">
              <a:noFill/>
              <a:miter lim="800000"/>
              <a:headEnd/>
              <a:tailEnd/>
            </a:ln>
          </p:spPr>
          <p:txBody>
            <a:bodyPr/>
            <a:lstStyle/>
            <a:p>
              <a:r>
                <a:rPr lang="en-US" sz="1600" i="1" dirty="0">
                  <a:cs typeface="Times New Roman" pitchFamily="18" charset="0"/>
                </a:rPr>
                <a:t>Y</a:t>
              </a:r>
              <a:r>
                <a:rPr lang="en-US" sz="1600" i="1" baseline="-30000" dirty="0">
                  <a:cs typeface="Times New Roman" pitchFamily="18" charset="0"/>
                </a:rPr>
                <a:t>3</a:t>
              </a:r>
              <a:endParaRPr lang="en-US" sz="1600" dirty="0"/>
            </a:p>
          </p:txBody>
        </p:sp>
        <p:sp>
          <p:nvSpPr>
            <p:cNvPr id="9238" name="Text Box 6"/>
            <p:cNvSpPr txBox="1">
              <a:spLocks noChangeArrowheads="1"/>
            </p:cNvSpPr>
            <p:nvPr/>
          </p:nvSpPr>
          <p:spPr bwMode="auto">
            <a:xfrm>
              <a:off x="5950" y="4913"/>
              <a:ext cx="541" cy="472"/>
            </a:xfrm>
            <a:prstGeom prst="rect">
              <a:avLst/>
            </a:prstGeom>
            <a:noFill/>
            <a:ln w="9525">
              <a:noFill/>
              <a:miter lim="800000"/>
              <a:headEnd/>
              <a:tailEnd/>
            </a:ln>
          </p:spPr>
          <p:txBody>
            <a:bodyPr/>
            <a:lstStyle/>
            <a:p>
              <a:r>
                <a:rPr lang="en-US" sz="1600" i="1" dirty="0">
                  <a:cs typeface="Times New Roman" pitchFamily="18" charset="0"/>
                </a:rPr>
                <a:t>Y</a:t>
              </a:r>
              <a:r>
                <a:rPr lang="en-US" sz="1600" i="1" baseline="-30000" dirty="0">
                  <a:cs typeface="Times New Roman" pitchFamily="18" charset="0"/>
                </a:rPr>
                <a:t>2</a:t>
              </a:r>
              <a:endParaRPr lang="en-US" sz="1600" dirty="0"/>
            </a:p>
          </p:txBody>
        </p:sp>
        <p:sp>
          <p:nvSpPr>
            <p:cNvPr id="9239" name="Text Box 5"/>
            <p:cNvSpPr txBox="1">
              <a:spLocks noChangeArrowheads="1"/>
            </p:cNvSpPr>
            <p:nvPr/>
          </p:nvSpPr>
          <p:spPr bwMode="auto">
            <a:xfrm>
              <a:off x="5254" y="5332"/>
              <a:ext cx="720" cy="503"/>
            </a:xfrm>
            <a:prstGeom prst="rect">
              <a:avLst/>
            </a:prstGeom>
            <a:noFill/>
            <a:ln w="9525">
              <a:noFill/>
              <a:miter lim="800000"/>
              <a:headEnd/>
              <a:tailEnd/>
            </a:ln>
          </p:spPr>
          <p:txBody>
            <a:bodyPr/>
            <a:lstStyle/>
            <a:p>
              <a:r>
                <a:rPr lang="en-US" sz="1600" i="1" dirty="0">
                  <a:cs typeface="Times New Roman" pitchFamily="18" charset="0"/>
                </a:rPr>
                <a:t>Y</a:t>
              </a:r>
              <a:r>
                <a:rPr lang="en-US" sz="1600" i="1" baseline="-30000" dirty="0">
                  <a:cs typeface="Times New Roman" pitchFamily="18" charset="0"/>
                </a:rPr>
                <a:t>1</a:t>
              </a:r>
              <a:endParaRPr lang="en-US" sz="1600" dirty="0"/>
            </a:p>
          </p:txBody>
        </p:sp>
        <p:sp>
          <p:nvSpPr>
            <p:cNvPr id="9240" name="Text Box 4"/>
            <p:cNvSpPr txBox="1">
              <a:spLocks noChangeArrowheads="1"/>
            </p:cNvSpPr>
            <p:nvPr/>
          </p:nvSpPr>
          <p:spPr bwMode="auto">
            <a:xfrm>
              <a:off x="7200" y="5496"/>
              <a:ext cx="1980" cy="720"/>
            </a:xfrm>
            <a:prstGeom prst="rect">
              <a:avLst/>
            </a:prstGeom>
            <a:noFill/>
            <a:ln w="9525">
              <a:noFill/>
              <a:miter lim="800000"/>
              <a:headEnd/>
              <a:tailEnd/>
            </a:ln>
          </p:spPr>
          <p:txBody>
            <a:bodyPr/>
            <a:lstStyle/>
            <a:p>
              <a:r>
                <a:rPr lang="ar-SA" sz="1600" b="1">
                  <a:cs typeface="Times New Roman" pitchFamily="18" charset="0"/>
                </a:rPr>
                <a:t>حجم المشروع </a:t>
              </a:r>
              <a:r>
                <a:rPr lang="en-US" sz="1600" b="1" i="1">
                  <a:cs typeface="Times New Roman" pitchFamily="18" charset="0"/>
                </a:rPr>
                <a:t>X</a:t>
              </a:r>
              <a:r>
                <a:rPr lang="en-US" sz="1600" b="1" i="1" baseline="-30000">
                  <a:cs typeface="Times New Roman" pitchFamily="18" charset="0"/>
                </a:rPr>
                <a:t>2</a:t>
              </a:r>
              <a:endParaRPr lang="en-US" sz="1600" b="1"/>
            </a:p>
          </p:txBody>
        </p:sp>
        <p:sp>
          <p:nvSpPr>
            <p:cNvPr id="9241" name="Text Box 3"/>
            <p:cNvSpPr txBox="1">
              <a:spLocks noChangeArrowheads="1"/>
            </p:cNvSpPr>
            <p:nvPr/>
          </p:nvSpPr>
          <p:spPr bwMode="auto">
            <a:xfrm>
              <a:off x="2880" y="5676"/>
              <a:ext cx="540" cy="540"/>
            </a:xfrm>
            <a:prstGeom prst="rect">
              <a:avLst/>
            </a:prstGeom>
            <a:noFill/>
            <a:ln w="9525">
              <a:noFill/>
              <a:miter lim="800000"/>
              <a:headEnd/>
              <a:tailEnd/>
            </a:ln>
          </p:spPr>
          <p:txBody>
            <a:bodyPr/>
            <a:lstStyle/>
            <a:p>
              <a:r>
                <a:rPr lang="en-US" sz="1400">
                  <a:cs typeface="Times New Roman" pitchFamily="18" charset="0"/>
                </a:rPr>
                <a:t>0</a:t>
              </a:r>
              <a:endParaRPr lang="en-US" sz="1400"/>
            </a:p>
          </p:txBody>
        </p:sp>
        <p:sp>
          <p:nvSpPr>
            <p:cNvPr id="9242" name="Text Box 2"/>
            <p:cNvSpPr txBox="1">
              <a:spLocks noChangeArrowheads="1"/>
            </p:cNvSpPr>
            <p:nvPr/>
          </p:nvSpPr>
          <p:spPr bwMode="auto">
            <a:xfrm>
              <a:off x="3060" y="6036"/>
              <a:ext cx="5220" cy="540"/>
            </a:xfrm>
            <a:prstGeom prst="rect">
              <a:avLst/>
            </a:prstGeom>
            <a:noFill/>
            <a:ln w="9525">
              <a:noFill/>
              <a:miter lim="800000"/>
              <a:headEnd/>
              <a:tailEnd/>
            </a:ln>
          </p:spPr>
          <p:txBody>
            <a:bodyPr/>
            <a:lstStyle/>
            <a:p>
              <a:pPr algn="ctr"/>
              <a:r>
                <a:rPr lang="ar-SA" b="1" dirty="0">
                  <a:latin typeface="Times New Roman" pitchFamily="18" charset="0"/>
                  <a:cs typeface="Times New Roman" pitchFamily="18" charset="0"/>
                </a:rPr>
                <a:t>شكل رقم </a:t>
              </a:r>
              <a:r>
                <a:rPr lang="ar-SA"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11-1</a:t>
              </a:r>
              <a:r>
                <a:rPr lang="ar-SA" b="1" dirty="0" smtClean="0">
                  <a:latin typeface="Times New Roman" pitchFamily="18" charset="0"/>
                  <a:cs typeface="Times New Roman" pitchFamily="18" charset="0"/>
                </a:rPr>
                <a:t>) </a:t>
              </a:r>
              <a:r>
                <a:rPr lang="ar-SA" b="1" dirty="0">
                  <a:latin typeface="Times New Roman" pitchFamily="18" charset="0"/>
                  <a:cs typeface="Times New Roman" pitchFamily="18" charset="0"/>
                </a:rPr>
                <a:t>الممر التوسعي الأمثل في المدى الطويل</a:t>
              </a:r>
              <a:endParaRPr lang="ar-SA" dirty="0">
                <a:latin typeface="Times New Roman" pitchFamily="18" charset="0"/>
                <a:cs typeface="Times New Roman" pitchFamily="18" charset="0"/>
              </a:endParaRPr>
            </a:p>
          </p:txBody>
        </p:sp>
      </p:gr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5">
            <a:alphaModFix amt="55000"/>
            <a:lum/>
          </a:blip>
          <a:srcRect/>
          <a:tile tx="0" ty="0" sx="100000" sy="100000" flip="none" algn="tl"/>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571472" y="1000108"/>
            <a:ext cx="8115300" cy="5257800"/>
          </a:xfrm>
          <a:solidFill>
            <a:srgbClr val="FFC000">
              <a:alpha val="37000"/>
            </a:srgbClr>
          </a:solidFill>
        </p:spPr>
        <p:txBody>
          <a:bodyPr>
            <a:normAutofit fontScale="92500" lnSpcReduction="20000"/>
          </a:bodyPr>
          <a:lstStyle/>
          <a:p>
            <a:pPr marL="0" algn="just" eaLnBrk="1" hangingPunct="1">
              <a:lnSpc>
                <a:spcPct val="150000"/>
              </a:lnSpc>
              <a:buNone/>
            </a:pPr>
            <a:r>
              <a:rPr lang="ar-SA" sz="1800" b="1" dirty="0" smtClean="0">
                <a:latin typeface="Times New Roman" pitchFamily="18" charset="0"/>
                <a:cs typeface="Times New Roman" pitchFamily="18" charset="0"/>
              </a:rPr>
              <a:t>حيث يمر منحنى توسع المدى الطويل </a:t>
            </a:r>
            <a:r>
              <a:rPr lang="en-US" sz="1800" b="1" i="1" dirty="0" smtClean="0">
                <a:latin typeface="Times New Roman" pitchFamily="18" charset="0"/>
                <a:cs typeface="Times New Roman" pitchFamily="18" charset="0"/>
              </a:rPr>
              <a:t>Long</a:t>
            </a:r>
            <a:r>
              <a:rPr lang="en-US"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Run</a:t>
            </a:r>
            <a:r>
              <a:rPr lang="en-US"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Expansion</a:t>
            </a:r>
            <a:r>
              <a:rPr lang="en-US"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Path</a:t>
            </a:r>
            <a:r>
              <a:rPr lang="ar-SA" sz="1800" b="1" dirty="0" smtClean="0">
                <a:latin typeface="Times New Roman" pitchFamily="18" charset="0"/>
                <a:cs typeface="Times New Roman" pitchFamily="18" charset="0"/>
              </a:rPr>
              <a:t> للمنشأة بنقاط تماس منحنيات سواء الإنتاج </a:t>
            </a:r>
            <a:r>
              <a:rPr lang="en-US" sz="1800" b="1" i="1" dirty="0" smtClean="0">
                <a:latin typeface="Times New Roman" pitchFamily="18" charset="0"/>
                <a:cs typeface="Times New Roman" pitchFamily="18" charset="0"/>
              </a:rPr>
              <a:t>Iso quants</a:t>
            </a:r>
            <a:r>
              <a:rPr lang="ar-SA" sz="1800" b="1" dirty="0" smtClean="0">
                <a:latin typeface="Times New Roman" pitchFamily="18" charset="0"/>
                <a:cs typeface="Times New Roman" pitchFamily="18" charset="0"/>
              </a:rPr>
              <a:t> مع خطوط التكاليف المتساوية </a:t>
            </a:r>
            <a:r>
              <a:rPr lang="en-US" sz="1800" b="1" i="1" dirty="0" smtClean="0">
                <a:latin typeface="Times New Roman" pitchFamily="18" charset="0"/>
                <a:cs typeface="Times New Roman" pitchFamily="18" charset="0"/>
              </a:rPr>
              <a:t>Iso costs</a:t>
            </a:r>
            <a:r>
              <a:rPr lang="ar-SA" sz="1800" b="1" dirty="0" smtClean="0">
                <a:latin typeface="Times New Roman" pitchFamily="18" charset="0"/>
                <a:cs typeface="Times New Roman" pitchFamily="18" charset="0"/>
              </a:rPr>
              <a:t>. ولهذا فإن المنشأة تستخدم عادة توليفة الموارد الأقل تكلفة في المدى الطويل وذلك عن طريق التحرك إلى أعلى (زيادة الإنتاج) أو إلى أسفل (تخفيض الإنتاج) على الممر التوسعي الأمثل للمنشأة في المدى الطويل.</a:t>
            </a:r>
            <a:endParaRPr lang="en-US" sz="1800" b="1" dirty="0" smtClean="0">
              <a:latin typeface="Times New Roman" pitchFamily="18" charset="0"/>
              <a:cs typeface="Times New Roman" pitchFamily="18" charset="0"/>
            </a:endParaRPr>
          </a:p>
          <a:p>
            <a:pPr marL="0" algn="just" eaLnBrk="1" hangingPunct="1">
              <a:lnSpc>
                <a:spcPct val="150000"/>
              </a:lnSpc>
              <a:buNone/>
            </a:pPr>
            <a:r>
              <a:rPr lang="ar-SA" sz="1800" b="1" dirty="0" smtClean="0">
                <a:latin typeface="Times New Roman" pitchFamily="18" charset="0"/>
                <a:cs typeface="Times New Roman" pitchFamily="18" charset="0"/>
              </a:rPr>
              <a:t>ويمكن التعبير عن التكاليف الكلية في المدى الطويل </a:t>
            </a:r>
            <a:r>
              <a:rPr lang="en-US" sz="1800" b="1" i="1" dirty="0" smtClean="0">
                <a:latin typeface="Times New Roman" pitchFamily="18" charset="0"/>
                <a:cs typeface="Times New Roman" pitchFamily="18" charset="0"/>
              </a:rPr>
              <a:t>LRTC</a:t>
            </a:r>
            <a:r>
              <a:rPr lang="ar-SA" sz="1800" b="1" dirty="0" smtClean="0">
                <a:latin typeface="Times New Roman" pitchFamily="18" charset="0"/>
                <a:cs typeface="Times New Roman" pitchFamily="18" charset="0"/>
              </a:rPr>
              <a:t> الممثلة بالممر التوسعي الأمثل بالمعادلة (</a:t>
            </a:r>
            <a:r>
              <a:rPr lang="en-US" sz="1800" b="1" dirty="0" smtClean="0">
                <a:latin typeface="Times New Roman" pitchFamily="18" charset="0"/>
                <a:cs typeface="Times New Roman" pitchFamily="18" charset="0"/>
              </a:rPr>
              <a:t>11-3</a:t>
            </a:r>
            <a:r>
              <a:rPr lang="ar-SA" sz="1800" b="1" dirty="0" smtClean="0">
                <a:latin typeface="Times New Roman" pitchFamily="18" charset="0"/>
                <a:cs typeface="Times New Roman" pitchFamily="18" charset="0"/>
              </a:rPr>
              <a:t>) التالية:</a:t>
            </a:r>
            <a:endParaRPr lang="en-US" sz="1800" b="1" dirty="0" smtClean="0">
              <a:latin typeface="Times New Roman" pitchFamily="18" charset="0"/>
              <a:cs typeface="Times New Roman" pitchFamily="18" charset="0"/>
            </a:endParaRPr>
          </a:p>
          <a:p>
            <a:pPr marL="0" algn="just" eaLnBrk="1" hangingPunct="1">
              <a:lnSpc>
                <a:spcPct val="150000"/>
              </a:lnSpc>
              <a:buNone/>
            </a:pPr>
            <a:endParaRPr lang="en-US" sz="1800" b="1" dirty="0" smtClean="0">
              <a:latin typeface="Times New Roman" pitchFamily="18" charset="0"/>
              <a:cs typeface="Times New Roman" pitchFamily="18" charset="0"/>
            </a:endParaRPr>
          </a:p>
          <a:p>
            <a:pPr marL="0" algn="just" eaLnBrk="1" hangingPunct="1">
              <a:lnSpc>
                <a:spcPct val="150000"/>
              </a:lnSpc>
              <a:buNone/>
            </a:pPr>
            <a:r>
              <a:rPr lang="ar-SA" sz="1800" b="1"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11-3</a:t>
            </a:r>
            <a:r>
              <a:rPr lang="ar-SA" sz="1800" b="1" dirty="0" smtClean="0">
                <a:latin typeface="Times New Roman" pitchFamily="18" charset="0"/>
                <a:cs typeface="Times New Roman" pitchFamily="18" charset="0"/>
              </a:rPr>
              <a:t>)	</a:t>
            </a:r>
            <a:endParaRPr lang="en-US" sz="1800" b="1" dirty="0" smtClean="0">
              <a:latin typeface="Times New Roman" pitchFamily="18" charset="0"/>
              <a:cs typeface="Times New Roman" pitchFamily="18" charset="0"/>
            </a:endParaRPr>
          </a:p>
          <a:p>
            <a:pPr marL="0" algn="just" eaLnBrk="1" hangingPunct="1">
              <a:lnSpc>
                <a:spcPct val="150000"/>
              </a:lnSpc>
              <a:buNone/>
            </a:pPr>
            <a:r>
              <a:rPr lang="ar-SA" sz="1800" b="1" dirty="0" smtClean="0">
                <a:latin typeface="Times New Roman" pitchFamily="18" charset="0"/>
                <a:cs typeface="Times New Roman" pitchFamily="18" charset="0"/>
              </a:rPr>
              <a:t>حيث:</a:t>
            </a:r>
            <a:endParaRPr lang="en-US" sz="1800" b="1" dirty="0" smtClean="0">
              <a:latin typeface="Times New Roman" pitchFamily="18" charset="0"/>
              <a:cs typeface="Times New Roman" pitchFamily="18" charset="0"/>
            </a:endParaRPr>
          </a:p>
          <a:p>
            <a:pPr marL="0" algn="just" eaLnBrk="1" hangingPunct="1">
              <a:lnSpc>
                <a:spcPct val="150000"/>
              </a:lnSpc>
              <a:buNone/>
            </a:pPr>
            <a:r>
              <a:rPr lang="en-US" sz="1800" b="1" i="1" dirty="0" smtClean="0">
                <a:latin typeface="Times New Roman" pitchFamily="18" charset="0"/>
                <a:cs typeface="Times New Roman" pitchFamily="18" charset="0"/>
              </a:rPr>
              <a:t>LRTC</a:t>
            </a:r>
            <a:r>
              <a:rPr lang="ar-SA" sz="1800" b="1" dirty="0" smtClean="0">
                <a:latin typeface="Times New Roman" pitchFamily="18" charset="0"/>
                <a:cs typeface="Times New Roman" pitchFamily="18" charset="0"/>
              </a:rPr>
              <a:t> = التكاليف الكلية في المدى الطويل، </a:t>
            </a:r>
            <a:endParaRPr lang="en-US" sz="1800" b="1" dirty="0" smtClean="0">
              <a:latin typeface="Times New Roman" pitchFamily="18" charset="0"/>
              <a:cs typeface="Times New Roman" pitchFamily="18" charset="0"/>
            </a:endParaRPr>
          </a:p>
          <a:p>
            <a:pPr marL="0" algn="just" eaLnBrk="1" hangingPunct="1">
              <a:lnSpc>
                <a:spcPct val="150000"/>
              </a:lnSpc>
              <a:buNone/>
            </a:pPr>
            <a:r>
              <a:rPr lang="en-US" sz="1800" b="1" i="1" dirty="0" smtClean="0">
                <a:latin typeface="Times New Roman" pitchFamily="18" charset="0"/>
                <a:cs typeface="Times New Roman" pitchFamily="18" charset="0"/>
              </a:rPr>
              <a:t>P</a:t>
            </a:r>
            <a:r>
              <a:rPr lang="en-US" sz="1800" b="1" i="1" baseline="-25000" dirty="0" smtClean="0">
                <a:latin typeface="Times New Roman" pitchFamily="18" charset="0"/>
                <a:cs typeface="Times New Roman" pitchFamily="18" charset="0"/>
              </a:rPr>
              <a:t>x2</a:t>
            </a:r>
            <a:r>
              <a:rPr lang="en-US" sz="1800" b="1" baseline="-25000"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P</a:t>
            </a:r>
            <a:r>
              <a:rPr lang="en-US" sz="1800" b="1" i="1" baseline="-25000" dirty="0" smtClean="0">
                <a:latin typeface="Times New Roman" pitchFamily="18" charset="0"/>
                <a:cs typeface="Times New Roman" pitchFamily="18" charset="0"/>
              </a:rPr>
              <a:t>x1</a:t>
            </a:r>
            <a:r>
              <a:rPr lang="ar-SA" sz="1800" b="1" dirty="0" smtClean="0">
                <a:latin typeface="Times New Roman" pitchFamily="18" charset="0"/>
                <a:cs typeface="Times New Roman" pitchFamily="18" charset="0"/>
              </a:rPr>
              <a:t> = أسعار كل من الموردين  </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2</a:t>
            </a:r>
            <a:r>
              <a:rPr lang="en-US" sz="1800" b="1" dirty="0" smtClean="0">
                <a:latin typeface="Times New Roman" pitchFamily="18" charset="0"/>
                <a:cs typeface="Times New Roman" pitchFamily="18" charset="0"/>
              </a:rPr>
              <a:t>,</a:t>
            </a:r>
            <a:r>
              <a:rPr lang="en-US" sz="1800" b="1" i="1" dirty="0" smtClean="0">
                <a:latin typeface="Times New Roman" pitchFamily="18" charset="0"/>
                <a:cs typeface="Times New Roman" pitchFamily="18" charset="0"/>
              </a:rPr>
              <a:t>X</a:t>
            </a:r>
            <a:r>
              <a:rPr lang="en-US" sz="1800" b="1" i="1" baseline="-25000" dirty="0" smtClean="0">
                <a:latin typeface="Times New Roman" pitchFamily="18" charset="0"/>
                <a:cs typeface="Times New Roman" pitchFamily="18" charset="0"/>
              </a:rPr>
              <a:t>1</a:t>
            </a:r>
            <a:r>
              <a:rPr lang="ar-SA" sz="1800" b="1" dirty="0" smtClean="0">
                <a:latin typeface="Times New Roman" pitchFamily="18" charset="0"/>
                <a:cs typeface="Times New Roman" pitchFamily="18" charset="0"/>
              </a:rPr>
              <a:t> على الترتيب.</a:t>
            </a:r>
            <a:endParaRPr lang="en-US" sz="1800" b="1" dirty="0" smtClean="0">
              <a:latin typeface="Times New Roman" pitchFamily="18" charset="0"/>
              <a:cs typeface="Times New Roman" pitchFamily="18" charset="0"/>
            </a:endParaRPr>
          </a:p>
          <a:p>
            <a:pPr marL="0" algn="just" eaLnBrk="1" hangingPunct="1">
              <a:lnSpc>
                <a:spcPct val="150000"/>
              </a:lnSpc>
              <a:buNone/>
            </a:pPr>
            <a:r>
              <a:rPr lang="ar-SA" sz="1800" b="1" dirty="0" smtClean="0">
                <a:latin typeface="Times New Roman" pitchFamily="18" charset="0"/>
                <a:cs typeface="Times New Roman" pitchFamily="18" charset="0"/>
              </a:rPr>
              <a:t>ومن المعادلة (</a:t>
            </a:r>
            <a:r>
              <a:rPr lang="en-US" sz="1800" b="1" dirty="0" smtClean="0">
                <a:latin typeface="Times New Roman" pitchFamily="18" charset="0"/>
                <a:cs typeface="Times New Roman" pitchFamily="18" charset="0"/>
              </a:rPr>
              <a:t>11-3</a:t>
            </a:r>
            <a:r>
              <a:rPr lang="ar-SA" sz="1800" b="1" dirty="0" smtClean="0">
                <a:latin typeface="Times New Roman" pitchFamily="18" charset="0"/>
                <a:cs typeface="Times New Roman" pitchFamily="18" charset="0"/>
              </a:rPr>
              <a:t>) يتضح أنه في المدى الطويل لا توجد تكاليف ثابتة، كذلك يمكن تقدير دوال التكاليف المتوسطة في المدى الطويل </a:t>
            </a:r>
            <a:r>
              <a:rPr lang="en-US" sz="1800" b="1" i="1" dirty="0" smtClean="0">
                <a:latin typeface="Times New Roman" pitchFamily="18" charset="0"/>
                <a:cs typeface="Times New Roman" pitchFamily="18" charset="0"/>
              </a:rPr>
              <a:t>LRAC</a:t>
            </a:r>
            <a:r>
              <a:rPr lang="ar-SA" sz="1800" b="1" dirty="0" smtClean="0">
                <a:latin typeface="Times New Roman" pitchFamily="18" charset="0"/>
                <a:cs typeface="Times New Roman" pitchFamily="18" charset="0"/>
              </a:rPr>
              <a:t> وكذلك دوال التكاليف الحدية في المدى الطويل </a:t>
            </a:r>
            <a:r>
              <a:rPr lang="en-US" sz="1800" b="1" i="1" dirty="0" smtClean="0">
                <a:latin typeface="Times New Roman" pitchFamily="18" charset="0"/>
                <a:cs typeface="Times New Roman" pitchFamily="18" charset="0"/>
              </a:rPr>
              <a:t>LRMC</a:t>
            </a:r>
            <a:r>
              <a:rPr lang="ar-SA" sz="1800" b="1" dirty="0" smtClean="0">
                <a:latin typeface="Times New Roman" pitchFamily="18" charset="0"/>
                <a:cs typeface="Times New Roman" pitchFamily="18" charset="0"/>
              </a:rPr>
              <a:t> بالطرق المتعارف عليها في ذلك.</a:t>
            </a:r>
            <a:endParaRPr lang="en-US" sz="1800" b="1" dirty="0" smtClean="0">
              <a:latin typeface="Times New Roman" pitchFamily="18" charset="0"/>
              <a:cs typeface="Times New Roman" pitchFamily="18" charset="0"/>
            </a:endParaRPr>
          </a:p>
          <a:p>
            <a:pPr marL="0" algn="l" rtl="0">
              <a:lnSpc>
                <a:spcPct val="150000"/>
              </a:lnSpc>
              <a:buNone/>
            </a:pPr>
            <a:endParaRPr lang="en-US" sz="2000" dirty="0" smtClean="0"/>
          </a:p>
        </p:txBody>
      </p:sp>
      <p:graphicFrame>
        <p:nvGraphicFramePr>
          <p:cNvPr id="3074" name="Object 1" descr="White marble"/>
          <p:cNvGraphicFramePr>
            <a:graphicFrameLocks noChangeAspect="1"/>
          </p:cNvGraphicFramePr>
          <p:nvPr/>
        </p:nvGraphicFramePr>
        <p:xfrm>
          <a:off x="1746250" y="3571875"/>
          <a:ext cx="1735138" cy="346075"/>
        </p:xfrm>
        <a:graphic>
          <a:graphicData uri="http://schemas.openxmlformats.org/presentationml/2006/ole">
            <p:oleObj spid="_x0000_s3074" name="معادلة" r:id="rId6" imgW="1346040" imgH="228600" progId="Equation.3">
              <p:embed/>
            </p:oleObj>
          </a:graphicData>
        </a:graphic>
      </p:graphicFrame>
    </p:spTree>
    <p:custDataLst>
      <p:tags r:id="rId2"/>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4000"/>
            <a:lum/>
          </a:blip>
          <a:srcRect/>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642938" y="1571625"/>
            <a:ext cx="8286750" cy="4857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YE"/>
          </a:p>
        </p:txBody>
      </p:sp>
      <p:sp>
        <p:nvSpPr>
          <p:cNvPr id="1024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ar-YE"/>
          </a:p>
        </p:txBody>
      </p:sp>
      <p:grpSp>
        <p:nvGrpSpPr>
          <p:cNvPr id="10245" name="Group 1"/>
          <p:cNvGrpSpPr>
            <a:grpSpLocks noChangeAspect="1"/>
          </p:cNvGrpSpPr>
          <p:nvPr/>
        </p:nvGrpSpPr>
        <p:grpSpPr bwMode="auto">
          <a:xfrm>
            <a:off x="1214414" y="1428736"/>
            <a:ext cx="7215211" cy="4500594"/>
            <a:chOff x="2880" y="1784"/>
            <a:chExt cx="6840" cy="5236"/>
          </a:xfrm>
        </p:grpSpPr>
        <p:sp>
          <p:nvSpPr>
            <p:cNvPr id="10246" name="AutoShape 12"/>
            <p:cNvSpPr>
              <a:spLocks noChangeAspect="1" noChangeArrowheads="1" noTextEdit="1"/>
            </p:cNvSpPr>
            <p:nvPr/>
          </p:nvSpPr>
          <p:spPr bwMode="auto">
            <a:xfrm>
              <a:off x="2880" y="1784"/>
              <a:ext cx="6840" cy="5236"/>
            </a:xfrm>
            <a:prstGeom prst="rect">
              <a:avLst/>
            </a:prstGeom>
            <a:noFill/>
            <a:ln w="12700">
              <a:solidFill>
                <a:srgbClr val="000000"/>
              </a:solidFill>
              <a:miter lim="800000"/>
              <a:headEnd/>
              <a:tailEnd/>
            </a:ln>
          </p:spPr>
          <p:txBody>
            <a:bodyPr/>
            <a:lstStyle/>
            <a:p>
              <a:endParaRPr lang="ar-SA"/>
            </a:p>
          </p:txBody>
        </p:sp>
        <p:sp>
          <p:nvSpPr>
            <p:cNvPr id="10247" name="Line 11"/>
            <p:cNvSpPr>
              <a:spLocks noChangeShapeType="1"/>
            </p:cNvSpPr>
            <p:nvPr/>
          </p:nvSpPr>
          <p:spPr bwMode="auto">
            <a:xfrm>
              <a:off x="3240" y="1801"/>
              <a:ext cx="1" cy="4139"/>
            </a:xfrm>
            <a:prstGeom prst="line">
              <a:avLst/>
            </a:prstGeom>
            <a:noFill/>
            <a:ln w="19050">
              <a:solidFill>
                <a:srgbClr val="000000"/>
              </a:solidFill>
              <a:round/>
              <a:headEnd type="triangle" w="med" len="med"/>
              <a:tailEnd/>
            </a:ln>
          </p:spPr>
          <p:txBody>
            <a:bodyPr/>
            <a:lstStyle/>
            <a:p>
              <a:endParaRPr lang="ar-SA"/>
            </a:p>
          </p:txBody>
        </p:sp>
        <p:sp>
          <p:nvSpPr>
            <p:cNvPr id="10248" name="Line 10"/>
            <p:cNvSpPr>
              <a:spLocks noChangeShapeType="1"/>
            </p:cNvSpPr>
            <p:nvPr/>
          </p:nvSpPr>
          <p:spPr bwMode="auto">
            <a:xfrm>
              <a:off x="3240" y="5940"/>
              <a:ext cx="5760" cy="1"/>
            </a:xfrm>
            <a:prstGeom prst="line">
              <a:avLst/>
            </a:prstGeom>
            <a:noFill/>
            <a:ln w="19050">
              <a:solidFill>
                <a:srgbClr val="000000"/>
              </a:solidFill>
              <a:round/>
              <a:headEnd/>
              <a:tailEnd type="triangle" w="med" len="med"/>
            </a:ln>
          </p:spPr>
          <p:txBody>
            <a:bodyPr/>
            <a:lstStyle/>
            <a:p>
              <a:endParaRPr lang="ar-SA"/>
            </a:p>
          </p:txBody>
        </p:sp>
        <p:sp>
          <p:nvSpPr>
            <p:cNvPr id="10249" name="Arc 9"/>
            <p:cNvSpPr>
              <a:spLocks/>
            </p:cNvSpPr>
            <p:nvPr/>
          </p:nvSpPr>
          <p:spPr bwMode="auto">
            <a:xfrm rot="21265378" flipV="1">
              <a:off x="4344" y="2700"/>
              <a:ext cx="3578" cy="1620"/>
            </a:xfrm>
            <a:custGeom>
              <a:avLst/>
              <a:gdLst>
                <a:gd name="T0" fmla="*/ 0 w 43038"/>
                <a:gd name="T1" fmla="*/ 0 h 24620"/>
                <a:gd name="T2" fmla="*/ 0 w 43038"/>
                <a:gd name="T3" fmla="*/ 0 h 24620"/>
                <a:gd name="T4" fmla="*/ 0 w 43038"/>
                <a:gd name="T5" fmla="*/ 0 h 24620"/>
                <a:gd name="T6" fmla="*/ 0 60000 65536"/>
                <a:gd name="T7" fmla="*/ 0 60000 65536"/>
                <a:gd name="T8" fmla="*/ 0 60000 65536"/>
                <a:gd name="T9" fmla="*/ 0 w 43038"/>
                <a:gd name="T10" fmla="*/ 0 h 24620"/>
                <a:gd name="T11" fmla="*/ 43038 w 43038"/>
                <a:gd name="T12" fmla="*/ 24620 h 24620"/>
              </a:gdLst>
              <a:ahLst/>
              <a:cxnLst>
                <a:cxn ang="T6">
                  <a:pos x="T0" y="T1"/>
                </a:cxn>
                <a:cxn ang="T7">
                  <a:pos x="T2" y="T3"/>
                </a:cxn>
                <a:cxn ang="T8">
                  <a:pos x="T4" y="T5"/>
                </a:cxn>
              </a:cxnLst>
              <a:rect l="T9" t="T10" r="T11" b="T12"/>
              <a:pathLst>
                <a:path w="43038" h="24620" fill="none" extrusionOk="0">
                  <a:moveTo>
                    <a:pt x="212" y="24619"/>
                  </a:moveTo>
                  <a:cubicBezTo>
                    <a:pt x="70" y="23619"/>
                    <a:pt x="0" y="22610"/>
                    <a:pt x="0" y="21600"/>
                  </a:cubicBezTo>
                  <a:cubicBezTo>
                    <a:pt x="0" y="9670"/>
                    <a:pt x="9670" y="0"/>
                    <a:pt x="21600" y="0"/>
                  </a:cubicBezTo>
                  <a:cubicBezTo>
                    <a:pt x="32509" y="-1"/>
                    <a:pt x="41706" y="8135"/>
                    <a:pt x="43038" y="18962"/>
                  </a:cubicBezTo>
                </a:path>
                <a:path w="43038" h="24620" stroke="0" extrusionOk="0">
                  <a:moveTo>
                    <a:pt x="212" y="24619"/>
                  </a:moveTo>
                  <a:cubicBezTo>
                    <a:pt x="70" y="23619"/>
                    <a:pt x="0" y="22610"/>
                    <a:pt x="0" y="21600"/>
                  </a:cubicBezTo>
                  <a:cubicBezTo>
                    <a:pt x="0" y="9670"/>
                    <a:pt x="9670" y="0"/>
                    <a:pt x="21600" y="0"/>
                  </a:cubicBezTo>
                  <a:cubicBezTo>
                    <a:pt x="32509" y="-1"/>
                    <a:pt x="41706" y="8135"/>
                    <a:pt x="43038" y="18962"/>
                  </a:cubicBezTo>
                  <a:lnTo>
                    <a:pt x="21600" y="21600"/>
                  </a:lnTo>
                  <a:close/>
                </a:path>
              </a:pathLst>
            </a:custGeom>
            <a:noFill/>
            <a:ln w="19050">
              <a:solidFill>
                <a:srgbClr val="800000"/>
              </a:solidFill>
              <a:round/>
              <a:headEnd/>
              <a:tailEnd/>
            </a:ln>
          </p:spPr>
          <p:txBody>
            <a:bodyPr/>
            <a:lstStyle/>
            <a:p>
              <a:endParaRPr lang="ar-YE"/>
            </a:p>
          </p:txBody>
        </p:sp>
        <p:sp>
          <p:nvSpPr>
            <p:cNvPr id="10250" name="Line 8"/>
            <p:cNvSpPr>
              <a:spLocks noChangeShapeType="1"/>
            </p:cNvSpPr>
            <p:nvPr/>
          </p:nvSpPr>
          <p:spPr bwMode="auto">
            <a:xfrm>
              <a:off x="6120" y="2700"/>
              <a:ext cx="1" cy="3240"/>
            </a:xfrm>
            <a:prstGeom prst="line">
              <a:avLst/>
            </a:prstGeom>
            <a:noFill/>
            <a:ln w="9525">
              <a:solidFill>
                <a:srgbClr val="000000"/>
              </a:solidFill>
              <a:prstDash val="sysDot"/>
              <a:round/>
              <a:headEnd/>
              <a:tailEnd/>
            </a:ln>
          </p:spPr>
          <p:txBody>
            <a:bodyPr/>
            <a:lstStyle/>
            <a:p>
              <a:endParaRPr lang="ar-SA"/>
            </a:p>
          </p:txBody>
        </p:sp>
        <p:sp>
          <p:nvSpPr>
            <p:cNvPr id="10251" name="Text Box 7"/>
            <p:cNvSpPr txBox="1">
              <a:spLocks noChangeArrowheads="1"/>
            </p:cNvSpPr>
            <p:nvPr/>
          </p:nvSpPr>
          <p:spPr bwMode="auto">
            <a:xfrm>
              <a:off x="7560" y="2347"/>
              <a:ext cx="1080" cy="533"/>
            </a:xfrm>
            <a:prstGeom prst="rect">
              <a:avLst/>
            </a:prstGeom>
            <a:noFill/>
            <a:ln w="9525">
              <a:noFill/>
              <a:miter lim="800000"/>
              <a:headEnd/>
              <a:tailEnd/>
            </a:ln>
          </p:spPr>
          <p:txBody>
            <a:bodyPr/>
            <a:lstStyle/>
            <a:p>
              <a:r>
                <a:rPr lang="en-US" sz="1400" b="1" i="1">
                  <a:cs typeface="Times New Roman" pitchFamily="18" charset="0"/>
                </a:rPr>
                <a:t>LRAC</a:t>
              </a:r>
              <a:endParaRPr lang="en-US" sz="1400"/>
            </a:p>
          </p:txBody>
        </p:sp>
        <p:sp>
          <p:nvSpPr>
            <p:cNvPr id="10252" name="Text Box 6"/>
            <p:cNvSpPr txBox="1">
              <a:spLocks noChangeArrowheads="1"/>
            </p:cNvSpPr>
            <p:nvPr/>
          </p:nvSpPr>
          <p:spPr bwMode="auto">
            <a:xfrm>
              <a:off x="4320" y="2880"/>
              <a:ext cx="1440" cy="540"/>
            </a:xfrm>
            <a:prstGeom prst="rect">
              <a:avLst/>
            </a:prstGeom>
            <a:noFill/>
            <a:ln w="9525">
              <a:noFill/>
              <a:miter lim="800000"/>
              <a:headEnd/>
              <a:tailEnd/>
            </a:ln>
          </p:spPr>
          <p:txBody>
            <a:bodyPr/>
            <a:lstStyle/>
            <a:p>
              <a:r>
                <a:rPr lang="ar-SA" sz="1400" b="1">
                  <a:cs typeface="Times New Roman" pitchFamily="18" charset="0"/>
                </a:rPr>
                <a:t>اقتصاديات الحجم</a:t>
              </a:r>
              <a:endParaRPr lang="ar-SA" sz="1400" b="1"/>
            </a:p>
          </p:txBody>
        </p:sp>
        <p:sp>
          <p:nvSpPr>
            <p:cNvPr id="10253" name="Text Box 5"/>
            <p:cNvSpPr txBox="1">
              <a:spLocks noChangeArrowheads="1"/>
            </p:cNvSpPr>
            <p:nvPr/>
          </p:nvSpPr>
          <p:spPr bwMode="auto">
            <a:xfrm>
              <a:off x="2880" y="1800"/>
              <a:ext cx="1440" cy="360"/>
            </a:xfrm>
            <a:prstGeom prst="rect">
              <a:avLst/>
            </a:prstGeom>
            <a:noFill/>
            <a:ln w="9525">
              <a:noFill/>
              <a:miter lim="800000"/>
              <a:headEnd/>
              <a:tailEnd/>
            </a:ln>
          </p:spPr>
          <p:txBody>
            <a:bodyPr/>
            <a:lstStyle/>
            <a:p>
              <a:r>
                <a:rPr lang="ar-SA" sz="1400" b="1" dirty="0">
                  <a:cs typeface="Times New Roman" pitchFamily="18" charset="0"/>
                </a:rPr>
                <a:t>متوسط التكاليف</a:t>
              </a:r>
              <a:endParaRPr lang="ar-SA" sz="1400" dirty="0"/>
            </a:p>
          </p:txBody>
        </p:sp>
        <p:sp>
          <p:nvSpPr>
            <p:cNvPr id="10254" name="Text Box 4"/>
            <p:cNvSpPr txBox="1">
              <a:spLocks noChangeArrowheads="1"/>
            </p:cNvSpPr>
            <p:nvPr/>
          </p:nvSpPr>
          <p:spPr bwMode="auto">
            <a:xfrm>
              <a:off x="8640" y="5760"/>
              <a:ext cx="1080" cy="540"/>
            </a:xfrm>
            <a:prstGeom prst="rect">
              <a:avLst/>
            </a:prstGeom>
            <a:noFill/>
            <a:ln w="9525">
              <a:noFill/>
              <a:miter lim="800000"/>
              <a:headEnd/>
              <a:tailEnd/>
            </a:ln>
          </p:spPr>
          <p:txBody>
            <a:bodyPr/>
            <a:lstStyle/>
            <a:p>
              <a:r>
                <a:rPr lang="ar-SA" sz="1600" b="1">
                  <a:cs typeface="Times New Roman" pitchFamily="18" charset="0"/>
                </a:rPr>
                <a:t>الناتج  </a:t>
              </a:r>
              <a:r>
                <a:rPr lang="en-US" sz="1400" b="1" i="1">
                  <a:cs typeface="Times New Roman" pitchFamily="18" charset="0"/>
                </a:rPr>
                <a:t>Y</a:t>
              </a:r>
              <a:endParaRPr lang="en-US" sz="1400"/>
            </a:p>
          </p:txBody>
        </p:sp>
        <p:sp>
          <p:nvSpPr>
            <p:cNvPr id="10255" name="Text Box 3"/>
            <p:cNvSpPr txBox="1">
              <a:spLocks noChangeArrowheads="1"/>
            </p:cNvSpPr>
            <p:nvPr/>
          </p:nvSpPr>
          <p:spPr bwMode="auto">
            <a:xfrm>
              <a:off x="5940" y="2909"/>
              <a:ext cx="1816" cy="511"/>
            </a:xfrm>
            <a:prstGeom prst="rect">
              <a:avLst/>
            </a:prstGeom>
            <a:noFill/>
            <a:ln w="9525">
              <a:noFill/>
              <a:miter lim="800000"/>
              <a:headEnd/>
              <a:tailEnd/>
            </a:ln>
          </p:spPr>
          <p:txBody>
            <a:bodyPr/>
            <a:lstStyle/>
            <a:p>
              <a:r>
                <a:rPr lang="ar-SA" sz="1400" b="1" dirty="0">
                  <a:cs typeface="Times New Roman" pitchFamily="18" charset="0"/>
                </a:rPr>
                <a:t>لا اقتصاديات الحجم</a:t>
              </a:r>
              <a:endParaRPr lang="ar-SA" sz="1400" b="1" dirty="0"/>
            </a:p>
          </p:txBody>
        </p:sp>
        <p:sp>
          <p:nvSpPr>
            <p:cNvPr id="10256" name="Text Box 2"/>
            <p:cNvSpPr txBox="1">
              <a:spLocks noChangeArrowheads="1"/>
            </p:cNvSpPr>
            <p:nvPr/>
          </p:nvSpPr>
          <p:spPr bwMode="auto">
            <a:xfrm>
              <a:off x="3557" y="6272"/>
              <a:ext cx="5760" cy="540"/>
            </a:xfrm>
            <a:prstGeom prst="rect">
              <a:avLst/>
            </a:prstGeom>
            <a:solidFill>
              <a:srgbClr val="FFC000">
                <a:alpha val="40000"/>
              </a:srgbClr>
            </a:solidFill>
            <a:ln w="9525">
              <a:noFill/>
              <a:miter lim="800000"/>
              <a:headEnd/>
              <a:tailEnd/>
            </a:ln>
          </p:spPr>
          <p:txBody>
            <a:bodyPr/>
            <a:lstStyle/>
            <a:p>
              <a:pPr algn="ctr"/>
              <a:r>
                <a:rPr lang="ar-SA" sz="1600" b="1" dirty="0">
                  <a:latin typeface="Times New Roman" pitchFamily="18" charset="0"/>
                  <a:cs typeface="Times New Roman" pitchFamily="18" charset="0"/>
                </a:rPr>
                <a:t>شكل رقم </a:t>
              </a:r>
              <a:r>
                <a:rPr lang="ar-SA"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11-2</a:t>
              </a:r>
              <a:r>
                <a:rPr lang="ar-SA" sz="1600" b="1" dirty="0" smtClean="0">
                  <a:latin typeface="Times New Roman" pitchFamily="18" charset="0"/>
                  <a:cs typeface="Times New Roman" pitchFamily="18" charset="0"/>
                </a:rPr>
                <a:t>) </a:t>
              </a:r>
              <a:r>
                <a:rPr lang="ar-SA" sz="1600" b="1" dirty="0">
                  <a:latin typeface="Times New Roman" pitchFamily="18" charset="0"/>
                  <a:cs typeface="Times New Roman" pitchFamily="18" charset="0"/>
                </a:rPr>
                <a:t>منحنى متوسط التكاليف الكلية في المدى الطويل</a:t>
              </a:r>
            </a:p>
          </p:txBody>
        </p:sp>
      </p:grpSp>
    </p:spTree>
    <p:custDataLst>
      <p:tags r:id="rId1"/>
    </p:custData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4">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714375" y="785794"/>
            <a:ext cx="8215313" cy="5857894"/>
          </a:xfrm>
          <a:solidFill>
            <a:srgbClr val="FFC000">
              <a:alpha val="40000"/>
            </a:srgbClr>
          </a:solidFill>
        </p:spPr>
        <p:txBody>
          <a:bodyPr>
            <a:normAutofit/>
          </a:bodyPr>
          <a:lstStyle/>
          <a:p>
            <a:pPr marL="0" algn="just" eaLnBrk="1" hangingPunct="1">
              <a:lnSpc>
                <a:spcPct val="200000"/>
              </a:lnSpc>
            </a:pPr>
            <a:r>
              <a:rPr lang="ar-SA" sz="1800" b="1" dirty="0" smtClean="0">
                <a:latin typeface="Times New Roman" pitchFamily="18" charset="0"/>
                <a:cs typeface="Times New Roman" pitchFamily="18" charset="0"/>
              </a:rPr>
              <a:t>ويوضح الشكل رقم (</a:t>
            </a:r>
            <a:r>
              <a:rPr lang="en-US" sz="1800" b="1" dirty="0" smtClean="0">
                <a:latin typeface="Times New Roman" pitchFamily="18" charset="0"/>
                <a:cs typeface="Times New Roman" pitchFamily="18" charset="0"/>
              </a:rPr>
              <a:t>11-2</a:t>
            </a:r>
            <a:r>
              <a:rPr lang="ar-SA" sz="1800" b="1" dirty="0" smtClean="0">
                <a:latin typeface="Times New Roman" pitchFamily="18" charset="0"/>
                <a:cs typeface="Times New Roman" pitchFamily="18" charset="0"/>
              </a:rPr>
              <a:t>) دالة التكاليف المتوسطة في المدى الطويل التي تتفق في الشكل مع الشكل المعتاد لدوال التكاليف المتوسطة في المدى القصير وإن كانت المبررات غير واحدة. ذلك أنه عندما يكون حجم المشروع صغيراً فإن الوحدات المتتالية من الناتج تزداد بمعدل أكثر كفاءة، وبالتالي تنخفض متوسط تكاليف الوحدة المنتجة، ويعزى انخفاض متوسط تكاليف الوحدة المنتجة باستمرار التوسع في الإنتاج إلى غلة الحجم المتزايدة والتي تعزى إلى تخصيص موارد العمل ورأس المال، فمع زيادة المساحة المزروعة يمكن استخدام آلات الحصاد وآلات جمع للمحصول وغيرها من الآلات ذات الكفاءة العالية التي لا تكون بالكفاءة نفسها أو قد لا تصلح مطلقاً في المساحات الصغيرة، كما أن المزارع قد يشتري موارد الإنتاج بتكاليف أقل لكبر حجم مشترياته. غير أنه عند نقطة معينة تبدأ دالة متوسط التكاليف في الارتفاع، لارتفاع تكلفة الوحدة المنتجة بعد هذه النقطة (أدنى نقطة على منحنى متوسط التكاليف).</a:t>
            </a:r>
            <a:endParaRPr lang="en-US" sz="1800" b="1" dirty="0" smtClean="0">
              <a:latin typeface="Times New Roman" pitchFamily="18" charset="0"/>
              <a:cs typeface="Times New Roman" pitchFamily="18" charset="0"/>
            </a:endParaRPr>
          </a:p>
          <a:p>
            <a:pPr marL="0" eaLnBrk="1" hangingPunct="1">
              <a:buFont typeface="Wingdings" pitchFamily="2" charset="2"/>
              <a:buNone/>
            </a:pPr>
            <a:endParaRPr lang="en-US" sz="1600" b="1" dirty="0" smtClean="0"/>
          </a:p>
        </p:txBody>
      </p:sp>
    </p:spTree>
    <p:custDataLst>
      <p:tags r:id="rId1"/>
    </p:custData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6000"/>
            <a:lum/>
          </a:blip>
          <a:srcRect/>
          <a:tile tx="0" ty="0" sx="100000" sy="100000" flip="none" algn="tl"/>
        </a:blipFill>
        <a:effectLst/>
      </p:bgPr>
    </p:bg>
    <p:spTree>
      <p:nvGrpSpPr>
        <p:cNvPr id="1" name=""/>
        <p:cNvGrpSpPr/>
        <p:nvPr/>
      </p:nvGrpSpPr>
      <p:grpSpPr>
        <a:xfrm>
          <a:off x="0" y="0"/>
          <a:ext cx="0" cy="0"/>
          <a:chOff x="0" y="0"/>
          <a:chExt cx="0" cy="0"/>
        </a:xfrm>
      </p:grpSpPr>
      <p:sp>
        <p:nvSpPr>
          <p:cNvPr id="3" name="مستطيل 2"/>
          <p:cNvSpPr/>
          <p:nvPr/>
        </p:nvSpPr>
        <p:spPr>
          <a:xfrm>
            <a:off x="357158" y="764024"/>
            <a:ext cx="8215370" cy="6093976"/>
          </a:xfrm>
          <a:prstGeom prst="rect">
            <a:avLst/>
          </a:prstGeom>
          <a:solidFill>
            <a:srgbClr val="FFC000">
              <a:alpha val="43000"/>
            </a:srgbClr>
          </a:solidFill>
        </p:spPr>
        <p:txBody>
          <a:bodyPr wrap="square">
            <a:spAutoFit/>
          </a:bodyPr>
          <a:lstStyle/>
          <a:p>
            <a:pPr marL="0" algn="just" eaLnBrk="1" hangingPunct="1">
              <a:lnSpc>
                <a:spcPct val="150000"/>
              </a:lnSpc>
            </a:pPr>
            <a:r>
              <a:rPr lang="ar-SA" sz="2000" b="1" dirty="0" smtClean="0">
                <a:latin typeface="Times New Roman" pitchFamily="18" charset="0"/>
                <a:cs typeface="Times New Roman" pitchFamily="18" charset="0"/>
              </a:rPr>
              <a:t>ويُرجع أغلب الاقتصاديين ظاهرة ارتفاع متوسط تكلفة إنتاج الوحدة بعد هذه النقطة إلى قانون غلة الحجم المتناقصة والذي يرجع أساساً إلى تناقص كفاءة عنصر الإدارة فمع زيادة حجم المشروع عن حد معين يتعذر معه التحكم في كل الأمور المتعلقة بالعملية الإنتاجية إذ لعنصر الإدارة طاقة قصوى لا تستطيع أن تعمل بعدها بالكفاءة نفسها فتقل مثلاً عملية الاتصال بمواقع الإنتاج ولا يستطيع المدير أن يكون دائماً عند كل مواقع الإنتاج الحرجة، كما أن عملية تنظيم العمل في مختلف مراحل العملية الإنتاجية تزداد صعوبة مما ينتج عنه  تزايد معدلات  الأخطاء المكلفة، كل هذا من شأنه أن يؤدي إلى ارتفاع التكاليف للوحدة المنتجة.</a:t>
            </a:r>
            <a:endParaRPr lang="en-US" sz="2000" b="1" dirty="0" smtClean="0">
              <a:latin typeface="Times New Roman" pitchFamily="18" charset="0"/>
              <a:cs typeface="Times New Roman" pitchFamily="18" charset="0"/>
            </a:endParaRPr>
          </a:p>
          <a:p>
            <a:pPr marL="0" algn="just" eaLnBrk="1" hangingPunct="1">
              <a:lnSpc>
                <a:spcPct val="150000"/>
              </a:lnSpc>
              <a:buFont typeface="Wingdings" pitchFamily="2" charset="2"/>
              <a:buNone/>
            </a:pPr>
            <a:r>
              <a:rPr lang="ar-SA" sz="2000" b="1" dirty="0" smtClean="0">
                <a:latin typeface="Times New Roman" pitchFamily="18" charset="0"/>
                <a:cs typeface="Times New Roman" pitchFamily="18" charset="0"/>
              </a:rPr>
              <a:t>هذا ويلاحظ من الجزء الأيسر من الشكل أعلاه أن متوسط التكاليف في المدى الطويل ينخفض بزيادة حجم المشروع، لذلك يطلق على هذا الجزء أن المشروع يتمتع باقتصاديات الحجم. وعندما تبلغ متوسط التكاليف في المدى الطويل أدنى نقطة لها فإنه عندها يتحدد الحجم الأمثل للمشروع حيث أن المشروع الذي يتمتع بهذا الحجم ينتج وحدات الناتج بأقل قدر من التكاليف. غير أن – لا اقتصاديات الحجم – </a:t>
            </a:r>
            <a:r>
              <a:rPr lang="en-US" sz="2000" b="1" i="1" dirty="0" smtClean="0">
                <a:latin typeface="Times New Roman" pitchFamily="18" charset="0"/>
                <a:cs typeface="Times New Roman" pitchFamily="18" charset="0"/>
              </a:rPr>
              <a:t>Diseconomies of Size</a:t>
            </a:r>
            <a:r>
              <a:rPr lang="ar-SA" sz="2000" b="1" dirty="0" smtClean="0">
                <a:latin typeface="Times New Roman" pitchFamily="18" charset="0"/>
                <a:cs typeface="Times New Roman" pitchFamily="18" charset="0"/>
              </a:rPr>
              <a:t> – تظهر عندما يبدأ منحنى متوسط التكاليف في المدى الطويل في الارتفاع.</a:t>
            </a:r>
            <a:endParaRPr lang="en-US" sz="2000" b="1"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1.2|1.7|1.9|3"/>
</p:tagLst>
</file>

<file path=ppt/tags/tag10.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11.xml><?xml version="1.0" encoding="utf-8"?>
<p:tagLst xmlns:a="http://schemas.openxmlformats.org/drawingml/2006/main" xmlns:r="http://schemas.openxmlformats.org/officeDocument/2006/relationships" xmlns:p="http://schemas.openxmlformats.org/presentationml/2006/main">
  <p:tag name="TIMING" val="|1.5|1.7|1|1.7|1"/>
</p:tagLst>
</file>

<file path=ppt/tags/tag12.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13.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14.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15.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16.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17.xml><?xml version="1.0" encoding="utf-8"?>
<p:tagLst xmlns:a="http://schemas.openxmlformats.org/drawingml/2006/main" xmlns:r="http://schemas.openxmlformats.org/officeDocument/2006/relationships" xmlns:p="http://schemas.openxmlformats.org/presentationml/2006/main">
  <p:tag name="TIMING" val="|1.5|1.7|1|1.7|1"/>
</p:tagLst>
</file>

<file path=ppt/tags/tag18.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2.xml><?xml version="1.0" encoding="utf-8"?>
<p:tagLst xmlns:a="http://schemas.openxmlformats.org/drawingml/2006/main" xmlns:r="http://schemas.openxmlformats.org/officeDocument/2006/relationships" xmlns:p="http://schemas.openxmlformats.org/presentationml/2006/main">
  <p:tag name="TIMING" val="|1.5|1.7|1|1.7|1"/>
</p:tagLst>
</file>

<file path=ppt/tags/tag3.xml><?xml version="1.0" encoding="utf-8"?>
<p:tagLst xmlns:a="http://schemas.openxmlformats.org/drawingml/2006/main" xmlns:r="http://schemas.openxmlformats.org/officeDocument/2006/relationships" xmlns:p="http://schemas.openxmlformats.org/presentationml/2006/main">
  <p:tag name="TIMING" val="|1.5|1.7|1|1.7|1"/>
</p:tagLst>
</file>

<file path=ppt/tags/tag4.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5.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6.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7.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8.xml><?xml version="1.0" encoding="utf-8"?>
<p:tagLst xmlns:a="http://schemas.openxmlformats.org/drawingml/2006/main" xmlns:r="http://schemas.openxmlformats.org/officeDocument/2006/relationships" xmlns:p="http://schemas.openxmlformats.org/presentationml/2006/main">
  <p:tag name="TIMING" val="|1|0.6|0.6|0.9|0.7|0.8|0.8|0.7|0.4"/>
</p:tagLst>
</file>

<file path=ppt/tags/tag9.xml><?xml version="1.0" encoding="utf-8"?>
<p:tagLst xmlns:a="http://schemas.openxmlformats.org/drawingml/2006/main" xmlns:r="http://schemas.openxmlformats.org/officeDocument/2006/relationships" xmlns:p="http://schemas.openxmlformats.org/presentationml/2006/main">
  <p:tag name="TIMING" val="|1|0.6|0.6|0.9|0.7|0.8|0.8|0.7|0.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D6718BBB4F10E548AC32718477C82CC7" ma:contentTypeVersion="0" ma:contentTypeDescription="إنشاء مستند جديد." ma:contentTypeScope="" ma:versionID="72f176048775278930700352a8ddab7b">
  <xsd:schema xmlns:xsd="http://www.w3.org/2001/XMLSchema" xmlns:xs="http://www.w3.org/2001/XMLSchema" xmlns:p="http://schemas.microsoft.com/office/2006/metadata/properties" targetNamespace="http://schemas.microsoft.com/office/2006/metadata/properties" ma:root="true" ma:fieldsID="408d163d59f9091e438e5ec8852a4fa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7EF59B-7B24-4921-95C1-B5898271F5F2}"/>
</file>

<file path=customXml/itemProps2.xml><?xml version="1.0" encoding="utf-8"?>
<ds:datastoreItem xmlns:ds="http://schemas.openxmlformats.org/officeDocument/2006/customXml" ds:itemID="{F4BDB00E-0789-42A3-B282-E5A9A8503938}"/>
</file>

<file path=customXml/itemProps3.xml><?xml version="1.0" encoding="utf-8"?>
<ds:datastoreItem xmlns:ds="http://schemas.openxmlformats.org/officeDocument/2006/customXml" ds:itemID="{28ACB9ED-FE9E-484A-9DFA-8945A035B11D}"/>
</file>

<file path=docProps/app.xml><?xml version="1.0" encoding="utf-8"?>
<Properties xmlns="http://schemas.openxmlformats.org/officeDocument/2006/extended-properties" xmlns:vt="http://schemas.openxmlformats.org/officeDocument/2006/docPropsVTypes">
  <Template>Flow</Template>
  <TotalTime>880</TotalTime>
  <Words>2348</Words>
  <Application>Microsoft Office PowerPoint</Application>
  <PresentationFormat>عرض على الشاشة (3:4)‏</PresentationFormat>
  <Paragraphs>184</Paragraphs>
  <Slides>19</Slides>
  <Notes>18</Notes>
  <HiddenSlides>0</HiddenSlides>
  <MMClips>0</MMClips>
  <ScaleCrop>false</ScaleCrop>
  <HeadingPairs>
    <vt:vector size="6" baseType="variant">
      <vt:variant>
        <vt:lpstr>سمة</vt:lpstr>
      </vt:variant>
      <vt:variant>
        <vt:i4>1</vt:i4>
      </vt:variant>
      <vt:variant>
        <vt:lpstr>خوادم OLE مضمنة</vt:lpstr>
      </vt:variant>
      <vt:variant>
        <vt:i4>3</vt:i4>
      </vt:variant>
      <vt:variant>
        <vt:lpstr>عناوين الشرائح</vt:lpstr>
      </vt:variant>
      <vt:variant>
        <vt:i4>19</vt:i4>
      </vt:variant>
    </vt:vector>
  </HeadingPairs>
  <TitlesOfParts>
    <vt:vector size="23" baseType="lpstr">
      <vt:lpstr>Flow</vt:lpstr>
      <vt:lpstr>Equation</vt:lpstr>
      <vt:lpstr>Microsoft Equation 3.0</vt:lpstr>
      <vt:lpstr>معادلة</vt:lpstr>
      <vt:lpstr>الباب الحادي عشر</vt:lpstr>
      <vt:lpstr>اقــــــــتصاديات الـــــــــــحجم   Economies of Scale </vt:lpstr>
      <vt:lpstr>الشريحة 3</vt:lpstr>
      <vt:lpstr>منحنيات التكاليف في المدى الطويل Long-Run Cost Curves </vt:lpstr>
      <vt:lpstr>الشريحة 5</vt:lpstr>
      <vt:lpstr>الشريحة 6</vt:lpstr>
      <vt:lpstr>الشريحة 7</vt:lpstr>
      <vt:lpstr>الشريحة 8</vt:lpstr>
      <vt:lpstr>الشريحة 9</vt:lpstr>
      <vt:lpstr>الشريحة 10</vt:lpstr>
      <vt:lpstr>الشريحة 11</vt:lpstr>
      <vt:lpstr>الــــعلاقة بين تــــكاليف الــــــمدى الـــــــقصير وتـــــكاليف الـــــمدى الـــــــــطويل</vt:lpstr>
      <vt:lpstr>الشريحة 13</vt:lpstr>
      <vt:lpstr>الشريحة 14</vt:lpstr>
      <vt:lpstr>الشريحة 15</vt:lpstr>
      <vt:lpstr>الشريحة 16</vt:lpstr>
      <vt:lpstr>الشريحة 17</vt:lpstr>
      <vt:lpstr>الشريحة 18</vt:lpstr>
      <vt:lpstr>الشريحة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جدوى فنيه واقتصادية</dc:title>
  <dc:creator>WinXPro2</dc:creator>
  <cp:lastModifiedBy>dell</cp:lastModifiedBy>
  <cp:revision>104</cp:revision>
  <dcterms:created xsi:type="dcterms:W3CDTF">2009-04-11T15:06:39Z</dcterms:created>
  <dcterms:modified xsi:type="dcterms:W3CDTF">2012-05-05T09:18:46Z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0x010100D6718BBB4F10E548AC32718477C82CC7</vt:lpwstr>
  </property>
</Properties>
</file>