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02" r:id="rId3"/>
    <p:sldId id="308" r:id="rId4"/>
    <p:sldId id="257" r:id="rId5"/>
    <p:sldId id="258" r:id="rId6"/>
    <p:sldId id="260" r:id="rId7"/>
    <p:sldId id="261" r:id="rId8"/>
    <p:sldId id="265" r:id="rId9"/>
    <p:sldId id="268" r:id="rId10"/>
    <p:sldId id="269" r:id="rId11"/>
    <p:sldId id="270" r:id="rId12"/>
    <p:sldId id="311" r:id="rId13"/>
    <p:sldId id="273" r:id="rId14"/>
    <p:sldId id="274" r:id="rId15"/>
    <p:sldId id="275" r:id="rId16"/>
    <p:sldId id="276" r:id="rId17"/>
    <p:sldId id="277" r:id="rId18"/>
    <p:sldId id="278" r:id="rId19"/>
    <p:sldId id="279" r:id="rId20"/>
    <p:sldId id="309" r:id="rId21"/>
    <p:sldId id="280" r:id="rId22"/>
    <p:sldId id="281" r:id="rId23"/>
    <p:sldId id="282" r:id="rId24"/>
    <p:sldId id="283" r:id="rId25"/>
    <p:sldId id="310" r:id="rId26"/>
    <p:sldId id="285" r:id="rId27"/>
    <p:sldId id="286" r:id="rId28"/>
    <p:sldId id="287" r:id="rId29"/>
    <p:sldId id="312"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3" r:id="rId44"/>
    <p:sldId id="304" r:id="rId45"/>
    <p:sldId id="305" r:id="rId46"/>
    <p:sldId id="306" r:id="rId47"/>
    <p:sldId id="307" r:id="rId4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5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DA4DE2D-CC94-49C3-8BF2-5391210BA8FA}" type="datetimeFigureOut">
              <a:rPr lang="ar-SA" smtClean="0"/>
              <a:t>09/07/35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3635B3-5138-4DF1-BABD-3C697707390E}" type="slidenum">
              <a:rPr lang="ar-SA" smtClean="0"/>
              <a:t>‹#›</a:t>
            </a:fld>
            <a:endParaRPr lang="ar-SA"/>
          </a:p>
        </p:txBody>
      </p:sp>
    </p:spTree>
    <p:extLst>
      <p:ext uri="{BB962C8B-B14F-4D97-AF65-F5344CB8AC3E}">
        <p14:creationId xmlns:p14="http://schemas.microsoft.com/office/powerpoint/2010/main" val="413143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DA4DE2D-CC94-49C3-8BF2-5391210BA8FA}" type="datetimeFigureOut">
              <a:rPr lang="ar-SA" smtClean="0"/>
              <a:t>09/07/35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3635B3-5138-4DF1-BABD-3C697707390E}" type="slidenum">
              <a:rPr lang="ar-SA" smtClean="0"/>
              <a:t>‹#›</a:t>
            </a:fld>
            <a:endParaRPr lang="ar-SA"/>
          </a:p>
        </p:txBody>
      </p:sp>
    </p:spTree>
    <p:extLst>
      <p:ext uri="{BB962C8B-B14F-4D97-AF65-F5344CB8AC3E}">
        <p14:creationId xmlns:p14="http://schemas.microsoft.com/office/powerpoint/2010/main" val="113764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DA4DE2D-CC94-49C3-8BF2-5391210BA8FA}" type="datetimeFigureOut">
              <a:rPr lang="ar-SA" smtClean="0"/>
              <a:t>09/07/35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3635B3-5138-4DF1-BABD-3C697707390E}" type="slidenum">
              <a:rPr lang="ar-SA" smtClean="0"/>
              <a:t>‹#›</a:t>
            </a:fld>
            <a:endParaRPr lang="ar-SA"/>
          </a:p>
        </p:txBody>
      </p:sp>
    </p:spTree>
    <p:extLst>
      <p:ext uri="{BB962C8B-B14F-4D97-AF65-F5344CB8AC3E}">
        <p14:creationId xmlns:p14="http://schemas.microsoft.com/office/powerpoint/2010/main" val="206112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DA4DE2D-CC94-49C3-8BF2-5391210BA8FA}" type="datetimeFigureOut">
              <a:rPr lang="ar-SA" smtClean="0"/>
              <a:t>09/07/35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3635B3-5138-4DF1-BABD-3C697707390E}" type="slidenum">
              <a:rPr lang="ar-SA" smtClean="0"/>
              <a:t>‹#›</a:t>
            </a:fld>
            <a:endParaRPr lang="ar-SA"/>
          </a:p>
        </p:txBody>
      </p:sp>
    </p:spTree>
    <p:extLst>
      <p:ext uri="{BB962C8B-B14F-4D97-AF65-F5344CB8AC3E}">
        <p14:creationId xmlns:p14="http://schemas.microsoft.com/office/powerpoint/2010/main" val="131826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DA4DE2D-CC94-49C3-8BF2-5391210BA8FA}" type="datetimeFigureOut">
              <a:rPr lang="ar-SA" smtClean="0"/>
              <a:t>09/07/35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3635B3-5138-4DF1-BABD-3C697707390E}" type="slidenum">
              <a:rPr lang="ar-SA" smtClean="0"/>
              <a:t>‹#›</a:t>
            </a:fld>
            <a:endParaRPr lang="ar-SA"/>
          </a:p>
        </p:txBody>
      </p:sp>
    </p:spTree>
    <p:extLst>
      <p:ext uri="{BB962C8B-B14F-4D97-AF65-F5344CB8AC3E}">
        <p14:creationId xmlns:p14="http://schemas.microsoft.com/office/powerpoint/2010/main" val="105263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DA4DE2D-CC94-49C3-8BF2-5391210BA8FA}" type="datetimeFigureOut">
              <a:rPr lang="ar-SA" smtClean="0"/>
              <a:t>09/07/35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3635B3-5138-4DF1-BABD-3C697707390E}" type="slidenum">
              <a:rPr lang="ar-SA" smtClean="0"/>
              <a:t>‹#›</a:t>
            </a:fld>
            <a:endParaRPr lang="ar-SA"/>
          </a:p>
        </p:txBody>
      </p:sp>
    </p:spTree>
    <p:extLst>
      <p:ext uri="{BB962C8B-B14F-4D97-AF65-F5344CB8AC3E}">
        <p14:creationId xmlns:p14="http://schemas.microsoft.com/office/powerpoint/2010/main" val="94071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DA4DE2D-CC94-49C3-8BF2-5391210BA8FA}" type="datetimeFigureOut">
              <a:rPr lang="ar-SA" smtClean="0"/>
              <a:t>09/07/35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23635B3-5138-4DF1-BABD-3C697707390E}" type="slidenum">
              <a:rPr lang="ar-SA" smtClean="0"/>
              <a:t>‹#›</a:t>
            </a:fld>
            <a:endParaRPr lang="ar-SA"/>
          </a:p>
        </p:txBody>
      </p:sp>
    </p:spTree>
    <p:extLst>
      <p:ext uri="{BB962C8B-B14F-4D97-AF65-F5344CB8AC3E}">
        <p14:creationId xmlns:p14="http://schemas.microsoft.com/office/powerpoint/2010/main" val="129192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DA4DE2D-CC94-49C3-8BF2-5391210BA8FA}" type="datetimeFigureOut">
              <a:rPr lang="ar-SA" smtClean="0"/>
              <a:t>09/07/35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23635B3-5138-4DF1-BABD-3C697707390E}" type="slidenum">
              <a:rPr lang="ar-SA" smtClean="0"/>
              <a:t>‹#›</a:t>
            </a:fld>
            <a:endParaRPr lang="ar-SA"/>
          </a:p>
        </p:txBody>
      </p:sp>
    </p:spTree>
    <p:extLst>
      <p:ext uri="{BB962C8B-B14F-4D97-AF65-F5344CB8AC3E}">
        <p14:creationId xmlns:p14="http://schemas.microsoft.com/office/powerpoint/2010/main" val="292626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DA4DE2D-CC94-49C3-8BF2-5391210BA8FA}" type="datetimeFigureOut">
              <a:rPr lang="ar-SA" smtClean="0"/>
              <a:t>09/07/35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23635B3-5138-4DF1-BABD-3C697707390E}" type="slidenum">
              <a:rPr lang="ar-SA" smtClean="0"/>
              <a:t>‹#›</a:t>
            </a:fld>
            <a:endParaRPr lang="ar-SA"/>
          </a:p>
        </p:txBody>
      </p:sp>
    </p:spTree>
    <p:extLst>
      <p:ext uri="{BB962C8B-B14F-4D97-AF65-F5344CB8AC3E}">
        <p14:creationId xmlns:p14="http://schemas.microsoft.com/office/powerpoint/2010/main" val="123887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DA4DE2D-CC94-49C3-8BF2-5391210BA8FA}" type="datetimeFigureOut">
              <a:rPr lang="ar-SA" smtClean="0"/>
              <a:t>09/07/35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3635B3-5138-4DF1-BABD-3C697707390E}" type="slidenum">
              <a:rPr lang="ar-SA" smtClean="0"/>
              <a:t>‹#›</a:t>
            </a:fld>
            <a:endParaRPr lang="ar-SA"/>
          </a:p>
        </p:txBody>
      </p:sp>
    </p:spTree>
    <p:extLst>
      <p:ext uri="{BB962C8B-B14F-4D97-AF65-F5344CB8AC3E}">
        <p14:creationId xmlns:p14="http://schemas.microsoft.com/office/powerpoint/2010/main" val="59882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DA4DE2D-CC94-49C3-8BF2-5391210BA8FA}" type="datetimeFigureOut">
              <a:rPr lang="ar-SA" smtClean="0"/>
              <a:t>09/07/35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3635B3-5138-4DF1-BABD-3C697707390E}" type="slidenum">
              <a:rPr lang="ar-SA" smtClean="0"/>
              <a:t>‹#›</a:t>
            </a:fld>
            <a:endParaRPr lang="ar-SA"/>
          </a:p>
        </p:txBody>
      </p:sp>
    </p:spTree>
    <p:extLst>
      <p:ext uri="{BB962C8B-B14F-4D97-AF65-F5344CB8AC3E}">
        <p14:creationId xmlns:p14="http://schemas.microsoft.com/office/powerpoint/2010/main" val="2504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DA4DE2D-CC94-49C3-8BF2-5391210BA8FA}" type="datetimeFigureOut">
              <a:rPr lang="ar-SA" smtClean="0"/>
              <a:t>09/07/35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3635B3-5138-4DF1-BABD-3C697707390E}" type="slidenum">
              <a:rPr lang="ar-SA" smtClean="0"/>
              <a:t>‹#›</a:t>
            </a:fld>
            <a:endParaRPr lang="ar-SA"/>
          </a:p>
        </p:txBody>
      </p:sp>
    </p:spTree>
    <p:extLst>
      <p:ext uri="{BB962C8B-B14F-4D97-AF65-F5344CB8AC3E}">
        <p14:creationId xmlns:p14="http://schemas.microsoft.com/office/powerpoint/2010/main" val="2943395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476672"/>
            <a:ext cx="7772400" cy="1470025"/>
          </a:xfrm>
        </p:spPr>
        <p:txBody>
          <a:bodyPr/>
          <a:lstStyle/>
          <a:p>
            <a:r>
              <a:rPr lang="ar-SA" dirty="0" smtClean="0"/>
              <a:t>المحاضرة الحادية عشر </a:t>
            </a:r>
            <a:endParaRPr lang="ar-SA" dirty="0"/>
          </a:p>
        </p:txBody>
      </p:sp>
      <p:sp>
        <p:nvSpPr>
          <p:cNvPr id="3" name="عنوان فرعي 2"/>
          <p:cNvSpPr>
            <a:spLocks noGrp="1"/>
          </p:cNvSpPr>
          <p:nvPr>
            <p:ph type="subTitle" idx="1"/>
          </p:nvPr>
        </p:nvSpPr>
        <p:spPr>
          <a:xfrm>
            <a:off x="1371600" y="1844824"/>
            <a:ext cx="6400800" cy="3793976"/>
          </a:xfrm>
        </p:spPr>
        <p:txBody>
          <a:bodyPr/>
          <a:lstStyle/>
          <a:p>
            <a:r>
              <a:rPr lang="ar-SA" dirty="0" smtClean="0">
                <a:solidFill>
                  <a:schemeClr val="tx1"/>
                </a:solidFill>
              </a:rPr>
              <a:t>تصنيف  استخدامات الاراضي في مدينة مكة المكرمة </a:t>
            </a:r>
          </a:p>
          <a:p>
            <a:endParaRPr lang="ar-SA" dirty="0">
              <a:solidFill>
                <a:schemeClr val="tx1"/>
              </a:solidFill>
            </a:endParaRPr>
          </a:p>
          <a:p>
            <a:r>
              <a:rPr lang="ar-SA" dirty="0" smtClean="0">
                <a:solidFill>
                  <a:schemeClr val="tx1"/>
                </a:solidFill>
              </a:rPr>
              <a:t>د. سعد ابو راس الغامدي</a:t>
            </a:r>
            <a:endParaRPr lang="ar-SA" dirty="0">
              <a:solidFill>
                <a:schemeClr val="tx1"/>
              </a:solidFill>
            </a:endParaRPr>
          </a:p>
        </p:txBody>
      </p:sp>
    </p:spTree>
    <p:extLst>
      <p:ext uri="{BB962C8B-B14F-4D97-AF65-F5344CB8AC3E}">
        <p14:creationId xmlns:p14="http://schemas.microsoft.com/office/powerpoint/2010/main" val="177357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8229600" cy="6525344"/>
          </a:xfrm>
        </p:spPr>
        <p:txBody>
          <a:bodyPr>
            <a:normAutofit fontScale="85000" lnSpcReduction="10000"/>
          </a:bodyPr>
          <a:lstStyle/>
          <a:p>
            <a:r>
              <a:rPr lang="ar-SA" dirty="0" smtClean="0">
                <a:cs typeface="+mj-cs"/>
              </a:rPr>
              <a:t>وكذلك نجد من الصعوبة تمييز المساكن العشوائية على سفوح الجبال والتي تتميز بتأثرها وعدم انتظامها واحتواء هياكلها الخارجية على مواد انتقلت من الجبال ذاتها اضافة الى الانعكاسات العالية الصادرة من مناطق الإرسالات الهوائية الناعمة كتشابه مع الانعكاسات الصادرة من اسقف الكثير من المنشآت الصناعية والتجارية .كذلك فان المناطق المستصلحة كانت مناطق وعرة مهدت لإقامة مخططات سكنية ومشاريع عامة وهي تتشابه في خصائصها الطيفية مع الوحدات السكنية والحال نفسه بالنسبة لأجزاء من الحرم الشريف ومناطق الخيام الثابتة في منى والتي تتشابه في انعكاسها الطيفي مع المناطق الصناعية والمراكز التجارية الكبرى . وثمة مشكلة اكبر تعود الى تأثير العامل التضاريسي حيث تشكل الظلال في مناطق السفوح التي تواجه الشمس مما يؤدي الى تشابه الخصائص الانعكاسية لأهداف مختلفة في طبيعتها بفعل وجودها جميعا في مناطق الظلال ويؤدي كذلك الى اختلاف الخصائص الانعكاسية لأهداف مماثلة في طبيعتها  حيث يوجد بعضها في السفوح المواجهة للشمس والبعض الاخر في مناطق ظل الجبل ولذلك تهدف الدراسة الى استخدام اساليب لتخطي هذه المشكلات بواسطة استخدام تقني علمي من طرق التحسين لصور الاقمار الصناعية .</a:t>
            </a:r>
            <a:endParaRPr lang="ar-SA" dirty="0">
              <a:cs typeface="+mj-cs"/>
            </a:endParaRPr>
          </a:p>
        </p:txBody>
      </p:sp>
    </p:spTree>
    <p:extLst>
      <p:ext uri="{BB962C8B-B14F-4D97-AF65-F5344CB8AC3E}">
        <p14:creationId xmlns:p14="http://schemas.microsoft.com/office/powerpoint/2010/main" val="57785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361459"/>
          </a:xfrm>
        </p:spPr>
        <p:txBody>
          <a:bodyPr>
            <a:normAutofit/>
          </a:bodyPr>
          <a:lstStyle/>
          <a:p>
            <a:r>
              <a:rPr lang="ar-SA" sz="4400" dirty="0" smtClean="0"/>
              <a:t>ومن خلالها يمكن تمييز استخدامات الاراضي لمدينة مكة المكرمة.</a:t>
            </a:r>
            <a:endParaRPr lang="ar-SA" sz="4400" dirty="0"/>
          </a:p>
        </p:txBody>
      </p:sp>
    </p:spTree>
    <p:extLst>
      <p:ext uri="{BB962C8B-B14F-4D97-AF65-F5344CB8AC3E}">
        <p14:creationId xmlns:p14="http://schemas.microsoft.com/office/powerpoint/2010/main" val="65704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p:cNvSpPr>
            <a:spLocks noGrp="1"/>
          </p:cNvSpPr>
          <p:nvPr>
            <p:ph type="title"/>
          </p:nvPr>
        </p:nvSpPr>
        <p:spPr/>
        <p:txBody>
          <a:bodyPr/>
          <a:lstStyle/>
          <a:p>
            <a:r>
              <a:rPr lang="ar-SA" dirty="0" smtClean="0"/>
              <a:t>منهج البحث:</a:t>
            </a:r>
            <a:endParaRPr lang="ar-SA" dirty="0"/>
          </a:p>
        </p:txBody>
      </p:sp>
      <p:sp>
        <p:nvSpPr>
          <p:cNvPr id="10" name="عنصر نائب للمحتوى 9"/>
          <p:cNvSpPr>
            <a:spLocks noGrp="1"/>
          </p:cNvSpPr>
          <p:nvPr>
            <p:ph idx="1"/>
          </p:nvPr>
        </p:nvSpPr>
        <p:spPr/>
        <p:txBody>
          <a:bodyPr>
            <a:normAutofit fontScale="92500" lnSpcReduction="10000"/>
          </a:bodyPr>
          <a:lstStyle/>
          <a:p>
            <a:r>
              <a:rPr lang="ar-SA" dirty="0" smtClean="0"/>
              <a:t>بينت هذه الدراسة تمييز استخدامات الاراضي في كل المنطقة الحضرية المتصلة بمكة المكرمة بالإضافة الى ضواحيها وتبلغ مساحة منطقة الدراسة حوالي 444كم2 و ويحد المنطقة من ركنها الشمالي الشرقي شرائه المجاهدين وفي ركنها الجنوبي الغربي وادي السلولي وفي ركنها الجنوبي الشرقي وادي عرنة وكان بإمكان الباحث الاقتصار على مساحة اقل كتطبيق للدراسة بحيث تضم المنطقة المركزية واستبعاد الاذرع العمرانية الممتدة من المنطقة المركزية للمدينة عبر منافذ الاودية ولكن تلك الاطراف هي جزء من المنظومة العمرانية والتي تظهر على هيئة تجاويف وسط سيادة طاغية للمناطق الجبلية.</a:t>
            </a:r>
            <a:endParaRPr lang="ar-SA" dirty="0"/>
          </a:p>
        </p:txBody>
      </p:sp>
    </p:spTree>
    <p:extLst>
      <p:ext uri="{BB962C8B-B14F-4D97-AF65-F5344CB8AC3E}">
        <p14:creationId xmlns:p14="http://schemas.microsoft.com/office/powerpoint/2010/main" val="421209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بيانات الدراسة:</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استخدم الباحث بيانات الراسم الموضوعي المحمول على لاندسات-5 والتقطت بتاريخ 2000/1/3/كذلك استخدمت بيانات القمر الصناعي الهندي </a:t>
            </a:r>
            <a:r>
              <a:rPr lang="en-US" dirty="0" smtClean="0"/>
              <a:t>IRS-IC-pan</a:t>
            </a:r>
            <a:r>
              <a:rPr lang="ar-SA" dirty="0" smtClean="0"/>
              <a:t> والتقطت بتاريخ 2000/3/18م وكبداية تم تطبيق التصحيح الهندسي لبيانات لاندسات وذلك لتسجيل احداثياتها الى خريطة بمقياس 25000:1مصدرها وزارة الشؤون البلدية والقروية في عام 1409هـ ثم سجلت احداثيات </a:t>
            </a:r>
            <a:r>
              <a:rPr lang="en-US" dirty="0" smtClean="0"/>
              <a:t>TM</a:t>
            </a:r>
            <a:r>
              <a:rPr lang="ar-SA" dirty="0" smtClean="0"/>
              <a:t> الى احداثيات </a:t>
            </a:r>
            <a:r>
              <a:rPr lang="en-US" dirty="0" smtClean="0"/>
              <a:t>IRS</a:t>
            </a:r>
            <a:r>
              <a:rPr lang="ar-SA" dirty="0" smtClean="0"/>
              <a:t> مع تغير حجم الخلية لبيانات لاندسات من 30م الى 5م وكان مقدار الصحة في التصحيح الهندسي اقل من 50% من حجم الخلية ومن ثم دمجت بيانات كلا الصورتين وتم عرضها كصورة واحدة بعد الدمج كما حددت منطقة الدراسة على الصورة المدمجة.</a:t>
            </a:r>
            <a:endParaRPr lang="ar-SA" dirty="0"/>
          </a:p>
        </p:txBody>
      </p:sp>
    </p:spTree>
    <p:extLst>
      <p:ext uri="{BB962C8B-B14F-4D97-AF65-F5344CB8AC3E}">
        <p14:creationId xmlns:p14="http://schemas.microsoft.com/office/powerpoint/2010/main" val="82636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a:bodyPr>
          <a:lstStyle/>
          <a:p>
            <a:r>
              <a:rPr lang="ar-SA" dirty="0" smtClean="0">
                <a:cs typeface="+mj-cs"/>
              </a:rPr>
              <a:t>وبهذا فان النافذة المقتطعة قد شملت 8نطاقات هي النطاقات السبعة لبيانات الماسح الموضوعي بالإضافة الى نطاق بانكروماتيكي للقمر </a:t>
            </a:r>
            <a:r>
              <a:rPr lang="en-US" dirty="0" smtClean="0">
                <a:cs typeface="+mj-cs"/>
              </a:rPr>
              <a:t>IRS</a:t>
            </a:r>
            <a:r>
              <a:rPr lang="ar-SA" dirty="0" smtClean="0">
                <a:cs typeface="+mj-cs"/>
              </a:rPr>
              <a:t> . ويبين الجدول رقم 1 العلاقات بين هذه النطاقات جميعا ومنه تبين اذا استثنينا نطاق الاشعة الحرارية (نطاق 6)  فان جميع النطاقات الماسح الموضوعي الاخرى لها ارتباطات قوية مع بعضها البعض (0.76 – 0.99)خاصة نطاقات الطيف المرئي (نطاق 1-2-3) والتي تتسم العلاقة بالقوية جدا وكذلك الحال بين نطاقي الاشعة تحت الحمراء الانعكاسية وتحت الحمراء المتوسطة (نطاق 4-5-7) حيث كانت قيمة الارتباط 0.98بينما قوة العلاقة في النطاق البانكروماتيكي كانت متوسطة الى قوية نسبيا مع</a:t>
            </a:r>
            <a:endParaRPr lang="ar-SA" dirty="0">
              <a:cs typeface="+mj-cs"/>
            </a:endParaRPr>
          </a:p>
        </p:txBody>
      </p:sp>
    </p:spTree>
    <p:extLst>
      <p:ext uri="{BB962C8B-B14F-4D97-AF65-F5344CB8AC3E}">
        <p14:creationId xmlns:p14="http://schemas.microsoft.com/office/powerpoint/2010/main" val="889969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9458" name="Picture 2"/>
          <p:cNvPicPr>
            <a:picLocks noChangeAspect="1" noChangeArrowheads="1"/>
          </p:cNvPicPr>
          <p:nvPr/>
        </p:nvPicPr>
        <p:blipFill>
          <a:blip r:embed="rId2">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51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r>
              <a:rPr lang="ar-SA" dirty="0" smtClean="0">
                <a:cs typeface="+mj-cs"/>
              </a:rPr>
              <a:t>جميع النطاقات باستثناء النطاق الحراري , وهذه العلاقات القوية قليلة النفع في الفصل الطيفي الدقيق بين كثير من غطاءات الارض وذلك لأنها لا تمثل سوى حشو متكرر للمعلومات المستخلصة منها . وكلما كانت العلاقات ضعيفة بين النطاقات الطيفية المستخلصة كلما كانت قدرتها في الفصل الطيفي افضل.</a:t>
            </a:r>
          </a:p>
          <a:p>
            <a:r>
              <a:rPr lang="ar-SA" dirty="0" smtClean="0">
                <a:cs typeface="+mj-cs"/>
              </a:rPr>
              <a:t>ولذلك رأى الباحث استخدام عدة اساليب لتحويل البيانات والتي تساعد على الفصل الطيفي ومن ثم استخلاص معلومات افضل عن استخدامات الاراضي في منطقة الدراسة حيث استخدم 4اساليب لتحويل البيانات الاصلية في هذه الدراسة هي: </a:t>
            </a:r>
            <a:endParaRPr lang="ar-SA" dirty="0">
              <a:cs typeface="+mj-cs"/>
            </a:endParaRPr>
          </a:p>
        </p:txBody>
      </p:sp>
    </p:spTree>
    <p:extLst>
      <p:ext uri="{BB962C8B-B14F-4D97-AF65-F5344CB8AC3E}">
        <p14:creationId xmlns:p14="http://schemas.microsoft.com/office/powerpoint/2010/main" val="4034958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lstStyle/>
          <a:p>
            <a:r>
              <a:rPr lang="ar-SA" dirty="0" smtClean="0"/>
              <a:t>1- نسبة المرئية </a:t>
            </a:r>
            <a:r>
              <a:rPr lang="en-US" dirty="0" smtClean="0"/>
              <a:t>image ratio</a:t>
            </a:r>
            <a:r>
              <a:rPr lang="ar-SA" dirty="0" smtClean="0"/>
              <a:t> او كما تسمى احيانا قسمة المرئية هذا الاسلوب هو اكثر اساليب تحويل بيانات الاستشعار عن بعد شيوعا وهو قسمة القيم الانعكاسية لخلايا في نطاق طيفي من المرئية على الخلايا المناظرة لها احداثيا من نطاق طيفي اخر لنفس المرئية . ويهدف هذا الاسلوب الى ابراز التباينات الطيفية بين المكونات المختلفة لسطح الارض وله تطبيقات متعددة خاصة في الدراسات النباتية والجيولوجية وقد استفيد منه في هذه الدراسة في التخلص من تأثير عامل التضاريس وطبوغرافية الارض في منطقة الدراسة . </a:t>
            </a:r>
            <a:endParaRPr lang="ar-SA" dirty="0"/>
          </a:p>
        </p:txBody>
      </p:sp>
    </p:spTree>
    <p:extLst>
      <p:ext uri="{BB962C8B-B14F-4D97-AF65-F5344CB8AC3E}">
        <p14:creationId xmlns:p14="http://schemas.microsoft.com/office/powerpoint/2010/main" val="2279174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5937523"/>
          </a:xfrm>
        </p:spPr>
        <p:txBody>
          <a:bodyPr>
            <a:normAutofit/>
          </a:bodyPr>
          <a:lstStyle/>
          <a:p>
            <a:r>
              <a:rPr lang="ar-SA" sz="2800" dirty="0" smtClean="0">
                <a:cs typeface="+mj-cs"/>
              </a:rPr>
              <a:t>وذلك لان المرئية الناتجة عن القسمة لا تبين الا معلومات انعكاسية طيفية مع استبعاد تأثير العامل التضاريسي . وقد استخدم الباحث في هذه الدراسة قسمة نطاق الاشعة تحت الحمراء المتوسطة (نطاق7 في الماسح الموضوعي) الى النطاق البانكروماتيكي لبيانات القمر الصناعي الهندي واختيار هذين النطاقين بالتحديد يعود الى ان النطاق البانكروماتيكي يمثل شريحة كبيرة من النطاق المرئي الذي يتأثر بعامل التشتيت الجوي بينما يكون التباين الجوي في اقل درجاته في نطاق الاشعة تحت الحمراء المتوسطة خاصة وان العلاقة بين النطاقين المختارين هي الاقل بين مجموعة الروابط لبيانات الماسح الموضوعي مع استثناء النطاق السادس الحراري الذي تنخفض فيه قدرة الوضوح المكاني الى 120م ويمثل شكل (4-أ) المرئية الناتجة عن تطبيق هذا الاسلوب ومنه يتضح ان الظلال بفعل تأثير العامل التضاريسي قد اختفت تقريبا. كما ان المنشأت الحضرية اصبحت عالية الوضوح.</a:t>
            </a:r>
            <a:endParaRPr lang="ar-SA" sz="2800" dirty="0">
              <a:cs typeface="+mj-cs"/>
            </a:endParaRPr>
          </a:p>
        </p:txBody>
      </p:sp>
    </p:spTree>
    <p:extLst>
      <p:ext uri="{BB962C8B-B14F-4D97-AF65-F5344CB8AC3E}">
        <p14:creationId xmlns:p14="http://schemas.microsoft.com/office/powerpoint/2010/main" val="2536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5937523"/>
          </a:xfrm>
        </p:spPr>
        <p:txBody>
          <a:bodyPr>
            <a:normAutofit lnSpcReduction="10000"/>
          </a:bodyPr>
          <a:lstStyle/>
          <a:p>
            <a:r>
              <a:rPr lang="ar-SA" dirty="0" smtClean="0"/>
              <a:t>2- طرح المرئية وهو طرح قيم خلية في مرئية ما من نفس الخلية المطابقة لها في الاحداثيات لمرئية اخرى . ويتبع هذا الاسلوب لاستخلاص معلومات لم تكن بارزة في البيانات الاصلية لذلك مثلا كثيرا ما يستخدم طرح قيم نطاق الاشعة تحت الحمراء القريبة من قيم نطاق الاشعة الحمراء للكشف عن النبات وبيان حالته وذلك الاختلاف في الخصائص الانعكاسية لهذين النطاقين فيما يتعلق بالنبات. ووجد الباحث ان طرح النطاقات لقيم نطاق الاشعة الخضراء من قيم النطاق البانكروماتيكي ذو فائدة في الفصل الطيفي بين السطوح المعتمة (ظل الجبل) وبين الطرق الاسفلتية (شكل 4-ب) ولم يكن لدى الباحث أي مرجعية يمكن ان يستند اليها في اختيار هذين النطاقين الطيفيين.</a:t>
            </a:r>
            <a:endParaRPr lang="ar-SA" dirty="0"/>
          </a:p>
        </p:txBody>
      </p:sp>
    </p:spTree>
    <p:extLst>
      <p:ext uri="{BB962C8B-B14F-4D97-AF65-F5344CB8AC3E}">
        <p14:creationId xmlns:p14="http://schemas.microsoft.com/office/powerpoint/2010/main" val="172972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710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2536" y="0"/>
            <a:ext cx="9396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751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a:bodyPr>
          <a:lstStyle/>
          <a:p>
            <a:r>
              <a:rPr lang="ar-SA" sz="4000" dirty="0" smtClean="0"/>
              <a:t>ولكن التجارب المتعددة للباحث باستخدام اسلوب طرح النطاقات كشفت عن جدوى هذين النطاقين اكثر من غيرهما في الفصل الطيفي بين الطرق الاسفلتية والمناطق الجبلية المعتمة. </a:t>
            </a:r>
            <a:endParaRPr lang="ar-SA" sz="4000" dirty="0"/>
          </a:p>
        </p:txBody>
      </p:sp>
    </p:spTree>
    <p:extLst>
      <p:ext uri="{BB962C8B-B14F-4D97-AF65-F5344CB8AC3E}">
        <p14:creationId xmlns:p14="http://schemas.microsoft.com/office/powerpoint/2010/main" val="3362077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5937523"/>
          </a:xfrm>
        </p:spPr>
        <p:txBody>
          <a:bodyPr/>
          <a:lstStyle/>
          <a:p>
            <a:r>
              <a:rPr lang="ar-SA" dirty="0" smtClean="0"/>
              <a:t>3- مؤشر النبات المعدل للتربة (</a:t>
            </a:r>
            <a:r>
              <a:rPr lang="en-US" dirty="0" smtClean="0"/>
              <a:t>SAVI</a:t>
            </a:r>
            <a:r>
              <a:rPr lang="ar-SA" dirty="0" smtClean="0"/>
              <a:t>) </a:t>
            </a:r>
            <a:r>
              <a:rPr lang="en-US" dirty="0" smtClean="0"/>
              <a:t>soil adjusted vegetation index</a:t>
            </a:r>
            <a:r>
              <a:rPr lang="ar-SA" dirty="0" smtClean="0"/>
              <a:t> وهو المؤشر المطور ل(</a:t>
            </a:r>
            <a:r>
              <a:rPr lang="en-US" dirty="0" smtClean="0"/>
              <a:t>NDVI</a:t>
            </a:r>
            <a:r>
              <a:rPr lang="ar-SA" dirty="0" smtClean="0"/>
              <a:t>) مؤشر اختلاف النبات الطبيعي </a:t>
            </a:r>
            <a:r>
              <a:rPr lang="en-US" dirty="0" smtClean="0"/>
              <a:t>normalized difference vegetation index</a:t>
            </a:r>
            <a:r>
              <a:rPr lang="ar-SA" dirty="0" smtClean="0"/>
              <a:t> وهو من اكثر الاساليب استخداما في الكشف عن النبات من خلال بيانات الاقمار الصناعية ويعتمد هذا الاسلوب على الخصائص الانعكاسية لتفاعل النبات مع نطاقي الاشعة الحمراء وتحت الحمراء القريبة </a:t>
            </a:r>
            <a:endParaRPr lang="ar-SA" dirty="0"/>
          </a:p>
        </p:txBody>
      </p:sp>
    </p:spTree>
    <p:extLst>
      <p:ext uri="{BB962C8B-B14F-4D97-AF65-F5344CB8AC3E}">
        <p14:creationId xmlns:p14="http://schemas.microsoft.com/office/powerpoint/2010/main" val="648153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lstStyle/>
          <a:p>
            <a:r>
              <a:rPr lang="ar-SA" dirty="0" smtClean="0"/>
              <a:t>وقد لاحظ هيرت 1988م ان </a:t>
            </a:r>
            <a:r>
              <a:rPr lang="en-US" dirty="0" smtClean="0"/>
              <a:t>NDVI</a:t>
            </a:r>
            <a:r>
              <a:rPr lang="ar-SA" dirty="0" smtClean="0"/>
              <a:t> ليس تاما في الفصل بين التربة والنبات في المناطق الفقيرة نباتيا لذلك اضاف نسبة ثابتة تتراوح ما بين -1 و +1 وتحسب بالمعادلة التالية:</a:t>
            </a:r>
          </a:p>
          <a:p>
            <a:pPr marL="0" indent="0">
              <a:buNone/>
            </a:pPr>
            <a:r>
              <a:rPr lang="en-US" dirty="0" smtClean="0"/>
              <a:t>(k+ j)x(BRG+5BRG H) / (BRG-5 BRG H)</a:t>
            </a:r>
            <a:endParaRPr lang="ar-SA" dirty="0" smtClean="0"/>
          </a:p>
          <a:p>
            <a:pPr marL="0" indent="0">
              <a:buNone/>
            </a:pPr>
            <a:r>
              <a:rPr lang="ar-SA" dirty="0" smtClean="0"/>
              <a:t>ولقد استخدم مؤشر </a:t>
            </a:r>
            <a:r>
              <a:rPr lang="en-US" dirty="0" smtClean="0"/>
              <a:t>SAVI</a:t>
            </a:r>
            <a:r>
              <a:rPr lang="ar-SA" dirty="0" smtClean="0"/>
              <a:t> في هذه الدراسة للكشف عن جميع الخلايا النباتية مهما كان نوعها او انتشارها (شكل4-ج) بل ان الباحث امكنه تمييز 5حالات للنبات ما بين نبات غني الى نبات جبلي فقير.</a:t>
            </a:r>
          </a:p>
          <a:p>
            <a:pPr marL="0" indent="0">
              <a:buNone/>
            </a:pPr>
            <a:endParaRPr lang="ar-SA" dirty="0"/>
          </a:p>
        </p:txBody>
      </p:sp>
    </p:spTree>
    <p:extLst>
      <p:ext uri="{BB962C8B-B14F-4D97-AF65-F5344CB8AC3E}">
        <p14:creationId xmlns:p14="http://schemas.microsoft.com/office/powerpoint/2010/main" val="1206422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r>
              <a:rPr lang="ar-SA" dirty="0" smtClean="0"/>
              <a:t>4- تحليل المركبات الرئيسية وهو نوع من تحويل البيانات واعادة توزيعها على مجموعة من المحاور قليلة الارتباط للتخلص من الارتباطات القوية بين مجموعة من البيانات ولهذا فان العلاقات بين مجموعة من الخلايا التي تمثل انماط مختلفة من استخدامات الاراضي ربما تصبح اكثر وضوحا باستخدام تحليل المركبات الرئيسية وقد طبق الباحث هذا الاسلوب على بيانات الراسم الموضوعي مما نتج عنه 7مركبات او مرئيات وباختيارها فقد وجد ان المركب الثاني هو الاكثر فائدة في شرح التوسع العمراني لمنطقة الدراسة(شكل4-5)لذلك تم استخدام هذا المركب واستبعدت المركبات الاخرى.</a:t>
            </a:r>
            <a:endParaRPr lang="ar-SA" dirty="0"/>
          </a:p>
        </p:txBody>
      </p:sp>
    </p:spTree>
    <p:extLst>
      <p:ext uri="{BB962C8B-B14F-4D97-AF65-F5344CB8AC3E}">
        <p14:creationId xmlns:p14="http://schemas.microsoft.com/office/powerpoint/2010/main" val="10667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r>
              <a:rPr lang="ar-SA" dirty="0" smtClean="0"/>
              <a:t>وبهذا تشكل للباحث 4مرئيات ناتجة عن تحويل البيانات الاصلية ومن ثم دمجت مع بعض في مرئية واحدة وطبق التصنيف غير الموجه لإنتاج 255فئة طيفية ومن ثم فحصت هذه الفئات ميدانيا لمعرفة ما تمثله من فئات معلوماتية او حقلية . فقد استخدم الباحث اسلوب دمج الفئات </a:t>
            </a:r>
            <a:r>
              <a:rPr lang="en-US" dirty="0" smtClean="0"/>
              <a:t>class merging </a:t>
            </a:r>
            <a:r>
              <a:rPr lang="ar-SA" dirty="0" smtClean="0"/>
              <a:t>حين وجد مجموعة من الفئات الطيفية تمثل فئة واحدة من استخدامات الاراضي كما استخدم اسلوب فصل الفئات </a:t>
            </a:r>
            <a:r>
              <a:rPr lang="en-US" dirty="0" smtClean="0"/>
              <a:t>class splitting </a:t>
            </a:r>
            <a:r>
              <a:rPr lang="ar-SA" dirty="0" smtClean="0"/>
              <a:t> في حالة احتواء فئة طيفية واحدة على مجموعة متباينة من استخدامات الاراضي وذلك عن طريق عزل هذه الفئة ثم تجزئتها الى عدد من الفئات باستخدام التصنيف الموجه.</a:t>
            </a:r>
            <a:endParaRPr lang="ar-SA" dirty="0"/>
          </a:p>
        </p:txBody>
      </p:sp>
    </p:spTree>
    <p:extLst>
      <p:ext uri="{BB962C8B-B14F-4D97-AF65-F5344CB8AC3E}">
        <p14:creationId xmlns:p14="http://schemas.microsoft.com/office/powerpoint/2010/main" val="1049796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وكثيرا ما يستخدم تصنيف اندرسون وزملائه في الدراسات العمرانية التي تستخدم البيانات المستشعرة من بعد غير ان ذلك التصنيف من وجهة نظر الباحث قد اتبع في المدن الحديثة النشأة والتي اتخذت استخدامات الاراضي فيها انماطا محددة تتوزع بشكل شديد التباين وهذا على عكس ما هو عليه الحال في المدن القديمة مثل مكة المكرمة.</a:t>
            </a:r>
            <a:endParaRPr lang="ar-SA" dirty="0"/>
          </a:p>
        </p:txBody>
      </p:sp>
    </p:spTree>
    <p:extLst>
      <p:ext uri="{BB962C8B-B14F-4D97-AF65-F5344CB8AC3E}">
        <p14:creationId xmlns:p14="http://schemas.microsoft.com/office/powerpoint/2010/main" val="2831835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حيث تختلط الاستخدامات وتتشابه المكونات مع اختلاف الوظائف ولذلك اتبع الباحث وحدات تصنيف اكثر ملائمة لوضع مكة المكرمة وشملت :</a:t>
            </a:r>
          </a:p>
          <a:p>
            <a:r>
              <a:rPr lang="ar-SA" dirty="0" smtClean="0"/>
              <a:t>1- الاستعمالات الدينية: وشملت المنشآت في محيط الحرم المكي الشريف اضافة الى مزدلفة ومنى ومناطق الخيام الثابتة في المشاعر المقدسة ولم تشمل المساجد في مكة المكرمة وذلك لتشابه انعكاساتها الطيفية مع الانعكاس الطيفي للفلل والعمائر السكنية.</a:t>
            </a:r>
            <a:endParaRPr lang="ar-SA" dirty="0"/>
          </a:p>
        </p:txBody>
      </p:sp>
    </p:spTree>
    <p:extLst>
      <p:ext uri="{BB962C8B-B14F-4D97-AF65-F5344CB8AC3E}">
        <p14:creationId xmlns:p14="http://schemas.microsoft.com/office/powerpoint/2010/main" val="2105554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361459"/>
          </a:xfrm>
        </p:spPr>
        <p:txBody>
          <a:bodyPr>
            <a:normAutofit/>
          </a:bodyPr>
          <a:lstStyle/>
          <a:p>
            <a:r>
              <a:rPr lang="en-US" dirty="0" smtClean="0"/>
              <a:t>N</a:t>
            </a:r>
            <a:r>
              <a:rPr lang="ar-SA" dirty="0" smtClean="0"/>
              <a:t>- الاستخدامات السكنية: وهذا يشمل كل المنشآت المخصصة للسكن سواء كانت وحدات منفصلة او متصلة وهي متباينة من حيث الحجم والمواد المكونة وكثيرا من هذه الوحدات تقل مساحتها عن مساحة الخلية في بيانات لاندسات فيصل بعضها الى اقل 20م</a:t>
            </a:r>
          </a:p>
          <a:p>
            <a:r>
              <a:rPr lang="en-US" dirty="0" smtClean="0"/>
              <a:t>O</a:t>
            </a:r>
            <a:r>
              <a:rPr lang="ar-SA" dirty="0" smtClean="0"/>
              <a:t>- الاستخدامات التجارية: وتشمل المنشآت المخصصة كالأسواق والمراكز التجارية ولذلك المباني السكنية متعددة الادوار والتي يكون الجزء السفلي منها انشطة تجارية لا تدخل ضمن هذا التصنيف.</a:t>
            </a:r>
            <a:endParaRPr lang="ar-SA" dirty="0"/>
          </a:p>
        </p:txBody>
      </p:sp>
    </p:spTree>
    <p:extLst>
      <p:ext uri="{BB962C8B-B14F-4D97-AF65-F5344CB8AC3E}">
        <p14:creationId xmlns:p14="http://schemas.microsoft.com/office/powerpoint/2010/main" val="1697045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92500" lnSpcReduction="10000"/>
          </a:bodyPr>
          <a:lstStyle/>
          <a:p>
            <a:r>
              <a:rPr lang="en-US" dirty="0" smtClean="0"/>
              <a:t>P</a:t>
            </a:r>
            <a:r>
              <a:rPr lang="ar-SA" dirty="0" smtClean="0"/>
              <a:t>-الاستخدامات الصناعية : وهي محدودة المساحة في مكة المكرمة عبارة عن ورش شمال المدينة.</a:t>
            </a:r>
          </a:p>
          <a:p>
            <a:r>
              <a:rPr lang="en-US" dirty="0" smtClean="0"/>
              <a:t>E</a:t>
            </a:r>
            <a:r>
              <a:rPr lang="ar-SA" dirty="0" smtClean="0"/>
              <a:t>- مناطق تحت التطوير : مناطق جبلية يجري العمل على تمهيدها كمخططات سكنية او لتستغل في مشاريع استثمارية.</a:t>
            </a:r>
          </a:p>
          <a:p>
            <a:r>
              <a:rPr lang="en-US" dirty="0" smtClean="0"/>
              <a:t>J</a:t>
            </a:r>
            <a:r>
              <a:rPr lang="ar-SA" dirty="0" smtClean="0"/>
              <a:t>- طرق المواصلات: ويشمل جميع الطرق والمواقف الاسفلتية على طرقها الخارجية.</a:t>
            </a:r>
          </a:p>
          <a:p>
            <a:r>
              <a:rPr lang="en-US" dirty="0" smtClean="0"/>
              <a:t>Q</a:t>
            </a:r>
            <a:r>
              <a:rPr lang="ar-SA" dirty="0" smtClean="0"/>
              <a:t>-المناطق المنبسطة: وتسمى بالأراضي الفضاء وهي الاراضي المستوية التي لم تستغل بعد والتي تمتاز بأهميتها لإمكانية التوسع فيها مباشرة باقل التكاليف.</a:t>
            </a:r>
          </a:p>
          <a:p>
            <a:r>
              <a:rPr lang="en-US" dirty="0" smtClean="0"/>
              <a:t>T</a:t>
            </a:r>
            <a:r>
              <a:rPr lang="ar-SA" dirty="0" smtClean="0"/>
              <a:t>- مناطق جبلية ومنحدرات: وهي تلك المناطق الوعرة من الجبال والتي تمثل معظم اراضي مكة المكرمة.</a:t>
            </a:r>
          </a:p>
          <a:p>
            <a:r>
              <a:rPr lang="en-US" dirty="0" smtClean="0"/>
              <a:t>S</a:t>
            </a:r>
            <a:r>
              <a:rPr lang="ar-SA" dirty="0" smtClean="0"/>
              <a:t>-النباتات : وتشمل الحدائق والمزارع والجزر النباتية .</a:t>
            </a:r>
            <a:endParaRPr lang="ar-SA" dirty="0"/>
          </a:p>
        </p:txBody>
      </p:sp>
    </p:spTree>
    <p:extLst>
      <p:ext uri="{BB962C8B-B14F-4D97-AF65-F5344CB8AC3E}">
        <p14:creationId xmlns:p14="http://schemas.microsoft.com/office/powerpoint/2010/main" val="4187844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04664"/>
            <a:ext cx="8229600" cy="864096"/>
          </a:xfrm>
        </p:spPr>
        <p:txBody>
          <a:bodyPr>
            <a:normAutofit fontScale="90000"/>
          </a:bodyPr>
          <a:lstStyle/>
          <a:p>
            <a:r>
              <a:rPr lang="ar-SA" sz="3600" dirty="0" smtClean="0"/>
              <a:t>النتائج والتوصيات :</a:t>
            </a:r>
            <a:br>
              <a:rPr lang="ar-SA" sz="3600" dirty="0" smtClean="0"/>
            </a:br>
            <a:endParaRPr lang="ar-SA" sz="2000" dirty="0"/>
          </a:p>
        </p:txBody>
      </p:sp>
      <p:sp>
        <p:nvSpPr>
          <p:cNvPr id="5" name="عنصر نائب للمحتوى 4"/>
          <p:cNvSpPr>
            <a:spLocks noGrp="1"/>
          </p:cNvSpPr>
          <p:nvPr>
            <p:ph idx="1"/>
          </p:nvPr>
        </p:nvSpPr>
        <p:spPr>
          <a:xfrm>
            <a:off x="457200" y="1196752"/>
            <a:ext cx="8229600" cy="4929411"/>
          </a:xfrm>
        </p:spPr>
        <p:txBody>
          <a:bodyPr>
            <a:normAutofit/>
          </a:bodyPr>
          <a:lstStyle/>
          <a:p>
            <a:r>
              <a:rPr lang="ar-SA" sz="2800" dirty="0"/>
              <a:t>في معظم نماذج توزيع استخدامات الاراضي نجد ان المنطقة المركزية هي منطقة المال والاستثمار التجاري ثم تتوزع بقية الاستخدامات الاخرى من المحور  </a:t>
            </a:r>
            <a:r>
              <a:rPr lang="ar-SA" sz="2800" dirty="0" smtClean="0"/>
              <a:t>على </a:t>
            </a:r>
            <a:r>
              <a:rPr lang="ar-SA" sz="2800" dirty="0"/>
              <a:t>هيئة حلقات حتى نصل الى الاستخدام الصناعي على الاطراف الخارجية  وان المنطقة السكنية تحيط بالحرم المكي الشريف وتتداخل مع الاستخدامات التجارية وتسود عليها وكذلك عامل التضاريس له </a:t>
            </a:r>
            <a:r>
              <a:rPr lang="ar-SA" sz="2800" dirty="0" smtClean="0"/>
              <a:t>تأثير </a:t>
            </a:r>
            <a:r>
              <a:rPr lang="ar-SA" sz="2800" dirty="0"/>
              <a:t>واضح في تحديد اتجاه النمو العمراني وهو ذو طابع شعاعي للانتشار عبر 5محاور رئيسية بحثا عن اراضي منبسطة حتى في منافذ الاودية الضيقة كما هي في مخططات الشرائع وحي الحمراء وغيرها. وتمثل نسبة المناطق الجبلية والمنحدرات ما يعادل 52%من منطقة الدراسة بينما بلغت نسبة الاراضي المنبسطة ما نسبته 30</a:t>
            </a:r>
            <a:r>
              <a:rPr lang="ar-SA" sz="2800" dirty="0" smtClean="0"/>
              <a:t>% من مساحة مكة المكرمة.</a:t>
            </a:r>
            <a:endParaRPr lang="ar-SA" sz="2800" dirty="0"/>
          </a:p>
        </p:txBody>
      </p:sp>
    </p:spTree>
    <p:extLst>
      <p:ext uri="{BB962C8B-B14F-4D97-AF65-F5344CB8AC3E}">
        <p14:creationId xmlns:p14="http://schemas.microsoft.com/office/powerpoint/2010/main" val="160860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fontScale="85000" lnSpcReduction="20000"/>
          </a:bodyPr>
          <a:lstStyle/>
          <a:p>
            <a:pPr marL="0" indent="0">
              <a:buNone/>
            </a:pPr>
            <a:r>
              <a:rPr lang="ar-SA" dirty="0" smtClean="0">
                <a:cs typeface="+mj-cs"/>
              </a:rPr>
              <a:t>هدفت هذه الدراسة الى تصنيف استخدامات الاراضي في مدينة مكة المكرمة عن طريق معالجة بيانات مدمجة للراسم الموضوعي للقمر الصناعي لاندسات-5 مع بيانات اللاقط البانكروماتيكي للقمر </a:t>
            </a:r>
            <a:r>
              <a:rPr lang="en-US" dirty="0" smtClean="0">
                <a:cs typeface="+mj-cs"/>
              </a:rPr>
              <a:t>IRS-IC</a:t>
            </a:r>
            <a:r>
              <a:rPr lang="ar-SA" dirty="0" smtClean="0">
                <a:cs typeface="+mj-cs"/>
              </a:rPr>
              <a:t> ونظرا لتأثير عامل التضاريس اضافة الى تشابه الخصائص الانعكاسية لعدد من الاستخدامات المختلفة في منطقة الدراسة . فقد طبقت اربة اساليب لتحويل البيانات الاصلية بهدف استبعاد تأثير الظلال وزيادة الفصل الطيفي بين المكونات الطيفية الممثلة للمكونات المختلفة لاستخدامات الاراضي وقد دمجت المرئيات الناتجة عن تطبيق هذه الاساليب في مرئية واحدة .ثم طبق التصنيف غير الموجه ومن ثم التصنيف الموجه في مرحلة تاليه. ونتج عن ذلك خريطة للاستخدامات الاراضي لمدينة مكة المكرمة بنسبة خطأ لتصنيف غطاءات الاراضي حوالي 98% بينما درجة صحة التصنيف لاستخدامات الاراضي 84% وقد تبين من هذه الدراسة ان اختلاط الاستخدامات والتشابه في مكونات المنشآت واحجامها بغض النظر عن وظائفها قد ادى  الى خفض درجة الصحة نسبيا وقد نتج عن هذه الدراسة ان قدرة التمييز المكاني العالي قد لا تؤدي الى درجة عالية من التصنيف في منطقة التمييز لعدم الانتظام المكاني في توزيع الاستخدامات . وان كانت درجة  الصحة التي تم التوصل اليها في هذه الدراسة هي نتيجة مرضية.</a:t>
            </a:r>
            <a:endParaRPr lang="ar-SA" dirty="0">
              <a:cs typeface="+mj-cs"/>
            </a:endParaRPr>
          </a:p>
        </p:txBody>
      </p:sp>
    </p:spTree>
    <p:extLst>
      <p:ext uri="{BB962C8B-B14F-4D97-AF65-F5344CB8AC3E}">
        <p14:creationId xmlns:p14="http://schemas.microsoft.com/office/powerpoint/2010/main" val="4077948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dirty="0" smtClean="0"/>
              <a:t>اما بالنسبة للحدائق والجزر النباتية بلغت نسبتها 2% من مساحة منطقة الدراسة أي ما يعادل 9كم2 ويلاحظ ضألة النباتات في غرب المدينة بينما تتركز الخضرة في جنوب شرق المدينة .</a:t>
            </a:r>
          </a:p>
          <a:p>
            <a:r>
              <a:rPr lang="ar-SA" dirty="0" smtClean="0"/>
              <a:t>كما يوجد شبكة جيدة من الطرق الواسعة الرئيسية والانفاق الذي سهل الاتصال بين اجزاء المدينة اضافة الى الطرق الثانوية والتي لم تميز بشكل كبير من خلال التصنيف ولذلك كانت مساحة الطرق ومواقف السيارات حوالي 25كم2 بينما شكلت الاستخدامات السكنية ما نسبته 86%</a:t>
            </a:r>
            <a:endParaRPr lang="ar-SA" dirty="0"/>
          </a:p>
        </p:txBody>
      </p:sp>
    </p:spTree>
    <p:extLst>
      <p:ext uri="{BB962C8B-B14F-4D97-AF65-F5344CB8AC3E}">
        <p14:creationId xmlns:p14="http://schemas.microsoft.com/office/powerpoint/2010/main" val="102260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r>
              <a:rPr lang="ar-SA" dirty="0" smtClean="0"/>
              <a:t>وايضا امكن تمييز الخيام والاراضي الفضاء كما امكن تمييز الاسقف المعدنية عن تلك الخرسانية </a:t>
            </a:r>
            <a:r>
              <a:rPr lang="ar-SA" dirty="0" err="1" smtClean="0"/>
              <a:t>بالاضافة</a:t>
            </a:r>
            <a:r>
              <a:rPr lang="ar-SA" dirty="0" smtClean="0"/>
              <a:t> الى تمييز الوحدات السكنية المتصلة عن تلك المنفصلة والمساكن الجديدة عن تلك القديمة كما امكن تمييز المناطق </a:t>
            </a:r>
            <a:r>
              <a:rPr lang="ar-SA" dirty="0" err="1" smtClean="0"/>
              <a:t>الدينيو</a:t>
            </a:r>
            <a:r>
              <a:rPr lang="ar-SA" dirty="0" err="1" smtClean="0"/>
              <a:t>ة</a:t>
            </a:r>
            <a:r>
              <a:rPr lang="ar-SA" dirty="0" smtClean="0"/>
              <a:t> والصناعية بسهولة ولكن المشكلة كانت في الاستخدامات التجارية التي لم تكن كبيرة التمييز عن غيرها من الاستخدامات لذلك بعض الفئات تحتوي خليط من الاستخدامات التجارية والصناعية والسكنية والدينية والتي اعيد تصنيفها من خلال التصنيف المراقب لكي يتم فصل الاستخدام التجاري عن غيره .ومع ذلك توجد نسبة خطأ يرجع سببها ان الاسواق القديمة ليس لها بصمة طيفية متميزة وهي منتشرة في المناطق السكنية  وصغر مساحاتها وتشابه مواد البناء مع الانشاءات الاخرى.  </a:t>
            </a:r>
            <a:r>
              <a:rPr lang="ar-SA" dirty="0" smtClean="0"/>
              <a:t> </a:t>
            </a:r>
            <a:endParaRPr lang="ar-SA" dirty="0"/>
          </a:p>
        </p:txBody>
      </p:sp>
    </p:spTree>
    <p:extLst>
      <p:ext uri="{BB962C8B-B14F-4D97-AF65-F5344CB8AC3E}">
        <p14:creationId xmlns:p14="http://schemas.microsoft.com/office/powerpoint/2010/main" val="1907776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6632"/>
            <a:ext cx="8229600" cy="6624736"/>
          </a:xfrm>
        </p:spPr>
        <p:txBody>
          <a:bodyPr>
            <a:normAutofit fontScale="85000" lnSpcReduction="20000"/>
          </a:bodyPr>
          <a:lstStyle/>
          <a:p>
            <a:r>
              <a:rPr lang="ar-SA" dirty="0" smtClean="0"/>
              <a:t>من بين اكثر الاساليب شيوعا في قياس درجة صحة التصنيف لاستخدامات الاراضي ما يسمى بمصفوفة الخطأ </a:t>
            </a:r>
            <a:r>
              <a:rPr lang="en-US" dirty="0" smtClean="0"/>
              <a:t>Error Matrix</a:t>
            </a:r>
            <a:r>
              <a:rPr lang="ar-SA" dirty="0" smtClean="0"/>
              <a:t> هذه المصفوفة ترتكز على مقابلة تصنيف مجموعة من الخلايا في المرئية المصنفة لكل فئة من استعمالات الاراضي بمعلومات عن الخلايا التي استخلصت من خرائط او صور جوية او من بيانات حقلية ومن ثم معرفة عدد الخلايا التي صنفت بشكل صحيح وتلك الخلايا المصنفة بالخطأ وفي دراسة لكامبل 1987م اشار الى ان مصفوفة الخطأ لا تحدد فقط الأخطاء الكلية في تصنيف كل فئة بل تحدد ايضا اخطأ التصنيف بين المجموعات نتيجة تشابه الخصائص الانعكاسية لبعض مكونات الارض المختلفة في طبيعتها ويتم حساب تلك المصفوفة من قسمة الخلايا القطرية في المصفوفة على المجموع الكلي لعدد الخلايا . ويبين الجدول 3 مصفوفة الخطأ للتصنيف وهنا يظهر تميز المناطق الحضرية مختلف عن وظائفها وغيرها كان على مستوى عالي من الصحة 98.3% ويرجع ذلك الخطأ الى التشابه في الخصائص الانعكاسية لمجموعة قليلة من الخلايا لترب مفككة في المناطق المنبسطة مع مجموعة من الخلايا السكنية والتجارية اما بالنسبة الى تفصيل الاستخدامات درجة الصحة 84.2% وهي نسبة مرضية ويعود ذلك لانخفاض </a:t>
            </a:r>
            <a:r>
              <a:rPr lang="ar-SA" dirty="0"/>
              <a:t>هذه النسبة الى تشابه الخصائص الانعكاسية لمجموعات من </a:t>
            </a:r>
            <a:endParaRPr lang="ar-SA" dirty="0"/>
          </a:p>
        </p:txBody>
      </p:sp>
    </p:spTree>
    <p:extLst>
      <p:ext uri="{BB962C8B-B14F-4D97-AF65-F5344CB8AC3E}">
        <p14:creationId xmlns:p14="http://schemas.microsoft.com/office/powerpoint/2010/main" val="3177723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36866" name="Picture 2"/>
          <p:cNvPicPr>
            <a:picLocks noChangeAspect="1" noChangeArrowheads="1"/>
          </p:cNvPicPr>
          <p:nvPr/>
        </p:nvPicPr>
        <p:blipFill>
          <a:blip r:embed="rId2">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540567" y="0"/>
            <a:ext cx="9684568" cy="73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53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Autofit/>
          </a:bodyPr>
          <a:lstStyle/>
          <a:p>
            <a:r>
              <a:rPr lang="ar-SA" dirty="0" smtClean="0"/>
              <a:t>الخلايا </a:t>
            </a:r>
            <a:r>
              <a:rPr lang="ar-SA" dirty="0" smtClean="0"/>
              <a:t>في المنشآت الحضرية فمثلا كانت درجة الصحة في الخلايا المصنفة كمناطق تجارية هي 48%فقط وذلك على حساب الفئات الاخرى , ومن هنا يمكن القول بان تشابه اسقف المنشآت التجارية في موادها مع اسقف المنشآت الصناعية والسكنية قد ادى الى مثل هذه النتيجة .</a:t>
            </a:r>
          </a:p>
          <a:p>
            <a:r>
              <a:rPr lang="ar-SA" dirty="0" smtClean="0"/>
              <a:t>وحققت البصمة الطيفية للنبات درجة عالية من الصحة حوالي0.97% كذلك يجب ان ينظر الى حجم الخلية بعين الاعتبار فكلما صغرت مساحة الخلية كلما ادى ذلك الى زيادة التنافر والتباين بين مجموعة من الخلايا التي تمثل فئة ما , ومن ثم فقدان بعض من هذه الخلايا لصالح فئات الاستخدام الاخرى . وهذا يتفق مع  ما توصل اليه  كوارم واخرون </a:t>
            </a:r>
            <a:endParaRPr lang="ar-SA" dirty="0"/>
          </a:p>
        </p:txBody>
      </p:sp>
    </p:spTree>
    <p:extLst>
      <p:ext uri="{BB962C8B-B14F-4D97-AF65-F5344CB8AC3E}">
        <p14:creationId xmlns:p14="http://schemas.microsoft.com/office/powerpoint/2010/main" val="1736019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lstStyle/>
          <a:p>
            <a:r>
              <a:rPr lang="ar-SA" dirty="0" smtClean="0"/>
              <a:t>من ان بيانات الاقمار الصناعية التي تتصف بوضوح مكاني عالي تؤدي الى ضعف التمييز على المستوى الطيفي لاستخدامات الاراضي. وعلى ذلك فان بيانات الاقمار الصناعية التي تنخفض بها قدرة التمييز المكاني قد تحقق درجة اعلى من الصحة ولكن ضمن مستويات تصنيف منخفضة وبالتالي فقدان بعض التفاصيل في استخدامات الاراضي على مستوى تصنيف اعلى.</a:t>
            </a:r>
            <a:endParaRPr lang="ar-SA" dirty="0"/>
          </a:p>
        </p:txBody>
      </p:sp>
    </p:spTree>
    <p:extLst>
      <p:ext uri="{BB962C8B-B14F-4D97-AF65-F5344CB8AC3E}">
        <p14:creationId xmlns:p14="http://schemas.microsoft.com/office/powerpoint/2010/main" val="120737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6632"/>
            <a:ext cx="8229600" cy="6009531"/>
          </a:xfrm>
        </p:spPr>
        <p:txBody>
          <a:bodyPr>
            <a:normAutofit lnSpcReduction="10000"/>
          </a:bodyPr>
          <a:lstStyle/>
          <a:p>
            <a:r>
              <a:rPr lang="ar-SA" dirty="0" smtClean="0"/>
              <a:t>ان الاساليب التي شرحت في هذه الدراسة لتحويل البيانات المدمجة للماسح الموضوعي للقمر الامريكي لاندسات والنطاق البانكروماتيكي للقمر الهندي كانت نافعة في الفصل الطيفي بين عدد من مكونات الارض في منطقة الدراسة . وقد بينت نتائج الدراسة سيادة العامل التضاريسي وتأثيره الكبير على اتجاهات السير العمراني للمدينة كما امكن تمييز المنشأت المدنية على اختلاف انواعها واستخداماتها وبدرجة عالية من الصحة ويمكن اعتبارها درجة مرضية وقد لاحظ الباحث ان بيانات </a:t>
            </a:r>
            <a:r>
              <a:rPr lang="en-US" dirty="0" smtClean="0"/>
              <a:t>IRS –PAN</a:t>
            </a:r>
            <a:r>
              <a:rPr lang="ar-SA" dirty="0" smtClean="0"/>
              <a:t> والتي خلقت نوعا من عدم التجانس بين وحدات التصنيف ذاتها خاصة الاستخدامات المدنية ولذلك يقترح الباحث استخدام الترقيم على الشاشة للاستفادة من قدرة الوضوح المكاني العالي لبيانات القمر الهندي في الفصل للاستعمالات المدنية.</a:t>
            </a:r>
            <a:endParaRPr lang="ar-SA" dirty="0"/>
          </a:p>
        </p:txBody>
      </p:sp>
    </p:spTree>
    <p:extLst>
      <p:ext uri="{BB962C8B-B14F-4D97-AF65-F5344CB8AC3E}">
        <p14:creationId xmlns:p14="http://schemas.microsoft.com/office/powerpoint/2010/main" val="2658145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0962" name="Picture 2"/>
          <p:cNvPicPr>
            <a:picLocks noChangeAspect="1" noChangeArrowheads="1"/>
          </p:cNvPicPr>
          <p:nvPr/>
        </p:nvPicPr>
        <p:blipFill>
          <a:blip r:embed="rId2">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716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1986" name="Picture 2"/>
          <p:cNvPicPr>
            <a:picLocks noChangeAspect="1" noChangeArrowheads="1"/>
          </p:cNvPicPr>
          <p:nvPr/>
        </p:nvPicPr>
        <p:blipFill>
          <a:blip r:embed="rId2">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24544" y="0"/>
            <a:ext cx="946854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43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0"/>
            <a:ext cx="939653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80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المقدمة</a:t>
            </a:r>
            <a:endParaRPr lang="ar-SA" sz="4000" dirty="0"/>
          </a:p>
        </p:txBody>
      </p:sp>
      <p:sp>
        <p:nvSpPr>
          <p:cNvPr id="3" name="عنصر نائب للمحتوى 2"/>
          <p:cNvSpPr>
            <a:spLocks noGrp="1"/>
          </p:cNvSpPr>
          <p:nvPr>
            <p:ph idx="1"/>
          </p:nvPr>
        </p:nvSpPr>
        <p:spPr>
          <a:xfrm>
            <a:off x="457200" y="1340768"/>
            <a:ext cx="8229600" cy="4785395"/>
          </a:xfrm>
        </p:spPr>
        <p:txBody>
          <a:bodyPr>
            <a:normAutofit fontScale="85000" lnSpcReduction="10000"/>
          </a:bodyPr>
          <a:lstStyle/>
          <a:p>
            <a:r>
              <a:rPr lang="ar-SA" dirty="0" smtClean="0"/>
              <a:t>تعد مدينة مكة المكرمة من اسرع مدن المملكة نموا فقد زادت المساحة المعمورة بها حوالي 27 ضعف خلال الثلاثين سنة الاخيرة بناء على بيانات وزارة الشؤون البلدية والقروية 1999م ونتج عن هذا النمو السريع مشاكل عديدة من اهمها النمو العشوائي وعدم وفاء الخدمات في مناطق النمو واختلاط استخدامات الاراضي بالمدينة .ويقصد باستخدام الاراضي هو كل ما يتعلق بنشاط الانسان على جزء من الارض او هو التوزيع الجغرافي الوظيفي في المدينة . وترتكز الخطط المستقبلية للمدن على المعرفة الدقيقة لاستخدامات الاراضي واتجاهات النمو . وكانت الوسيلة السائدة في الاربعينات لتصنيف الاراضي في المدن هو استعمال الصور الجوية البانكروماتيكية ذات المقياس المتوسط ولكن برامج لاندسات وسبوت قد شجعت على استشعار البيانات وتصنيف المدن على ضوئها.</a:t>
            </a:r>
            <a:endParaRPr lang="ar-SA" dirty="0"/>
          </a:p>
        </p:txBody>
      </p:sp>
    </p:spTree>
    <p:extLst>
      <p:ext uri="{BB962C8B-B14F-4D97-AF65-F5344CB8AC3E}">
        <p14:creationId xmlns:p14="http://schemas.microsoft.com/office/powerpoint/2010/main" val="3590967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57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24728" cy="753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119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80712" cy="72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892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8130" name="Picture 2"/>
          <p:cNvPicPr>
            <a:picLocks noChangeAspect="1" noChangeArrowheads="1"/>
          </p:cNvPicPr>
          <p:nvPr/>
        </p:nvPicPr>
        <p:blipFill>
          <a:blip r:embed="rId2">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900608" y="-531440"/>
            <a:ext cx="11233248" cy="806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331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9154" name="Picture 2"/>
          <p:cNvPicPr>
            <a:picLocks noChangeAspect="1" noChangeArrowheads="1"/>
          </p:cNvPicPr>
          <p:nvPr/>
        </p:nvPicPr>
        <p:blipFill>
          <a:blip r:embed="rId2">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640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50178" name="Picture 2"/>
          <p:cNvPicPr>
            <a:picLocks noChangeAspect="1" noChangeArrowheads="1"/>
          </p:cNvPicPr>
          <p:nvPr/>
        </p:nvPicPr>
        <p:blipFill>
          <a:blip r:embed="rId2">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450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51202" name="Picture 2"/>
          <p:cNvPicPr>
            <a:picLocks noChangeAspect="1" noChangeArrowheads="1"/>
          </p:cNvPicPr>
          <p:nvPr/>
        </p:nvPicPr>
        <p:blipFill>
          <a:blip r:embed="rId2">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252535" y="0"/>
            <a:ext cx="9396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186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52226" name="Picture 2"/>
          <p:cNvPicPr>
            <a:picLocks noChangeAspect="1" noChangeArrowheads="1"/>
          </p:cNvPicPr>
          <p:nvPr/>
        </p:nvPicPr>
        <p:blipFill>
          <a:blip r:embed="rId2">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80528" y="0"/>
            <a:ext cx="93245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29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457200" y="116632"/>
            <a:ext cx="8229600" cy="6480720"/>
          </a:xfrm>
        </p:spPr>
        <p:txBody>
          <a:bodyPr>
            <a:normAutofit fontScale="92500" lnSpcReduction="20000"/>
          </a:bodyPr>
          <a:lstStyle/>
          <a:p>
            <a:r>
              <a:rPr lang="ar-SA" dirty="0"/>
              <a:t>وبالرغم من بعض النتائج المرضية لاستخدام بيانات الاقمار الصناعية في تصنيف استخدامات الاراضي في المدن الا ان بعض الدراسات اشارت </a:t>
            </a:r>
            <a:r>
              <a:rPr lang="ar-SA" dirty="0" smtClean="0"/>
              <a:t>الى استخدام بيانات اللاقط سبوت </a:t>
            </a:r>
            <a:r>
              <a:rPr lang="en-US" dirty="0" smtClean="0"/>
              <a:t>spot-</a:t>
            </a:r>
            <a:r>
              <a:rPr lang="en-US" dirty="0" err="1" smtClean="0"/>
              <a:t>xs</a:t>
            </a:r>
            <a:r>
              <a:rPr lang="ar-SA" dirty="0" smtClean="0"/>
              <a:t> لم تكن دقتها كافية في كثير من التطبيقات الحضرية خاصة عندما تتعلق التصنيفات على المستويين الثاني والثالث لتصنيف اندرسون والبعض يرى ان دقة الوضوح المكاني لا تزال بعيدة عن المقياس المطلوب في خرائط المدن والذي يتراوح ما بين 2000:1  و 20000:1 ولكن التحسينات التي طرأت على الوضوح المكاني وقدرته لبيانات القمر الصناعي الهندي </a:t>
            </a:r>
            <a:r>
              <a:rPr lang="en-US" dirty="0" smtClean="0"/>
              <a:t>IRS</a:t>
            </a:r>
            <a:r>
              <a:rPr lang="ar-SA" dirty="0" smtClean="0"/>
              <a:t> ضمن النطاق البانكروماتيكي وكذلك بيانات القمر الصناعي ايكونوس قد حقق امالا وامكانيات لتمييز الاستخدامات الاراضي في المستوى الثاني وبعض استخدامات المستوى الثالث لتصنيف اندرسون. واعتماد النطاق البانكروماتيكي وحده للتصنيف لا يجدي لضعف الوضوح الطيفي ومن هنا برزت طريقة دمج الصور ذات الوضوح الطيفي العالي مثل بيانات </a:t>
            </a:r>
            <a:r>
              <a:rPr lang="en-US" dirty="0" smtClean="0"/>
              <a:t>TM –ETM+</a:t>
            </a:r>
            <a:r>
              <a:rPr lang="ar-SA" dirty="0" smtClean="0"/>
              <a:t> المحمول على لاندسات مع بيانات </a:t>
            </a:r>
            <a:r>
              <a:rPr lang="en-US" dirty="0" smtClean="0"/>
              <a:t>IRS</a:t>
            </a:r>
            <a:r>
              <a:rPr lang="ar-SA" dirty="0" smtClean="0"/>
              <a:t> للقمر الصناعي الهندي البانكروماتيكي عالية الوضوح المكاني. وقد اثبتت هذه</a:t>
            </a:r>
            <a:endParaRPr lang="ar-SA" dirty="0"/>
          </a:p>
        </p:txBody>
      </p:sp>
    </p:spTree>
    <p:extLst>
      <p:ext uri="{BB962C8B-B14F-4D97-AF65-F5344CB8AC3E}">
        <p14:creationId xmlns:p14="http://schemas.microsoft.com/office/powerpoint/2010/main" val="284863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الطريقة جدواها في عدد من الدراسات مثل :</a:t>
            </a:r>
          </a:p>
          <a:p>
            <a:endParaRPr lang="ar-SA" dirty="0"/>
          </a:p>
          <a:p>
            <a:endParaRPr lang="ar-SA" dirty="0" smtClean="0"/>
          </a:p>
          <a:p>
            <a:r>
              <a:rPr lang="ar-SA" dirty="0" smtClean="0"/>
              <a:t>وان كان البعض يرى ان الدمج يحسن فقط تحديد استعمالات الاراضي في المستوى الثاني لتصنيف اندرسون وليس على المستوى الثالث ويعزى هذا الى ان زيادة قدرة التمييز المكانية يؤدي الى تباينات طيفية عالية في البيئة الحضرية مما ينتج عنه ضعف في تصنيف استخدامات الاراضي.</a:t>
            </a:r>
            <a:endParaRPr lang="ar-SA"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20888"/>
            <a:ext cx="756084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28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57200" y="332656"/>
            <a:ext cx="8229600" cy="5793507"/>
          </a:xfrm>
        </p:spPr>
        <p:txBody>
          <a:bodyPr>
            <a:normAutofit fontScale="92500"/>
          </a:bodyPr>
          <a:lstStyle/>
          <a:p>
            <a:r>
              <a:rPr lang="ar-SA" dirty="0" smtClean="0"/>
              <a:t>فيما يتعلق بدراسة استخدامات الاراضي في المدن السعودية فان قسما قد انتهج الاسلوب التقليدي الذي يرتكز على استخدام البيانات والخرائط والمسح الميداني مثل دراسة الشمراني 1990م ودراسة المطري 1985م لتحديد استخدامات الاراضي في المدن السعودية وغيرهم. مثل الهاجري 2001م. ومن الملاحظ ندرة الدراسات التي ارتكزت على التقنيات الحديثة من بيانات الاقمار الصناعية باستثناء دراسة لاستخدامات الاراضي في مدينة الطائف 1995م فان الباحث لم يعثر على دراسة عنيت بدراسة استخدامات الاراضي في أي مدينة سعودية باستخدام المعالجة الالية لبيانات الاقمار الصناعية من اجل تصنيف استخدامات الاراضي كوسيلة لمعرفة التغير الذي طرأ على البنية العمرانية في المدن السعودية.</a:t>
            </a:r>
            <a:endParaRPr lang="ar-SA" dirty="0"/>
          </a:p>
        </p:txBody>
      </p:sp>
    </p:spTree>
    <p:extLst>
      <p:ext uri="{BB962C8B-B14F-4D97-AF65-F5344CB8AC3E}">
        <p14:creationId xmlns:p14="http://schemas.microsoft.com/office/powerpoint/2010/main" val="1674639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dirty="0" smtClean="0"/>
              <a:t>ومما ذكر فقد تم تطبيق اساليب معينة لاكتشاف التغيرات في بيئة مدينة مكة المكرمة (الغامدي 2001م) حيث دمجت البيانات الرقمية </a:t>
            </a:r>
            <a:r>
              <a:rPr lang="en-US" dirty="0" smtClean="0"/>
              <a:t>spot-</a:t>
            </a:r>
            <a:r>
              <a:rPr lang="en-US" dirty="0" err="1" smtClean="0"/>
              <a:t>xs</a:t>
            </a:r>
            <a:r>
              <a:rPr lang="ar-SA" dirty="0" smtClean="0"/>
              <a:t> في فترتين زمنيتين بعدها طبق 4 اساليب لاكتشاف التغير وهذا التغير يمكن رصده نوعا وكما في البيئات الحضرية عن طريق التصنيف غير الموجه لنواتج تحليل المركبات الرئيسية وباسلوب العتبة والذي امكن الباحث من تحديد مناطق التغير ومقدار ذلك التغير في تلك المناطق. وفي هذه الدراسة طبق الباحث غطاء الارض </a:t>
            </a:r>
            <a:r>
              <a:rPr lang="en-US" dirty="0" smtClean="0"/>
              <a:t>Land cover</a:t>
            </a:r>
            <a:r>
              <a:rPr lang="ar-SA" dirty="0" smtClean="0"/>
              <a:t> وليس استخدامات الاراضي </a:t>
            </a:r>
            <a:r>
              <a:rPr lang="en-US" dirty="0" smtClean="0"/>
              <a:t>Land use</a:t>
            </a:r>
            <a:r>
              <a:rPr lang="ar-SA" dirty="0" smtClean="0"/>
              <a:t> </a:t>
            </a:r>
            <a:r>
              <a:rPr lang="ar-SA" dirty="0" err="1" smtClean="0"/>
              <a:t>لانه</a:t>
            </a:r>
            <a:r>
              <a:rPr lang="ar-SA" dirty="0" smtClean="0"/>
              <a:t> لم يكن هدف الدراسة.</a:t>
            </a:r>
            <a:endParaRPr lang="ar-SA" dirty="0"/>
          </a:p>
        </p:txBody>
      </p:sp>
    </p:spTree>
    <p:extLst>
      <p:ext uri="{BB962C8B-B14F-4D97-AF65-F5344CB8AC3E}">
        <p14:creationId xmlns:p14="http://schemas.microsoft.com/office/powerpoint/2010/main" val="342702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92500" lnSpcReduction="20000"/>
          </a:bodyPr>
          <a:lstStyle/>
          <a:p>
            <a:r>
              <a:rPr lang="ar-SA" dirty="0" smtClean="0">
                <a:cs typeface="+mj-cs"/>
              </a:rPr>
              <a:t>ومع ان بيانات الاقمار الصناعية تبدو كوسيلة نافعة في تصنيف استعمالات الاراضي الا ان استخدامها قد ارتبط ببعض المشكلات فان كانت البيانات المستخدمة ذات قدرة وضوح مكاني منخفض فأنها تجعل التصنيف اكثر استقرارا ولكن ثمن ذلك هو تدني مقدار التباين في انماط استخدامات الاراضي ولكن ان كانت قيمة الوضوح المكاني عالي فان ذلك يؤدي الى تباين عالي في الخصائص الطيفية مما ينتج عنه ضعف في التصنيف كذلك معظم الدراسات التي اشارت الى نفع بيانات الاقمار الصناعية في تصنيف استخدامات الاراضي قد اتت نتائجها من تطبيقات على بيئات حضرية في العالم الجديد حيث تختلف معطياتها عن النسيج الحضري في المدن القديمة من العالم القديم ففي الاحياء القديمة من مكة مثل الهنداوية والطندباوي نجد ان المساكن ذات وحدات صغيرة الحجم أي اقل من وحدة خلية الصورة في الماسح الموضوعي وذات انعكاسات مشابهة للأراضي الفضاء داخل الاحياء او على سفوح الجبال المواجهة للشمس.</a:t>
            </a:r>
            <a:endParaRPr lang="ar-SA" dirty="0">
              <a:cs typeface="+mj-cs"/>
            </a:endParaRPr>
          </a:p>
        </p:txBody>
      </p:sp>
    </p:spTree>
    <p:extLst>
      <p:ext uri="{BB962C8B-B14F-4D97-AF65-F5344CB8AC3E}">
        <p14:creationId xmlns:p14="http://schemas.microsoft.com/office/powerpoint/2010/main" val="31744043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3071</Words>
  <Application>Microsoft Office PowerPoint</Application>
  <PresentationFormat>عرض على الشاشة (3:4)‏</PresentationFormat>
  <Paragraphs>55</Paragraphs>
  <Slides>47</Slides>
  <Notes>0</Notes>
  <HiddenSlides>0</HiddenSlides>
  <MMClips>0</MMClips>
  <ScaleCrop>false</ScaleCrop>
  <HeadingPairs>
    <vt:vector size="4" baseType="variant">
      <vt:variant>
        <vt:lpstr>نسق</vt:lpstr>
      </vt:variant>
      <vt:variant>
        <vt:i4>1</vt:i4>
      </vt:variant>
      <vt:variant>
        <vt:lpstr>عناوين الشرائح</vt:lpstr>
      </vt:variant>
      <vt:variant>
        <vt:i4>47</vt:i4>
      </vt:variant>
    </vt:vector>
  </HeadingPairs>
  <TitlesOfParts>
    <vt:vector size="48" baseType="lpstr">
      <vt:lpstr>نسق Office</vt:lpstr>
      <vt:lpstr>المحاضرة الحادية عشر </vt:lpstr>
      <vt:lpstr>عرض تقديمي في PowerPoint</vt:lpstr>
      <vt:lpstr>عرض تقديمي في PowerPoint</vt:lpstr>
      <vt:lpstr>المقدمة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منهج البحث:</vt:lpstr>
      <vt:lpstr>بيانات الدراسة: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النتائج والتوصيات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الحادية عشر</dc:title>
  <dc:creator>Asus</dc:creator>
  <cp:lastModifiedBy>mey</cp:lastModifiedBy>
  <cp:revision>46</cp:revision>
  <dcterms:created xsi:type="dcterms:W3CDTF">2013-04-06T14:56:09Z</dcterms:created>
  <dcterms:modified xsi:type="dcterms:W3CDTF">2014-05-08T11:50:30Z</dcterms:modified>
</cp:coreProperties>
</file>