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70" r:id="rId9"/>
    <p:sldId id="263" r:id="rId10"/>
    <p:sldId id="264" r:id="rId11"/>
    <p:sldId id="265" r:id="rId12"/>
    <p:sldId id="266" r:id="rId13"/>
    <p:sldId id="267" r:id="rId14"/>
    <p:sldId id="268" r:id="rId15"/>
    <p:sldId id="269" r:id="rId16"/>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9" d="100"/>
          <a:sy n="69" d="100"/>
        </p:scale>
        <p:origin x="-1560"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D913C8B9-2B90-4BD0-8972-56F7320302A7}" type="datetimeFigureOut">
              <a:rPr lang="ar-SA" smtClean="0"/>
              <a:t>21/06/35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F5EBCDC9-2E40-4C7A-ADA7-814FC260B7E2}" type="slidenum">
              <a:rPr lang="ar-SA" smtClean="0"/>
              <a:t>‹#›</a:t>
            </a:fld>
            <a:endParaRPr lang="ar-SA"/>
          </a:p>
        </p:txBody>
      </p:sp>
    </p:spTree>
    <p:extLst>
      <p:ext uri="{BB962C8B-B14F-4D97-AF65-F5344CB8AC3E}">
        <p14:creationId xmlns:p14="http://schemas.microsoft.com/office/powerpoint/2010/main" val="2008553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D913C8B9-2B90-4BD0-8972-56F7320302A7}" type="datetimeFigureOut">
              <a:rPr lang="ar-SA" smtClean="0"/>
              <a:t>21/06/35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F5EBCDC9-2E40-4C7A-ADA7-814FC260B7E2}" type="slidenum">
              <a:rPr lang="ar-SA" smtClean="0"/>
              <a:t>‹#›</a:t>
            </a:fld>
            <a:endParaRPr lang="ar-SA"/>
          </a:p>
        </p:txBody>
      </p:sp>
    </p:spTree>
    <p:extLst>
      <p:ext uri="{BB962C8B-B14F-4D97-AF65-F5344CB8AC3E}">
        <p14:creationId xmlns:p14="http://schemas.microsoft.com/office/powerpoint/2010/main" val="40565940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D913C8B9-2B90-4BD0-8972-56F7320302A7}" type="datetimeFigureOut">
              <a:rPr lang="ar-SA" smtClean="0"/>
              <a:t>21/06/35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F5EBCDC9-2E40-4C7A-ADA7-814FC260B7E2}" type="slidenum">
              <a:rPr lang="ar-SA" smtClean="0"/>
              <a:t>‹#›</a:t>
            </a:fld>
            <a:endParaRPr lang="ar-SA"/>
          </a:p>
        </p:txBody>
      </p:sp>
    </p:spTree>
    <p:extLst>
      <p:ext uri="{BB962C8B-B14F-4D97-AF65-F5344CB8AC3E}">
        <p14:creationId xmlns:p14="http://schemas.microsoft.com/office/powerpoint/2010/main" val="18768490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D913C8B9-2B90-4BD0-8972-56F7320302A7}" type="datetimeFigureOut">
              <a:rPr lang="ar-SA" smtClean="0"/>
              <a:t>21/06/35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F5EBCDC9-2E40-4C7A-ADA7-814FC260B7E2}" type="slidenum">
              <a:rPr lang="ar-SA" smtClean="0"/>
              <a:t>‹#›</a:t>
            </a:fld>
            <a:endParaRPr lang="ar-SA"/>
          </a:p>
        </p:txBody>
      </p:sp>
    </p:spTree>
    <p:extLst>
      <p:ext uri="{BB962C8B-B14F-4D97-AF65-F5344CB8AC3E}">
        <p14:creationId xmlns:p14="http://schemas.microsoft.com/office/powerpoint/2010/main" val="25798408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D913C8B9-2B90-4BD0-8972-56F7320302A7}" type="datetimeFigureOut">
              <a:rPr lang="ar-SA" smtClean="0"/>
              <a:t>21/06/35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F5EBCDC9-2E40-4C7A-ADA7-814FC260B7E2}" type="slidenum">
              <a:rPr lang="ar-SA" smtClean="0"/>
              <a:t>‹#›</a:t>
            </a:fld>
            <a:endParaRPr lang="ar-SA"/>
          </a:p>
        </p:txBody>
      </p:sp>
    </p:spTree>
    <p:extLst>
      <p:ext uri="{BB962C8B-B14F-4D97-AF65-F5344CB8AC3E}">
        <p14:creationId xmlns:p14="http://schemas.microsoft.com/office/powerpoint/2010/main" val="36930601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D913C8B9-2B90-4BD0-8972-56F7320302A7}" type="datetimeFigureOut">
              <a:rPr lang="ar-SA" smtClean="0"/>
              <a:t>21/06/35</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F5EBCDC9-2E40-4C7A-ADA7-814FC260B7E2}" type="slidenum">
              <a:rPr lang="ar-SA" smtClean="0"/>
              <a:t>‹#›</a:t>
            </a:fld>
            <a:endParaRPr lang="ar-SA"/>
          </a:p>
        </p:txBody>
      </p:sp>
    </p:spTree>
    <p:extLst>
      <p:ext uri="{BB962C8B-B14F-4D97-AF65-F5344CB8AC3E}">
        <p14:creationId xmlns:p14="http://schemas.microsoft.com/office/powerpoint/2010/main" val="1217887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D913C8B9-2B90-4BD0-8972-56F7320302A7}" type="datetimeFigureOut">
              <a:rPr lang="ar-SA" smtClean="0"/>
              <a:t>21/06/35</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F5EBCDC9-2E40-4C7A-ADA7-814FC260B7E2}" type="slidenum">
              <a:rPr lang="ar-SA" smtClean="0"/>
              <a:t>‹#›</a:t>
            </a:fld>
            <a:endParaRPr lang="ar-SA"/>
          </a:p>
        </p:txBody>
      </p:sp>
    </p:spTree>
    <p:extLst>
      <p:ext uri="{BB962C8B-B14F-4D97-AF65-F5344CB8AC3E}">
        <p14:creationId xmlns:p14="http://schemas.microsoft.com/office/powerpoint/2010/main" val="31055197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D913C8B9-2B90-4BD0-8972-56F7320302A7}" type="datetimeFigureOut">
              <a:rPr lang="ar-SA" smtClean="0"/>
              <a:t>21/06/35</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F5EBCDC9-2E40-4C7A-ADA7-814FC260B7E2}" type="slidenum">
              <a:rPr lang="ar-SA" smtClean="0"/>
              <a:t>‹#›</a:t>
            </a:fld>
            <a:endParaRPr lang="ar-SA"/>
          </a:p>
        </p:txBody>
      </p:sp>
    </p:spTree>
    <p:extLst>
      <p:ext uri="{BB962C8B-B14F-4D97-AF65-F5344CB8AC3E}">
        <p14:creationId xmlns:p14="http://schemas.microsoft.com/office/powerpoint/2010/main" val="36465180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D913C8B9-2B90-4BD0-8972-56F7320302A7}" type="datetimeFigureOut">
              <a:rPr lang="ar-SA" smtClean="0"/>
              <a:t>21/06/35</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F5EBCDC9-2E40-4C7A-ADA7-814FC260B7E2}" type="slidenum">
              <a:rPr lang="ar-SA" smtClean="0"/>
              <a:t>‹#›</a:t>
            </a:fld>
            <a:endParaRPr lang="ar-SA"/>
          </a:p>
        </p:txBody>
      </p:sp>
    </p:spTree>
    <p:extLst>
      <p:ext uri="{BB962C8B-B14F-4D97-AF65-F5344CB8AC3E}">
        <p14:creationId xmlns:p14="http://schemas.microsoft.com/office/powerpoint/2010/main" val="38359923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D913C8B9-2B90-4BD0-8972-56F7320302A7}" type="datetimeFigureOut">
              <a:rPr lang="ar-SA" smtClean="0"/>
              <a:t>21/06/35</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F5EBCDC9-2E40-4C7A-ADA7-814FC260B7E2}" type="slidenum">
              <a:rPr lang="ar-SA" smtClean="0"/>
              <a:t>‹#›</a:t>
            </a:fld>
            <a:endParaRPr lang="ar-SA"/>
          </a:p>
        </p:txBody>
      </p:sp>
    </p:spTree>
    <p:extLst>
      <p:ext uri="{BB962C8B-B14F-4D97-AF65-F5344CB8AC3E}">
        <p14:creationId xmlns:p14="http://schemas.microsoft.com/office/powerpoint/2010/main" val="8064679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D913C8B9-2B90-4BD0-8972-56F7320302A7}" type="datetimeFigureOut">
              <a:rPr lang="ar-SA" smtClean="0"/>
              <a:t>21/06/35</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F5EBCDC9-2E40-4C7A-ADA7-814FC260B7E2}" type="slidenum">
              <a:rPr lang="ar-SA" smtClean="0"/>
              <a:t>‹#›</a:t>
            </a:fld>
            <a:endParaRPr lang="ar-SA"/>
          </a:p>
        </p:txBody>
      </p:sp>
    </p:spTree>
    <p:extLst>
      <p:ext uri="{BB962C8B-B14F-4D97-AF65-F5344CB8AC3E}">
        <p14:creationId xmlns:p14="http://schemas.microsoft.com/office/powerpoint/2010/main" val="12183422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D913C8B9-2B90-4BD0-8972-56F7320302A7}" type="datetimeFigureOut">
              <a:rPr lang="ar-SA" smtClean="0"/>
              <a:t>21/06/35</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F5EBCDC9-2E40-4C7A-ADA7-814FC260B7E2}" type="slidenum">
              <a:rPr lang="ar-SA" smtClean="0"/>
              <a:t>‹#›</a:t>
            </a:fld>
            <a:endParaRPr lang="ar-SA"/>
          </a:p>
        </p:txBody>
      </p:sp>
    </p:spTree>
    <p:extLst>
      <p:ext uri="{BB962C8B-B14F-4D97-AF65-F5344CB8AC3E}">
        <p14:creationId xmlns:p14="http://schemas.microsoft.com/office/powerpoint/2010/main" val="13966764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ar-SA" dirty="0" smtClean="0"/>
              <a:t>المحاضرة الحادية عشر</a:t>
            </a:r>
            <a:endParaRPr lang="ar-SA" dirty="0"/>
          </a:p>
        </p:txBody>
      </p:sp>
      <p:sp>
        <p:nvSpPr>
          <p:cNvPr id="3" name="عنوان فرعي 2"/>
          <p:cNvSpPr>
            <a:spLocks noGrp="1"/>
          </p:cNvSpPr>
          <p:nvPr>
            <p:ph type="subTitle" idx="1"/>
          </p:nvPr>
        </p:nvSpPr>
        <p:spPr/>
        <p:txBody>
          <a:bodyPr/>
          <a:lstStyle/>
          <a:p>
            <a:r>
              <a:rPr lang="ar-SA" dirty="0" smtClean="0"/>
              <a:t>تابع الاختلاط الطيفي</a:t>
            </a:r>
            <a:endParaRPr lang="ar-SA" dirty="0"/>
          </a:p>
        </p:txBody>
      </p:sp>
    </p:spTree>
    <p:extLst>
      <p:ext uri="{BB962C8B-B14F-4D97-AF65-F5344CB8AC3E}">
        <p14:creationId xmlns:p14="http://schemas.microsoft.com/office/powerpoint/2010/main" val="12501112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r>
              <a:rPr lang="ar-SA" dirty="0" smtClean="0"/>
              <a:t>وهي ضمن قياسات بمدى سنتيمترات الى مليمترات فالعينات الطيفية المختبرية لها مميزات فيزيائية وكيمائية وهي اساسيات فهمنا المعتمدة على معرفتنا للانعكاس والانبعاث الطيفي . فالعمل الحقلي يعيدنا اليه عندما نحتاج الى ارجاع الطيف (</a:t>
            </a:r>
            <a:r>
              <a:rPr lang="en-US" dirty="0" smtClean="0"/>
              <a:t>reference spectral</a:t>
            </a:r>
            <a:r>
              <a:rPr lang="ar-SA" dirty="0" smtClean="0"/>
              <a:t>) للنماذج المختلطة.</a:t>
            </a:r>
            <a:endParaRPr lang="ar-SA" dirty="0"/>
          </a:p>
        </p:txBody>
      </p:sp>
    </p:spTree>
    <p:extLst>
      <p:ext uri="{BB962C8B-B14F-4D97-AF65-F5344CB8AC3E}">
        <p14:creationId xmlns:p14="http://schemas.microsoft.com/office/powerpoint/2010/main" val="42485535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تمثيل العناصر المختلطة:</a:t>
            </a:r>
            <a:endParaRPr lang="ar-SA" dirty="0"/>
          </a:p>
        </p:txBody>
      </p:sp>
      <p:sp>
        <p:nvSpPr>
          <p:cNvPr id="3" name="عنصر نائب للمحتوى 2"/>
          <p:cNvSpPr>
            <a:spLocks noGrp="1"/>
          </p:cNvSpPr>
          <p:nvPr>
            <p:ph idx="1"/>
          </p:nvPr>
        </p:nvSpPr>
        <p:spPr/>
        <p:txBody>
          <a:bodyPr/>
          <a:lstStyle/>
          <a:p>
            <a:r>
              <a:rPr lang="ar-SA" dirty="0" smtClean="0"/>
              <a:t>خبراتنا من الملاحظة الحقلية لعينات بحجم عدد قليل من السنتيمترات للمواد قد لا تكون كافية لوصف التعقيد على الارض في مساحة صغيرة او مثل المناطق الكبيرة التي تغطيها صور الاقمار الصناعية .</a:t>
            </a:r>
          </a:p>
          <a:p>
            <a:r>
              <a:rPr lang="ar-SA" dirty="0" smtClean="0"/>
              <a:t>كما انه ليس من السهل التمييز البصري للعناصر المختلطة في الحقل على الارض. فمثلا خضرة النبات والغابات نستطيع ان نتعرف عليها وكيف تبدو على الطبيعة كما ان لها ايضا انعكاس طيفي يميزها في الاختبارات الحقلية.</a:t>
            </a:r>
            <a:endParaRPr lang="ar-SA" dirty="0"/>
          </a:p>
        </p:txBody>
      </p:sp>
    </p:spTree>
    <p:extLst>
      <p:ext uri="{BB962C8B-B14F-4D97-AF65-F5344CB8AC3E}">
        <p14:creationId xmlns:p14="http://schemas.microsoft.com/office/powerpoint/2010/main" val="12401295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r>
              <a:rPr lang="ar-SA" dirty="0" smtClean="0"/>
              <a:t>وخضرة الاوراق اللازمة للكلورفيل . </a:t>
            </a:r>
          </a:p>
          <a:p>
            <a:r>
              <a:rPr lang="ar-SA" dirty="0" smtClean="0"/>
              <a:t>ولذلك الارجاع الطيفي للغابات غير موجود ولذلك لا يستطيع قياس مساحات واسعة دون التحكم بالعوامل التي نحتاجها في المختبر كعينة صغيرة. وهي تعود كما عرفنا سابقا .</a:t>
            </a:r>
          </a:p>
          <a:p>
            <a:r>
              <a:rPr lang="ar-SA" dirty="0" smtClean="0"/>
              <a:t>وبالتالي تتعدد النماذج التي نستطيع ان نطبقها على النبات خاصة مع ذلك الاختلاط الطيفي للنبات ولكن ستنتج هذه النماذج كسور لكل بكسل.</a:t>
            </a:r>
            <a:endParaRPr lang="ar-SA" dirty="0"/>
          </a:p>
        </p:txBody>
      </p:sp>
    </p:spTree>
    <p:extLst>
      <p:ext uri="{BB962C8B-B14F-4D97-AF65-F5344CB8AC3E}">
        <p14:creationId xmlns:p14="http://schemas.microsoft.com/office/powerpoint/2010/main" val="32838814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r>
              <a:rPr lang="ar-SA" dirty="0" smtClean="0"/>
              <a:t>وهنا عنصر مهم يجب مراعاته وهو تأثير الزمن خاصة عند الاختبارات الحقلية فهناك مواد تتغير طيفيا خلال الزمن . </a:t>
            </a:r>
          </a:p>
          <a:p>
            <a:pPr marL="0" indent="0">
              <a:buNone/>
            </a:pPr>
            <a:r>
              <a:rPr lang="ar-SA" dirty="0" smtClean="0"/>
              <a:t>ومثال ذلك التغير الطيفي في الصور للغابات والذي يمكن فهمه بواسطة القياس الارضي الحقلي خلال المواسم من الخضرة الى الصفرة الى الاوراق البنية وقت الخريف .</a:t>
            </a:r>
            <a:endParaRPr lang="ar-SA" dirty="0"/>
          </a:p>
        </p:txBody>
      </p:sp>
    </p:spTree>
    <p:extLst>
      <p:ext uri="{BB962C8B-B14F-4D97-AF65-F5344CB8AC3E}">
        <p14:creationId xmlns:p14="http://schemas.microsoft.com/office/powerpoint/2010/main" val="5746568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العلاقة غير الخطية للاختلاط</a:t>
            </a:r>
            <a:endParaRPr lang="ar-SA" dirty="0"/>
          </a:p>
        </p:txBody>
      </p:sp>
      <p:sp>
        <p:nvSpPr>
          <p:cNvPr id="3" name="عنصر نائب للمحتوى 2"/>
          <p:cNvSpPr>
            <a:spLocks noGrp="1"/>
          </p:cNvSpPr>
          <p:nvPr>
            <p:ph idx="1"/>
          </p:nvPr>
        </p:nvSpPr>
        <p:spPr/>
        <p:txBody>
          <a:bodyPr/>
          <a:lstStyle/>
          <a:p>
            <a:r>
              <a:rPr lang="ar-SA" dirty="0" smtClean="0"/>
              <a:t>وهي متعلقة بالأطياف المنبعثة من الاجسام وهنا لا نستطيع ان نطبق نماذج خطية معها .</a:t>
            </a:r>
          </a:p>
          <a:p>
            <a:r>
              <a:rPr lang="ar-SA" dirty="0" smtClean="0"/>
              <a:t>والعلاقة غير الخطية تحدث للاختلاط الطيفي نتيجة الانبعاث للمواد قبل ان </a:t>
            </a:r>
            <a:r>
              <a:rPr lang="ar-SA" smtClean="0"/>
              <a:t>تختلط بمواد اخرى.</a:t>
            </a:r>
            <a:endParaRPr lang="ar-SA" dirty="0"/>
          </a:p>
        </p:txBody>
      </p:sp>
    </p:spTree>
    <p:extLst>
      <p:ext uri="{BB962C8B-B14F-4D97-AF65-F5344CB8AC3E}">
        <p14:creationId xmlns:p14="http://schemas.microsoft.com/office/powerpoint/2010/main" val="6518260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dirty="0" smtClean="0"/>
              <a:t>شكل يوضح العلاقة غير الخطية للاختلاط الطيفي </a:t>
            </a:r>
            <a:endParaRPr lang="ar-SA" dirty="0"/>
          </a:p>
        </p:txBody>
      </p:sp>
      <p:pic>
        <p:nvPicPr>
          <p:cNvPr id="4" name="عنصر نائب للمحتوى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11560" y="1988840"/>
            <a:ext cx="3744416" cy="4248472"/>
          </a:xfrm>
        </p:spPr>
      </p:pic>
      <p:pic>
        <p:nvPicPr>
          <p:cNvPr id="5" name="صورة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860032" y="1988840"/>
            <a:ext cx="3744416" cy="4248472"/>
          </a:xfrm>
          <a:prstGeom prst="rect">
            <a:avLst/>
          </a:prstGeom>
        </p:spPr>
      </p:pic>
    </p:spTree>
    <p:extLst>
      <p:ext uri="{BB962C8B-B14F-4D97-AF65-F5344CB8AC3E}">
        <p14:creationId xmlns:p14="http://schemas.microsoft.com/office/powerpoint/2010/main" val="1970603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r>
              <a:rPr lang="ar-SA" dirty="0" smtClean="0"/>
              <a:t>يمكن ايضا ان يعرف العنصر المختلط من الحقل او العمل الميداني وفي المختبر ويسمى </a:t>
            </a:r>
            <a:r>
              <a:rPr lang="en-US" dirty="0" smtClean="0"/>
              <a:t>reference </a:t>
            </a:r>
            <a:r>
              <a:rPr lang="en-US" dirty="0" err="1" smtClean="0"/>
              <a:t>endmember</a:t>
            </a:r>
            <a:endParaRPr lang="en-US" dirty="0" smtClean="0"/>
          </a:p>
          <a:p>
            <a:r>
              <a:rPr lang="ar-SA" dirty="0" smtClean="0"/>
              <a:t>وظاهرة الظل تندرج تحت ذلك ويمكن ان يسمى (</a:t>
            </a:r>
            <a:r>
              <a:rPr lang="en-US" dirty="0" err="1" smtClean="0"/>
              <a:t>Sr</a:t>
            </a:r>
            <a:r>
              <a:rPr lang="ar-SA" dirty="0" smtClean="0"/>
              <a:t>) </a:t>
            </a:r>
            <a:r>
              <a:rPr lang="en-US" dirty="0" smtClean="0"/>
              <a:t>shade reference</a:t>
            </a:r>
          </a:p>
          <a:p>
            <a:r>
              <a:rPr lang="ar-SA" dirty="0" smtClean="0"/>
              <a:t>والذي له قيمة رقمية =صفر في جميع النطاقات وبالتالي نستطيع ان نعرف 3 اعضاء مختلطة لتوضيح العنصر النقي او البكسل غير مختلط .</a:t>
            </a:r>
            <a:endParaRPr lang="ar-SA" dirty="0"/>
          </a:p>
        </p:txBody>
      </p:sp>
    </p:spTree>
    <p:extLst>
      <p:ext uri="{BB962C8B-B14F-4D97-AF65-F5344CB8AC3E}">
        <p14:creationId xmlns:p14="http://schemas.microsoft.com/office/powerpoint/2010/main" val="38879634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r>
              <a:rPr lang="ar-SA" dirty="0" smtClean="0"/>
              <a:t>وهنا لسنا بحاجة استخدام جميع هذه العناصر لتعريف البكسل المختلط فنحن نحافظ على عدد قليل وصغير من الاعضاء او العناصر المختلطة لان حلها ضمن المعادلة ستكون النتيجة اعداد غير مستقرة .</a:t>
            </a:r>
          </a:p>
          <a:p>
            <a:r>
              <a:rPr lang="ar-SA" dirty="0" smtClean="0"/>
              <a:t>فاذا زادت الاعضاء المختلطة خاصة مع تعدد النطاقات ولذلك يفضل في الصورة المفردة النطاقات استخدام عنصرين فقط من الاعضاء المختلطة.</a:t>
            </a:r>
            <a:endParaRPr lang="ar-SA" dirty="0"/>
          </a:p>
        </p:txBody>
      </p:sp>
    </p:spTree>
    <p:extLst>
      <p:ext uri="{BB962C8B-B14F-4D97-AF65-F5344CB8AC3E}">
        <p14:creationId xmlns:p14="http://schemas.microsoft.com/office/powerpoint/2010/main" val="25272353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المقياس المكاني لعنصر الصورة المختلط:</a:t>
            </a:r>
            <a:endParaRPr lang="ar-SA" dirty="0"/>
          </a:p>
        </p:txBody>
      </p:sp>
      <p:sp>
        <p:nvSpPr>
          <p:cNvPr id="3" name="عنصر نائب للمحتوى 2"/>
          <p:cNvSpPr>
            <a:spLocks noGrp="1"/>
          </p:cNvSpPr>
          <p:nvPr>
            <p:ph idx="1"/>
          </p:nvPr>
        </p:nvSpPr>
        <p:spPr/>
        <p:txBody>
          <a:bodyPr/>
          <a:lstStyle/>
          <a:p>
            <a:r>
              <a:rPr lang="ar-SA" dirty="0" smtClean="0"/>
              <a:t>يمكن القول ان العناصر المختلطة لها ميزة تساعد في توضيح العنصر النقي من الطيف في الصورة وبالتالي يمكن القول ان افضل الصور التي لها اعضاء مختلطة من الطيف للخلايا النقية اكثر من المواد المختلطة .</a:t>
            </a:r>
          </a:p>
          <a:p>
            <a:r>
              <a:rPr lang="ar-SA" dirty="0" smtClean="0"/>
              <a:t>المناطق الغامضة مثل البحيرات والحقول الزراعية ليست جيدة </a:t>
            </a:r>
            <a:r>
              <a:rPr lang="ar-SA" dirty="0" err="1" smtClean="0"/>
              <a:t>لاخذ</a:t>
            </a:r>
            <a:r>
              <a:rPr lang="ar-SA" dirty="0" smtClean="0"/>
              <a:t> عناصر مختلطة </a:t>
            </a:r>
            <a:r>
              <a:rPr lang="ar-SA" dirty="0" err="1" smtClean="0"/>
              <a:t>لانها</a:t>
            </a:r>
            <a:r>
              <a:rPr lang="ar-SA" dirty="0" smtClean="0"/>
              <a:t> جميعا تكون ضمن الحدود المتاخمة او المتداخلة (</a:t>
            </a:r>
            <a:r>
              <a:rPr lang="en-US" dirty="0" smtClean="0"/>
              <a:t>hussy</a:t>
            </a:r>
            <a:r>
              <a:rPr lang="ar-SA" dirty="0" smtClean="0"/>
              <a:t>).</a:t>
            </a:r>
            <a:endParaRPr lang="ar-SA" dirty="0"/>
          </a:p>
        </p:txBody>
      </p:sp>
    </p:spTree>
    <p:extLst>
      <p:ext uri="{BB962C8B-B14F-4D97-AF65-F5344CB8AC3E}">
        <p14:creationId xmlns:p14="http://schemas.microsoft.com/office/powerpoint/2010/main" val="38577097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كم عنصر مختلط يجب ان احدد؟</a:t>
            </a:r>
            <a:endParaRPr lang="ar-SA" dirty="0"/>
          </a:p>
        </p:txBody>
      </p:sp>
      <p:sp>
        <p:nvSpPr>
          <p:cNvPr id="3" name="عنصر نائب للمحتوى 2"/>
          <p:cNvSpPr>
            <a:spLocks noGrp="1"/>
          </p:cNvSpPr>
          <p:nvPr>
            <p:ph idx="1"/>
          </p:nvPr>
        </p:nvSpPr>
        <p:spPr/>
        <p:txBody>
          <a:bodyPr/>
          <a:lstStyle/>
          <a:p>
            <a:r>
              <a:rPr lang="ar-SA" dirty="0" smtClean="0"/>
              <a:t>غالبا الاخطاء في تحليل الصور اثناء جمع اعداد كبيرة من العناصر المختلطة في الصورة ولكي تستخدم جميعها مرة واحدة في النموذج المختلط وهذه بحد ذاتها مشاكل فعليه مع هذه المعالجة.</a:t>
            </a:r>
          </a:p>
          <a:p>
            <a:r>
              <a:rPr lang="ar-SA" dirty="0" smtClean="0"/>
              <a:t>خاصة اذا حاولنا تقديم جميع هذه العناصر المختلطة عادة اكثر من 4 او 5 عناصر فالهدف الاساسي هو مراعاة صحة الكسور ودقتها ونمذجتها .</a:t>
            </a:r>
            <a:endParaRPr lang="ar-SA" dirty="0"/>
          </a:p>
        </p:txBody>
      </p:sp>
    </p:spTree>
    <p:extLst>
      <p:ext uri="{BB962C8B-B14F-4D97-AF65-F5344CB8AC3E}">
        <p14:creationId xmlns:p14="http://schemas.microsoft.com/office/powerpoint/2010/main" val="10841851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r>
              <a:rPr lang="ar-SA" dirty="0" smtClean="0"/>
              <a:t>فنحن لا نستطيع فقط الاحتفاظ بإضافة عناصر مختلطة او غيرها من الحلول لأنها ستصبح غير مستقرة. الاشكال المكانية في الصور ذات الكسور تضيع وتخسر ترابطها المنطقي. لان قيم الكسور تتراوح في الاستجابة للتغيرات الصغيرة ضمن بيانات الرقمية (</a:t>
            </a:r>
            <a:r>
              <a:rPr lang="en-US" dirty="0" smtClean="0"/>
              <a:t>DN</a:t>
            </a:r>
            <a:r>
              <a:rPr lang="ar-SA" dirty="0" smtClean="0"/>
              <a:t>) للنطاق خاصة ان قيم العنصر المختلط او رقمه ينمو ويتزايد خاصة اثناء اختلاط العناصر وبهذا التأثير لهذه الزيادة ستصبح عملية الرصد صعبة لكل عنصر مختلط. </a:t>
            </a:r>
            <a:endParaRPr lang="ar-SA" dirty="0"/>
          </a:p>
        </p:txBody>
      </p:sp>
    </p:spTree>
    <p:extLst>
      <p:ext uri="{BB962C8B-B14F-4D97-AF65-F5344CB8AC3E}">
        <p14:creationId xmlns:p14="http://schemas.microsoft.com/office/powerpoint/2010/main" val="9698640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r>
              <a:rPr lang="ar-SA" dirty="0" smtClean="0"/>
              <a:t>الهدف من تحليل الاختلاط هو نمذجة الاختلاط وليس بالضرورة نمذجة كل شيء في الصورة فنحن نستطيع اخذ الطيف غير المختلط ونختار ايضا العناصر المختلطة (</a:t>
            </a:r>
            <a:r>
              <a:rPr lang="en-US" dirty="0" smtClean="0"/>
              <a:t>End member</a:t>
            </a:r>
            <a:r>
              <a:rPr lang="ar-SA" dirty="0" smtClean="0"/>
              <a:t>) والتي عبرت عن متوسط الجذر التربيعي في الصورة (</a:t>
            </a:r>
            <a:r>
              <a:rPr lang="en-US" dirty="0" smtClean="0"/>
              <a:t>RMS</a:t>
            </a:r>
            <a:r>
              <a:rPr lang="ar-SA" dirty="0" smtClean="0"/>
              <a:t>) فمثلا يمكن ان نبدأ باختبار عنصرين مختلطين من أي جزء في الصورة ومن ثم نمذجتها من خلال تقييم صحتها والحكم عليها من خلال </a:t>
            </a:r>
            <a:r>
              <a:rPr lang="en-US" dirty="0" smtClean="0"/>
              <a:t>RMS</a:t>
            </a:r>
            <a:r>
              <a:rPr lang="ar-SA" dirty="0" smtClean="0"/>
              <a:t> والكسور</a:t>
            </a:r>
          </a:p>
          <a:p>
            <a:r>
              <a:rPr lang="ar-SA" dirty="0" smtClean="0"/>
              <a:t>وهناك ايجاد العنصر المختلط من الحقل حيث نواجه صعوبة</a:t>
            </a:r>
            <a:endParaRPr lang="ar-SA" dirty="0"/>
          </a:p>
        </p:txBody>
      </p:sp>
    </p:spTree>
    <p:extLst>
      <p:ext uri="{BB962C8B-B14F-4D97-AF65-F5344CB8AC3E}">
        <p14:creationId xmlns:p14="http://schemas.microsoft.com/office/powerpoint/2010/main" val="7925952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شكل يبين العلاقة الخطية</a:t>
            </a:r>
            <a:endParaRPr lang="ar-SA" dirty="0"/>
          </a:p>
        </p:txBody>
      </p:sp>
      <p:pic>
        <p:nvPicPr>
          <p:cNvPr id="4" name="عنصر نائب للمحتوى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39552" y="1988840"/>
            <a:ext cx="3888432" cy="4104456"/>
          </a:xfrm>
        </p:spPr>
      </p:pic>
      <p:pic>
        <p:nvPicPr>
          <p:cNvPr id="5" name="صورة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860032" y="2132856"/>
            <a:ext cx="4032447" cy="4176464"/>
          </a:xfrm>
          <a:prstGeom prst="rect">
            <a:avLst/>
          </a:prstGeom>
        </p:spPr>
      </p:pic>
    </p:spTree>
    <p:extLst>
      <p:ext uri="{BB962C8B-B14F-4D97-AF65-F5344CB8AC3E}">
        <p14:creationId xmlns:p14="http://schemas.microsoft.com/office/powerpoint/2010/main" val="8856913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normAutofit lnSpcReduction="10000"/>
          </a:bodyPr>
          <a:lstStyle/>
          <a:p>
            <a:r>
              <a:rPr lang="ar-SA" dirty="0" smtClean="0"/>
              <a:t>في العثور على الخلايا النقية للمواد الخالية من الاختلاط فمثلا 1كم للخلايا هي اقل مقارنة بصورة العناصر المختلطة التي تكون 10م من الخلايا فالمشكلة ليست سهلة وليست متعلقة بأبعاد العنصر او البكسل فحسب فهو يختلط وقد يحدث شيء من الاختلاط مهما كان حجم البكسل فنحن نبحث عن العنصر المختلط ضمن المقياس المكاني لكي نستطيع فهمه.</a:t>
            </a:r>
          </a:p>
          <a:p>
            <a:r>
              <a:rPr lang="ar-SA" dirty="0" smtClean="0"/>
              <a:t>كما ان الطيف للمواد الطبيعية هي الافضل للفهم ضمن قياسات مخبرية .</a:t>
            </a:r>
            <a:endParaRPr lang="ar-SA" dirty="0"/>
          </a:p>
        </p:txBody>
      </p:sp>
    </p:spTree>
    <p:extLst>
      <p:ext uri="{BB962C8B-B14F-4D97-AF65-F5344CB8AC3E}">
        <p14:creationId xmlns:p14="http://schemas.microsoft.com/office/powerpoint/2010/main" val="1073724785"/>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67</TotalTime>
  <Words>704</Words>
  <Application>Microsoft Office PowerPoint</Application>
  <PresentationFormat>عرض على الشاشة (3:4)‏</PresentationFormat>
  <Paragraphs>32</Paragraphs>
  <Slides>15</Slides>
  <Notes>0</Notes>
  <HiddenSlides>0</HiddenSlides>
  <MMClips>0</MMClips>
  <ScaleCrop>false</ScaleCrop>
  <HeadingPairs>
    <vt:vector size="4" baseType="variant">
      <vt:variant>
        <vt:lpstr>نسق</vt:lpstr>
      </vt:variant>
      <vt:variant>
        <vt:i4>1</vt:i4>
      </vt:variant>
      <vt:variant>
        <vt:lpstr>عناوين الشرائح</vt:lpstr>
      </vt:variant>
      <vt:variant>
        <vt:i4>15</vt:i4>
      </vt:variant>
    </vt:vector>
  </HeadingPairs>
  <TitlesOfParts>
    <vt:vector size="16" baseType="lpstr">
      <vt:lpstr>نسق Office</vt:lpstr>
      <vt:lpstr>المحاضرة الحادية عشر</vt:lpstr>
      <vt:lpstr>عرض تقديمي في PowerPoint</vt:lpstr>
      <vt:lpstr>عرض تقديمي في PowerPoint</vt:lpstr>
      <vt:lpstr>المقياس المكاني لعنصر الصورة المختلط:</vt:lpstr>
      <vt:lpstr>كم عنصر مختلط يجب ان احدد؟</vt:lpstr>
      <vt:lpstr>عرض تقديمي في PowerPoint</vt:lpstr>
      <vt:lpstr>عرض تقديمي في PowerPoint</vt:lpstr>
      <vt:lpstr>شكل يبين العلاقة الخطية</vt:lpstr>
      <vt:lpstr>عرض تقديمي في PowerPoint</vt:lpstr>
      <vt:lpstr>عرض تقديمي في PowerPoint</vt:lpstr>
      <vt:lpstr>تمثيل العناصر المختلطة:</vt:lpstr>
      <vt:lpstr>عرض تقديمي في PowerPoint</vt:lpstr>
      <vt:lpstr>عرض تقديمي في PowerPoint</vt:lpstr>
      <vt:lpstr>العلاقة غير الخطية للاختلاط</vt:lpstr>
      <vt:lpstr>شكل يوضح العلاقة غير الخطية للاختلاط الطيفي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Asus</dc:creator>
  <cp:lastModifiedBy>mey</cp:lastModifiedBy>
  <cp:revision>9</cp:revision>
  <dcterms:created xsi:type="dcterms:W3CDTF">2014-04-15T06:05:20Z</dcterms:created>
  <dcterms:modified xsi:type="dcterms:W3CDTF">2014-04-21T10:13:14Z</dcterms:modified>
</cp:coreProperties>
</file>