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9" r:id="rId2"/>
    <p:sldId id="374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4" r:id="rId14"/>
    <p:sldId id="355" r:id="rId15"/>
    <p:sldId id="357" r:id="rId16"/>
    <p:sldId id="358" r:id="rId17"/>
    <p:sldId id="359" r:id="rId18"/>
    <p:sldId id="360" r:id="rId19"/>
    <p:sldId id="361" r:id="rId20"/>
    <p:sldId id="362" r:id="rId21"/>
    <p:sldId id="364" r:id="rId22"/>
    <p:sldId id="363" r:id="rId23"/>
    <p:sldId id="365" r:id="rId24"/>
    <p:sldId id="367" r:id="rId25"/>
    <p:sldId id="368" r:id="rId26"/>
    <p:sldId id="369" r:id="rId27"/>
    <p:sldId id="37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ssan Salti" initials="H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5" autoAdjust="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694C7-6B93-4199-8AD2-188EF1322E51}" type="datetimeFigureOut">
              <a:rPr lang="en-US" smtClean="0"/>
              <a:pPr/>
              <a:t>31/3/2016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2E6A2-DD5A-4AA1-BA38-49C81212A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86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29479-A8B7-409B-83B6-5B0916149E38}" type="datetimeFigureOut">
              <a:rPr lang="en-US" smtClean="0"/>
              <a:pPr/>
              <a:t>31/3/2016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91931-7FC2-4604-8A66-D63DB67C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5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6858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173" y="2286000"/>
            <a:ext cx="8315827" cy="20574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AOU – Fall 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3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762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686800" y="64928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28173" y="0"/>
            <a:ext cx="8315827" cy="762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1534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Arial" pitchFamily="34" charset="0"/>
              <a:buChar char="•"/>
              <a:defRPr/>
            </a:lvl2pPr>
            <a:lvl3pPr marL="1143000" indent="-228600">
              <a:buFont typeface="Calibri" pitchFamily="34" charset="0"/>
              <a:buChar char="-"/>
              <a:defRPr/>
            </a:lvl3pPr>
            <a:lvl4pPr marL="1600200" indent="-228600">
              <a:buFont typeface="Arial" pitchFamily="34" charset="0"/>
              <a:buChar char="→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 Fourth level</a:t>
            </a:r>
          </a:p>
        </p:txBody>
      </p:sp>
    </p:spTree>
    <p:extLst>
      <p:ext uri="{BB962C8B-B14F-4D97-AF65-F5344CB8AC3E}">
        <p14:creationId xmlns:p14="http://schemas.microsoft.com/office/powerpoint/2010/main" val="363709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762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173" y="228600"/>
            <a:ext cx="8313821" cy="457200"/>
          </a:xfrm>
          <a:ln>
            <a:noFill/>
          </a:ln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4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28173" y="0"/>
            <a:ext cx="2981827" cy="304800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None/>
              <a:defRPr sz="1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686800" y="64928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1534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Arial" pitchFamily="34" charset="0"/>
              <a:buChar char="•"/>
              <a:defRPr/>
            </a:lvl2pPr>
            <a:lvl3pPr marL="1143000" indent="-228600">
              <a:buFont typeface="Calibri" pitchFamily="34" charset="0"/>
              <a:buChar char="-"/>
              <a:defRPr/>
            </a:lvl3pPr>
            <a:lvl4pPr marL="1600200" indent="-228600">
              <a:buFont typeface="Arial" pitchFamily="34" charset="0"/>
              <a:buChar char="→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 Fourth level</a:t>
            </a:r>
          </a:p>
        </p:txBody>
      </p:sp>
    </p:spTree>
    <p:extLst>
      <p:ext uri="{BB962C8B-B14F-4D97-AF65-F5344CB8AC3E}">
        <p14:creationId xmlns:p14="http://schemas.microsoft.com/office/powerpoint/2010/main" val="662926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C8B52-4A4E-4491-9676-A81BFC0F3B4B}" type="datetimeFigureOut">
              <a:rPr lang="en-US" smtClean="0"/>
              <a:pPr/>
              <a:t>31/3/2016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6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173" y="952500"/>
            <a:ext cx="8315827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3600" dirty="0" smtClean="0"/>
              <a:t>A Closer Look at</a:t>
            </a:r>
            <a:br>
              <a:rPr lang="en-US" sz="3600" dirty="0" smtClean="0"/>
            </a:br>
            <a:r>
              <a:rPr lang="en-US" sz="3600" dirty="0" smtClean="0"/>
              <a:t>Instruction Set </a:t>
            </a:r>
            <a:r>
              <a:rPr lang="en-US" sz="3600" dirty="0" smtClean="0"/>
              <a:t>Architectures: </a:t>
            </a:r>
            <a:br>
              <a:rPr lang="en-US" sz="3600" dirty="0" smtClean="0"/>
            </a:br>
            <a:r>
              <a:rPr lang="en-US" sz="3600" dirty="0" smtClean="0"/>
              <a:t>Expanding </a:t>
            </a:r>
            <a:r>
              <a:rPr lang="en-US" sz="3600" dirty="0" err="1"/>
              <a:t>Opcodes</a:t>
            </a:r>
            <a:r>
              <a:rPr lang="en-US" sz="3600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2342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Expanding </a:t>
            </a:r>
            <a:r>
              <a:rPr lang="en-US" dirty="0" err="1"/>
              <a:t>Opcodes</a:t>
            </a:r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 3:</a:t>
            </a:r>
            <a:r>
              <a:rPr lang="en-US" dirty="0" smtClean="0"/>
              <a:t> Is it possible to design an expanding </a:t>
            </a:r>
            <a:r>
              <a:rPr lang="en-US" dirty="0" err="1" smtClean="0"/>
              <a:t>opcode</a:t>
            </a:r>
            <a:r>
              <a:rPr lang="en-US" dirty="0" smtClean="0"/>
              <a:t> to allow the following to be encoded with a 12-bit instruction? Assume a register operand requires 3 bits.</a:t>
            </a:r>
          </a:p>
          <a:p>
            <a:pPr lvl="1"/>
            <a:r>
              <a:rPr lang="en-US" b="1" dirty="0" smtClean="0"/>
              <a:t>4 instructions with 3 registers</a:t>
            </a:r>
          </a:p>
          <a:p>
            <a:pPr lvl="1"/>
            <a:r>
              <a:rPr lang="en-US" b="1" dirty="0" smtClean="0"/>
              <a:t>255 instructions with 1 register</a:t>
            </a:r>
          </a:p>
          <a:p>
            <a:pPr lvl="1"/>
            <a:r>
              <a:rPr lang="en-US" b="1" dirty="0" smtClean="0"/>
              <a:t>16 instructions with 0 register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466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Expanding </a:t>
            </a:r>
            <a:r>
              <a:rPr lang="en-US" dirty="0" err="1" smtClean="0"/>
              <a:t>Opcodes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Solution:</a:t>
            </a:r>
          </a:p>
          <a:p>
            <a:pPr lvl="1"/>
            <a:r>
              <a:rPr lang="en-US" dirty="0"/>
              <a:t>The first </a:t>
            </a:r>
            <a:r>
              <a:rPr lang="en-US" dirty="0" smtClean="0"/>
              <a:t>4 </a:t>
            </a:r>
            <a:r>
              <a:rPr lang="en-US" dirty="0"/>
              <a:t>instructions account for:</a:t>
            </a:r>
          </a:p>
          <a:p>
            <a:pPr lvl="2"/>
            <a:r>
              <a:rPr lang="en-US" dirty="0" smtClean="0"/>
              <a:t>4x2</a:t>
            </a:r>
            <a:r>
              <a:rPr lang="en-US" baseline="30000" dirty="0" smtClean="0"/>
              <a:t>3</a:t>
            </a:r>
            <a:r>
              <a:rPr lang="en-US" dirty="0" smtClean="0"/>
              <a:t>x2</a:t>
            </a:r>
            <a:r>
              <a:rPr lang="en-US" baseline="30000" dirty="0" smtClean="0"/>
              <a:t>3</a:t>
            </a:r>
            <a:r>
              <a:rPr lang="en-US" dirty="0" smtClean="0"/>
              <a:t>x2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4 </a:t>
            </a:r>
            <a:r>
              <a:rPr lang="en-US" dirty="0"/>
              <a:t>x </a:t>
            </a:r>
            <a:r>
              <a:rPr lang="en-US" dirty="0" smtClean="0"/>
              <a:t>2</a:t>
            </a:r>
            <a:r>
              <a:rPr lang="en-US" baseline="30000" dirty="0" smtClean="0"/>
              <a:t>9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2048 </a:t>
            </a:r>
            <a:r>
              <a:rPr lang="en-US" dirty="0"/>
              <a:t>bit patterns</a:t>
            </a:r>
          </a:p>
          <a:p>
            <a:pPr lvl="1"/>
            <a:r>
              <a:rPr lang="en-US" dirty="0"/>
              <a:t>The next </a:t>
            </a:r>
            <a:r>
              <a:rPr lang="en-US" dirty="0" smtClean="0"/>
              <a:t>255 </a:t>
            </a:r>
            <a:r>
              <a:rPr lang="en-US" dirty="0"/>
              <a:t>instructions account for:</a:t>
            </a:r>
          </a:p>
          <a:p>
            <a:pPr lvl="2"/>
            <a:r>
              <a:rPr lang="en-US" dirty="0" smtClean="0"/>
              <a:t>255 x 2</a:t>
            </a:r>
            <a:r>
              <a:rPr lang="en-US" baseline="30000" dirty="0" smtClean="0"/>
              <a:t>3</a:t>
            </a:r>
            <a:r>
              <a:rPr lang="en-US" dirty="0" smtClean="0"/>
              <a:t>= 2040 bit </a:t>
            </a:r>
            <a:r>
              <a:rPr lang="en-US" dirty="0"/>
              <a:t>patterns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last 16 instructions account for 16 bit patterns</a:t>
            </a:r>
          </a:p>
          <a:p>
            <a:pPr lvl="1"/>
            <a:r>
              <a:rPr lang="en-US" dirty="0"/>
              <a:t>In total we </a:t>
            </a:r>
            <a:r>
              <a:rPr lang="en-US" dirty="0" smtClean="0"/>
              <a:t>need 2048 + 2040 + 16 = 4104 bit patterns</a:t>
            </a:r>
          </a:p>
          <a:p>
            <a:pPr lvl="1"/>
            <a:r>
              <a:rPr lang="en-US" dirty="0" smtClean="0"/>
              <a:t>With 12 bit instruction we can only have 2</a:t>
            </a:r>
            <a:r>
              <a:rPr lang="en-US" baseline="30000" dirty="0" smtClean="0"/>
              <a:t>12</a:t>
            </a:r>
            <a:r>
              <a:rPr lang="en-US" dirty="0" smtClean="0"/>
              <a:t> = 4096 bit patterns</a:t>
            </a:r>
          </a:p>
          <a:p>
            <a:pPr lvl="1"/>
            <a:r>
              <a:rPr lang="en-US" b="1" dirty="0" smtClean="0"/>
              <a:t>Required bit patterns (4104) is more than what we have (4096), so this instruction set is not possible with only 12 bits.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04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Instruction formats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Expanding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Opcodes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Instruction types</a:t>
            </a:r>
          </a:p>
          <a:p>
            <a:r>
              <a:rPr lang="en-US" b="1" dirty="0" smtClean="0"/>
              <a:t>Addressing</a:t>
            </a:r>
          </a:p>
        </p:txBody>
      </p:sp>
    </p:spTree>
    <p:extLst>
      <p:ext uri="{BB962C8B-B14F-4D97-AF65-F5344CB8AC3E}">
        <p14:creationId xmlns:p14="http://schemas.microsoft.com/office/powerpoint/2010/main" val="177803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types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Instructions </a:t>
            </a:r>
            <a:r>
              <a:rPr lang="en-US" dirty="0"/>
              <a:t>fall into several broad </a:t>
            </a:r>
            <a:r>
              <a:rPr lang="en-US" dirty="0" smtClean="0"/>
              <a:t>categories:</a:t>
            </a:r>
            <a:endParaRPr lang="en-US" dirty="0"/>
          </a:p>
          <a:p>
            <a:pPr lvl="1"/>
            <a:r>
              <a:rPr lang="en-US" b="1" dirty="0"/>
              <a:t>Data </a:t>
            </a:r>
            <a:r>
              <a:rPr lang="en-US" b="1" dirty="0" smtClean="0"/>
              <a:t>movement instructions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most frequently used </a:t>
            </a:r>
            <a:r>
              <a:rPr lang="en-US" dirty="0" smtClean="0"/>
              <a:t>instructions</a:t>
            </a:r>
          </a:p>
          <a:p>
            <a:pPr lvl="2"/>
            <a:r>
              <a:rPr lang="en-US" dirty="0"/>
              <a:t>Data </a:t>
            </a:r>
            <a:r>
              <a:rPr lang="en-US" dirty="0" smtClean="0"/>
              <a:t>is moved </a:t>
            </a:r>
            <a:r>
              <a:rPr lang="en-US" dirty="0"/>
              <a:t>from memory into registers, from registers to registers, and from </a:t>
            </a:r>
            <a:r>
              <a:rPr lang="en-US" dirty="0" smtClean="0"/>
              <a:t>registers to memory</a:t>
            </a:r>
          </a:p>
          <a:p>
            <a:pPr lvl="2"/>
            <a:r>
              <a:rPr lang="en-US" dirty="0" smtClean="0"/>
              <a:t>Examples: Load, Store, Move, Push, Pop, etc.</a:t>
            </a:r>
            <a:endParaRPr lang="en-US" b="1" dirty="0"/>
          </a:p>
          <a:p>
            <a:pPr lvl="1"/>
            <a:r>
              <a:rPr lang="en-US" b="1" dirty="0" smtClean="0"/>
              <a:t>Arithmetic instructions</a:t>
            </a:r>
          </a:p>
          <a:p>
            <a:pPr lvl="2"/>
            <a:r>
              <a:rPr lang="en-US" dirty="0" smtClean="0"/>
              <a:t>Include </a:t>
            </a:r>
            <a:r>
              <a:rPr lang="en-US" dirty="0"/>
              <a:t>those instructions that use integers and </a:t>
            </a:r>
            <a:r>
              <a:rPr lang="en-US" dirty="0" smtClean="0"/>
              <a:t>floating point </a:t>
            </a:r>
            <a:r>
              <a:rPr lang="en-US" dirty="0"/>
              <a:t>numbers. </a:t>
            </a:r>
            <a:endParaRPr lang="en-US" dirty="0" smtClean="0"/>
          </a:p>
          <a:p>
            <a:pPr lvl="2"/>
            <a:r>
              <a:rPr lang="en-US" dirty="0" smtClean="0"/>
              <a:t>As </a:t>
            </a:r>
            <a:r>
              <a:rPr lang="en-US" dirty="0"/>
              <a:t>with the data movement instructions, there are </a:t>
            </a:r>
            <a:r>
              <a:rPr lang="en-US" dirty="0" smtClean="0"/>
              <a:t>sometimes different </a:t>
            </a:r>
            <a:r>
              <a:rPr lang="en-US" dirty="0"/>
              <a:t>instructions for providing various combinations of register and </a:t>
            </a:r>
            <a:r>
              <a:rPr lang="en-US" dirty="0" smtClean="0"/>
              <a:t>memory accesses </a:t>
            </a:r>
            <a:r>
              <a:rPr lang="en-US" dirty="0"/>
              <a:t>in different addressing modes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Examples: Add, Subtract, Multiply, Increment, Decrement,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26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types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types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Instructions fall into several broad categories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/>
              <a:t>Boolean </a:t>
            </a:r>
            <a:r>
              <a:rPr lang="en-US" b="1" dirty="0"/>
              <a:t>Instructions</a:t>
            </a:r>
          </a:p>
          <a:p>
            <a:pPr lvl="2"/>
            <a:r>
              <a:rPr lang="en-US" dirty="0" smtClean="0"/>
              <a:t>Perform Boolean expressions.</a:t>
            </a:r>
          </a:p>
          <a:p>
            <a:pPr lvl="2"/>
            <a:r>
              <a:rPr lang="en-US" dirty="0" smtClean="0"/>
              <a:t>Commonly used to control I/O devices.</a:t>
            </a:r>
          </a:p>
          <a:p>
            <a:pPr lvl="2"/>
            <a:r>
              <a:rPr lang="en-US" dirty="0" smtClean="0"/>
              <a:t>Examples: Not, Or, </a:t>
            </a:r>
            <a:r>
              <a:rPr lang="en-US" dirty="0" err="1" smtClean="0"/>
              <a:t>Xor</a:t>
            </a:r>
            <a:r>
              <a:rPr lang="en-US" dirty="0" smtClean="0"/>
              <a:t>, Test, compare, etc.</a:t>
            </a:r>
          </a:p>
          <a:p>
            <a:pPr lvl="1"/>
            <a:r>
              <a:rPr lang="en-US" b="1" dirty="0" smtClean="0"/>
              <a:t>Bit manipulation instructions</a:t>
            </a:r>
          </a:p>
          <a:p>
            <a:pPr lvl="2"/>
            <a:r>
              <a:rPr lang="en-US" dirty="0" smtClean="0"/>
              <a:t>Used </a:t>
            </a:r>
            <a:r>
              <a:rPr lang="en-US" dirty="0"/>
              <a:t>for setting and resetting individual </a:t>
            </a:r>
            <a:r>
              <a:rPr lang="en-US" dirty="0" smtClean="0"/>
              <a:t>bits (or </a:t>
            </a:r>
            <a:r>
              <a:rPr lang="en-US" dirty="0"/>
              <a:t>sometimes groups of bits) within a given data </a:t>
            </a:r>
            <a:r>
              <a:rPr lang="en-US" dirty="0" smtClean="0"/>
              <a:t>word.</a:t>
            </a:r>
          </a:p>
          <a:p>
            <a:pPr lvl="2"/>
            <a:r>
              <a:rPr lang="en-US" dirty="0" smtClean="0"/>
              <a:t>Examples: Shift left, shift right, rotate left, rotate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35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types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Instruction types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Instructions fall into several broad categories</a:t>
            </a:r>
            <a:r>
              <a:rPr lang="en-US" dirty="0" smtClean="0"/>
              <a:t>:</a:t>
            </a:r>
          </a:p>
          <a:p>
            <a:pPr lvl="1"/>
            <a:r>
              <a:rPr lang="en-US" b="1" dirty="0"/>
              <a:t>I/O instructions</a:t>
            </a:r>
          </a:p>
          <a:p>
            <a:pPr lvl="2"/>
            <a:r>
              <a:rPr lang="en-US" dirty="0"/>
              <a:t>Used to communicate with input/output devices</a:t>
            </a:r>
          </a:p>
          <a:p>
            <a:pPr lvl="2"/>
            <a:r>
              <a:rPr lang="en-US" dirty="0"/>
              <a:t>Examples: Input, Output.</a:t>
            </a:r>
          </a:p>
          <a:p>
            <a:pPr lvl="1"/>
            <a:r>
              <a:rPr lang="en-US" b="1" dirty="0"/>
              <a:t>Control transfer Instructions</a:t>
            </a:r>
          </a:p>
          <a:p>
            <a:pPr lvl="2"/>
            <a:r>
              <a:rPr lang="en-US" dirty="0"/>
              <a:t>Include branches, skips and procedure calls.</a:t>
            </a:r>
          </a:p>
          <a:p>
            <a:pPr lvl="2"/>
            <a:r>
              <a:rPr lang="en-US" dirty="0"/>
              <a:t>Examples: For MARIE we have Jump, </a:t>
            </a:r>
            <a:r>
              <a:rPr lang="en-US" dirty="0" err="1"/>
              <a:t>skipcond</a:t>
            </a:r>
            <a:r>
              <a:rPr lang="en-US" dirty="0"/>
              <a:t> and </a:t>
            </a:r>
            <a:r>
              <a:rPr lang="en-US" dirty="0" err="1"/>
              <a:t>JnS</a:t>
            </a:r>
            <a:r>
              <a:rPr lang="en-US" dirty="0"/>
              <a:t>.</a:t>
            </a:r>
          </a:p>
          <a:p>
            <a:pPr lvl="1"/>
            <a:r>
              <a:rPr lang="en-US" b="1" dirty="0" smtClean="0"/>
              <a:t>Special purpose Instructions</a:t>
            </a:r>
            <a:endParaRPr lang="en-US" b="1" dirty="0"/>
          </a:p>
          <a:p>
            <a:pPr lvl="2"/>
            <a:r>
              <a:rPr lang="en-US" dirty="0" smtClean="0"/>
              <a:t>Include </a:t>
            </a:r>
            <a:r>
              <a:rPr lang="en-US" dirty="0"/>
              <a:t>those used for string processing, </a:t>
            </a:r>
            <a:r>
              <a:rPr lang="en-US" dirty="0" smtClean="0"/>
              <a:t>high-level language </a:t>
            </a:r>
            <a:r>
              <a:rPr lang="en-US" dirty="0"/>
              <a:t>support, protection, flag control, and cache management.</a:t>
            </a:r>
          </a:p>
        </p:txBody>
      </p:sp>
    </p:spTree>
    <p:extLst>
      <p:ext uri="{BB962C8B-B14F-4D97-AF65-F5344CB8AC3E}">
        <p14:creationId xmlns:p14="http://schemas.microsoft.com/office/powerpoint/2010/main" val="349961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types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types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designing an instruction set for a given architecture, we must respect the following:</a:t>
            </a:r>
          </a:p>
          <a:p>
            <a:pPr lvl="1"/>
            <a:r>
              <a:rPr lang="en-US" dirty="0" smtClean="0"/>
              <a:t> Create a complete instruction set.</a:t>
            </a:r>
          </a:p>
          <a:p>
            <a:pPr lvl="1"/>
            <a:r>
              <a:rPr lang="en-US" dirty="0" smtClean="0"/>
              <a:t>Be carful not to add redundant instructions</a:t>
            </a:r>
          </a:p>
          <a:p>
            <a:pPr lvl="1"/>
            <a:r>
              <a:rPr lang="en-US" dirty="0" smtClean="0"/>
              <a:t>We should respect </a:t>
            </a:r>
            <a:r>
              <a:rPr lang="en-US" b="1" dirty="0" smtClean="0"/>
              <a:t>instructions </a:t>
            </a:r>
            <a:r>
              <a:rPr lang="en-US" b="1" dirty="0" err="1" smtClean="0"/>
              <a:t>orthogonality</a:t>
            </a:r>
            <a:endParaRPr lang="en-US" dirty="0"/>
          </a:p>
          <a:p>
            <a:pPr lvl="2"/>
            <a:r>
              <a:rPr lang="en-US" dirty="0" smtClean="0"/>
              <a:t>Each instruction should perform a unique function without duplicating any other instruction</a:t>
            </a:r>
          </a:p>
        </p:txBody>
      </p:sp>
    </p:spTree>
    <p:extLst>
      <p:ext uri="{BB962C8B-B14F-4D97-AF65-F5344CB8AC3E}">
        <p14:creationId xmlns:p14="http://schemas.microsoft.com/office/powerpoint/2010/main" val="33635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Instruction formats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Expanding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Opcodes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Addressing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Introduction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Addressing Modes</a:t>
            </a:r>
          </a:p>
        </p:txBody>
      </p:sp>
    </p:spTree>
    <p:extLst>
      <p:ext uri="{BB962C8B-B14F-4D97-AF65-F5344CB8AC3E}">
        <p14:creationId xmlns:p14="http://schemas.microsoft.com/office/powerpoint/2010/main" val="375235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- 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Addressing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Addressing modes </a:t>
            </a:r>
            <a:r>
              <a:rPr lang="en-US" dirty="0"/>
              <a:t>specify where an operand is located.</a:t>
            </a:r>
          </a:p>
          <a:p>
            <a:r>
              <a:rPr lang="en-US" dirty="0"/>
              <a:t>They can specify a constant, a register, or a memory location.</a:t>
            </a:r>
          </a:p>
          <a:p>
            <a:r>
              <a:rPr lang="en-US" dirty="0"/>
              <a:t>The actual location of an operand is its </a:t>
            </a:r>
            <a:r>
              <a:rPr lang="en-US" b="1" dirty="0"/>
              <a:t>effective address.</a:t>
            </a:r>
          </a:p>
          <a:p>
            <a:r>
              <a:rPr lang="en-US" dirty="0"/>
              <a:t>Certain addressing modes allow us to determine the address of an operand dynamically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00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Addressing Modes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Addressing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371600"/>
            <a:ext cx="8153400" cy="46783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Immediate </a:t>
            </a:r>
            <a:r>
              <a:rPr lang="en-US" b="1" dirty="0" smtClean="0"/>
              <a:t>addressing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data is part of the instruction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Example: </a:t>
            </a:r>
            <a:r>
              <a:rPr lang="en-US" dirty="0" smtClean="0"/>
              <a:t>Load 008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numeric value 8 </a:t>
            </a:r>
            <a:r>
              <a:rPr lang="en-US" dirty="0" smtClean="0"/>
              <a:t>is loaded </a:t>
            </a:r>
            <a:r>
              <a:rPr lang="en-US" dirty="0"/>
              <a:t>into the AC</a:t>
            </a:r>
          </a:p>
          <a:p>
            <a:r>
              <a:rPr lang="en-US" b="1" dirty="0"/>
              <a:t>Direct </a:t>
            </a:r>
            <a:r>
              <a:rPr lang="en-US" b="1" dirty="0" smtClean="0"/>
              <a:t>addressing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address of the data is given in the instruction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/>
              <a:t>Load </a:t>
            </a:r>
            <a:r>
              <a:rPr lang="en-US" dirty="0" smtClean="0"/>
              <a:t>008</a:t>
            </a:r>
            <a:endParaRPr lang="en-US" dirty="0"/>
          </a:p>
          <a:p>
            <a:pPr lvl="2"/>
            <a:r>
              <a:rPr lang="en-US" dirty="0" smtClean="0"/>
              <a:t>The data value </a:t>
            </a:r>
            <a:r>
              <a:rPr lang="en-US" dirty="0"/>
              <a:t>found at memory address 008 is loaded into the AC</a:t>
            </a:r>
          </a:p>
          <a:p>
            <a:r>
              <a:rPr lang="en-US" b="1" dirty="0"/>
              <a:t>Register addressing </a:t>
            </a:r>
            <a:endParaRPr lang="en-US" b="1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data is located in a register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Example: Load R1.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contents of </a:t>
            </a:r>
            <a:r>
              <a:rPr lang="en-US" dirty="0" smtClean="0"/>
              <a:t>R1 register is </a:t>
            </a:r>
            <a:r>
              <a:rPr lang="en-US" dirty="0"/>
              <a:t>used as the operand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95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Instruction formats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Expanding </a:t>
            </a:r>
            <a:r>
              <a:rPr lang="en-US" dirty="0" err="1">
                <a:solidFill>
                  <a:srgbClr val="FF0000"/>
                </a:solidFill>
              </a:rPr>
              <a:t>Opcodes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Instruction types</a:t>
            </a:r>
          </a:p>
          <a:p>
            <a:r>
              <a:rPr lang="en-US" b="1" dirty="0" smtClean="0"/>
              <a:t>Addressing</a:t>
            </a:r>
          </a:p>
        </p:txBody>
      </p:sp>
    </p:spTree>
    <p:extLst>
      <p:ext uri="{BB962C8B-B14F-4D97-AF65-F5344CB8AC3E}">
        <p14:creationId xmlns:p14="http://schemas.microsoft.com/office/powerpoint/2010/main" val="214086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Modes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Addressing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Indirect addressing</a:t>
            </a:r>
          </a:p>
          <a:p>
            <a:pPr lvl="1"/>
            <a:r>
              <a:rPr lang="en-US" dirty="0"/>
              <a:t>Gives the address of the address of the data in the instruction.</a:t>
            </a:r>
          </a:p>
          <a:p>
            <a:pPr lvl="1"/>
            <a:r>
              <a:rPr lang="en-US" dirty="0"/>
              <a:t>Example Load </a:t>
            </a:r>
            <a:r>
              <a:rPr lang="en-US" dirty="0" smtClean="0"/>
              <a:t>008</a:t>
            </a:r>
            <a:endParaRPr lang="en-US" dirty="0"/>
          </a:p>
          <a:p>
            <a:pPr lvl="2"/>
            <a:r>
              <a:rPr lang="en-US" dirty="0"/>
              <a:t>The data value found at memory address 008 is actually the effective address of the desired operand.</a:t>
            </a:r>
          </a:p>
          <a:p>
            <a:pPr lvl="3"/>
            <a:r>
              <a:rPr lang="en-US" dirty="0"/>
              <a:t>Suppose we find the value 2A0 stored in location 008.</a:t>
            </a:r>
          </a:p>
          <a:p>
            <a:pPr lvl="3"/>
            <a:r>
              <a:rPr lang="en-US" dirty="0"/>
              <a:t>2A0 is the “real” address of he value we want.</a:t>
            </a:r>
          </a:p>
          <a:p>
            <a:pPr lvl="3"/>
            <a:r>
              <a:rPr lang="en-US" dirty="0"/>
              <a:t>The value found at location 2A0 is then loaded into the </a:t>
            </a:r>
            <a:r>
              <a:rPr lang="en-US" dirty="0" smtClean="0"/>
              <a:t>AC</a:t>
            </a:r>
          </a:p>
        </p:txBody>
      </p:sp>
    </p:spTree>
    <p:extLst>
      <p:ext uri="{BB962C8B-B14F-4D97-AF65-F5344CB8AC3E}">
        <p14:creationId xmlns:p14="http://schemas.microsoft.com/office/powerpoint/2010/main" val="177862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Modes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Addressing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Register indirect addressing</a:t>
            </a:r>
          </a:p>
          <a:p>
            <a:pPr lvl="1"/>
            <a:r>
              <a:rPr lang="en-US" dirty="0"/>
              <a:t>Uses a register to store </a:t>
            </a:r>
            <a:r>
              <a:rPr lang="en-US" dirty="0" smtClean="0"/>
              <a:t>the effective </a:t>
            </a:r>
            <a:r>
              <a:rPr lang="en-US" dirty="0"/>
              <a:t>address of the data.</a:t>
            </a:r>
          </a:p>
          <a:p>
            <a:pPr lvl="1"/>
            <a:r>
              <a:rPr lang="en-US" dirty="0"/>
              <a:t>Works exactly the same way as indirect addressing mode, except it uses a register instead of a memory address to point to the data.</a:t>
            </a:r>
          </a:p>
          <a:p>
            <a:pPr lvl="1"/>
            <a:r>
              <a:rPr lang="en-US" b="1" dirty="0"/>
              <a:t>Example: </a:t>
            </a:r>
            <a:r>
              <a:rPr lang="en-US" sz="2900" dirty="0" smtClean="0"/>
              <a:t>Load R1</a:t>
            </a:r>
            <a:endParaRPr lang="en-US" sz="2900" dirty="0"/>
          </a:p>
          <a:p>
            <a:pPr lvl="2"/>
            <a:r>
              <a:rPr lang="en-US" dirty="0" smtClean="0"/>
              <a:t>The </a:t>
            </a:r>
            <a:r>
              <a:rPr lang="en-US" dirty="0"/>
              <a:t>effective address of the desired operand is found in R1</a:t>
            </a:r>
            <a:r>
              <a:rPr lang="en-US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8321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Modes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Addressing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Indexed </a:t>
            </a:r>
            <a:r>
              <a:rPr lang="en-US" b="1" dirty="0" smtClean="0"/>
              <a:t>addressing</a:t>
            </a:r>
            <a:endParaRPr lang="en-US" dirty="0" smtClean="0"/>
          </a:p>
          <a:p>
            <a:pPr lvl="1"/>
            <a:r>
              <a:rPr lang="en-US" dirty="0" smtClean="0"/>
              <a:t>uses </a:t>
            </a:r>
            <a:r>
              <a:rPr lang="en-US" dirty="0"/>
              <a:t>a register </a:t>
            </a:r>
            <a:r>
              <a:rPr lang="en-US" dirty="0" smtClean="0"/>
              <a:t>(implicitly or explicitly) as </a:t>
            </a:r>
            <a:r>
              <a:rPr lang="en-US" dirty="0"/>
              <a:t>an offset, which is added to the address in the operand to determine the effective address of the data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Example: </a:t>
            </a:r>
            <a:r>
              <a:rPr lang="en-US" dirty="0" smtClean="0"/>
              <a:t>Load X, where the index register holds the value 1.</a:t>
            </a:r>
          </a:p>
          <a:p>
            <a:pPr lvl="2"/>
            <a:r>
              <a:rPr lang="en-US" dirty="0" smtClean="0"/>
              <a:t>The effective address of the operand in actually X + 1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48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Modes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Addressing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Based addressing</a:t>
            </a:r>
          </a:p>
          <a:p>
            <a:pPr lvl="1"/>
            <a:r>
              <a:rPr lang="en-US" dirty="0" smtClean="0"/>
              <a:t>Similar to indexed addressing </a:t>
            </a:r>
            <a:r>
              <a:rPr lang="en-US" dirty="0"/>
              <a:t>except that a base register is used instead of an index register.</a:t>
            </a:r>
          </a:p>
          <a:p>
            <a:pPr lvl="1"/>
            <a:r>
              <a:rPr lang="en-US" dirty="0"/>
              <a:t>An index register holds an offset relative to the address given in the instruction, </a:t>
            </a:r>
            <a:r>
              <a:rPr lang="en-US" b="1" dirty="0"/>
              <a:t>but </a:t>
            </a:r>
            <a:r>
              <a:rPr lang="en-US" dirty="0"/>
              <a:t>a base register holds a base address where the address field represents a displacement from this base.</a:t>
            </a:r>
          </a:p>
          <a:p>
            <a:pPr lvl="1"/>
            <a:r>
              <a:rPr lang="en-US" b="1" dirty="0"/>
              <a:t>Example: </a:t>
            </a:r>
            <a:r>
              <a:rPr lang="en-US" dirty="0"/>
              <a:t>Load 3, where the base register holds the address value X.</a:t>
            </a:r>
          </a:p>
          <a:p>
            <a:pPr lvl="2"/>
            <a:r>
              <a:rPr lang="en-US" dirty="0"/>
              <a:t>The effective address of the operand is actually X +3</a:t>
            </a:r>
          </a:p>
          <a:p>
            <a:r>
              <a:rPr lang="en-US" b="1" dirty="0" smtClean="0"/>
              <a:t>Stack </a:t>
            </a:r>
            <a:r>
              <a:rPr lang="en-US" b="1" dirty="0"/>
              <a:t>addressing</a:t>
            </a:r>
          </a:p>
          <a:p>
            <a:pPr lvl="1"/>
            <a:r>
              <a:rPr lang="en-US" dirty="0"/>
              <a:t>The operand is assumed to be on top of the stack.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Modes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Addressing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960437"/>
            <a:ext cx="8153400" cy="4525963"/>
          </a:xfrm>
        </p:spPr>
        <p:txBody>
          <a:bodyPr/>
          <a:lstStyle/>
          <a:p>
            <a:r>
              <a:rPr lang="en-US" b="1" dirty="0" smtClean="0"/>
              <a:t>Example</a:t>
            </a:r>
            <a:r>
              <a:rPr lang="en-US" b="1" dirty="0"/>
              <a:t>: </a:t>
            </a:r>
            <a:r>
              <a:rPr lang="en-US" dirty="0"/>
              <a:t>For the instruction shown, what value is loaded into the accumulator for each addressing mode?</a:t>
            </a:r>
          </a:p>
        </p:txBody>
      </p:sp>
      <p:pic>
        <p:nvPicPr>
          <p:cNvPr id="7" name="Picture 6" descr="add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2" y="2514600"/>
            <a:ext cx="8053388" cy="380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95800" y="4738255"/>
            <a:ext cx="20574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50185" y="2819400"/>
            <a:ext cx="741215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020792" y="3200400"/>
            <a:ext cx="0" cy="16902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59780" y="4689765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800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9449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Modes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Addressing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960437"/>
            <a:ext cx="8153400" cy="4525963"/>
          </a:xfrm>
        </p:spPr>
        <p:txBody>
          <a:bodyPr/>
          <a:lstStyle/>
          <a:p>
            <a:r>
              <a:rPr lang="en-US" b="1" dirty="0" smtClean="0"/>
              <a:t>Example</a:t>
            </a:r>
            <a:r>
              <a:rPr lang="en-US" b="1" dirty="0"/>
              <a:t>: </a:t>
            </a:r>
            <a:r>
              <a:rPr lang="en-US" dirty="0"/>
              <a:t>For the instruction shown, what value is loaded into the accumulator for each addressing mode?</a:t>
            </a:r>
          </a:p>
        </p:txBody>
      </p:sp>
      <p:pic>
        <p:nvPicPr>
          <p:cNvPr id="7" name="Picture 6" descr="add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2" y="2514600"/>
            <a:ext cx="8053388" cy="380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95800" y="5029200"/>
            <a:ext cx="20574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50185" y="2819400"/>
            <a:ext cx="741215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259780" y="50100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900</a:t>
            </a:r>
            <a:endParaRPr lang="en-US" sz="2000" b="1" dirty="0"/>
          </a:p>
        </p:txBody>
      </p:sp>
      <p:sp>
        <p:nvSpPr>
          <p:cNvPr id="12" name="Freeform 11"/>
          <p:cNvSpPr/>
          <p:nvPr/>
        </p:nvSpPr>
        <p:spPr>
          <a:xfrm>
            <a:off x="1413164" y="2556908"/>
            <a:ext cx="5618126" cy="504947"/>
          </a:xfrm>
          <a:custGeom>
            <a:avLst/>
            <a:gdLst>
              <a:gd name="connsiteX0" fmla="*/ 5569527 w 5618126"/>
              <a:gd name="connsiteY0" fmla="*/ 255565 h 504947"/>
              <a:gd name="connsiteX1" fmla="*/ 5500254 w 5618126"/>
              <a:gd name="connsiteY1" fmla="*/ 227856 h 504947"/>
              <a:gd name="connsiteX2" fmla="*/ 3463636 w 5618126"/>
              <a:gd name="connsiteY2" fmla="*/ 6183 h 504947"/>
              <a:gd name="connsiteX3" fmla="*/ 0 w 5618126"/>
              <a:gd name="connsiteY3" fmla="*/ 504947 h 50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8126" h="504947">
                <a:moveTo>
                  <a:pt x="5569527" y="255565"/>
                </a:moveTo>
                <a:cubicBezTo>
                  <a:pt x="5710381" y="262492"/>
                  <a:pt x="5500254" y="227856"/>
                  <a:pt x="5500254" y="227856"/>
                </a:cubicBezTo>
                <a:cubicBezTo>
                  <a:pt x="5149272" y="186292"/>
                  <a:pt x="4380345" y="-39999"/>
                  <a:pt x="3463636" y="6183"/>
                </a:cubicBezTo>
                <a:cubicBezTo>
                  <a:pt x="2546927" y="52365"/>
                  <a:pt x="1273463" y="278656"/>
                  <a:pt x="0" y="504947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19400" y="3200400"/>
            <a:ext cx="4211890" cy="1981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59780" y="4689765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800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9500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Modes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Addressing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960437"/>
            <a:ext cx="8153400" cy="4525963"/>
          </a:xfrm>
        </p:spPr>
        <p:txBody>
          <a:bodyPr/>
          <a:lstStyle/>
          <a:p>
            <a:r>
              <a:rPr lang="en-US" b="1" dirty="0" smtClean="0"/>
              <a:t>Example</a:t>
            </a:r>
            <a:r>
              <a:rPr lang="en-US" b="1" dirty="0"/>
              <a:t>: </a:t>
            </a:r>
            <a:r>
              <a:rPr lang="en-US" dirty="0"/>
              <a:t>For the instruction shown, what value is loaded into the accumulator for each addressing mode?</a:t>
            </a:r>
          </a:p>
        </p:txBody>
      </p:sp>
      <p:pic>
        <p:nvPicPr>
          <p:cNvPr id="7" name="Picture 6" descr="add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2" y="2514600"/>
            <a:ext cx="8053388" cy="380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95800" y="5334000"/>
            <a:ext cx="20574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50185" y="2819400"/>
            <a:ext cx="741215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35090" y="5314890"/>
            <a:ext cx="893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1000</a:t>
            </a:r>
            <a:endParaRPr lang="en-US" sz="2000" b="1" dirty="0"/>
          </a:p>
        </p:txBody>
      </p:sp>
      <p:sp>
        <p:nvSpPr>
          <p:cNvPr id="12" name="Freeform 11"/>
          <p:cNvSpPr/>
          <p:nvPr/>
        </p:nvSpPr>
        <p:spPr>
          <a:xfrm>
            <a:off x="1413164" y="2556908"/>
            <a:ext cx="5618126" cy="504947"/>
          </a:xfrm>
          <a:custGeom>
            <a:avLst/>
            <a:gdLst>
              <a:gd name="connsiteX0" fmla="*/ 5569527 w 5618126"/>
              <a:gd name="connsiteY0" fmla="*/ 255565 h 504947"/>
              <a:gd name="connsiteX1" fmla="*/ 5500254 w 5618126"/>
              <a:gd name="connsiteY1" fmla="*/ 227856 h 504947"/>
              <a:gd name="connsiteX2" fmla="*/ 3463636 w 5618126"/>
              <a:gd name="connsiteY2" fmla="*/ 6183 h 504947"/>
              <a:gd name="connsiteX3" fmla="*/ 0 w 5618126"/>
              <a:gd name="connsiteY3" fmla="*/ 504947 h 50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8126" h="504947">
                <a:moveTo>
                  <a:pt x="5569527" y="255565"/>
                </a:moveTo>
                <a:cubicBezTo>
                  <a:pt x="5710381" y="262492"/>
                  <a:pt x="5500254" y="227856"/>
                  <a:pt x="5500254" y="227856"/>
                </a:cubicBezTo>
                <a:cubicBezTo>
                  <a:pt x="5149272" y="186292"/>
                  <a:pt x="4380345" y="-39999"/>
                  <a:pt x="3463636" y="6183"/>
                </a:cubicBezTo>
                <a:cubicBezTo>
                  <a:pt x="2546927" y="52365"/>
                  <a:pt x="1273463" y="278656"/>
                  <a:pt x="0" y="504947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413164" y="3278272"/>
            <a:ext cx="703118" cy="3793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71800" y="3886200"/>
            <a:ext cx="4287980" cy="1600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59780" y="4689765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800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259780" y="50100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900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8905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</a:t>
            </a:r>
            <a:r>
              <a:rPr lang="en-US" dirty="0" smtClean="0"/>
              <a:t>Modes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Addressing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960437"/>
            <a:ext cx="8153400" cy="4525963"/>
          </a:xfrm>
        </p:spPr>
        <p:txBody>
          <a:bodyPr/>
          <a:lstStyle/>
          <a:p>
            <a:r>
              <a:rPr lang="en-US" b="1" dirty="0" smtClean="0"/>
              <a:t>Example</a:t>
            </a:r>
            <a:r>
              <a:rPr lang="en-US" b="1" dirty="0"/>
              <a:t>: </a:t>
            </a:r>
            <a:r>
              <a:rPr lang="en-US" dirty="0"/>
              <a:t>For the instruction shown, what value is loaded into the accumulator for each addressing mode?</a:t>
            </a:r>
          </a:p>
        </p:txBody>
      </p:sp>
      <p:pic>
        <p:nvPicPr>
          <p:cNvPr id="7" name="Picture 6" descr="add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2" y="2514600"/>
            <a:ext cx="8053388" cy="380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95800" y="5638800"/>
            <a:ext cx="20574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50185" y="2819400"/>
            <a:ext cx="741215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35090" y="5314890"/>
            <a:ext cx="893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1000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259780" y="4689765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800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259780" y="50100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900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148945" y="5578125"/>
            <a:ext cx="893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700</a:t>
            </a:r>
            <a:endParaRPr lang="en-US" sz="2000" b="1" dirty="0"/>
          </a:p>
        </p:txBody>
      </p:sp>
      <p:sp>
        <p:nvSpPr>
          <p:cNvPr id="18" name="Rectangle 17"/>
          <p:cNvSpPr/>
          <p:nvPr/>
        </p:nvSpPr>
        <p:spPr>
          <a:xfrm>
            <a:off x="3893130" y="3200400"/>
            <a:ext cx="893615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937196" y="3214255"/>
            <a:ext cx="1588294" cy="1905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57800" y="32766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800 + 800 = </a:t>
            </a:r>
            <a:r>
              <a:rPr lang="en-US" sz="2400" dirty="0" smtClean="0">
                <a:solidFill>
                  <a:srgbClr val="FF0000"/>
                </a:solidFill>
              </a:rPr>
              <a:t>1600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1447800" y="3738265"/>
            <a:ext cx="5572992" cy="197673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2964873" y="5832764"/>
            <a:ext cx="4322618" cy="444351"/>
          </a:xfrm>
          <a:custGeom>
            <a:avLst/>
            <a:gdLst>
              <a:gd name="connsiteX0" fmla="*/ 0 w 4322618"/>
              <a:gd name="connsiteY0" fmla="*/ 96981 h 444351"/>
              <a:gd name="connsiteX1" fmla="*/ 2133600 w 4322618"/>
              <a:gd name="connsiteY1" fmla="*/ 443345 h 444351"/>
              <a:gd name="connsiteX2" fmla="*/ 4322618 w 4322618"/>
              <a:gd name="connsiteY2" fmla="*/ 0 h 444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2618" h="444351">
                <a:moveTo>
                  <a:pt x="0" y="96981"/>
                </a:moveTo>
                <a:cubicBezTo>
                  <a:pt x="706582" y="278244"/>
                  <a:pt x="1413164" y="459508"/>
                  <a:pt x="2133600" y="443345"/>
                </a:cubicBezTo>
                <a:cubicBezTo>
                  <a:pt x="2854036" y="427182"/>
                  <a:pt x="3588327" y="213591"/>
                  <a:pt x="4322618" y="0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8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7" grpId="0"/>
      <p:bldP spid="18" grpId="0" animBg="1"/>
      <p:bldP spid="21" grpId="0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Expanding </a:t>
            </a:r>
            <a:r>
              <a:rPr lang="en-US" dirty="0" err="1" smtClean="0"/>
              <a:t>Opcodes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have seen how instruction length is affected by the number of operands supported by the ISA.</a:t>
            </a:r>
          </a:p>
          <a:p>
            <a:r>
              <a:rPr lang="en-US" dirty="0"/>
              <a:t>In any instruction set, not all instructions require the same number of operands.</a:t>
            </a:r>
          </a:p>
          <a:p>
            <a:r>
              <a:rPr lang="en-US" dirty="0"/>
              <a:t>Operations that require no operands, such as HALT, necessarily waste some space when fixed-length instructions are used.</a:t>
            </a:r>
          </a:p>
          <a:p>
            <a:r>
              <a:rPr lang="en-US" dirty="0"/>
              <a:t>One way to recover some of this space is to use </a:t>
            </a:r>
            <a:r>
              <a:rPr lang="en-US" b="1" dirty="0"/>
              <a:t>expanding </a:t>
            </a:r>
            <a:r>
              <a:rPr lang="en-US" b="1" dirty="0" err="1"/>
              <a:t>opcodes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6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Expanding </a:t>
            </a:r>
            <a:r>
              <a:rPr lang="en-US" dirty="0" err="1"/>
              <a:t>Opcodes</a:t>
            </a:r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</a:t>
            </a:r>
            <a:r>
              <a:rPr lang="en-US" dirty="0" smtClean="0"/>
              <a:t>formats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idea of </a:t>
            </a:r>
            <a:r>
              <a:rPr lang="en-US" b="1" dirty="0" smtClean="0"/>
              <a:t>expanding </a:t>
            </a:r>
            <a:r>
              <a:rPr lang="en-US" b="1" dirty="0" err="1" smtClean="0"/>
              <a:t>opcodes</a:t>
            </a:r>
            <a:r>
              <a:rPr lang="en-US" b="1" dirty="0" smtClean="0"/>
              <a:t> </a:t>
            </a:r>
            <a:r>
              <a:rPr lang="en-US" dirty="0"/>
              <a:t>is to make some </a:t>
            </a:r>
            <a:r>
              <a:rPr lang="en-US" dirty="0" err="1"/>
              <a:t>opcodes</a:t>
            </a:r>
            <a:r>
              <a:rPr lang="en-US" dirty="0"/>
              <a:t> short, but have a means to provide longer </a:t>
            </a:r>
            <a:r>
              <a:rPr lang="en-US" dirty="0" smtClean="0"/>
              <a:t>ones when </a:t>
            </a:r>
            <a:r>
              <a:rPr lang="en-US" dirty="0"/>
              <a:t>needed.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 </a:t>
            </a:r>
            <a:r>
              <a:rPr lang="en-US" dirty="0" err="1"/>
              <a:t>opcode</a:t>
            </a:r>
            <a:r>
              <a:rPr lang="en-US" dirty="0"/>
              <a:t> is short, a lot of bits are left to hold </a:t>
            </a:r>
            <a:r>
              <a:rPr lang="en-US" dirty="0" smtClean="0"/>
              <a:t>operands</a:t>
            </a:r>
          </a:p>
          <a:p>
            <a:pPr lvl="1"/>
            <a:r>
              <a:rPr lang="en-US" dirty="0" smtClean="0"/>
              <a:t>So, we </a:t>
            </a:r>
            <a:r>
              <a:rPr lang="en-US" dirty="0"/>
              <a:t>could have two or three operands per </a:t>
            </a:r>
            <a:r>
              <a:rPr lang="en-US" dirty="0" smtClean="0"/>
              <a:t>instruction</a:t>
            </a:r>
          </a:p>
          <a:p>
            <a:r>
              <a:rPr lang="en-US" dirty="0" smtClean="0"/>
              <a:t>If an instruction has no operands (such as Halt), </a:t>
            </a:r>
            <a:r>
              <a:rPr lang="en-US" dirty="0"/>
              <a:t>all the bits can be used for the </a:t>
            </a:r>
            <a:r>
              <a:rPr lang="en-US" dirty="0" err="1" smtClean="0"/>
              <a:t>opcode</a:t>
            </a:r>
            <a:endParaRPr lang="en-US" dirty="0" smtClean="0"/>
          </a:p>
          <a:p>
            <a:pPr lvl="1"/>
            <a:r>
              <a:rPr lang="en-US" dirty="0" smtClean="0"/>
              <a:t>Many </a:t>
            </a:r>
            <a:r>
              <a:rPr lang="en-US" dirty="0"/>
              <a:t>unique </a:t>
            </a:r>
            <a:r>
              <a:rPr lang="en-US" dirty="0" smtClean="0"/>
              <a:t>instructions</a:t>
            </a:r>
            <a:r>
              <a:rPr lang="en-US" dirty="0"/>
              <a:t> </a:t>
            </a:r>
            <a:r>
              <a:rPr lang="en-US" dirty="0" smtClean="0"/>
              <a:t>are hence available</a:t>
            </a:r>
          </a:p>
          <a:p>
            <a:r>
              <a:rPr lang="en-US" dirty="0" smtClean="0"/>
              <a:t>In </a:t>
            </a:r>
            <a:r>
              <a:rPr lang="en-US" dirty="0"/>
              <a:t>between, there are longer </a:t>
            </a:r>
            <a:r>
              <a:rPr lang="en-US" dirty="0" err="1"/>
              <a:t>opcodes</a:t>
            </a:r>
            <a:r>
              <a:rPr lang="en-US" dirty="0"/>
              <a:t> with </a:t>
            </a:r>
            <a:r>
              <a:rPr lang="en-US" dirty="0" smtClean="0"/>
              <a:t>fewer operands </a:t>
            </a:r>
            <a:r>
              <a:rPr lang="en-US" dirty="0"/>
              <a:t>as well as shorter </a:t>
            </a:r>
            <a:r>
              <a:rPr lang="en-US" dirty="0" err="1"/>
              <a:t>opcodes</a:t>
            </a:r>
            <a:r>
              <a:rPr lang="en-US" dirty="0"/>
              <a:t> with more operands.</a:t>
            </a:r>
          </a:p>
        </p:txBody>
      </p:sp>
    </p:spTree>
    <p:extLst>
      <p:ext uri="{BB962C8B-B14F-4D97-AF65-F5344CB8AC3E}">
        <p14:creationId xmlns:p14="http://schemas.microsoft.com/office/powerpoint/2010/main" val="54284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Expanding </a:t>
            </a:r>
            <a:r>
              <a:rPr lang="en-US" dirty="0" err="1"/>
              <a:t>Opcodes</a:t>
            </a:r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</a:t>
            </a:r>
            <a:r>
              <a:rPr lang="en-US" dirty="0" smtClean="0"/>
              <a:t>formats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990599"/>
            <a:ext cx="8153400" cy="487116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Example 1: </a:t>
            </a:r>
            <a:r>
              <a:rPr lang="en-US" dirty="0"/>
              <a:t>Consider a machine with 16-bit instructions and 16 </a:t>
            </a:r>
            <a:r>
              <a:rPr lang="en-US" dirty="0" smtClean="0"/>
              <a:t>registers.</a:t>
            </a:r>
          </a:p>
          <a:p>
            <a:pPr lvl="1"/>
            <a:r>
              <a:rPr lang="en-US" dirty="0" smtClean="0"/>
              <a:t>The instruction format can have several structures:</a:t>
            </a:r>
          </a:p>
          <a:p>
            <a:pPr lvl="2"/>
            <a:r>
              <a:rPr lang="en-US" dirty="0" err="1" smtClean="0"/>
              <a:t>Opcode</a:t>
            </a:r>
            <a:r>
              <a:rPr lang="en-US" dirty="0" smtClean="0"/>
              <a:t> + Memory address (such as MARIE):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If we have 4KB byte addressable memory we need 12 bits to specify an address location</a:t>
            </a:r>
          </a:p>
          <a:p>
            <a:pPr lvl="3"/>
            <a:r>
              <a:rPr lang="en-US" dirty="0" smtClean="0"/>
              <a:t> The remaining 4 bits are used for the </a:t>
            </a:r>
            <a:r>
              <a:rPr lang="en-US" dirty="0" err="1" smtClean="0"/>
              <a:t>opcode</a:t>
            </a:r>
            <a:r>
              <a:rPr lang="en-US" dirty="0" smtClean="0"/>
              <a:t>: 16 instruction are hence available</a:t>
            </a:r>
          </a:p>
          <a:p>
            <a:pPr lvl="2">
              <a:spcBef>
                <a:spcPts val="1800"/>
              </a:spcBef>
            </a:pPr>
            <a:endParaRPr lang="en-US" dirty="0"/>
          </a:p>
          <a:p>
            <a:pPr lvl="2">
              <a:spcBef>
                <a:spcPts val="0"/>
              </a:spcBef>
            </a:pPr>
            <a:r>
              <a:rPr lang="en-US" dirty="0" err="1" smtClean="0"/>
              <a:t>Opcode</a:t>
            </a:r>
            <a:r>
              <a:rPr lang="en-US" dirty="0" smtClean="0"/>
              <a:t> + Registers Addresses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we need 4 bits to select one of the 16 available registers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Suppose we have 4 bits </a:t>
            </a:r>
            <a:r>
              <a:rPr lang="en-US" dirty="0" err="1" smtClean="0"/>
              <a:t>opcode</a:t>
            </a:r>
            <a:r>
              <a:rPr lang="en-US" dirty="0" smtClean="0"/>
              <a:t>, we could encode 16 different instructions with three operands each (3 x 4 bits = 12 bits).</a:t>
            </a:r>
            <a:endParaRPr lang="en-US" dirty="0"/>
          </a:p>
        </p:txBody>
      </p:sp>
      <p:pic>
        <p:nvPicPr>
          <p:cNvPr id="5" name="Picture 7" descr="5-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307773" y="5634636"/>
            <a:ext cx="3581400" cy="62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5-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4876800" y="3657600"/>
            <a:ext cx="3581400" cy="628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3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Expanding </a:t>
            </a:r>
            <a:r>
              <a:rPr lang="en-US" dirty="0" err="1"/>
              <a:t>Opcodes</a:t>
            </a:r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 2: </a:t>
            </a:r>
            <a:r>
              <a:rPr lang="en-US" dirty="0"/>
              <a:t>Consider a machine with 16-bit instructions and 16 </a:t>
            </a:r>
            <a:r>
              <a:rPr lang="en-US" dirty="0" smtClean="0"/>
              <a:t>registers. And </a:t>
            </a:r>
            <a:r>
              <a:rPr lang="en-US" dirty="0"/>
              <a:t>we wish to encode the following </a:t>
            </a:r>
            <a:r>
              <a:rPr lang="en-US" dirty="0" smtClean="0"/>
              <a:t>instructions:</a:t>
            </a:r>
          </a:p>
          <a:p>
            <a:pPr lvl="2"/>
            <a:r>
              <a:rPr lang="en-US" dirty="0" smtClean="0"/>
              <a:t>15 </a:t>
            </a:r>
            <a:r>
              <a:rPr lang="en-US" dirty="0"/>
              <a:t>instructions with 3 addresses</a:t>
            </a:r>
          </a:p>
          <a:p>
            <a:pPr lvl="2"/>
            <a:r>
              <a:rPr lang="en-US" dirty="0" smtClean="0"/>
              <a:t>14 </a:t>
            </a:r>
            <a:r>
              <a:rPr lang="en-US" dirty="0"/>
              <a:t>instructions with 2 </a:t>
            </a:r>
            <a:r>
              <a:rPr lang="en-US" dirty="0" smtClean="0"/>
              <a:t>addresses</a:t>
            </a:r>
          </a:p>
          <a:p>
            <a:pPr lvl="2"/>
            <a:r>
              <a:rPr lang="en-US" dirty="0" smtClean="0"/>
              <a:t>31 </a:t>
            </a:r>
            <a:r>
              <a:rPr lang="en-US" dirty="0"/>
              <a:t>instructions with 1 address</a:t>
            </a:r>
          </a:p>
          <a:p>
            <a:pPr lvl="2"/>
            <a:r>
              <a:rPr lang="en-US" dirty="0" smtClean="0"/>
              <a:t>16 </a:t>
            </a:r>
            <a:r>
              <a:rPr lang="en-US" dirty="0"/>
              <a:t>instructions with </a:t>
            </a:r>
            <a:r>
              <a:rPr lang="en-US" dirty="0" smtClean="0"/>
              <a:t>0 addresses</a:t>
            </a:r>
          </a:p>
          <a:p>
            <a:pPr marL="457200" lvl="1" indent="0">
              <a:buNone/>
            </a:pPr>
            <a:r>
              <a:rPr lang="en-US" sz="3200" dirty="0"/>
              <a:t>Can we encode this instruction set in 16 bits?</a:t>
            </a:r>
          </a:p>
          <a:p>
            <a:pPr lvl="1"/>
            <a:r>
              <a:rPr lang="en-US" b="1" dirty="0" smtClean="0"/>
              <a:t>Answer:</a:t>
            </a:r>
            <a:r>
              <a:rPr lang="en-US" dirty="0" smtClean="0"/>
              <a:t> Yes if we use </a:t>
            </a:r>
            <a:r>
              <a:rPr lang="en-US" b="1" dirty="0"/>
              <a:t>expanding </a:t>
            </a:r>
            <a:r>
              <a:rPr lang="en-US" b="1" dirty="0" err="1"/>
              <a:t>opcodes</a:t>
            </a:r>
            <a:endParaRPr lang="en-US" b="1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50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Expanding </a:t>
            </a:r>
            <a:r>
              <a:rPr lang="en-US" dirty="0" err="1"/>
              <a:t>Opcodes</a:t>
            </a:r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219200"/>
            <a:ext cx="8153400" cy="4525963"/>
          </a:xfrm>
        </p:spPr>
        <p:txBody>
          <a:bodyPr/>
          <a:lstStyle/>
          <a:p>
            <a:r>
              <a:rPr lang="en-US" dirty="0" smtClean="0"/>
              <a:t>One possible encoding is as follows: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6" descr="Eco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28800"/>
            <a:ext cx="6334125" cy="333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676400" y="5257800"/>
            <a:ext cx="6629400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200" b="1" baseline="0" dirty="0">
                <a:solidFill>
                  <a:srgbClr val="CC3300"/>
                </a:solidFill>
              </a:rPr>
              <a:t>Is there something missing from this instruction set?</a:t>
            </a: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49536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Expanding </a:t>
            </a:r>
            <a:r>
              <a:rPr lang="en-US" dirty="0" err="1"/>
              <a:t>Opcodes</a:t>
            </a:r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know if the instruction set we want is possible when using expanding </a:t>
            </a:r>
            <a:r>
              <a:rPr lang="en-US" dirty="0" err="1" smtClean="0"/>
              <a:t>opcodes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We must determine if we have enough bits to create the desired number of bits patterns</a:t>
            </a:r>
          </a:p>
        </p:txBody>
      </p:sp>
    </p:spTree>
    <p:extLst>
      <p:ext uri="{BB962C8B-B14F-4D97-AF65-F5344CB8AC3E}">
        <p14:creationId xmlns:p14="http://schemas.microsoft.com/office/powerpoint/2010/main" val="93309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Expanding </a:t>
            </a:r>
            <a:r>
              <a:rPr lang="en-US" dirty="0" err="1"/>
              <a:t>Opcodes</a:t>
            </a:r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formats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295400"/>
            <a:ext cx="81534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Going back to Example 2 (Slide 6):</a:t>
            </a:r>
            <a:endParaRPr lang="en-US" dirty="0" smtClean="0"/>
          </a:p>
          <a:p>
            <a:pPr lvl="1"/>
            <a:r>
              <a:rPr lang="en-US" dirty="0" smtClean="0"/>
              <a:t>The first 15 instructions account for:</a:t>
            </a:r>
          </a:p>
          <a:p>
            <a:pPr marL="857250" lvl="2" indent="0">
              <a:buNone/>
            </a:pPr>
            <a:r>
              <a:rPr lang="en-US" dirty="0" smtClean="0"/>
              <a:t>15x2</a:t>
            </a:r>
            <a:r>
              <a:rPr lang="en-US" baseline="30000" dirty="0" smtClean="0"/>
              <a:t>4</a:t>
            </a:r>
            <a:r>
              <a:rPr lang="en-US" dirty="0" smtClean="0"/>
              <a:t>x2</a:t>
            </a:r>
            <a:r>
              <a:rPr lang="en-US" baseline="30000" dirty="0" smtClean="0"/>
              <a:t>4</a:t>
            </a:r>
            <a:r>
              <a:rPr lang="en-US" dirty="0" smtClean="0"/>
              <a:t>x2</a:t>
            </a:r>
            <a:r>
              <a:rPr lang="en-US" baseline="30000" dirty="0" smtClean="0"/>
              <a:t>4</a:t>
            </a:r>
            <a:r>
              <a:rPr lang="en-US" dirty="0" smtClean="0"/>
              <a:t> = 15 x 2</a:t>
            </a:r>
            <a:r>
              <a:rPr lang="en-US" baseline="30000" dirty="0" smtClean="0"/>
              <a:t>12</a:t>
            </a:r>
            <a:r>
              <a:rPr lang="en-US" dirty="0" smtClean="0"/>
              <a:t> = 61440 bit patterns</a:t>
            </a:r>
          </a:p>
          <a:p>
            <a:pPr lvl="1"/>
            <a:r>
              <a:rPr lang="en-US" dirty="0" smtClean="0"/>
              <a:t>The next 14 instructions account for:</a:t>
            </a:r>
          </a:p>
          <a:p>
            <a:pPr marL="914400" lvl="2" indent="0">
              <a:buNone/>
            </a:pPr>
            <a:r>
              <a:rPr lang="en-US" dirty="0" smtClean="0"/>
              <a:t>14 x 2</a:t>
            </a:r>
            <a:r>
              <a:rPr lang="en-US" baseline="30000" dirty="0" smtClean="0"/>
              <a:t>4</a:t>
            </a:r>
            <a:r>
              <a:rPr lang="en-US" dirty="0" smtClean="0"/>
              <a:t> x 2</a:t>
            </a:r>
            <a:r>
              <a:rPr lang="en-US" baseline="30000" dirty="0" smtClean="0"/>
              <a:t>4</a:t>
            </a:r>
            <a:r>
              <a:rPr lang="en-US" dirty="0" smtClean="0"/>
              <a:t> = 15 x 2</a:t>
            </a:r>
            <a:r>
              <a:rPr lang="en-US" baseline="30000" dirty="0" smtClean="0"/>
              <a:t>8</a:t>
            </a:r>
            <a:r>
              <a:rPr lang="en-US" dirty="0" smtClean="0"/>
              <a:t> = 3584 bit patterns</a:t>
            </a:r>
          </a:p>
          <a:p>
            <a:pPr lvl="1"/>
            <a:r>
              <a:rPr lang="en-US" dirty="0"/>
              <a:t>The next </a:t>
            </a:r>
            <a:r>
              <a:rPr lang="en-US" dirty="0" smtClean="0"/>
              <a:t>31 </a:t>
            </a:r>
            <a:r>
              <a:rPr lang="en-US" dirty="0"/>
              <a:t>instructions account for:</a:t>
            </a:r>
          </a:p>
          <a:p>
            <a:pPr marL="914400" lvl="2" indent="0">
              <a:buNone/>
            </a:pPr>
            <a:r>
              <a:rPr lang="en-US" dirty="0" smtClean="0"/>
              <a:t>31 </a:t>
            </a:r>
            <a:r>
              <a:rPr lang="en-US" dirty="0"/>
              <a:t>x 2</a:t>
            </a:r>
            <a:r>
              <a:rPr lang="en-US" baseline="30000" dirty="0"/>
              <a:t>4</a:t>
            </a:r>
            <a:r>
              <a:rPr lang="en-US" dirty="0"/>
              <a:t> </a:t>
            </a:r>
            <a:r>
              <a:rPr lang="en-US" dirty="0" smtClean="0"/>
              <a:t>= 496 </a:t>
            </a:r>
            <a:r>
              <a:rPr lang="en-US" dirty="0"/>
              <a:t>bit </a:t>
            </a:r>
            <a:r>
              <a:rPr lang="en-US" dirty="0" smtClean="0"/>
              <a:t>patterns</a:t>
            </a:r>
          </a:p>
          <a:p>
            <a:pPr marL="971550" lvl="1" indent="-457200"/>
            <a:r>
              <a:rPr lang="en-US" dirty="0" smtClean="0"/>
              <a:t>The last 16 instructions account for 16 bit patterns</a:t>
            </a:r>
          </a:p>
          <a:p>
            <a:pPr marL="971550" lvl="1" indent="-457200"/>
            <a:r>
              <a:rPr lang="en-US" dirty="0" smtClean="0"/>
              <a:t>In total we need 61440 + 3584 + 496 + 16 = 65536 different bit patterns</a:t>
            </a:r>
          </a:p>
          <a:p>
            <a:pPr marL="971550" lvl="1" indent="-457200"/>
            <a:r>
              <a:rPr lang="en-US" dirty="0" smtClean="0"/>
              <a:t>Having a total of 16 bits we can create 2</a:t>
            </a:r>
            <a:r>
              <a:rPr lang="en-US" baseline="30000" dirty="0" smtClean="0"/>
              <a:t>16</a:t>
            </a:r>
            <a:r>
              <a:rPr lang="en-US" dirty="0" smtClean="0"/>
              <a:t> = 65536 bit patterns </a:t>
            </a:r>
          </a:p>
          <a:p>
            <a:pPr marL="971550" lvl="1" indent="-457200"/>
            <a:r>
              <a:rPr lang="en-US" b="1" dirty="0" smtClean="0"/>
              <a:t>We have an exact match with no wasted patterns.</a:t>
            </a:r>
          </a:p>
          <a:p>
            <a:pPr marL="971550" lvl="1" indent="-457200"/>
            <a:r>
              <a:rPr lang="en-US" b="1" dirty="0" smtClean="0"/>
              <a:t>So our instruction set is possible.</a:t>
            </a:r>
            <a:endParaRPr lang="en-US" b="1" dirty="0"/>
          </a:p>
          <a:p>
            <a:pPr marL="971550" lvl="1" indent="-457200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777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10854</TotalTime>
  <Words>1524</Words>
  <Application>Microsoft Office PowerPoint</Application>
  <PresentationFormat>On-screen Show (4:3)</PresentationFormat>
  <Paragraphs>203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  A Closer Look at Instruction Set Architectures:  Expanding Opcodes   </vt:lpstr>
      <vt:lpstr>Lecture Overview</vt:lpstr>
      <vt:lpstr>Expanding Opcodes </vt:lpstr>
      <vt:lpstr>Expanding Opcodes </vt:lpstr>
      <vt:lpstr>Expanding Opcodes </vt:lpstr>
      <vt:lpstr>Expanding Opcodes </vt:lpstr>
      <vt:lpstr>Expanding Opcodes </vt:lpstr>
      <vt:lpstr>Expanding Opcodes </vt:lpstr>
      <vt:lpstr>Expanding Opcodes </vt:lpstr>
      <vt:lpstr>Expanding Opcodes </vt:lpstr>
      <vt:lpstr>Expanding Opcodes</vt:lpstr>
      <vt:lpstr>Lecture Overview</vt:lpstr>
      <vt:lpstr>Instruction types </vt:lpstr>
      <vt:lpstr>Instruction types </vt:lpstr>
      <vt:lpstr>Instruction types </vt:lpstr>
      <vt:lpstr>Instruction types </vt:lpstr>
      <vt:lpstr>Lecture Overview</vt:lpstr>
      <vt:lpstr>Addressing - Introduction</vt:lpstr>
      <vt:lpstr>Addressing Modes </vt:lpstr>
      <vt:lpstr>Addressing Modes </vt:lpstr>
      <vt:lpstr>Addressing Modes </vt:lpstr>
      <vt:lpstr>Addressing Modes </vt:lpstr>
      <vt:lpstr>Addressing Modes </vt:lpstr>
      <vt:lpstr>Addressing Modes </vt:lpstr>
      <vt:lpstr>Addressing Modes </vt:lpstr>
      <vt:lpstr>Addressing Modes </vt:lpstr>
      <vt:lpstr>Addressing Modes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 &amp; Architecture</dc:title>
  <dc:creator>Hassan Salti</dc:creator>
  <cp:lastModifiedBy>User</cp:lastModifiedBy>
  <cp:revision>1640</cp:revision>
  <dcterms:created xsi:type="dcterms:W3CDTF">2012-07-12T11:57:11Z</dcterms:created>
  <dcterms:modified xsi:type="dcterms:W3CDTF">2016-03-31T20:27:08Z</dcterms:modified>
</cp:coreProperties>
</file>