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379" r:id="rId3"/>
    <p:sldId id="327" r:id="rId4"/>
    <p:sldId id="412" r:id="rId5"/>
    <p:sldId id="423" r:id="rId6"/>
    <p:sldId id="425" r:id="rId7"/>
    <p:sldId id="424" r:id="rId8"/>
    <p:sldId id="426" r:id="rId9"/>
    <p:sldId id="427" r:id="rId10"/>
    <p:sldId id="428" r:id="rId11"/>
    <p:sldId id="429" r:id="rId12"/>
    <p:sldId id="430" r:id="rId13"/>
    <p:sldId id="431" r:id="rId14"/>
    <p:sldId id="432" r:id="rId15"/>
    <p:sldId id="364" r:id="rId16"/>
    <p:sldId id="32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54" autoAdjust="0"/>
  </p:normalViewPr>
  <p:slideViewPr>
    <p:cSldViewPr snapToGrid="0">
      <p:cViewPr varScale="1">
        <p:scale>
          <a:sx n="68" d="100"/>
          <a:sy n="68" d="100"/>
        </p:scale>
        <p:origin x="7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https://cdn1.iconfinder.com/data/icons/VISTA/computer_gadgets/png/400/desktop_computer.png" TargetMode="External"/><Relationship Id="rId5" Type="http://schemas.openxmlformats.org/officeDocument/2006/relationships/image" Target="../media/image4.png"/><Relationship Id="rId4" Type="http://schemas.openxmlformats.org/officeDocument/2006/relationships/image" Target="http://www.hit.ac.in/demo/user-icon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https://cdn1.iconfinder.com/data/icons/VISTA/computer_gadgets/png/400/desktop_computer.png" TargetMode="External"/><Relationship Id="rId5" Type="http://schemas.openxmlformats.org/officeDocument/2006/relationships/image" Target="../media/image4.png"/><Relationship Id="rId4" Type="http://schemas.openxmlformats.org/officeDocument/2006/relationships/image" Target="http://www.hit.ac.in/demo/user-icon.pn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9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Security Services– Part 4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69B406F3-0CEF-42A7-88CF-567795127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8" y="2003149"/>
            <a:ext cx="10272501" cy="4439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2- Mandatory access control (MAC)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It takes a stricter approach to access control.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Users do not have as much freedom to determine who can access files.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Instead, mandatory access controls are enforced by the operating system and applied to all operations.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The system uses data classification levels (public, confidential, secret, and top secret) and security clearance labels for data.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Security labels are attached to all objects (files).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A user with a security clearance of secret will be denied access to top secret object.</a:t>
            </a:r>
          </a:p>
        </p:txBody>
      </p:sp>
    </p:spTree>
    <p:extLst>
      <p:ext uri="{BB962C8B-B14F-4D97-AF65-F5344CB8AC3E}">
        <p14:creationId xmlns:p14="http://schemas.microsoft.com/office/powerpoint/2010/main" val="1942712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8" y="2003149"/>
            <a:ext cx="10272501" cy="3146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2- Mandatory access control (MAC)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Additionally, per-group and/or per-domain access control restrictions may be imposed.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A company cannot simply choose to turn on either DAC or MAC.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It has to purchase an operating system that has been designed to enforce MAC rules.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DAC systems do not understand security labels, classifications, or clearances.</a:t>
            </a:r>
          </a:p>
        </p:txBody>
      </p:sp>
    </p:spTree>
    <p:extLst>
      <p:ext uri="{BB962C8B-B14F-4D97-AF65-F5344CB8AC3E}">
        <p14:creationId xmlns:p14="http://schemas.microsoft.com/office/powerpoint/2010/main" val="2742527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8" y="2003149"/>
            <a:ext cx="10272501" cy="3319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Advantages of mandatory access control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It is more secure than DAC-based systems.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Disadvantages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It is much more difficult to use and administer.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Usage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/>
              <a:t>It is used in government, military, and financial environments, where higher security is required.</a:t>
            </a:r>
          </a:p>
        </p:txBody>
      </p:sp>
    </p:spTree>
    <p:extLst>
      <p:ext uri="{BB962C8B-B14F-4D97-AF65-F5344CB8AC3E}">
        <p14:creationId xmlns:p14="http://schemas.microsoft.com/office/powerpoint/2010/main" val="3050139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8" y="1726987"/>
            <a:ext cx="10272501" cy="4697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3- Role-base access control (RBAC)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Bimini" pitchFamily="2" charset="0"/>
                <a:ea typeface="SimSun" panose="02010600030101010101" pitchFamily="2" charset="-122"/>
              </a:rPr>
              <a:t>RBAC model uses a centrally administrated set of controls to determine how subjects (users) and objects (files) interact.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Bimini" pitchFamily="2" charset="0"/>
                <a:ea typeface="SimSun" panose="02010600030101010101" pitchFamily="2" charset="-122"/>
              </a:rPr>
              <a:t>Access to resources is based on the role the user holds within the company instead of individual users.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Bimini" pitchFamily="2" charset="0"/>
                <a:ea typeface="SimSun" panose="02010600030101010101" pitchFamily="2" charset="-122"/>
              </a:rPr>
              <a:t>It is referred to as non-discretionary because assigning a user to a role is unavoidably imposed.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Bimini" pitchFamily="2" charset="0"/>
                <a:ea typeface="SimSun" panose="02010600030101010101" pitchFamily="2" charset="-122"/>
              </a:rPr>
              <a:t>This added layer of abstraction permits easier and more flexible administration and enforcement of access controls. </a:t>
            </a:r>
          </a:p>
        </p:txBody>
      </p:sp>
    </p:spTree>
    <p:extLst>
      <p:ext uri="{BB962C8B-B14F-4D97-AF65-F5344CB8AC3E}">
        <p14:creationId xmlns:p14="http://schemas.microsoft.com/office/powerpoint/2010/main" val="3641981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8" y="1726987"/>
            <a:ext cx="10272501" cy="4180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3- Role-base access control (RBAC)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Bimini" pitchFamily="2" charset="0"/>
                <a:ea typeface="SimSun" panose="02010600030101010101" pitchFamily="2" charset="-122"/>
              </a:rPr>
              <a:t>RBAC simplifies access control administration by allowing permissions to be managed in terms of user job roles.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Bimini" pitchFamily="2" charset="0"/>
                <a:ea typeface="SimSun" panose="02010600030101010101" pitchFamily="2" charset="-122"/>
              </a:rPr>
              <a:t>DAC model outlines which subjects can access what objects. 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Advantages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Bimini" pitchFamily="2" charset="0"/>
                <a:ea typeface="SimSun" panose="02010600030101010101" pitchFamily="2" charset="-122"/>
              </a:rPr>
              <a:t>It is the best system for a company that has high employee turnover.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Bimini" pitchFamily="2" charset="0"/>
                <a:ea typeface="SimSun" panose="02010600030101010101" pitchFamily="2" charset="-122"/>
              </a:rPr>
              <a:t>Organizations are moving towards this model to properly control identity and provisioning activities.</a:t>
            </a:r>
          </a:p>
        </p:txBody>
      </p:sp>
    </p:spTree>
    <p:extLst>
      <p:ext uri="{BB962C8B-B14F-4D97-AF65-F5344CB8AC3E}">
        <p14:creationId xmlns:p14="http://schemas.microsoft.com/office/powerpoint/2010/main" val="2243610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5015724" y="2890391"/>
            <a:ext cx="5985211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List the access control models?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9" name="مستطيل 6">
            <a:extLst>
              <a:ext uri="{FF2B5EF4-FFF2-40B4-BE49-F238E27FC236}">
                <a16:creationId xmlns:a16="http://schemas.microsoft.com/office/drawing/2014/main" id="{A048AAF5-2D23-47C4-8593-7AE26152F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9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11" name="مستطيل 6">
            <a:extLst>
              <a:ext uri="{FF2B5EF4-FFF2-40B4-BE49-F238E27FC236}">
                <a16:creationId xmlns:a16="http://schemas.microsoft.com/office/drawing/2014/main" id="{B3042BF9-C5FF-4FE7-8BE5-2EBE0AB4BF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Entity authentication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Digital signature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Message integrity and authentication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11" name="مستطيل 6">
            <a:extLst>
              <a:ext uri="{FF2B5EF4-FFF2-40B4-BE49-F238E27FC236}">
                <a16:creationId xmlns:a16="http://schemas.microsoft.com/office/drawing/2014/main" id="{E8F24888-C624-4EF0-A97F-8609B8C23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38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053579" y="1545688"/>
            <a:ext cx="6038076" cy="523220"/>
            <a:chOff x="4792288" y="1193945"/>
            <a:chExt cx="3921633" cy="523220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8361" y="1193945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security services</a:t>
              </a:r>
            </a:p>
          </p:txBody>
        </p:sp>
        <p:sp>
          <p:nvSpPr>
            <p:cNvPr id="40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093944" y="2238983"/>
            <a:ext cx="5951535" cy="954107"/>
            <a:chOff x="4792288" y="1135444"/>
            <a:chExt cx="3915148" cy="95410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Explain the measures to verify the authenticity of an entity</a:t>
              </a: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093943" y="3395211"/>
            <a:ext cx="5951535" cy="523220"/>
            <a:chOff x="4792288" y="1167116"/>
            <a:chExt cx="3915777" cy="523220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Explain the digital signature mechanism</a:t>
              </a: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0" name="مجموعة 4">
            <a:extLst>
              <a:ext uri="{FF2B5EF4-FFF2-40B4-BE49-F238E27FC236}">
                <a16:creationId xmlns:a16="http://schemas.microsoft.com/office/drawing/2014/main" id="{41D27378-3536-4709-BC5D-2C730F4F6270}"/>
              </a:ext>
            </a:extLst>
          </p:cNvPr>
          <p:cNvGrpSpPr/>
          <p:nvPr/>
        </p:nvGrpSpPr>
        <p:grpSpPr>
          <a:xfrm>
            <a:off x="4093943" y="4257257"/>
            <a:ext cx="6639706" cy="523220"/>
            <a:chOff x="4792288" y="1167116"/>
            <a:chExt cx="3915777" cy="523220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1A43B34-1772-4C24-9F9D-D47652A805C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Discuss the models of access control</a:t>
              </a:r>
              <a:endParaRPr lang="ar-EG" altLang="ar-EG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52" name="شكل بيضاوي 2">
              <a:extLst>
                <a:ext uri="{FF2B5EF4-FFF2-40B4-BE49-F238E27FC236}">
                  <a16:creationId xmlns:a16="http://schemas.microsoft.com/office/drawing/2014/main" id="{36039278-1E62-4FAF-98DE-E0AB13404F7E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6" name="مستطيل 6">
            <a:extLst>
              <a:ext uri="{FF2B5EF4-FFF2-40B4-BE49-F238E27FC236}">
                <a16:creationId xmlns:a16="http://schemas.microsoft.com/office/drawing/2014/main" id="{9841B5C7-20A1-4899-91FB-F9FF62F54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7" name="مجموعة 4">
            <a:extLst>
              <a:ext uri="{FF2B5EF4-FFF2-40B4-BE49-F238E27FC236}">
                <a16:creationId xmlns:a16="http://schemas.microsoft.com/office/drawing/2014/main" id="{F1F508FF-8F74-4231-9139-BE286841600B}"/>
              </a:ext>
            </a:extLst>
          </p:cNvPr>
          <p:cNvGrpSpPr/>
          <p:nvPr/>
        </p:nvGrpSpPr>
        <p:grpSpPr>
          <a:xfrm>
            <a:off x="4093943" y="5146654"/>
            <a:ext cx="5951535" cy="954107"/>
            <a:chOff x="4792288" y="1167116"/>
            <a:chExt cx="3915777" cy="954107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FF1AFFE-0277-492C-B849-5B4DEF6EA229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Specify the techniques required to attain message integrity.</a:t>
              </a:r>
            </a:p>
          </p:txBody>
        </p:sp>
        <p:sp>
          <p:nvSpPr>
            <p:cNvPr id="29" name="شكل بيضاوي 2">
              <a:extLst>
                <a:ext uri="{FF2B5EF4-FFF2-40B4-BE49-F238E27FC236}">
                  <a16:creationId xmlns:a16="http://schemas.microsoft.com/office/drawing/2014/main" id="{8A7CAE8C-DDAE-4672-9B6A-90161392ADF3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9" y="2139319"/>
            <a:ext cx="9452150" cy="393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000" b="1" dirty="0">
                <a:latin typeface="Bimini" pitchFamily="2" charset="0"/>
                <a:ea typeface="SimSun" panose="02010600030101010101" pitchFamily="2" charset="-122"/>
              </a:rPr>
              <a:t>The concept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Bimini" pitchFamily="2" charset="0"/>
                <a:ea typeface="SimSun" panose="02010600030101010101" pitchFamily="2" charset="-122"/>
              </a:rPr>
              <a:t>It refers to controlling how resources are accessed to protect them from unauthorized modification or disclosure.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Bimini" pitchFamily="2" charset="0"/>
                <a:ea typeface="SimSun" panose="02010600030101010101" pitchFamily="2" charset="-122"/>
              </a:rPr>
              <a:t>Access controls give organizations the ability to control, restrict, monitor, and protect resources.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Bimini" pitchFamily="2" charset="0"/>
                <a:ea typeface="SimSun" panose="02010600030101010101" pitchFamily="2" charset="-122"/>
              </a:rPr>
              <a:t>It can be technical, physical, or administrative in nature. </a:t>
            </a:r>
          </a:p>
          <a:p>
            <a:pPr marL="342900" indent="-342900">
              <a:lnSpc>
                <a:spcPct val="14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Bimini" pitchFamily="2" charset="0"/>
                <a:ea typeface="SimSun" panose="02010600030101010101" pitchFamily="2" charset="-122"/>
              </a:rPr>
              <a:t>It covers several different types of mechanisms as follows: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000" dirty="0">
                <a:latin typeface="Bimini" pitchFamily="2" charset="0"/>
                <a:ea typeface="SimSun" panose="02010600030101010101" pitchFamily="2" charset="-122"/>
              </a:rPr>
              <a:t>	1- When a user is prompted for a username and password to use a computer.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000" dirty="0">
                <a:latin typeface="Bimini" pitchFamily="2" charset="0"/>
                <a:ea typeface="SimSun" panose="02010600030101010101" pitchFamily="2" charset="-122"/>
              </a:rPr>
              <a:t>	2- When the user attempts to access a file.</a:t>
            </a:r>
          </a:p>
        </p:txBody>
      </p:sp>
    </p:spTree>
    <p:extLst>
      <p:ext uri="{BB962C8B-B14F-4D97-AF65-F5344CB8AC3E}">
        <p14:creationId xmlns:p14="http://schemas.microsoft.com/office/powerpoint/2010/main" val="3208606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id="{07969966-049F-4655-8147-DD08B63E6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06" y="2726536"/>
            <a:ext cx="1468438" cy="307975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0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2- Authentication</a:t>
            </a:r>
            <a:endParaRPr lang="en-US" sz="3600" b="1">
              <a:cs typeface="Arial" charset="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id="{7D961AFB-6174-4183-B866-3608C05B5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6219" y="3455199"/>
            <a:ext cx="1468437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50400" rIns="64008" bIns="0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3- Authorization</a:t>
            </a:r>
            <a:endParaRPr lang="en-US" sz="3600" b="1">
              <a:cs typeface="Arial" charset="0"/>
            </a:endParaRPr>
          </a:p>
        </p:txBody>
      </p:sp>
      <p:sp>
        <p:nvSpPr>
          <p:cNvPr id="10" name="AutoShape 10">
            <a:extLst>
              <a:ext uri="{FF2B5EF4-FFF2-40B4-BE49-F238E27FC236}">
                <a16:creationId xmlns:a16="http://schemas.microsoft.com/office/drawing/2014/main" id="{32C1301E-1936-4829-B554-F8F3BE1B8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2369" y="5128424"/>
            <a:ext cx="1468437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0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4- Accountability</a:t>
            </a:r>
            <a:endParaRPr lang="en-US" sz="3600" b="1">
              <a:cs typeface="Arial" charset="0"/>
            </a:endParaRPr>
          </a:p>
        </p:txBody>
      </p:sp>
      <p:grpSp>
        <p:nvGrpSpPr>
          <p:cNvPr id="11" name="Group 11">
            <a:extLst>
              <a:ext uri="{FF2B5EF4-FFF2-40B4-BE49-F238E27FC236}">
                <a16:creationId xmlns:a16="http://schemas.microsoft.com/office/drawing/2014/main" id="{A50CA1D6-B28D-45C0-8BC0-4A19246B7EB1}"/>
              </a:ext>
            </a:extLst>
          </p:cNvPr>
          <p:cNvGrpSpPr>
            <a:grpSpLocks/>
          </p:cNvGrpSpPr>
          <p:nvPr/>
        </p:nvGrpSpPr>
        <p:grpSpPr bwMode="auto">
          <a:xfrm>
            <a:off x="5843919" y="2316961"/>
            <a:ext cx="558800" cy="569913"/>
            <a:chOff x="2781" y="5972"/>
            <a:chExt cx="720" cy="692"/>
          </a:xfrm>
        </p:grpSpPr>
        <p:sp>
          <p:nvSpPr>
            <p:cNvPr id="12" name="Line 12">
              <a:extLst>
                <a:ext uri="{FF2B5EF4-FFF2-40B4-BE49-F238E27FC236}">
                  <a16:creationId xmlns:a16="http://schemas.microsoft.com/office/drawing/2014/main" id="{6E8F3327-C57D-439B-A5F3-B9A05A75DE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5972"/>
              <a:ext cx="0" cy="6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56BB8959-380A-4963-A071-50036D9D5D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6664"/>
              <a:ext cx="72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b="1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366C1F3D-93A7-4742-8E2F-DFDA1840DA37}"/>
              </a:ext>
            </a:extLst>
          </p:cNvPr>
          <p:cNvGrpSpPr>
            <a:grpSpLocks/>
          </p:cNvGrpSpPr>
          <p:nvPr/>
        </p:nvGrpSpPr>
        <p:grpSpPr bwMode="auto">
          <a:xfrm>
            <a:off x="7175831" y="3056736"/>
            <a:ext cx="560388" cy="568325"/>
            <a:chOff x="2781" y="5972"/>
            <a:chExt cx="720" cy="692"/>
          </a:xfrm>
        </p:grpSpPr>
        <p:sp>
          <p:nvSpPr>
            <p:cNvPr id="15" name="Line 15">
              <a:extLst>
                <a:ext uri="{FF2B5EF4-FFF2-40B4-BE49-F238E27FC236}">
                  <a16:creationId xmlns:a16="http://schemas.microsoft.com/office/drawing/2014/main" id="{483E4E0F-98D8-4614-98EF-C3A30D9311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5972"/>
              <a:ext cx="0" cy="6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6" name="Line 16">
              <a:extLst>
                <a:ext uri="{FF2B5EF4-FFF2-40B4-BE49-F238E27FC236}">
                  <a16:creationId xmlns:a16="http://schemas.microsoft.com/office/drawing/2014/main" id="{F83776ED-C75E-4904-933E-7A507F546F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6664"/>
              <a:ext cx="72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b="1"/>
            </a:p>
          </p:txBody>
        </p:sp>
      </p:grpSp>
      <p:grpSp>
        <p:nvGrpSpPr>
          <p:cNvPr id="17" name="Group 17">
            <a:extLst>
              <a:ext uri="{FF2B5EF4-FFF2-40B4-BE49-F238E27FC236}">
                <a16:creationId xmlns:a16="http://schemas.microsoft.com/office/drawing/2014/main" id="{34D92DF4-4BF1-495A-955A-B6F3C50CEB6E}"/>
              </a:ext>
            </a:extLst>
          </p:cNvPr>
          <p:cNvGrpSpPr>
            <a:grpSpLocks/>
          </p:cNvGrpSpPr>
          <p:nvPr/>
        </p:nvGrpSpPr>
        <p:grpSpPr bwMode="auto">
          <a:xfrm>
            <a:off x="4472319" y="1951836"/>
            <a:ext cx="666750" cy="752475"/>
            <a:chOff x="1334" y="5514"/>
            <a:chExt cx="643" cy="914"/>
          </a:xfrm>
        </p:grpSpPr>
        <p:sp>
          <p:nvSpPr>
            <p:cNvPr id="18" name="AutoShape 18">
              <a:extLst>
                <a:ext uri="{FF2B5EF4-FFF2-40B4-BE49-F238E27FC236}">
                  <a16:creationId xmlns:a16="http://schemas.microsoft.com/office/drawing/2014/main" id="{770397F5-FB3A-470B-AC46-D799D485A3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4" y="6068"/>
              <a:ext cx="609" cy="360"/>
            </a:xfrm>
            <a:prstGeom prst="octagon">
              <a:avLst>
                <a:gd name="adj" fmla="val 14454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32400" rIns="0" bIns="32004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400" b="1">
                <a:latin typeface="Tahoma" panose="020B0604030504040204" pitchFamily="34" charset="0"/>
              </a:endParaRPr>
            </a:p>
            <a:p>
              <a:pPr algn="ctr" rtl="0" eaLnBrk="1" hangingPunct="1"/>
              <a:r>
                <a:rPr lang="en-US" altLang="en-US" sz="1200" b="1">
                  <a:latin typeface="Tahoma" panose="020B0604030504040204" pitchFamily="34" charset="0"/>
                </a:rPr>
                <a:t>user</a:t>
              </a:r>
              <a:endParaRPr lang="en-US" altLang="en-US" sz="3600" b="1"/>
            </a:p>
          </p:txBody>
        </p:sp>
        <p:pic>
          <p:nvPicPr>
            <p:cNvPr id="19" name="Picture 19" descr="http://www.hit.ac.in/demo/user-icon.png">
              <a:extLst>
                <a:ext uri="{FF2B5EF4-FFF2-40B4-BE49-F238E27FC236}">
                  <a16:creationId xmlns:a16="http://schemas.microsoft.com/office/drawing/2014/main" id="{4C027FD3-5A0F-4672-9CE4-6095F225DF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4" y="5514"/>
              <a:ext cx="643" cy="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" name="Picture 20" descr="https://cdn1.iconfinder.com/data/icons/VISTA/computer_gadgets/png/400/desktop_computer.png">
            <a:extLst>
              <a:ext uri="{FF2B5EF4-FFF2-40B4-BE49-F238E27FC236}">
                <a16:creationId xmlns:a16="http://schemas.microsoft.com/office/drawing/2014/main" id="{729EC93D-C4FE-4D4B-BEDD-ED41D1814A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1144" y="3829849"/>
            <a:ext cx="1119187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" name="Group 21">
            <a:extLst>
              <a:ext uri="{FF2B5EF4-FFF2-40B4-BE49-F238E27FC236}">
                <a16:creationId xmlns:a16="http://schemas.microsoft.com/office/drawing/2014/main" id="{A36922DE-90DE-4BEE-B904-76131C4B99DE}"/>
              </a:ext>
            </a:extLst>
          </p:cNvPr>
          <p:cNvGrpSpPr>
            <a:grpSpLocks/>
          </p:cNvGrpSpPr>
          <p:nvPr/>
        </p:nvGrpSpPr>
        <p:grpSpPr bwMode="auto">
          <a:xfrm>
            <a:off x="8493456" y="3774286"/>
            <a:ext cx="560388" cy="568325"/>
            <a:chOff x="2781" y="5972"/>
            <a:chExt cx="720" cy="692"/>
          </a:xfrm>
        </p:grpSpPr>
        <p:sp>
          <p:nvSpPr>
            <p:cNvPr id="22" name="Line 22">
              <a:extLst>
                <a:ext uri="{FF2B5EF4-FFF2-40B4-BE49-F238E27FC236}">
                  <a16:creationId xmlns:a16="http://schemas.microsoft.com/office/drawing/2014/main" id="{FAA33F7A-E382-4504-A5B6-0582EF9D99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5972"/>
              <a:ext cx="0" cy="6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23" name="Line 23">
              <a:extLst>
                <a:ext uri="{FF2B5EF4-FFF2-40B4-BE49-F238E27FC236}">
                  <a16:creationId xmlns:a16="http://schemas.microsoft.com/office/drawing/2014/main" id="{0E7D34A0-7742-4784-AA5A-2836312CBD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6664"/>
              <a:ext cx="72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b="1"/>
            </a:p>
          </p:txBody>
        </p:sp>
      </p:grpSp>
      <p:grpSp>
        <p:nvGrpSpPr>
          <p:cNvPr id="24" name="Group 24">
            <a:extLst>
              <a:ext uri="{FF2B5EF4-FFF2-40B4-BE49-F238E27FC236}">
                <a16:creationId xmlns:a16="http://schemas.microsoft.com/office/drawing/2014/main" id="{8B91DEA2-44AE-4E35-95D9-5F30270BB102}"/>
              </a:ext>
            </a:extLst>
          </p:cNvPr>
          <p:cNvGrpSpPr>
            <a:grpSpLocks/>
          </p:cNvGrpSpPr>
          <p:nvPr/>
        </p:nvGrpSpPr>
        <p:grpSpPr bwMode="auto">
          <a:xfrm>
            <a:off x="9371344" y="4729961"/>
            <a:ext cx="558800" cy="568325"/>
            <a:chOff x="2781" y="5972"/>
            <a:chExt cx="720" cy="692"/>
          </a:xfrm>
        </p:grpSpPr>
        <p:sp>
          <p:nvSpPr>
            <p:cNvPr id="25" name="Line 25">
              <a:extLst>
                <a:ext uri="{FF2B5EF4-FFF2-40B4-BE49-F238E27FC236}">
                  <a16:creationId xmlns:a16="http://schemas.microsoft.com/office/drawing/2014/main" id="{E3DD6D11-5B90-4494-A2DB-DFADFEDEEC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5972"/>
              <a:ext cx="0" cy="6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26" name="Line 26">
              <a:extLst>
                <a:ext uri="{FF2B5EF4-FFF2-40B4-BE49-F238E27FC236}">
                  <a16:creationId xmlns:a16="http://schemas.microsoft.com/office/drawing/2014/main" id="{E16B22B8-B41B-472D-8985-2E89021836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6664"/>
              <a:ext cx="72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b="1"/>
            </a:p>
          </p:txBody>
        </p:sp>
      </p:grpSp>
      <p:sp>
        <p:nvSpPr>
          <p:cNvPr id="27" name="AutoShape 27">
            <a:extLst>
              <a:ext uri="{FF2B5EF4-FFF2-40B4-BE49-F238E27FC236}">
                <a16:creationId xmlns:a16="http://schemas.microsoft.com/office/drawing/2014/main" id="{D8D3B3F1-EB87-4C16-BD14-89A38F3E0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781" y="2066136"/>
            <a:ext cx="1468438" cy="307975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50400" rIns="64008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1- Identification</a:t>
            </a:r>
            <a:endParaRPr lang="en-US" sz="3600" b="1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629C53-7633-444C-89A4-9E5C89586237}"/>
              </a:ext>
            </a:extLst>
          </p:cNvPr>
          <p:cNvSpPr/>
          <p:nvPr/>
        </p:nvSpPr>
        <p:spPr>
          <a:xfrm>
            <a:off x="915739" y="1836778"/>
            <a:ext cx="1690912" cy="5613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dirty="0">
                <a:latin typeface="Bimini" pitchFamily="2" charset="0"/>
                <a:ea typeface="SimSun" panose="02010600030101010101" pitchFamily="2" charset="-122"/>
              </a:rPr>
              <a:t>The Process</a:t>
            </a:r>
          </a:p>
        </p:txBody>
      </p:sp>
      <p:sp>
        <p:nvSpPr>
          <p:cNvPr id="28" name="AutoShape 11">
            <a:extLst>
              <a:ext uri="{FF2B5EF4-FFF2-40B4-BE49-F238E27FC236}">
                <a16:creationId xmlns:a16="http://schemas.microsoft.com/office/drawing/2014/main" id="{C51B62C9-7991-4209-B07E-A08C9112C7B7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612445" y="3410012"/>
            <a:ext cx="6172200" cy="1555750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FEF3E2"/>
              </a:gs>
              <a:gs pos="100000">
                <a:srgbClr val="C9E1D0"/>
              </a:gs>
            </a:gsLst>
            <a:lin ang="0" scaled="1"/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2000" b="1" u="sng" dirty="0">
                <a:latin typeface="Bimini" pitchFamily="2" charset="0"/>
                <a:cs typeface="Tahoma" panose="020B0604030504040204" pitchFamily="34" charset="0"/>
              </a:rPr>
              <a:t>1- Identification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It describes a method of ensuring that a subject (user, program, or process) is the entity it claims to be. 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It can be provided by entering public information such as a username, account number, or dept ID.</a:t>
            </a:r>
          </a:p>
        </p:txBody>
      </p:sp>
      <p:sp>
        <p:nvSpPr>
          <p:cNvPr id="29" name="AutoShape 11">
            <a:extLst>
              <a:ext uri="{FF2B5EF4-FFF2-40B4-BE49-F238E27FC236}">
                <a16:creationId xmlns:a16="http://schemas.microsoft.com/office/drawing/2014/main" id="{55119353-5C32-41A3-A049-357423FE2D78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612445" y="5160631"/>
            <a:ext cx="8592202" cy="1255624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FEF3E2"/>
              </a:gs>
              <a:gs pos="100000">
                <a:srgbClr val="C9E1D0"/>
              </a:gs>
            </a:gsLst>
            <a:lin ang="0" scaled="1"/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800" b="1" u="sng" dirty="0">
                <a:latin typeface="Bimini" pitchFamily="2" charset="0"/>
                <a:cs typeface="Tahoma" panose="020B0604030504040204" pitchFamily="34" charset="0"/>
              </a:rPr>
              <a:t>2- Authentication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To be properly authenticated, the subject is usually required to provide a second piece to the credential set. 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This piece could be a password, cryptographic key, PIN, anatomical attribute, or token.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9722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27" grpId="0" animBg="1"/>
      <p:bldP spid="28" grpId="0" build="p" animBg="1"/>
      <p:bldP spid="28" grpId="1" build="allAtOnce" animBg="1"/>
      <p:bldP spid="29" grpId="0" build="p" animBg="1"/>
      <p:bldP spid="29" grpId="1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id="{07969966-049F-4655-8147-DD08B63E6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06" y="2726536"/>
            <a:ext cx="1468438" cy="307975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0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2- Authentication</a:t>
            </a:r>
            <a:endParaRPr lang="en-US" sz="3600" b="1">
              <a:cs typeface="Arial" charset="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id="{7D961AFB-6174-4183-B866-3608C05B5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6219" y="3455199"/>
            <a:ext cx="1468437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50400" rIns="64008" bIns="0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3- Authorization</a:t>
            </a:r>
            <a:endParaRPr lang="en-US" sz="3600" b="1">
              <a:cs typeface="Arial" charset="0"/>
            </a:endParaRPr>
          </a:p>
        </p:txBody>
      </p:sp>
      <p:sp>
        <p:nvSpPr>
          <p:cNvPr id="10" name="AutoShape 10">
            <a:extLst>
              <a:ext uri="{FF2B5EF4-FFF2-40B4-BE49-F238E27FC236}">
                <a16:creationId xmlns:a16="http://schemas.microsoft.com/office/drawing/2014/main" id="{32C1301E-1936-4829-B554-F8F3BE1B8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2369" y="5128424"/>
            <a:ext cx="1468437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0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4- Accountability</a:t>
            </a:r>
            <a:endParaRPr lang="en-US" sz="3600" b="1">
              <a:cs typeface="Arial" charset="0"/>
            </a:endParaRPr>
          </a:p>
        </p:txBody>
      </p:sp>
      <p:grpSp>
        <p:nvGrpSpPr>
          <p:cNvPr id="11" name="Group 11">
            <a:extLst>
              <a:ext uri="{FF2B5EF4-FFF2-40B4-BE49-F238E27FC236}">
                <a16:creationId xmlns:a16="http://schemas.microsoft.com/office/drawing/2014/main" id="{A50CA1D6-B28D-45C0-8BC0-4A19246B7EB1}"/>
              </a:ext>
            </a:extLst>
          </p:cNvPr>
          <p:cNvGrpSpPr>
            <a:grpSpLocks/>
          </p:cNvGrpSpPr>
          <p:nvPr/>
        </p:nvGrpSpPr>
        <p:grpSpPr bwMode="auto">
          <a:xfrm>
            <a:off x="5843919" y="2316961"/>
            <a:ext cx="558800" cy="569913"/>
            <a:chOff x="2781" y="5972"/>
            <a:chExt cx="720" cy="692"/>
          </a:xfrm>
        </p:grpSpPr>
        <p:sp>
          <p:nvSpPr>
            <p:cNvPr id="12" name="Line 12">
              <a:extLst>
                <a:ext uri="{FF2B5EF4-FFF2-40B4-BE49-F238E27FC236}">
                  <a16:creationId xmlns:a16="http://schemas.microsoft.com/office/drawing/2014/main" id="{6E8F3327-C57D-439B-A5F3-B9A05A75DE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5972"/>
              <a:ext cx="0" cy="6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56BB8959-380A-4963-A071-50036D9D5D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6664"/>
              <a:ext cx="72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b="1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366C1F3D-93A7-4742-8E2F-DFDA1840DA37}"/>
              </a:ext>
            </a:extLst>
          </p:cNvPr>
          <p:cNvGrpSpPr>
            <a:grpSpLocks/>
          </p:cNvGrpSpPr>
          <p:nvPr/>
        </p:nvGrpSpPr>
        <p:grpSpPr bwMode="auto">
          <a:xfrm>
            <a:off x="7175831" y="3056736"/>
            <a:ext cx="560388" cy="568325"/>
            <a:chOff x="2781" y="5972"/>
            <a:chExt cx="720" cy="692"/>
          </a:xfrm>
        </p:grpSpPr>
        <p:sp>
          <p:nvSpPr>
            <p:cNvPr id="15" name="Line 15">
              <a:extLst>
                <a:ext uri="{FF2B5EF4-FFF2-40B4-BE49-F238E27FC236}">
                  <a16:creationId xmlns:a16="http://schemas.microsoft.com/office/drawing/2014/main" id="{483E4E0F-98D8-4614-98EF-C3A30D9311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5972"/>
              <a:ext cx="0" cy="6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6" name="Line 16">
              <a:extLst>
                <a:ext uri="{FF2B5EF4-FFF2-40B4-BE49-F238E27FC236}">
                  <a16:creationId xmlns:a16="http://schemas.microsoft.com/office/drawing/2014/main" id="{F83776ED-C75E-4904-933E-7A507F546F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6664"/>
              <a:ext cx="72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b="1"/>
            </a:p>
          </p:txBody>
        </p:sp>
      </p:grpSp>
      <p:grpSp>
        <p:nvGrpSpPr>
          <p:cNvPr id="17" name="Group 17">
            <a:extLst>
              <a:ext uri="{FF2B5EF4-FFF2-40B4-BE49-F238E27FC236}">
                <a16:creationId xmlns:a16="http://schemas.microsoft.com/office/drawing/2014/main" id="{34D92DF4-4BF1-495A-955A-B6F3C50CEB6E}"/>
              </a:ext>
            </a:extLst>
          </p:cNvPr>
          <p:cNvGrpSpPr>
            <a:grpSpLocks/>
          </p:cNvGrpSpPr>
          <p:nvPr/>
        </p:nvGrpSpPr>
        <p:grpSpPr bwMode="auto">
          <a:xfrm>
            <a:off x="4472319" y="1951836"/>
            <a:ext cx="666750" cy="752475"/>
            <a:chOff x="1334" y="5514"/>
            <a:chExt cx="643" cy="914"/>
          </a:xfrm>
        </p:grpSpPr>
        <p:sp>
          <p:nvSpPr>
            <p:cNvPr id="18" name="AutoShape 18">
              <a:extLst>
                <a:ext uri="{FF2B5EF4-FFF2-40B4-BE49-F238E27FC236}">
                  <a16:creationId xmlns:a16="http://schemas.microsoft.com/office/drawing/2014/main" id="{770397F5-FB3A-470B-AC46-D799D485A3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4" y="6068"/>
              <a:ext cx="609" cy="360"/>
            </a:xfrm>
            <a:prstGeom prst="octagon">
              <a:avLst>
                <a:gd name="adj" fmla="val 14454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32400" rIns="0" bIns="32004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400" b="1">
                <a:latin typeface="Tahoma" panose="020B0604030504040204" pitchFamily="34" charset="0"/>
              </a:endParaRPr>
            </a:p>
            <a:p>
              <a:pPr algn="ctr" rtl="0" eaLnBrk="1" hangingPunct="1"/>
              <a:r>
                <a:rPr lang="en-US" altLang="en-US" sz="1200" b="1">
                  <a:latin typeface="Tahoma" panose="020B0604030504040204" pitchFamily="34" charset="0"/>
                </a:rPr>
                <a:t>user</a:t>
              </a:r>
              <a:endParaRPr lang="en-US" altLang="en-US" sz="3600" b="1"/>
            </a:p>
          </p:txBody>
        </p:sp>
        <p:pic>
          <p:nvPicPr>
            <p:cNvPr id="19" name="Picture 19" descr="http://www.hit.ac.in/demo/user-icon.png">
              <a:extLst>
                <a:ext uri="{FF2B5EF4-FFF2-40B4-BE49-F238E27FC236}">
                  <a16:creationId xmlns:a16="http://schemas.microsoft.com/office/drawing/2014/main" id="{4C027FD3-5A0F-4672-9CE4-6095F225DF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4" y="5514"/>
              <a:ext cx="643" cy="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" name="Picture 20" descr="https://cdn1.iconfinder.com/data/icons/VISTA/computer_gadgets/png/400/desktop_computer.png">
            <a:extLst>
              <a:ext uri="{FF2B5EF4-FFF2-40B4-BE49-F238E27FC236}">
                <a16:creationId xmlns:a16="http://schemas.microsoft.com/office/drawing/2014/main" id="{729EC93D-C4FE-4D4B-BEDD-ED41D1814A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1144" y="3829849"/>
            <a:ext cx="1119187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" name="Group 21">
            <a:extLst>
              <a:ext uri="{FF2B5EF4-FFF2-40B4-BE49-F238E27FC236}">
                <a16:creationId xmlns:a16="http://schemas.microsoft.com/office/drawing/2014/main" id="{A36922DE-90DE-4BEE-B904-76131C4B99DE}"/>
              </a:ext>
            </a:extLst>
          </p:cNvPr>
          <p:cNvGrpSpPr>
            <a:grpSpLocks/>
          </p:cNvGrpSpPr>
          <p:nvPr/>
        </p:nvGrpSpPr>
        <p:grpSpPr bwMode="auto">
          <a:xfrm>
            <a:off x="8493456" y="3774286"/>
            <a:ext cx="560388" cy="568325"/>
            <a:chOff x="2781" y="5972"/>
            <a:chExt cx="720" cy="692"/>
          </a:xfrm>
        </p:grpSpPr>
        <p:sp>
          <p:nvSpPr>
            <p:cNvPr id="22" name="Line 22">
              <a:extLst>
                <a:ext uri="{FF2B5EF4-FFF2-40B4-BE49-F238E27FC236}">
                  <a16:creationId xmlns:a16="http://schemas.microsoft.com/office/drawing/2014/main" id="{FAA33F7A-E382-4504-A5B6-0582EF9D99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5972"/>
              <a:ext cx="0" cy="6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23" name="Line 23">
              <a:extLst>
                <a:ext uri="{FF2B5EF4-FFF2-40B4-BE49-F238E27FC236}">
                  <a16:creationId xmlns:a16="http://schemas.microsoft.com/office/drawing/2014/main" id="{0E7D34A0-7742-4784-AA5A-2836312CBD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6664"/>
              <a:ext cx="72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b="1"/>
            </a:p>
          </p:txBody>
        </p:sp>
      </p:grpSp>
      <p:grpSp>
        <p:nvGrpSpPr>
          <p:cNvPr id="24" name="Group 24">
            <a:extLst>
              <a:ext uri="{FF2B5EF4-FFF2-40B4-BE49-F238E27FC236}">
                <a16:creationId xmlns:a16="http://schemas.microsoft.com/office/drawing/2014/main" id="{8B91DEA2-44AE-4E35-95D9-5F30270BB102}"/>
              </a:ext>
            </a:extLst>
          </p:cNvPr>
          <p:cNvGrpSpPr>
            <a:grpSpLocks/>
          </p:cNvGrpSpPr>
          <p:nvPr/>
        </p:nvGrpSpPr>
        <p:grpSpPr bwMode="auto">
          <a:xfrm>
            <a:off x="9371344" y="4729961"/>
            <a:ext cx="558800" cy="568325"/>
            <a:chOff x="2781" y="5972"/>
            <a:chExt cx="720" cy="692"/>
          </a:xfrm>
        </p:grpSpPr>
        <p:sp>
          <p:nvSpPr>
            <p:cNvPr id="25" name="Line 25">
              <a:extLst>
                <a:ext uri="{FF2B5EF4-FFF2-40B4-BE49-F238E27FC236}">
                  <a16:creationId xmlns:a16="http://schemas.microsoft.com/office/drawing/2014/main" id="{E3DD6D11-5B90-4494-A2DB-DFADFEDEEC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5972"/>
              <a:ext cx="0" cy="6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26" name="Line 26">
              <a:extLst>
                <a:ext uri="{FF2B5EF4-FFF2-40B4-BE49-F238E27FC236}">
                  <a16:creationId xmlns:a16="http://schemas.microsoft.com/office/drawing/2014/main" id="{E16B22B8-B41B-472D-8985-2E89021836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" y="6664"/>
              <a:ext cx="72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b="1"/>
            </a:p>
          </p:txBody>
        </p:sp>
      </p:grpSp>
      <p:sp>
        <p:nvSpPr>
          <p:cNvPr id="27" name="AutoShape 27">
            <a:extLst>
              <a:ext uri="{FF2B5EF4-FFF2-40B4-BE49-F238E27FC236}">
                <a16:creationId xmlns:a16="http://schemas.microsoft.com/office/drawing/2014/main" id="{D8D3B3F1-EB87-4C16-BD14-89A38F3E0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781" y="2066136"/>
            <a:ext cx="1468438" cy="307975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50400" rIns="64008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1- Identification</a:t>
            </a:r>
            <a:endParaRPr lang="en-US" sz="3600" b="1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629C53-7633-444C-89A4-9E5C89586237}"/>
              </a:ext>
            </a:extLst>
          </p:cNvPr>
          <p:cNvSpPr/>
          <p:nvPr/>
        </p:nvSpPr>
        <p:spPr>
          <a:xfrm>
            <a:off x="803197" y="1838336"/>
            <a:ext cx="1690912" cy="5613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dirty="0">
                <a:latin typeface="Bimini" pitchFamily="2" charset="0"/>
                <a:ea typeface="SimSun" panose="02010600030101010101" pitchFamily="2" charset="-122"/>
              </a:rPr>
              <a:t>The Process</a:t>
            </a:r>
          </a:p>
        </p:txBody>
      </p:sp>
      <p:sp>
        <p:nvSpPr>
          <p:cNvPr id="28" name="AutoShape 11">
            <a:extLst>
              <a:ext uri="{FF2B5EF4-FFF2-40B4-BE49-F238E27FC236}">
                <a16:creationId xmlns:a16="http://schemas.microsoft.com/office/drawing/2014/main" id="{C51B62C9-7991-4209-B07E-A08C9112C7B7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598377" y="3410012"/>
            <a:ext cx="6172200" cy="1555750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FEF3E2"/>
              </a:gs>
              <a:gs pos="100000">
                <a:srgbClr val="C9E1D0"/>
              </a:gs>
            </a:gsLst>
            <a:lin ang="0" scaled="1"/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>
              <a:buSzPct val="70000"/>
            </a:pPr>
            <a:r>
              <a:rPr lang="en-US" altLang="en-US" sz="2000" b="1" u="sng" dirty="0">
                <a:latin typeface="Bimini" pitchFamily="2" charset="0"/>
                <a:cs typeface="Tahoma" panose="020B0604030504040204" pitchFamily="34" charset="0"/>
              </a:rPr>
              <a:t>3- Authorization</a:t>
            </a:r>
          </a:p>
          <a:p>
            <a:pPr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The system determines if this subject has been given the privileges to carry out the requested actions. </a:t>
            </a:r>
          </a:p>
          <a:p>
            <a:pPr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The system will look at access control matrix or labels. </a:t>
            </a:r>
          </a:p>
          <a:p>
            <a:pPr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If the system determines that the subject may access the resource, it authorizes the subject.</a:t>
            </a:r>
          </a:p>
        </p:txBody>
      </p:sp>
      <p:sp>
        <p:nvSpPr>
          <p:cNvPr id="29" name="AutoShape 11">
            <a:extLst>
              <a:ext uri="{FF2B5EF4-FFF2-40B4-BE49-F238E27FC236}">
                <a16:creationId xmlns:a16="http://schemas.microsoft.com/office/drawing/2014/main" id="{55119353-5C32-41A3-A049-357423FE2D78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612445" y="5160631"/>
            <a:ext cx="8592202" cy="1255624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FEF3E2"/>
              </a:gs>
              <a:gs pos="100000">
                <a:srgbClr val="C9E1D0"/>
              </a:gs>
            </a:gsLst>
            <a:lin ang="0" scaled="1"/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>
              <a:buSzPct val="70000"/>
            </a:pPr>
            <a:r>
              <a:rPr lang="en-US" altLang="en-US" sz="1800" b="1" u="sng" dirty="0">
                <a:latin typeface="Bimini" pitchFamily="2" charset="0"/>
                <a:cs typeface="Tahoma" panose="020B0604030504040204" pitchFamily="34" charset="0"/>
              </a:rPr>
              <a:t>4- Accountability</a:t>
            </a:r>
          </a:p>
          <a:p>
            <a:pPr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It refers to the audit logs and tracking user activity. </a:t>
            </a:r>
          </a:p>
          <a:p>
            <a:pPr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The subject is held accountable for the actions taken within a system or domain. </a:t>
            </a:r>
          </a:p>
          <a:p>
            <a:pPr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To ensure accountability, the subject is identified and its actions are recorded.</a:t>
            </a:r>
          </a:p>
        </p:txBody>
      </p:sp>
    </p:spTree>
    <p:extLst>
      <p:ext uri="{BB962C8B-B14F-4D97-AF65-F5344CB8AC3E}">
        <p14:creationId xmlns:p14="http://schemas.microsoft.com/office/powerpoint/2010/main" val="143997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27" grpId="0" animBg="1"/>
      <p:bldP spid="28" grpId="0" build="p" animBg="1"/>
      <p:bldP spid="28" grpId="1" build="allAtOnce" animBg="1"/>
      <p:bldP spid="29" grpId="0" build="p" animBg="1"/>
      <p:bldP spid="29" grpId="1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0" name="Rectangle 3">
            <a:extLst>
              <a:ext uri="{FF2B5EF4-FFF2-40B4-BE49-F238E27FC236}">
                <a16:creationId xmlns:a16="http://schemas.microsoft.com/office/drawing/2014/main" id="{3E7440C7-F622-415F-8125-6D472F9ECA65}"/>
              </a:ext>
            </a:extLst>
          </p:cNvPr>
          <p:cNvSpPr txBox="1">
            <a:spLocks noChangeArrowheads="1"/>
          </p:cNvSpPr>
          <p:nvPr/>
        </p:nvSpPr>
        <p:spPr>
          <a:xfrm>
            <a:off x="915739" y="1891569"/>
            <a:ext cx="10272501" cy="431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57188" indent="-3571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900" b="1" u="sng" dirty="0">
                <a:latin typeface="Bimini" pitchFamily="2" charset="0"/>
                <a:ea typeface="SimSun" panose="02010600030101010101" pitchFamily="2" charset="-122"/>
              </a:rPr>
              <a:t>Access Control models</a:t>
            </a:r>
          </a:p>
          <a:p>
            <a:pPr marL="357188" indent="-3571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900" dirty="0"/>
              <a:t>Access control model is a framework that dictates how subjects (users, programs) access objects (files).</a:t>
            </a:r>
          </a:p>
          <a:p>
            <a:pPr marL="357188" indent="-3571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endParaRPr lang="en-US" altLang="en-US" sz="1900" b="1" dirty="0"/>
          </a:p>
          <a:p>
            <a:pPr marL="357188" indent="-3571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endParaRPr lang="en-US" altLang="en-US" sz="1100" b="1" dirty="0"/>
          </a:p>
          <a:p>
            <a:pPr marL="357188" indent="-3571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endParaRPr lang="en-US" altLang="en-US" sz="1900" b="1" dirty="0"/>
          </a:p>
          <a:p>
            <a:pPr marL="357188" indent="-3571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endParaRPr lang="en-US" altLang="en-US" sz="1900" b="1" dirty="0"/>
          </a:p>
          <a:p>
            <a:pPr marL="357188" indent="-3571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endParaRPr lang="en-US" altLang="en-US" sz="1900" b="1" dirty="0"/>
          </a:p>
          <a:p>
            <a:pPr marL="357188" indent="-3571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900" dirty="0"/>
              <a:t>Some companies use one model exclusively.</a:t>
            </a:r>
          </a:p>
          <a:p>
            <a:pPr marL="357188" indent="-3571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900" dirty="0"/>
              <a:t>Others combine them to be able to provide the necessary level of protection.</a:t>
            </a:r>
          </a:p>
        </p:txBody>
      </p:sp>
      <p:grpSp>
        <p:nvGrpSpPr>
          <p:cNvPr id="31" name="Group 17">
            <a:extLst>
              <a:ext uri="{FF2B5EF4-FFF2-40B4-BE49-F238E27FC236}">
                <a16:creationId xmlns:a16="http://schemas.microsoft.com/office/drawing/2014/main" id="{CCAAEA95-5D24-4721-808F-1B1EB064402E}"/>
              </a:ext>
            </a:extLst>
          </p:cNvPr>
          <p:cNvGrpSpPr>
            <a:grpSpLocks/>
          </p:cNvGrpSpPr>
          <p:nvPr/>
        </p:nvGrpSpPr>
        <p:grpSpPr bwMode="auto">
          <a:xfrm>
            <a:off x="3372692" y="3429000"/>
            <a:ext cx="4779963" cy="1077913"/>
            <a:chOff x="1392" y="2352"/>
            <a:chExt cx="3011" cy="679"/>
          </a:xfrm>
        </p:grpSpPr>
        <p:sp>
          <p:nvSpPr>
            <p:cNvPr id="32" name="Line 8">
              <a:extLst>
                <a:ext uri="{FF2B5EF4-FFF2-40B4-BE49-F238E27FC236}">
                  <a16:creationId xmlns:a16="http://schemas.microsoft.com/office/drawing/2014/main" id="{DE907C0B-1F32-4776-8964-34FD58EC2E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0" y="2352"/>
              <a:ext cx="0" cy="27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33" name="Line 9">
              <a:extLst>
                <a:ext uri="{FF2B5EF4-FFF2-40B4-BE49-F238E27FC236}">
                  <a16:creationId xmlns:a16="http://schemas.microsoft.com/office/drawing/2014/main" id="{9A5E8F26-1053-4AA8-9126-91AC2FF3E5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5" y="2627"/>
              <a:ext cx="300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34" name="Line 10">
              <a:extLst>
                <a:ext uri="{FF2B5EF4-FFF2-40B4-BE49-F238E27FC236}">
                  <a16:creationId xmlns:a16="http://schemas.microsoft.com/office/drawing/2014/main" id="{DA82C42E-0830-4DB7-B28C-54716C1353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630"/>
              <a:ext cx="0" cy="4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35" name="Line 11">
              <a:extLst>
                <a:ext uri="{FF2B5EF4-FFF2-40B4-BE49-F238E27FC236}">
                  <a16:creationId xmlns:a16="http://schemas.microsoft.com/office/drawing/2014/main" id="{50B5E5BB-98D7-4559-A179-39D5267B42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2" y="2631"/>
              <a:ext cx="0" cy="3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36" name="Line 13">
              <a:extLst>
                <a:ext uri="{FF2B5EF4-FFF2-40B4-BE49-F238E27FC236}">
                  <a16:creationId xmlns:a16="http://schemas.microsoft.com/office/drawing/2014/main" id="{4C96FB9B-5D4D-4C01-B967-BDAF1A84BE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0" y="2619"/>
              <a:ext cx="0" cy="3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37" name="AutoShape 14">
            <a:extLst>
              <a:ext uri="{FF2B5EF4-FFF2-40B4-BE49-F238E27FC236}">
                <a16:creationId xmlns:a16="http://schemas.microsoft.com/office/drawing/2014/main" id="{D512A09D-1CBB-4D46-8C50-DF3C7A220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892" y="4191000"/>
            <a:ext cx="2200275" cy="3492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Discretionary access control</a:t>
            </a:r>
            <a:endParaRPr lang="en-US" sz="1200" b="1">
              <a:cs typeface="Arial" charset="0"/>
            </a:endParaRPr>
          </a:p>
        </p:txBody>
      </p:sp>
      <p:sp>
        <p:nvSpPr>
          <p:cNvPr id="38" name="AutoShape 15">
            <a:extLst>
              <a:ext uri="{FF2B5EF4-FFF2-40B4-BE49-F238E27FC236}">
                <a16:creationId xmlns:a16="http://schemas.microsoft.com/office/drawing/2014/main" id="{D951721C-17FF-4664-B2FE-F26E22580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4917" y="4219575"/>
            <a:ext cx="2200275" cy="3492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0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Mandatory access control</a:t>
            </a:r>
            <a:endParaRPr lang="en-US" sz="1200" b="1">
              <a:cs typeface="Arial" charset="0"/>
            </a:endParaRPr>
          </a:p>
        </p:txBody>
      </p:sp>
      <p:sp>
        <p:nvSpPr>
          <p:cNvPr id="39" name="AutoShape 16">
            <a:extLst>
              <a:ext uri="{FF2B5EF4-FFF2-40B4-BE49-F238E27FC236}">
                <a16:creationId xmlns:a16="http://schemas.microsoft.com/office/drawing/2014/main" id="{D8BC7A03-B7DC-4A87-9655-5C36C7C1B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4105" y="4213225"/>
            <a:ext cx="2201862" cy="3492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Role-based access control</a:t>
            </a:r>
            <a:endParaRPr lang="en-US" sz="1200" b="1">
              <a:cs typeface="Arial" charset="0"/>
            </a:endParaRPr>
          </a:p>
        </p:txBody>
      </p:sp>
      <p:sp>
        <p:nvSpPr>
          <p:cNvPr id="40" name="AutoShape 12">
            <a:extLst>
              <a:ext uri="{FF2B5EF4-FFF2-40B4-BE49-F238E27FC236}">
                <a16:creationId xmlns:a16="http://schemas.microsoft.com/office/drawing/2014/main" id="{8A8A3181-CC21-45F4-A466-453C0B366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4292" y="3124200"/>
            <a:ext cx="2135188" cy="365125"/>
          </a:xfrm>
          <a:prstGeom prst="octagon">
            <a:avLst>
              <a:gd name="adj" fmla="val 14454"/>
            </a:avLst>
          </a:prstGeom>
          <a:gradFill rotWithShape="1">
            <a:gsLst>
              <a:gs pos="0">
                <a:srgbClr val="FFFDFB"/>
              </a:gs>
              <a:gs pos="100000">
                <a:srgbClr val="F2F5E7"/>
              </a:gs>
            </a:gsLst>
            <a:lin ang="18900000" scaled="1"/>
          </a:gra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2400" rIns="64008" bIns="32004" anchor="ctr"/>
          <a:lstStyle/>
          <a:p>
            <a:pPr algn="ctr">
              <a:defRPr/>
            </a:pPr>
            <a:endParaRPr lang="en-US" sz="300" b="1" dirty="0">
              <a:latin typeface="Tahoma" pitchFamily="34" charset="0"/>
              <a:cs typeface="Arial" charset="0"/>
            </a:endParaRPr>
          </a:p>
          <a:p>
            <a:pPr algn="ctr" rtl="0">
              <a:defRPr/>
            </a:pPr>
            <a:r>
              <a:rPr lang="en-US" sz="1200" b="1" dirty="0">
                <a:latin typeface="Tahoma" pitchFamily="34" charset="0"/>
                <a:cs typeface="Arial" charset="0"/>
              </a:rPr>
              <a:t>Access control models</a:t>
            </a:r>
            <a:endParaRPr lang="en-US" sz="12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84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8" y="2003149"/>
            <a:ext cx="10272501" cy="4094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1- Discretionary access control (DAC)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endParaRPr lang="en-US" altLang="en-US" sz="2400" b="1" u="sng" dirty="0">
              <a:latin typeface="Bimini" pitchFamily="2" charset="0"/>
              <a:ea typeface="SimSun" panose="02010600030101010101" pitchFamily="2" charset="-122"/>
            </a:endParaRP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It is the most widely used of the three models. 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The owner (creator) of information (file or directory) has the right to decide about and set access control restrictions on it.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Access is restricted based on authorization granted to users. 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The most common implementation of DAC is through access control lists (ACLs).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This can make a user’s ability to access information dynamic versus more static role of mandatory access control (MAC).</a:t>
            </a:r>
          </a:p>
        </p:txBody>
      </p:sp>
    </p:spTree>
    <p:extLst>
      <p:ext uri="{BB962C8B-B14F-4D97-AF65-F5344CB8AC3E}">
        <p14:creationId xmlns:p14="http://schemas.microsoft.com/office/powerpoint/2010/main" val="1780017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8" y="2003149"/>
            <a:ext cx="10272501" cy="4439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Advantages of discretionary access control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000" dirty="0"/>
              <a:t>1- The advantage of DAC is its flexibility.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Users decide who can access information and what they can do with it; read, write, delete, rename, execute, and so on. 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Disadvantages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altLang="en-US" sz="2000" dirty="0"/>
              <a:t>1- This flexibility is also a disadvantage.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Users may make wrong decisions regarding restrictions or maliciously set insecure or inappropriate permissions. 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Nevertheless, the DAC model remains the model of choice for the absolute majority of operating systems today.</a:t>
            </a:r>
          </a:p>
        </p:txBody>
      </p:sp>
    </p:spTree>
    <p:extLst>
      <p:ext uri="{BB962C8B-B14F-4D97-AF65-F5344CB8AC3E}">
        <p14:creationId xmlns:p14="http://schemas.microsoft.com/office/powerpoint/2010/main" val="3515479330"/>
      </p:ext>
    </p:extLst>
  </p:cSld>
  <p:clrMapOvr>
    <a:masterClrMapping/>
  </p:clrMapOvr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1111</Words>
  <Application>Microsoft Office PowerPoint</Application>
  <PresentationFormat>Widescreen</PresentationFormat>
  <Paragraphs>133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SimSun</vt:lpstr>
      <vt:lpstr>Arial</vt:lpstr>
      <vt:lpstr>Bimini</vt:lpstr>
      <vt:lpstr>Bimini-Extended</vt:lpstr>
      <vt:lpstr>Calibri</vt:lpstr>
      <vt:lpstr>Calibri Light</vt:lpstr>
      <vt:lpstr>GE Thameen</vt:lpstr>
      <vt:lpstr>Rockwell</vt:lpstr>
      <vt:lpstr>Sakkal Majalla</vt:lpstr>
      <vt:lpstr>Tahoma</vt:lpstr>
      <vt:lpstr>Times New Roman</vt:lpstr>
      <vt:lpstr>Wingdings</vt:lpstr>
      <vt:lpstr>أطلس</vt:lpstr>
      <vt:lpstr>1111 CYS Cyber Security Foundations  9#Lecture   Security Services– Part 4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Windows User</cp:lastModifiedBy>
  <cp:revision>316</cp:revision>
  <dcterms:created xsi:type="dcterms:W3CDTF">2021-05-23T05:55:00Z</dcterms:created>
  <dcterms:modified xsi:type="dcterms:W3CDTF">2023-06-19T09:56:36Z</dcterms:modified>
</cp:coreProperties>
</file>