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379" r:id="rId3"/>
    <p:sldId id="327" r:id="rId4"/>
    <p:sldId id="408" r:id="rId5"/>
    <p:sldId id="412" r:id="rId6"/>
    <p:sldId id="413" r:id="rId7"/>
    <p:sldId id="414" r:id="rId8"/>
    <p:sldId id="415" r:id="rId9"/>
    <p:sldId id="416" r:id="rId10"/>
    <p:sldId id="417" r:id="rId11"/>
    <p:sldId id="418" r:id="rId12"/>
    <p:sldId id="419" r:id="rId13"/>
    <p:sldId id="420" r:id="rId14"/>
    <p:sldId id="421" r:id="rId15"/>
    <p:sldId id="422" r:id="rId16"/>
    <p:sldId id="364" r:id="rId17"/>
    <p:sldId id="32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54" autoAdjust="0"/>
  </p:normalViewPr>
  <p:slideViewPr>
    <p:cSldViewPr snapToGrid="0">
      <p:cViewPr varScale="1">
        <p:scale>
          <a:sx n="101" d="100"/>
          <a:sy n="101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8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Security Services– Part 3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69B406F3-0CEF-42A7-88CF-567795127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 using Digital Signature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71992A-ABA6-4529-9ACE-73CAF63996B4}"/>
              </a:ext>
            </a:extLst>
          </p:cNvPr>
          <p:cNvSpPr/>
          <p:nvPr/>
        </p:nvSpPr>
        <p:spPr>
          <a:xfrm>
            <a:off x="884489" y="1781010"/>
            <a:ext cx="9469333" cy="1729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Verifying the digest at the receiver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The receiver separates the message from encrypted digest.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He applies the same hash function to the message to create a second digest.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He decrypts the received digest using sender’s public key.</a:t>
            </a:r>
          </a:p>
        </p:txBody>
      </p:sp>
      <p:sp>
        <p:nvSpPr>
          <p:cNvPr id="26" name="Text Box 5">
            <a:extLst>
              <a:ext uri="{FF2B5EF4-FFF2-40B4-BE49-F238E27FC236}">
                <a16:creationId xmlns:a16="http://schemas.microsoft.com/office/drawing/2014/main" id="{912333F2-147E-4260-BD68-88D358671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300" y="4813583"/>
            <a:ext cx="1000125" cy="4492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r>
              <a:rPr lang="en-US" sz="13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Decryption Algorithm</a:t>
            </a:r>
            <a:endParaRPr lang="en-US" sz="1300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27" name="Text Box 6">
            <a:extLst>
              <a:ext uri="{FF2B5EF4-FFF2-40B4-BE49-F238E27FC236}">
                <a16:creationId xmlns:a16="http://schemas.microsoft.com/office/drawing/2014/main" id="{D558B743-3FA3-44A1-BB45-7D82A855D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7975" y="4818345"/>
            <a:ext cx="157162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A's public key</a:t>
            </a:r>
          </a:p>
        </p:txBody>
      </p:sp>
      <p:sp>
        <p:nvSpPr>
          <p:cNvPr id="28" name="Text Box 8">
            <a:extLst>
              <a:ext uri="{FF2B5EF4-FFF2-40B4-BE49-F238E27FC236}">
                <a16:creationId xmlns:a16="http://schemas.microsoft.com/office/drawing/2014/main" id="{17D53BF6-D563-4090-A0EF-74D4C4F60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818345"/>
            <a:ext cx="914400" cy="454025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600" b="1">
              <a:solidFill>
                <a:srgbClr val="CCECFF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Hash</a:t>
            </a:r>
          </a:p>
        </p:txBody>
      </p:sp>
      <p:sp>
        <p:nvSpPr>
          <p:cNvPr id="29" name="Text Box 9">
            <a:extLst>
              <a:ext uri="{FF2B5EF4-FFF2-40B4-BE49-F238E27FC236}">
                <a16:creationId xmlns:a16="http://schemas.microsoft.com/office/drawing/2014/main" id="{E86D42DC-4A90-4617-A32E-8F8864D4E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5681945"/>
            <a:ext cx="914400" cy="3810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600" b="1">
              <a:solidFill>
                <a:schemeClr val="bg1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Digest</a:t>
            </a:r>
          </a:p>
        </p:txBody>
      </p:sp>
      <p:sp>
        <p:nvSpPr>
          <p:cNvPr id="30" name="Line 11">
            <a:extLst>
              <a:ext uri="{FF2B5EF4-FFF2-40B4-BE49-F238E27FC236}">
                <a16:creationId xmlns:a16="http://schemas.microsoft.com/office/drawing/2014/main" id="{021075C1-7C04-4292-899F-23C7146A3542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7540625" y="5278720"/>
            <a:ext cx="0" cy="4286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 b="1"/>
          </a:p>
        </p:txBody>
      </p:sp>
      <p:sp>
        <p:nvSpPr>
          <p:cNvPr id="31" name="Text Box 16">
            <a:extLst>
              <a:ext uri="{FF2B5EF4-FFF2-40B4-BE49-F238E27FC236}">
                <a16:creationId xmlns:a16="http://schemas.microsoft.com/office/drawing/2014/main" id="{F633A5D1-323E-424C-92C1-18D8D9B4B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738845"/>
            <a:ext cx="1227138" cy="381000"/>
          </a:xfrm>
          <a:prstGeom prst="rect">
            <a:avLst/>
          </a:prstGeom>
          <a:solidFill>
            <a:srgbClr val="0099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endParaRPr lang="en-US" altLang="en-US" sz="500" b="1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 rtl="0" eaLnBrk="1" hangingPunct="1"/>
            <a:r>
              <a:rPr lang="en-US" altLang="en-US" sz="12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Message</a:t>
            </a:r>
          </a:p>
        </p:txBody>
      </p:sp>
      <p:sp>
        <p:nvSpPr>
          <p:cNvPr id="32" name="Text Box 17">
            <a:extLst>
              <a:ext uri="{FF2B5EF4-FFF2-40B4-BE49-F238E27FC236}">
                <a16:creationId xmlns:a16="http://schemas.microsoft.com/office/drawing/2014/main" id="{FAB7AA60-DCB6-4A25-A8A2-291119527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9538" y="3738845"/>
            <a:ext cx="914400" cy="381000"/>
          </a:xfrm>
          <a:prstGeom prst="rect">
            <a:avLst/>
          </a:prstGeom>
          <a:solidFill>
            <a:srgbClr val="9966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2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Signed</a:t>
            </a:r>
          </a:p>
          <a:p>
            <a:pPr algn="ctr" rtl="0" eaLnBrk="1" hangingPunct="1"/>
            <a:r>
              <a:rPr lang="en-US" altLang="en-US" sz="1200" b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Digest</a:t>
            </a:r>
          </a:p>
        </p:txBody>
      </p:sp>
      <p:grpSp>
        <p:nvGrpSpPr>
          <p:cNvPr id="33" name="Group 33">
            <a:extLst>
              <a:ext uri="{FF2B5EF4-FFF2-40B4-BE49-F238E27FC236}">
                <a16:creationId xmlns:a16="http://schemas.microsoft.com/office/drawing/2014/main" id="{138AE78B-C25E-48E4-8824-82ABD8B5035B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4157945"/>
            <a:ext cx="838200" cy="660400"/>
            <a:chOff x="3264" y="2304"/>
            <a:chExt cx="528" cy="816"/>
          </a:xfrm>
        </p:grpSpPr>
        <p:sp>
          <p:nvSpPr>
            <p:cNvPr id="34" name="Line 15">
              <a:extLst>
                <a:ext uri="{FF2B5EF4-FFF2-40B4-BE49-F238E27FC236}">
                  <a16:creationId xmlns:a16="http://schemas.microsoft.com/office/drawing/2014/main" id="{B056FD5E-F387-441F-8E64-A0BA3A875C0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 flipV="1">
              <a:off x="3792" y="2736"/>
              <a:ext cx="0" cy="38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b="1"/>
            </a:p>
          </p:txBody>
        </p:sp>
        <p:sp>
          <p:nvSpPr>
            <p:cNvPr id="35" name="Line 22">
              <a:extLst>
                <a:ext uri="{FF2B5EF4-FFF2-40B4-BE49-F238E27FC236}">
                  <a16:creationId xmlns:a16="http://schemas.microsoft.com/office/drawing/2014/main" id="{98D39C00-76C0-4388-985A-6C52E8AF01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304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36" name="Line 23">
              <a:extLst>
                <a:ext uri="{FF2B5EF4-FFF2-40B4-BE49-F238E27FC236}">
                  <a16:creationId xmlns:a16="http://schemas.microsoft.com/office/drawing/2014/main" id="{13D013B6-FE47-4DE0-B6E2-D151F0A16B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4" y="2736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</p:grpSp>
      <p:grpSp>
        <p:nvGrpSpPr>
          <p:cNvPr id="37" name="Group 32">
            <a:extLst>
              <a:ext uri="{FF2B5EF4-FFF2-40B4-BE49-F238E27FC236}">
                <a16:creationId xmlns:a16="http://schemas.microsoft.com/office/drawing/2014/main" id="{7425307F-2964-4A22-AB62-D1BEFB08E8E8}"/>
              </a:ext>
            </a:extLst>
          </p:cNvPr>
          <p:cNvGrpSpPr>
            <a:grpSpLocks/>
          </p:cNvGrpSpPr>
          <p:nvPr/>
        </p:nvGrpSpPr>
        <p:grpSpPr bwMode="auto">
          <a:xfrm>
            <a:off x="4813300" y="4208745"/>
            <a:ext cx="838200" cy="609600"/>
            <a:chOff x="2072" y="2304"/>
            <a:chExt cx="528" cy="832"/>
          </a:xfrm>
        </p:grpSpPr>
        <p:sp>
          <p:nvSpPr>
            <p:cNvPr id="38" name="Line 24">
              <a:extLst>
                <a:ext uri="{FF2B5EF4-FFF2-40B4-BE49-F238E27FC236}">
                  <a16:creationId xmlns:a16="http://schemas.microsoft.com/office/drawing/2014/main" id="{C705869A-AE29-41EA-A226-7CC84DF7FA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304"/>
              <a:ext cx="0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39" name="Line 25">
              <a:extLst>
                <a:ext uri="{FF2B5EF4-FFF2-40B4-BE49-F238E27FC236}">
                  <a16:creationId xmlns:a16="http://schemas.microsoft.com/office/drawing/2014/main" id="{10C3E5AA-316B-436E-916F-DB30FE6B39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2" y="2736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40" name="Line 26">
              <a:extLst>
                <a:ext uri="{FF2B5EF4-FFF2-40B4-BE49-F238E27FC236}">
                  <a16:creationId xmlns:a16="http://schemas.microsoft.com/office/drawing/2014/main" id="{6E7D4096-8993-4CA9-B114-B5DAE7F8573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 flipV="1">
              <a:off x="2080" y="2736"/>
              <a:ext cx="0" cy="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 b="1"/>
            </a:p>
          </p:txBody>
        </p:sp>
      </p:grpSp>
      <p:sp>
        <p:nvSpPr>
          <p:cNvPr id="41" name="Text Box 27">
            <a:extLst>
              <a:ext uri="{FF2B5EF4-FFF2-40B4-BE49-F238E27FC236}">
                <a16:creationId xmlns:a16="http://schemas.microsoft.com/office/drawing/2014/main" id="{8D1BB8B2-5A93-4823-86F4-EA80B2221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694645"/>
            <a:ext cx="914400" cy="3810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600" b="1">
              <a:solidFill>
                <a:schemeClr val="bg1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Digest</a:t>
            </a:r>
          </a:p>
        </p:txBody>
      </p:sp>
      <p:sp>
        <p:nvSpPr>
          <p:cNvPr id="42" name="Line 28">
            <a:extLst>
              <a:ext uri="{FF2B5EF4-FFF2-40B4-BE49-F238E27FC236}">
                <a16:creationId xmlns:a16="http://schemas.microsoft.com/office/drawing/2014/main" id="{382A7EE3-F600-4C5E-8867-50F1F3702A7D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4799013" y="5291420"/>
            <a:ext cx="0" cy="4286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 b="1"/>
          </a:p>
        </p:txBody>
      </p:sp>
      <p:sp>
        <p:nvSpPr>
          <p:cNvPr id="43" name="Text Box 7">
            <a:extLst>
              <a:ext uri="{FF2B5EF4-FFF2-40B4-BE49-F238E27FC236}">
                <a16:creationId xmlns:a16="http://schemas.microsoft.com/office/drawing/2014/main" id="{1269C3B4-CBBA-4715-9173-D15436301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7700" y="5720045"/>
            <a:ext cx="914400" cy="3429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500" b="1">
              <a:solidFill>
                <a:srgbClr val="CCFF99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Compare</a:t>
            </a:r>
          </a:p>
        </p:txBody>
      </p:sp>
      <p:sp>
        <p:nvSpPr>
          <p:cNvPr id="44" name="Line 30">
            <a:extLst>
              <a:ext uri="{FF2B5EF4-FFF2-40B4-BE49-F238E27FC236}">
                <a16:creationId xmlns:a16="http://schemas.microsoft.com/office/drawing/2014/main" id="{8821288D-D8FF-45FB-A4E8-FD8D6DAA7CB6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4406900" y="3230845"/>
            <a:ext cx="0" cy="1397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 b="1"/>
          </a:p>
        </p:txBody>
      </p:sp>
      <p:sp>
        <p:nvSpPr>
          <p:cNvPr id="45" name="Text Box 31">
            <a:extLst>
              <a:ext uri="{FF2B5EF4-FFF2-40B4-BE49-F238E27FC236}">
                <a16:creationId xmlns:a16="http://schemas.microsoft.com/office/drawing/2014/main" id="{98976080-03B5-4A53-89D6-966171E5C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764245"/>
            <a:ext cx="838200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From A</a:t>
            </a:r>
            <a:endParaRPr lang="en-US" altLang="en-US" sz="4000" b="1">
              <a:solidFill>
                <a:schemeClr val="accent2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Line 29">
            <a:extLst>
              <a:ext uri="{FF2B5EF4-FFF2-40B4-BE49-F238E27FC236}">
                <a16:creationId xmlns:a16="http://schemas.microsoft.com/office/drawing/2014/main" id="{15DE80EE-3FED-4FCA-AA55-770611AC8C02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6637338" y="5923245"/>
            <a:ext cx="4603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 b="1"/>
          </a:p>
        </p:txBody>
      </p:sp>
      <p:sp>
        <p:nvSpPr>
          <p:cNvPr id="47" name="Line 12">
            <a:extLst>
              <a:ext uri="{FF2B5EF4-FFF2-40B4-BE49-F238E27FC236}">
                <a16:creationId xmlns:a16="http://schemas.microsoft.com/office/drawing/2014/main" id="{2C0EF7BA-E4D6-46DD-BF02-2E1A48EEDFF0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5265738" y="5923245"/>
            <a:ext cx="4603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464019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 animBg="1"/>
      <p:bldP spid="29" grpId="0" animBg="1"/>
      <p:bldP spid="31" grpId="0" animBg="1"/>
      <p:bldP spid="32" grpId="0" animBg="1"/>
      <p:bldP spid="41" grpId="0" animBg="1"/>
      <p:bldP spid="43" grpId="0" animBg="1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Authentication, Ciphering and Signature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71992A-ABA6-4529-9ACE-73CAF63996B4}"/>
              </a:ext>
            </a:extLst>
          </p:cNvPr>
          <p:cNvSpPr/>
          <p:nvPr/>
        </p:nvSpPr>
        <p:spPr>
          <a:xfrm>
            <a:off x="915739" y="2178093"/>
            <a:ext cx="10272501" cy="3663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dirty="0">
                <a:latin typeface="Bimini" pitchFamily="2" charset="0"/>
                <a:ea typeface="SimSun" panose="02010600030101010101" pitchFamily="2" charset="-122"/>
              </a:rPr>
              <a:t>The following approach provides many key objectives: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endParaRPr lang="en-US" altLang="en-US" sz="2400" b="1" dirty="0">
              <a:latin typeface="Bimini" pitchFamily="2" charset="0"/>
              <a:ea typeface="SimSun" panose="02010600030101010101" pitchFamily="2" charset="-122"/>
            </a:endParaRP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The receiver can verify the claimed identity of the sender, because only the sender's public key will decrypt it.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The sender cannot later repudiate the contents of the message, because only the possessor of the specific private key could have guaranteed it.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The receiver cannot possibly have concocted the message himself.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No one except the recipient can decrypt the message.</a:t>
            </a:r>
          </a:p>
        </p:txBody>
      </p:sp>
    </p:spTree>
    <p:extLst>
      <p:ext uri="{BB962C8B-B14F-4D97-AF65-F5344CB8AC3E}">
        <p14:creationId xmlns:p14="http://schemas.microsoft.com/office/powerpoint/2010/main" val="2995960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Authentication, Ciphering and Signature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71992A-ABA6-4529-9ACE-73CAF63996B4}"/>
              </a:ext>
            </a:extLst>
          </p:cNvPr>
          <p:cNvSpPr/>
          <p:nvPr/>
        </p:nvSpPr>
        <p:spPr>
          <a:xfrm>
            <a:off x="906234" y="1801354"/>
            <a:ext cx="10272501" cy="5613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dirty="0">
                <a:latin typeface="Bimini" pitchFamily="2" charset="0"/>
                <a:ea typeface="SimSun" panose="02010600030101010101" pitchFamily="2" charset="-122"/>
              </a:rPr>
              <a:t>The following approach provides many key objectives:</a:t>
            </a:r>
          </a:p>
        </p:txBody>
      </p:sp>
      <p:sp>
        <p:nvSpPr>
          <p:cNvPr id="8" name="Rectangle 50">
            <a:extLst>
              <a:ext uri="{FF2B5EF4-FFF2-40B4-BE49-F238E27FC236}">
                <a16:creationId xmlns:a16="http://schemas.microsoft.com/office/drawing/2014/main" id="{071C2D13-28F8-4ADA-824D-58952242D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3521" y="2603010"/>
            <a:ext cx="3213100" cy="2832100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l="100000" b="100000"/>
            </a:path>
          </a:gradFill>
          <a:ln w="9525">
            <a:solidFill>
              <a:srgbClr val="000000"/>
            </a:solidFill>
            <a:prstDash val="lgDash"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9" name="Rectangle 49">
            <a:extLst>
              <a:ext uri="{FF2B5EF4-FFF2-40B4-BE49-F238E27FC236}">
                <a16:creationId xmlns:a16="http://schemas.microsoft.com/office/drawing/2014/main" id="{4ACF4DF2-854D-4F06-8AAF-B22C0F1EE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321" y="2628410"/>
            <a:ext cx="3405188" cy="2830513"/>
          </a:xfrm>
          <a:prstGeom prst="rect">
            <a:avLst/>
          </a:prstGeom>
          <a:gradFill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rect">
              <a:fillToRect r="100000" b="100000"/>
            </a:path>
          </a:gradFill>
          <a:ln w="9525">
            <a:solidFill>
              <a:srgbClr val="000000"/>
            </a:solidFill>
            <a:prstDash val="lgDash"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0355AB14-6EF2-4BBD-B3FE-8C17CE6EA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5809" y="3452323"/>
            <a:ext cx="1570037" cy="1576387"/>
          </a:xfrm>
          <a:prstGeom prst="rect">
            <a:avLst/>
          </a:prstGeom>
          <a:solidFill>
            <a:srgbClr val="CCFFFF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endParaRPr lang="en-US" altLang="en-US" sz="70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90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140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140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140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1400">
              <a:latin typeface="Comic Sans MS" panose="030F0702030302020204" pitchFamily="66" charset="0"/>
            </a:endParaRPr>
          </a:p>
          <a:p>
            <a:pPr algn="ctr" rtl="0" eaLnBrk="1" hangingPunct="1"/>
            <a:r>
              <a:rPr lang="en-US" altLang="en-US" sz="13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Encryption Algorithm</a:t>
            </a:r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2AAB672F-D1CC-4C1B-8F20-588F1E8237B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34221" y="4261948"/>
            <a:ext cx="0" cy="1084262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 type="arrow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6F5E68CD-262E-4A22-80AC-1CCDC8C4F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9421" y="2996710"/>
            <a:ext cx="13747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300" b="1" u="sng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A's private key</a:t>
            </a:r>
            <a:endParaRPr lang="en-US" altLang="en-US" sz="1300">
              <a:solidFill>
                <a:srgbClr val="0000CC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id="{A23406A2-1B3A-4B11-A807-0AABC2AB2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9471" y="3822210"/>
            <a:ext cx="447675" cy="287338"/>
          </a:xfrm>
          <a:prstGeom prst="rightArrow">
            <a:avLst>
              <a:gd name="adj1" fmla="val 50000"/>
              <a:gd name="adj2" fmla="val 38950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grpSp>
        <p:nvGrpSpPr>
          <p:cNvPr id="14" name="Group 103">
            <a:extLst>
              <a:ext uri="{FF2B5EF4-FFF2-40B4-BE49-F238E27FC236}">
                <a16:creationId xmlns:a16="http://schemas.microsoft.com/office/drawing/2014/main" id="{CA00B45B-E02E-4B55-BDFF-D620A0FF1FF9}"/>
              </a:ext>
            </a:extLst>
          </p:cNvPr>
          <p:cNvGrpSpPr>
            <a:grpSpLocks/>
          </p:cNvGrpSpPr>
          <p:nvPr/>
        </p:nvGrpSpPr>
        <p:grpSpPr bwMode="auto">
          <a:xfrm>
            <a:off x="1843234" y="3452323"/>
            <a:ext cx="850900" cy="1089025"/>
            <a:chOff x="591" y="1719"/>
            <a:chExt cx="536" cy="686"/>
          </a:xfrm>
        </p:grpSpPr>
        <p:sp>
          <p:nvSpPr>
            <p:cNvPr id="15" name="AutoShape 23">
              <a:extLst>
                <a:ext uri="{FF2B5EF4-FFF2-40B4-BE49-F238E27FC236}">
                  <a16:creationId xmlns:a16="http://schemas.microsoft.com/office/drawing/2014/main" id="{563DEA62-148B-4CAF-99C9-D1531DE3DC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1878"/>
              <a:ext cx="443" cy="362"/>
            </a:xfrm>
            <a:prstGeom prst="foldedCorner">
              <a:avLst>
                <a:gd name="adj" fmla="val 12500"/>
              </a:avLst>
            </a:prstGeom>
            <a:solidFill>
              <a:srgbClr val="FFCC6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ar-EG" altLang="en-US">
                <a:latin typeface="Arial" panose="020B0604020202020204" pitchFamily="34" charset="0"/>
              </a:endParaRPr>
            </a:p>
          </p:txBody>
        </p:sp>
        <p:sp>
          <p:nvSpPr>
            <p:cNvPr id="16" name="Text Box 14">
              <a:extLst>
                <a:ext uri="{FF2B5EF4-FFF2-40B4-BE49-F238E27FC236}">
                  <a16:creationId xmlns:a16="http://schemas.microsoft.com/office/drawing/2014/main" id="{032ED6EC-04C2-400E-9332-1AF83A2448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1" y="1719"/>
              <a:ext cx="536" cy="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 b="1" u="sng">
                  <a:latin typeface="Comic Sans MS" panose="030F0702030302020204" pitchFamily="66" charset="0"/>
                </a:rPr>
                <a:t>Plaintext</a:t>
              </a:r>
            </a:p>
            <a:p>
              <a:pPr algn="ctr" rtl="0" eaLnBrk="1" hangingPunct="1"/>
              <a:endParaRPr lang="en-US" altLang="en-US" sz="12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endParaRPr lang="en-US" altLang="en-US" sz="12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endParaRPr lang="en-US" altLang="en-US" sz="12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endParaRPr lang="en-US" altLang="en-US" sz="7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endParaRPr lang="en-US" altLang="en-US" sz="4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r>
                <a:rPr lang="en-US" altLang="en-US" sz="1200" b="1">
                  <a:latin typeface="Comic Sans MS" panose="030F0702030302020204" pitchFamily="66" charset="0"/>
                </a:rPr>
                <a:t>Input</a:t>
              </a:r>
              <a:endParaRPr lang="en-US" altLang="en-US" sz="1200">
                <a:latin typeface="Arial" panose="020B0604020202020204" pitchFamily="34" charset="0"/>
              </a:endParaRPr>
            </a:p>
          </p:txBody>
        </p:sp>
        <p:sp>
          <p:nvSpPr>
            <p:cNvPr id="17" name="Line 15">
              <a:extLst>
                <a:ext uri="{FF2B5EF4-FFF2-40B4-BE49-F238E27FC236}">
                  <a16:creationId xmlns:a16="http://schemas.microsoft.com/office/drawing/2014/main" id="{8A5F23CB-2DB2-48AD-987D-7476CFA889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6" y="1931"/>
              <a:ext cx="3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E8CBE4FF-DEC6-4AAF-95CA-B70E91D474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6" y="1969"/>
              <a:ext cx="3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7B9C370B-4B5C-46D6-91C6-C9F5435048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6" y="2014"/>
              <a:ext cx="19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EC7E25EA-5C98-40B6-A370-65F9081F91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6" y="2051"/>
              <a:ext cx="19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1" name="Line 19">
              <a:extLst>
                <a:ext uri="{FF2B5EF4-FFF2-40B4-BE49-F238E27FC236}">
                  <a16:creationId xmlns:a16="http://schemas.microsoft.com/office/drawing/2014/main" id="{B6D6150D-E709-4458-80F3-B21B9BC24B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7" y="2097"/>
              <a:ext cx="3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2" name="Line 20">
              <a:extLst>
                <a:ext uri="{FF2B5EF4-FFF2-40B4-BE49-F238E27FC236}">
                  <a16:creationId xmlns:a16="http://schemas.microsoft.com/office/drawing/2014/main" id="{D721E413-14B7-4B0D-873A-10C2BD381D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6" y="2134"/>
              <a:ext cx="3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3" name="Line 21">
              <a:extLst>
                <a:ext uri="{FF2B5EF4-FFF2-40B4-BE49-F238E27FC236}">
                  <a16:creationId xmlns:a16="http://schemas.microsoft.com/office/drawing/2014/main" id="{42F33055-B68D-4720-A972-2BF7CEB849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7" y="2179"/>
              <a:ext cx="1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24" name="Line 22">
              <a:extLst>
                <a:ext uri="{FF2B5EF4-FFF2-40B4-BE49-F238E27FC236}">
                  <a16:creationId xmlns:a16="http://schemas.microsoft.com/office/drawing/2014/main" id="{B61E3D73-BD6E-43B7-A240-D5CF649BB6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7" y="2217"/>
              <a:ext cx="19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grpSp>
        <p:nvGrpSpPr>
          <p:cNvPr id="25" name="Group 102">
            <a:extLst>
              <a:ext uri="{FF2B5EF4-FFF2-40B4-BE49-F238E27FC236}">
                <a16:creationId xmlns:a16="http://schemas.microsoft.com/office/drawing/2014/main" id="{89165E34-4F61-4470-B4AE-8DFB63E2B7BF}"/>
              </a:ext>
            </a:extLst>
          </p:cNvPr>
          <p:cNvGrpSpPr>
            <a:grpSpLocks/>
          </p:cNvGrpSpPr>
          <p:nvPr/>
        </p:nvGrpSpPr>
        <p:grpSpPr bwMode="auto">
          <a:xfrm>
            <a:off x="5359546" y="5358910"/>
            <a:ext cx="1133475" cy="1193800"/>
            <a:chOff x="2496" y="3120"/>
            <a:chExt cx="834" cy="912"/>
          </a:xfrm>
        </p:grpSpPr>
        <p:sp>
          <p:nvSpPr>
            <p:cNvPr id="26" name="Text Box 25">
              <a:extLst>
                <a:ext uri="{FF2B5EF4-FFF2-40B4-BE49-F238E27FC236}">
                  <a16:creationId xmlns:a16="http://schemas.microsoft.com/office/drawing/2014/main" id="{804FE8B8-B040-4E9E-9FE5-B35582FCE4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3120"/>
              <a:ext cx="834" cy="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 b="1" u="sng">
                  <a:latin typeface="Comic Sans MS" panose="030F0702030302020204" pitchFamily="66" charset="0"/>
                </a:rPr>
                <a:t>Ciphered</a:t>
              </a:r>
            </a:p>
            <a:p>
              <a:pPr algn="ctr" rtl="0" eaLnBrk="1" hangingPunct="1"/>
              <a:r>
                <a:rPr lang="en-US" altLang="en-US" sz="1200" b="1" u="sng">
                  <a:latin typeface="Comic Sans MS" panose="030F0702030302020204" pitchFamily="66" charset="0"/>
                </a:rPr>
                <a:t>Authenticated</a:t>
              </a:r>
            </a:p>
            <a:p>
              <a:pPr algn="ctr" rtl="0" eaLnBrk="1" hangingPunct="1"/>
              <a:endParaRPr lang="en-US" altLang="en-US" sz="12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endParaRPr lang="en-US" altLang="en-US" sz="12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endParaRPr lang="en-US" altLang="en-US" sz="12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r>
                <a:rPr lang="en-US" altLang="en-US" sz="1200" b="1">
                  <a:latin typeface="Comic Sans MS" panose="030F0702030302020204" pitchFamily="66" charset="0"/>
                </a:rPr>
                <a:t>Signed</a:t>
              </a:r>
              <a:endParaRPr lang="en-US" altLang="en-US" sz="1200">
                <a:latin typeface="Arial" panose="020B0604020202020204" pitchFamily="34" charset="0"/>
              </a:endParaRPr>
            </a:p>
          </p:txBody>
        </p:sp>
        <p:grpSp>
          <p:nvGrpSpPr>
            <p:cNvPr id="27" name="Group 101">
              <a:extLst>
                <a:ext uri="{FF2B5EF4-FFF2-40B4-BE49-F238E27FC236}">
                  <a16:creationId xmlns:a16="http://schemas.microsoft.com/office/drawing/2014/main" id="{3B489694-412E-4317-869A-DB836F9135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40" y="3442"/>
              <a:ext cx="477" cy="354"/>
              <a:chOff x="2740" y="3442"/>
              <a:chExt cx="477" cy="354"/>
            </a:xfrm>
          </p:grpSpPr>
          <p:sp>
            <p:nvSpPr>
              <p:cNvPr id="28" name="AutoShape 35">
                <a:extLst>
                  <a:ext uri="{FF2B5EF4-FFF2-40B4-BE49-F238E27FC236}">
                    <a16:creationId xmlns:a16="http://schemas.microsoft.com/office/drawing/2014/main" id="{7E7C9447-CE83-407B-8D59-AAE83696C2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0" y="3442"/>
                <a:ext cx="477" cy="354"/>
              </a:xfrm>
              <a:prstGeom prst="foldedCorner">
                <a:avLst>
                  <a:gd name="adj" fmla="val 12500"/>
                </a:avLst>
              </a:prstGeom>
              <a:solidFill>
                <a:srgbClr val="FF99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ar-EG" alt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29" name="Line 27">
                <a:extLst>
                  <a:ext uri="{FF2B5EF4-FFF2-40B4-BE49-F238E27FC236}">
                    <a16:creationId xmlns:a16="http://schemas.microsoft.com/office/drawing/2014/main" id="{67614147-E28A-44AC-9236-CF2EEF5847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0" y="3494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0" name="Line 28">
                <a:extLst>
                  <a:ext uri="{FF2B5EF4-FFF2-40B4-BE49-F238E27FC236}">
                    <a16:creationId xmlns:a16="http://schemas.microsoft.com/office/drawing/2014/main" id="{1F0B74B0-AFFC-4162-9BF8-BB5AEB9221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20" y="3531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1" name="Line 29">
                <a:extLst>
                  <a:ext uri="{FF2B5EF4-FFF2-40B4-BE49-F238E27FC236}">
                    <a16:creationId xmlns:a16="http://schemas.microsoft.com/office/drawing/2014/main" id="{3739D886-8907-4A55-82CB-54E7296C98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0" y="3575"/>
                <a:ext cx="20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2" name="Line 30">
                <a:extLst>
                  <a:ext uri="{FF2B5EF4-FFF2-40B4-BE49-F238E27FC236}">
                    <a16:creationId xmlns:a16="http://schemas.microsoft.com/office/drawing/2014/main" id="{A33F4F84-7C0D-4BB0-81B8-C4474635B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0" y="3612"/>
                <a:ext cx="20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3" name="Line 31">
                <a:extLst>
                  <a:ext uri="{FF2B5EF4-FFF2-40B4-BE49-F238E27FC236}">
                    <a16:creationId xmlns:a16="http://schemas.microsoft.com/office/drawing/2014/main" id="{200A5EC3-5A3F-482B-9F47-4220AB4E4D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0" y="3656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4" name="Line 32">
                <a:extLst>
                  <a:ext uri="{FF2B5EF4-FFF2-40B4-BE49-F238E27FC236}">
                    <a16:creationId xmlns:a16="http://schemas.microsoft.com/office/drawing/2014/main" id="{B7210CB9-3772-41BA-A446-335C84FF4D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10" y="3693"/>
                <a:ext cx="3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5" name="Line 33">
                <a:extLst>
                  <a:ext uri="{FF2B5EF4-FFF2-40B4-BE49-F238E27FC236}">
                    <a16:creationId xmlns:a16="http://schemas.microsoft.com/office/drawing/2014/main" id="{85084434-95A9-4287-BFA0-6D912FC28A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0" y="3737"/>
                <a:ext cx="20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36" name="Line 34">
                <a:extLst>
                  <a:ext uri="{FF2B5EF4-FFF2-40B4-BE49-F238E27FC236}">
                    <a16:creationId xmlns:a16="http://schemas.microsoft.com/office/drawing/2014/main" id="{A306E735-C000-4B63-9F13-9E85B1029A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00" y="3774"/>
                <a:ext cx="20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104">
            <a:extLst>
              <a:ext uri="{FF2B5EF4-FFF2-40B4-BE49-F238E27FC236}">
                <a16:creationId xmlns:a16="http://schemas.microsoft.com/office/drawing/2014/main" id="{1C09BCA7-C61F-4F4E-AAF2-7C63CBD0E4AE}"/>
              </a:ext>
            </a:extLst>
          </p:cNvPr>
          <p:cNvGrpSpPr>
            <a:grpSpLocks/>
          </p:cNvGrpSpPr>
          <p:nvPr/>
        </p:nvGrpSpPr>
        <p:grpSpPr bwMode="auto">
          <a:xfrm>
            <a:off x="9001271" y="3428510"/>
            <a:ext cx="817563" cy="1089025"/>
            <a:chOff x="4684" y="1704"/>
            <a:chExt cx="515" cy="686"/>
          </a:xfrm>
        </p:grpSpPr>
        <p:sp>
          <p:nvSpPr>
            <p:cNvPr id="38" name="AutoShape 46">
              <a:extLst>
                <a:ext uri="{FF2B5EF4-FFF2-40B4-BE49-F238E27FC236}">
                  <a16:creationId xmlns:a16="http://schemas.microsoft.com/office/drawing/2014/main" id="{6B8A8B03-98F0-41C8-8DFF-BB822CC25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0" y="1863"/>
              <a:ext cx="395" cy="362"/>
            </a:xfrm>
            <a:prstGeom prst="foldedCorner">
              <a:avLst>
                <a:gd name="adj" fmla="val 12500"/>
              </a:avLst>
            </a:prstGeom>
            <a:solidFill>
              <a:srgbClr val="FFCC6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ar-EG" altLang="en-US">
                <a:latin typeface="Arial" panose="020B0604020202020204" pitchFamily="34" charset="0"/>
              </a:endParaRPr>
            </a:p>
          </p:txBody>
        </p:sp>
        <p:sp>
          <p:nvSpPr>
            <p:cNvPr id="39" name="Text Box 37">
              <a:extLst>
                <a:ext uri="{FF2B5EF4-FFF2-40B4-BE49-F238E27FC236}">
                  <a16:creationId xmlns:a16="http://schemas.microsoft.com/office/drawing/2014/main" id="{51A15F14-3955-4FAA-AD4F-82A20A64F9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84" y="1704"/>
              <a:ext cx="515" cy="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200" b="1" u="sng">
                  <a:latin typeface="Comic Sans MS" panose="030F0702030302020204" pitchFamily="66" charset="0"/>
                </a:rPr>
                <a:t>Plaintext</a:t>
              </a:r>
            </a:p>
            <a:p>
              <a:pPr algn="ctr" rtl="0" eaLnBrk="1" hangingPunct="1"/>
              <a:endParaRPr lang="en-US" altLang="en-US" sz="6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endParaRPr lang="en-US" altLang="en-US" sz="12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endParaRPr lang="en-US" altLang="en-US" sz="12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endParaRPr lang="en-US" altLang="en-US" sz="12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endParaRPr lang="en-US" altLang="en-US" sz="200" b="1" u="sng">
                <a:latin typeface="Comic Sans MS" panose="030F0702030302020204" pitchFamily="66" charset="0"/>
              </a:endParaRPr>
            </a:p>
            <a:p>
              <a:pPr algn="ctr" rtl="0" eaLnBrk="1" hangingPunct="1"/>
              <a:r>
                <a:rPr lang="en-US" altLang="en-US" sz="1200" b="1">
                  <a:latin typeface="Comic Sans MS" panose="030F0702030302020204" pitchFamily="66" charset="0"/>
                </a:rPr>
                <a:t>Output</a:t>
              </a:r>
            </a:p>
          </p:txBody>
        </p:sp>
        <p:sp>
          <p:nvSpPr>
            <p:cNvPr id="40" name="Line 38">
              <a:extLst>
                <a:ext uri="{FF2B5EF4-FFF2-40B4-BE49-F238E27FC236}">
                  <a16:creationId xmlns:a16="http://schemas.microsoft.com/office/drawing/2014/main" id="{30B558B1-BE66-42E4-A92D-A1A9666FF3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8" y="1916"/>
              <a:ext cx="2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1" name="Line 39">
              <a:extLst>
                <a:ext uri="{FF2B5EF4-FFF2-40B4-BE49-F238E27FC236}">
                  <a16:creationId xmlns:a16="http://schemas.microsoft.com/office/drawing/2014/main" id="{50A65483-A8EF-48AF-98ED-9EDBAE5626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86" y="1954"/>
              <a:ext cx="2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2" name="Line 40">
              <a:extLst>
                <a:ext uri="{FF2B5EF4-FFF2-40B4-BE49-F238E27FC236}">
                  <a16:creationId xmlns:a16="http://schemas.microsoft.com/office/drawing/2014/main" id="{8C13C006-135C-4E72-9A24-093393FB17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8" y="1999"/>
              <a:ext cx="1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3" name="Line 41">
              <a:extLst>
                <a:ext uri="{FF2B5EF4-FFF2-40B4-BE49-F238E27FC236}">
                  <a16:creationId xmlns:a16="http://schemas.microsoft.com/office/drawing/2014/main" id="{4D500DCB-899F-4052-A1E4-4170B963C8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8" y="2036"/>
              <a:ext cx="1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4" name="Line 42">
              <a:extLst>
                <a:ext uri="{FF2B5EF4-FFF2-40B4-BE49-F238E27FC236}">
                  <a16:creationId xmlns:a16="http://schemas.microsoft.com/office/drawing/2014/main" id="{56CC4E18-3BE3-48E5-B24B-EDD0231D42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9" y="2082"/>
              <a:ext cx="2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5" name="Line 43">
              <a:extLst>
                <a:ext uri="{FF2B5EF4-FFF2-40B4-BE49-F238E27FC236}">
                  <a16:creationId xmlns:a16="http://schemas.microsoft.com/office/drawing/2014/main" id="{3F155FB0-5DE5-4BDE-B68F-49E523288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8" y="2119"/>
              <a:ext cx="29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6" name="Line 44">
              <a:extLst>
                <a:ext uri="{FF2B5EF4-FFF2-40B4-BE49-F238E27FC236}">
                  <a16:creationId xmlns:a16="http://schemas.microsoft.com/office/drawing/2014/main" id="{A4249DA2-CD70-485C-B74F-7FE29E64E5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9" y="2164"/>
              <a:ext cx="1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7" name="Line 45">
              <a:extLst>
                <a:ext uri="{FF2B5EF4-FFF2-40B4-BE49-F238E27FC236}">
                  <a16:creationId xmlns:a16="http://schemas.microsoft.com/office/drawing/2014/main" id="{1E72F0F9-19CE-4386-911B-F873DCC1D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9" y="2202"/>
              <a:ext cx="17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sp>
        <p:nvSpPr>
          <p:cNvPr id="48" name="Text Box 47">
            <a:extLst>
              <a:ext uri="{FF2B5EF4-FFF2-40B4-BE49-F238E27FC236}">
                <a16:creationId xmlns:a16="http://schemas.microsoft.com/office/drawing/2014/main" id="{6834AAEF-16E8-47A0-9E52-5947CD9EB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0509" y="5179523"/>
            <a:ext cx="755650" cy="1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500" b="1" u="sng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User A</a:t>
            </a:r>
            <a:endParaRPr lang="en-US" altLang="en-US" sz="1500">
              <a:solidFill>
                <a:schemeClr val="accent2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Text Box 48">
            <a:extLst>
              <a:ext uri="{FF2B5EF4-FFF2-40B4-BE49-F238E27FC236}">
                <a16:creationId xmlns:a16="http://schemas.microsoft.com/office/drawing/2014/main" id="{02FD4695-3117-4FE6-85AD-F6E3B3B37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0996" y="5171585"/>
            <a:ext cx="75565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500" b="1" u="sng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User B</a:t>
            </a:r>
          </a:p>
        </p:txBody>
      </p:sp>
      <p:grpSp>
        <p:nvGrpSpPr>
          <p:cNvPr id="50" name="Group 51">
            <a:extLst>
              <a:ext uri="{FF2B5EF4-FFF2-40B4-BE49-F238E27FC236}">
                <a16:creationId xmlns:a16="http://schemas.microsoft.com/office/drawing/2014/main" id="{8A8DCC39-B48C-49D9-82CC-FF65A3BFFA1A}"/>
              </a:ext>
            </a:extLst>
          </p:cNvPr>
          <p:cNvGrpSpPr>
            <a:grpSpLocks/>
          </p:cNvGrpSpPr>
          <p:nvPr/>
        </p:nvGrpSpPr>
        <p:grpSpPr bwMode="auto">
          <a:xfrm>
            <a:off x="3514871" y="3738073"/>
            <a:ext cx="498475" cy="541337"/>
            <a:chOff x="1767" y="6262"/>
            <a:chExt cx="720" cy="720"/>
          </a:xfrm>
        </p:grpSpPr>
        <p:sp>
          <p:nvSpPr>
            <p:cNvPr id="51" name="Line 52">
              <a:extLst>
                <a:ext uri="{FF2B5EF4-FFF2-40B4-BE49-F238E27FC236}">
                  <a16:creationId xmlns:a16="http://schemas.microsoft.com/office/drawing/2014/main" id="{7309E97E-3E7D-4DF5-9908-90197EC111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36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2" name="Line 53">
              <a:extLst>
                <a:ext uri="{FF2B5EF4-FFF2-40B4-BE49-F238E27FC236}">
                  <a16:creationId xmlns:a16="http://schemas.microsoft.com/office/drawing/2014/main" id="{69E414E6-FB26-4BB9-B02B-3E3A8A9CA9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6442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3" name="Line 54">
              <a:extLst>
                <a:ext uri="{FF2B5EF4-FFF2-40B4-BE49-F238E27FC236}">
                  <a16:creationId xmlns:a16="http://schemas.microsoft.com/office/drawing/2014/main" id="{A0479027-68C1-4EBF-8F5A-07E7EE48F0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532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4" name="Line 55">
              <a:extLst>
                <a:ext uri="{FF2B5EF4-FFF2-40B4-BE49-F238E27FC236}">
                  <a16:creationId xmlns:a16="http://schemas.microsoft.com/office/drawing/2014/main" id="{D74DAA65-E5D9-4D5B-941E-CE5D4BD71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607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5" name="Line 56">
              <a:extLst>
                <a:ext uri="{FF2B5EF4-FFF2-40B4-BE49-F238E27FC236}">
                  <a16:creationId xmlns:a16="http://schemas.microsoft.com/office/drawing/2014/main" id="{E3656906-F12A-4974-88C6-2C597F0473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69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6" name="Line 57">
              <a:extLst>
                <a:ext uri="{FF2B5EF4-FFF2-40B4-BE49-F238E27FC236}">
                  <a16:creationId xmlns:a16="http://schemas.microsoft.com/office/drawing/2014/main" id="{E0E108EB-E4A0-4775-801D-FF75B83F4E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772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7" name="Line 58">
              <a:extLst>
                <a:ext uri="{FF2B5EF4-FFF2-40B4-BE49-F238E27FC236}">
                  <a16:creationId xmlns:a16="http://schemas.microsoft.com/office/drawing/2014/main" id="{47949AE4-9A06-4D75-8AA9-E04CEF1D81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862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8" name="Line 59">
              <a:extLst>
                <a:ext uri="{FF2B5EF4-FFF2-40B4-BE49-F238E27FC236}">
                  <a16:creationId xmlns:a16="http://schemas.microsoft.com/office/drawing/2014/main" id="{23227FC5-CB00-42ED-B74B-5A03BD1FB4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937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59" name="AutoShape 60" descr="80%">
              <a:extLst>
                <a:ext uri="{FF2B5EF4-FFF2-40B4-BE49-F238E27FC236}">
                  <a16:creationId xmlns:a16="http://schemas.microsoft.com/office/drawing/2014/main" id="{874C3E7A-828B-4462-B378-E3C918CEC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6262"/>
              <a:ext cx="720" cy="720"/>
            </a:xfrm>
            <a:prstGeom prst="foldedCorner">
              <a:avLst>
                <a:gd name="adj" fmla="val 12500"/>
              </a:avLst>
            </a:prstGeom>
            <a:pattFill prst="pct80">
              <a:fgClr>
                <a:srgbClr val="C69A4A"/>
              </a:fgClr>
              <a:bgClr>
                <a:schemeClr val="bg1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ar-EG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60" name="Line 61">
            <a:extLst>
              <a:ext uri="{FF2B5EF4-FFF2-40B4-BE49-F238E27FC236}">
                <a16:creationId xmlns:a16="http://schemas.microsoft.com/office/drawing/2014/main" id="{F95F9E06-1D75-4E8A-9D32-36CB3D981622}"/>
              </a:ext>
            </a:extLst>
          </p:cNvPr>
          <p:cNvSpPr>
            <a:spLocks noChangeShapeType="1"/>
          </p:cNvSpPr>
          <p:nvPr/>
        </p:nvSpPr>
        <p:spPr bwMode="auto">
          <a:xfrm rot="10800000" flipV="1">
            <a:off x="3765696" y="3217373"/>
            <a:ext cx="0" cy="4635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61" name="Text Box 62">
            <a:extLst>
              <a:ext uri="{FF2B5EF4-FFF2-40B4-BE49-F238E27FC236}">
                <a16:creationId xmlns:a16="http://schemas.microsoft.com/office/drawing/2014/main" id="{73CEF733-9D8F-4397-B284-B093F9A15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0459" y="2674448"/>
            <a:ext cx="1325562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300" b="1" u="sng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B's public key</a:t>
            </a:r>
            <a:endParaRPr lang="en-US" altLang="en-US" sz="1300">
              <a:solidFill>
                <a:schemeClr val="accent2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2" name="Group 63">
            <a:extLst>
              <a:ext uri="{FF2B5EF4-FFF2-40B4-BE49-F238E27FC236}">
                <a16:creationId xmlns:a16="http://schemas.microsoft.com/office/drawing/2014/main" id="{BA273A91-548D-405B-A49F-655011FA3790}"/>
              </a:ext>
            </a:extLst>
          </p:cNvPr>
          <p:cNvGrpSpPr>
            <a:grpSpLocks/>
          </p:cNvGrpSpPr>
          <p:nvPr/>
        </p:nvGrpSpPr>
        <p:grpSpPr bwMode="auto">
          <a:xfrm>
            <a:off x="4310209" y="3738073"/>
            <a:ext cx="496887" cy="541337"/>
            <a:chOff x="1767" y="6262"/>
            <a:chExt cx="720" cy="720"/>
          </a:xfrm>
        </p:grpSpPr>
        <p:sp>
          <p:nvSpPr>
            <p:cNvPr id="63" name="Line 64" descr="80%">
              <a:extLst>
                <a:ext uri="{FF2B5EF4-FFF2-40B4-BE49-F238E27FC236}">
                  <a16:creationId xmlns:a16="http://schemas.microsoft.com/office/drawing/2014/main" id="{91385A61-B10C-450E-A99D-F9671AF316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36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4" name="Line 65" descr="80%">
              <a:extLst>
                <a:ext uri="{FF2B5EF4-FFF2-40B4-BE49-F238E27FC236}">
                  <a16:creationId xmlns:a16="http://schemas.microsoft.com/office/drawing/2014/main" id="{4FAA0A01-6634-4A68-AE0C-5597E3E450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6442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5" name="Line 66" descr="80%">
              <a:extLst>
                <a:ext uri="{FF2B5EF4-FFF2-40B4-BE49-F238E27FC236}">
                  <a16:creationId xmlns:a16="http://schemas.microsoft.com/office/drawing/2014/main" id="{8361F44C-4EEB-40CD-8900-1092DAD1FA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532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6" name="Line 67" descr="80%">
              <a:extLst>
                <a:ext uri="{FF2B5EF4-FFF2-40B4-BE49-F238E27FC236}">
                  <a16:creationId xmlns:a16="http://schemas.microsoft.com/office/drawing/2014/main" id="{91E1DA5A-5810-4D6F-911F-6112AE2368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607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7" name="Line 68" descr="80%">
              <a:extLst>
                <a:ext uri="{FF2B5EF4-FFF2-40B4-BE49-F238E27FC236}">
                  <a16:creationId xmlns:a16="http://schemas.microsoft.com/office/drawing/2014/main" id="{24FA7ED0-B7EB-4A05-A5A3-B058665F75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69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8" name="Line 69" descr="80%">
              <a:extLst>
                <a:ext uri="{FF2B5EF4-FFF2-40B4-BE49-F238E27FC236}">
                  <a16:creationId xmlns:a16="http://schemas.microsoft.com/office/drawing/2014/main" id="{8BB52E7B-2B3E-4A5A-87AC-982522640B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772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9" name="Line 70" descr="80%">
              <a:extLst>
                <a:ext uri="{FF2B5EF4-FFF2-40B4-BE49-F238E27FC236}">
                  <a16:creationId xmlns:a16="http://schemas.microsoft.com/office/drawing/2014/main" id="{D0277EE1-8A9C-46A1-8F23-6CEBF7BE1B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862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0" name="Line 71" descr="80%">
              <a:extLst>
                <a:ext uri="{FF2B5EF4-FFF2-40B4-BE49-F238E27FC236}">
                  <a16:creationId xmlns:a16="http://schemas.microsoft.com/office/drawing/2014/main" id="{F0643AA8-6E63-4331-BA73-E70D719006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937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" name="AutoShape 72" descr="80%">
              <a:extLst>
                <a:ext uri="{FF2B5EF4-FFF2-40B4-BE49-F238E27FC236}">
                  <a16:creationId xmlns:a16="http://schemas.microsoft.com/office/drawing/2014/main" id="{10AC46D5-33D2-4FC5-83CE-B47F131C8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6262"/>
              <a:ext cx="720" cy="720"/>
            </a:xfrm>
            <a:prstGeom prst="foldedCorner">
              <a:avLst>
                <a:gd name="adj" fmla="val 12500"/>
              </a:avLst>
            </a:prstGeom>
            <a:pattFill prst="pct80">
              <a:fgClr>
                <a:srgbClr val="637B93"/>
              </a:fgClr>
              <a:bgClr>
                <a:schemeClr val="bg1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ar-EG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72" name="Line 73">
            <a:extLst>
              <a:ext uri="{FF2B5EF4-FFF2-40B4-BE49-F238E27FC236}">
                <a16:creationId xmlns:a16="http://schemas.microsoft.com/office/drawing/2014/main" id="{D9C017F0-E93E-4A06-8DBB-43BCABBA89DF}"/>
              </a:ext>
            </a:extLst>
          </p:cNvPr>
          <p:cNvSpPr>
            <a:spLocks noChangeShapeType="1"/>
          </p:cNvSpPr>
          <p:nvPr/>
        </p:nvSpPr>
        <p:spPr bwMode="auto">
          <a:xfrm rot="10800000" flipV="1">
            <a:off x="4554684" y="2877648"/>
            <a:ext cx="0" cy="8239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3" name="AutoShape 74">
            <a:extLst>
              <a:ext uri="{FF2B5EF4-FFF2-40B4-BE49-F238E27FC236}">
                <a16:creationId xmlns:a16="http://schemas.microsoft.com/office/drawing/2014/main" id="{5BFC6CD3-8A8C-44D5-9AAF-33759E90B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759" y="3834910"/>
            <a:ext cx="568325" cy="285750"/>
          </a:xfrm>
          <a:prstGeom prst="rightArrow">
            <a:avLst>
              <a:gd name="adj1" fmla="val 50000"/>
              <a:gd name="adj2" fmla="val 49722"/>
            </a:avLst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74" name="Text Box 75">
            <a:extLst>
              <a:ext uri="{FF2B5EF4-FFF2-40B4-BE49-F238E27FC236}">
                <a16:creationId xmlns:a16="http://schemas.microsoft.com/office/drawing/2014/main" id="{161C827E-78A0-4499-8186-AAF15EC27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0534" y="3452323"/>
            <a:ext cx="1570037" cy="1576387"/>
          </a:xfrm>
          <a:prstGeom prst="rect">
            <a:avLst/>
          </a:prstGeom>
          <a:solidFill>
            <a:srgbClr val="CCFFFF"/>
          </a:solidFill>
          <a:ln w="38100" cmpd="dbl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endParaRPr lang="en-US" altLang="en-US" sz="70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90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140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140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1400">
              <a:latin typeface="Comic Sans MS" panose="030F0702030302020204" pitchFamily="66" charset="0"/>
            </a:endParaRPr>
          </a:p>
          <a:p>
            <a:pPr algn="ctr" rtl="0" eaLnBrk="1" hangingPunct="1"/>
            <a:endParaRPr lang="en-US" altLang="en-US" sz="1400">
              <a:latin typeface="Comic Sans MS" panose="030F0702030302020204" pitchFamily="66" charset="0"/>
            </a:endParaRPr>
          </a:p>
          <a:p>
            <a:pPr algn="ctr" rtl="0" eaLnBrk="1" hangingPunct="1"/>
            <a:r>
              <a:rPr lang="en-US" altLang="en-US" sz="13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Decryption Algorithm</a:t>
            </a:r>
          </a:p>
        </p:txBody>
      </p:sp>
      <p:sp>
        <p:nvSpPr>
          <p:cNvPr id="75" name="Text Box 76">
            <a:extLst>
              <a:ext uri="{FF2B5EF4-FFF2-40B4-BE49-F238E27FC236}">
                <a16:creationId xmlns:a16="http://schemas.microsoft.com/office/drawing/2014/main" id="{3C552A9D-F454-4E4C-BE34-2C690503B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5596" y="3009410"/>
            <a:ext cx="1482725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300" b="1" u="sng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B's private key</a:t>
            </a:r>
            <a:endParaRPr lang="en-US" altLang="en-US" sz="1300">
              <a:solidFill>
                <a:srgbClr val="0000CC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6" name="Group 77">
            <a:extLst>
              <a:ext uri="{FF2B5EF4-FFF2-40B4-BE49-F238E27FC236}">
                <a16:creationId xmlns:a16="http://schemas.microsoft.com/office/drawing/2014/main" id="{A8074E34-6C7F-451A-9EF0-C5BBE982E8B7}"/>
              </a:ext>
            </a:extLst>
          </p:cNvPr>
          <p:cNvGrpSpPr>
            <a:grpSpLocks/>
          </p:cNvGrpSpPr>
          <p:nvPr/>
        </p:nvGrpSpPr>
        <p:grpSpPr bwMode="auto">
          <a:xfrm>
            <a:off x="7029596" y="3738073"/>
            <a:ext cx="498475" cy="541337"/>
            <a:chOff x="1767" y="6262"/>
            <a:chExt cx="720" cy="720"/>
          </a:xfrm>
        </p:grpSpPr>
        <p:sp>
          <p:nvSpPr>
            <p:cNvPr id="77" name="Line 78" descr="80%">
              <a:extLst>
                <a:ext uri="{FF2B5EF4-FFF2-40B4-BE49-F238E27FC236}">
                  <a16:creationId xmlns:a16="http://schemas.microsoft.com/office/drawing/2014/main" id="{EC98BFFE-3541-4708-8A48-AC963EA7A0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36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8" name="Line 79" descr="80%">
              <a:extLst>
                <a:ext uri="{FF2B5EF4-FFF2-40B4-BE49-F238E27FC236}">
                  <a16:creationId xmlns:a16="http://schemas.microsoft.com/office/drawing/2014/main" id="{E78CA7DC-412B-43DA-B907-524D96F42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6442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9" name="Line 80" descr="80%">
              <a:extLst>
                <a:ext uri="{FF2B5EF4-FFF2-40B4-BE49-F238E27FC236}">
                  <a16:creationId xmlns:a16="http://schemas.microsoft.com/office/drawing/2014/main" id="{5B4798DC-DE82-444F-AADD-DE6F1D0072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532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80" name="Line 81" descr="80%">
              <a:extLst>
                <a:ext uri="{FF2B5EF4-FFF2-40B4-BE49-F238E27FC236}">
                  <a16:creationId xmlns:a16="http://schemas.microsoft.com/office/drawing/2014/main" id="{EEB328FE-B510-4AD6-BB16-3FC91F1C4E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607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81" name="Line 82" descr="80%">
              <a:extLst>
                <a:ext uri="{FF2B5EF4-FFF2-40B4-BE49-F238E27FC236}">
                  <a16:creationId xmlns:a16="http://schemas.microsoft.com/office/drawing/2014/main" id="{F8AFC862-BE48-46D8-8C65-6DAF9AA3CA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69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82" name="Line 83" descr="80%">
              <a:extLst>
                <a:ext uri="{FF2B5EF4-FFF2-40B4-BE49-F238E27FC236}">
                  <a16:creationId xmlns:a16="http://schemas.microsoft.com/office/drawing/2014/main" id="{4EDC0AE8-D318-4ECB-823F-D8E6DDB1CC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772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83" name="Line 84" descr="80%">
              <a:extLst>
                <a:ext uri="{FF2B5EF4-FFF2-40B4-BE49-F238E27FC236}">
                  <a16:creationId xmlns:a16="http://schemas.microsoft.com/office/drawing/2014/main" id="{432BC240-5230-498D-9F73-FD160AA8B4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862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84" name="Line 85" descr="80%">
              <a:extLst>
                <a:ext uri="{FF2B5EF4-FFF2-40B4-BE49-F238E27FC236}">
                  <a16:creationId xmlns:a16="http://schemas.microsoft.com/office/drawing/2014/main" id="{D40EA018-4C75-467F-B7A7-6B9D765E9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937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85" name="AutoShape 86" descr="80%">
              <a:extLst>
                <a:ext uri="{FF2B5EF4-FFF2-40B4-BE49-F238E27FC236}">
                  <a16:creationId xmlns:a16="http://schemas.microsoft.com/office/drawing/2014/main" id="{53091E67-B658-40C6-9305-4317621C3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6262"/>
              <a:ext cx="720" cy="720"/>
            </a:xfrm>
            <a:prstGeom prst="foldedCorner">
              <a:avLst>
                <a:gd name="adj" fmla="val 12500"/>
              </a:avLst>
            </a:prstGeom>
            <a:pattFill prst="pct80">
              <a:fgClr>
                <a:srgbClr val="617991"/>
              </a:fgClr>
              <a:bgClr>
                <a:schemeClr val="bg1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ar-EG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86" name="Line 87">
            <a:extLst>
              <a:ext uri="{FF2B5EF4-FFF2-40B4-BE49-F238E27FC236}">
                <a16:creationId xmlns:a16="http://schemas.microsoft.com/office/drawing/2014/main" id="{E6D3A934-3A5A-4FA4-9156-925A117EBDA8}"/>
              </a:ext>
            </a:extLst>
          </p:cNvPr>
          <p:cNvSpPr>
            <a:spLocks noChangeShapeType="1"/>
          </p:cNvSpPr>
          <p:nvPr/>
        </p:nvSpPr>
        <p:spPr bwMode="auto">
          <a:xfrm rot="10800000" flipV="1">
            <a:off x="7282009" y="3217373"/>
            <a:ext cx="0" cy="4635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87" name="Text Box 88">
            <a:extLst>
              <a:ext uri="{FF2B5EF4-FFF2-40B4-BE49-F238E27FC236}">
                <a16:creationId xmlns:a16="http://schemas.microsoft.com/office/drawing/2014/main" id="{F7DB8ABB-ABB7-409A-8753-D6C8BCF1B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3459" y="2687148"/>
            <a:ext cx="1325562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300" b="1" u="sng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A's public key</a:t>
            </a:r>
            <a:endParaRPr lang="en-US" altLang="en-US" sz="1300">
              <a:solidFill>
                <a:schemeClr val="accent2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88" name="Group 89">
            <a:extLst>
              <a:ext uri="{FF2B5EF4-FFF2-40B4-BE49-F238E27FC236}">
                <a16:creationId xmlns:a16="http://schemas.microsoft.com/office/drawing/2014/main" id="{5BE0C722-9F21-48FB-A658-9853519B4DE6}"/>
              </a:ext>
            </a:extLst>
          </p:cNvPr>
          <p:cNvGrpSpPr>
            <a:grpSpLocks/>
          </p:cNvGrpSpPr>
          <p:nvPr/>
        </p:nvGrpSpPr>
        <p:grpSpPr bwMode="auto">
          <a:xfrm>
            <a:off x="7823346" y="3738073"/>
            <a:ext cx="498475" cy="541337"/>
            <a:chOff x="1767" y="6262"/>
            <a:chExt cx="720" cy="720"/>
          </a:xfrm>
        </p:grpSpPr>
        <p:sp>
          <p:nvSpPr>
            <p:cNvPr id="89" name="Line 90" descr="80%">
              <a:extLst>
                <a:ext uri="{FF2B5EF4-FFF2-40B4-BE49-F238E27FC236}">
                  <a16:creationId xmlns:a16="http://schemas.microsoft.com/office/drawing/2014/main" id="{A33A5F5A-17F9-424E-ABA0-0D87BBF6A6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36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90" name="Line 91" descr="80%">
              <a:extLst>
                <a:ext uri="{FF2B5EF4-FFF2-40B4-BE49-F238E27FC236}">
                  <a16:creationId xmlns:a16="http://schemas.microsoft.com/office/drawing/2014/main" id="{0C19F745-E43A-4868-8D7D-B4C85D1196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6442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91" name="Line 92" descr="80%">
              <a:extLst>
                <a:ext uri="{FF2B5EF4-FFF2-40B4-BE49-F238E27FC236}">
                  <a16:creationId xmlns:a16="http://schemas.microsoft.com/office/drawing/2014/main" id="{9283A9D2-26E7-4DF6-8F50-48C978830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532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92" name="Line 93" descr="80%">
              <a:extLst>
                <a:ext uri="{FF2B5EF4-FFF2-40B4-BE49-F238E27FC236}">
                  <a16:creationId xmlns:a16="http://schemas.microsoft.com/office/drawing/2014/main" id="{0B4A8859-C5C3-4128-93B1-50375DBD9A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607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93" name="Line 94" descr="80%">
              <a:extLst>
                <a:ext uri="{FF2B5EF4-FFF2-40B4-BE49-F238E27FC236}">
                  <a16:creationId xmlns:a16="http://schemas.microsoft.com/office/drawing/2014/main" id="{6720DA57-145F-4315-8A91-974A41974B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697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94" name="Line 95" descr="80%">
              <a:extLst>
                <a:ext uri="{FF2B5EF4-FFF2-40B4-BE49-F238E27FC236}">
                  <a16:creationId xmlns:a16="http://schemas.microsoft.com/office/drawing/2014/main" id="{30A930EC-D23E-4F34-9838-443C8AE0A7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6772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95" name="Line 96" descr="80%">
              <a:extLst>
                <a:ext uri="{FF2B5EF4-FFF2-40B4-BE49-F238E27FC236}">
                  <a16:creationId xmlns:a16="http://schemas.microsoft.com/office/drawing/2014/main" id="{45812E35-7E01-48B4-81DF-3FBFA4C93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862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96" name="Line 97" descr="80%">
              <a:extLst>
                <a:ext uri="{FF2B5EF4-FFF2-40B4-BE49-F238E27FC236}">
                  <a16:creationId xmlns:a16="http://schemas.microsoft.com/office/drawing/2014/main" id="{304D7A59-35AD-47F7-B0EA-DB77D6ADBA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7" y="6937"/>
              <a:ext cx="3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97" name="AutoShape 98" descr="80%">
              <a:extLst>
                <a:ext uri="{FF2B5EF4-FFF2-40B4-BE49-F238E27FC236}">
                  <a16:creationId xmlns:a16="http://schemas.microsoft.com/office/drawing/2014/main" id="{FE61D90D-2CE9-4634-AAFD-D3AD96D037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7" y="6262"/>
              <a:ext cx="720" cy="720"/>
            </a:xfrm>
            <a:prstGeom prst="foldedCorner">
              <a:avLst>
                <a:gd name="adj" fmla="val 12500"/>
              </a:avLst>
            </a:prstGeom>
            <a:pattFill prst="pct80">
              <a:fgClr>
                <a:srgbClr val="C1923D"/>
              </a:fgClr>
              <a:bgClr>
                <a:schemeClr val="bg1"/>
              </a:bgClr>
            </a:patt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ar-EG" altLang="en-US">
                <a:latin typeface="Arial" panose="020B0604020202020204" pitchFamily="34" charset="0"/>
              </a:endParaRPr>
            </a:p>
          </p:txBody>
        </p:sp>
      </p:grpSp>
      <p:sp>
        <p:nvSpPr>
          <p:cNvPr id="98" name="Line 99">
            <a:extLst>
              <a:ext uri="{FF2B5EF4-FFF2-40B4-BE49-F238E27FC236}">
                <a16:creationId xmlns:a16="http://schemas.microsoft.com/office/drawing/2014/main" id="{168A9DE5-6050-49FD-A790-E47655388307}"/>
              </a:ext>
            </a:extLst>
          </p:cNvPr>
          <p:cNvSpPr>
            <a:spLocks noChangeShapeType="1"/>
          </p:cNvSpPr>
          <p:nvPr/>
        </p:nvSpPr>
        <p:spPr bwMode="auto">
          <a:xfrm rot="10800000" flipV="1">
            <a:off x="8137671" y="2877648"/>
            <a:ext cx="0" cy="8239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grpSp>
        <p:nvGrpSpPr>
          <p:cNvPr id="99" name="Group 95">
            <a:extLst>
              <a:ext uri="{FF2B5EF4-FFF2-40B4-BE49-F238E27FC236}">
                <a16:creationId xmlns:a16="http://schemas.microsoft.com/office/drawing/2014/main" id="{E3444520-532B-4AE1-9248-A11CD32432DF}"/>
              </a:ext>
            </a:extLst>
          </p:cNvPr>
          <p:cNvGrpSpPr>
            <a:grpSpLocks/>
          </p:cNvGrpSpPr>
          <p:nvPr/>
        </p:nvGrpSpPr>
        <p:grpSpPr bwMode="auto">
          <a:xfrm>
            <a:off x="4943621" y="3542810"/>
            <a:ext cx="1943100" cy="723900"/>
            <a:chOff x="1914" y="1964"/>
            <a:chExt cx="1872" cy="725"/>
          </a:xfrm>
        </p:grpSpPr>
        <p:grpSp>
          <p:nvGrpSpPr>
            <p:cNvPr id="100" name="Group 96">
              <a:extLst>
                <a:ext uri="{FF2B5EF4-FFF2-40B4-BE49-F238E27FC236}">
                  <a16:creationId xmlns:a16="http://schemas.microsoft.com/office/drawing/2014/main" id="{1384A05E-C16C-41FA-8EDF-E50EDB5AC56B}"/>
                </a:ext>
              </a:extLst>
            </p:cNvPr>
            <p:cNvGrpSpPr>
              <a:grpSpLocks/>
            </p:cNvGrpSpPr>
            <p:nvPr/>
          </p:nvGrpSpPr>
          <p:grpSpPr bwMode="auto">
            <a:xfrm rot="716508">
              <a:off x="1914" y="1964"/>
              <a:ext cx="1872" cy="725"/>
              <a:chOff x="2352" y="2184"/>
              <a:chExt cx="2544" cy="1205"/>
            </a:xfrm>
          </p:grpSpPr>
          <p:pic>
            <p:nvPicPr>
              <p:cNvPr id="103" name="Picture 97" descr="cable-sxchu-internet-1024x571">
                <a:extLst>
                  <a:ext uri="{FF2B5EF4-FFF2-40B4-BE49-F238E27FC236}">
                    <a16:creationId xmlns:a16="http://schemas.microsoft.com/office/drawing/2014/main" id="{31E79C5A-E919-4121-8407-2B562E69033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52" y="2640"/>
                <a:ext cx="1344" cy="7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4" name="Picture 98" descr="cable-sxchu-internet-1024x571">
                <a:extLst>
                  <a:ext uri="{FF2B5EF4-FFF2-40B4-BE49-F238E27FC236}">
                    <a16:creationId xmlns:a16="http://schemas.microsoft.com/office/drawing/2014/main" id="{ADE19CC9-4A68-409B-A2C6-D91B6DAE066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3552" y="2184"/>
                <a:ext cx="1344" cy="7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01" name="Picture 99" descr="Categories-applications-internet-icon">
              <a:extLst>
                <a:ext uri="{FF2B5EF4-FFF2-40B4-BE49-F238E27FC236}">
                  <a16:creationId xmlns:a16="http://schemas.microsoft.com/office/drawing/2014/main" id="{39DCECB3-E793-4073-B99C-59CC758878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4" y="1992"/>
              <a:ext cx="67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" name="Text Box 22">
              <a:extLst>
                <a:ext uri="{FF2B5EF4-FFF2-40B4-BE49-F238E27FC236}">
                  <a16:creationId xmlns:a16="http://schemas.microsoft.com/office/drawing/2014/main" id="{CC075450-3588-4C94-9ACE-21F717D67D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79" y="2248"/>
              <a:ext cx="584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r>
                <a:rPr lang="en-US" altLang="en-US" sz="1000" b="1">
                  <a:solidFill>
                    <a:srgbClr val="FFFF00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Network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236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  <p:bldP spid="13" grpId="0" animBg="1"/>
      <p:bldP spid="48" grpId="0"/>
      <p:bldP spid="49" grpId="0"/>
      <p:bldP spid="61" grpId="0"/>
      <p:bldP spid="73" grpId="0" animBg="1"/>
      <p:bldP spid="74" grpId="0" animBg="1"/>
      <p:bldP spid="75" grpId="0"/>
      <p:bldP spid="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Pretty Good Privacy (PGP) Protocol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71992A-ABA6-4529-9ACE-73CAF63996B4}"/>
              </a:ext>
            </a:extLst>
          </p:cNvPr>
          <p:cNvSpPr/>
          <p:nvPr/>
        </p:nvSpPr>
        <p:spPr>
          <a:xfrm>
            <a:off x="915739" y="2087563"/>
            <a:ext cx="10272501" cy="3926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37000"/>
              </a:lnSpc>
              <a:spcBef>
                <a:spcPct val="0"/>
              </a:spcBef>
            </a:pPr>
            <a:r>
              <a:rPr lang="en-US" altLang="en-US" sz="2400" b="1" dirty="0">
                <a:latin typeface="Bimini" pitchFamily="2" charset="0"/>
                <a:ea typeface="SimSun" panose="02010600030101010101" pitchFamily="2" charset="-122"/>
              </a:rPr>
              <a:t>Application example in the Internet</a:t>
            </a:r>
          </a:p>
          <a:p>
            <a:pPr marL="357188" indent="-357188">
              <a:lnSpc>
                <a:spcPct val="137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It is used at Internet application layer in sending a secure e-mail message or to store a file securely for future retrieval. </a:t>
            </a:r>
          </a:p>
          <a:p>
            <a:pPr marL="357188" indent="-357188">
              <a:lnSpc>
                <a:spcPct val="137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It provides all 4 aspects of security; privacy, integrity, authentication and nonrepudiation.</a:t>
            </a:r>
          </a:p>
          <a:p>
            <a:pPr marL="357188" indent="-357188">
              <a:lnSpc>
                <a:spcPct val="137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PGP uses digital signature (hashing + public key encryption) to provide integrity, authentication and nonrepudiation.</a:t>
            </a:r>
          </a:p>
          <a:p>
            <a:pPr marL="357188" indent="-357188">
              <a:lnSpc>
                <a:spcPct val="137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It uses a combination of secret-key and public-key encryption to provide privacy.</a:t>
            </a:r>
          </a:p>
          <a:p>
            <a:pPr marL="357188" indent="-357188">
              <a:lnSpc>
                <a:spcPct val="137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It uses one hash function, one secret key and two private-public key pairs.</a:t>
            </a:r>
          </a:p>
        </p:txBody>
      </p:sp>
    </p:spTree>
    <p:extLst>
      <p:ext uri="{BB962C8B-B14F-4D97-AF65-F5344CB8AC3E}">
        <p14:creationId xmlns:p14="http://schemas.microsoft.com/office/powerpoint/2010/main" val="148985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Pretty Good Privacy (PGP) Protocol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71992A-ABA6-4529-9ACE-73CAF63996B4}"/>
              </a:ext>
            </a:extLst>
          </p:cNvPr>
          <p:cNvSpPr/>
          <p:nvPr/>
        </p:nvSpPr>
        <p:spPr>
          <a:xfrm>
            <a:off x="915739" y="1804663"/>
            <a:ext cx="10272501" cy="55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37000"/>
              </a:lnSpc>
              <a:spcBef>
                <a:spcPct val="0"/>
              </a:spcBef>
            </a:pPr>
            <a:r>
              <a:rPr lang="en-US" altLang="en-US" sz="2400" b="1" dirty="0">
                <a:latin typeface="Bimini" pitchFamily="2" charset="0"/>
                <a:ea typeface="SimSun" panose="02010600030101010101" pitchFamily="2" charset="-122"/>
              </a:rPr>
              <a:t>PGP at the sender side</a:t>
            </a:r>
          </a:p>
        </p:txBody>
      </p:sp>
      <p:sp>
        <p:nvSpPr>
          <p:cNvPr id="8" name="Rectangle 34">
            <a:extLst>
              <a:ext uri="{FF2B5EF4-FFF2-40B4-BE49-F238E27FC236}">
                <a16:creationId xmlns:a16="http://schemas.microsoft.com/office/drawing/2014/main" id="{DCC083EA-31FA-49BC-A376-C2BDE4845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6523" y="2640663"/>
            <a:ext cx="2971800" cy="36576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 w="9525">
            <a:solidFill>
              <a:srgbClr val="000000"/>
            </a:solidFill>
            <a:prstDash val="lgDash"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9" name="Rectangle 25">
            <a:extLst>
              <a:ext uri="{FF2B5EF4-FFF2-40B4-BE49-F238E27FC236}">
                <a16:creationId xmlns:a16="http://schemas.microsoft.com/office/drawing/2014/main" id="{D461597E-2990-4AFD-9AD2-D8996C969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723" y="2640663"/>
            <a:ext cx="5562600" cy="3657600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00"/>
            </a:solidFill>
            <a:prstDash val="lgDash"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ar-EG" altLang="en-US">
              <a:latin typeface="Arial" panose="020B0604020202020204" pitchFamily="34" charset="0"/>
            </a:endParaRPr>
          </a:p>
        </p:txBody>
      </p:sp>
      <p:sp>
        <p:nvSpPr>
          <p:cNvPr id="10" name="Line 5">
            <a:extLst>
              <a:ext uri="{FF2B5EF4-FFF2-40B4-BE49-F238E27FC236}">
                <a16:creationId xmlns:a16="http://schemas.microsoft.com/office/drawing/2014/main" id="{C5D48772-3AA7-4303-A975-C0AB03674A5F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2508323" y="3974163"/>
            <a:ext cx="2057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A2509015-FFFD-4F99-93A2-68B69972C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7123" y="5739463"/>
            <a:ext cx="784225" cy="3667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500" b="1">
              <a:solidFill>
                <a:srgbClr val="FFFFFF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Encrypt</a:t>
            </a: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C8458977-61F8-449E-9FCA-B18E30294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3123" y="5460063"/>
            <a:ext cx="1371600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3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A's private key</a:t>
            </a:r>
            <a:endParaRPr lang="en-US" altLang="en-US" sz="1300">
              <a:solidFill>
                <a:schemeClr val="accent2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6087E411-77F0-4A88-9715-C4699308E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0123" y="3770963"/>
            <a:ext cx="762000" cy="342900"/>
          </a:xfrm>
          <a:prstGeom prst="rect">
            <a:avLst/>
          </a:prstGeom>
          <a:solidFill>
            <a:srgbClr val="0099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500" b="1">
              <a:solidFill>
                <a:schemeClr val="bg1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Email</a:t>
            </a:r>
            <a:endParaRPr lang="en-US" sz="13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Text Box 9">
            <a:extLst>
              <a:ext uri="{FF2B5EF4-FFF2-40B4-BE49-F238E27FC236}">
                <a16:creationId xmlns:a16="http://schemas.microsoft.com/office/drawing/2014/main" id="{967D1831-9974-412B-A67F-ADB8254B7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898" y="4745688"/>
            <a:ext cx="784225" cy="346075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600" b="1">
              <a:solidFill>
                <a:srgbClr val="CCECFF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Hash</a:t>
            </a:r>
          </a:p>
        </p:txBody>
      </p:sp>
      <p:sp>
        <p:nvSpPr>
          <p:cNvPr id="15" name="Text Box 10">
            <a:extLst>
              <a:ext uri="{FF2B5EF4-FFF2-40B4-BE49-F238E27FC236}">
                <a16:creationId xmlns:a16="http://schemas.microsoft.com/office/drawing/2014/main" id="{D8004AA0-854B-4838-9EDA-EF677D033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0123" y="5745813"/>
            <a:ext cx="758825" cy="346075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600" b="1">
              <a:solidFill>
                <a:schemeClr val="bg1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Digest</a:t>
            </a:r>
          </a:p>
        </p:txBody>
      </p:sp>
      <p:sp>
        <p:nvSpPr>
          <p:cNvPr id="16" name="Line 11">
            <a:extLst>
              <a:ext uri="{FF2B5EF4-FFF2-40B4-BE49-F238E27FC236}">
                <a16:creationId xmlns:a16="http://schemas.microsoft.com/office/drawing/2014/main" id="{622E51F7-4126-4183-9A12-6B588B65BA40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2051123" y="4167838"/>
            <a:ext cx="0" cy="609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7" name="Line 12">
            <a:extLst>
              <a:ext uri="{FF2B5EF4-FFF2-40B4-BE49-F238E27FC236}">
                <a16:creationId xmlns:a16="http://schemas.microsoft.com/office/drawing/2014/main" id="{5700CA4F-75D7-4751-9C67-F8A596C56491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2051123" y="5155263"/>
            <a:ext cx="0" cy="609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8" name="Line 13">
            <a:extLst>
              <a:ext uri="{FF2B5EF4-FFF2-40B4-BE49-F238E27FC236}">
                <a16:creationId xmlns:a16="http://schemas.microsoft.com/office/drawing/2014/main" id="{63E1EBDE-B1B7-4696-8104-8B467BF662CB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2482923" y="5942663"/>
            <a:ext cx="5619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7C6C7001-C2B2-4A73-8BE6-80157A6EE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2423" y="4964763"/>
            <a:ext cx="1219200" cy="99060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8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Encrypted</a:t>
            </a: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(secret key+</a:t>
            </a: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message+</a:t>
            </a: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digest)</a:t>
            </a:r>
          </a:p>
        </p:txBody>
      </p:sp>
      <p:sp>
        <p:nvSpPr>
          <p:cNvPr id="20" name="Line 15">
            <a:extLst>
              <a:ext uri="{FF2B5EF4-FFF2-40B4-BE49-F238E27FC236}">
                <a16:creationId xmlns:a16="http://schemas.microsoft.com/office/drawing/2014/main" id="{9754E610-F593-43A6-9074-96C82CC0BCF6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8340798" y="3174063"/>
            <a:ext cx="49212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1" name="Line 16">
            <a:extLst>
              <a:ext uri="{FF2B5EF4-FFF2-40B4-BE49-F238E27FC236}">
                <a16:creationId xmlns:a16="http://schemas.microsoft.com/office/drawing/2014/main" id="{43C4639C-B9F7-4889-A6CB-E0129AECECA9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4845123" y="4228163"/>
            <a:ext cx="0" cy="1473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2" name="Text Box 17">
            <a:extLst>
              <a:ext uri="{FF2B5EF4-FFF2-40B4-BE49-F238E27FC236}">
                <a16:creationId xmlns:a16="http://schemas.microsoft.com/office/drawing/2014/main" id="{48518F51-16A0-4AE3-AE09-7F498B031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323" y="3783663"/>
            <a:ext cx="914400" cy="381000"/>
          </a:xfrm>
          <a:prstGeom prst="rect">
            <a:avLst/>
          </a:prstGeom>
          <a:solidFill>
            <a:srgbClr val="0099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endParaRPr lang="en-US" altLang="en-US" sz="500" b="1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 rtl="0" eaLnBrk="1" hangingPunct="1"/>
            <a:r>
              <a:rPr lang="en-US" altLang="en-US" sz="12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Message</a:t>
            </a:r>
          </a:p>
        </p:txBody>
      </p:sp>
      <p:sp>
        <p:nvSpPr>
          <p:cNvPr id="23" name="Text Box 18">
            <a:extLst>
              <a:ext uri="{FF2B5EF4-FFF2-40B4-BE49-F238E27FC236}">
                <a16:creationId xmlns:a16="http://schemas.microsoft.com/office/drawing/2014/main" id="{6DBF8C46-9409-4222-9378-4823E28D3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9523" y="5726763"/>
            <a:ext cx="769938" cy="38100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  <a:effectLst>
            <a:outerShdw dist="53882" dir="2700000" algn="ctr" rotWithShape="0">
              <a:schemeClr val="accent2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r>
              <a:rPr lang="en-US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Signed</a:t>
            </a:r>
          </a:p>
          <a:p>
            <a:pPr algn="ctr" rtl="0">
              <a:defRPr/>
            </a:pPr>
            <a:r>
              <a:rPr lang="en-US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Digest</a:t>
            </a:r>
            <a:endParaRPr lang="en-US" sz="36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4" name="Oval 19">
            <a:extLst>
              <a:ext uri="{FF2B5EF4-FFF2-40B4-BE49-F238E27FC236}">
                <a16:creationId xmlns:a16="http://schemas.microsoft.com/office/drawing/2014/main" id="{03AF6E26-AA52-454E-9459-D45BD18EB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6523" y="3783663"/>
            <a:ext cx="457200" cy="457200"/>
          </a:xfrm>
          <a:prstGeom prst="ellipse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25" name="Line 20">
            <a:extLst>
              <a:ext uri="{FF2B5EF4-FFF2-40B4-BE49-F238E27FC236}">
                <a16:creationId xmlns:a16="http://schemas.microsoft.com/office/drawing/2014/main" id="{FCF3724E-5739-4132-A8AA-E1525D25378D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5099123" y="3986863"/>
            <a:ext cx="304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6" name="Line 21">
            <a:extLst>
              <a:ext uri="{FF2B5EF4-FFF2-40B4-BE49-F238E27FC236}">
                <a16:creationId xmlns:a16="http://schemas.microsoft.com/office/drawing/2014/main" id="{CB32AAA1-8C8C-45D3-81EC-D64AFA2A2EE6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704210" y="3620151"/>
            <a:ext cx="42862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7" name="Text Box 22">
            <a:extLst>
              <a:ext uri="{FF2B5EF4-FFF2-40B4-BE49-F238E27FC236}">
                <a16:creationId xmlns:a16="http://schemas.microsoft.com/office/drawing/2014/main" id="{DF687272-F2B5-4942-AF28-4F17A6693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3623" y="3351863"/>
            <a:ext cx="1371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2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Email+</a:t>
            </a:r>
            <a:br>
              <a:rPr lang="en-US" altLang="en-US" sz="12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1200" b="1">
                <a:solidFill>
                  <a:srgbClr val="0000CC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signed digest</a:t>
            </a:r>
            <a:endParaRPr lang="en-US" altLang="en-US" sz="3600">
              <a:solidFill>
                <a:srgbClr val="0000CC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Line 23">
            <a:extLst>
              <a:ext uri="{FF2B5EF4-FFF2-40B4-BE49-F238E27FC236}">
                <a16:creationId xmlns:a16="http://schemas.microsoft.com/office/drawing/2014/main" id="{578D1517-DA68-4E0E-AF74-0D79C6E6A588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3892623" y="5942663"/>
            <a:ext cx="5619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9" name="Text Box 24">
            <a:extLst>
              <a:ext uri="{FF2B5EF4-FFF2-40B4-BE49-F238E27FC236}">
                <a16:creationId xmlns:a16="http://schemas.microsoft.com/office/drawing/2014/main" id="{A048382D-8846-45E8-98A8-C746B69A9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723" y="3783663"/>
            <a:ext cx="681038" cy="381000"/>
          </a:xfrm>
          <a:prstGeom prst="rect">
            <a:avLst/>
          </a:prstGeom>
          <a:solidFill>
            <a:srgbClr val="9966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2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Signed</a:t>
            </a:r>
          </a:p>
          <a:p>
            <a:pPr algn="ctr" rtl="0" eaLnBrk="1" hangingPunct="1"/>
            <a:r>
              <a:rPr lang="en-US" altLang="en-US" sz="12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Digest</a:t>
            </a:r>
          </a:p>
        </p:txBody>
      </p:sp>
      <p:sp>
        <p:nvSpPr>
          <p:cNvPr id="30" name="Line 26">
            <a:extLst>
              <a:ext uri="{FF2B5EF4-FFF2-40B4-BE49-F238E27FC236}">
                <a16:creationId xmlns:a16="http://schemas.microsoft.com/office/drawing/2014/main" id="{D1574704-A7E9-4B4D-8284-62AB4280371F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6927923" y="3986863"/>
            <a:ext cx="5715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1" name="Text Box 27">
            <a:extLst>
              <a:ext uri="{FF2B5EF4-FFF2-40B4-BE49-F238E27FC236}">
                <a16:creationId xmlns:a16="http://schemas.microsoft.com/office/drawing/2014/main" id="{2FD7C55C-9B6E-4047-BA7E-33DD2E8C8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5298" y="3861451"/>
            <a:ext cx="784225" cy="3667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500" b="1">
              <a:solidFill>
                <a:srgbClr val="FFFFFF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Encrypt</a:t>
            </a:r>
          </a:p>
        </p:txBody>
      </p:sp>
      <p:sp>
        <p:nvSpPr>
          <p:cNvPr id="32" name="Text Box 28">
            <a:extLst>
              <a:ext uri="{FF2B5EF4-FFF2-40B4-BE49-F238E27FC236}">
                <a16:creationId xmlns:a16="http://schemas.microsoft.com/office/drawing/2014/main" id="{8FED076D-2B11-47E3-B200-FDB116623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323" y="2945463"/>
            <a:ext cx="914400" cy="4445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>
            <a:outerShdw dist="35921" dir="13500000" algn="ctr" rotWithShape="0">
              <a:schemeClr val="accent2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r>
              <a:rPr lang="en-US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One time </a:t>
            </a:r>
            <a:br>
              <a:rPr lang="en-US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secret key</a:t>
            </a:r>
            <a:endParaRPr lang="en-US" sz="36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3" name="Text Box 29">
            <a:extLst>
              <a:ext uri="{FF2B5EF4-FFF2-40B4-BE49-F238E27FC236}">
                <a16:creationId xmlns:a16="http://schemas.microsoft.com/office/drawing/2014/main" id="{9F0ACA0D-1A09-4BF8-AE6E-CC46364C9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6098" y="2945463"/>
            <a:ext cx="784225" cy="3667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500" b="1">
              <a:solidFill>
                <a:srgbClr val="FFFFFF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Encrypt</a:t>
            </a:r>
          </a:p>
        </p:txBody>
      </p:sp>
      <p:sp>
        <p:nvSpPr>
          <p:cNvPr id="34" name="Oval 30">
            <a:extLst>
              <a:ext uri="{FF2B5EF4-FFF2-40B4-BE49-F238E27FC236}">
                <a16:creationId xmlns:a16="http://schemas.microsoft.com/office/drawing/2014/main" id="{409FFF3A-3A87-42C5-A14E-956FA3CAD0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3423" y="3821763"/>
            <a:ext cx="457200" cy="457200"/>
          </a:xfrm>
          <a:prstGeom prst="ellipse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35" name="Line 31">
            <a:extLst>
              <a:ext uri="{FF2B5EF4-FFF2-40B4-BE49-F238E27FC236}">
                <a16:creationId xmlns:a16="http://schemas.microsoft.com/office/drawing/2014/main" id="{DF7168D6-DC78-4802-A3CF-18FA0A755A59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8375723" y="4050363"/>
            <a:ext cx="5715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6" name="Line 32">
            <a:extLst>
              <a:ext uri="{FF2B5EF4-FFF2-40B4-BE49-F238E27FC236}">
                <a16:creationId xmlns:a16="http://schemas.microsoft.com/office/drawing/2014/main" id="{6F89DD5F-AE4D-4DD6-A374-5272691821C6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9037710" y="3594751"/>
            <a:ext cx="42862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7" name="Line 33">
            <a:extLst>
              <a:ext uri="{FF2B5EF4-FFF2-40B4-BE49-F238E27FC236}">
                <a16:creationId xmlns:a16="http://schemas.microsoft.com/office/drawing/2014/main" id="{25D0C36E-1E5C-424F-A624-B81F26AD125D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953573" y="4653613"/>
            <a:ext cx="5969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8" name="Text Box 37">
            <a:extLst>
              <a:ext uri="{FF2B5EF4-FFF2-40B4-BE49-F238E27FC236}">
                <a16:creationId xmlns:a16="http://schemas.microsoft.com/office/drawing/2014/main" id="{D4CA1F54-1A31-473A-A8CA-579970407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323" y="2718451"/>
            <a:ext cx="1219200" cy="20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3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B's Public key</a:t>
            </a:r>
          </a:p>
        </p:txBody>
      </p:sp>
      <p:sp>
        <p:nvSpPr>
          <p:cNvPr id="39" name="Text Box 35">
            <a:extLst>
              <a:ext uri="{FF2B5EF4-FFF2-40B4-BE49-F238E27FC236}">
                <a16:creationId xmlns:a16="http://schemas.microsoft.com/office/drawing/2014/main" id="{0FC1CD4E-025F-4F90-8BE7-0720E4100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4123" y="2678763"/>
            <a:ext cx="2057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6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Digital signature</a:t>
            </a:r>
            <a:endParaRPr lang="en-US" altLang="en-US" sz="1600">
              <a:solidFill>
                <a:schemeClr val="accent2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Text Box 36">
            <a:extLst>
              <a:ext uri="{FF2B5EF4-FFF2-40B4-BE49-F238E27FC236}">
                <a16:creationId xmlns:a16="http://schemas.microsoft.com/office/drawing/2014/main" id="{33323E44-B6CB-4840-B642-6BDCD9FE4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3723" y="6044263"/>
            <a:ext cx="20574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6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Privacy</a:t>
            </a:r>
            <a:endParaRPr lang="en-US" altLang="en-US" sz="4400">
              <a:solidFill>
                <a:schemeClr val="accent2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258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  <p:bldP spid="12" grpId="0"/>
      <p:bldP spid="13" grpId="0" animBg="1"/>
      <p:bldP spid="14" grpId="0" animBg="1"/>
      <p:bldP spid="15" grpId="0" animBg="1"/>
      <p:bldP spid="19" grpId="0" animBg="1"/>
      <p:bldP spid="22" grpId="0" animBg="1"/>
      <p:bldP spid="23" grpId="0" animBg="1"/>
      <p:bldP spid="24" grpId="0" animBg="1"/>
      <p:bldP spid="27" grpId="0"/>
      <p:bldP spid="29" grpId="0" animBg="1"/>
      <p:bldP spid="31" grpId="0" animBg="1"/>
      <p:bldP spid="32" grpId="0" animBg="1"/>
      <p:bldP spid="33" grpId="0" animBg="1"/>
      <p:bldP spid="34" grpId="0" animBg="1"/>
      <p:bldP spid="38" grpId="0"/>
      <p:bldP spid="39" grpId="0"/>
      <p:bldP spid="4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Pretty Good Privacy (PGP) Protocol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71992A-ABA6-4529-9ACE-73CAF63996B4}"/>
              </a:ext>
            </a:extLst>
          </p:cNvPr>
          <p:cNvSpPr/>
          <p:nvPr/>
        </p:nvSpPr>
        <p:spPr>
          <a:xfrm>
            <a:off x="915739" y="1804663"/>
            <a:ext cx="10272501" cy="55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37000"/>
              </a:lnSpc>
              <a:spcBef>
                <a:spcPct val="0"/>
              </a:spcBef>
            </a:pPr>
            <a:r>
              <a:rPr lang="en-US" altLang="en-US" sz="2400" b="1" dirty="0">
                <a:latin typeface="Bimini" pitchFamily="2" charset="0"/>
                <a:ea typeface="SimSun" panose="02010600030101010101" pitchFamily="2" charset="-122"/>
              </a:rPr>
              <a:t>PGP at the receiver side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D833E0D6-E344-4E42-BB98-47D8333AFC1C}"/>
              </a:ext>
            </a:extLst>
          </p:cNvPr>
          <p:cNvSpPr txBox="1">
            <a:spLocks noChangeArrowheads="1"/>
          </p:cNvSpPr>
          <p:nvPr/>
        </p:nvSpPr>
        <p:spPr>
          <a:xfrm>
            <a:off x="2045493" y="1891569"/>
            <a:ext cx="8101013" cy="431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57188" indent="-357188" algn="ctr">
              <a:lnSpc>
                <a:spcPct val="137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 sz="2000" b="1" u="sng" dirty="0">
              <a:solidFill>
                <a:srgbClr val="CC0000"/>
              </a:solidFill>
              <a:latin typeface="Bimini" pitchFamily="2" charset="0"/>
              <a:ea typeface="SimSun" panose="02010600030101010101" pitchFamily="2" charset="-122"/>
            </a:endParaRPr>
          </a:p>
        </p:txBody>
      </p:sp>
      <p:sp>
        <p:nvSpPr>
          <p:cNvPr id="42" name="Line 5">
            <a:extLst>
              <a:ext uri="{FF2B5EF4-FFF2-40B4-BE49-F238E27FC236}">
                <a16:creationId xmlns:a16="http://schemas.microsoft.com/office/drawing/2014/main" id="{C45E7A43-1847-42C8-85B1-E3FC746E7B79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3212306" y="3809269"/>
            <a:ext cx="111918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43" name="Text Box 6">
            <a:extLst>
              <a:ext uri="{FF2B5EF4-FFF2-40B4-BE49-F238E27FC236}">
                <a16:creationId xmlns:a16="http://schemas.microsoft.com/office/drawing/2014/main" id="{6B6131C0-3459-4288-838E-9A53D5B3A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3543" y="5117369"/>
            <a:ext cx="784225" cy="3667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500" b="1">
              <a:solidFill>
                <a:srgbClr val="FFFFFF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Decrypt</a:t>
            </a:r>
            <a:endParaRPr lang="en-US" sz="1300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44" name="Text Box 9">
            <a:extLst>
              <a:ext uri="{FF2B5EF4-FFF2-40B4-BE49-F238E27FC236}">
                <a16:creationId xmlns:a16="http://schemas.microsoft.com/office/drawing/2014/main" id="{974D73AC-6E3C-4BD5-ACB5-33D3395CB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4668" y="5091969"/>
            <a:ext cx="784225" cy="346075"/>
          </a:xfrm>
          <a:prstGeom prst="rect">
            <a:avLst/>
          </a:prstGeom>
          <a:solidFill>
            <a:srgbClr val="0000CC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600" b="1">
              <a:solidFill>
                <a:srgbClr val="CCECFF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rgbClr val="CCECFF"/>
                </a:solidFill>
                <a:latin typeface="Tahoma" pitchFamily="34" charset="0"/>
                <a:cs typeface="Tahoma" pitchFamily="34" charset="0"/>
              </a:rPr>
              <a:t>Hash</a:t>
            </a:r>
            <a:endParaRPr lang="en-US" sz="1300">
              <a:solidFill>
                <a:srgbClr val="CCEC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45" name="Text Box 10">
            <a:extLst>
              <a:ext uri="{FF2B5EF4-FFF2-40B4-BE49-F238E27FC236}">
                <a16:creationId xmlns:a16="http://schemas.microsoft.com/office/drawing/2014/main" id="{ED473D8E-124F-47AB-ABA6-79AF707D30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068" y="5812694"/>
            <a:ext cx="758825" cy="346075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600" b="1">
              <a:solidFill>
                <a:schemeClr val="bg1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Digest</a:t>
            </a:r>
            <a:endParaRPr lang="en-US" sz="13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46" name="Group 51">
            <a:extLst>
              <a:ext uri="{FF2B5EF4-FFF2-40B4-BE49-F238E27FC236}">
                <a16:creationId xmlns:a16="http://schemas.microsoft.com/office/drawing/2014/main" id="{A3695439-A48A-4CA1-A8C6-7828DDDBFB72}"/>
              </a:ext>
            </a:extLst>
          </p:cNvPr>
          <p:cNvGrpSpPr>
            <a:grpSpLocks/>
          </p:cNvGrpSpPr>
          <p:nvPr/>
        </p:nvGrpSpPr>
        <p:grpSpPr bwMode="auto">
          <a:xfrm>
            <a:off x="5131593" y="2326544"/>
            <a:ext cx="1609725" cy="733425"/>
            <a:chOff x="2280" y="768"/>
            <a:chExt cx="1014" cy="576"/>
          </a:xfrm>
        </p:grpSpPr>
        <p:sp>
          <p:nvSpPr>
            <p:cNvPr id="47" name="Text Box 7">
              <a:extLst>
                <a:ext uri="{FF2B5EF4-FFF2-40B4-BE49-F238E27FC236}">
                  <a16:creationId xmlns:a16="http://schemas.microsoft.com/office/drawing/2014/main" id="{04951AC3-585D-4996-A1C6-B87B5A84C8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0" y="768"/>
              <a:ext cx="101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en-US" altLang="en-US" sz="1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algn="ctr" rtl="0" eaLnBrk="1" hangingPunct="1"/>
              <a:r>
                <a:rPr lang="en-US" altLang="en-US" sz="1300" b="1">
                  <a:solidFill>
                    <a:schemeClr val="accent2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B's private key</a:t>
              </a:r>
              <a:endParaRPr lang="en-US" altLang="en-US" sz="130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" name="Line 11">
              <a:extLst>
                <a:ext uri="{FF2B5EF4-FFF2-40B4-BE49-F238E27FC236}">
                  <a16:creationId xmlns:a16="http://schemas.microsoft.com/office/drawing/2014/main" id="{38230D52-68F5-4CC1-89E1-B692F33A49D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 flipV="1">
              <a:off x="2786" y="960"/>
              <a:ext cx="0" cy="38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sp>
        <p:nvSpPr>
          <p:cNvPr id="49" name="Line 12">
            <a:extLst>
              <a:ext uri="{FF2B5EF4-FFF2-40B4-BE49-F238E27FC236}">
                <a16:creationId xmlns:a16="http://schemas.microsoft.com/office/drawing/2014/main" id="{3E2476C4-D89E-42D0-99F7-CD77A55F4568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7150893" y="5536469"/>
            <a:ext cx="0" cy="2873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0" name="Text Box 14">
            <a:extLst>
              <a:ext uri="{FF2B5EF4-FFF2-40B4-BE49-F238E27FC236}">
                <a16:creationId xmlns:a16="http://schemas.microsoft.com/office/drawing/2014/main" id="{5DD6B6E9-F4EE-4116-BC35-AD77B8423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1193" y="3288569"/>
            <a:ext cx="1219200" cy="99060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600" b="1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Encrypted</a:t>
            </a: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(secret key+</a:t>
            </a: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message+</a:t>
            </a: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digest)</a:t>
            </a:r>
            <a:endParaRPr lang="en-US" sz="13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1" name="Line 15">
            <a:extLst>
              <a:ext uri="{FF2B5EF4-FFF2-40B4-BE49-F238E27FC236}">
                <a16:creationId xmlns:a16="http://schemas.microsoft.com/office/drawing/2014/main" id="{95A80C61-1CC6-496C-88E3-4E2DB8BE01BB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7306468" y="4482369"/>
            <a:ext cx="4921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2" name="Text Box 17">
            <a:extLst>
              <a:ext uri="{FF2B5EF4-FFF2-40B4-BE49-F238E27FC236}">
                <a16:creationId xmlns:a16="http://schemas.microsoft.com/office/drawing/2014/main" id="{7ECC577F-5152-4312-8B4B-85E3D2B8B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1368" y="4266469"/>
            <a:ext cx="914400" cy="381000"/>
          </a:xfrm>
          <a:prstGeom prst="rect">
            <a:avLst/>
          </a:prstGeom>
          <a:solidFill>
            <a:srgbClr val="0099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endParaRPr lang="en-US" altLang="en-US" sz="500" b="1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 rtl="0" eaLnBrk="1" hangingPunct="1"/>
            <a:r>
              <a:rPr lang="en-US" altLang="en-US" sz="14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Message</a:t>
            </a:r>
            <a:endParaRPr lang="en-US" altLang="en-US" sz="400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3" name="Text Box 24">
            <a:extLst>
              <a:ext uri="{FF2B5EF4-FFF2-40B4-BE49-F238E27FC236}">
                <a16:creationId xmlns:a16="http://schemas.microsoft.com/office/drawing/2014/main" id="{F6D1CB50-EB72-4795-80C8-5607A480E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1768" y="4266469"/>
            <a:ext cx="681038" cy="381000"/>
          </a:xfrm>
          <a:prstGeom prst="rect">
            <a:avLst/>
          </a:prstGeom>
          <a:solidFill>
            <a:srgbClr val="9966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2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Signed</a:t>
            </a:r>
          </a:p>
          <a:p>
            <a:pPr algn="ctr" rtl="0" eaLnBrk="1" hangingPunct="1"/>
            <a:r>
              <a:rPr lang="en-US" altLang="en-US" sz="12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Digest</a:t>
            </a:r>
            <a:endParaRPr lang="en-US" altLang="en-US" sz="360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Line 25">
            <a:extLst>
              <a:ext uri="{FF2B5EF4-FFF2-40B4-BE49-F238E27FC236}">
                <a16:creationId xmlns:a16="http://schemas.microsoft.com/office/drawing/2014/main" id="{6D66E073-1FA6-4552-9E3E-464AEB0A5EC0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4334668" y="3237769"/>
            <a:ext cx="1143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55" name="Text Box 26">
            <a:extLst>
              <a:ext uri="{FF2B5EF4-FFF2-40B4-BE49-F238E27FC236}">
                <a16:creationId xmlns:a16="http://schemas.microsoft.com/office/drawing/2014/main" id="{D03DAA6F-1C76-4E57-A36E-4DF196FDC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4968" y="3047269"/>
            <a:ext cx="784225" cy="3667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500" b="1">
              <a:solidFill>
                <a:srgbClr val="FFFFFF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Decrypt</a:t>
            </a:r>
            <a:endParaRPr lang="en-US" sz="1300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56" name="Text Box 27">
            <a:extLst>
              <a:ext uri="{FF2B5EF4-FFF2-40B4-BE49-F238E27FC236}">
                <a16:creationId xmlns:a16="http://schemas.microsoft.com/office/drawing/2014/main" id="{3AA0F7C3-141E-4979-B258-CA120DC2B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2068" y="3529869"/>
            <a:ext cx="914400" cy="4445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>
            <a:outerShdw dist="35921" dir="13500000" algn="ctr" rotWithShape="0">
              <a:schemeClr val="accent2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r>
              <a:rPr lang="en-US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One time </a:t>
            </a:r>
            <a:br>
              <a:rPr lang="en-US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sz="12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secret key</a:t>
            </a:r>
            <a:endParaRPr lang="en-US" sz="36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7" name="Text Box 28">
            <a:extLst>
              <a:ext uri="{FF2B5EF4-FFF2-40B4-BE49-F238E27FC236}">
                <a16:creationId xmlns:a16="http://schemas.microsoft.com/office/drawing/2014/main" id="{5D5ED9BF-A61B-4924-99FD-8510F2956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5568" y="4253769"/>
            <a:ext cx="784225" cy="3667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500" b="1">
              <a:solidFill>
                <a:srgbClr val="FFFFFF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Decrypt</a:t>
            </a:r>
            <a:endParaRPr lang="en-US" sz="1300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58" name="Text Box 33">
            <a:extLst>
              <a:ext uri="{FF2B5EF4-FFF2-40B4-BE49-F238E27FC236}">
                <a16:creationId xmlns:a16="http://schemas.microsoft.com/office/drawing/2014/main" id="{E521D42E-7E57-4CBD-93E5-864C77D48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68" y="5838094"/>
            <a:ext cx="1000125" cy="304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0000CC"/>
            </a:outerShdw>
          </a:effectLst>
        </p:spPr>
        <p:txBody>
          <a:bodyPr lIns="0" tIns="0" rIns="0" bIns="0" anchor="ctr"/>
          <a:lstStyle/>
          <a:p>
            <a:pPr algn="ctr" rtl="0">
              <a:defRPr/>
            </a:pPr>
            <a:r>
              <a:rPr lang="en-US" sz="1300" b="1">
                <a:solidFill>
                  <a:srgbClr val="CCFF99"/>
                </a:solidFill>
                <a:latin typeface="Tahoma" pitchFamily="34" charset="0"/>
                <a:cs typeface="Tahoma" pitchFamily="34" charset="0"/>
              </a:rPr>
              <a:t>Compare</a:t>
            </a:r>
            <a:endParaRPr lang="en-US" sz="1300">
              <a:solidFill>
                <a:srgbClr val="CCFF9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59" name="Line 35">
            <a:extLst>
              <a:ext uri="{FF2B5EF4-FFF2-40B4-BE49-F238E27FC236}">
                <a16:creationId xmlns:a16="http://schemas.microsoft.com/office/drawing/2014/main" id="{5D0A2709-E30F-4684-A216-522ED5DEBD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4668" y="3228244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60" name="Group 55">
            <a:extLst>
              <a:ext uri="{FF2B5EF4-FFF2-40B4-BE49-F238E27FC236}">
                <a16:creationId xmlns:a16="http://schemas.microsoft.com/office/drawing/2014/main" id="{C9021473-7432-406F-9ECA-5043A09DC79B}"/>
              </a:ext>
            </a:extLst>
          </p:cNvPr>
          <p:cNvGrpSpPr>
            <a:grpSpLocks/>
          </p:cNvGrpSpPr>
          <p:nvPr/>
        </p:nvGrpSpPr>
        <p:grpSpPr bwMode="auto">
          <a:xfrm>
            <a:off x="6315868" y="3228244"/>
            <a:ext cx="533400" cy="282575"/>
            <a:chOff x="3026" y="1536"/>
            <a:chExt cx="336" cy="292"/>
          </a:xfrm>
        </p:grpSpPr>
        <p:sp>
          <p:nvSpPr>
            <p:cNvPr id="61" name="Line 21">
              <a:extLst>
                <a:ext uri="{FF2B5EF4-FFF2-40B4-BE49-F238E27FC236}">
                  <a16:creationId xmlns:a16="http://schemas.microsoft.com/office/drawing/2014/main" id="{DFA18AAF-06E0-4065-9523-C37060AA367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3216" y="1682"/>
              <a:ext cx="29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2" name="Line 36">
              <a:extLst>
                <a:ext uri="{FF2B5EF4-FFF2-40B4-BE49-F238E27FC236}">
                  <a16:creationId xmlns:a16="http://schemas.microsoft.com/office/drawing/2014/main" id="{8C3D2355-FFEF-4A80-93A8-1FFEF27D94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6" y="153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63" name="Line 37">
            <a:extLst>
              <a:ext uri="{FF2B5EF4-FFF2-40B4-BE49-F238E27FC236}">
                <a16:creationId xmlns:a16="http://schemas.microsoft.com/office/drawing/2014/main" id="{B755BA15-FFA0-4E2F-93F4-8699E7334488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6688930" y="4139470"/>
            <a:ext cx="3206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64" name="Line 38">
            <a:extLst>
              <a:ext uri="{FF2B5EF4-FFF2-40B4-BE49-F238E27FC236}">
                <a16:creationId xmlns:a16="http://schemas.microsoft.com/office/drawing/2014/main" id="{900BACD7-9313-4F91-93E7-39CE3F1806BD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4334668" y="4444269"/>
            <a:ext cx="2120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65" name="Text Box 39">
            <a:extLst>
              <a:ext uri="{FF2B5EF4-FFF2-40B4-BE49-F238E27FC236}">
                <a16:creationId xmlns:a16="http://schemas.microsoft.com/office/drawing/2014/main" id="{1FEE56B4-685F-4E3D-A530-8FA2C522B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3893" y="3928332"/>
            <a:ext cx="1752600" cy="430212"/>
          </a:xfrm>
          <a:prstGeom prst="rect">
            <a:avLst/>
          </a:prstGeom>
          <a:solidFill>
            <a:srgbClr val="9966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Encrypted</a:t>
            </a:r>
          </a:p>
          <a:p>
            <a:pPr algn="ctr" rtl="0" eaLnBrk="1" hangingPunct="1"/>
            <a:r>
              <a:rPr lang="en-US" altLang="en-US" sz="1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(message + digest)</a:t>
            </a:r>
            <a:endParaRPr lang="en-US" altLang="en-US" sz="130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6" name="Group 53">
            <a:extLst>
              <a:ext uri="{FF2B5EF4-FFF2-40B4-BE49-F238E27FC236}">
                <a16:creationId xmlns:a16="http://schemas.microsoft.com/office/drawing/2014/main" id="{521E1662-2805-4B4E-B3AF-EA7125AB6A54}"/>
              </a:ext>
            </a:extLst>
          </p:cNvPr>
          <p:cNvGrpSpPr>
            <a:grpSpLocks/>
          </p:cNvGrpSpPr>
          <p:nvPr/>
        </p:nvGrpSpPr>
        <p:grpSpPr bwMode="auto">
          <a:xfrm>
            <a:off x="7154068" y="4676044"/>
            <a:ext cx="990600" cy="444500"/>
            <a:chOff x="3554" y="2688"/>
            <a:chExt cx="624" cy="546"/>
          </a:xfrm>
        </p:grpSpPr>
        <p:sp>
          <p:nvSpPr>
            <p:cNvPr id="67" name="Line 23">
              <a:extLst>
                <a:ext uri="{FF2B5EF4-FFF2-40B4-BE49-F238E27FC236}">
                  <a16:creationId xmlns:a16="http://schemas.microsoft.com/office/drawing/2014/main" id="{EF16996A-E0F3-4823-8698-89AB4F823C2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3377" y="3057"/>
              <a:ext cx="35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68" name="Line 40">
              <a:extLst>
                <a:ext uri="{FF2B5EF4-FFF2-40B4-BE49-F238E27FC236}">
                  <a16:creationId xmlns:a16="http://schemas.microsoft.com/office/drawing/2014/main" id="{8A9AA8EC-F277-4969-9C20-233F79365B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8" y="268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9" name="Line 41">
              <a:extLst>
                <a:ext uri="{FF2B5EF4-FFF2-40B4-BE49-F238E27FC236}">
                  <a16:creationId xmlns:a16="http://schemas.microsoft.com/office/drawing/2014/main" id="{00C2FDCC-B166-4B4A-A89C-FE2683B9A5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54" y="2880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70" name="Text Box 43">
            <a:extLst>
              <a:ext uri="{FF2B5EF4-FFF2-40B4-BE49-F238E27FC236}">
                <a16:creationId xmlns:a16="http://schemas.microsoft.com/office/drawing/2014/main" id="{01A62698-0C1C-4319-B13D-E002306A5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6068" y="2745644"/>
            <a:ext cx="1147763" cy="401638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Encrypted</a:t>
            </a: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(secret key)</a:t>
            </a:r>
            <a:endParaRPr lang="en-US" sz="13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71" name="Group 54">
            <a:extLst>
              <a:ext uri="{FF2B5EF4-FFF2-40B4-BE49-F238E27FC236}">
                <a16:creationId xmlns:a16="http://schemas.microsoft.com/office/drawing/2014/main" id="{8731EB8B-AA20-44D8-84DA-A04399A5FEA0}"/>
              </a:ext>
            </a:extLst>
          </p:cNvPr>
          <p:cNvGrpSpPr>
            <a:grpSpLocks/>
          </p:cNvGrpSpPr>
          <p:nvPr/>
        </p:nvGrpSpPr>
        <p:grpSpPr bwMode="auto">
          <a:xfrm>
            <a:off x="8817768" y="4676044"/>
            <a:ext cx="990600" cy="431800"/>
            <a:chOff x="4602" y="2688"/>
            <a:chExt cx="624" cy="538"/>
          </a:xfrm>
        </p:grpSpPr>
        <p:sp>
          <p:nvSpPr>
            <p:cNvPr id="72" name="Line 44">
              <a:extLst>
                <a:ext uri="{FF2B5EF4-FFF2-40B4-BE49-F238E27FC236}">
                  <a16:creationId xmlns:a16="http://schemas.microsoft.com/office/drawing/2014/main" id="{D88CD943-6AB0-4A69-82B8-B86A193DD8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0" y="268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3" name="Line 45">
              <a:extLst>
                <a:ext uri="{FF2B5EF4-FFF2-40B4-BE49-F238E27FC236}">
                  <a16:creationId xmlns:a16="http://schemas.microsoft.com/office/drawing/2014/main" id="{3D453AB2-4D49-4DC1-B252-F095C2047D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602" y="2880"/>
              <a:ext cx="62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74" name="Line 46">
              <a:extLst>
                <a:ext uri="{FF2B5EF4-FFF2-40B4-BE49-F238E27FC236}">
                  <a16:creationId xmlns:a16="http://schemas.microsoft.com/office/drawing/2014/main" id="{59733801-D52B-46F8-A2AC-F780B074E6D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5049" y="3049"/>
              <a:ext cx="35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</p:grpSp>
      <p:sp>
        <p:nvSpPr>
          <p:cNvPr id="75" name="Text Box 47">
            <a:extLst>
              <a:ext uri="{FF2B5EF4-FFF2-40B4-BE49-F238E27FC236}">
                <a16:creationId xmlns:a16="http://schemas.microsoft.com/office/drawing/2014/main" id="{0E52B4B0-C93A-4B4C-87F4-1479A133A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0068" y="5761894"/>
            <a:ext cx="758825" cy="346075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600" b="1">
              <a:solidFill>
                <a:schemeClr val="bg1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Digest</a:t>
            </a:r>
            <a:endParaRPr lang="en-US" sz="13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76" name="Line 48">
            <a:extLst>
              <a:ext uri="{FF2B5EF4-FFF2-40B4-BE49-F238E27FC236}">
                <a16:creationId xmlns:a16="http://schemas.microsoft.com/office/drawing/2014/main" id="{7D880396-1773-4742-A828-19A60A566200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9821068" y="5485669"/>
            <a:ext cx="0" cy="2873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77" name="Line 49">
            <a:extLst>
              <a:ext uri="{FF2B5EF4-FFF2-40B4-BE49-F238E27FC236}">
                <a16:creationId xmlns:a16="http://schemas.microsoft.com/office/drawing/2014/main" id="{2E91BF7F-E5D8-4DEE-AAA8-E5CB967C7B4B}"/>
              </a:ext>
            </a:extLst>
          </p:cNvPr>
          <p:cNvSpPr>
            <a:spLocks noChangeShapeType="1"/>
          </p:cNvSpPr>
          <p:nvPr/>
        </p:nvSpPr>
        <p:spPr bwMode="auto">
          <a:xfrm rot="10800000">
            <a:off x="9027318" y="6015894"/>
            <a:ext cx="395288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grpSp>
        <p:nvGrpSpPr>
          <p:cNvPr id="78" name="Group 52">
            <a:extLst>
              <a:ext uri="{FF2B5EF4-FFF2-40B4-BE49-F238E27FC236}">
                <a16:creationId xmlns:a16="http://schemas.microsoft.com/office/drawing/2014/main" id="{57F99600-637A-4971-B44D-20EFE338CE54}"/>
              </a:ext>
            </a:extLst>
          </p:cNvPr>
          <p:cNvGrpSpPr>
            <a:grpSpLocks/>
          </p:cNvGrpSpPr>
          <p:nvPr/>
        </p:nvGrpSpPr>
        <p:grpSpPr bwMode="auto">
          <a:xfrm>
            <a:off x="4864893" y="5117369"/>
            <a:ext cx="1895475" cy="422275"/>
            <a:chOff x="2226" y="3216"/>
            <a:chExt cx="1056" cy="336"/>
          </a:xfrm>
        </p:grpSpPr>
        <p:sp>
          <p:nvSpPr>
            <p:cNvPr id="79" name="Line 30">
              <a:extLst>
                <a:ext uri="{FF2B5EF4-FFF2-40B4-BE49-F238E27FC236}">
                  <a16:creationId xmlns:a16="http://schemas.microsoft.com/office/drawing/2014/main" id="{B3E0866E-6DB4-4A66-BA90-FC2DEDC7254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 flipH="1">
              <a:off x="2922" y="3384"/>
              <a:ext cx="3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80" name="Text Box 50">
              <a:extLst>
                <a:ext uri="{FF2B5EF4-FFF2-40B4-BE49-F238E27FC236}">
                  <a16:creationId xmlns:a16="http://schemas.microsoft.com/office/drawing/2014/main" id="{F6168E6D-A448-42A0-AC5B-A4BDABD2D2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26" y="3216"/>
              <a:ext cx="69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en-US" altLang="en-US" sz="3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algn="ctr" rtl="0" eaLnBrk="1" hangingPunct="1"/>
              <a:endParaRPr lang="en-US" altLang="en-US" sz="2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  <a:p>
              <a:pPr algn="ctr" rtl="0" eaLnBrk="1" hangingPunct="1"/>
              <a:r>
                <a:rPr lang="en-US" altLang="en-US" sz="1300" b="1">
                  <a:solidFill>
                    <a:schemeClr val="accent2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A's Public key</a:t>
              </a:r>
              <a:endParaRPr lang="en-US" altLang="en-US" sz="1300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1" name="Line 13">
            <a:extLst>
              <a:ext uri="{FF2B5EF4-FFF2-40B4-BE49-F238E27FC236}">
                <a16:creationId xmlns:a16="http://schemas.microsoft.com/office/drawing/2014/main" id="{D9DC3733-082C-489C-B80D-CFDC9575DE79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7574756" y="6003194"/>
            <a:ext cx="39528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3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  <p:bldP spid="50" grpId="0" animBg="1"/>
      <p:bldP spid="52" grpId="0" animBg="1"/>
      <p:bldP spid="53" grpId="0" animBg="1"/>
      <p:bldP spid="55" grpId="0" animBg="1"/>
      <p:bldP spid="56" grpId="0" animBg="1"/>
      <p:bldP spid="57" grpId="0" animBg="1"/>
      <p:bldP spid="58" grpId="0" animBg="1"/>
      <p:bldP spid="65" grpId="0" animBg="1"/>
      <p:bldP spid="70" grpId="0" animBg="1"/>
      <p:bldP spid="7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5015724" y="2890391"/>
            <a:ext cx="5985211" cy="2062103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Differentiate between conventional and digital signature?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9" name="مستطيل 6">
            <a:extLst>
              <a:ext uri="{FF2B5EF4-FFF2-40B4-BE49-F238E27FC236}">
                <a16:creationId xmlns:a16="http://schemas.microsoft.com/office/drawing/2014/main" id="{A048AAF5-2D23-47C4-8593-7AE26152F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8 Part 1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11" name="مستطيل 6">
            <a:extLst>
              <a:ext uri="{FF2B5EF4-FFF2-40B4-BE49-F238E27FC236}">
                <a16:creationId xmlns:a16="http://schemas.microsoft.com/office/drawing/2014/main" id="{B3042BF9-C5FF-4FE7-8BE5-2EBE0AB4BF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Entity authentication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Digital signature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Message integrity and authentication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11" name="مستطيل 6">
            <a:extLst>
              <a:ext uri="{FF2B5EF4-FFF2-40B4-BE49-F238E27FC236}">
                <a16:creationId xmlns:a16="http://schemas.microsoft.com/office/drawing/2014/main" id="{E8F24888-C624-4EF0-A97F-8609B8C23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38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053579" y="1545688"/>
            <a:ext cx="6038076" cy="523220"/>
            <a:chOff x="4792288" y="1193945"/>
            <a:chExt cx="3921633" cy="523220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8361" y="1193945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security services</a:t>
              </a:r>
            </a:p>
          </p:txBody>
        </p:sp>
        <p:sp>
          <p:nvSpPr>
            <p:cNvPr id="40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093944" y="2238983"/>
            <a:ext cx="5951535" cy="954107"/>
            <a:chOff x="4792288" y="1135444"/>
            <a:chExt cx="3915148" cy="95410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Explain the measures to verify the authenticity of an entity</a:t>
              </a: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093943" y="3395211"/>
            <a:ext cx="5951535" cy="523220"/>
            <a:chOff x="4792288" y="1167116"/>
            <a:chExt cx="3915777" cy="523220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Explain the digital signature mechanism</a:t>
              </a: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0" name="مجموعة 4">
            <a:extLst>
              <a:ext uri="{FF2B5EF4-FFF2-40B4-BE49-F238E27FC236}">
                <a16:creationId xmlns:a16="http://schemas.microsoft.com/office/drawing/2014/main" id="{41D27378-3536-4709-BC5D-2C730F4F6270}"/>
              </a:ext>
            </a:extLst>
          </p:cNvPr>
          <p:cNvGrpSpPr/>
          <p:nvPr/>
        </p:nvGrpSpPr>
        <p:grpSpPr>
          <a:xfrm>
            <a:off x="4093943" y="4257257"/>
            <a:ext cx="6639706" cy="523220"/>
            <a:chOff x="4792288" y="1167116"/>
            <a:chExt cx="3915777" cy="523220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1A43B34-1772-4C24-9F9D-D47652A805C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Discuss the models of access control</a:t>
              </a: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52" name="شكل بيضاوي 2">
              <a:extLst>
                <a:ext uri="{FF2B5EF4-FFF2-40B4-BE49-F238E27FC236}">
                  <a16:creationId xmlns:a16="http://schemas.microsoft.com/office/drawing/2014/main" id="{36039278-1E62-4FAF-98DE-E0AB13404F7E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6" name="مستطيل 6">
            <a:extLst>
              <a:ext uri="{FF2B5EF4-FFF2-40B4-BE49-F238E27FC236}">
                <a16:creationId xmlns:a16="http://schemas.microsoft.com/office/drawing/2014/main" id="{9841B5C7-20A1-4899-91FB-F9FF62F54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7" name="مجموعة 4">
            <a:extLst>
              <a:ext uri="{FF2B5EF4-FFF2-40B4-BE49-F238E27FC236}">
                <a16:creationId xmlns:a16="http://schemas.microsoft.com/office/drawing/2014/main" id="{F1F508FF-8F74-4231-9139-BE286841600B}"/>
              </a:ext>
            </a:extLst>
          </p:cNvPr>
          <p:cNvGrpSpPr/>
          <p:nvPr/>
        </p:nvGrpSpPr>
        <p:grpSpPr>
          <a:xfrm>
            <a:off x="4093943" y="5146654"/>
            <a:ext cx="5951535" cy="954107"/>
            <a:chOff x="4792288" y="1167116"/>
            <a:chExt cx="3915777" cy="954107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FF1AFFE-0277-492C-B849-5B4DEF6EA229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Specify the techniques required to attain message integrity.</a:t>
              </a:r>
            </a:p>
          </p:txBody>
        </p:sp>
        <p:sp>
          <p:nvSpPr>
            <p:cNvPr id="29" name="شكل بيضاوي 2">
              <a:extLst>
                <a:ext uri="{FF2B5EF4-FFF2-40B4-BE49-F238E27FC236}">
                  <a16:creationId xmlns:a16="http://schemas.microsoft.com/office/drawing/2014/main" id="{8A7CAE8C-DDAE-4672-9B6A-90161392ADF3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Digital Signature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9" y="2139319"/>
            <a:ext cx="9452150" cy="3582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000" b="1" dirty="0">
                <a:latin typeface="Bimini" pitchFamily="2" charset="0"/>
                <a:ea typeface="SimSun" panose="02010600030101010101" pitchFamily="2" charset="-122"/>
              </a:rPr>
              <a:t>Difference between conventional and digital signature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b="1" dirty="0"/>
              <a:t>1- Inclusion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A conventional signature is included in document; it is part of the document.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A digital signature is separate from the document.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b="1" dirty="0"/>
              <a:t>2- Relationship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For a conventional signature, there is a one-to-many relationship between a signature and a document.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For a digital signature, there is a one-to-one relationship between a signature and a document.</a:t>
            </a:r>
          </a:p>
        </p:txBody>
      </p:sp>
      <p:pic>
        <p:nvPicPr>
          <p:cNvPr id="108" name="Picture 4" descr="1">
            <a:extLst>
              <a:ext uri="{FF2B5EF4-FFF2-40B4-BE49-F238E27FC236}">
                <a16:creationId xmlns:a16="http://schemas.microsoft.com/office/drawing/2014/main" id="{31CAEB8B-42E0-4C7A-98F2-8B91C77D5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88" t="13922" b="43039"/>
          <a:stretch>
            <a:fillRect/>
          </a:stretch>
        </p:blipFill>
        <p:spPr bwMode="auto">
          <a:xfrm>
            <a:off x="9694984" y="2029358"/>
            <a:ext cx="1809750" cy="875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" name="Picture 5" descr="electronic-signature13">
            <a:extLst>
              <a:ext uri="{FF2B5EF4-FFF2-40B4-BE49-F238E27FC236}">
                <a16:creationId xmlns:a16="http://schemas.microsoft.com/office/drawing/2014/main" id="{1DCDA1A5-896A-47CD-9949-68F468B62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72" b="4857"/>
          <a:stretch>
            <a:fillRect/>
          </a:stretch>
        </p:blipFill>
        <p:spPr bwMode="auto">
          <a:xfrm>
            <a:off x="9694984" y="3098587"/>
            <a:ext cx="1809750" cy="975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186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Digital Signature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9" y="2139319"/>
            <a:ext cx="9452150" cy="3849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000" b="1" dirty="0">
                <a:latin typeface="Bimini" pitchFamily="2" charset="0"/>
                <a:ea typeface="SimSun" panose="02010600030101010101" pitchFamily="2" charset="-122"/>
              </a:rPr>
              <a:t>Difference between conventional and digital signature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</a:pPr>
            <a:r>
              <a:rPr lang="en-US" altLang="en-US" b="1" dirty="0"/>
              <a:t>3- Verification method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For a conventional signature, the recipient compares signature on a document with signature on file.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For a digital signature, the recipient apply a verification technique to verify authenticity.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</a:pPr>
            <a:r>
              <a:rPr lang="en-US" altLang="en-US" b="1" dirty="0"/>
              <a:t>4- Duplicity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In conventional signature, a copy of signed document can be distinguished from the original one.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For a digital signature, there is no such </a:t>
            </a:r>
            <a:r>
              <a:rPr lang="en-US" altLang="en-US" dirty="0" err="1"/>
              <a:t>distiniction</a:t>
            </a:r>
            <a:r>
              <a:rPr lang="en-US" altLang="en-US" dirty="0"/>
              <a:t> unless there is a timestamp.</a:t>
            </a:r>
          </a:p>
        </p:txBody>
      </p:sp>
      <p:pic>
        <p:nvPicPr>
          <p:cNvPr id="108" name="Picture 4" descr="1">
            <a:extLst>
              <a:ext uri="{FF2B5EF4-FFF2-40B4-BE49-F238E27FC236}">
                <a16:creationId xmlns:a16="http://schemas.microsoft.com/office/drawing/2014/main" id="{31CAEB8B-42E0-4C7A-98F2-8B91C77D5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88" t="13922" b="43039"/>
          <a:stretch>
            <a:fillRect/>
          </a:stretch>
        </p:blipFill>
        <p:spPr bwMode="auto">
          <a:xfrm>
            <a:off x="9694984" y="2029358"/>
            <a:ext cx="1809750" cy="875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" name="Picture 5" descr="electronic-signature13">
            <a:extLst>
              <a:ext uri="{FF2B5EF4-FFF2-40B4-BE49-F238E27FC236}">
                <a16:creationId xmlns:a16="http://schemas.microsoft.com/office/drawing/2014/main" id="{1DCDA1A5-896A-47CD-9949-68F468B62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72" b="4857"/>
          <a:stretch>
            <a:fillRect/>
          </a:stretch>
        </p:blipFill>
        <p:spPr bwMode="auto">
          <a:xfrm>
            <a:off x="9694984" y="3465952"/>
            <a:ext cx="1809750" cy="975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860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Digital Signature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9" y="2139319"/>
            <a:ext cx="9452150" cy="3582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000" b="1" dirty="0">
                <a:latin typeface="Bimini" pitchFamily="2" charset="0"/>
                <a:ea typeface="SimSun" panose="02010600030101010101" pitchFamily="2" charset="-122"/>
              </a:rPr>
              <a:t>Difference between digital signature and encryption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endParaRPr lang="en-US" altLang="en-US" b="1" dirty="0"/>
          </a:p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b="1" dirty="0"/>
              <a:t>In digital signature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The signer uses his private key to sign the document.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The verifier uses the public key of the signer to verify the document.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b="1" dirty="0"/>
              <a:t>In encryption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The sender uses the recipient’s public key to</a:t>
            </a:r>
            <a:br>
              <a:rPr lang="en-US" altLang="en-US" dirty="0"/>
            </a:br>
            <a:r>
              <a:rPr lang="en-US" altLang="en-US" dirty="0"/>
              <a:t>cipher the document.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The recipient uses his private key to decipher the document.</a:t>
            </a:r>
          </a:p>
        </p:txBody>
      </p:sp>
      <p:pic>
        <p:nvPicPr>
          <p:cNvPr id="9" name="Picture 4" descr="electronic-signature13">
            <a:extLst>
              <a:ext uri="{FF2B5EF4-FFF2-40B4-BE49-F238E27FC236}">
                <a16:creationId xmlns:a16="http://schemas.microsoft.com/office/drawing/2014/main" id="{8968F878-5393-46A6-AF58-F485A583E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72" b="4857"/>
          <a:stretch>
            <a:fillRect/>
          </a:stretch>
        </p:blipFill>
        <p:spPr bwMode="auto">
          <a:xfrm>
            <a:off x="9432010" y="2337186"/>
            <a:ext cx="16002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 descr="encryption-and-keys">
            <a:extLst>
              <a:ext uri="{FF2B5EF4-FFF2-40B4-BE49-F238E27FC236}">
                <a16:creationId xmlns:a16="http://schemas.microsoft.com/office/drawing/2014/main" id="{122C7AA9-2301-4055-BD80-A9CED52233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525" y="4281470"/>
            <a:ext cx="2000250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2434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 using Digital Signature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9" y="2139319"/>
            <a:ext cx="9452150" cy="3577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dirty="0">
                <a:latin typeface="Bimini" pitchFamily="2" charset="0"/>
                <a:ea typeface="SimSun" panose="02010600030101010101" pitchFamily="2" charset="-122"/>
              </a:rPr>
              <a:t>Digital signature and authentication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It is important to emphasize that the encryption process just described does not provide confidentiality. 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The message being sent is safe from alteration but not safe from eavesdropping. 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A more secure approach is to use recipient's public key to encrypt the message, so that only the recipient can read it.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000" dirty="0"/>
              <a:t>This step is only necessary if both authentication and secrecy are needed.</a:t>
            </a:r>
          </a:p>
        </p:txBody>
      </p:sp>
    </p:spTree>
    <p:extLst>
      <p:ext uri="{BB962C8B-B14F-4D97-AF65-F5344CB8AC3E}">
        <p14:creationId xmlns:p14="http://schemas.microsoft.com/office/powerpoint/2010/main" val="908469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 using Digital Signature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D80C07-371E-4134-A458-6800494FE4BB}"/>
              </a:ext>
            </a:extLst>
          </p:cNvPr>
          <p:cNvSpPr/>
          <p:nvPr/>
        </p:nvSpPr>
        <p:spPr>
          <a:xfrm>
            <a:off x="915739" y="2139319"/>
            <a:ext cx="10272500" cy="4010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000" b="1" dirty="0"/>
              <a:t>Digital signature and authentication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Digital signature can provide integrity, authentication and nonrepudiation, but cannot provide privacy.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</a:pPr>
            <a:r>
              <a:rPr lang="en-US" altLang="en-US" sz="2000" dirty="0"/>
              <a:t>1- </a:t>
            </a:r>
            <a:r>
              <a:rPr lang="en-US" altLang="en-US" sz="2000" b="1" dirty="0"/>
              <a:t>Integrity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It is preserved because changing the message will make the decrypted message unreadable.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</a:pPr>
            <a:r>
              <a:rPr lang="en-US" altLang="en-US" sz="2000" dirty="0"/>
              <a:t>2- </a:t>
            </a:r>
            <a:r>
              <a:rPr lang="en-US" altLang="en-US" sz="2000" b="1" dirty="0"/>
              <a:t>Authentication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Encrypting the message with one’s key cannot be decrypted with other’s key.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</a:pPr>
            <a:r>
              <a:rPr lang="en-US" altLang="en-US" sz="2000" b="1" dirty="0"/>
              <a:t>3- Nonrepudiation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Encrypting with private key of a user cannot be denied.</a:t>
            </a:r>
          </a:p>
        </p:txBody>
      </p:sp>
    </p:spTree>
    <p:extLst>
      <p:ext uri="{BB962C8B-B14F-4D97-AF65-F5344CB8AC3E}">
        <p14:creationId xmlns:p14="http://schemas.microsoft.com/office/powerpoint/2010/main" val="771914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 using Digital Signature</a:t>
            </a:r>
          </a:p>
        </p:txBody>
      </p:sp>
      <p:sp>
        <p:nvSpPr>
          <p:cNvPr id="107" name="مستطيل 6">
            <a:extLst>
              <a:ext uri="{FF2B5EF4-FFF2-40B4-BE49-F238E27FC236}">
                <a16:creationId xmlns:a16="http://schemas.microsoft.com/office/drawing/2014/main" id="{93EADE11-AA09-499A-BB21-903A3A71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71992A-ABA6-4529-9ACE-73CAF63996B4}"/>
              </a:ext>
            </a:extLst>
          </p:cNvPr>
          <p:cNvSpPr/>
          <p:nvPr/>
        </p:nvSpPr>
        <p:spPr>
          <a:xfrm>
            <a:off x="884489" y="1781010"/>
            <a:ext cx="8228261" cy="2117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40000"/>
              </a:lnSpc>
              <a:spcBef>
                <a:spcPct val="0"/>
              </a:spcBef>
            </a:pPr>
            <a:r>
              <a:rPr lang="en-US" altLang="en-US" sz="2400" b="1" u="sng" dirty="0">
                <a:latin typeface="Bimini" pitchFamily="2" charset="0"/>
                <a:ea typeface="SimSun" panose="02010600030101010101" pitchFamily="2" charset="-122"/>
              </a:rPr>
              <a:t>Signing the digest at the sender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Asymmetric key cryptosystems are very inefficient when dealing with long messages.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Thus, digest is signed using the sender’s private key.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dirty="0"/>
              <a:t>Encrypted digest is attached to message and sent to receiver. </a:t>
            </a:r>
          </a:p>
        </p:txBody>
      </p:sp>
      <p:sp>
        <p:nvSpPr>
          <p:cNvPr id="8" name="Line 26">
            <a:extLst>
              <a:ext uri="{FF2B5EF4-FFF2-40B4-BE49-F238E27FC236}">
                <a16:creationId xmlns:a16="http://schemas.microsoft.com/office/drawing/2014/main" id="{B1EAA56B-AE8E-48F3-840E-F3F5795A4D37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3639392" y="4477303"/>
            <a:ext cx="31623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9" name="Text Box 27">
            <a:extLst>
              <a:ext uri="{FF2B5EF4-FFF2-40B4-BE49-F238E27FC236}">
                <a16:creationId xmlns:a16="http://schemas.microsoft.com/office/drawing/2014/main" id="{4C0A7708-C7E9-49E8-AB04-7928DC6AC5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967" y="5760003"/>
            <a:ext cx="1000125" cy="533400"/>
          </a:xfrm>
          <a:prstGeom prst="rect">
            <a:avLst/>
          </a:prstGeom>
          <a:solidFill>
            <a:srgbClr val="000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400" b="1">
              <a:solidFill>
                <a:srgbClr val="FFFFFF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400" b="1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Encryption Algorithm</a:t>
            </a:r>
            <a:endParaRPr lang="en-US" sz="4000" b="1"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Text Box 31">
            <a:extLst>
              <a:ext uri="{FF2B5EF4-FFF2-40B4-BE49-F238E27FC236}">
                <a16:creationId xmlns:a16="http://schemas.microsoft.com/office/drawing/2014/main" id="{046E10A5-7C85-4984-8414-BEACC564C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5667" y="5506003"/>
            <a:ext cx="15716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 b="1" u="sng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A's private key</a:t>
            </a:r>
            <a:endParaRPr lang="en-US" altLang="en-US" sz="4000">
              <a:solidFill>
                <a:schemeClr val="accent2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 Box 38">
            <a:extLst>
              <a:ext uri="{FF2B5EF4-FFF2-40B4-BE49-F238E27FC236}">
                <a16:creationId xmlns:a16="http://schemas.microsoft.com/office/drawing/2014/main" id="{3815E559-B9AD-4FA3-AB64-CF652865E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5892" y="4248703"/>
            <a:ext cx="1227138" cy="342900"/>
          </a:xfrm>
          <a:prstGeom prst="rect">
            <a:avLst/>
          </a:prstGeom>
          <a:solidFill>
            <a:srgbClr val="004C00"/>
          </a:solidFill>
          <a:ln w="9525">
            <a:solidFill>
              <a:srgbClr val="0000CC"/>
            </a:solidFill>
            <a:miter lim="800000"/>
            <a:headEnd/>
            <a:tailEnd/>
          </a:ln>
          <a:effectLst>
            <a:outerShdw dist="53882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500" b="1">
              <a:solidFill>
                <a:schemeClr val="bg1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Message</a:t>
            </a:r>
            <a:endParaRPr lang="en-US" sz="40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" name="Text Box 71">
            <a:extLst>
              <a:ext uri="{FF2B5EF4-FFF2-40B4-BE49-F238E27FC236}">
                <a16:creationId xmlns:a16="http://schemas.microsoft.com/office/drawing/2014/main" id="{0A2C0338-3986-41A7-BBC7-0C3E291B0E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2892" y="5036103"/>
            <a:ext cx="914400" cy="381000"/>
          </a:xfrm>
          <a:prstGeom prst="rect">
            <a:avLst/>
          </a:prstGeom>
          <a:solidFill>
            <a:srgbClr val="0000CC"/>
          </a:solidFill>
          <a:ln w="9525">
            <a:solidFill>
              <a:srgbClr val="0000CC"/>
            </a:solidFill>
            <a:miter lim="800000"/>
            <a:headEnd/>
            <a:tailEnd/>
          </a:ln>
          <a:effectLst>
            <a:outerShdw dist="53882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600" b="1">
              <a:solidFill>
                <a:srgbClr val="CCECFF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400" b="1">
                <a:solidFill>
                  <a:srgbClr val="CCECFF"/>
                </a:solidFill>
                <a:latin typeface="Tahoma" pitchFamily="34" charset="0"/>
                <a:cs typeface="Tahoma" pitchFamily="34" charset="0"/>
              </a:rPr>
              <a:t>Hash</a:t>
            </a:r>
            <a:endParaRPr lang="en-US" sz="4000">
              <a:solidFill>
                <a:srgbClr val="CCECFF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 Box 74">
            <a:extLst>
              <a:ext uri="{FF2B5EF4-FFF2-40B4-BE49-F238E27FC236}">
                <a16:creationId xmlns:a16="http://schemas.microsoft.com/office/drawing/2014/main" id="{DA71CFCF-1633-484A-94F2-BF0B0CC94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8292" y="5880653"/>
            <a:ext cx="914400" cy="381000"/>
          </a:xfrm>
          <a:prstGeom prst="rect">
            <a:avLst/>
          </a:prstGeom>
          <a:solidFill>
            <a:srgbClr val="660066"/>
          </a:solidFill>
          <a:ln w="9525">
            <a:solidFill>
              <a:srgbClr val="0000CC"/>
            </a:solidFill>
            <a:miter lim="800000"/>
            <a:headEnd/>
            <a:tailEnd/>
          </a:ln>
          <a:effectLst>
            <a:outerShdw dist="71842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endParaRPr lang="en-US" sz="600" b="1">
              <a:solidFill>
                <a:schemeClr val="bg1"/>
              </a:solidFill>
              <a:latin typeface="Comic Sans MS" pitchFamily="66" charset="0"/>
              <a:cs typeface="Arial" charset="0"/>
            </a:endParaRPr>
          </a:p>
          <a:p>
            <a:pPr algn="ctr" rtl="0">
              <a:defRPr/>
            </a:pPr>
            <a:r>
              <a:rPr lang="en-US" sz="1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Digest</a:t>
            </a:r>
            <a:endParaRPr lang="en-US" sz="40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4" name="Line 75">
            <a:extLst>
              <a:ext uri="{FF2B5EF4-FFF2-40B4-BE49-F238E27FC236}">
                <a16:creationId xmlns:a16="http://schemas.microsoft.com/office/drawing/2014/main" id="{315F3CE5-0AA8-49B5-B9AD-B0C794BB976E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2915492" y="4656691"/>
            <a:ext cx="0" cy="392112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5" name="Line 76">
            <a:extLst>
              <a:ext uri="{FF2B5EF4-FFF2-40B4-BE49-F238E27FC236}">
                <a16:creationId xmlns:a16="http://schemas.microsoft.com/office/drawing/2014/main" id="{CEB7D72E-4FB6-4FAA-A4A9-185A0EFA0E2B}"/>
              </a:ext>
            </a:extLst>
          </p:cNvPr>
          <p:cNvSpPr>
            <a:spLocks noChangeShapeType="1"/>
          </p:cNvSpPr>
          <p:nvPr/>
        </p:nvSpPr>
        <p:spPr bwMode="auto">
          <a:xfrm rot="10800000" flipH="1" flipV="1">
            <a:off x="2915492" y="5480603"/>
            <a:ext cx="0" cy="39211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6" name="Line 77">
            <a:extLst>
              <a:ext uri="{FF2B5EF4-FFF2-40B4-BE49-F238E27FC236}">
                <a16:creationId xmlns:a16="http://schemas.microsoft.com/office/drawing/2014/main" id="{14CDBE79-A8CD-4183-A70A-3ABECBFFB369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3448892" y="6077503"/>
            <a:ext cx="10668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7" name="Text Box 78">
            <a:extLst>
              <a:ext uri="{FF2B5EF4-FFF2-40B4-BE49-F238E27FC236}">
                <a16:creationId xmlns:a16="http://schemas.microsoft.com/office/drawing/2014/main" id="{DE24CDCF-8329-4AFC-940C-DDB1CD6BC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5492" y="5785403"/>
            <a:ext cx="914400" cy="508000"/>
          </a:xfrm>
          <a:prstGeom prst="rect">
            <a:avLst/>
          </a:prstGeom>
          <a:solidFill>
            <a:srgbClr val="996600"/>
          </a:solidFill>
          <a:ln w="9525">
            <a:solidFill>
              <a:srgbClr val="0000CC"/>
            </a:solidFill>
            <a:miter lim="800000"/>
            <a:headEnd/>
            <a:tailEnd/>
          </a:ln>
          <a:effectLst>
            <a:outerShdw dist="53882" dir="2700000" algn="ctr" rotWithShape="0">
              <a:srgbClr val="CC0000"/>
            </a:outerShdw>
          </a:effectLst>
        </p:spPr>
        <p:txBody>
          <a:bodyPr lIns="0" tIns="0" rIns="0" bIns="0"/>
          <a:lstStyle/>
          <a:p>
            <a:pPr algn="ctr" rtl="0">
              <a:defRPr/>
            </a:pPr>
            <a:r>
              <a:rPr lang="en-US" sz="1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Signed</a:t>
            </a:r>
          </a:p>
          <a:p>
            <a:pPr algn="ctr" rtl="0">
              <a:defRPr/>
            </a:pPr>
            <a:r>
              <a:rPr lang="en-US" sz="1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Digest</a:t>
            </a:r>
            <a:endParaRPr lang="en-US" sz="400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8" name="Line 79">
            <a:extLst>
              <a:ext uri="{FF2B5EF4-FFF2-40B4-BE49-F238E27FC236}">
                <a16:creationId xmlns:a16="http://schemas.microsoft.com/office/drawing/2014/main" id="{E421481B-4875-49CD-A8C5-A2818AD4C0D7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5671392" y="6071153"/>
            <a:ext cx="9906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9" name="Line 80">
            <a:extLst>
              <a:ext uri="{FF2B5EF4-FFF2-40B4-BE49-F238E27FC236}">
                <a16:creationId xmlns:a16="http://schemas.microsoft.com/office/drawing/2014/main" id="{0A452520-1974-4359-8F28-CC8EB8CDB1D6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7157292" y="4705903"/>
            <a:ext cx="0" cy="1016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0" name="Text Box 81">
            <a:extLst>
              <a:ext uri="{FF2B5EF4-FFF2-40B4-BE49-F238E27FC236}">
                <a16:creationId xmlns:a16="http://schemas.microsoft.com/office/drawing/2014/main" id="{109848B5-BFD3-48D5-916C-F4BF34B98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1155" y="4248703"/>
            <a:ext cx="1227137" cy="381000"/>
          </a:xfrm>
          <a:prstGeom prst="rect">
            <a:avLst/>
          </a:prstGeom>
          <a:solidFill>
            <a:srgbClr val="0099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endParaRPr lang="en-US" altLang="en-US" sz="500" b="1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 rtl="0" eaLnBrk="1" hangingPunct="1"/>
            <a:r>
              <a:rPr lang="en-US" altLang="en-US" sz="14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Message</a:t>
            </a:r>
            <a:endParaRPr lang="en-US" altLang="en-US" sz="400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Text Box 82">
            <a:extLst>
              <a:ext uri="{FF2B5EF4-FFF2-40B4-BE49-F238E27FC236}">
                <a16:creationId xmlns:a16="http://schemas.microsoft.com/office/drawing/2014/main" id="{5E816998-F669-48F7-BDBB-EDB50B491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4692" y="4248703"/>
            <a:ext cx="914400" cy="381000"/>
          </a:xfrm>
          <a:prstGeom prst="rect">
            <a:avLst/>
          </a:prstGeom>
          <a:solidFill>
            <a:srgbClr val="9966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2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Signed</a:t>
            </a:r>
          </a:p>
          <a:p>
            <a:pPr algn="ctr" rtl="0" eaLnBrk="1" hangingPunct="1"/>
            <a:r>
              <a:rPr lang="en-US" altLang="en-US" sz="12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Digest</a:t>
            </a:r>
            <a:endParaRPr lang="en-US" altLang="en-US" sz="360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Oval 83">
            <a:extLst>
              <a:ext uri="{FF2B5EF4-FFF2-40B4-BE49-F238E27FC236}">
                <a16:creationId xmlns:a16="http://schemas.microsoft.com/office/drawing/2014/main" id="{172B2D66-FEA4-4ED5-ADCC-8A0B796E8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2492" y="4197903"/>
            <a:ext cx="533400" cy="533400"/>
          </a:xfrm>
          <a:prstGeom prst="ellipse">
            <a:avLst/>
          </a:prstGeom>
          <a:solidFill>
            <a:srgbClr val="FFCC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23" name="Line 84">
            <a:extLst>
              <a:ext uri="{FF2B5EF4-FFF2-40B4-BE49-F238E27FC236}">
                <a16:creationId xmlns:a16="http://schemas.microsoft.com/office/drawing/2014/main" id="{ABC012BE-BAD4-454C-8BAC-27ACC586F3EE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7373192" y="4451903"/>
            <a:ext cx="5715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4" name="Line 85">
            <a:extLst>
              <a:ext uri="{FF2B5EF4-FFF2-40B4-BE49-F238E27FC236}">
                <a16:creationId xmlns:a16="http://schemas.microsoft.com/office/drawing/2014/main" id="{5CA9A4AE-23C4-4636-9A60-FA4A0FF49D21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10179892" y="4439203"/>
            <a:ext cx="5715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5" name="Text Box 86">
            <a:extLst>
              <a:ext uri="{FF2B5EF4-FFF2-40B4-BE49-F238E27FC236}">
                <a16:creationId xmlns:a16="http://schemas.microsoft.com/office/drawing/2014/main" id="{BC1DEF12-28E7-414A-8EEF-7360D7E0E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0692" y="4109003"/>
            <a:ext cx="533400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600" b="1">
                <a:solidFill>
                  <a:schemeClr val="accent2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to B</a:t>
            </a:r>
            <a:endParaRPr lang="en-US" altLang="en-US" sz="4400">
              <a:solidFill>
                <a:schemeClr val="accent2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0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2" grpId="0" animBg="1"/>
      <p:bldP spid="13" grpId="0" animBg="1"/>
      <p:bldP spid="17" grpId="0" animBg="1"/>
      <p:bldP spid="20" grpId="0" animBg="1"/>
      <p:bldP spid="21" grpId="0" animBg="1"/>
      <p:bldP spid="22" grpId="0" animBg="1"/>
      <p:bldP spid="25" grpId="0"/>
    </p:bldLst>
  </p:timing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1076</Words>
  <Application>Microsoft Office PowerPoint</Application>
  <PresentationFormat>Widescreen</PresentationFormat>
  <Paragraphs>237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Bimini</vt:lpstr>
      <vt:lpstr>Calibri</vt:lpstr>
      <vt:lpstr>Calibri Light</vt:lpstr>
      <vt:lpstr>Comic Sans MS</vt:lpstr>
      <vt:lpstr>Rockwell</vt:lpstr>
      <vt:lpstr>Sakkal Majalla</vt:lpstr>
      <vt:lpstr>Tahoma</vt:lpstr>
      <vt:lpstr>Wingdings</vt:lpstr>
      <vt:lpstr>أطلس</vt:lpstr>
      <vt:lpstr>1111 CYS Cyber Security Foundations  8#Lecture   Security Services– Part 3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8 Part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311</cp:revision>
  <dcterms:created xsi:type="dcterms:W3CDTF">2021-05-23T05:55:00Z</dcterms:created>
  <dcterms:modified xsi:type="dcterms:W3CDTF">2023-01-18T06:32:11Z</dcterms:modified>
</cp:coreProperties>
</file>