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6" r:id="rId2"/>
    <p:sldId id="379" r:id="rId3"/>
    <p:sldId id="327" r:id="rId4"/>
    <p:sldId id="408" r:id="rId5"/>
    <p:sldId id="409" r:id="rId6"/>
    <p:sldId id="410" r:id="rId7"/>
    <p:sldId id="411" r:id="rId8"/>
    <p:sldId id="412" r:id="rId9"/>
    <p:sldId id="413" r:id="rId10"/>
    <p:sldId id="414" r:id="rId11"/>
    <p:sldId id="415" r:id="rId12"/>
    <p:sldId id="416" r:id="rId13"/>
    <p:sldId id="364" r:id="rId14"/>
    <p:sldId id="32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F09"/>
    <a:srgbClr val="FBCC9A"/>
    <a:srgbClr val="B8C4C5"/>
    <a:srgbClr val="546668"/>
    <a:srgbClr val="94B6D2"/>
    <a:srgbClr val="A5B592"/>
    <a:srgbClr val="DBE1D3"/>
    <a:srgbClr val="F49E86"/>
    <a:srgbClr val="A5300F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نمط متوسط 3 - تميي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5" autoAdjust="0"/>
    <p:restoredTop sz="94654" autoAdjust="0"/>
  </p:normalViewPr>
  <p:slideViewPr>
    <p:cSldViewPr snapToGrid="0">
      <p:cViewPr varScale="1">
        <p:scale>
          <a:sx n="101" d="100"/>
          <a:sy n="101" d="100"/>
        </p:scale>
        <p:origin x="7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19331-4BDF-4E56-9029-698398FA5D34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1106A-63F7-471F-ABE4-1F8412FF9F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43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ar-SA" dirty="0"/>
              <a:t>حرر أنماط نص الشكل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32" name="Flowchart: Delay 10">
            <a:extLst>
              <a:ext uri="{FF2B5EF4-FFF2-40B4-BE49-F238E27FC236}">
                <a16:creationId xmlns:a16="http://schemas.microsoft.com/office/drawing/2014/main" id="{530DC4B3-57F0-4275-AF6C-960710CEFC52}"/>
              </a:ext>
            </a:extLst>
          </p:cNvPr>
          <p:cNvSpPr/>
          <p:nvPr userDrawn="1"/>
        </p:nvSpPr>
        <p:spPr>
          <a:xfrm>
            <a:off x="-1" y="0"/>
            <a:ext cx="3930651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25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C9AC32-DF2D-4CEF-A6CF-B34A2716D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FB578-A5E3-4921-AA46-FD65CD36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ACC61-559F-4B5D-8734-C1F414B7E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lowchart: Delay 10">
            <a:extLst>
              <a:ext uri="{FF2B5EF4-FFF2-40B4-BE49-F238E27FC236}">
                <a16:creationId xmlns:a16="http://schemas.microsoft.com/office/drawing/2014/main" id="{BA8A894D-5FE1-4F98-9DF4-9F91D8B46DAA}"/>
              </a:ext>
            </a:extLst>
          </p:cNvPr>
          <p:cNvSpPr/>
          <p:nvPr userDrawn="1"/>
        </p:nvSpPr>
        <p:spPr>
          <a:xfrm>
            <a:off x="0" y="0"/>
            <a:ext cx="3370684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02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205C3EB-E067-429F-A6EE-0F6C7D489CDD}"/>
              </a:ext>
            </a:extLst>
          </p:cNvPr>
          <p:cNvGrpSpPr/>
          <p:nvPr userDrawn="1"/>
        </p:nvGrpSpPr>
        <p:grpSpPr>
          <a:xfrm>
            <a:off x="504497" y="1082566"/>
            <a:ext cx="11067393" cy="5076496"/>
            <a:chOff x="504497" y="1082566"/>
            <a:chExt cx="11067393" cy="507649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1178E9-1E90-43B6-BADB-C453A5DA8CD8}"/>
                </a:ext>
              </a:extLst>
            </p:cNvPr>
            <p:cNvSpPr/>
            <p:nvPr/>
          </p:nvSpPr>
          <p:spPr>
            <a:xfrm>
              <a:off x="504497" y="1082566"/>
              <a:ext cx="11067393" cy="50764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1CDC70B-3B54-4C10-8D11-ECB5EA9887CB}"/>
                </a:ext>
              </a:extLst>
            </p:cNvPr>
            <p:cNvSpPr/>
            <p:nvPr/>
          </p:nvSpPr>
          <p:spPr>
            <a:xfrm>
              <a:off x="819807" y="1355835"/>
              <a:ext cx="10436772" cy="4562178"/>
            </a:xfrm>
            <a:prstGeom prst="rect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ACBD8AD9-7C98-4E03-9400-3212125C5BC6}"/>
                </a:ext>
              </a:extLst>
            </p:cNvPr>
            <p:cNvSpPr/>
            <p:nvPr/>
          </p:nvSpPr>
          <p:spPr>
            <a:xfrm>
              <a:off x="504497" y="3268717"/>
              <a:ext cx="4424855" cy="2890345"/>
            </a:xfrm>
            <a:prstGeom prst="triangle">
              <a:avLst>
                <a:gd name="adj" fmla="val 0"/>
              </a:avLst>
            </a:prstGeom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1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1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eg/imgres?imgurl=http://www.filketab.com/wp-content/uploads/Computer.jpg&amp;imgrefurl=http://www.filketab.com/%25D8%25AD%25D8%25A7%25D8%25B3%25D9%2588%25D8%25A8-%25D9%2583%25D9%2585%25D8%25A8%25D9%258A%25D9%2588%25D8%25AA%25D8%25B1/&amp;usg=__i3mkZHITuS7bbA_flmys2fa9dFM=&amp;h=377&amp;w=353&amp;sz=20&amp;hl=ar&amp;start=30&amp;zoom=1&amp;tbnid=JY0zA4972ttCLM:&amp;tbnh=122&amp;tbnw=114&amp;ei=ErS9Tc6UIIq5twfc05njBQ&amp;prev=/search%3Fq%3D%25D8%25AD%25D8%25A7%25D8%25B3%25D8%25A8%26start%3D21%26hl%3Dar%26safe%3Dactive%26sa%3DN%26gbv%3D2%26tbm%3Disch&amp;itbs=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eg/imgres?imgurl=http://www.filketab.com/wp-content/uploads/Computer.jpg&amp;imgrefurl=http://www.filketab.com/%25D8%25AD%25D8%25A7%25D8%25B3%25D9%2588%25D8%25A8-%25D9%2583%25D9%2585%25D8%25A8%25D9%258A%25D9%2588%25D8%25AA%25D8%25B1/&amp;usg=__i3mkZHITuS7bbA_flmys2fa9dFM=&amp;h=377&amp;w=353&amp;sz=20&amp;hl=ar&amp;start=30&amp;zoom=1&amp;tbnid=JY0zA4972ttCLM:&amp;tbnh=122&amp;tbnw=114&amp;ei=ErS9Tc6UIIq5twfc05njBQ&amp;prev=/search%3Fq%3D%25D8%25AD%25D8%25A7%25D8%25B3%25D8%25A8%26start%3D21%26hl%3Dar%26safe%3Dactive%26sa%3DN%26gbv%3D2%26tbm%3Disch&amp;itbs=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eg/imgres?imgurl=http://www.filketab.com/wp-content/uploads/Computer.jpg&amp;imgrefurl=http://www.filketab.com/%25D8%25AD%25D8%25A7%25D8%25B3%25D9%2588%25D8%25A8-%25D9%2583%25D9%2585%25D8%25A8%25D9%258A%25D9%2588%25D8%25AA%25D8%25B1/&amp;usg=__i3mkZHITuS7bbA_flmys2fa9dFM=&amp;h=377&amp;w=353&amp;sz=20&amp;hl=ar&amp;start=30&amp;zoom=1&amp;tbnid=JY0zA4972ttCLM:&amp;tbnh=122&amp;tbnw=114&amp;ei=ErS9Tc6UIIq5twfc05njBQ&amp;prev=/search%3Fq%3D%25D8%25AD%25D8%25A7%25D8%25B3%25D8%25A8%26start%3D21%26hl%3Dar%26safe%3Dactive%26sa%3DN%26gbv%3D2%26tbm%3Disch&amp;itbs=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554635"/>
            <a:ext cx="8679915" cy="1748729"/>
          </a:xfrm>
        </p:spPr>
        <p:txBody>
          <a:bodyPr anchor="ctr">
            <a:noAutofit/>
          </a:bodyPr>
          <a:lstStyle/>
          <a:p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1111 CYS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Foundations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7</a:t>
            </a:r>
            <a: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#</a:t>
            </a: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Lecture  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Security Services– Part 2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ar-SA" sz="3600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5" name="مستطيل 6">
            <a:extLst>
              <a:ext uri="{FF2B5EF4-FFF2-40B4-BE49-F238E27FC236}">
                <a16:creationId xmlns:a16="http://schemas.microsoft.com/office/drawing/2014/main" id="{69B406F3-0CEF-42A7-88CF-567795127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56555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Password</a:t>
            </a:r>
          </a:p>
        </p:txBody>
      </p:sp>
      <p:sp>
        <p:nvSpPr>
          <p:cNvPr id="30" name="مستطيل 6">
            <a:extLst>
              <a:ext uri="{FF2B5EF4-FFF2-40B4-BE49-F238E27FC236}">
                <a16:creationId xmlns:a16="http://schemas.microsoft.com/office/drawing/2014/main" id="{83CD8F06-8AD0-4E47-9A2C-9D8EBEA095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E7E369-E677-4AAA-B484-44FE80344592}"/>
              </a:ext>
            </a:extLst>
          </p:cNvPr>
          <p:cNvSpPr/>
          <p:nvPr/>
        </p:nvSpPr>
        <p:spPr>
          <a:xfrm>
            <a:off x="915738" y="1855987"/>
            <a:ext cx="88472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Storing a password file</a:t>
            </a:r>
          </a:p>
        </p:txBody>
      </p:sp>
      <p:sp>
        <p:nvSpPr>
          <p:cNvPr id="44" name="AutoShape 4">
            <a:extLst>
              <a:ext uri="{FF2B5EF4-FFF2-40B4-BE49-F238E27FC236}">
                <a16:creationId xmlns:a16="http://schemas.microsoft.com/office/drawing/2014/main" id="{E095C06E-E245-4A4D-B7DF-E81851508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4737" y="2209800"/>
            <a:ext cx="3530593" cy="420688"/>
          </a:xfrm>
          <a:prstGeom prst="octagon">
            <a:avLst>
              <a:gd name="adj" fmla="val 12829"/>
            </a:avLst>
          </a:prstGeom>
          <a:solidFill>
            <a:srgbClr val="E4E4E4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0000CC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1400" b="1" dirty="0">
                <a:latin typeface="Tahoma" pitchFamily="34" charset="0"/>
                <a:cs typeface="Tahoma" pitchFamily="34" charset="0"/>
              </a:rPr>
              <a:t>Approaches of storing password file</a:t>
            </a:r>
          </a:p>
        </p:txBody>
      </p:sp>
      <p:grpSp>
        <p:nvGrpSpPr>
          <p:cNvPr id="45" name="Group 5">
            <a:extLst>
              <a:ext uri="{FF2B5EF4-FFF2-40B4-BE49-F238E27FC236}">
                <a16:creationId xmlns:a16="http://schemas.microsoft.com/office/drawing/2014/main" id="{255CB85F-E820-4B78-BDCE-D7BB92C7014E}"/>
              </a:ext>
            </a:extLst>
          </p:cNvPr>
          <p:cNvGrpSpPr>
            <a:grpSpLocks/>
          </p:cNvGrpSpPr>
          <p:nvPr/>
        </p:nvGrpSpPr>
        <p:grpSpPr bwMode="auto">
          <a:xfrm>
            <a:off x="3041650" y="2616200"/>
            <a:ext cx="6108700" cy="812800"/>
            <a:chOff x="1096" y="1840"/>
            <a:chExt cx="3848" cy="512"/>
          </a:xfrm>
        </p:grpSpPr>
        <p:sp>
          <p:nvSpPr>
            <p:cNvPr id="46" name="Line 6">
              <a:extLst>
                <a:ext uri="{FF2B5EF4-FFF2-40B4-BE49-F238E27FC236}">
                  <a16:creationId xmlns:a16="http://schemas.microsoft.com/office/drawing/2014/main" id="{1380D399-51A0-478E-84B7-25DCE285BE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6" y="2062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7">
              <a:extLst>
                <a:ext uri="{FF2B5EF4-FFF2-40B4-BE49-F238E27FC236}">
                  <a16:creationId xmlns:a16="http://schemas.microsoft.com/office/drawing/2014/main" id="{B7BA3F37-08DF-42CA-80A4-5DA40942DF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1840"/>
              <a:ext cx="0" cy="2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8">
              <a:extLst>
                <a:ext uri="{FF2B5EF4-FFF2-40B4-BE49-F238E27FC236}">
                  <a16:creationId xmlns:a16="http://schemas.microsoft.com/office/drawing/2014/main" id="{879874CD-B021-4F36-BFE4-624F976ECF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062"/>
              <a:ext cx="38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Line 9">
              <a:extLst>
                <a:ext uri="{FF2B5EF4-FFF2-40B4-BE49-F238E27FC236}">
                  <a16:creationId xmlns:a16="http://schemas.microsoft.com/office/drawing/2014/main" id="{76297480-F688-4100-94C3-487C6C7359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4" y="2060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Line 10">
              <a:extLst>
                <a:ext uri="{FF2B5EF4-FFF2-40B4-BE49-F238E27FC236}">
                  <a16:creationId xmlns:a16="http://schemas.microsoft.com/office/drawing/2014/main" id="{3CB96518-FB3C-4B10-9ED2-5F1B441273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6" y="2068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11">
              <a:extLst>
                <a:ext uri="{FF2B5EF4-FFF2-40B4-BE49-F238E27FC236}">
                  <a16:creationId xmlns:a16="http://schemas.microsoft.com/office/drawing/2014/main" id="{DDBEEB92-2C96-4A4C-82A4-7F5E5E856D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0" y="2068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" name="AutoShape 12">
            <a:extLst>
              <a:ext uri="{FF2B5EF4-FFF2-40B4-BE49-F238E27FC236}">
                <a16:creationId xmlns:a16="http://schemas.microsoft.com/office/drawing/2014/main" id="{F4A260B1-E405-43B8-A71D-F028593EB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8525" y="3238500"/>
            <a:ext cx="1727200" cy="395288"/>
          </a:xfrm>
          <a:prstGeom prst="octagon">
            <a:avLst>
              <a:gd name="adj" fmla="val 8972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Clear password</a:t>
            </a:r>
          </a:p>
        </p:txBody>
      </p:sp>
      <p:sp>
        <p:nvSpPr>
          <p:cNvPr id="53" name="AutoShape 13">
            <a:extLst>
              <a:ext uri="{FF2B5EF4-FFF2-40B4-BE49-F238E27FC236}">
                <a16:creationId xmlns:a16="http://schemas.microsoft.com/office/drawing/2014/main" id="{257E9D76-1412-40E2-A281-059860421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7350" y="3238500"/>
            <a:ext cx="1727200" cy="395288"/>
          </a:xfrm>
          <a:prstGeom prst="octagon">
            <a:avLst>
              <a:gd name="adj" fmla="val 8972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Hashed password</a:t>
            </a:r>
          </a:p>
        </p:txBody>
      </p:sp>
      <p:sp>
        <p:nvSpPr>
          <p:cNvPr id="54" name="AutoShape 14">
            <a:extLst>
              <a:ext uri="{FF2B5EF4-FFF2-40B4-BE49-F238E27FC236}">
                <a16:creationId xmlns:a16="http://schemas.microsoft.com/office/drawing/2014/main" id="{93B46C72-A97B-4115-8BD3-56E0B70A0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4750" y="3249613"/>
            <a:ext cx="1727200" cy="395287"/>
          </a:xfrm>
          <a:prstGeom prst="octagon">
            <a:avLst>
              <a:gd name="adj" fmla="val 11083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Salted password</a:t>
            </a:r>
          </a:p>
        </p:txBody>
      </p:sp>
      <p:sp>
        <p:nvSpPr>
          <p:cNvPr id="55" name="AutoShape 15">
            <a:extLst>
              <a:ext uri="{FF2B5EF4-FFF2-40B4-BE49-F238E27FC236}">
                <a16:creationId xmlns:a16="http://schemas.microsoft.com/office/drawing/2014/main" id="{886C6582-C540-4CF4-B06D-8F2F41A6C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750" y="3251200"/>
            <a:ext cx="1727200" cy="395288"/>
          </a:xfrm>
          <a:prstGeom prst="octagon">
            <a:avLst>
              <a:gd name="adj" fmla="val 11083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Combined storage</a:t>
            </a:r>
          </a:p>
        </p:txBody>
      </p:sp>
      <p:sp>
        <p:nvSpPr>
          <p:cNvPr id="72" name="AutoShape 55">
            <a:extLst>
              <a:ext uri="{FF2B5EF4-FFF2-40B4-BE49-F238E27FC236}">
                <a16:creationId xmlns:a16="http://schemas.microsoft.com/office/drawing/2014/main" id="{70D5B20F-6327-45F6-9510-723DA93A2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9062" y="3637344"/>
            <a:ext cx="762000" cy="685800"/>
          </a:xfrm>
          <a:prstGeom prst="downArrow">
            <a:avLst>
              <a:gd name="adj1" fmla="val 46667"/>
              <a:gd name="adj2" fmla="val 37963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59" name="Group 18">
            <a:extLst>
              <a:ext uri="{FF2B5EF4-FFF2-40B4-BE49-F238E27FC236}">
                <a16:creationId xmlns:a16="http://schemas.microsoft.com/office/drawing/2014/main" id="{21C136D6-A254-4E39-850B-9FB5A0DBECD9}"/>
              </a:ext>
            </a:extLst>
          </p:cNvPr>
          <p:cNvGrpSpPr>
            <a:grpSpLocks/>
          </p:cNvGrpSpPr>
          <p:nvPr/>
        </p:nvGrpSpPr>
        <p:grpSpPr bwMode="auto">
          <a:xfrm>
            <a:off x="2305892" y="4132003"/>
            <a:ext cx="8305800" cy="2298700"/>
            <a:chOff x="416" y="2576"/>
            <a:chExt cx="5232" cy="1448"/>
          </a:xfrm>
        </p:grpSpPr>
        <p:grpSp>
          <p:nvGrpSpPr>
            <p:cNvPr id="60" name="Group 19">
              <a:extLst>
                <a:ext uri="{FF2B5EF4-FFF2-40B4-BE49-F238E27FC236}">
                  <a16:creationId xmlns:a16="http://schemas.microsoft.com/office/drawing/2014/main" id="{993917D3-DC7D-4100-8FE2-BFC2059DBA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6" y="2695"/>
              <a:ext cx="519" cy="473"/>
              <a:chOff x="4416" y="1056"/>
              <a:chExt cx="539" cy="576"/>
            </a:xfrm>
          </p:grpSpPr>
          <p:pic>
            <p:nvPicPr>
              <p:cNvPr id="143" name="Picture 20" descr="ANd9GcR71UO1t4iXmu0ifsmUaAGeRULTAIu2-iqTvyChPuPLN4t6M_1OrJIN764">
                <a:hlinkClick r:id="rId3"/>
                <a:extLst>
                  <a:ext uri="{FF2B5EF4-FFF2-40B4-BE49-F238E27FC236}">
                    <a16:creationId xmlns:a16="http://schemas.microsoft.com/office/drawing/2014/main" id="{CE6908F7-B05D-4334-922F-4A19BBD0B0C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-12000" contrast="12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16" y="1056"/>
                <a:ext cx="539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4" name="Rectangle 21">
                <a:extLst>
                  <a:ext uri="{FF2B5EF4-FFF2-40B4-BE49-F238E27FC236}">
                    <a16:creationId xmlns:a16="http://schemas.microsoft.com/office/drawing/2014/main" id="{FB4B811E-6C48-4C30-8B3A-5C47A03599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0" y="109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400">
                    <a:latin typeface="Tahoma" panose="020B0604030504040204" pitchFamily="34" charset="0"/>
                    <a:cs typeface="Tahoma" panose="020B0604030504040204" pitchFamily="34" charset="0"/>
                  </a:rPr>
                  <a:t>A</a:t>
                </a:r>
              </a:p>
            </p:txBody>
          </p:sp>
        </p:grpSp>
        <p:sp>
          <p:nvSpPr>
            <p:cNvPr id="61" name="Line 22">
              <a:extLst>
                <a:ext uri="{FF2B5EF4-FFF2-40B4-BE49-F238E27FC236}">
                  <a16:creationId xmlns:a16="http://schemas.microsoft.com/office/drawing/2014/main" id="{0CE03A2F-5E55-4F12-98AD-F651A678BA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2" y="3056"/>
              <a:ext cx="0" cy="62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Line 23">
              <a:extLst>
                <a:ext uri="{FF2B5EF4-FFF2-40B4-BE49-F238E27FC236}">
                  <a16:creationId xmlns:a16="http://schemas.microsoft.com/office/drawing/2014/main" id="{65483304-5ACE-4593-B9C8-C940BF2387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2" y="3360"/>
              <a:ext cx="159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AutoShape 24">
              <a:extLst>
                <a:ext uri="{FF2B5EF4-FFF2-40B4-BE49-F238E27FC236}">
                  <a16:creationId xmlns:a16="http://schemas.microsoft.com/office/drawing/2014/main" id="{20D1C50E-4D3E-4E20-B97D-E2079B26AC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8" y="3264"/>
              <a:ext cx="720" cy="195"/>
            </a:xfrm>
            <a:prstGeom prst="roundRect">
              <a:avLst>
                <a:gd name="adj" fmla="val 26667"/>
              </a:avLst>
            </a:prstGeom>
            <a:solidFill>
              <a:srgbClr val="DACBC0"/>
            </a:solidFill>
            <a:ln w="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ID</a:t>
              </a:r>
              <a:r>
                <a:rPr lang="en-US" altLang="en-US" sz="1200" baseline="-25000">
                  <a:latin typeface="Tahoma" panose="020B0604030504040204" pitchFamily="34" charset="0"/>
                  <a:cs typeface="Tahoma" panose="020B0604030504040204" pitchFamily="34" charset="0"/>
                </a:rPr>
                <a:t>A</a:t>
              </a:r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, Password</a:t>
              </a:r>
            </a:p>
          </p:txBody>
        </p:sp>
        <p:grpSp>
          <p:nvGrpSpPr>
            <p:cNvPr id="64" name="Group 25">
              <a:extLst>
                <a:ext uri="{FF2B5EF4-FFF2-40B4-BE49-F238E27FC236}">
                  <a16:creationId xmlns:a16="http://schemas.microsoft.com/office/drawing/2014/main" id="{C16641A3-3EC9-4B94-BF0C-213476732D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48" y="2688"/>
              <a:ext cx="336" cy="480"/>
              <a:chOff x="3600" y="3264"/>
              <a:chExt cx="336" cy="576"/>
            </a:xfrm>
          </p:grpSpPr>
          <p:sp>
            <p:nvSpPr>
              <p:cNvPr id="138" name="Rectangle 26">
                <a:extLst>
                  <a:ext uri="{FF2B5EF4-FFF2-40B4-BE49-F238E27FC236}">
                    <a16:creationId xmlns:a16="http://schemas.microsoft.com/office/drawing/2014/main" id="{9F9851A9-BB57-422B-B9CA-FEF3D6A3D6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792"/>
                <a:ext cx="336" cy="48"/>
              </a:xfrm>
              <a:prstGeom prst="rect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accent1"/>
                </a:extrusionClr>
                <a:contourClr>
                  <a:schemeClr val="accent1"/>
                </a:contourClr>
              </a:sp3d>
            </p:spPr>
            <p:txBody>
              <a:bodyPr wrap="none" anchor="ctr">
                <a:flatTx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139" name="Group 27">
                <a:extLst>
                  <a:ext uri="{FF2B5EF4-FFF2-40B4-BE49-F238E27FC236}">
                    <a16:creationId xmlns:a16="http://schemas.microsoft.com/office/drawing/2014/main" id="{C722CA8E-CEA7-4A3A-A626-F3C1046ABD1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96" y="3264"/>
                <a:ext cx="240" cy="480"/>
                <a:chOff x="4464" y="3456"/>
                <a:chExt cx="240" cy="480"/>
              </a:xfrm>
            </p:grpSpPr>
            <p:sp>
              <p:nvSpPr>
                <p:cNvPr id="140" name="Rectangle 28">
                  <a:extLst>
                    <a:ext uri="{FF2B5EF4-FFF2-40B4-BE49-F238E27FC236}">
                      <a16:creationId xmlns:a16="http://schemas.microsoft.com/office/drawing/2014/main" id="{08C8A916-34F1-407D-9E3C-1C662EA423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64" y="3456"/>
                  <a:ext cx="240" cy="48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41" name="Rectangle 29">
                  <a:extLst>
                    <a:ext uri="{FF2B5EF4-FFF2-40B4-BE49-F238E27FC236}">
                      <a16:creationId xmlns:a16="http://schemas.microsoft.com/office/drawing/2014/main" id="{F009E1D9-571A-4E32-AF34-C1C296F98F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64" y="3552"/>
                  <a:ext cx="240" cy="48"/>
                </a:xfrm>
                <a:prstGeom prst="rect">
                  <a:avLst/>
                </a:prstGeom>
                <a:solidFill>
                  <a:srgbClr val="680000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42" name="Rectangle 30">
                  <a:extLst>
                    <a:ext uri="{FF2B5EF4-FFF2-40B4-BE49-F238E27FC236}">
                      <a16:creationId xmlns:a16="http://schemas.microsoft.com/office/drawing/2014/main" id="{D547114C-ABCE-4EB9-901A-ABA41EC940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64" y="3648"/>
                  <a:ext cx="240" cy="48"/>
                </a:xfrm>
                <a:prstGeom prst="rect">
                  <a:avLst/>
                </a:prstGeom>
                <a:solidFill>
                  <a:srgbClr val="680000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  <p:sp>
          <p:nvSpPr>
            <p:cNvPr id="65" name="Text Box 47">
              <a:extLst>
                <a:ext uri="{FF2B5EF4-FFF2-40B4-BE49-F238E27FC236}">
                  <a16:creationId xmlns:a16="http://schemas.microsoft.com/office/drawing/2014/main" id="{A0B409F2-722C-48B6-9C0B-9B19A47078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8" y="2576"/>
              <a:ext cx="476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Verifier</a:t>
              </a:r>
            </a:p>
          </p:txBody>
        </p:sp>
        <p:sp>
          <p:nvSpPr>
            <p:cNvPr id="66" name="Line 32">
              <a:extLst>
                <a:ext uri="{FF2B5EF4-FFF2-40B4-BE49-F238E27FC236}">
                  <a16:creationId xmlns:a16="http://schemas.microsoft.com/office/drawing/2014/main" id="{54B23F07-FFC2-4E22-82B5-306E671B75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0" y="3168"/>
              <a:ext cx="0" cy="51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Rectangle 33">
              <a:extLst>
                <a:ext uri="{FF2B5EF4-FFF2-40B4-BE49-F238E27FC236}">
                  <a16:creationId xmlns:a16="http://schemas.microsoft.com/office/drawing/2014/main" id="{757DC5ED-15CA-450E-8876-3CFB2E1667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8" y="2880"/>
              <a:ext cx="388" cy="144"/>
            </a:xfrm>
            <a:prstGeom prst="rect">
              <a:avLst/>
            </a:prstGeom>
            <a:solidFill>
              <a:schemeClr val="bg2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User ID</a:t>
              </a:r>
            </a:p>
          </p:txBody>
        </p:sp>
        <p:sp>
          <p:nvSpPr>
            <p:cNvPr id="68" name="Rectangle 34">
              <a:extLst>
                <a:ext uri="{FF2B5EF4-FFF2-40B4-BE49-F238E27FC236}">
                  <a16:creationId xmlns:a16="http://schemas.microsoft.com/office/drawing/2014/main" id="{97D08821-19FF-42DB-BE85-C73622D54C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4" y="2880"/>
              <a:ext cx="456" cy="144"/>
            </a:xfrm>
            <a:prstGeom prst="rect">
              <a:avLst/>
            </a:prstGeom>
            <a:solidFill>
              <a:schemeClr val="bg2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Password</a:t>
              </a:r>
            </a:p>
          </p:txBody>
        </p:sp>
        <p:sp>
          <p:nvSpPr>
            <p:cNvPr id="69" name="Rectangle 35">
              <a:extLst>
                <a:ext uri="{FF2B5EF4-FFF2-40B4-BE49-F238E27FC236}">
                  <a16:creationId xmlns:a16="http://schemas.microsoft.com/office/drawing/2014/main" id="{091D22F8-B044-494A-A4FF-F4249ABC75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8" y="3024"/>
              <a:ext cx="388" cy="144"/>
            </a:xfrm>
            <a:prstGeom prst="rect">
              <a:avLst/>
            </a:prstGeom>
            <a:solidFill>
              <a:srgbClr val="D4E3A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A</a:t>
              </a:r>
            </a:p>
          </p:txBody>
        </p:sp>
        <p:sp>
          <p:nvSpPr>
            <p:cNvPr id="70" name="Rectangle 36">
              <a:extLst>
                <a:ext uri="{FF2B5EF4-FFF2-40B4-BE49-F238E27FC236}">
                  <a16:creationId xmlns:a16="http://schemas.microsoft.com/office/drawing/2014/main" id="{3BB2FF09-7425-414A-BB5C-AA3050291C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4" y="3024"/>
              <a:ext cx="456" cy="144"/>
            </a:xfrm>
            <a:prstGeom prst="rect">
              <a:avLst/>
            </a:prstGeom>
            <a:solidFill>
              <a:srgbClr val="D4E3A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2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(P</a:t>
              </a:r>
              <a:r>
                <a:rPr lang="en-US" altLang="en-US" sz="1200" baseline="-25000">
                  <a:latin typeface="Tahoma" panose="020B0604030504040204" pitchFamily="34" charset="0"/>
                  <a:cs typeface="Tahoma" panose="020B0604030504040204" pitchFamily="34" charset="0"/>
                </a:rPr>
                <a:t>A</a:t>
              </a:r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  <a:sym typeface="Symbol" panose="05050102010706020507" pitchFamily="18" charset="2"/>
                </a:rPr>
                <a:t></a:t>
              </a:r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S</a:t>
              </a:r>
              <a:r>
                <a:rPr lang="en-US" altLang="en-US" sz="1200" baseline="-25000">
                  <a:latin typeface="Tahoma" panose="020B0604030504040204" pitchFamily="34" charset="0"/>
                  <a:cs typeface="Tahoma" panose="020B0604030504040204" pitchFamily="34" charset="0"/>
                </a:rPr>
                <a:t>A</a:t>
              </a:r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)</a:t>
              </a:r>
            </a:p>
          </p:txBody>
        </p:sp>
        <p:sp>
          <p:nvSpPr>
            <p:cNvPr id="71" name="Line 37">
              <a:extLst>
                <a:ext uri="{FF2B5EF4-FFF2-40B4-BE49-F238E27FC236}">
                  <a16:creationId xmlns:a16="http://schemas.microsoft.com/office/drawing/2014/main" id="{F54055C6-4D91-4824-9530-383C823674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8" y="3072"/>
              <a:ext cx="3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Line 38">
              <a:extLst>
                <a:ext uri="{FF2B5EF4-FFF2-40B4-BE49-F238E27FC236}">
                  <a16:creationId xmlns:a16="http://schemas.microsoft.com/office/drawing/2014/main" id="{A5E76332-8877-4BFA-8006-26262F56C2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8" y="3072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Line 39">
              <a:extLst>
                <a:ext uri="{FF2B5EF4-FFF2-40B4-BE49-F238E27FC236}">
                  <a16:creationId xmlns:a16="http://schemas.microsoft.com/office/drawing/2014/main" id="{2FEF96D5-2EC0-4C92-86C2-57D253772C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56" y="3504"/>
              <a:ext cx="4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AutoShape 40">
              <a:extLst>
                <a:ext uri="{FF2B5EF4-FFF2-40B4-BE49-F238E27FC236}">
                  <a16:creationId xmlns:a16="http://schemas.microsoft.com/office/drawing/2014/main" id="{6FEA3C3A-A4B8-4DE0-94C8-ED7A4D746C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4" y="3288"/>
              <a:ext cx="528" cy="432"/>
            </a:xfrm>
            <a:prstGeom prst="flowChartDecision">
              <a:avLst/>
            </a:prstGeom>
            <a:gradFill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Same?</a:t>
              </a:r>
            </a:p>
          </p:txBody>
        </p:sp>
        <p:sp>
          <p:nvSpPr>
            <p:cNvPr id="115" name="Text Box 47">
              <a:extLst>
                <a:ext uri="{FF2B5EF4-FFF2-40B4-BE49-F238E27FC236}">
                  <a16:creationId xmlns:a16="http://schemas.microsoft.com/office/drawing/2014/main" id="{6EC17BE9-7EAE-4CDC-9D8E-996B19FBDE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20" y="2960"/>
              <a:ext cx="1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A</a:t>
              </a:r>
            </a:p>
          </p:txBody>
        </p:sp>
        <p:sp>
          <p:nvSpPr>
            <p:cNvPr id="116" name="Text Box 47">
              <a:extLst>
                <a:ext uri="{FF2B5EF4-FFF2-40B4-BE49-F238E27FC236}">
                  <a16:creationId xmlns:a16="http://schemas.microsoft.com/office/drawing/2014/main" id="{7BA54A5E-8AB2-47E5-99AA-8FB2504A0A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2" y="3367"/>
              <a:ext cx="452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Password</a:t>
              </a:r>
            </a:p>
          </p:txBody>
        </p:sp>
        <p:sp>
          <p:nvSpPr>
            <p:cNvPr id="117" name="Line 43">
              <a:extLst>
                <a:ext uri="{FF2B5EF4-FFF2-40B4-BE49-F238E27FC236}">
                  <a16:creationId xmlns:a16="http://schemas.microsoft.com/office/drawing/2014/main" id="{9AC6B4A6-9D35-4130-9F3A-9A0AEF0FEF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8" y="3072"/>
              <a:ext cx="50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Line 44">
              <a:extLst>
                <a:ext uri="{FF2B5EF4-FFF2-40B4-BE49-F238E27FC236}">
                  <a16:creationId xmlns:a16="http://schemas.microsoft.com/office/drawing/2014/main" id="{ACDC1FEB-C896-4ECC-999B-82EFCD3FAB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88" y="3072"/>
              <a:ext cx="0" cy="2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Text Box 47">
              <a:extLst>
                <a:ext uri="{FF2B5EF4-FFF2-40B4-BE49-F238E27FC236}">
                  <a16:creationId xmlns:a16="http://schemas.microsoft.com/office/drawing/2014/main" id="{2FEB3172-6287-4D10-B461-3E0E93DBD1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0" y="3072"/>
              <a:ext cx="44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 sz="12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(P</a:t>
              </a:r>
              <a:r>
                <a:rPr lang="en-US" altLang="en-US" sz="1200" baseline="-25000">
                  <a:latin typeface="Tahoma" panose="020B0604030504040204" pitchFamily="34" charset="0"/>
                  <a:cs typeface="Tahoma" panose="020B0604030504040204" pitchFamily="34" charset="0"/>
                </a:rPr>
                <a:t>A </a:t>
              </a:r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  <a:sym typeface="Symbol" panose="05050102010706020507" pitchFamily="18" charset="2"/>
                </a:rPr>
                <a:t></a:t>
              </a:r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S</a:t>
              </a:r>
              <a:r>
                <a:rPr lang="en-US" altLang="en-US" sz="1200" baseline="-25000">
                  <a:latin typeface="Tahoma" panose="020B0604030504040204" pitchFamily="34" charset="0"/>
                  <a:cs typeface="Tahoma" panose="020B0604030504040204" pitchFamily="34" charset="0"/>
                </a:rPr>
                <a:t>A</a:t>
              </a:r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)</a:t>
              </a:r>
            </a:p>
          </p:txBody>
        </p:sp>
        <p:sp>
          <p:nvSpPr>
            <p:cNvPr id="120" name="Line 46">
              <a:extLst>
                <a:ext uri="{FF2B5EF4-FFF2-40B4-BE49-F238E27FC236}">
                  <a16:creationId xmlns:a16="http://schemas.microsoft.com/office/drawing/2014/main" id="{8512FA02-DC8B-4DAB-9476-3910A8C0FD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4" y="350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Line 47">
              <a:extLst>
                <a:ext uri="{FF2B5EF4-FFF2-40B4-BE49-F238E27FC236}">
                  <a16:creationId xmlns:a16="http://schemas.microsoft.com/office/drawing/2014/main" id="{FDC02CD1-B367-498A-ABBD-61D86068CC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88" y="371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" name="Text Box 47">
              <a:extLst>
                <a:ext uri="{FF2B5EF4-FFF2-40B4-BE49-F238E27FC236}">
                  <a16:creationId xmlns:a16="http://schemas.microsoft.com/office/drawing/2014/main" id="{192A2DD4-0A58-46FE-98F6-89A2163AE1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96" y="3448"/>
              <a:ext cx="452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Grant</a:t>
              </a:r>
            </a:p>
          </p:txBody>
        </p:sp>
        <p:sp>
          <p:nvSpPr>
            <p:cNvPr id="123" name="Text Box 47">
              <a:extLst>
                <a:ext uri="{FF2B5EF4-FFF2-40B4-BE49-F238E27FC236}">
                  <a16:creationId xmlns:a16="http://schemas.microsoft.com/office/drawing/2014/main" id="{DB7A1611-3876-4EB9-9BCE-1FD286207D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0" y="3896"/>
              <a:ext cx="240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Deny</a:t>
              </a:r>
            </a:p>
          </p:txBody>
        </p:sp>
        <p:sp>
          <p:nvSpPr>
            <p:cNvPr id="124" name="Text Box 47">
              <a:extLst>
                <a:ext uri="{FF2B5EF4-FFF2-40B4-BE49-F238E27FC236}">
                  <a16:creationId xmlns:a16="http://schemas.microsoft.com/office/drawing/2014/main" id="{54ABFE87-5823-4589-800F-C9CA7A73F5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88" y="3696"/>
              <a:ext cx="240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No</a:t>
              </a:r>
            </a:p>
          </p:txBody>
        </p:sp>
        <p:sp>
          <p:nvSpPr>
            <p:cNvPr id="125" name="Text Box 47">
              <a:extLst>
                <a:ext uri="{FF2B5EF4-FFF2-40B4-BE49-F238E27FC236}">
                  <a16:creationId xmlns:a16="http://schemas.microsoft.com/office/drawing/2014/main" id="{4B828BBE-34AC-4563-A208-EB049A4164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36" y="3360"/>
              <a:ext cx="240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Yes</a:t>
              </a:r>
            </a:p>
          </p:txBody>
        </p:sp>
        <p:sp>
          <p:nvSpPr>
            <p:cNvPr id="126" name="Line 52">
              <a:extLst>
                <a:ext uri="{FF2B5EF4-FFF2-40B4-BE49-F238E27FC236}">
                  <a16:creationId xmlns:a16="http://schemas.microsoft.com/office/drawing/2014/main" id="{69DC6237-BB9D-430A-AF49-457EF604B9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0" y="3360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" name="Oval 53">
              <a:extLst>
                <a:ext uri="{FF2B5EF4-FFF2-40B4-BE49-F238E27FC236}">
                  <a16:creationId xmlns:a16="http://schemas.microsoft.com/office/drawing/2014/main" id="{11157C6B-11D6-4726-AA45-1233B64277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4" y="3336"/>
              <a:ext cx="48" cy="4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8" name="Text Box 47">
              <a:extLst>
                <a:ext uri="{FF2B5EF4-FFF2-40B4-BE49-F238E27FC236}">
                  <a16:creationId xmlns:a16="http://schemas.microsoft.com/office/drawing/2014/main" id="{C626DE04-9111-438E-B572-2A18655271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6" y="2751"/>
              <a:ext cx="704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Password file</a:t>
              </a:r>
            </a:p>
          </p:txBody>
        </p:sp>
        <p:sp>
          <p:nvSpPr>
            <p:cNvPr id="129" name="Text Box 47">
              <a:extLst>
                <a:ext uri="{FF2B5EF4-FFF2-40B4-BE49-F238E27FC236}">
                  <a16:creationId xmlns:a16="http://schemas.microsoft.com/office/drawing/2014/main" id="{F7467419-B3DA-413D-A5AF-1A66528CF5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2" y="3375"/>
              <a:ext cx="336" cy="217"/>
            </a:xfrm>
            <a:prstGeom prst="rect">
              <a:avLst/>
            </a:prstGeom>
            <a:solidFill>
              <a:srgbClr val="DACB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endParaRPr lang="en-US" altLang="en-US" sz="6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S</a:t>
              </a:r>
              <a:r>
                <a:rPr lang="en-US" altLang="en-US" sz="1200" baseline="-25000">
                  <a:latin typeface="Tahoma" panose="020B0604030504040204" pitchFamily="34" charset="0"/>
                  <a:cs typeface="Tahoma" panose="020B0604030504040204" pitchFamily="34" charset="0"/>
                </a:rPr>
                <a:t>A</a:t>
              </a:r>
            </a:p>
          </p:txBody>
        </p:sp>
        <p:sp>
          <p:nvSpPr>
            <p:cNvPr id="130" name="Rectangle 56">
              <a:extLst>
                <a:ext uri="{FF2B5EF4-FFF2-40B4-BE49-F238E27FC236}">
                  <a16:creationId xmlns:a16="http://schemas.microsoft.com/office/drawing/2014/main" id="{EFD67974-5DA6-4423-866B-AC30575C50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6" y="2880"/>
              <a:ext cx="229" cy="144"/>
            </a:xfrm>
            <a:prstGeom prst="rect">
              <a:avLst/>
            </a:prstGeom>
            <a:solidFill>
              <a:schemeClr val="bg2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Salt</a:t>
              </a:r>
            </a:p>
          </p:txBody>
        </p:sp>
        <p:sp>
          <p:nvSpPr>
            <p:cNvPr id="131" name="Rectangle 57">
              <a:extLst>
                <a:ext uri="{FF2B5EF4-FFF2-40B4-BE49-F238E27FC236}">
                  <a16:creationId xmlns:a16="http://schemas.microsoft.com/office/drawing/2014/main" id="{504E075B-4DB9-428E-B16F-3CF16990FC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6" y="3024"/>
              <a:ext cx="229" cy="144"/>
            </a:xfrm>
            <a:prstGeom prst="rect">
              <a:avLst/>
            </a:prstGeom>
            <a:solidFill>
              <a:srgbClr val="D4E3A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S</a:t>
              </a:r>
              <a:r>
                <a:rPr lang="en-US" altLang="en-US" sz="1200" baseline="-25000">
                  <a:latin typeface="Tahoma" panose="020B0604030504040204" pitchFamily="34" charset="0"/>
                  <a:cs typeface="Tahoma" panose="020B0604030504040204" pitchFamily="34" charset="0"/>
                </a:rPr>
                <a:t>A</a:t>
              </a:r>
            </a:p>
          </p:txBody>
        </p:sp>
        <p:sp>
          <p:nvSpPr>
            <p:cNvPr id="132" name="Text Box 47">
              <a:extLst>
                <a:ext uri="{FF2B5EF4-FFF2-40B4-BE49-F238E27FC236}">
                  <a16:creationId xmlns:a16="http://schemas.microsoft.com/office/drawing/2014/main" id="{949F0431-8902-4FA9-8266-948C50A82C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28" y="3375"/>
              <a:ext cx="336" cy="217"/>
            </a:xfrm>
            <a:prstGeom prst="rect">
              <a:avLst/>
            </a:prstGeom>
            <a:solidFill>
              <a:srgbClr val="DACB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endParaRPr lang="en-US" altLang="en-US" sz="6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rtl="0" eaLnBrk="1" hangingPunct="1"/>
              <a:r>
                <a:rPr lang="en-US" altLang="en-US" sz="12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(…)</a:t>
              </a:r>
            </a:p>
          </p:txBody>
        </p:sp>
        <p:sp>
          <p:nvSpPr>
            <p:cNvPr id="133" name="Line 59">
              <a:extLst>
                <a:ext uri="{FF2B5EF4-FFF2-40B4-BE49-F238E27FC236}">
                  <a16:creationId xmlns:a16="http://schemas.microsoft.com/office/drawing/2014/main" id="{3D4532B9-ABCC-46D5-9DCE-1EDC28F8CC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8" y="3504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Line 60">
              <a:extLst>
                <a:ext uri="{FF2B5EF4-FFF2-40B4-BE49-F238E27FC236}">
                  <a16:creationId xmlns:a16="http://schemas.microsoft.com/office/drawing/2014/main" id="{3123773A-F946-4C4C-A5E9-3B3E09300F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64" y="3504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Line 61">
              <a:extLst>
                <a:ext uri="{FF2B5EF4-FFF2-40B4-BE49-F238E27FC236}">
                  <a16:creationId xmlns:a16="http://schemas.microsoft.com/office/drawing/2014/main" id="{EE119C32-57CA-418F-BDA5-D0685055CE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6" y="3256"/>
              <a:ext cx="0" cy="1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Line 62">
              <a:extLst>
                <a:ext uri="{FF2B5EF4-FFF2-40B4-BE49-F238E27FC236}">
                  <a16:creationId xmlns:a16="http://schemas.microsoft.com/office/drawing/2014/main" id="{A62808FA-2537-4F85-A0E6-C4C48C029D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6" y="324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Line 63">
              <a:extLst>
                <a:ext uri="{FF2B5EF4-FFF2-40B4-BE49-F238E27FC236}">
                  <a16:creationId xmlns:a16="http://schemas.microsoft.com/office/drawing/2014/main" id="{841643DB-7DE7-4C20-BA1D-B107BDF23E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88" y="3160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00616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Password</a:t>
            </a:r>
          </a:p>
        </p:txBody>
      </p:sp>
      <p:sp>
        <p:nvSpPr>
          <p:cNvPr id="30" name="مستطيل 6">
            <a:extLst>
              <a:ext uri="{FF2B5EF4-FFF2-40B4-BE49-F238E27FC236}">
                <a16:creationId xmlns:a16="http://schemas.microsoft.com/office/drawing/2014/main" id="{83CD8F06-8AD0-4E47-9A2C-9D8EBEA095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E7E369-E677-4AAA-B484-44FE80344592}"/>
              </a:ext>
            </a:extLst>
          </p:cNvPr>
          <p:cNvSpPr/>
          <p:nvPr/>
        </p:nvSpPr>
        <p:spPr>
          <a:xfrm>
            <a:off x="915738" y="1855987"/>
            <a:ext cx="88472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Storing a password file</a:t>
            </a:r>
          </a:p>
        </p:txBody>
      </p:sp>
      <p:sp>
        <p:nvSpPr>
          <p:cNvPr id="44" name="AutoShape 4">
            <a:extLst>
              <a:ext uri="{FF2B5EF4-FFF2-40B4-BE49-F238E27FC236}">
                <a16:creationId xmlns:a16="http://schemas.microsoft.com/office/drawing/2014/main" id="{E095C06E-E245-4A4D-B7DF-E81851508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4737" y="2209800"/>
            <a:ext cx="3530593" cy="420688"/>
          </a:xfrm>
          <a:prstGeom prst="octagon">
            <a:avLst>
              <a:gd name="adj" fmla="val 12829"/>
            </a:avLst>
          </a:prstGeom>
          <a:solidFill>
            <a:srgbClr val="E4E4E4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0000CC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1400" b="1" dirty="0">
                <a:latin typeface="Tahoma" pitchFamily="34" charset="0"/>
                <a:cs typeface="Tahoma" pitchFamily="34" charset="0"/>
              </a:rPr>
              <a:t>Approaches of storing password file</a:t>
            </a:r>
          </a:p>
        </p:txBody>
      </p:sp>
      <p:grpSp>
        <p:nvGrpSpPr>
          <p:cNvPr id="45" name="Group 5">
            <a:extLst>
              <a:ext uri="{FF2B5EF4-FFF2-40B4-BE49-F238E27FC236}">
                <a16:creationId xmlns:a16="http://schemas.microsoft.com/office/drawing/2014/main" id="{255CB85F-E820-4B78-BDCE-D7BB92C7014E}"/>
              </a:ext>
            </a:extLst>
          </p:cNvPr>
          <p:cNvGrpSpPr>
            <a:grpSpLocks/>
          </p:cNvGrpSpPr>
          <p:nvPr/>
        </p:nvGrpSpPr>
        <p:grpSpPr bwMode="auto">
          <a:xfrm>
            <a:off x="3041650" y="2616200"/>
            <a:ext cx="6108700" cy="812800"/>
            <a:chOff x="1096" y="1840"/>
            <a:chExt cx="3848" cy="512"/>
          </a:xfrm>
        </p:grpSpPr>
        <p:sp>
          <p:nvSpPr>
            <p:cNvPr id="46" name="Line 6">
              <a:extLst>
                <a:ext uri="{FF2B5EF4-FFF2-40B4-BE49-F238E27FC236}">
                  <a16:creationId xmlns:a16="http://schemas.microsoft.com/office/drawing/2014/main" id="{1380D399-51A0-478E-84B7-25DCE285BE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6" y="2062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7">
              <a:extLst>
                <a:ext uri="{FF2B5EF4-FFF2-40B4-BE49-F238E27FC236}">
                  <a16:creationId xmlns:a16="http://schemas.microsoft.com/office/drawing/2014/main" id="{B7BA3F37-08DF-42CA-80A4-5DA40942DF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1840"/>
              <a:ext cx="0" cy="2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8">
              <a:extLst>
                <a:ext uri="{FF2B5EF4-FFF2-40B4-BE49-F238E27FC236}">
                  <a16:creationId xmlns:a16="http://schemas.microsoft.com/office/drawing/2014/main" id="{879874CD-B021-4F36-BFE4-624F976ECF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062"/>
              <a:ext cx="38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Line 9">
              <a:extLst>
                <a:ext uri="{FF2B5EF4-FFF2-40B4-BE49-F238E27FC236}">
                  <a16:creationId xmlns:a16="http://schemas.microsoft.com/office/drawing/2014/main" id="{76297480-F688-4100-94C3-487C6C7359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4" y="2060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Line 10">
              <a:extLst>
                <a:ext uri="{FF2B5EF4-FFF2-40B4-BE49-F238E27FC236}">
                  <a16:creationId xmlns:a16="http://schemas.microsoft.com/office/drawing/2014/main" id="{3CB96518-FB3C-4B10-9ED2-5F1B441273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6" y="2068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11">
              <a:extLst>
                <a:ext uri="{FF2B5EF4-FFF2-40B4-BE49-F238E27FC236}">
                  <a16:creationId xmlns:a16="http://schemas.microsoft.com/office/drawing/2014/main" id="{DDBEEB92-2C96-4A4C-82A4-7F5E5E856D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0" y="2068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" name="AutoShape 12">
            <a:extLst>
              <a:ext uri="{FF2B5EF4-FFF2-40B4-BE49-F238E27FC236}">
                <a16:creationId xmlns:a16="http://schemas.microsoft.com/office/drawing/2014/main" id="{F4A260B1-E405-43B8-A71D-F028593EB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8525" y="3238500"/>
            <a:ext cx="1727200" cy="395288"/>
          </a:xfrm>
          <a:prstGeom prst="octagon">
            <a:avLst>
              <a:gd name="adj" fmla="val 8972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Clear password</a:t>
            </a:r>
          </a:p>
        </p:txBody>
      </p:sp>
      <p:sp>
        <p:nvSpPr>
          <p:cNvPr id="53" name="AutoShape 13">
            <a:extLst>
              <a:ext uri="{FF2B5EF4-FFF2-40B4-BE49-F238E27FC236}">
                <a16:creationId xmlns:a16="http://schemas.microsoft.com/office/drawing/2014/main" id="{257E9D76-1412-40E2-A281-059860421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7350" y="3238500"/>
            <a:ext cx="1727200" cy="395288"/>
          </a:xfrm>
          <a:prstGeom prst="octagon">
            <a:avLst>
              <a:gd name="adj" fmla="val 8972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Hashed password</a:t>
            </a:r>
          </a:p>
        </p:txBody>
      </p:sp>
      <p:sp>
        <p:nvSpPr>
          <p:cNvPr id="54" name="AutoShape 14">
            <a:extLst>
              <a:ext uri="{FF2B5EF4-FFF2-40B4-BE49-F238E27FC236}">
                <a16:creationId xmlns:a16="http://schemas.microsoft.com/office/drawing/2014/main" id="{93B46C72-A97B-4115-8BD3-56E0B70A0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4750" y="3249613"/>
            <a:ext cx="1727200" cy="395287"/>
          </a:xfrm>
          <a:prstGeom prst="octagon">
            <a:avLst>
              <a:gd name="adj" fmla="val 11083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Salted password</a:t>
            </a:r>
          </a:p>
        </p:txBody>
      </p:sp>
      <p:sp>
        <p:nvSpPr>
          <p:cNvPr id="55" name="AutoShape 15">
            <a:extLst>
              <a:ext uri="{FF2B5EF4-FFF2-40B4-BE49-F238E27FC236}">
                <a16:creationId xmlns:a16="http://schemas.microsoft.com/office/drawing/2014/main" id="{886C6582-C540-4CF4-B06D-8F2F41A6C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750" y="3251200"/>
            <a:ext cx="1727200" cy="395288"/>
          </a:xfrm>
          <a:prstGeom prst="octagon">
            <a:avLst>
              <a:gd name="adj" fmla="val 11083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Combined storage</a:t>
            </a:r>
          </a:p>
        </p:txBody>
      </p:sp>
      <p:sp>
        <p:nvSpPr>
          <p:cNvPr id="56" name="AutoShape 11">
            <a:extLst>
              <a:ext uri="{FF2B5EF4-FFF2-40B4-BE49-F238E27FC236}">
                <a16:creationId xmlns:a16="http://schemas.microsoft.com/office/drawing/2014/main" id="{F11B05A0-BC03-488D-ACF3-075760ABD420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915738" y="3979182"/>
            <a:ext cx="9570307" cy="2362200"/>
          </a:xfrm>
          <a:prstGeom prst="roundRect">
            <a:avLst>
              <a:gd name="adj" fmla="val 6616"/>
            </a:avLst>
          </a:prstGeom>
          <a:gradFill rotWithShape="1">
            <a:gsLst>
              <a:gs pos="0">
                <a:srgbClr val="C9E1D0"/>
              </a:gs>
              <a:gs pos="100000">
                <a:srgbClr val="FEF3E2"/>
              </a:gs>
            </a:gsLst>
            <a:path path="shape">
              <a:fillToRect l="50000" t="50000" r="50000" b="50000"/>
            </a:path>
          </a:gradFill>
          <a:ln w="6350" algn="ctr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 lIns="0" rIns="0" anchor="ctr"/>
          <a:lstStyle>
            <a:lvl1pPr marL="174625" indent="-174625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eaLnBrk="1" hangingPunct="1">
              <a:buSzPct val="70000"/>
            </a:pPr>
            <a:r>
              <a:rPr lang="en-US" altLang="en-US" sz="1800" b="1" u="sng" dirty="0">
                <a:latin typeface="Bimini" pitchFamily="2" charset="0"/>
                <a:cs typeface="Tahoma" panose="020B0604030504040204" pitchFamily="34" charset="0"/>
              </a:rPr>
              <a:t>3- Combined approach</a:t>
            </a:r>
          </a:p>
          <a:p>
            <a:pPr algn="l" rtl="0" eaLnBrk="1" hangingPunct="1">
              <a:buSzPct val="70000"/>
              <a:buFont typeface="Wingdings" panose="05000000000000000000" pitchFamily="2" charset="2"/>
              <a:buNone/>
            </a:pPr>
            <a:endParaRPr lang="en-US" altLang="en-US" sz="1800" b="1" u="sng" dirty="0">
              <a:latin typeface="Bimini" pitchFamily="2" charset="0"/>
              <a:cs typeface="Tahoma" panose="020B0604030504040204" pitchFamily="34" charset="0"/>
            </a:endParaRPr>
          </a:p>
          <a:p>
            <a:pPr eaLnBrk="1" hangingPunct="1">
              <a:buSzPct val="120000"/>
              <a:buFontTx/>
              <a:buChar char="•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Two identification techniques are combined.</a:t>
            </a:r>
          </a:p>
          <a:p>
            <a:pPr eaLnBrk="1" hangingPunct="1">
              <a:buSzPct val="120000"/>
              <a:buFontTx/>
              <a:buChar char="•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An example is the use of ATM card with a PIN.</a:t>
            </a:r>
          </a:p>
          <a:p>
            <a:pPr eaLnBrk="1" hangingPunct="1">
              <a:buSzPct val="120000"/>
              <a:buFontTx/>
              <a:buChar char="•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The card belongs to the category “something possessed”, </a:t>
            </a:r>
            <a:b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and the PIN belong to the category “something known”.</a:t>
            </a:r>
          </a:p>
          <a:p>
            <a:pPr eaLnBrk="1" hangingPunct="1">
              <a:buSzPct val="120000"/>
              <a:buFontTx/>
              <a:buChar char="•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The PIN is a password that enhances the security of the card.</a:t>
            </a:r>
          </a:p>
          <a:p>
            <a:pPr eaLnBrk="1" hangingPunct="1">
              <a:buSzPct val="120000"/>
              <a:buFontTx/>
              <a:buChar char="•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If card is stolen, it cannot be used unless the PIN is known.</a:t>
            </a:r>
          </a:p>
        </p:txBody>
      </p:sp>
      <p:pic>
        <p:nvPicPr>
          <p:cNvPr id="20" name="Picture 17" descr="pay-at-the-pump">
            <a:extLst>
              <a:ext uri="{FF2B5EF4-FFF2-40B4-BE49-F238E27FC236}">
                <a16:creationId xmlns:a16="http://schemas.microsoft.com/office/drawing/2014/main" id="{A40C9432-9962-4522-A357-3DE6BFFA96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8645" y="4272515"/>
            <a:ext cx="2057400" cy="144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1313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52" grpId="0" animBg="1"/>
      <p:bldP spid="53" grpId="0" animBg="1"/>
      <p:bldP spid="54" grpId="0" animBg="1"/>
      <p:bldP spid="55" grpId="0" animBg="1"/>
      <p:bldP spid="56" grpId="0" build="p" animBg="1"/>
      <p:bldP spid="56" grpId="1" build="allAtOnce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Password</a:t>
            </a:r>
          </a:p>
        </p:txBody>
      </p:sp>
      <p:sp>
        <p:nvSpPr>
          <p:cNvPr id="30" name="مستطيل 6">
            <a:extLst>
              <a:ext uri="{FF2B5EF4-FFF2-40B4-BE49-F238E27FC236}">
                <a16:creationId xmlns:a16="http://schemas.microsoft.com/office/drawing/2014/main" id="{83CD8F06-8AD0-4E47-9A2C-9D8EBEA095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E7E369-E677-4AAA-B484-44FE80344592}"/>
              </a:ext>
            </a:extLst>
          </p:cNvPr>
          <p:cNvSpPr/>
          <p:nvPr/>
        </p:nvSpPr>
        <p:spPr>
          <a:xfrm>
            <a:off x="915738" y="1729375"/>
            <a:ext cx="88472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Password selection strategies</a:t>
            </a:r>
          </a:p>
        </p:txBody>
      </p:sp>
      <p:grpSp>
        <p:nvGrpSpPr>
          <p:cNvPr id="21" name="Group 4">
            <a:extLst>
              <a:ext uri="{FF2B5EF4-FFF2-40B4-BE49-F238E27FC236}">
                <a16:creationId xmlns:a16="http://schemas.microsoft.com/office/drawing/2014/main" id="{B9FE3568-1861-4E9C-80E3-46F8635F7085}"/>
              </a:ext>
            </a:extLst>
          </p:cNvPr>
          <p:cNvGrpSpPr>
            <a:grpSpLocks/>
          </p:cNvGrpSpPr>
          <p:nvPr/>
        </p:nvGrpSpPr>
        <p:grpSpPr bwMode="auto">
          <a:xfrm>
            <a:off x="3179017" y="2549953"/>
            <a:ext cx="6108700" cy="812800"/>
            <a:chOff x="1096" y="1840"/>
            <a:chExt cx="3848" cy="512"/>
          </a:xfrm>
        </p:grpSpPr>
        <p:sp>
          <p:nvSpPr>
            <p:cNvPr id="22" name="Line 5">
              <a:extLst>
                <a:ext uri="{FF2B5EF4-FFF2-40B4-BE49-F238E27FC236}">
                  <a16:creationId xmlns:a16="http://schemas.microsoft.com/office/drawing/2014/main" id="{89C5689A-A751-4542-B212-C01EC602A2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6" y="2062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3" name="Line 6">
              <a:extLst>
                <a:ext uri="{FF2B5EF4-FFF2-40B4-BE49-F238E27FC236}">
                  <a16:creationId xmlns:a16="http://schemas.microsoft.com/office/drawing/2014/main" id="{A95A522E-CA67-47FF-9149-F4059B7A58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1840"/>
              <a:ext cx="0" cy="2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4" name="Line 7">
              <a:extLst>
                <a:ext uri="{FF2B5EF4-FFF2-40B4-BE49-F238E27FC236}">
                  <a16:creationId xmlns:a16="http://schemas.microsoft.com/office/drawing/2014/main" id="{2EEC934A-4E9E-41DB-8F75-95E90B86E3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062"/>
              <a:ext cx="38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5" name="Line 8">
              <a:extLst>
                <a:ext uri="{FF2B5EF4-FFF2-40B4-BE49-F238E27FC236}">
                  <a16:creationId xmlns:a16="http://schemas.microsoft.com/office/drawing/2014/main" id="{6D9D2AB4-2A08-4B65-A057-92AF5CD9C1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4" y="2060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6" name="Line 9">
              <a:extLst>
                <a:ext uri="{FF2B5EF4-FFF2-40B4-BE49-F238E27FC236}">
                  <a16:creationId xmlns:a16="http://schemas.microsoft.com/office/drawing/2014/main" id="{7E9BADBE-685D-4F13-914E-1E95A6F363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6" y="2068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7" name="Line 10">
              <a:extLst>
                <a:ext uri="{FF2B5EF4-FFF2-40B4-BE49-F238E27FC236}">
                  <a16:creationId xmlns:a16="http://schemas.microsoft.com/office/drawing/2014/main" id="{B4A40E58-8D53-4D59-A180-12AC54A6AA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0" y="2068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28" name="AutoShape 11">
            <a:extLst>
              <a:ext uri="{FF2B5EF4-FFF2-40B4-BE49-F238E27FC236}">
                <a16:creationId xmlns:a16="http://schemas.microsoft.com/office/drawing/2014/main" id="{2CB33A9B-2BAC-463F-BA9C-188E6EE54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5892" y="3172253"/>
            <a:ext cx="1943100" cy="539750"/>
          </a:xfrm>
          <a:prstGeom prst="octagon">
            <a:avLst>
              <a:gd name="adj" fmla="val 8972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Computer-generated</a:t>
            </a:r>
            <a:br>
              <a:rPr lang="en-US" sz="1400" b="1">
                <a:latin typeface="Tahoma" pitchFamily="34" charset="0"/>
                <a:cs typeface="Tahoma" pitchFamily="34" charset="0"/>
              </a:rPr>
            </a:br>
            <a:r>
              <a:rPr lang="en-US" sz="1400" b="1">
                <a:latin typeface="Tahoma" pitchFamily="34" charset="0"/>
                <a:cs typeface="Tahoma" pitchFamily="34" charset="0"/>
              </a:rPr>
              <a:t> passwords</a:t>
            </a:r>
          </a:p>
        </p:txBody>
      </p:sp>
      <p:sp>
        <p:nvSpPr>
          <p:cNvPr id="29" name="AutoShape 12">
            <a:extLst>
              <a:ext uri="{FF2B5EF4-FFF2-40B4-BE49-F238E27FC236}">
                <a16:creationId xmlns:a16="http://schemas.microsoft.com/office/drawing/2014/main" id="{4A83A7F3-5D4B-4915-8A4A-508AED5AFA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4717" y="3172253"/>
            <a:ext cx="1943100" cy="539750"/>
          </a:xfrm>
          <a:prstGeom prst="octagon">
            <a:avLst>
              <a:gd name="adj" fmla="val 8972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Reactive password</a:t>
            </a:r>
            <a:br>
              <a:rPr lang="en-US" sz="1400" b="1">
                <a:latin typeface="Tahoma" pitchFamily="34" charset="0"/>
                <a:cs typeface="Tahoma" pitchFamily="34" charset="0"/>
              </a:rPr>
            </a:br>
            <a:r>
              <a:rPr lang="en-US" sz="1400" b="1">
                <a:latin typeface="Tahoma" pitchFamily="34" charset="0"/>
                <a:cs typeface="Tahoma" pitchFamily="34" charset="0"/>
              </a:rPr>
              <a:t> checking</a:t>
            </a:r>
          </a:p>
        </p:txBody>
      </p:sp>
      <p:sp>
        <p:nvSpPr>
          <p:cNvPr id="31" name="AutoShape 13">
            <a:extLst>
              <a:ext uri="{FF2B5EF4-FFF2-40B4-BE49-F238E27FC236}">
                <a16:creationId xmlns:a16="http://schemas.microsoft.com/office/drawing/2014/main" id="{C2107B88-2B9A-4AE0-AD66-62FB70D76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2117" y="3183366"/>
            <a:ext cx="1943100" cy="539750"/>
          </a:xfrm>
          <a:prstGeom prst="octagon">
            <a:avLst>
              <a:gd name="adj" fmla="val 11083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algn="ctr" rtl="0">
              <a:defRPr/>
            </a:pPr>
            <a:r>
              <a:rPr lang="en-US" sz="1400" b="1" dirty="0">
                <a:latin typeface="Tahoma" pitchFamily="34" charset="0"/>
                <a:cs typeface="Tahoma" pitchFamily="34" charset="0"/>
              </a:rPr>
              <a:t>Proactive password</a:t>
            </a:r>
            <a:br>
              <a:rPr lang="en-US" sz="1400" b="1" dirty="0">
                <a:latin typeface="Tahoma" pitchFamily="34" charset="0"/>
                <a:cs typeface="Tahoma" pitchFamily="34" charset="0"/>
              </a:rPr>
            </a:br>
            <a:r>
              <a:rPr lang="en-US" sz="1400" b="1" dirty="0">
                <a:latin typeface="Tahoma" pitchFamily="34" charset="0"/>
                <a:cs typeface="Tahoma" pitchFamily="34" charset="0"/>
              </a:rPr>
              <a:t> checking</a:t>
            </a:r>
          </a:p>
        </p:txBody>
      </p:sp>
      <p:sp>
        <p:nvSpPr>
          <p:cNvPr id="32" name="AutoShape 14">
            <a:extLst>
              <a:ext uri="{FF2B5EF4-FFF2-40B4-BE49-F238E27FC236}">
                <a16:creationId xmlns:a16="http://schemas.microsoft.com/office/drawing/2014/main" id="{4178B8AD-11B8-462C-A222-CBCEC691F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4117" y="3184953"/>
            <a:ext cx="1943100" cy="539750"/>
          </a:xfrm>
          <a:prstGeom prst="octagon">
            <a:avLst>
              <a:gd name="adj" fmla="val 11083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algn="ctr" rtl="0">
              <a:defRPr/>
            </a:pPr>
            <a:r>
              <a:rPr lang="en-US" sz="1400" b="1" dirty="0">
                <a:latin typeface="Tahoma" pitchFamily="34" charset="0"/>
                <a:cs typeface="Tahoma" pitchFamily="34" charset="0"/>
              </a:rPr>
              <a:t>User </a:t>
            </a:r>
            <a:br>
              <a:rPr lang="en-US" sz="1400" b="1" dirty="0">
                <a:latin typeface="Tahoma" pitchFamily="34" charset="0"/>
                <a:cs typeface="Tahoma" pitchFamily="34" charset="0"/>
              </a:rPr>
            </a:br>
            <a:r>
              <a:rPr lang="en-US" sz="1400" b="1" dirty="0">
                <a:latin typeface="Tahoma" pitchFamily="34" charset="0"/>
                <a:cs typeface="Tahoma" pitchFamily="34" charset="0"/>
              </a:rPr>
              <a:t>education</a:t>
            </a:r>
          </a:p>
        </p:txBody>
      </p:sp>
      <p:sp>
        <p:nvSpPr>
          <p:cNvPr id="33" name="AutoShape 16">
            <a:extLst>
              <a:ext uri="{FF2B5EF4-FFF2-40B4-BE49-F238E27FC236}">
                <a16:creationId xmlns:a16="http://schemas.microsoft.com/office/drawing/2014/main" id="{86FEB107-5DE6-400D-8D27-299319427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8717" y="2143553"/>
            <a:ext cx="3327400" cy="420688"/>
          </a:xfrm>
          <a:prstGeom prst="octagon">
            <a:avLst>
              <a:gd name="adj" fmla="val 12829"/>
            </a:avLst>
          </a:prstGeom>
          <a:solidFill>
            <a:srgbClr val="E4E4E4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0000CC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Strategies of selecting password</a:t>
            </a:r>
          </a:p>
        </p:txBody>
      </p:sp>
      <p:sp>
        <p:nvSpPr>
          <p:cNvPr id="34" name="AutoShape 11">
            <a:extLst>
              <a:ext uri="{FF2B5EF4-FFF2-40B4-BE49-F238E27FC236}">
                <a16:creationId xmlns:a16="http://schemas.microsoft.com/office/drawing/2014/main" id="{5755EC29-8A7B-4FD1-82A4-31A5DC016371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146532" y="3835660"/>
            <a:ext cx="1738537" cy="2918923"/>
          </a:xfrm>
          <a:prstGeom prst="roundRect">
            <a:avLst>
              <a:gd name="adj" fmla="val 6616"/>
            </a:avLst>
          </a:prstGeom>
          <a:gradFill rotWithShape="1">
            <a:gsLst>
              <a:gs pos="0">
                <a:srgbClr val="FEF3E2"/>
              </a:gs>
              <a:gs pos="100000">
                <a:srgbClr val="C9E1D0"/>
              </a:gs>
            </a:gsLst>
            <a:path path="shape">
              <a:fillToRect l="50000" t="50000" r="50000" b="50000"/>
            </a:path>
          </a:gradFill>
          <a:ln w="6350" algn="ctr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 lIns="0" rIns="0" anchor="ctr"/>
          <a:lstStyle>
            <a:lvl1pPr marL="174625" indent="-174625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buSzPct val="70000"/>
              <a:buFont typeface="Wingdings" panose="05000000000000000000" pitchFamily="2" charset="2"/>
              <a:buNone/>
            </a:pPr>
            <a:r>
              <a:rPr lang="en-US" altLang="en-US" sz="1800" dirty="0">
                <a:latin typeface="Bimini" pitchFamily="2" charset="0"/>
                <a:cs typeface="Tahoma" panose="020B0604030504040204" pitchFamily="34" charset="0"/>
              </a:rPr>
              <a:t>1- </a:t>
            </a:r>
            <a:r>
              <a:rPr lang="en-US" altLang="en-US" sz="1800" b="1" dirty="0">
                <a:latin typeface="Bimini" pitchFamily="2" charset="0"/>
                <a:cs typeface="Tahoma" panose="020B0604030504040204" pitchFamily="34" charset="0"/>
              </a:rPr>
              <a:t>Computer-generated passwords</a:t>
            </a:r>
          </a:p>
          <a:p>
            <a:pPr algn="l" rtl="0" eaLnBrk="1" hangingPunct="1">
              <a:buSzPct val="120000"/>
              <a:buFontTx/>
              <a:buChar char="•"/>
            </a:pPr>
            <a:r>
              <a:rPr lang="en-US" altLang="en-US" sz="1400" dirty="0">
                <a:latin typeface="Tahoma" panose="020B0604030504040204" pitchFamily="34" charset="0"/>
                <a:cs typeface="Tahoma" panose="020B0604030504040204" pitchFamily="34" charset="0"/>
              </a:rPr>
              <a:t>If the passwords are quite random in nature, users will not be able to remember them even pronounceable</a:t>
            </a:r>
          </a:p>
        </p:txBody>
      </p:sp>
      <p:sp>
        <p:nvSpPr>
          <p:cNvPr id="35" name="AutoShape 11">
            <a:extLst>
              <a:ext uri="{FF2B5EF4-FFF2-40B4-BE49-F238E27FC236}">
                <a16:creationId xmlns:a16="http://schemas.microsoft.com/office/drawing/2014/main" id="{39C70E42-3630-491A-8E94-289D4412AC96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1971053" y="3821593"/>
            <a:ext cx="2617663" cy="2591705"/>
          </a:xfrm>
          <a:prstGeom prst="roundRect">
            <a:avLst>
              <a:gd name="adj" fmla="val 6616"/>
            </a:avLst>
          </a:prstGeom>
          <a:gradFill rotWithShape="1">
            <a:gsLst>
              <a:gs pos="0">
                <a:srgbClr val="FEF3E2"/>
              </a:gs>
              <a:gs pos="100000">
                <a:srgbClr val="C9E1D0"/>
              </a:gs>
            </a:gsLst>
            <a:path path="shape">
              <a:fillToRect l="50000" t="50000" r="50000" b="50000"/>
            </a:path>
          </a:gradFill>
          <a:ln w="6350" algn="ctr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 lIns="0" rIns="0" anchor="ctr"/>
          <a:lstStyle>
            <a:lvl1pPr marL="174625" indent="-174625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1800" b="1" dirty="0">
                <a:latin typeface="Bimini" pitchFamily="2" charset="0"/>
                <a:cs typeface="Tahoma" panose="020B0604030504040204" pitchFamily="34" charset="0"/>
              </a:rPr>
              <a:t>2- Reactive password checking</a:t>
            </a:r>
          </a:p>
          <a:p>
            <a:pPr algn="l" rtl="0" eaLnBrk="1" hangingPunct="1">
              <a:buSzPct val="120000"/>
              <a:buFontTx/>
              <a:buChar char="•"/>
            </a:pPr>
            <a:r>
              <a:rPr lang="en-US" altLang="en-US" sz="1400" dirty="0">
                <a:latin typeface="Tahoma" panose="020B0604030504040204" pitchFamily="34" charset="0"/>
                <a:cs typeface="Tahoma" panose="020B0604030504040204" pitchFamily="34" charset="0"/>
              </a:rPr>
              <a:t>The system periodically runs its own password cracker to find guessable passwords.</a:t>
            </a:r>
          </a:p>
          <a:p>
            <a:pPr algn="l" rtl="0" eaLnBrk="1" hangingPunct="1">
              <a:buSzPct val="120000"/>
              <a:buFontTx/>
              <a:buChar char="•"/>
            </a:pPr>
            <a:r>
              <a:rPr lang="en-US" altLang="en-US" sz="1400" dirty="0">
                <a:latin typeface="Tahoma" panose="020B0604030504040204" pitchFamily="34" charset="0"/>
                <a:cs typeface="Tahoma" panose="020B0604030504040204" pitchFamily="34" charset="0"/>
              </a:rPr>
              <a:t>The system cancels them and notifies the user.</a:t>
            </a:r>
          </a:p>
          <a:p>
            <a:pPr algn="l" rtl="0" eaLnBrk="1" hangingPunct="1">
              <a:buSzPct val="120000"/>
              <a:buFontTx/>
              <a:buChar char="•"/>
            </a:pPr>
            <a:r>
              <a:rPr lang="en-US" altLang="en-US" sz="1400" dirty="0">
                <a:latin typeface="Tahoma" panose="020B0604030504040204" pitchFamily="34" charset="0"/>
                <a:cs typeface="Tahoma" panose="020B0604030504040204" pitchFamily="34" charset="0"/>
              </a:rPr>
              <a:t>It is resource intensive if job is done right.</a:t>
            </a:r>
          </a:p>
          <a:p>
            <a:pPr algn="l" rtl="0" eaLnBrk="1" hangingPunct="1">
              <a:buSzPct val="120000"/>
              <a:buFontTx/>
              <a:buChar char="•"/>
            </a:pPr>
            <a:r>
              <a:rPr lang="en-US" altLang="en-US" sz="1400" dirty="0">
                <a:latin typeface="Tahoma" panose="020B0604030504040204" pitchFamily="34" charset="0"/>
                <a:cs typeface="Tahoma" panose="020B0604030504040204" pitchFamily="34" charset="0"/>
              </a:rPr>
              <a:t>Also, passwords remain vulnerable until checking.</a:t>
            </a:r>
          </a:p>
          <a:p>
            <a:pPr algn="l" rtl="0" eaLnBrk="1" hangingPunct="1">
              <a:buSzPct val="120000"/>
              <a:buFontTx/>
              <a:buChar char="•"/>
            </a:pPr>
            <a:endParaRPr lang="en-US" altLang="en-US" sz="16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AutoShape 11">
            <a:extLst>
              <a:ext uri="{FF2B5EF4-FFF2-40B4-BE49-F238E27FC236}">
                <a16:creationId xmlns:a16="http://schemas.microsoft.com/office/drawing/2014/main" id="{5C3636D8-9C67-4B98-9A1D-B48B9B2B18EB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4735995" y="3792627"/>
            <a:ext cx="2143107" cy="2591705"/>
          </a:xfrm>
          <a:prstGeom prst="roundRect">
            <a:avLst>
              <a:gd name="adj" fmla="val 6616"/>
            </a:avLst>
          </a:prstGeom>
          <a:gradFill rotWithShape="1">
            <a:gsLst>
              <a:gs pos="0">
                <a:srgbClr val="FEF3E2"/>
              </a:gs>
              <a:gs pos="100000">
                <a:srgbClr val="C9E1D0"/>
              </a:gs>
            </a:gsLst>
            <a:path path="shape">
              <a:fillToRect l="50000" t="50000" r="50000" b="50000"/>
            </a:path>
          </a:gradFill>
          <a:ln w="6350" algn="ctr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 lIns="0" rIns="0" anchor="ctr"/>
          <a:lstStyle>
            <a:lvl1pPr marL="174625" indent="-174625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chemeClr val="accent2"/>
              </a:buClr>
            </a:pPr>
            <a:r>
              <a:rPr lang="en-US" altLang="en-US" sz="1800" b="1" dirty="0">
                <a:latin typeface="Bimini" pitchFamily="2" charset="0"/>
                <a:cs typeface="Tahoma" panose="020B0604030504040204" pitchFamily="34" charset="0"/>
              </a:rPr>
              <a:t>3- Proactive password checking</a:t>
            </a:r>
          </a:p>
          <a:p>
            <a:pPr eaLnBrk="1" hangingPunct="1">
              <a:buSzPct val="120000"/>
              <a:buFontTx/>
              <a:buChar char="•"/>
            </a:pPr>
            <a:r>
              <a:rPr lang="en-US" altLang="en-US" sz="1400" dirty="0">
                <a:latin typeface="Tahoma" panose="020B0604030504040204" pitchFamily="34" charset="0"/>
                <a:cs typeface="Tahoma" panose="020B0604030504040204" pitchFamily="34" charset="0"/>
              </a:rPr>
              <a:t>It is the most promising.</a:t>
            </a:r>
          </a:p>
          <a:p>
            <a:pPr eaLnBrk="1" hangingPunct="1">
              <a:buSzPct val="120000"/>
              <a:buFontTx/>
              <a:buChar char="•"/>
            </a:pPr>
            <a:r>
              <a:rPr lang="en-US" altLang="en-US" sz="1400" dirty="0">
                <a:latin typeface="Tahoma" panose="020B0604030504040204" pitchFamily="34" charset="0"/>
                <a:cs typeface="Tahoma" panose="020B0604030504040204" pitchFamily="34" charset="0"/>
              </a:rPr>
              <a:t>A user is allowed to select password.</a:t>
            </a:r>
          </a:p>
          <a:p>
            <a:pPr eaLnBrk="1" hangingPunct="1">
              <a:buSzPct val="120000"/>
              <a:buFontTx/>
              <a:buChar char="•"/>
            </a:pPr>
            <a:r>
              <a:rPr lang="en-US" altLang="en-US" sz="1400" dirty="0">
                <a:latin typeface="Tahoma" panose="020B0604030504040204" pitchFamily="34" charset="0"/>
                <a:cs typeface="Tahoma" panose="020B0604030504040204" pitchFamily="34" charset="0"/>
              </a:rPr>
              <a:t>At time of selecting, the system checks to see if password is allowable, and if not, rejects it.</a:t>
            </a:r>
          </a:p>
        </p:txBody>
      </p:sp>
      <p:sp>
        <p:nvSpPr>
          <p:cNvPr id="37" name="AutoShape 11">
            <a:extLst>
              <a:ext uri="{FF2B5EF4-FFF2-40B4-BE49-F238E27FC236}">
                <a16:creationId xmlns:a16="http://schemas.microsoft.com/office/drawing/2014/main" id="{32F09EC6-5BC3-4EBE-A9C5-C9D72B6B9AD0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7026381" y="3863050"/>
            <a:ext cx="5095278" cy="2591705"/>
          </a:xfrm>
          <a:prstGeom prst="roundRect">
            <a:avLst>
              <a:gd name="adj" fmla="val 6616"/>
            </a:avLst>
          </a:prstGeom>
          <a:gradFill rotWithShape="1">
            <a:gsLst>
              <a:gs pos="0">
                <a:srgbClr val="FEF3E2"/>
              </a:gs>
              <a:gs pos="100000">
                <a:srgbClr val="C9E1D0"/>
              </a:gs>
            </a:gsLst>
            <a:path path="shape">
              <a:fillToRect l="50000" t="50000" r="50000" b="50000"/>
            </a:path>
          </a:gradFill>
          <a:ln w="6350" algn="ctr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 lIns="0" rIns="0" anchor="ctr"/>
          <a:lstStyle>
            <a:lvl1pPr marL="174625" indent="-174625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chemeClr val="accent2"/>
              </a:buClr>
            </a:pPr>
            <a:r>
              <a:rPr lang="en-US" altLang="en-US" sz="1800" b="1" dirty="0">
                <a:latin typeface="Bimini" pitchFamily="2" charset="0"/>
                <a:cs typeface="Tahoma" panose="020B0604030504040204" pitchFamily="34" charset="0"/>
              </a:rPr>
              <a:t>4- User education</a:t>
            </a:r>
          </a:p>
          <a:p>
            <a:pPr eaLnBrk="1" hangingPunct="1">
              <a:buSzPct val="120000"/>
              <a:buFontTx/>
              <a:buChar char="•"/>
            </a:pPr>
            <a:r>
              <a:rPr lang="en-US" altLang="en-US" sz="1400" dirty="0">
                <a:latin typeface="Tahoma" panose="020B0604030504040204" pitchFamily="34" charset="0"/>
                <a:cs typeface="Tahoma" panose="020B0604030504040204" pitchFamily="34" charset="0"/>
              </a:rPr>
              <a:t>Users are alerted with importance of unguessable passwords.</a:t>
            </a:r>
          </a:p>
          <a:p>
            <a:pPr eaLnBrk="1" hangingPunct="1">
              <a:buSzPct val="120000"/>
              <a:buFontTx/>
              <a:buChar char="•"/>
            </a:pPr>
            <a:r>
              <a:rPr lang="en-US" altLang="en-US" sz="1400" dirty="0">
                <a:latin typeface="Tahoma" panose="020B0604030504040204" pitchFamily="34" charset="0"/>
                <a:cs typeface="Tahoma" panose="020B0604030504040204" pitchFamily="34" charset="0"/>
              </a:rPr>
              <a:t>Users are provided with guidelines for selecting passwords.</a:t>
            </a:r>
          </a:p>
          <a:p>
            <a:pPr eaLnBrk="1" hangingPunct="1">
              <a:buSzPct val="120000"/>
              <a:buFontTx/>
              <a:buChar char="•"/>
            </a:pPr>
            <a:r>
              <a:rPr lang="en-US" altLang="en-US" sz="1400" dirty="0">
                <a:latin typeface="Tahoma" panose="020B0604030504040204" pitchFamily="34" charset="0"/>
                <a:cs typeface="Tahoma" panose="020B0604030504040204" pitchFamily="34" charset="0"/>
              </a:rPr>
              <a:t>The following rules could be enforced:</a:t>
            </a:r>
          </a:p>
          <a:p>
            <a:pPr marL="0" indent="0" eaLnBrk="1" hangingPunct="1">
              <a:buSzPct val="120000"/>
            </a:pPr>
            <a:r>
              <a:rPr lang="en-US" altLang="en-US" sz="1400" dirty="0">
                <a:latin typeface="Tahoma" panose="020B0604030504040204" pitchFamily="34" charset="0"/>
                <a:cs typeface="Tahoma" panose="020B0604030504040204" pitchFamily="34" charset="0"/>
              </a:rPr>
              <a:t>1- All passwords must be at least 8 characters long.</a:t>
            </a:r>
          </a:p>
          <a:p>
            <a:pPr marL="0" indent="0" eaLnBrk="1" hangingPunct="1">
              <a:buSzPct val="120000"/>
            </a:pPr>
            <a:r>
              <a:rPr lang="en-US" altLang="en-US" sz="1400" dirty="0">
                <a:latin typeface="Tahoma" panose="020B0604030504040204" pitchFamily="34" charset="0"/>
                <a:cs typeface="Tahoma" panose="020B0604030504040204" pitchFamily="34" charset="0"/>
              </a:rPr>
              <a:t>2- Passwords must include at least one each of uppercase, lowercase, numeric digits and punctuation marks.</a:t>
            </a:r>
          </a:p>
          <a:p>
            <a:pPr marL="0" indent="0" eaLnBrk="1" hangingPunct="1">
              <a:buSzPct val="120000"/>
            </a:pPr>
            <a:r>
              <a:rPr lang="en-US" altLang="en-US" sz="1400" dirty="0">
                <a:latin typeface="Tahoma" panose="020B0604030504040204" pitchFamily="34" charset="0"/>
                <a:cs typeface="Tahoma" panose="020B0604030504040204" pitchFamily="34" charset="0"/>
              </a:rPr>
              <a:t>3- Do not use common names or nicknames.</a:t>
            </a:r>
          </a:p>
          <a:p>
            <a:pPr marL="0" indent="0" eaLnBrk="1" hangingPunct="1">
              <a:buSzPct val="120000"/>
            </a:pPr>
            <a:r>
              <a:rPr lang="en-US" altLang="en-US" sz="1400" dirty="0">
                <a:latin typeface="Tahoma" panose="020B0604030504040204" pitchFamily="34" charset="0"/>
                <a:cs typeface="Tahoma" panose="020B0604030504040204" pitchFamily="34" charset="0"/>
              </a:rPr>
              <a:t>4- Do not use common personal.</a:t>
            </a:r>
          </a:p>
          <a:p>
            <a:pPr marL="0" indent="0" eaLnBrk="1" hangingPunct="1">
              <a:buSzPct val="120000"/>
            </a:pPr>
            <a:r>
              <a:rPr lang="en-US" altLang="en-US" sz="1400" dirty="0">
                <a:latin typeface="Tahoma" panose="020B0604030504040204" pitchFamily="34" charset="0"/>
                <a:cs typeface="Tahoma" panose="020B0604030504040204" pitchFamily="34" charset="0"/>
              </a:rPr>
              <a:t>5- Do not repeat letters or digits in the password. </a:t>
            </a:r>
          </a:p>
          <a:p>
            <a:pPr marL="0" indent="0" algn="l" rtl="0" eaLnBrk="1" hangingPunct="1">
              <a:buSzPct val="120000"/>
            </a:pPr>
            <a:endParaRPr lang="en-US" altLang="en-US" sz="16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792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0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4" dur="500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1" grpId="0" animBg="1"/>
      <p:bldP spid="32" grpId="0" animBg="1"/>
      <p:bldP spid="33" grpId="0" animBg="1"/>
      <p:bldP spid="34" grpId="0" build="p" animBg="1"/>
      <p:bldP spid="34" grpId="1" build="allAtOnce" animBg="1"/>
      <p:bldP spid="35" grpId="0" build="p" animBg="1"/>
      <p:bldP spid="35" grpId="1" build="allAtOnce" animBg="1"/>
      <p:bldP spid="36" grpId="0" build="p" animBg="1"/>
      <p:bldP spid="36" grpId="1" build="allAtOnce" animBg="1"/>
      <p:bldP spid="37" grpId="0" build="p" animBg="1"/>
      <p:bldP spid="37" grpId="1" build="allAtOnce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رسم 3">
            <a:extLst>
              <a:ext uri="{FF2B5EF4-FFF2-40B4-BE49-F238E27FC236}">
                <a16:creationId xmlns:a16="http://schemas.microsoft.com/office/drawing/2014/main" id="{3BE6478E-F9EE-485D-A2E3-6D2AEC76A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2839" y="1372286"/>
            <a:ext cx="3774341" cy="3774341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2749C3E-1E25-49E7-AB3C-5FE2400D2B39}"/>
              </a:ext>
            </a:extLst>
          </p:cNvPr>
          <p:cNvSpPr txBox="1"/>
          <p:nvPr/>
        </p:nvSpPr>
        <p:spPr>
          <a:xfrm>
            <a:off x="5015724" y="2890391"/>
            <a:ext cx="6016486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sz="3200" dirty="0"/>
              <a:t>What are the main approaches of storing password file?</a:t>
            </a:r>
          </a:p>
          <a:p>
            <a:pPr rtl="1"/>
            <a:endParaRPr lang="ar-S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15">
            <a:extLst>
              <a:ext uri="{FF2B5EF4-FFF2-40B4-BE49-F238E27FC236}">
                <a16:creationId xmlns:a16="http://schemas.microsoft.com/office/drawing/2014/main" id="{B699706C-6C8D-490A-AB1F-BE4809D9D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8" name="مستطيل 6">
            <a:extLst>
              <a:ext uri="{FF2B5EF4-FFF2-40B4-BE49-F238E27FC236}">
                <a16:creationId xmlns:a16="http://schemas.microsoft.com/office/drawing/2014/main" id="{E9101D92-FDFC-43C6-82DD-980D46E1E1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4039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189272"/>
            <a:ext cx="8679915" cy="1748729"/>
          </a:xfrm>
        </p:spPr>
        <p:txBody>
          <a:bodyPr>
            <a:normAutofit/>
          </a:bodyPr>
          <a:lstStyle/>
          <a:p>
            <a:r>
              <a:rPr lang="en-GB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End of Lecture 7 Part 2</a:t>
            </a:r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9" name="مستطيل 6">
            <a:extLst>
              <a:ext uri="{FF2B5EF4-FFF2-40B4-BE49-F238E27FC236}">
                <a16:creationId xmlns:a16="http://schemas.microsoft.com/office/drawing/2014/main" id="{04626986-101E-4FFC-9968-4AE4C209D8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257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3ACE14-E7DE-457B-822C-5CF43CC9E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866" y="1595736"/>
            <a:ext cx="6842904" cy="412670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l" rtl="0">
              <a:lnSpc>
                <a:spcPct val="100000"/>
              </a:lnSpc>
              <a:buNone/>
            </a:pPr>
            <a:r>
              <a:rPr lang="en-GB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Topics: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Entity authentication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Digital signature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Access control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Message integrity and authentication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4BADFC5-BDFB-4EC7-9738-AA9436319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pic>
        <p:nvPicPr>
          <p:cNvPr id="18" name="صورة 17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A2796007-5A94-4264-931C-5B25895A4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3770" y="1720820"/>
            <a:ext cx="4017857" cy="3876539"/>
          </a:xfrm>
          <a:prstGeom prst="rect">
            <a:avLst/>
          </a:prstGeom>
        </p:spPr>
      </p:pic>
      <p:sp>
        <p:nvSpPr>
          <p:cNvPr id="10" name="مستطيل 6">
            <a:extLst>
              <a:ext uri="{FF2B5EF4-FFF2-40B4-BE49-F238E27FC236}">
                <a16:creationId xmlns:a16="http://schemas.microsoft.com/office/drawing/2014/main" id="{ECADE764-C6BE-4A3B-AB9B-074CEB8F6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6812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15DAF-1B90-440D-94C2-2B542EEE07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691873"/>
            <a:ext cx="3455987" cy="1006475"/>
          </a:xfrm>
        </p:spPr>
        <p:txBody>
          <a:bodyPr>
            <a:normAutofit/>
          </a:bodyPr>
          <a:lstStyle/>
          <a:p>
            <a:r>
              <a:rPr lang="en-US" b="1" dirty="0"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Objectives </a:t>
            </a:r>
            <a:endParaRPr lang="en-GB" b="1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7079E822-FE8A-45A5-AA7B-B751F83E5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grpSp>
        <p:nvGrpSpPr>
          <p:cNvPr id="38" name="مجموعة 4">
            <a:extLst>
              <a:ext uri="{FF2B5EF4-FFF2-40B4-BE49-F238E27FC236}">
                <a16:creationId xmlns:a16="http://schemas.microsoft.com/office/drawing/2014/main" id="{DFBB2E2A-19B0-4BDD-9796-09671CC78628}"/>
              </a:ext>
            </a:extLst>
          </p:cNvPr>
          <p:cNvGrpSpPr/>
          <p:nvPr/>
        </p:nvGrpSpPr>
        <p:grpSpPr>
          <a:xfrm>
            <a:off x="4053579" y="1545688"/>
            <a:ext cx="6038076" cy="523220"/>
            <a:chOff x="4792288" y="1193945"/>
            <a:chExt cx="3921633" cy="523220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298C16E-6448-4B1C-AB1A-5D62B5B2DE7C}"/>
                </a:ext>
              </a:extLst>
            </p:cNvPr>
            <p:cNvSpPr txBox="1"/>
            <p:nvPr/>
          </p:nvSpPr>
          <p:spPr>
            <a:xfrm>
              <a:off x="5128361" y="1193945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Differentiate between security services</a:t>
              </a:r>
            </a:p>
          </p:txBody>
        </p:sp>
        <p:sp>
          <p:nvSpPr>
            <p:cNvPr id="40" name="شكل بيضاوي 2">
              <a:extLst>
                <a:ext uri="{FF2B5EF4-FFF2-40B4-BE49-F238E27FC236}">
                  <a16:creationId xmlns:a16="http://schemas.microsoft.com/office/drawing/2014/main" id="{41EFC118-7865-4D7B-AD05-54466FA3AFF1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2064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1" name="مجموعة 4">
            <a:extLst>
              <a:ext uri="{FF2B5EF4-FFF2-40B4-BE49-F238E27FC236}">
                <a16:creationId xmlns:a16="http://schemas.microsoft.com/office/drawing/2014/main" id="{35A34580-B1C7-41E2-A4A6-92700B09CD12}"/>
              </a:ext>
            </a:extLst>
          </p:cNvPr>
          <p:cNvGrpSpPr/>
          <p:nvPr/>
        </p:nvGrpSpPr>
        <p:grpSpPr>
          <a:xfrm>
            <a:off x="4093944" y="2238983"/>
            <a:ext cx="5951535" cy="954107"/>
            <a:chOff x="4792288" y="1135444"/>
            <a:chExt cx="3915148" cy="954107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97BA69D-5798-49A8-8DC0-3E7317439102}"/>
                </a:ext>
              </a:extLst>
            </p:cNvPr>
            <p:cNvSpPr txBox="1"/>
            <p:nvPr/>
          </p:nvSpPr>
          <p:spPr>
            <a:xfrm>
              <a:off x="5121876" y="1135444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Explain the measures to verify the authenticity of an entity</a:t>
              </a:r>
            </a:p>
          </p:txBody>
        </p:sp>
        <p:sp>
          <p:nvSpPr>
            <p:cNvPr id="43" name="شكل بيضاوي 2">
              <a:extLst>
                <a:ext uri="{FF2B5EF4-FFF2-40B4-BE49-F238E27FC236}">
                  <a16:creationId xmlns:a16="http://schemas.microsoft.com/office/drawing/2014/main" id="{5AD10ABC-3A6F-4C3A-838C-A99A4387EA8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4" name="مجموعة 4">
            <a:extLst>
              <a:ext uri="{FF2B5EF4-FFF2-40B4-BE49-F238E27FC236}">
                <a16:creationId xmlns:a16="http://schemas.microsoft.com/office/drawing/2014/main" id="{64B1C5EB-1AAC-410D-AA50-09BE5197A0E5}"/>
              </a:ext>
            </a:extLst>
          </p:cNvPr>
          <p:cNvGrpSpPr/>
          <p:nvPr/>
        </p:nvGrpSpPr>
        <p:grpSpPr>
          <a:xfrm>
            <a:off x="4093943" y="3395211"/>
            <a:ext cx="5951535" cy="523220"/>
            <a:chOff x="4792288" y="1167116"/>
            <a:chExt cx="3915777" cy="523220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608ACFE-A52F-48E7-B091-1BA4A302BEDC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Explain the digital signature mechanism</a:t>
              </a:r>
              <a:endParaRPr lang="en-US" altLang="ar-EG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46" name="شكل بيضاوي 2">
              <a:extLst>
                <a:ext uri="{FF2B5EF4-FFF2-40B4-BE49-F238E27FC236}">
                  <a16:creationId xmlns:a16="http://schemas.microsoft.com/office/drawing/2014/main" id="{E34A98E5-07DA-44D5-90B0-EA49EF8B6CA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6D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0" name="مجموعة 4">
            <a:extLst>
              <a:ext uri="{FF2B5EF4-FFF2-40B4-BE49-F238E27FC236}">
                <a16:creationId xmlns:a16="http://schemas.microsoft.com/office/drawing/2014/main" id="{41D27378-3536-4709-BC5D-2C730F4F6270}"/>
              </a:ext>
            </a:extLst>
          </p:cNvPr>
          <p:cNvGrpSpPr/>
          <p:nvPr/>
        </p:nvGrpSpPr>
        <p:grpSpPr>
          <a:xfrm>
            <a:off x="4093943" y="4112175"/>
            <a:ext cx="6639706" cy="523220"/>
            <a:chOff x="4792288" y="1167116"/>
            <a:chExt cx="3915777" cy="523220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1A43B34-1772-4C24-9F9D-D47652A805C2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Discuss the models of access control</a:t>
              </a:r>
              <a:endParaRPr lang="ar-EG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52" name="شكل بيضاوي 2">
              <a:extLst>
                <a:ext uri="{FF2B5EF4-FFF2-40B4-BE49-F238E27FC236}">
                  <a16:creationId xmlns:a16="http://schemas.microsoft.com/office/drawing/2014/main" id="{36039278-1E62-4FAF-98DE-E0AB13404F7E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6" name="مستطيل 6">
            <a:extLst>
              <a:ext uri="{FF2B5EF4-FFF2-40B4-BE49-F238E27FC236}">
                <a16:creationId xmlns:a16="http://schemas.microsoft.com/office/drawing/2014/main" id="{9841B5C7-20A1-4899-91FB-F9FF62F54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27" name="مجموعة 4">
            <a:extLst>
              <a:ext uri="{FF2B5EF4-FFF2-40B4-BE49-F238E27FC236}">
                <a16:creationId xmlns:a16="http://schemas.microsoft.com/office/drawing/2014/main" id="{F1F508FF-8F74-4231-9139-BE286841600B}"/>
              </a:ext>
            </a:extLst>
          </p:cNvPr>
          <p:cNvGrpSpPr/>
          <p:nvPr/>
        </p:nvGrpSpPr>
        <p:grpSpPr>
          <a:xfrm>
            <a:off x="4093943" y="5146654"/>
            <a:ext cx="5951535" cy="954107"/>
            <a:chOff x="4792288" y="1167116"/>
            <a:chExt cx="3915777" cy="954107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FF1AFFE-0277-492C-B849-5B4DEF6EA229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Specify the techniques required to attain message integrity.</a:t>
              </a:r>
            </a:p>
          </p:txBody>
        </p:sp>
        <p:sp>
          <p:nvSpPr>
            <p:cNvPr id="29" name="شكل بيضاوي 2">
              <a:extLst>
                <a:ext uri="{FF2B5EF4-FFF2-40B4-BE49-F238E27FC236}">
                  <a16:creationId xmlns:a16="http://schemas.microsoft.com/office/drawing/2014/main" id="{8A7CAE8C-DDAE-4672-9B6A-90161392ADF3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6D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</p:spTree>
    <p:extLst>
      <p:ext uri="{BB962C8B-B14F-4D97-AF65-F5344CB8AC3E}">
        <p14:creationId xmlns:p14="http://schemas.microsoft.com/office/powerpoint/2010/main" val="144293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Authentication using Password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2D99F3-AB55-4FA3-9489-F3C587777A18}"/>
              </a:ext>
            </a:extLst>
          </p:cNvPr>
          <p:cNvSpPr/>
          <p:nvPr/>
        </p:nvSpPr>
        <p:spPr>
          <a:xfrm>
            <a:off x="915739" y="1973077"/>
            <a:ext cx="10272501" cy="4498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Importance of password</a:t>
            </a:r>
          </a:p>
          <a:p>
            <a:endParaRPr lang="en-US" sz="2400" b="1" dirty="0"/>
          </a:p>
          <a:p>
            <a:pPr marL="357188" indent="-357188">
              <a:lnSpc>
                <a:spcPct val="137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1900" dirty="0"/>
              <a:t>The simplest and oldest method of entity authentication is password-based authentication. </a:t>
            </a:r>
          </a:p>
          <a:p>
            <a:pPr marL="357188" indent="-357188">
              <a:lnSpc>
                <a:spcPct val="137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1900" dirty="0"/>
              <a:t>It is the front line of defense against intruders.</a:t>
            </a:r>
          </a:p>
          <a:p>
            <a:pPr marL="357188" indent="-357188">
              <a:lnSpc>
                <a:spcPct val="137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1900" dirty="0"/>
              <a:t>Each user has ID that is public and a password that is private.</a:t>
            </a:r>
          </a:p>
          <a:p>
            <a:pPr marL="357188" indent="-357188">
              <a:lnSpc>
                <a:spcPct val="137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1900" dirty="0"/>
              <a:t>Password serves to authenticate individual logging on.</a:t>
            </a:r>
          </a:p>
          <a:p>
            <a:pPr marL="357188" indent="-357188">
              <a:lnSpc>
                <a:spcPct val="137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1900" dirty="0"/>
              <a:t>The importance of ID as a security way arises from:</a:t>
            </a:r>
          </a:p>
          <a:p>
            <a:pPr marL="742950" lvl="1" indent="-285750">
              <a:lnSpc>
                <a:spcPct val="137000"/>
              </a:lnSpc>
              <a:spcBef>
                <a:spcPct val="0"/>
              </a:spcBef>
              <a:buSzPct val="120000"/>
            </a:pPr>
            <a:r>
              <a:rPr lang="en-US" altLang="en-US" sz="1900" dirty="0"/>
              <a:t>1- ID determines whether a user is authorized to gain access to a system.</a:t>
            </a:r>
          </a:p>
          <a:p>
            <a:pPr marL="742950" lvl="1" indent="-285750">
              <a:lnSpc>
                <a:spcPct val="137000"/>
              </a:lnSpc>
              <a:spcBef>
                <a:spcPct val="0"/>
              </a:spcBef>
              <a:buSzPct val="120000"/>
            </a:pPr>
            <a:r>
              <a:rPr lang="en-US" altLang="en-US" sz="1900" dirty="0"/>
              <a:t>2- ID determines the privileges accorded to the user.</a:t>
            </a:r>
          </a:p>
          <a:p>
            <a:pPr marL="742950" lvl="1" indent="-285750">
              <a:lnSpc>
                <a:spcPct val="137000"/>
              </a:lnSpc>
              <a:spcBef>
                <a:spcPct val="0"/>
              </a:spcBef>
              <a:buSzPct val="120000"/>
            </a:pPr>
            <a:r>
              <a:rPr lang="en-US" altLang="en-US" sz="1900" dirty="0"/>
              <a:t>3- ID is used as discretionary access control.</a:t>
            </a:r>
          </a:p>
        </p:txBody>
      </p:sp>
      <p:sp>
        <p:nvSpPr>
          <p:cNvPr id="105" name="مستطيل 6">
            <a:extLst>
              <a:ext uri="{FF2B5EF4-FFF2-40B4-BE49-F238E27FC236}">
                <a16:creationId xmlns:a16="http://schemas.microsoft.com/office/drawing/2014/main" id="{198793B2-76B2-47D2-8BE1-FAF5D1F2C1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71863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Password</a:t>
            </a:r>
          </a:p>
        </p:txBody>
      </p:sp>
      <p:sp>
        <p:nvSpPr>
          <p:cNvPr id="30" name="مستطيل 6">
            <a:extLst>
              <a:ext uri="{FF2B5EF4-FFF2-40B4-BE49-F238E27FC236}">
                <a16:creationId xmlns:a16="http://schemas.microsoft.com/office/drawing/2014/main" id="{83CD8F06-8AD0-4E47-9A2C-9D8EBEA095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E7E369-E677-4AAA-B484-44FE80344592}"/>
              </a:ext>
            </a:extLst>
          </p:cNvPr>
          <p:cNvSpPr/>
          <p:nvPr/>
        </p:nvSpPr>
        <p:spPr>
          <a:xfrm>
            <a:off x="915738" y="1855987"/>
            <a:ext cx="88472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Storing a password file</a:t>
            </a:r>
          </a:p>
        </p:txBody>
      </p:sp>
      <p:sp>
        <p:nvSpPr>
          <p:cNvPr id="44" name="AutoShape 4">
            <a:extLst>
              <a:ext uri="{FF2B5EF4-FFF2-40B4-BE49-F238E27FC236}">
                <a16:creationId xmlns:a16="http://schemas.microsoft.com/office/drawing/2014/main" id="{E095C06E-E245-4A4D-B7DF-E81851508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4737" y="2209800"/>
            <a:ext cx="3530593" cy="420688"/>
          </a:xfrm>
          <a:prstGeom prst="octagon">
            <a:avLst>
              <a:gd name="adj" fmla="val 12829"/>
            </a:avLst>
          </a:prstGeom>
          <a:solidFill>
            <a:srgbClr val="E4E4E4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0000CC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1400" b="1" dirty="0">
                <a:latin typeface="Tahoma" pitchFamily="34" charset="0"/>
                <a:cs typeface="Tahoma" pitchFamily="34" charset="0"/>
              </a:rPr>
              <a:t>Approaches of storing password file</a:t>
            </a:r>
          </a:p>
        </p:txBody>
      </p:sp>
      <p:grpSp>
        <p:nvGrpSpPr>
          <p:cNvPr id="45" name="Group 5">
            <a:extLst>
              <a:ext uri="{FF2B5EF4-FFF2-40B4-BE49-F238E27FC236}">
                <a16:creationId xmlns:a16="http://schemas.microsoft.com/office/drawing/2014/main" id="{255CB85F-E820-4B78-BDCE-D7BB92C7014E}"/>
              </a:ext>
            </a:extLst>
          </p:cNvPr>
          <p:cNvGrpSpPr>
            <a:grpSpLocks/>
          </p:cNvGrpSpPr>
          <p:nvPr/>
        </p:nvGrpSpPr>
        <p:grpSpPr bwMode="auto">
          <a:xfrm>
            <a:off x="3041650" y="2616200"/>
            <a:ext cx="6108700" cy="812800"/>
            <a:chOff x="1096" y="1840"/>
            <a:chExt cx="3848" cy="512"/>
          </a:xfrm>
        </p:grpSpPr>
        <p:sp>
          <p:nvSpPr>
            <p:cNvPr id="46" name="Line 6">
              <a:extLst>
                <a:ext uri="{FF2B5EF4-FFF2-40B4-BE49-F238E27FC236}">
                  <a16:creationId xmlns:a16="http://schemas.microsoft.com/office/drawing/2014/main" id="{1380D399-51A0-478E-84B7-25DCE285BE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6" y="2062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7">
              <a:extLst>
                <a:ext uri="{FF2B5EF4-FFF2-40B4-BE49-F238E27FC236}">
                  <a16:creationId xmlns:a16="http://schemas.microsoft.com/office/drawing/2014/main" id="{B7BA3F37-08DF-42CA-80A4-5DA40942DF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1840"/>
              <a:ext cx="0" cy="2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8">
              <a:extLst>
                <a:ext uri="{FF2B5EF4-FFF2-40B4-BE49-F238E27FC236}">
                  <a16:creationId xmlns:a16="http://schemas.microsoft.com/office/drawing/2014/main" id="{879874CD-B021-4F36-BFE4-624F976ECF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062"/>
              <a:ext cx="38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Line 9">
              <a:extLst>
                <a:ext uri="{FF2B5EF4-FFF2-40B4-BE49-F238E27FC236}">
                  <a16:creationId xmlns:a16="http://schemas.microsoft.com/office/drawing/2014/main" id="{76297480-F688-4100-94C3-487C6C7359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4" y="2060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Line 10">
              <a:extLst>
                <a:ext uri="{FF2B5EF4-FFF2-40B4-BE49-F238E27FC236}">
                  <a16:creationId xmlns:a16="http://schemas.microsoft.com/office/drawing/2014/main" id="{3CB96518-FB3C-4B10-9ED2-5F1B441273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6" y="2068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11">
              <a:extLst>
                <a:ext uri="{FF2B5EF4-FFF2-40B4-BE49-F238E27FC236}">
                  <a16:creationId xmlns:a16="http://schemas.microsoft.com/office/drawing/2014/main" id="{DDBEEB92-2C96-4A4C-82A4-7F5E5E856D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0" y="2068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" name="AutoShape 12">
            <a:extLst>
              <a:ext uri="{FF2B5EF4-FFF2-40B4-BE49-F238E27FC236}">
                <a16:creationId xmlns:a16="http://schemas.microsoft.com/office/drawing/2014/main" id="{F4A260B1-E405-43B8-A71D-F028593EB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8525" y="3238500"/>
            <a:ext cx="1727200" cy="395288"/>
          </a:xfrm>
          <a:prstGeom prst="octagon">
            <a:avLst>
              <a:gd name="adj" fmla="val 8972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Clear password</a:t>
            </a:r>
          </a:p>
        </p:txBody>
      </p:sp>
      <p:sp>
        <p:nvSpPr>
          <p:cNvPr id="53" name="AutoShape 13">
            <a:extLst>
              <a:ext uri="{FF2B5EF4-FFF2-40B4-BE49-F238E27FC236}">
                <a16:creationId xmlns:a16="http://schemas.microsoft.com/office/drawing/2014/main" id="{257E9D76-1412-40E2-A281-059860421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7350" y="3238500"/>
            <a:ext cx="1727200" cy="395288"/>
          </a:xfrm>
          <a:prstGeom prst="octagon">
            <a:avLst>
              <a:gd name="adj" fmla="val 8972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Hashed password</a:t>
            </a:r>
          </a:p>
        </p:txBody>
      </p:sp>
      <p:sp>
        <p:nvSpPr>
          <p:cNvPr id="54" name="AutoShape 14">
            <a:extLst>
              <a:ext uri="{FF2B5EF4-FFF2-40B4-BE49-F238E27FC236}">
                <a16:creationId xmlns:a16="http://schemas.microsoft.com/office/drawing/2014/main" id="{93B46C72-A97B-4115-8BD3-56E0B70A0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4750" y="3249613"/>
            <a:ext cx="1727200" cy="395287"/>
          </a:xfrm>
          <a:prstGeom prst="octagon">
            <a:avLst>
              <a:gd name="adj" fmla="val 11083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Salted password</a:t>
            </a:r>
          </a:p>
        </p:txBody>
      </p:sp>
      <p:sp>
        <p:nvSpPr>
          <p:cNvPr id="55" name="AutoShape 15">
            <a:extLst>
              <a:ext uri="{FF2B5EF4-FFF2-40B4-BE49-F238E27FC236}">
                <a16:creationId xmlns:a16="http://schemas.microsoft.com/office/drawing/2014/main" id="{886C6582-C540-4CF4-B06D-8F2F41A6C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750" y="3251200"/>
            <a:ext cx="1727200" cy="395288"/>
          </a:xfrm>
          <a:prstGeom prst="octagon">
            <a:avLst>
              <a:gd name="adj" fmla="val 11083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Combined storage</a:t>
            </a:r>
          </a:p>
        </p:txBody>
      </p:sp>
      <p:sp>
        <p:nvSpPr>
          <p:cNvPr id="56" name="AutoShape 11">
            <a:extLst>
              <a:ext uri="{FF2B5EF4-FFF2-40B4-BE49-F238E27FC236}">
                <a16:creationId xmlns:a16="http://schemas.microsoft.com/office/drawing/2014/main" id="{F11B05A0-BC03-488D-ACF3-075760ABD420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915738" y="3979182"/>
            <a:ext cx="9570307" cy="2362200"/>
          </a:xfrm>
          <a:prstGeom prst="roundRect">
            <a:avLst>
              <a:gd name="adj" fmla="val 6616"/>
            </a:avLst>
          </a:prstGeom>
          <a:gradFill rotWithShape="1">
            <a:gsLst>
              <a:gs pos="0">
                <a:srgbClr val="C9E1D0"/>
              </a:gs>
              <a:gs pos="100000">
                <a:srgbClr val="FEF3E2"/>
              </a:gs>
            </a:gsLst>
            <a:path path="shape">
              <a:fillToRect l="50000" t="50000" r="50000" b="50000"/>
            </a:path>
          </a:gradFill>
          <a:ln w="6350" algn="ctr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 lIns="0" rIns="0" anchor="ctr"/>
          <a:lstStyle>
            <a:lvl1pPr marL="174625" indent="-174625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buSzPct val="70000"/>
              <a:buFont typeface="Wingdings" panose="05000000000000000000" pitchFamily="2" charset="2"/>
              <a:buNone/>
            </a:pPr>
            <a:r>
              <a:rPr lang="en-US" altLang="en-US" sz="1800" b="1" u="sng" dirty="0">
                <a:latin typeface="Bimini" pitchFamily="2" charset="0"/>
                <a:cs typeface="Tahoma" panose="020B0604030504040204" pitchFamily="34" charset="0"/>
              </a:rPr>
              <a:t>1- Clear password</a:t>
            </a:r>
          </a:p>
          <a:p>
            <a:pPr algn="l" rtl="0" eaLnBrk="1" hangingPunct="1">
              <a:buSzPct val="120000"/>
              <a:buFontTx/>
              <a:buChar char="•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In this rudimentary approach, the system keeps a table (file) that is stored in clear by user identification.</a:t>
            </a:r>
          </a:p>
          <a:p>
            <a:pPr algn="l" rtl="0" eaLnBrk="1" hangingPunct="1">
              <a:buSzPct val="120000"/>
              <a:buFontTx/>
              <a:buChar char="•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To </a:t>
            </a: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access </a:t>
            </a: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the system, user sends his ID and password in plaintext to system.</a:t>
            </a:r>
          </a:p>
          <a:p>
            <a:pPr algn="l" rtl="0" eaLnBrk="1" hangingPunct="1">
              <a:buSzPct val="120000"/>
            </a:pPr>
            <a:r>
              <a:rPr lang="en-US" altLang="en-US" sz="1600" b="1" u="sng" dirty="0">
                <a:latin typeface="Tahoma" panose="020B0604030504040204" pitchFamily="34" charset="0"/>
                <a:cs typeface="Tahoma" panose="020B0604030504040204" pitchFamily="34" charset="0"/>
              </a:rPr>
              <a:t>Attacks on this approach</a:t>
            </a:r>
          </a:p>
          <a:p>
            <a:pPr algn="l" rtl="0" eaLnBrk="1" hangingPunct="1">
              <a:buSzPct val="120000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1- Eavesdropping by intercepting.</a:t>
            </a:r>
          </a:p>
          <a:p>
            <a:pPr algn="l" rtl="0" eaLnBrk="1" hangingPunct="1">
              <a:buSzPct val="120000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2- Stealing a password physically.</a:t>
            </a:r>
          </a:p>
          <a:p>
            <a:pPr algn="l" rtl="0" eaLnBrk="1" hangingPunct="1">
              <a:buSzPct val="120000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3- Accessing a password file by hacking the system.</a:t>
            </a:r>
          </a:p>
          <a:p>
            <a:pPr algn="l" rtl="0" eaLnBrk="1" hangingPunct="1">
              <a:buSzPct val="120000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4-Guessing the password</a:t>
            </a: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endParaRPr lang="en-US" altLang="en-US" sz="16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846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52" grpId="0" animBg="1"/>
      <p:bldP spid="53" grpId="0" animBg="1"/>
      <p:bldP spid="54" grpId="0" animBg="1"/>
      <p:bldP spid="55" grpId="0" animBg="1"/>
      <p:bldP spid="56" grpId="0" build="p" animBg="1"/>
      <p:bldP spid="56" grpId="1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Password</a:t>
            </a:r>
          </a:p>
        </p:txBody>
      </p:sp>
      <p:sp>
        <p:nvSpPr>
          <p:cNvPr id="30" name="مستطيل 6">
            <a:extLst>
              <a:ext uri="{FF2B5EF4-FFF2-40B4-BE49-F238E27FC236}">
                <a16:creationId xmlns:a16="http://schemas.microsoft.com/office/drawing/2014/main" id="{83CD8F06-8AD0-4E47-9A2C-9D8EBEA095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E7E369-E677-4AAA-B484-44FE80344592}"/>
              </a:ext>
            </a:extLst>
          </p:cNvPr>
          <p:cNvSpPr/>
          <p:nvPr/>
        </p:nvSpPr>
        <p:spPr>
          <a:xfrm>
            <a:off x="915738" y="1855987"/>
            <a:ext cx="88472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Storing a password file</a:t>
            </a:r>
          </a:p>
        </p:txBody>
      </p:sp>
      <p:sp>
        <p:nvSpPr>
          <p:cNvPr id="44" name="AutoShape 4">
            <a:extLst>
              <a:ext uri="{FF2B5EF4-FFF2-40B4-BE49-F238E27FC236}">
                <a16:creationId xmlns:a16="http://schemas.microsoft.com/office/drawing/2014/main" id="{E095C06E-E245-4A4D-B7DF-E81851508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4737" y="2209800"/>
            <a:ext cx="3530593" cy="420688"/>
          </a:xfrm>
          <a:prstGeom prst="octagon">
            <a:avLst>
              <a:gd name="adj" fmla="val 12829"/>
            </a:avLst>
          </a:prstGeom>
          <a:solidFill>
            <a:srgbClr val="E4E4E4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0000CC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1400" b="1" dirty="0">
                <a:latin typeface="Tahoma" pitchFamily="34" charset="0"/>
                <a:cs typeface="Tahoma" pitchFamily="34" charset="0"/>
              </a:rPr>
              <a:t>Approaches of storing password file</a:t>
            </a:r>
          </a:p>
        </p:txBody>
      </p:sp>
      <p:grpSp>
        <p:nvGrpSpPr>
          <p:cNvPr id="45" name="Group 5">
            <a:extLst>
              <a:ext uri="{FF2B5EF4-FFF2-40B4-BE49-F238E27FC236}">
                <a16:creationId xmlns:a16="http://schemas.microsoft.com/office/drawing/2014/main" id="{255CB85F-E820-4B78-BDCE-D7BB92C7014E}"/>
              </a:ext>
            </a:extLst>
          </p:cNvPr>
          <p:cNvGrpSpPr>
            <a:grpSpLocks/>
          </p:cNvGrpSpPr>
          <p:nvPr/>
        </p:nvGrpSpPr>
        <p:grpSpPr bwMode="auto">
          <a:xfrm>
            <a:off x="3041650" y="2616200"/>
            <a:ext cx="6108700" cy="812800"/>
            <a:chOff x="1096" y="1840"/>
            <a:chExt cx="3848" cy="512"/>
          </a:xfrm>
        </p:grpSpPr>
        <p:sp>
          <p:nvSpPr>
            <p:cNvPr id="46" name="Line 6">
              <a:extLst>
                <a:ext uri="{FF2B5EF4-FFF2-40B4-BE49-F238E27FC236}">
                  <a16:creationId xmlns:a16="http://schemas.microsoft.com/office/drawing/2014/main" id="{1380D399-51A0-478E-84B7-25DCE285BE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6" y="2062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7">
              <a:extLst>
                <a:ext uri="{FF2B5EF4-FFF2-40B4-BE49-F238E27FC236}">
                  <a16:creationId xmlns:a16="http://schemas.microsoft.com/office/drawing/2014/main" id="{B7BA3F37-08DF-42CA-80A4-5DA40942DF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1840"/>
              <a:ext cx="0" cy="2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8">
              <a:extLst>
                <a:ext uri="{FF2B5EF4-FFF2-40B4-BE49-F238E27FC236}">
                  <a16:creationId xmlns:a16="http://schemas.microsoft.com/office/drawing/2014/main" id="{879874CD-B021-4F36-BFE4-624F976ECF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062"/>
              <a:ext cx="38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Line 9">
              <a:extLst>
                <a:ext uri="{FF2B5EF4-FFF2-40B4-BE49-F238E27FC236}">
                  <a16:creationId xmlns:a16="http://schemas.microsoft.com/office/drawing/2014/main" id="{76297480-F688-4100-94C3-487C6C7359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4" y="2060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Line 10">
              <a:extLst>
                <a:ext uri="{FF2B5EF4-FFF2-40B4-BE49-F238E27FC236}">
                  <a16:creationId xmlns:a16="http://schemas.microsoft.com/office/drawing/2014/main" id="{3CB96518-FB3C-4B10-9ED2-5F1B441273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6" y="2068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11">
              <a:extLst>
                <a:ext uri="{FF2B5EF4-FFF2-40B4-BE49-F238E27FC236}">
                  <a16:creationId xmlns:a16="http://schemas.microsoft.com/office/drawing/2014/main" id="{DDBEEB92-2C96-4A4C-82A4-7F5E5E856D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0" y="2068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" name="AutoShape 12">
            <a:extLst>
              <a:ext uri="{FF2B5EF4-FFF2-40B4-BE49-F238E27FC236}">
                <a16:creationId xmlns:a16="http://schemas.microsoft.com/office/drawing/2014/main" id="{F4A260B1-E405-43B8-A71D-F028593EB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8525" y="3238500"/>
            <a:ext cx="1727200" cy="395288"/>
          </a:xfrm>
          <a:prstGeom prst="octagon">
            <a:avLst>
              <a:gd name="adj" fmla="val 8972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Clear password</a:t>
            </a:r>
          </a:p>
        </p:txBody>
      </p:sp>
      <p:sp>
        <p:nvSpPr>
          <p:cNvPr id="53" name="AutoShape 13">
            <a:extLst>
              <a:ext uri="{FF2B5EF4-FFF2-40B4-BE49-F238E27FC236}">
                <a16:creationId xmlns:a16="http://schemas.microsoft.com/office/drawing/2014/main" id="{257E9D76-1412-40E2-A281-059860421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7350" y="3238500"/>
            <a:ext cx="1727200" cy="395288"/>
          </a:xfrm>
          <a:prstGeom prst="octagon">
            <a:avLst>
              <a:gd name="adj" fmla="val 8972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Hashed password</a:t>
            </a:r>
          </a:p>
        </p:txBody>
      </p:sp>
      <p:sp>
        <p:nvSpPr>
          <p:cNvPr id="54" name="AutoShape 14">
            <a:extLst>
              <a:ext uri="{FF2B5EF4-FFF2-40B4-BE49-F238E27FC236}">
                <a16:creationId xmlns:a16="http://schemas.microsoft.com/office/drawing/2014/main" id="{93B46C72-A97B-4115-8BD3-56E0B70A0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4750" y="3249613"/>
            <a:ext cx="1727200" cy="395287"/>
          </a:xfrm>
          <a:prstGeom prst="octagon">
            <a:avLst>
              <a:gd name="adj" fmla="val 11083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Salted password</a:t>
            </a:r>
          </a:p>
        </p:txBody>
      </p:sp>
      <p:sp>
        <p:nvSpPr>
          <p:cNvPr id="55" name="AutoShape 15">
            <a:extLst>
              <a:ext uri="{FF2B5EF4-FFF2-40B4-BE49-F238E27FC236}">
                <a16:creationId xmlns:a16="http://schemas.microsoft.com/office/drawing/2014/main" id="{886C6582-C540-4CF4-B06D-8F2F41A6C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750" y="3251200"/>
            <a:ext cx="1727200" cy="395288"/>
          </a:xfrm>
          <a:prstGeom prst="octagon">
            <a:avLst>
              <a:gd name="adj" fmla="val 11083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Combined storage</a:t>
            </a:r>
          </a:p>
        </p:txBody>
      </p:sp>
      <p:grpSp>
        <p:nvGrpSpPr>
          <p:cNvPr id="20" name="Group 17">
            <a:extLst>
              <a:ext uri="{FF2B5EF4-FFF2-40B4-BE49-F238E27FC236}">
                <a16:creationId xmlns:a16="http://schemas.microsoft.com/office/drawing/2014/main" id="{123D7601-A2CB-41E8-ADA9-51C5459EDB30}"/>
              </a:ext>
            </a:extLst>
          </p:cNvPr>
          <p:cNvGrpSpPr>
            <a:grpSpLocks/>
          </p:cNvGrpSpPr>
          <p:nvPr/>
        </p:nvGrpSpPr>
        <p:grpSpPr bwMode="auto">
          <a:xfrm>
            <a:off x="2111375" y="4100092"/>
            <a:ext cx="7626350" cy="2314575"/>
            <a:chOff x="624" y="2518"/>
            <a:chExt cx="4804" cy="1458"/>
          </a:xfrm>
        </p:grpSpPr>
        <p:grpSp>
          <p:nvGrpSpPr>
            <p:cNvPr id="21" name="Group 18">
              <a:extLst>
                <a:ext uri="{FF2B5EF4-FFF2-40B4-BE49-F238E27FC236}">
                  <a16:creationId xmlns:a16="http://schemas.microsoft.com/office/drawing/2014/main" id="{CEC30D56-D6F1-40C3-B598-F0BC5CF865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" y="2647"/>
              <a:ext cx="519" cy="473"/>
              <a:chOff x="4416" y="1056"/>
              <a:chExt cx="539" cy="576"/>
            </a:xfrm>
          </p:grpSpPr>
          <p:pic>
            <p:nvPicPr>
              <p:cNvPr id="70" name="Picture 19" descr="ANd9GcR71UO1t4iXmu0ifsmUaAGeRULTAIu2-iqTvyChPuPLN4t6M_1OrJIN764">
                <a:hlinkClick r:id="rId3"/>
                <a:extLst>
                  <a:ext uri="{FF2B5EF4-FFF2-40B4-BE49-F238E27FC236}">
                    <a16:creationId xmlns:a16="http://schemas.microsoft.com/office/drawing/2014/main" id="{3FB4DCDF-2EFD-42FE-BF2F-26D8716C127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-12000" contrast="12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16" y="1056"/>
                <a:ext cx="539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1" name="Rectangle 20">
                <a:extLst>
                  <a:ext uri="{FF2B5EF4-FFF2-40B4-BE49-F238E27FC236}">
                    <a16:creationId xmlns:a16="http://schemas.microsoft.com/office/drawing/2014/main" id="{2DB92EB7-D9AF-4115-9CA7-F5D9C4ED77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0" y="109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400">
                    <a:latin typeface="Tahoma" panose="020B0604030504040204" pitchFamily="34" charset="0"/>
                    <a:cs typeface="Tahoma" panose="020B0604030504040204" pitchFamily="34" charset="0"/>
                  </a:rPr>
                  <a:t>A</a:t>
                </a:r>
              </a:p>
            </p:txBody>
          </p:sp>
        </p:grpSp>
        <p:sp>
          <p:nvSpPr>
            <p:cNvPr id="22" name="Line 21">
              <a:extLst>
                <a:ext uri="{FF2B5EF4-FFF2-40B4-BE49-F238E27FC236}">
                  <a16:creationId xmlns:a16="http://schemas.microsoft.com/office/drawing/2014/main" id="{5387B796-C04B-44C7-B2A3-5A68ABAC67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0" y="3008"/>
              <a:ext cx="0" cy="62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3" name="Line 22">
              <a:extLst>
                <a:ext uri="{FF2B5EF4-FFF2-40B4-BE49-F238E27FC236}">
                  <a16:creationId xmlns:a16="http://schemas.microsoft.com/office/drawing/2014/main" id="{9693B400-A7E5-479E-B282-A94F346CBB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0" y="3312"/>
              <a:ext cx="159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4" name="AutoShape 23">
              <a:extLst>
                <a:ext uri="{FF2B5EF4-FFF2-40B4-BE49-F238E27FC236}">
                  <a16:creationId xmlns:a16="http://schemas.microsoft.com/office/drawing/2014/main" id="{38AEC8B7-DC7D-4818-A64D-E7194C8794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216"/>
              <a:ext cx="720" cy="195"/>
            </a:xfrm>
            <a:prstGeom prst="roundRect">
              <a:avLst>
                <a:gd name="adj" fmla="val 26667"/>
              </a:avLst>
            </a:prstGeom>
            <a:solidFill>
              <a:srgbClr val="DACBC0"/>
            </a:solidFill>
            <a:ln w="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ID</a:t>
              </a:r>
              <a:r>
                <a:rPr lang="en-US" altLang="en-US" sz="1200" baseline="-25000">
                  <a:latin typeface="Tahoma" panose="020B0604030504040204" pitchFamily="34" charset="0"/>
                  <a:cs typeface="Tahoma" panose="020B0604030504040204" pitchFamily="34" charset="0"/>
                </a:rPr>
                <a:t>A</a:t>
              </a:r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, Password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14ECFEE2-806D-45EF-94ED-F3C7CFF2C6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56" y="2640"/>
              <a:ext cx="336" cy="480"/>
              <a:chOff x="3600" y="3264"/>
              <a:chExt cx="336" cy="576"/>
            </a:xfrm>
          </p:grpSpPr>
          <p:sp>
            <p:nvSpPr>
              <p:cNvPr id="65" name="Rectangle 25">
                <a:extLst>
                  <a:ext uri="{FF2B5EF4-FFF2-40B4-BE49-F238E27FC236}">
                    <a16:creationId xmlns:a16="http://schemas.microsoft.com/office/drawing/2014/main" id="{B02272E0-92A4-42FA-8F57-A9DE2FF545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792"/>
                <a:ext cx="336" cy="48"/>
              </a:xfrm>
              <a:prstGeom prst="rect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accent1"/>
                </a:extrusionClr>
                <a:contourClr>
                  <a:schemeClr val="accent1"/>
                </a:contourClr>
              </a:sp3d>
            </p:spPr>
            <p:txBody>
              <a:bodyPr wrap="none" anchor="ctr">
                <a:flatTx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en-US" altLang="en-US"/>
              </a:p>
            </p:txBody>
          </p:sp>
          <p:grpSp>
            <p:nvGrpSpPr>
              <p:cNvPr id="66" name="Group 26">
                <a:extLst>
                  <a:ext uri="{FF2B5EF4-FFF2-40B4-BE49-F238E27FC236}">
                    <a16:creationId xmlns:a16="http://schemas.microsoft.com/office/drawing/2014/main" id="{F2B99FDD-9AE6-4DA0-902F-D9E51881C96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96" y="3264"/>
                <a:ext cx="240" cy="480"/>
                <a:chOff x="4464" y="3456"/>
                <a:chExt cx="240" cy="480"/>
              </a:xfrm>
            </p:grpSpPr>
            <p:sp>
              <p:nvSpPr>
                <p:cNvPr id="67" name="Rectangle 27">
                  <a:extLst>
                    <a:ext uri="{FF2B5EF4-FFF2-40B4-BE49-F238E27FC236}">
                      <a16:creationId xmlns:a16="http://schemas.microsoft.com/office/drawing/2014/main" id="{7232525F-A09B-4D7E-9849-FF67416546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64" y="3456"/>
                  <a:ext cx="240" cy="48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endParaRPr lang="en-US" altLang="en-US"/>
                </a:p>
              </p:txBody>
            </p:sp>
            <p:sp>
              <p:nvSpPr>
                <p:cNvPr id="68" name="Rectangle 28">
                  <a:extLst>
                    <a:ext uri="{FF2B5EF4-FFF2-40B4-BE49-F238E27FC236}">
                      <a16:creationId xmlns:a16="http://schemas.microsoft.com/office/drawing/2014/main" id="{3EFA1910-0734-4948-9132-09112668334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64" y="3552"/>
                  <a:ext cx="240" cy="48"/>
                </a:xfrm>
                <a:prstGeom prst="rect">
                  <a:avLst/>
                </a:prstGeom>
                <a:solidFill>
                  <a:srgbClr val="680000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endParaRPr lang="en-US" altLang="en-US"/>
                </a:p>
              </p:txBody>
            </p:sp>
            <p:sp>
              <p:nvSpPr>
                <p:cNvPr id="69" name="Rectangle 29">
                  <a:extLst>
                    <a:ext uri="{FF2B5EF4-FFF2-40B4-BE49-F238E27FC236}">
                      <a16:creationId xmlns:a16="http://schemas.microsoft.com/office/drawing/2014/main" id="{45CAE7A7-5C77-41D6-A0BD-18F31772CA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64" y="3648"/>
                  <a:ext cx="240" cy="48"/>
                </a:xfrm>
                <a:prstGeom prst="rect">
                  <a:avLst/>
                </a:prstGeom>
                <a:solidFill>
                  <a:srgbClr val="680000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/>
                  <a:endParaRPr lang="en-US" altLang="en-US"/>
                </a:p>
              </p:txBody>
            </p:sp>
          </p:grpSp>
        </p:grpSp>
        <p:sp>
          <p:nvSpPr>
            <p:cNvPr id="26" name="Text Box 47">
              <a:extLst>
                <a:ext uri="{FF2B5EF4-FFF2-40B4-BE49-F238E27FC236}">
                  <a16:creationId xmlns:a16="http://schemas.microsoft.com/office/drawing/2014/main" id="{94487557-FA0F-404C-9E3E-C38C69C57E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2518"/>
              <a:ext cx="476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200" b="1">
                  <a:latin typeface="Tahoma" panose="020B0604030504040204" pitchFamily="34" charset="0"/>
                  <a:cs typeface="Tahoma" panose="020B0604030504040204" pitchFamily="34" charset="0"/>
                </a:rPr>
                <a:t>Verifier</a:t>
              </a:r>
              <a:endParaRPr lang="en-US" altLang="en-US" sz="1200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7" name="Line 31">
              <a:extLst>
                <a:ext uri="{FF2B5EF4-FFF2-40B4-BE49-F238E27FC236}">
                  <a16:creationId xmlns:a16="http://schemas.microsoft.com/office/drawing/2014/main" id="{EE29F24B-FA15-4CBC-BEB9-E0175AA220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3120"/>
              <a:ext cx="0" cy="51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grpSp>
          <p:nvGrpSpPr>
            <p:cNvPr id="28" name="Group 32">
              <a:extLst>
                <a:ext uri="{FF2B5EF4-FFF2-40B4-BE49-F238E27FC236}">
                  <a16:creationId xmlns:a16="http://schemas.microsoft.com/office/drawing/2014/main" id="{1EBA692F-3453-4AAC-A240-ACE0D18176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16" y="2832"/>
              <a:ext cx="844" cy="288"/>
              <a:chOff x="3216" y="2784"/>
              <a:chExt cx="844" cy="288"/>
            </a:xfrm>
          </p:grpSpPr>
          <p:sp>
            <p:nvSpPr>
              <p:cNvPr id="61" name="Rectangle 33">
                <a:extLst>
                  <a:ext uri="{FF2B5EF4-FFF2-40B4-BE49-F238E27FC236}">
                    <a16:creationId xmlns:a16="http://schemas.microsoft.com/office/drawing/2014/main" id="{67BCA99A-2893-4F1A-A208-41BDF9EA29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6" y="2784"/>
                <a:ext cx="388" cy="144"/>
              </a:xfrm>
              <a:prstGeom prst="rect">
                <a:avLst/>
              </a:prstGeom>
              <a:solidFill>
                <a:schemeClr val="bg2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200">
                    <a:latin typeface="Tahoma" panose="020B0604030504040204" pitchFamily="34" charset="0"/>
                    <a:cs typeface="Tahoma" panose="020B0604030504040204" pitchFamily="34" charset="0"/>
                  </a:rPr>
                  <a:t>User ID</a:t>
                </a:r>
              </a:p>
            </p:txBody>
          </p:sp>
          <p:sp>
            <p:nvSpPr>
              <p:cNvPr id="62" name="Rectangle 34">
                <a:extLst>
                  <a:ext uri="{FF2B5EF4-FFF2-40B4-BE49-F238E27FC236}">
                    <a16:creationId xmlns:a16="http://schemas.microsoft.com/office/drawing/2014/main" id="{B3AD1095-0818-4929-9E92-20395BCE32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4" y="2784"/>
                <a:ext cx="456" cy="144"/>
              </a:xfrm>
              <a:prstGeom prst="rect">
                <a:avLst/>
              </a:prstGeom>
              <a:solidFill>
                <a:schemeClr val="bg2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200">
                    <a:latin typeface="Tahoma" panose="020B0604030504040204" pitchFamily="34" charset="0"/>
                    <a:cs typeface="Tahoma" panose="020B0604030504040204" pitchFamily="34" charset="0"/>
                  </a:rPr>
                  <a:t>Password</a:t>
                </a:r>
              </a:p>
            </p:txBody>
          </p:sp>
          <p:sp>
            <p:nvSpPr>
              <p:cNvPr id="63" name="Rectangle 35">
                <a:extLst>
                  <a:ext uri="{FF2B5EF4-FFF2-40B4-BE49-F238E27FC236}">
                    <a16:creationId xmlns:a16="http://schemas.microsoft.com/office/drawing/2014/main" id="{BD4127B3-F3D3-4F7D-8CB2-0C47156824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6" y="2928"/>
                <a:ext cx="388" cy="144"/>
              </a:xfrm>
              <a:prstGeom prst="rect">
                <a:avLst/>
              </a:prstGeom>
              <a:solidFill>
                <a:srgbClr val="D4E3A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200">
                    <a:latin typeface="Tahoma" panose="020B0604030504040204" pitchFamily="34" charset="0"/>
                    <a:cs typeface="Tahoma" panose="020B0604030504040204" pitchFamily="34" charset="0"/>
                  </a:rPr>
                  <a:t>A</a:t>
                </a:r>
              </a:p>
            </p:txBody>
          </p:sp>
          <p:sp>
            <p:nvSpPr>
              <p:cNvPr id="64" name="Rectangle 36">
                <a:extLst>
                  <a:ext uri="{FF2B5EF4-FFF2-40B4-BE49-F238E27FC236}">
                    <a16:creationId xmlns:a16="http://schemas.microsoft.com/office/drawing/2014/main" id="{BE404C54-2C68-4C82-90A0-63BF80308F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4" y="2928"/>
                <a:ext cx="456" cy="144"/>
              </a:xfrm>
              <a:prstGeom prst="rect">
                <a:avLst/>
              </a:prstGeom>
              <a:solidFill>
                <a:srgbClr val="D4E3A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200" dirty="0">
                    <a:latin typeface="Tahoma" panose="020B0604030504040204" pitchFamily="34" charset="0"/>
                    <a:cs typeface="Tahoma" panose="020B0604030504040204" pitchFamily="34" charset="0"/>
                  </a:rPr>
                  <a:t>P</a:t>
                </a:r>
                <a:r>
                  <a:rPr lang="en-US" altLang="en-US" sz="1200" baseline="-25000" dirty="0">
                    <a:latin typeface="Tahoma" panose="020B0604030504040204" pitchFamily="34" charset="0"/>
                    <a:cs typeface="Tahoma" panose="020B0604030504040204" pitchFamily="34" charset="0"/>
                  </a:rPr>
                  <a:t>A</a:t>
                </a:r>
              </a:p>
            </p:txBody>
          </p:sp>
        </p:grpSp>
        <p:sp>
          <p:nvSpPr>
            <p:cNvPr id="29" name="Line 37">
              <a:extLst>
                <a:ext uri="{FF2B5EF4-FFF2-40B4-BE49-F238E27FC236}">
                  <a16:creationId xmlns:a16="http://schemas.microsoft.com/office/drawing/2014/main" id="{F5997969-23CE-49BE-8EB5-6B71F3C647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6" y="3024"/>
              <a:ext cx="3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1" name="Line 38">
              <a:extLst>
                <a:ext uri="{FF2B5EF4-FFF2-40B4-BE49-F238E27FC236}">
                  <a16:creationId xmlns:a16="http://schemas.microsoft.com/office/drawing/2014/main" id="{7442F3E0-B5E7-43AA-A4EB-0C01299372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6" y="3024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2" name="Line 39">
              <a:extLst>
                <a:ext uri="{FF2B5EF4-FFF2-40B4-BE49-F238E27FC236}">
                  <a16:creationId xmlns:a16="http://schemas.microsoft.com/office/drawing/2014/main" id="{8BDFEE99-893F-49E5-B5A9-99F2F31CA4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64" y="3456"/>
              <a:ext cx="1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3" name="AutoShape 40">
              <a:extLst>
                <a:ext uri="{FF2B5EF4-FFF2-40B4-BE49-F238E27FC236}">
                  <a16:creationId xmlns:a16="http://schemas.microsoft.com/office/drawing/2014/main" id="{BFE985E7-C336-4523-B9B5-6007DB59F0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4" y="3240"/>
              <a:ext cx="528" cy="432"/>
            </a:xfrm>
            <a:prstGeom prst="flowChartDecision">
              <a:avLst/>
            </a:prstGeom>
            <a:gradFill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Same?</a:t>
              </a:r>
            </a:p>
          </p:txBody>
        </p:sp>
        <p:sp>
          <p:nvSpPr>
            <p:cNvPr id="34" name="Text Box 47">
              <a:extLst>
                <a:ext uri="{FF2B5EF4-FFF2-40B4-BE49-F238E27FC236}">
                  <a16:creationId xmlns:a16="http://schemas.microsoft.com/office/drawing/2014/main" id="{AC697D37-9D81-4763-B1A2-9DFA488F9D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2912"/>
              <a:ext cx="1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A</a:t>
              </a:r>
            </a:p>
          </p:txBody>
        </p:sp>
        <p:sp>
          <p:nvSpPr>
            <p:cNvPr id="35" name="Text Box 47">
              <a:extLst>
                <a:ext uri="{FF2B5EF4-FFF2-40B4-BE49-F238E27FC236}">
                  <a16:creationId xmlns:a16="http://schemas.microsoft.com/office/drawing/2014/main" id="{896B1C67-80D2-4D53-BDC4-B8210B20EA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3328"/>
              <a:ext cx="452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Password</a:t>
              </a:r>
            </a:p>
          </p:txBody>
        </p:sp>
        <p:sp>
          <p:nvSpPr>
            <p:cNvPr id="36" name="Line 43">
              <a:extLst>
                <a:ext uri="{FF2B5EF4-FFF2-40B4-BE49-F238E27FC236}">
                  <a16:creationId xmlns:a16="http://schemas.microsoft.com/office/drawing/2014/main" id="{002CD595-D273-4775-A418-171DF2F745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56" y="3024"/>
              <a:ext cx="31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7" name="Line 44">
              <a:extLst>
                <a:ext uri="{FF2B5EF4-FFF2-40B4-BE49-F238E27FC236}">
                  <a16:creationId xmlns:a16="http://schemas.microsoft.com/office/drawing/2014/main" id="{1143AD4C-C93E-4845-9A8C-4BD1255DA8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3024"/>
              <a:ext cx="0" cy="2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8" name="Text Box 47">
              <a:extLst>
                <a:ext uri="{FF2B5EF4-FFF2-40B4-BE49-F238E27FC236}">
                  <a16:creationId xmlns:a16="http://schemas.microsoft.com/office/drawing/2014/main" id="{FE1B104D-831C-485D-B208-F57B8F4952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3024"/>
              <a:ext cx="1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P</a:t>
              </a:r>
              <a:r>
                <a:rPr lang="en-US" altLang="en-US" sz="1200" baseline="-25000">
                  <a:latin typeface="Tahoma" panose="020B0604030504040204" pitchFamily="34" charset="0"/>
                  <a:cs typeface="Tahoma" panose="020B0604030504040204" pitchFamily="34" charset="0"/>
                </a:rPr>
                <a:t>A</a:t>
              </a:r>
            </a:p>
          </p:txBody>
        </p:sp>
        <p:sp>
          <p:nvSpPr>
            <p:cNvPr id="39" name="Line 46">
              <a:extLst>
                <a:ext uri="{FF2B5EF4-FFF2-40B4-BE49-F238E27FC236}">
                  <a16:creationId xmlns:a16="http://schemas.microsoft.com/office/drawing/2014/main" id="{8938204F-7438-469E-BDC5-8C39D462BD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4" y="345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0" name="Line 47">
              <a:extLst>
                <a:ext uri="{FF2B5EF4-FFF2-40B4-BE49-F238E27FC236}">
                  <a16:creationId xmlns:a16="http://schemas.microsoft.com/office/drawing/2014/main" id="{CA10BB8F-19B2-4796-99E3-8F8095F315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366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1" name="Text Box 47">
              <a:extLst>
                <a:ext uri="{FF2B5EF4-FFF2-40B4-BE49-F238E27FC236}">
                  <a16:creationId xmlns:a16="http://schemas.microsoft.com/office/drawing/2014/main" id="{6797C77D-7BEF-41D5-A549-1129CE94B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76" y="3400"/>
              <a:ext cx="452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Grant</a:t>
              </a:r>
            </a:p>
          </p:txBody>
        </p:sp>
        <p:sp>
          <p:nvSpPr>
            <p:cNvPr id="42" name="Text Box 47">
              <a:extLst>
                <a:ext uri="{FF2B5EF4-FFF2-40B4-BE49-F238E27FC236}">
                  <a16:creationId xmlns:a16="http://schemas.microsoft.com/office/drawing/2014/main" id="{83E00D32-41AF-437D-9133-0BE73053C0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40" y="3848"/>
              <a:ext cx="240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Deny</a:t>
              </a:r>
            </a:p>
          </p:txBody>
        </p:sp>
        <p:sp>
          <p:nvSpPr>
            <p:cNvPr id="43" name="Text Box 47">
              <a:extLst>
                <a:ext uri="{FF2B5EF4-FFF2-40B4-BE49-F238E27FC236}">
                  <a16:creationId xmlns:a16="http://schemas.microsoft.com/office/drawing/2014/main" id="{10FE0A1F-6D75-4E4A-B75D-05010584B5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3648"/>
              <a:ext cx="240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No</a:t>
              </a:r>
            </a:p>
          </p:txBody>
        </p:sp>
        <p:sp>
          <p:nvSpPr>
            <p:cNvPr id="57" name="Text Box 47">
              <a:extLst>
                <a:ext uri="{FF2B5EF4-FFF2-40B4-BE49-F238E27FC236}">
                  <a16:creationId xmlns:a16="http://schemas.microsoft.com/office/drawing/2014/main" id="{6CCE1AC4-EEDC-4510-99E4-F3B2A5D6F6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16" y="3312"/>
              <a:ext cx="240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Yes</a:t>
              </a:r>
            </a:p>
          </p:txBody>
        </p:sp>
        <p:sp>
          <p:nvSpPr>
            <p:cNvPr id="58" name="Line 52">
              <a:extLst>
                <a:ext uri="{FF2B5EF4-FFF2-40B4-BE49-F238E27FC236}">
                  <a16:creationId xmlns:a16="http://schemas.microsoft.com/office/drawing/2014/main" id="{4F8F69BE-7F6C-4E15-AFB7-E732CD2760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331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9" name="Oval 53">
              <a:extLst>
                <a:ext uri="{FF2B5EF4-FFF2-40B4-BE49-F238E27FC236}">
                  <a16:creationId xmlns:a16="http://schemas.microsoft.com/office/drawing/2014/main" id="{721A275D-A03F-48F5-A7CE-FA6F386FF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3288"/>
              <a:ext cx="48" cy="4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60" name="Text Box 47">
              <a:extLst>
                <a:ext uri="{FF2B5EF4-FFF2-40B4-BE49-F238E27FC236}">
                  <a16:creationId xmlns:a16="http://schemas.microsoft.com/office/drawing/2014/main" id="{69D50B51-B2B1-4F08-BAF6-A89BFB22FE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6" y="2712"/>
              <a:ext cx="704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Password file</a:t>
              </a:r>
            </a:p>
          </p:txBody>
        </p:sp>
      </p:grpSp>
      <p:sp>
        <p:nvSpPr>
          <p:cNvPr id="72" name="AutoShape 55">
            <a:extLst>
              <a:ext uri="{FF2B5EF4-FFF2-40B4-BE49-F238E27FC236}">
                <a16:creationId xmlns:a16="http://schemas.microsoft.com/office/drawing/2014/main" id="{70D5B20F-6327-45F6-9510-723DA93A2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0694" y="3651623"/>
            <a:ext cx="762000" cy="685800"/>
          </a:xfrm>
          <a:prstGeom prst="downArrow">
            <a:avLst>
              <a:gd name="adj1" fmla="val 46667"/>
              <a:gd name="adj2" fmla="val 37963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319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Password</a:t>
            </a:r>
          </a:p>
        </p:txBody>
      </p:sp>
      <p:sp>
        <p:nvSpPr>
          <p:cNvPr id="30" name="مستطيل 6">
            <a:extLst>
              <a:ext uri="{FF2B5EF4-FFF2-40B4-BE49-F238E27FC236}">
                <a16:creationId xmlns:a16="http://schemas.microsoft.com/office/drawing/2014/main" id="{83CD8F06-8AD0-4E47-9A2C-9D8EBEA095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E7E369-E677-4AAA-B484-44FE80344592}"/>
              </a:ext>
            </a:extLst>
          </p:cNvPr>
          <p:cNvSpPr/>
          <p:nvPr/>
        </p:nvSpPr>
        <p:spPr>
          <a:xfrm>
            <a:off x="915738" y="1855987"/>
            <a:ext cx="88472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Storing a password file</a:t>
            </a:r>
          </a:p>
        </p:txBody>
      </p:sp>
      <p:sp>
        <p:nvSpPr>
          <p:cNvPr id="44" name="AutoShape 4">
            <a:extLst>
              <a:ext uri="{FF2B5EF4-FFF2-40B4-BE49-F238E27FC236}">
                <a16:creationId xmlns:a16="http://schemas.microsoft.com/office/drawing/2014/main" id="{E095C06E-E245-4A4D-B7DF-E81851508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4737" y="2209800"/>
            <a:ext cx="3530593" cy="420688"/>
          </a:xfrm>
          <a:prstGeom prst="octagon">
            <a:avLst>
              <a:gd name="adj" fmla="val 12829"/>
            </a:avLst>
          </a:prstGeom>
          <a:solidFill>
            <a:srgbClr val="E4E4E4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0000CC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1400" b="1" dirty="0">
                <a:latin typeface="Tahoma" pitchFamily="34" charset="0"/>
                <a:cs typeface="Tahoma" pitchFamily="34" charset="0"/>
              </a:rPr>
              <a:t>Approaches of storing password file</a:t>
            </a:r>
          </a:p>
        </p:txBody>
      </p:sp>
      <p:grpSp>
        <p:nvGrpSpPr>
          <p:cNvPr id="45" name="Group 5">
            <a:extLst>
              <a:ext uri="{FF2B5EF4-FFF2-40B4-BE49-F238E27FC236}">
                <a16:creationId xmlns:a16="http://schemas.microsoft.com/office/drawing/2014/main" id="{255CB85F-E820-4B78-BDCE-D7BB92C7014E}"/>
              </a:ext>
            </a:extLst>
          </p:cNvPr>
          <p:cNvGrpSpPr>
            <a:grpSpLocks/>
          </p:cNvGrpSpPr>
          <p:nvPr/>
        </p:nvGrpSpPr>
        <p:grpSpPr bwMode="auto">
          <a:xfrm>
            <a:off x="3041650" y="2616200"/>
            <a:ext cx="6108700" cy="812800"/>
            <a:chOff x="1096" y="1840"/>
            <a:chExt cx="3848" cy="512"/>
          </a:xfrm>
        </p:grpSpPr>
        <p:sp>
          <p:nvSpPr>
            <p:cNvPr id="46" name="Line 6">
              <a:extLst>
                <a:ext uri="{FF2B5EF4-FFF2-40B4-BE49-F238E27FC236}">
                  <a16:creationId xmlns:a16="http://schemas.microsoft.com/office/drawing/2014/main" id="{1380D399-51A0-478E-84B7-25DCE285BE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6" y="2062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7">
              <a:extLst>
                <a:ext uri="{FF2B5EF4-FFF2-40B4-BE49-F238E27FC236}">
                  <a16:creationId xmlns:a16="http://schemas.microsoft.com/office/drawing/2014/main" id="{B7BA3F37-08DF-42CA-80A4-5DA40942DF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1840"/>
              <a:ext cx="0" cy="2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8">
              <a:extLst>
                <a:ext uri="{FF2B5EF4-FFF2-40B4-BE49-F238E27FC236}">
                  <a16:creationId xmlns:a16="http://schemas.microsoft.com/office/drawing/2014/main" id="{879874CD-B021-4F36-BFE4-624F976ECF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062"/>
              <a:ext cx="38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Line 9">
              <a:extLst>
                <a:ext uri="{FF2B5EF4-FFF2-40B4-BE49-F238E27FC236}">
                  <a16:creationId xmlns:a16="http://schemas.microsoft.com/office/drawing/2014/main" id="{76297480-F688-4100-94C3-487C6C7359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4" y="2060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Line 10">
              <a:extLst>
                <a:ext uri="{FF2B5EF4-FFF2-40B4-BE49-F238E27FC236}">
                  <a16:creationId xmlns:a16="http://schemas.microsoft.com/office/drawing/2014/main" id="{3CB96518-FB3C-4B10-9ED2-5F1B441273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6" y="2068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11">
              <a:extLst>
                <a:ext uri="{FF2B5EF4-FFF2-40B4-BE49-F238E27FC236}">
                  <a16:creationId xmlns:a16="http://schemas.microsoft.com/office/drawing/2014/main" id="{DDBEEB92-2C96-4A4C-82A4-7F5E5E856D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0" y="2068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" name="AutoShape 12">
            <a:extLst>
              <a:ext uri="{FF2B5EF4-FFF2-40B4-BE49-F238E27FC236}">
                <a16:creationId xmlns:a16="http://schemas.microsoft.com/office/drawing/2014/main" id="{F4A260B1-E405-43B8-A71D-F028593EB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8525" y="3238500"/>
            <a:ext cx="1727200" cy="395288"/>
          </a:xfrm>
          <a:prstGeom prst="octagon">
            <a:avLst>
              <a:gd name="adj" fmla="val 8972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Clear password</a:t>
            </a:r>
          </a:p>
        </p:txBody>
      </p:sp>
      <p:sp>
        <p:nvSpPr>
          <p:cNvPr id="53" name="AutoShape 13">
            <a:extLst>
              <a:ext uri="{FF2B5EF4-FFF2-40B4-BE49-F238E27FC236}">
                <a16:creationId xmlns:a16="http://schemas.microsoft.com/office/drawing/2014/main" id="{257E9D76-1412-40E2-A281-059860421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7350" y="3238500"/>
            <a:ext cx="1727200" cy="395288"/>
          </a:xfrm>
          <a:prstGeom prst="octagon">
            <a:avLst>
              <a:gd name="adj" fmla="val 8972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Hashed password</a:t>
            </a:r>
          </a:p>
        </p:txBody>
      </p:sp>
      <p:sp>
        <p:nvSpPr>
          <p:cNvPr id="54" name="AutoShape 14">
            <a:extLst>
              <a:ext uri="{FF2B5EF4-FFF2-40B4-BE49-F238E27FC236}">
                <a16:creationId xmlns:a16="http://schemas.microsoft.com/office/drawing/2014/main" id="{93B46C72-A97B-4115-8BD3-56E0B70A0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4750" y="3249613"/>
            <a:ext cx="1727200" cy="395287"/>
          </a:xfrm>
          <a:prstGeom prst="octagon">
            <a:avLst>
              <a:gd name="adj" fmla="val 11083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Salted password</a:t>
            </a:r>
          </a:p>
        </p:txBody>
      </p:sp>
      <p:sp>
        <p:nvSpPr>
          <p:cNvPr id="55" name="AutoShape 15">
            <a:extLst>
              <a:ext uri="{FF2B5EF4-FFF2-40B4-BE49-F238E27FC236}">
                <a16:creationId xmlns:a16="http://schemas.microsoft.com/office/drawing/2014/main" id="{886C6582-C540-4CF4-B06D-8F2F41A6C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750" y="3251200"/>
            <a:ext cx="1727200" cy="395288"/>
          </a:xfrm>
          <a:prstGeom prst="octagon">
            <a:avLst>
              <a:gd name="adj" fmla="val 11083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Combined storage</a:t>
            </a:r>
          </a:p>
        </p:txBody>
      </p:sp>
      <p:sp>
        <p:nvSpPr>
          <p:cNvPr id="56" name="AutoShape 11">
            <a:extLst>
              <a:ext uri="{FF2B5EF4-FFF2-40B4-BE49-F238E27FC236}">
                <a16:creationId xmlns:a16="http://schemas.microsoft.com/office/drawing/2014/main" id="{F11B05A0-BC03-488D-ACF3-075760ABD420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915738" y="3979182"/>
            <a:ext cx="9570307" cy="2362200"/>
          </a:xfrm>
          <a:prstGeom prst="roundRect">
            <a:avLst>
              <a:gd name="adj" fmla="val 6616"/>
            </a:avLst>
          </a:prstGeom>
          <a:gradFill rotWithShape="1">
            <a:gsLst>
              <a:gs pos="0">
                <a:srgbClr val="C9E1D0"/>
              </a:gs>
              <a:gs pos="100000">
                <a:srgbClr val="FEF3E2"/>
              </a:gs>
            </a:gsLst>
            <a:path path="shape">
              <a:fillToRect l="50000" t="50000" r="50000" b="50000"/>
            </a:path>
          </a:gradFill>
          <a:ln w="6350" algn="ctr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 lIns="0" rIns="0" anchor="ctr"/>
          <a:lstStyle>
            <a:lvl1pPr marL="174625" indent="-174625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buSzPct val="70000"/>
              <a:buFont typeface="Wingdings" panose="05000000000000000000" pitchFamily="2" charset="2"/>
              <a:buNone/>
            </a:pPr>
            <a:r>
              <a:rPr lang="en-US" altLang="en-US" sz="1800" b="1" u="sng" dirty="0">
                <a:latin typeface="Bimini" pitchFamily="2" charset="0"/>
                <a:cs typeface="Tahoma" panose="020B0604030504040204" pitchFamily="34" charset="0"/>
              </a:rPr>
              <a:t>2- Hashing the password</a:t>
            </a:r>
          </a:p>
          <a:p>
            <a:pPr algn="l" rtl="0" eaLnBrk="1" hangingPunct="1">
              <a:buSzPct val="70000"/>
              <a:buFont typeface="Wingdings" panose="05000000000000000000" pitchFamily="2" charset="2"/>
              <a:buNone/>
            </a:pPr>
            <a:endParaRPr lang="en-US" altLang="en-US" sz="1800" b="1" u="sng" dirty="0">
              <a:latin typeface="Bimini" pitchFamily="2" charset="0"/>
              <a:cs typeface="Tahoma" panose="020B0604030504040204" pitchFamily="34" charset="0"/>
            </a:endParaRPr>
          </a:p>
          <a:p>
            <a:pPr eaLnBrk="1" hangingPunct="1">
              <a:buSzPct val="120000"/>
              <a:buFontTx/>
              <a:buChar char="•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A more secure approach is to store the hash of the password in the file.</a:t>
            </a:r>
          </a:p>
          <a:p>
            <a:pPr eaLnBrk="1" hangingPunct="1">
              <a:buSzPct val="120000"/>
              <a:buFontTx/>
              <a:buChar char="•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As hash function is a one-way function, it is impossible to guess password.</a:t>
            </a:r>
          </a:p>
          <a:p>
            <a:pPr eaLnBrk="1" hangingPunct="1">
              <a:buSzPct val="120000"/>
              <a:buFontTx/>
              <a:buChar char="•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When the password is created, the system hashes it and stores the hash in the password file.</a:t>
            </a:r>
          </a:p>
          <a:p>
            <a:pPr eaLnBrk="1" hangingPunct="1">
              <a:buSzPct val="120000"/>
              <a:buFontTx/>
              <a:buChar char="•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When the user sends his ID and password, the system creates a hash of password and then compares it with the stored one.</a:t>
            </a:r>
          </a:p>
          <a:p>
            <a:pPr eaLnBrk="1" hangingPunct="1">
              <a:buSzPct val="120000"/>
              <a:buFontTx/>
              <a:buChar char="•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It suffers from dictionary attack of guessing a password by repeated trial and error.</a:t>
            </a:r>
          </a:p>
        </p:txBody>
      </p:sp>
    </p:spTree>
    <p:extLst>
      <p:ext uri="{BB962C8B-B14F-4D97-AF65-F5344CB8AC3E}">
        <p14:creationId xmlns:p14="http://schemas.microsoft.com/office/powerpoint/2010/main" val="1172873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52" grpId="0" animBg="1"/>
      <p:bldP spid="53" grpId="0" animBg="1"/>
      <p:bldP spid="54" grpId="0" animBg="1"/>
      <p:bldP spid="55" grpId="0" animBg="1"/>
      <p:bldP spid="56" grpId="0" build="p" animBg="1"/>
      <p:bldP spid="56" grpId="1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Password</a:t>
            </a:r>
          </a:p>
        </p:txBody>
      </p:sp>
      <p:sp>
        <p:nvSpPr>
          <p:cNvPr id="30" name="مستطيل 6">
            <a:extLst>
              <a:ext uri="{FF2B5EF4-FFF2-40B4-BE49-F238E27FC236}">
                <a16:creationId xmlns:a16="http://schemas.microsoft.com/office/drawing/2014/main" id="{83CD8F06-8AD0-4E47-9A2C-9D8EBEA095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E7E369-E677-4AAA-B484-44FE80344592}"/>
              </a:ext>
            </a:extLst>
          </p:cNvPr>
          <p:cNvSpPr/>
          <p:nvPr/>
        </p:nvSpPr>
        <p:spPr>
          <a:xfrm>
            <a:off x="915738" y="1855987"/>
            <a:ext cx="88472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Storing a password file</a:t>
            </a:r>
          </a:p>
        </p:txBody>
      </p:sp>
      <p:sp>
        <p:nvSpPr>
          <p:cNvPr id="44" name="AutoShape 4">
            <a:extLst>
              <a:ext uri="{FF2B5EF4-FFF2-40B4-BE49-F238E27FC236}">
                <a16:creationId xmlns:a16="http://schemas.microsoft.com/office/drawing/2014/main" id="{E095C06E-E245-4A4D-B7DF-E81851508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4737" y="2209800"/>
            <a:ext cx="3530593" cy="420688"/>
          </a:xfrm>
          <a:prstGeom prst="octagon">
            <a:avLst>
              <a:gd name="adj" fmla="val 12829"/>
            </a:avLst>
          </a:prstGeom>
          <a:solidFill>
            <a:srgbClr val="E4E4E4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0000CC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1400" b="1" dirty="0">
                <a:latin typeface="Tahoma" pitchFamily="34" charset="0"/>
                <a:cs typeface="Tahoma" pitchFamily="34" charset="0"/>
              </a:rPr>
              <a:t>Approaches of storing password file</a:t>
            </a:r>
          </a:p>
        </p:txBody>
      </p:sp>
      <p:grpSp>
        <p:nvGrpSpPr>
          <p:cNvPr id="45" name="Group 5">
            <a:extLst>
              <a:ext uri="{FF2B5EF4-FFF2-40B4-BE49-F238E27FC236}">
                <a16:creationId xmlns:a16="http://schemas.microsoft.com/office/drawing/2014/main" id="{255CB85F-E820-4B78-BDCE-D7BB92C7014E}"/>
              </a:ext>
            </a:extLst>
          </p:cNvPr>
          <p:cNvGrpSpPr>
            <a:grpSpLocks/>
          </p:cNvGrpSpPr>
          <p:nvPr/>
        </p:nvGrpSpPr>
        <p:grpSpPr bwMode="auto">
          <a:xfrm>
            <a:off x="3041650" y="2616200"/>
            <a:ext cx="6108700" cy="812800"/>
            <a:chOff x="1096" y="1840"/>
            <a:chExt cx="3848" cy="512"/>
          </a:xfrm>
        </p:grpSpPr>
        <p:sp>
          <p:nvSpPr>
            <p:cNvPr id="46" name="Line 6">
              <a:extLst>
                <a:ext uri="{FF2B5EF4-FFF2-40B4-BE49-F238E27FC236}">
                  <a16:creationId xmlns:a16="http://schemas.microsoft.com/office/drawing/2014/main" id="{1380D399-51A0-478E-84B7-25DCE285BE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6" y="2062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7">
              <a:extLst>
                <a:ext uri="{FF2B5EF4-FFF2-40B4-BE49-F238E27FC236}">
                  <a16:creationId xmlns:a16="http://schemas.microsoft.com/office/drawing/2014/main" id="{B7BA3F37-08DF-42CA-80A4-5DA40942DF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1840"/>
              <a:ext cx="0" cy="2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8">
              <a:extLst>
                <a:ext uri="{FF2B5EF4-FFF2-40B4-BE49-F238E27FC236}">
                  <a16:creationId xmlns:a16="http://schemas.microsoft.com/office/drawing/2014/main" id="{879874CD-B021-4F36-BFE4-624F976ECF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062"/>
              <a:ext cx="38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Line 9">
              <a:extLst>
                <a:ext uri="{FF2B5EF4-FFF2-40B4-BE49-F238E27FC236}">
                  <a16:creationId xmlns:a16="http://schemas.microsoft.com/office/drawing/2014/main" id="{76297480-F688-4100-94C3-487C6C7359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4" y="2060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Line 10">
              <a:extLst>
                <a:ext uri="{FF2B5EF4-FFF2-40B4-BE49-F238E27FC236}">
                  <a16:creationId xmlns:a16="http://schemas.microsoft.com/office/drawing/2014/main" id="{3CB96518-FB3C-4B10-9ED2-5F1B441273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6" y="2068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11">
              <a:extLst>
                <a:ext uri="{FF2B5EF4-FFF2-40B4-BE49-F238E27FC236}">
                  <a16:creationId xmlns:a16="http://schemas.microsoft.com/office/drawing/2014/main" id="{DDBEEB92-2C96-4A4C-82A4-7F5E5E856D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0" y="2068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" name="AutoShape 12">
            <a:extLst>
              <a:ext uri="{FF2B5EF4-FFF2-40B4-BE49-F238E27FC236}">
                <a16:creationId xmlns:a16="http://schemas.microsoft.com/office/drawing/2014/main" id="{F4A260B1-E405-43B8-A71D-F028593EB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8525" y="3238500"/>
            <a:ext cx="1727200" cy="395288"/>
          </a:xfrm>
          <a:prstGeom prst="octagon">
            <a:avLst>
              <a:gd name="adj" fmla="val 8972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Clear password</a:t>
            </a:r>
          </a:p>
        </p:txBody>
      </p:sp>
      <p:sp>
        <p:nvSpPr>
          <p:cNvPr id="53" name="AutoShape 13">
            <a:extLst>
              <a:ext uri="{FF2B5EF4-FFF2-40B4-BE49-F238E27FC236}">
                <a16:creationId xmlns:a16="http://schemas.microsoft.com/office/drawing/2014/main" id="{257E9D76-1412-40E2-A281-059860421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7350" y="3238500"/>
            <a:ext cx="1727200" cy="395288"/>
          </a:xfrm>
          <a:prstGeom prst="octagon">
            <a:avLst>
              <a:gd name="adj" fmla="val 8972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Hashed password</a:t>
            </a:r>
          </a:p>
        </p:txBody>
      </p:sp>
      <p:sp>
        <p:nvSpPr>
          <p:cNvPr id="54" name="AutoShape 14">
            <a:extLst>
              <a:ext uri="{FF2B5EF4-FFF2-40B4-BE49-F238E27FC236}">
                <a16:creationId xmlns:a16="http://schemas.microsoft.com/office/drawing/2014/main" id="{93B46C72-A97B-4115-8BD3-56E0B70A0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4750" y="3249613"/>
            <a:ext cx="1727200" cy="395287"/>
          </a:xfrm>
          <a:prstGeom prst="octagon">
            <a:avLst>
              <a:gd name="adj" fmla="val 11083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Salted password</a:t>
            </a:r>
          </a:p>
        </p:txBody>
      </p:sp>
      <p:sp>
        <p:nvSpPr>
          <p:cNvPr id="55" name="AutoShape 15">
            <a:extLst>
              <a:ext uri="{FF2B5EF4-FFF2-40B4-BE49-F238E27FC236}">
                <a16:creationId xmlns:a16="http://schemas.microsoft.com/office/drawing/2014/main" id="{886C6582-C540-4CF4-B06D-8F2F41A6C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750" y="3251200"/>
            <a:ext cx="1727200" cy="395288"/>
          </a:xfrm>
          <a:prstGeom prst="octagon">
            <a:avLst>
              <a:gd name="adj" fmla="val 11083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Combined storage</a:t>
            </a:r>
          </a:p>
        </p:txBody>
      </p:sp>
      <p:sp>
        <p:nvSpPr>
          <p:cNvPr id="72" name="AutoShape 55">
            <a:extLst>
              <a:ext uri="{FF2B5EF4-FFF2-40B4-BE49-F238E27FC236}">
                <a16:creationId xmlns:a16="http://schemas.microsoft.com/office/drawing/2014/main" id="{70D5B20F-6327-45F6-9510-723DA93A2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9250" y="3637344"/>
            <a:ext cx="762000" cy="685800"/>
          </a:xfrm>
          <a:prstGeom prst="downArrow">
            <a:avLst>
              <a:gd name="adj1" fmla="val 46667"/>
              <a:gd name="adj2" fmla="val 37963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73" name="Group 17">
            <a:extLst>
              <a:ext uri="{FF2B5EF4-FFF2-40B4-BE49-F238E27FC236}">
                <a16:creationId xmlns:a16="http://schemas.microsoft.com/office/drawing/2014/main" id="{31B526B7-C4E2-4A79-88DD-E87889C6AEC1}"/>
              </a:ext>
            </a:extLst>
          </p:cNvPr>
          <p:cNvGrpSpPr>
            <a:grpSpLocks/>
          </p:cNvGrpSpPr>
          <p:nvPr/>
        </p:nvGrpSpPr>
        <p:grpSpPr bwMode="auto">
          <a:xfrm>
            <a:off x="2168525" y="4132709"/>
            <a:ext cx="7626350" cy="2298700"/>
            <a:chOff x="576" y="2496"/>
            <a:chExt cx="4804" cy="1448"/>
          </a:xfrm>
        </p:grpSpPr>
        <p:grpSp>
          <p:nvGrpSpPr>
            <p:cNvPr id="74" name="Group 18">
              <a:extLst>
                <a:ext uri="{FF2B5EF4-FFF2-40B4-BE49-F238E27FC236}">
                  <a16:creationId xmlns:a16="http://schemas.microsoft.com/office/drawing/2014/main" id="{829E8B47-27F0-4565-8B78-5D30062811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6" y="2615"/>
              <a:ext cx="519" cy="473"/>
              <a:chOff x="4416" y="1056"/>
              <a:chExt cx="539" cy="576"/>
            </a:xfrm>
          </p:grpSpPr>
          <p:pic>
            <p:nvPicPr>
              <p:cNvPr id="110" name="Picture 19" descr="ANd9GcR71UO1t4iXmu0ifsmUaAGeRULTAIu2-iqTvyChPuPLN4t6M_1OrJIN764">
                <a:hlinkClick r:id="rId3"/>
                <a:extLst>
                  <a:ext uri="{FF2B5EF4-FFF2-40B4-BE49-F238E27FC236}">
                    <a16:creationId xmlns:a16="http://schemas.microsoft.com/office/drawing/2014/main" id="{1237D0B5-67A5-49EA-9DD1-2880422CAFD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lum bright="-12000" contrast="12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16" y="1056"/>
                <a:ext cx="539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1" name="Rectangle 20">
                <a:extLst>
                  <a:ext uri="{FF2B5EF4-FFF2-40B4-BE49-F238E27FC236}">
                    <a16:creationId xmlns:a16="http://schemas.microsoft.com/office/drawing/2014/main" id="{E8919B8D-2751-4586-BFAB-CD4788388D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0" y="109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400">
                    <a:latin typeface="Tahoma" panose="020B0604030504040204" pitchFamily="34" charset="0"/>
                    <a:cs typeface="Tahoma" panose="020B0604030504040204" pitchFamily="34" charset="0"/>
                  </a:rPr>
                  <a:t>A</a:t>
                </a:r>
              </a:p>
            </p:txBody>
          </p:sp>
        </p:grpSp>
        <p:sp>
          <p:nvSpPr>
            <p:cNvPr id="75" name="Line 21">
              <a:extLst>
                <a:ext uri="{FF2B5EF4-FFF2-40B4-BE49-F238E27FC236}">
                  <a16:creationId xmlns:a16="http://schemas.microsoft.com/office/drawing/2014/main" id="{07E2DC5C-EFB6-414A-AE47-7CCCE702BD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2" y="2976"/>
              <a:ext cx="0" cy="62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Line 22">
              <a:extLst>
                <a:ext uri="{FF2B5EF4-FFF2-40B4-BE49-F238E27FC236}">
                  <a16:creationId xmlns:a16="http://schemas.microsoft.com/office/drawing/2014/main" id="{ECD3BBE6-71D2-4ABD-82DA-92DCD992ED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2" y="3280"/>
              <a:ext cx="159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AutoShape 23">
              <a:extLst>
                <a:ext uri="{FF2B5EF4-FFF2-40B4-BE49-F238E27FC236}">
                  <a16:creationId xmlns:a16="http://schemas.microsoft.com/office/drawing/2014/main" id="{79B1A0D6-F794-443C-88E1-1BF572884D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3184"/>
              <a:ext cx="720" cy="195"/>
            </a:xfrm>
            <a:prstGeom prst="roundRect">
              <a:avLst>
                <a:gd name="adj" fmla="val 26667"/>
              </a:avLst>
            </a:prstGeom>
            <a:solidFill>
              <a:srgbClr val="DACBC0"/>
            </a:solidFill>
            <a:ln w="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ID</a:t>
              </a:r>
              <a:r>
                <a:rPr lang="en-US" altLang="en-US" sz="1200" baseline="-25000">
                  <a:latin typeface="Tahoma" panose="020B0604030504040204" pitchFamily="34" charset="0"/>
                  <a:cs typeface="Tahoma" panose="020B0604030504040204" pitchFamily="34" charset="0"/>
                </a:rPr>
                <a:t>A</a:t>
              </a:r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, Password</a:t>
              </a:r>
            </a:p>
          </p:txBody>
        </p:sp>
        <p:grpSp>
          <p:nvGrpSpPr>
            <p:cNvPr id="78" name="Group 24">
              <a:extLst>
                <a:ext uri="{FF2B5EF4-FFF2-40B4-BE49-F238E27FC236}">
                  <a16:creationId xmlns:a16="http://schemas.microsoft.com/office/drawing/2014/main" id="{AB68DA93-0597-43D3-87E2-788711C81C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8" y="2608"/>
              <a:ext cx="336" cy="480"/>
              <a:chOff x="3600" y="3264"/>
              <a:chExt cx="336" cy="576"/>
            </a:xfrm>
          </p:grpSpPr>
          <p:sp>
            <p:nvSpPr>
              <p:cNvPr id="105" name="Rectangle 25">
                <a:extLst>
                  <a:ext uri="{FF2B5EF4-FFF2-40B4-BE49-F238E27FC236}">
                    <a16:creationId xmlns:a16="http://schemas.microsoft.com/office/drawing/2014/main" id="{DB8CBDA3-BD11-4E20-B27E-74A05487AB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792"/>
                <a:ext cx="336" cy="48"/>
              </a:xfrm>
              <a:prstGeom prst="rect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accent1"/>
                </a:extrusionClr>
                <a:contourClr>
                  <a:schemeClr val="accent1"/>
                </a:contourClr>
              </a:sp3d>
            </p:spPr>
            <p:txBody>
              <a:bodyPr wrap="none" anchor="ctr">
                <a:flatTx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106" name="Group 26">
                <a:extLst>
                  <a:ext uri="{FF2B5EF4-FFF2-40B4-BE49-F238E27FC236}">
                    <a16:creationId xmlns:a16="http://schemas.microsoft.com/office/drawing/2014/main" id="{2CE49AB0-7FF8-472D-ACFB-4DD8051AF82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96" y="3264"/>
                <a:ext cx="240" cy="480"/>
                <a:chOff x="4464" y="3456"/>
                <a:chExt cx="240" cy="480"/>
              </a:xfrm>
            </p:grpSpPr>
            <p:sp>
              <p:nvSpPr>
                <p:cNvPr id="107" name="Rectangle 27">
                  <a:extLst>
                    <a:ext uri="{FF2B5EF4-FFF2-40B4-BE49-F238E27FC236}">
                      <a16:creationId xmlns:a16="http://schemas.microsoft.com/office/drawing/2014/main" id="{1835C26F-D684-435F-B00F-E9C658E4E9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64" y="3456"/>
                  <a:ext cx="240" cy="480"/>
                </a:xfrm>
                <a:prstGeom prst="rect">
                  <a:avLst/>
                </a:prstGeom>
                <a:solidFill>
                  <a:schemeClr val="accent1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08" name="Rectangle 28">
                  <a:extLst>
                    <a:ext uri="{FF2B5EF4-FFF2-40B4-BE49-F238E27FC236}">
                      <a16:creationId xmlns:a16="http://schemas.microsoft.com/office/drawing/2014/main" id="{B53205F5-3B9F-4D21-A637-7F4BD85FC08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64" y="3552"/>
                  <a:ext cx="240" cy="48"/>
                </a:xfrm>
                <a:prstGeom prst="rect">
                  <a:avLst/>
                </a:prstGeom>
                <a:solidFill>
                  <a:srgbClr val="680000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09" name="Rectangle 29">
                  <a:extLst>
                    <a:ext uri="{FF2B5EF4-FFF2-40B4-BE49-F238E27FC236}">
                      <a16:creationId xmlns:a16="http://schemas.microsoft.com/office/drawing/2014/main" id="{D8651F5D-4FB2-4756-980C-812D8628FE2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64" y="3648"/>
                  <a:ext cx="240" cy="48"/>
                </a:xfrm>
                <a:prstGeom prst="rect">
                  <a:avLst/>
                </a:prstGeom>
                <a:solidFill>
                  <a:srgbClr val="680000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5pPr>
                  <a:lvl6pPr marL="25146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6pPr>
                  <a:lvl7pPr marL="29718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7pPr>
                  <a:lvl8pPr marL="34290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8pPr>
                  <a:lvl9pPr marL="3886200" indent="-228600" algn="ctr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Bimini-Extended" pitchFamily="2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  <p:sp>
          <p:nvSpPr>
            <p:cNvPr id="79" name="Text Box 47">
              <a:extLst>
                <a:ext uri="{FF2B5EF4-FFF2-40B4-BE49-F238E27FC236}">
                  <a16:creationId xmlns:a16="http://schemas.microsoft.com/office/drawing/2014/main" id="{D43A9202-26C9-44B8-B97B-7DDF1C5DCA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2496"/>
              <a:ext cx="476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Verifier</a:t>
              </a:r>
            </a:p>
          </p:txBody>
        </p:sp>
        <p:sp>
          <p:nvSpPr>
            <p:cNvPr id="80" name="Line 31">
              <a:extLst>
                <a:ext uri="{FF2B5EF4-FFF2-40B4-BE49-F238E27FC236}">
                  <a16:creationId xmlns:a16="http://schemas.microsoft.com/office/drawing/2014/main" id="{21405D93-0A71-400C-BE84-CBFF150C33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3088"/>
              <a:ext cx="0" cy="51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1" name="Group 32">
              <a:extLst>
                <a:ext uri="{FF2B5EF4-FFF2-40B4-BE49-F238E27FC236}">
                  <a16:creationId xmlns:a16="http://schemas.microsoft.com/office/drawing/2014/main" id="{E8853511-4968-4AFC-A3FF-1501F0A73D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68" y="2800"/>
              <a:ext cx="844" cy="288"/>
              <a:chOff x="3216" y="2784"/>
              <a:chExt cx="844" cy="288"/>
            </a:xfrm>
          </p:grpSpPr>
          <p:sp>
            <p:nvSpPr>
              <p:cNvPr id="101" name="Rectangle 33">
                <a:extLst>
                  <a:ext uri="{FF2B5EF4-FFF2-40B4-BE49-F238E27FC236}">
                    <a16:creationId xmlns:a16="http://schemas.microsoft.com/office/drawing/2014/main" id="{4F576C42-7497-46EF-8C22-80205FF161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6" y="2784"/>
                <a:ext cx="388" cy="144"/>
              </a:xfrm>
              <a:prstGeom prst="rect">
                <a:avLst/>
              </a:prstGeom>
              <a:solidFill>
                <a:schemeClr val="bg2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ahoma" panose="020B0604030504040204" pitchFamily="34" charset="0"/>
                    <a:cs typeface="Tahoma" panose="020B0604030504040204" pitchFamily="34" charset="0"/>
                  </a:rPr>
                  <a:t>User ID</a:t>
                </a:r>
              </a:p>
            </p:txBody>
          </p:sp>
          <p:sp>
            <p:nvSpPr>
              <p:cNvPr id="102" name="Rectangle 34">
                <a:extLst>
                  <a:ext uri="{FF2B5EF4-FFF2-40B4-BE49-F238E27FC236}">
                    <a16:creationId xmlns:a16="http://schemas.microsoft.com/office/drawing/2014/main" id="{62403BC2-C111-4A39-8C6A-CBCFC33D03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4" y="2784"/>
                <a:ext cx="456" cy="144"/>
              </a:xfrm>
              <a:prstGeom prst="rect">
                <a:avLst/>
              </a:prstGeom>
              <a:solidFill>
                <a:schemeClr val="bg2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ahoma" panose="020B0604030504040204" pitchFamily="34" charset="0"/>
                    <a:cs typeface="Tahoma" panose="020B0604030504040204" pitchFamily="34" charset="0"/>
                  </a:rPr>
                  <a:t>Password</a:t>
                </a:r>
              </a:p>
            </p:txBody>
          </p:sp>
          <p:sp>
            <p:nvSpPr>
              <p:cNvPr id="103" name="Rectangle 35">
                <a:extLst>
                  <a:ext uri="{FF2B5EF4-FFF2-40B4-BE49-F238E27FC236}">
                    <a16:creationId xmlns:a16="http://schemas.microsoft.com/office/drawing/2014/main" id="{41BC948B-8272-43A8-A08B-4E05EFF44A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6" y="2928"/>
                <a:ext cx="388" cy="144"/>
              </a:xfrm>
              <a:prstGeom prst="rect">
                <a:avLst/>
              </a:prstGeom>
              <a:solidFill>
                <a:srgbClr val="D4E3A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ahoma" panose="020B0604030504040204" pitchFamily="34" charset="0"/>
                    <a:cs typeface="Tahoma" panose="020B0604030504040204" pitchFamily="34" charset="0"/>
                  </a:rPr>
                  <a:t>A</a:t>
                </a:r>
              </a:p>
            </p:txBody>
          </p:sp>
          <p:sp>
            <p:nvSpPr>
              <p:cNvPr id="104" name="Rectangle 36">
                <a:extLst>
                  <a:ext uri="{FF2B5EF4-FFF2-40B4-BE49-F238E27FC236}">
                    <a16:creationId xmlns:a16="http://schemas.microsoft.com/office/drawing/2014/main" id="{E90C6495-A854-4FED-9622-DB49788DAE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4" y="2928"/>
                <a:ext cx="456" cy="144"/>
              </a:xfrm>
              <a:prstGeom prst="rect">
                <a:avLst/>
              </a:prstGeom>
              <a:solidFill>
                <a:srgbClr val="D4E3A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rtl="0" eaLnBrk="1" hangingPunct="1"/>
                <a:r>
                  <a:rPr lang="en-US" altLang="en-US" sz="1200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altLang="en-US" sz="1200">
                    <a:latin typeface="Tahoma" panose="020B0604030504040204" pitchFamily="34" charset="0"/>
                    <a:cs typeface="Tahoma" panose="020B0604030504040204" pitchFamily="34" charset="0"/>
                  </a:rPr>
                  <a:t>(P</a:t>
                </a:r>
                <a:r>
                  <a:rPr lang="en-US" altLang="en-US" sz="1200" baseline="-25000">
                    <a:latin typeface="Tahoma" panose="020B0604030504040204" pitchFamily="34" charset="0"/>
                    <a:cs typeface="Tahoma" panose="020B0604030504040204" pitchFamily="34" charset="0"/>
                  </a:rPr>
                  <a:t>A</a:t>
                </a:r>
                <a:r>
                  <a:rPr lang="en-US" altLang="en-US" sz="1200">
                    <a:latin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</a:p>
            </p:txBody>
          </p:sp>
        </p:grpSp>
        <p:sp>
          <p:nvSpPr>
            <p:cNvPr id="82" name="Line 37">
              <a:extLst>
                <a:ext uri="{FF2B5EF4-FFF2-40B4-BE49-F238E27FC236}">
                  <a16:creationId xmlns:a16="http://schemas.microsoft.com/office/drawing/2014/main" id="{E558CED7-98B3-4F26-A166-726475703E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8" y="2992"/>
              <a:ext cx="3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Line 38">
              <a:extLst>
                <a:ext uri="{FF2B5EF4-FFF2-40B4-BE49-F238E27FC236}">
                  <a16:creationId xmlns:a16="http://schemas.microsoft.com/office/drawing/2014/main" id="{FFBD8652-4185-474A-B703-A24105BCB8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08" y="2992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Line 39">
              <a:extLst>
                <a:ext uri="{FF2B5EF4-FFF2-40B4-BE49-F238E27FC236}">
                  <a16:creationId xmlns:a16="http://schemas.microsoft.com/office/drawing/2014/main" id="{2FEE5E9E-EC61-4740-944A-4CE50CB96F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6" y="3424"/>
              <a:ext cx="1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AutoShape 40">
              <a:extLst>
                <a:ext uri="{FF2B5EF4-FFF2-40B4-BE49-F238E27FC236}">
                  <a16:creationId xmlns:a16="http://schemas.microsoft.com/office/drawing/2014/main" id="{DA6A5C01-3145-45CD-9F97-D357869FB0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6" y="3208"/>
              <a:ext cx="528" cy="432"/>
            </a:xfrm>
            <a:prstGeom prst="flowChartDecision">
              <a:avLst/>
            </a:prstGeom>
            <a:gradFill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Same?</a:t>
              </a:r>
            </a:p>
          </p:txBody>
        </p:sp>
        <p:sp>
          <p:nvSpPr>
            <p:cNvPr id="86" name="Text Box 47">
              <a:extLst>
                <a:ext uri="{FF2B5EF4-FFF2-40B4-BE49-F238E27FC236}">
                  <a16:creationId xmlns:a16="http://schemas.microsoft.com/office/drawing/2014/main" id="{E1284167-6D95-4823-A338-7D27F32630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2880"/>
              <a:ext cx="16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A</a:t>
              </a:r>
            </a:p>
          </p:txBody>
        </p:sp>
        <p:sp>
          <p:nvSpPr>
            <p:cNvPr id="87" name="Text Box 47">
              <a:extLst>
                <a:ext uri="{FF2B5EF4-FFF2-40B4-BE49-F238E27FC236}">
                  <a16:creationId xmlns:a16="http://schemas.microsoft.com/office/drawing/2014/main" id="{A90B5466-1E0D-4B84-84E5-039118A6FD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3296"/>
              <a:ext cx="452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Password</a:t>
              </a:r>
            </a:p>
          </p:txBody>
        </p:sp>
        <p:sp>
          <p:nvSpPr>
            <p:cNvPr id="88" name="Line 43">
              <a:extLst>
                <a:ext uri="{FF2B5EF4-FFF2-40B4-BE49-F238E27FC236}">
                  <a16:creationId xmlns:a16="http://schemas.microsoft.com/office/drawing/2014/main" id="{A22A3829-6A30-4E66-BF91-1A000D2835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8" y="2992"/>
              <a:ext cx="31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Line 44">
              <a:extLst>
                <a:ext uri="{FF2B5EF4-FFF2-40B4-BE49-F238E27FC236}">
                  <a16:creationId xmlns:a16="http://schemas.microsoft.com/office/drawing/2014/main" id="{4E06BD04-F5CE-4E3C-970D-955B5A61D0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2991"/>
              <a:ext cx="0" cy="2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Text Box 47">
              <a:extLst>
                <a:ext uri="{FF2B5EF4-FFF2-40B4-BE49-F238E27FC236}">
                  <a16:creationId xmlns:a16="http://schemas.microsoft.com/office/drawing/2014/main" id="{30EB131D-401F-4534-9046-F0F71DBBDC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2976"/>
              <a:ext cx="240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2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(P</a:t>
              </a:r>
              <a:r>
                <a:rPr lang="en-US" altLang="en-US" sz="1200" baseline="-25000">
                  <a:latin typeface="Tahoma" panose="020B0604030504040204" pitchFamily="34" charset="0"/>
                  <a:cs typeface="Tahoma" panose="020B0604030504040204" pitchFamily="34" charset="0"/>
                </a:rPr>
                <a:t>A</a:t>
              </a:r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)</a:t>
              </a:r>
            </a:p>
          </p:txBody>
        </p:sp>
        <p:sp>
          <p:nvSpPr>
            <p:cNvPr id="91" name="Line 46">
              <a:extLst>
                <a:ext uri="{FF2B5EF4-FFF2-40B4-BE49-F238E27FC236}">
                  <a16:creationId xmlns:a16="http://schemas.microsoft.com/office/drawing/2014/main" id="{9ED1D19D-2894-4A93-B902-DBCD9B69E2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6" y="342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Line 47">
              <a:extLst>
                <a:ext uri="{FF2B5EF4-FFF2-40B4-BE49-F238E27FC236}">
                  <a16:creationId xmlns:a16="http://schemas.microsoft.com/office/drawing/2014/main" id="{C5D3C434-A758-4EAA-8D98-F2AE8D1F57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363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Text Box 47">
              <a:extLst>
                <a:ext uri="{FF2B5EF4-FFF2-40B4-BE49-F238E27FC236}">
                  <a16:creationId xmlns:a16="http://schemas.microsoft.com/office/drawing/2014/main" id="{FE28F538-BD13-42F6-A84C-8B78F91C14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28" y="3368"/>
              <a:ext cx="452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Grant</a:t>
              </a:r>
            </a:p>
          </p:txBody>
        </p:sp>
        <p:sp>
          <p:nvSpPr>
            <p:cNvPr id="94" name="Text Box 47">
              <a:extLst>
                <a:ext uri="{FF2B5EF4-FFF2-40B4-BE49-F238E27FC236}">
                  <a16:creationId xmlns:a16="http://schemas.microsoft.com/office/drawing/2014/main" id="{8F0A0AF9-171E-46EB-A19F-68068A6B49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2" y="3816"/>
              <a:ext cx="240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Deny</a:t>
              </a:r>
            </a:p>
          </p:txBody>
        </p:sp>
        <p:sp>
          <p:nvSpPr>
            <p:cNvPr id="95" name="Text Box 47">
              <a:extLst>
                <a:ext uri="{FF2B5EF4-FFF2-40B4-BE49-F238E27FC236}">
                  <a16:creationId xmlns:a16="http://schemas.microsoft.com/office/drawing/2014/main" id="{2D4645D4-F824-4562-9B20-47913B973F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3616"/>
              <a:ext cx="240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No</a:t>
              </a:r>
            </a:p>
          </p:txBody>
        </p:sp>
        <p:sp>
          <p:nvSpPr>
            <p:cNvPr id="96" name="Text Box 47">
              <a:extLst>
                <a:ext uri="{FF2B5EF4-FFF2-40B4-BE49-F238E27FC236}">
                  <a16:creationId xmlns:a16="http://schemas.microsoft.com/office/drawing/2014/main" id="{B5BF4283-CDAE-46D6-B8F2-9B99176189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8" y="3280"/>
              <a:ext cx="240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Yes</a:t>
              </a:r>
            </a:p>
          </p:txBody>
        </p:sp>
        <p:sp>
          <p:nvSpPr>
            <p:cNvPr id="97" name="Line 52">
              <a:extLst>
                <a:ext uri="{FF2B5EF4-FFF2-40B4-BE49-F238E27FC236}">
                  <a16:creationId xmlns:a16="http://schemas.microsoft.com/office/drawing/2014/main" id="{D094503A-C182-461E-9036-D64F41D7F7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3280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Oval 53">
              <a:extLst>
                <a:ext uri="{FF2B5EF4-FFF2-40B4-BE49-F238E27FC236}">
                  <a16:creationId xmlns:a16="http://schemas.microsoft.com/office/drawing/2014/main" id="{16109B88-644B-4265-B5CF-398875FE9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3256"/>
              <a:ext cx="48" cy="4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9" name="Text Box 47">
              <a:extLst>
                <a:ext uri="{FF2B5EF4-FFF2-40B4-BE49-F238E27FC236}">
                  <a16:creationId xmlns:a16="http://schemas.microsoft.com/office/drawing/2014/main" id="{4132E484-857C-4123-AA64-260836A664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24" y="2672"/>
              <a:ext cx="704" cy="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Password file</a:t>
              </a:r>
            </a:p>
          </p:txBody>
        </p:sp>
        <p:sp>
          <p:nvSpPr>
            <p:cNvPr id="100" name="Text Box 47">
              <a:extLst>
                <a:ext uri="{FF2B5EF4-FFF2-40B4-BE49-F238E27FC236}">
                  <a16:creationId xmlns:a16="http://schemas.microsoft.com/office/drawing/2014/main" id="{22FDC1CE-F8AA-4CF4-9D4D-C0C3835A9C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3295"/>
              <a:ext cx="336" cy="217"/>
            </a:xfrm>
            <a:prstGeom prst="rect">
              <a:avLst/>
            </a:prstGeom>
            <a:solidFill>
              <a:srgbClr val="DACB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endParaRPr lang="en-US" altLang="en-US" sz="6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rtl="0" eaLnBrk="1" hangingPunct="1"/>
              <a:r>
                <a:rPr lang="en-US" altLang="en-US" sz="12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altLang="en-US" sz="1200">
                  <a:latin typeface="Tahoma" panose="020B0604030504040204" pitchFamily="34" charset="0"/>
                  <a:cs typeface="Tahoma" panose="020B0604030504040204" pitchFamily="34" charset="0"/>
                </a:rPr>
                <a:t>(…)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213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Password</a:t>
            </a:r>
          </a:p>
        </p:txBody>
      </p:sp>
      <p:sp>
        <p:nvSpPr>
          <p:cNvPr id="30" name="مستطيل 6">
            <a:extLst>
              <a:ext uri="{FF2B5EF4-FFF2-40B4-BE49-F238E27FC236}">
                <a16:creationId xmlns:a16="http://schemas.microsoft.com/office/drawing/2014/main" id="{83CD8F06-8AD0-4E47-9A2C-9D8EBEA095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E7E369-E677-4AAA-B484-44FE80344592}"/>
              </a:ext>
            </a:extLst>
          </p:cNvPr>
          <p:cNvSpPr/>
          <p:nvPr/>
        </p:nvSpPr>
        <p:spPr>
          <a:xfrm>
            <a:off x="915738" y="1855987"/>
            <a:ext cx="88472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Storing a password file</a:t>
            </a:r>
          </a:p>
        </p:txBody>
      </p:sp>
      <p:sp>
        <p:nvSpPr>
          <p:cNvPr id="44" name="AutoShape 4">
            <a:extLst>
              <a:ext uri="{FF2B5EF4-FFF2-40B4-BE49-F238E27FC236}">
                <a16:creationId xmlns:a16="http://schemas.microsoft.com/office/drawing/2014/main" id="{E095C06E-E245-4A4D-B7DF-E81851508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4737" y="2209800"/>
            <a:ext cx="3530593" cy="420688"/>
          </a:xfrm>
          <a:prstGeom prst="octagon">
            <a:avLst>
              <a:gd name="adj" fmla="val 12829"/>
            </a:avLst>
          </a:prstGeom>
          <a:solidFill>
            <a:srgbClr val="E4E4E4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0000CC"/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1400" b="1" dirty="0">
                <a:latin typeface="Tahoma" pitchFamily="34" charset="0"/>
                <a:cs typeface="Tahoma" pitchFamily="34" charset="0"/>
              </a:rPr>
              <a:t>Approaches of storing password file</a:t>
            </a:r>
          </a:p>
        </p:txBody>
      </p:sp>
      <p:grpSp>
        <p:nvGrpSpPr>
          <p:cNvPr id="45" name="Group 5">
            <a:extLst>
              <a:ext uri="{FF2B5EF4-FFF2-40B4-BE49-F238E27FC236}">
                <a16:creationId xmlns:a16="http://schemas.microsoft.com/office/drawing/2014/main" id="{255CB85F-E820-4B78-BDCE-D7BB92C7014E}"/>
              </a:ext>
            </a:extLst>
          </p:cNvPr>
          <p:cNvGrpSpPr>
            <a:grpSpLocks/>
          </p:cNvGrpSpPr>
          <p:nvPr/>
        </p:nvGrpSpPr>
        <p:grpSpPr bwMode="auto">
          <a:xfrm>
            <a:off x="3041650" y="2616200"/>
            <a:ext cx="6108700" cy="812800"/>
            <a:chOff x="1096" y="1840"/>
            <a:chExt cx="3848" cy="512"/>
          </a:xfrm>
        </p:grpSpPr>
        <p:sp>
          <p:nvSpPr>
            <p:cNvPr id="46" name="Line 6">
              <a:extLst>
                <a:ext uri="{FF2B5EF4-FFF2-40B4-BE49-F238E27FC236}">
                  <a16:creationId xmlns:a16="http://schemas.microsoft.com/office/drawing/2014/main" id="{1380D399-51A0-478E-84B7-25DCE285BE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6" y="2062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7">
              <a:extLst>
                <a:ext uri="{FF2B5EF4-FFF2-40B4-BE49-F238E27FC236}">
                  <a16:creationId xmlns:a16="http://schemas.microsoft.com/office/drawing/2014/main" id="{B7BA3F37-08DF-42CA-80A4-5DA40942DF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6" y="1840"/>
              <a:ext cx="0" cy="2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8">
              <a:extLst>
                <a:ext uri="{FF2B5EF4-FFF2-40B4-BE49-F238E27FC236}">
                  <a16:creationId xmlns:a16="http://schemas.microsoft.com/office/drawing/2014/main" id="{879874CD-B021-4F36-BFE4-624F976ECF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062"/>
              <a:ext cx="38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Line 9">
              <a:extLst>
                <a:ext uri="{FF2B5EF4-FFF2-40B4-BE49-F238E27FC236}">
                  <a16:creationId xmlns:a16="http://schemas.microsoft.com/office/drawing/2014/main" id="{76297480-F688-4100-94C3-487C6C7359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4" y="2060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Line 10">
              <a:extLst>
                <a:ext uri="{FF2B5EF4-FFF2-40B4-BE49-F238E27FC236}">
                  <a16:creationId xmlns:a16="http://schemas.microsoft.com/office/drawing/2014/main" id="{3CB96518-FB3C-4B10-9ED2-5F1B441273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6" y="2068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11">
              <a:extLst>
                <a:ext uri="{FF2B5EF4-FFF2-40B4-BE49-F238E27FC236}">
                  <a16:creationId xmlns:a16="http://schemas.microsoft.com/office/drawing/2014/main" id="{DDBEEB92-2C96-4A4C-82A4-7F5E5E856D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0" y="2068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" name="AutoShape 12">
            <a:extLst>
              <a:ext uri="{FF2B5EF4-FFF2-40B4-BE49-F238E27FC236}">
                <a16:creationId xmlns:a16="http://schemas.microsoft.com/office/drawing/2014/main" id="{F4A260B1-E405-43B8-A71D-F028593EB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8525" y="3238500"/>
            <a:ext cx="1727200" cy="395288"/>
          </a:xfrm>
          <a:prstGeom prst="octagon">
            <a:avLst>
              <a:gd name="adj" fmla="val 8972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Clear password</a:t>
            </a:r>
          </a:p>
        </p:txBody>
      </p:sp>
      <p:sp>
        <p:nvSpPr>
          <p:cNvPr id="53" name="AutoShape 13">
            <a:extLst>
              <a:ext uri="{FF2B5EF4-FFF2-40B4-BE49-F238E27FC236}">
                <a16:creationId xmlns:a16="http://schemas.microsoft.com/office/drawing/2014/main" id="{257E9D76-1412-40E2-A281-059860421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7350" y="3238500"/>
            <a:ext cx="1727200" cy="395288"/>
          </a:xfrm>
          <a:prstGeom prst="octagon">
            <a:avLst>
              <a:gd name="adj" fmla="val 8972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Hashed password</a:t>
            </a:r>
          </a:p>
        </p:txBody>
      </p:sp>
      <p:sp>
        <p:nvSpPr>
          <p:cNvPr id="54" name="AutoShape 14">
            <a:extLst>
              <a:ext uri="{FF2B5EF4-FFF2-40B4-BE49-F238E27FC236}">
                <a16:creationId xmlns:a16="http://schemas.microsoft.com/office/drawing/2014/main" id="{93B46C72-A97B-4115-8BD3-56E0B70A0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4750" y="3249613"/>
            <a:ext cx="1727200" cy="395287"/>
          </a:xfrm>
          <a:prstGeom prst="octagon">
            <a:avLst>
              <a:gd name="adj" fmla="val 11083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Salted password</a:t>
            </a:r>
          </a:p>
        </p:txBody>
      </p:sp>
      <p:sp>
        <p:nvSpPr>
          <p:cNvPr id="55" name="AutoShape 15">
            <a:extLst>
              <a:ext uri="{FF2B5EF4-FFF2-40B4-BE49-F238E27FC236}">
                <a16:creationId xmlns:a16="http://schemas.microsoft.com/office/drawing/2014/main" id="{886C6582-C540-4CF4-B06D-8F2F41A6C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750" y="3251200"/>
            <a:ext cx="1727200" cy="395288"/>
          </a:xfrm>
          <a:prstGeom prst="octagon">
            <a:avLst>
              <a:gd name="adj" fmla="val 11083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Combined storage</a:t>
            </a:r>
          </a:p>
        </p:txBody>
      </p:sp>
      <p:sp>
        <p:nvSpPr>
          <p:cNvPr id="56" name="AutoShape 11">
            <a:extLst>
              <a:ext uri="{FF2B5EF4-FFF2-40B4-BE49-F238E27FC236}">
                <a16:creationId xmlns:a16="http://schemas.microsoft.com/office/drawing/2014/main" id="{F11B05A0-BC03-488D-ACF3-075760ABD420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915738" y="3979182"/>
            <a:ext cx="9570307" cy="2362200"/>
          </a:xfrm>
          <a:prstGeom prst="roundRect">
            <a:avLst>
              <a:gd name="adj" fmla="val 6616"/>
            </a:avLst>
          </a:prstGeom>
          <a:gradFill rotWithShape="1">
            <a:gsLst>
              <a:gs pos="0">
                <a:srgbClr val="C9E1D0"/>
              </a:gs>
              <a:gs pos="100000">
                <a:srgbClr val="FEF3E2"/>
              </a:gs>
            </a:gsLst>
            <a:path path="shape">
              <a:fillToRect l="50000" t="50000" r="50000" b="50000"/>
            </a:path>
          </a:gradFill>
          <a:ln w="6350" algn="ctr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 lIns="0" rIns="0" anchor="ctr"/>
          <a:lstStyle>
            <a:lvl1pPr marL="174625" indent="-174625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buSzPct val="70000"/>
              <a:buFont typeface="Wingdings" panose="05000000000000000000" pitchFamily="2" charset="2"/>
              <a:buNone/>
            </a:pPr>
            <a:r>
              <a:rPr lang="en-US" altLang="en-US" sz="1800" b="1" u="sng" dirty="0">
                <a:latin typeface="Bimini" pitchFamily="2" charset="0"/>
                <a:cs typeface="Tahoma" panose="020B0604030504040204" pitchFamily="34" charset="0"/>
              </a:rPr>
              <a:t>3- Salting the password</a:t>
            </a:r>
          </a:p>
          <a:p>
            <a:pPr algn="l" rtl="0" eaLnBrk="1" hangingPunct="1">
              <a:buSzPct val="70000"/>
              <a:buFont typeface="Wingdings" panose="05000000000000000000" pitchFamily="2" charset="2"/>
              <a:buNone/>
            </a:pPr>
            <a:endParaRPr lang="en-US" altLang="en-US" sz="1800" b="1" u="sng" dirty="0">
              <a:latin typeface="Bimini" pitchFamily="2" charset="0"/>
              <a:cs typeface="Tahoma" panose="020B0604030504040204" pitchFamily="34" charset="0"/>
            </a:endParaRPr>
          </a:p>
          <a:p>
            <a:pPr eaLnBrk="1" hangingPunct="1">
              <a:buSzPct val="120000"/>
              <a:buFontTx/>
              <a:buChar char="•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When the password is created, a random string called the </a:t>
            </a:r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salt</a:t>
            </a: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 is concatenated to the password and the salted password is then hashed.</a:t>
            </a:r>
          </a:p>
          <a:p>
            <a:pPr eaLnBrk="1" hangingPunct="1">
              <a:buSzPct val="120000"/>
              <a:buFontTx/>
              <a:buChar char="•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The ID, the salt, and the hash are stored in the file.</a:t>
            </a:r>
          </a:p>
          <a:p>
            <a:pPr eaLnBrk="1" hangingPunct="1">
              <a:buSzPct val="120000"/>
              <a:buFontTx/>
              <a:buChar char="•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When the user asks for access, the system extracts the salt, concatenates it with password, makes a hash of the result and compare with the stored one.</a:t>
            </a:r>
          </a:p>
        </p:txBody>
      </p:sp>
    </p:spTree>
    <p:extLst>
      <p:ext uri="{BB962C8B-B14F-4D97-AF65-F5344CB8AC3E}">
        <p14:creationId xmlns:p14="http://schemas.microsoft.com/office/powerpoint/2010/main" val="259413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52" grpId="0" animBg="1"/>
      <p:bldP spid="53" grpId="0" animBg="1"/>
      <p:bldP spid="54" grpId="0" animBg="1"/>
      <p:bldP spid="55" grpId="0" animBg="1"/>
      <p:bldP spid="56" grpId="0" build="p" animBg="1"/>
      <p:bldP spid="56" grpId="1" build="allAtOnce" animBg="1"/>
    </p:bldLst>
  </p:timing>
</p:sld>
</file>

<file path=ppt/theme/theme1.xml><?xml version="1.0" encoding="utf-8"?>
<a:theme xmlns:a="http://schemas.openxmlformats.org/drawingml/2006/main" name="أطلس">
  <a:themeElements>
    <a:clrScheme name="مخصص 10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E7D5C4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TM16401371[[fn=أطلس]]</Template>
  <TotalTime>0</TotalTime>
  <Words>1082</Words>
  <Application>Microsoft Office PowerPoint</Application>
  <PresentationFormat>Widescreen</PresentationFormat>
  <Paragraphs>198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Bimini</vt:lpstr>
      <vt:lpstr>Bimini-Extended</vt:lpstr>
      <vt:lpstr>Calibri</vt:lpstr>
      <vt:lpstr>Calibri Light</vt:lpstr>
      <vt:lpstr>Rockwell</vt:lpstr>
      <vt:lpstr>Sakkal Majalla</vt:lpstr>
      <vt:lpstr>Tahoma</vt:lpstr>
      <vt:lpstr>Times New Roman</vt:lpstr>
      <vt:lpstr>Wingdings</vt:lpstr>
      <vt:lpstr>أطلس</vt:lpstr>
      <vt:lpstr>1111 CYS Cyber Security Foundations  7#Lecture   Security Services– Part 2 </vt:lpstr>
      <vt:lpstr>PowerPoint Presentation</vt:lpstr>
      <vt:lpstr>Objectives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7 Part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سبر 1111</dc:title>
  <dc:creator>Moneerah Nasser Alghonaim</dc:creator>
  <cp:lastModifiedBy>Saad Aloteibi</cp:lastModifiedBy>
  <cp:revision>307</cp:revision>
  <dcterms:created xsi:type="dcterms:W3CDTF">2021-05-23T05:55:00Z</dcterms:created>
  <dcterms:modified xsi:type="dcterms:W3CDTF">2023-01-18T06:30:24Z</dcterms:modified>
</cp:coreProperties>
</file>