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379" r:id="rId3"/>
    <p:sldId id="32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364" r:id="rId12"/>
    <p:sldId id="32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7F09"/>
    <a:srgbClr val="FBCC9A"/>
    <a:srgbClr val="B8C4C5"/>
    <a:srgbClr val="546668"/>
    <a:srgbClr val="94B6D2"/>
    <a:srgbClr val="A5B592"/>
    <a:srgbClr val="DBE1D3"/>
    <a:srgbClr val="F49E86"/>
    <a:srgbClr val="A5300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النمط المتوسط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نمط متوسط 3 - تمييز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نمط فاتح 2 - تميي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54" autoAdjust="0"/>
  </p:normalViewPr>
  <p:slideViewPr>
    <p:cSldViewPr snapToGrid="0">
      <p:cViewPr varScale="1">
        <p:scale>
          <a:sx n="101" d="100"/>
          <a:sy n="101" d="100"/>
        </p:scale>
        <p:origin x="7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519331-4BDF-4E56-9029-698398FA5D34}" type="datetimeFigureOut">
              <a:rPr lang="en-GB" smtClean="0"/>
              <a:t>18/01/2023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1106A-63F7-471F-ABE4-1F8412FF9F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43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ar-SA" dirty="0"/>
              <a:t>حرر أنماط نص الشكل الرئيسي</a:t>
            </a:r>
          </a:p>
          <a:p>
            <a:pPr lvl="1"/>
            <a:r>
              <a:rPr lang="ar-SA" dirty="0"/>
              <a:t>المستوى الثاني</a:t>
            </a:r>
          </a:p>
          <a:p>
            <a:pPr lvl="2"/>
            <a:r>
              <a:rPr lang="ar-SA" dirty="0"/>
              <a:t>المستوى الثالث</a:t>
            </a:r>
          </a:p>
          <a:p>
            <a:pPr lvl="3"/>
            <a:r>
              <a:rPr lang="ar-SA" dirty="0"/>
              <a:t>المستوى الرابع</a:t>
            </a:r>
          </a:p>
          <a:p>
            <a:pPr lvl="4"/>
            <a:r>
              <a:rPr lang="ar-SA" dirty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32" name="Flowchart: Delay 10">
            <a:extLst>
              <a:ext uri="{FF2B5EF4-FFF2-40B4-BE49-F238E27FC236}">
                <a16:creationId xmlns:a16="http://schemas.microsoft.com/office/drawing/2014/main" id="{530DC4B3-57F0-4275-AF6C-960710CEFC52}"/>
              </a:ext>
            </a:extLst>
          </p:cNvPr>
          <p:cNvSpPr/>
          <p:nvPr userDrawn="1"/>
        </p:nvSpPr>
        <p:spPr>
          <a:xfrm>
            <a:off x="-1" y="0"/>
            <a:ext cx="3930651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8251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C9AC32-DF2D-4CEF-A6CF-B34A2716D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FB578-A5E3-4921-AA46-FD65CD36E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3ACC61-559F-4B5D-8734-C1F414B7E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Flowchart: Delay 10">
            <a:extLst>
              <a:ext uri="{FF2B5EF4-FFF2-40B4-BE49-F238E27FC236}">
                <a16:creationId xmlns:a16="http://schemas.microsoft.com/office/drawing/2014/main" id="{BA8A894D-5FE1-4F98-9DF4-9F91D8B46DAA}"/>
              </a:ext>
            </a:extLst>
          </p:cNvPr>
          <p:cNvSpPr/>
          <p:nvPr userDrawn="1"/>
        </p:nvSpPr>
        <p:spPr>
          <a:xfrm>
            <a:off x="0" y="0"/>
            <a:ext cx="3370684" cy="6868633"/>
          </a:xfrm>
          <a:custGeom>
            <a:avLst/>
            <a:gdLst>
              <a:gd name="connsiteX0" fmla="*/ 0 w 2913321"/>
              <a:gd name="connsiteY0" fmla="*/ 0 h 6858000"/>
              <a:gd name="connsiteX1" fmla="*/ 1456661 w 2913321"/>
              <a:gd name="connsiteY1" fmla="*/ 0 h 6858000"/>
              <a:gd name="connsiteX2" fmla="*/ 2913322 w 2913321"/>
              <a:gd name="connsiteY2" fmla="*/ 3429000 h 6858000"/>
              <a:gd name="connsiteX3" fmla="*/ 1456661 w 2913321"/>
              <a:gd name="connsiteY3" fmla="*/ 6858000 h 6858000"/>
              <a:gd name="connsiteX4" fmla="*/ 0 w 2913321"/>
              <a:gd name="connsiteY4" fmla="*/ 6858000 h 6858000"/>
              <a:gd name="connsiteX5" fmla="*/ 0 w 2913321"/>
              <a:gd name="connsiteY5" fmla="*/ 0 h 6858000"/>
              <a:gd name="connsiteX0" fmla="*/ 0 w 2935089"/>
              <a:gd name="connsiteY0" fmla="*/ 0 h 6858000"/>
              <a:gd name="connsiteX1" fmla="*/ 457201 w 2935089"/>
              <a:gd name="connsiteY1" fmla="*/ 0 h 6858000"/>
              <a:gd name="connsiteX2" fmla="*/ 2913322 w 2935089"/>
              <a:gd name="connsiteY2" fmla="*/ 3429000 h 6858000"/>
              <a:gd name="connsiteX3" fmla="*/ 1456661 w 2935089"/>
              <a:gd name="connsiteY3" fmla="*/ 6858000 h 6858000"/>
              <a:gd name="connsiteX4" fmla="*/ 0 w 2935089"/>
              <a:gd name="connsiteY4" fmla="*/ 6858000 h 6858000"/>
              <a:gd name="connsiteX5" fmla="*/ 0 w 2935089"/>
              <a:gd name="connsiteY5" fmla="*/ 0 h 6858000"/>
              <a:gd name="connsiteX0" fmla="*/ 0 w 2914459"/>
              <a:gd name="connsiteY0" fmla="*/ 0 h 6868633"/>
              <a:gd name="connsiteX1" fmla="*/ 457201 w 2914459"/>
              <a:gd name="connsiteY1" fmla="*/ 0 h 6868633"/>
              <a:gd name="connsiteX2" fmla="*/ 2913322 w 2914459"/>
              <a:gd name="connsiteY2" fmla="*/ 3429000 h 6868633"/>
              <a:gd name="connsiteX3" fmla="*/ 148856 w 2914459"/>
              <a:gd name="connsiteY3" fmla="*/ 6868633 h 6868633"/>
              <a:gd name="connsiteX4" fmla="*/ 0 w 2914459"/>
              <a:gd name="connsiteY4" fmla="*/ 6858000 h 6868633"/>
              <a:gd name="connsiteX5" fmla="*/ 0 w 2914459"/>
              <a:gd name="connsiteY5" fmla="*/ 0 h 6868633"/>
              <a:gd name="connsiteX0" fmla="*/ 0 w 3371423"/>
              <a:gd name="connsiteY0" fmla="*/ 0 h 6868633"/>
              <a:gd name="connsiteX1" fmla="*/ 457201 w 3371423"/>
              <a:gd name="connsiteY1" fmla="*/ 0 h 6868633"/>
              <a:gd name="connsiteX2" fmla="*/ 3370522 w 3371423"/>
              <a:gd name="connsiteY2" fmla="*/ 3450265 h 6868633"/>
              <a:gd name="connsiteX3" fmla="*/ 148856 w 3371423"/>
              <a:gd name="connsiteY3" fmla="*/ 6868633 h 6868633"/>
              <a:gd name="connsiteX4" fmla="*/ 0 w 3371423"/>
              <a:gd name="connsiteY4" fmla="*/ 6858000 h 6868633"/>
              <a:gd name="connsiteX5" fmla="*/ 0 w 3371423"/>
              <a:gd name="connsiteY5" fmla="*/ 0 h 6868633"/>
              <a:gd name="connsiteX0" fmla="*/ 0 w 3370684"/>
              <a:gd name="connsiteY0" fmla="*/ 0 h 6868633"/>
              <a:gd name="connsiteX1" fmla="*/ 457201 w 3370684"/>
              <a:gd name="connsiteY1" fmla="*/ 0 h 6868633"/>
              <a:gd name="connsiteX2" fmla="*/ 3370522 w 3370684"/>
              <a:gd name="connsiteY2" fmla="*/ 3450265 h 6868633"/>
              <a:gd name="connsiteX3" fmla="*/ 148856 w 3370684"/>
              <a:gd name="connsiteY3" fmla="*/ 6868633 h 6868633"/>
              <a:gd name="connsiteX4" fmla="*/ 0 w 3370684"/>
              <a:gd name="connsiteY4" fmla="*/ 6858000 h 6868633"/>
              <a:gd name="connsiteX5" fmla="*/ 0 w 3370684"/>
              <a:gd name="connsiteY5" fmla="*/ 0 h 68686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0684" h="6868633">
                <a:moveTo>
                  <a:pt x="0" y="0"/>
                </a:moveTo>
                <a:lnTo>
                  <a:pt x="457201" y="0"/>
                </a:lnTo>
                <a:cubicBezTo>
                  <a:pt x="1261693" y="0"/>
                  <a:pt x="3347485" y="1061483"/>
                  <a:pt x="3370522" y="3450265"/>
                </a:cubicBezTo>
                <a:cubicBezTo>
                  <a:pt x="3393559" y="5839047"/>
                  <a:pt x="953348" y="6868633"/>
                  <a:pt x="148856" y="6868633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025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05C3EB-E067-429F-A6EE-0F6C7D489CDD}"/>
              </a:ext>
            </a:extLst>
          </p:cNvPr>
          <p:cNvGrpSpPr/>
          <p:nvPr userDrawn="1"/>
        </p:nvGrpSpPr>
        <p:grpSpPr>
          <a:xfrm>
            <a:off x="504497" y="1082566"/>
            <a:ext cx="11067393" cy="5076496"/>
            <a:chOff x="504497" y="1082566"/>
            <a:chExt cx="11067393" cy="50764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1178E9-1E90-43B6-BADB-C453A5DA8CD8}"/>
                </a:ext>
              </a:extLst>
            </p:cNvPr>
            <p:cNvSpPr/>
            <p:nvPr/>
          </p:nvSpPr>
          <p:spPr>
            <a:xfrm>
              <a:off x="504497" y="1082566"/>
              <a:ext cx="11067393" cy="50764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CDC70B-3B54-4C10-8D11-ECB5EA9887CB}"/>
                </a:ext>
              </a:extLst>
            </p:cNvPr>
            <p:cNvSpPr/>
            <p:nvPr/>
          </p:nvSpPr>
          <p:spPr>
            <a:xfrm>
              <a:off x="819807" y="1355835"/>
              <a:ext cx="10436772" cy="4562178"/>
            </a:xfrm>
            <a:prstGeom prst="rect">
              <a:avLst/>
            </a:prstGeom>
            <a:solidFill>
              <a:schemeClr val="bg1"/>
            </a:solidFill>
            <a:ln w="76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" name="Isosceles Triangle 7">
              <a:extLst>
                <a:ext uri="{FF2B5EF4-FFF2-40B4-BE49-F238E27FC236}">
                  <a16:creationId xmlns:a16="http://schemas.microsoft.com/office/drawing/2014/main" id="{ACBD8AD9-7C98-4E03-9400-3212125C5BC6}"/>
                </a:ext>
              </a:extLst>
            </p:cNvPr>
            <p:cNvSpPr/>
            <p:nvPr/>
          </p:nvSpPr>
          <p:spPr>
            <a:xfrm>
              <a:off x="504497" y="3268717"/>
              <a:ext cx="4424855" cy="2890345"/>
            </a:xfrm>
            <a:prstGeom prst="triangle">
              <a:avLst>
                <a:gd name="adj" fmla="val 0"/>
              </a:avLst>
            </a:prstGeom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ar-SA"/>
              <a:t>حرر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حرر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1" r:id="rId6"/>
    <p:sldLayoutId id="2147483660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1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eg/imgres?imgurl=http://www.upload.shrta.com/uploads/images/shrta.com-80451747bd.jpg&amp;imgrefurl=http://www.emi-grants.com/vb/t15380.html&amp;usg=__XA2O7Qt3lTwSzRj1V2K9iHesZAk=&amp;h=300&amp;w=300&amp;sz=59&amp;hl=ar&amp;start=129&amp;zoom=1&amp;tbnid=ORQNwsRgPlbP4M:&amp;tbnh=116&amp;tbnw=116&amp;ei=X7-9TZilK8KWtwfHqPHkBQ&amp;prev=/search%3Fq%3D%25D9%2582%25D9%2581%25D9%2584%26start%3D126%26hl%3Dar%26safe%3Dactive%26sa%3DN%26gbv%3D2%26tbm%3Disch&amp;itbs=1" TargetMode="External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eg/imgres?imgurl=http://www.upload.shrta.com/uploads/images/shrta.com-80451747bd.jpg&amp;imgrefurl=http://www.emi-grants.com/vb/t15380.html&amp;usg=__XA2O7Qt3lTwSzRj1V2K9iHesZAk=&amp;h=300&amp;w=300&amp;sz=59&amp;hl=ar&amp;start=129&amp;zoom=1&amp;tbnid=ORQNwsRgPlbP4M:&amp;tbnh=116&amp;tbnw=116&amp;ei=X7-9TZilK8KWtwfHqPHkBQ&amp;prev=/search%3Fq%3D%25D9%2582%25D9%2581%25D9%2584%26start%3D126%26hl%3Dar%26safe%3Dactive%26sa%3DN%26gbv%3D2%26tbm%3Disch&amp;itbs=1" TargetMode="Externa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eg/imgres?imgurl=http://www.upload.shrta.com/uploads/images/shrta.com-80451747bd.jpg&amp;imgrefurl=http://www.emi-grants.com/vb/t15380.html&amp;usg=__XA2O7Qt3lTwSzRj1V2K9iHesZAk=&amp;h=300&amp;w=300&amp;sz=59&amp;hl=ar&amp;start=129&amp;zoom=1&amp;tbnid=ORQNwsRgPlbP4M:&amp;tbnh=116&amp;tbnw=116&amp;ei=X7-9TZilK8KWtwfHqPHkBQ&amp;prev=/search%3Fq%3D%25D9%2582%25D9%2581%25D9%2584%26start%3D126%26hl%3Dar%26safe%3Dactive%26sa%3DN%26gbv%3D2%26tbm%3Disch&amp;itbs=1" TargetMode="Externa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eg/imgres?imgurl=http://www.filketab.com/wp-content/uploads/Computer.jpg&amp;imgrefurl=http://www.filketab.com/%25D8%25AD%25D8%25A7%25D8%25B3%25D9%2588%25D8%25A8-%25D9%2583%25D9%2585%25D8%25A8%25D9%258A%25D9%2588%25D8%25AA%25D8%25B1/&amp;usg=__i3mkZHITuS7bbA_flmys2fa9dFM=&amp;h=377&amp;w=353&amp;sz=20&amp;hl=ar&amp;start=30&amp;zoom=1&amp;tbnid=JY0zA4972ttCLM:&amp;tbnh=122&amp;tbnw=114&amp;ei=ErS9Tc6UIIq5twfc05njBQ&amp;prev=/search%3Fq%3D%25D8%25AD%25D8%25A7%25D8%25B3%25D8%25A8%26start%3D21%26hl%3Dar%26safe%3Dactive%26sa%3DN%26gbv%3D2%26tbm%3Disch&amp;itbs=1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eg/imgres?imgurl=http://www.upload.shrta.com/uploads/images/shrta.com-80451747bd.jpg&amp;imgrefurl=http://www.emi-grants.com/vb/t15380.html&amp;usg=__XA2O7Qt3lTwSzRj1V2K9iHesZAk=&amp;h=300&amp;w=300&amp;sz=59&amp;hl=ar&amp;start=129&amp;zoom=1&amp;tbnid=ORQNwsRgPlbP4M:&amp;tbnh=116&amp;tbnw=116&amp;ei=X7-9TZilK8KWtwfHqPHkBQ&amp;prev=/search%3Fq%3D%25D9%2582%25D9%2581%25D9%2584%26start%3D126%26hl%3Dar%26safe%3Dactive%26sa%3DN%26gbv%3D2%26tbm%3Disch&amp;itbs=1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554635"/>
            <a:ext cx="8679915" cy="1748729"/>
          </a:xfrm>
        </p:spPr>
        <p:txBody>
          <a:bodyPr anchor="ctr">
            <a:noAutofit/>
          </a:bodyPr>
          <a:lstStyle/>
          <a:p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1111 CYS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Cyber Security Foundations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7</a:t>
            </a:r>
            <a: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#</a:t>
            </a:r>
            <a:r>
              <a:rPr lang="en-GB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Lecture  </a:t>
            </a:r>
            <a:br>
              <a:rPr lang="ar-SA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Security Services– Part 1</a:t>
            </a:r>
            <a:br>
              <a:rPr lang="en-US" sz="3600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</a:br>
            <a:endParaRPr lang="ar-SA" sz="3600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5" name="مستطيل 6">
            <a:extLst>
              <a:ext uri="{FF2B5EF4-FFF2-40B4-BE49-F238E27FC236}">
                <a16:creationId xmlns:a16="http://schemas.microsoft.com/office/drawing/2014/main" id="{69B406F3-0CEF-42A7-88CF-5677951270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56555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Symmetric Key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10079548" cy="1214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3- Bidirectional authentication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/>
              <a:t>Both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000" dirty="0"/>
              <a:t> and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000" dirty="0"/>
              <a:t> need to authenticate each other.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en-US" sz="2000" dirty="0"/>
              <a:t>has its nonce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/>
              <a:t>,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/>
              <a:t>and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B </a:t>
            </a:r>
            <a:r>
              <a:rPr lang="en-US" sz="2000" dirty="0"/>
              <a:t>has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/>
              <a:t>.</a:t>
            </a:r>
          </a:p>
        </p:txBody>
      </p:sp>
      <p:sp>
        <p:nvSpPr>
          <p:cNvPr id="76" name="مستطيل 6">
            <a:extLst>
              <a:ext uri="{FF2B5EF4-FFF2-40B4-BE49-F238E27FC236}">
                <a16:creationId xmlns:a16="http://schemas.microsoft.com/office/drawing/2014/main" id="{4089B8F1-B368-4AA0-B1C1-BCD34B09E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A72D4C6-B04C-4634-AB00-2C2B0C15EE32}"/>
              </a:ext>
            </a:extLst>
          </p:cNvPr>
          <p:cNvGrpSpPr>
            <a:grpSpLocks/>
          </p:cNvGrpSpPr>
          <p:nvPr/>
        </p:nvGrpSpPr>
        <p:grpSpPr bwMode="auto">
          <a:xfrm>
            <a:off x="3216971" y="3326206"/>
            <a:ext cx="5943600" cy="3048000"/>
            <a:chOff x="864" y="1536"/>
            <a:chExt cx="4091" cy="2304"/>
          </a:xfrm>
        </p:grpSpPr>
        <p:sp>
          <p:nvSpPr>
            <p:cNvPr id="30" name="Line 5">
              <a:extLst>
                <a:ext uri="{FF2B5EF4-FFF2-40B4-BE49-F238E27FC236}">
                  <a16:creationId xmlns:a16="http://schemas.microsoft.com/office/drawing/2014/main" id="{00F088B8-51FB-42FE-AC50-A1D5E990F2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28" y="2688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" name="AutoShape 6">
              <a:extLst>
                <a:ext uri="{FF2B5EF4-FFF2-40B4-BE49-F238E27FC236}">
                  <a16:creationId xmlns:a16="http://schemas.microsoft.com/office/drawing/2014/main" id="{1C365AE8-1ED6-48AC-B2DE-E0CC51971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48"/>
              <a:ext cx="912" cy="480"/>
            </a:xfrm>
            <a:prstGeom prst="octagon">
              <a:avLst>
                <a:gd name="adj" fmla="val 8333"/>
              </a:avLst>
            </a:prstGeom>
            <a:solidFill>
              <a:srgbClr val="00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6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US" altLang="en-US" sz="7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2" name="Line 7">
              <a:extLst>
                <a:ext uri="{FF2B5EF4-FFF2-40B4-BE49-F238E27FC236}">
                  <a16:creationId xmlns:a16="http://schemas.microsoft.com/office/drawing/2014/main" id="{531D37C6-255E-472C-BD8C-0E9D3BD33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16"/>
              <a:ext cx="0" cy="1824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" name="Line 8">
              <a:extLst>
                <a:ext uri="{FF2B5EF4-FFF2-40B4-BE49-F238E27FC236}">
                  <a16:creationId xmlns:a16="http://schemas.microsoft.com/office/drawing/2014/main" id="{69BEB668-836D-49B6-91EE-BDE9CFB34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0" y="2016"/>
              <a:ext cx="24" cy="1824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34" name="Group 9">
              <a:extLst>
                <a:ext uri="{FF2B5EF4-FFF2-40B4-BE49-F238E27FC236}">
                  <a16:creationId xmlns:a16="http://schemas.microsoft.com/office/drawing/2014/main" id="{48F28C71-95EC-4B3D-B64F-DF1E5E83DD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536"/>
              <a:ext cx="539" cy="576"/>
              <a:chOff x="864" y="1056"/>
              <a:chExt cx="539" cy="576"/>
            </a:xfrm>
          </p:grpSpPr>
          <p:pic>
            <p:nvPicPr>
              <p:cNvPr id="71" name="Picture 10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72B9D6C3-63EB-49FF-BB2C-D76D162676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4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" name="Rectangle 11">
                <a:extLst>
                  <a:ext uri="{FF2B5EF4-FFF2-40B4-BE49-F238E27FC236}">
                    <a16:creationId xmlns:a16="http://schemas.microsoft.com/office/drawing/2014/main" id="{C89CAB08-3B8D-477F-B3D7-D29CAB3225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088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35" name="Group 12">
              <a:extLst>
                <a:ext uri="{FF2B5EF4-FFF2-40B4-BE49-F238E27FC236}">
                  <a16:creationId xmlns:a16="http://schemas.microsoft.com/office/drawing/2014/main" id="{04B55D41-6354-4B73-9A08-1262B9EB07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1536"/>
              <a:ext cx="539" cy="576"/>
              <a:chOff x="4416" y="1056"/>
              <a:chExt cx="539" cy="576"/>
            </a:xfrm>
          </p:grpSpPr>
          <p:pic>
            <p:nvPicPr>
              <p:cNvPr id="69" name="Picture 13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803537DB-084E-4A18-A313-51847458F5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0" name="Rectangle 14">
                <a:extLst>
                  <a:ext uri="{FF2B5EF4-FFF2-40B4-BE49-F238E27FC236}">
                    <a16:creationId xmlns:a16="http://schemas.microsoft.com/office/drawing/2014/main" id="{E9E2BFAE-B595-454A-9CB3-AD2B0F69C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36" name="Line 15">
              <a:extLst>
                <a:ext uri="{FF2B5EF4-FFF2-40B4-BE49-F238E27FC236}">
                  <a16:creationId xmlns:a16="http://schemas.microsoft.com/office/drawing/2014/main" id="{6BC10797-D76C-4746-8E16-5289BE9EF1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" y="2256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" name="AutoShape 16">
              <a:extLst>
                <a:ext uri="{FF2B5EF4-FFF2-40B4-BE49-F238E27FC236}">
                  <a16:creationId xmlns:a16="http://schemas.microsoft.com/office/drawing/2014/main" id="{0EDF5537-AFC6-468F-B8E5-9C523386E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12"/>
              <a:ext cx="624" cy="240"/>
            </a:xfrm>
            <a:prstGeom prst="octagon">
              <a:avLst>
                <a:gd name="adj" fmla="val 8333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A, </a:t>
              </a:r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8" name="AutoShape 17">
              <a:extLst>
                <a:ext uri="{FF2B5EF4-FFF2-40B4-BE49-F238E27FC236}">
                  <a16:creationId xmlns:a16="http://schemas.microsoft.com/office/drawing/2014/main" id="{B8DC114F-C314-4CBD-A7B2-5828DCAFB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3456" cy="288"/>
            </a:xfrm>
            <a:prstGeom prst="octagon">
              <a:avLst>
                <a:gd name="adj" fmla="val 8333"/>
              </a:avLst>
            </a:prstGeom>
            <a:solidFill>
              <a:srgbClr val="99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sends data to </a:t>
              </a:r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B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using</a:t>
              </a:r>
              <a:r>
                <a:rPr lang="en-US" altLang="en-US" sz="14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K</a:t>
              </a:r>
              <a:r>
                <a:rPr lang="en-US" altLang="en-US" sz="14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</a:p>
          </p:txBody>
        </p:sp>
        <p:sp>
          <p:nvSpPr>
            <p:cNvPr id="39" name="Oval 18">
              <a:extLst>
                <a:ext uri="{FF2B5EF4-FFF2-40B4-BE49-F238E27FC236}">
                  <a16:creationId xmlns:a16="http://schemas.microsoft.com/office/drawing/2014/main" id="{3E7D79D0-FE76-45FF-BCAA-DC62CBC5F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160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40" name="AutoShape 19">
              <a:extLst>
                <a:ext uri="{FF2B5EF4-FFF2-40B4-BE49-F238E27FC236}">
                  <a16:creationId xmlns:a16="http://schemas.microsoft.com/office/drawing/2014/main" id="{DDCBB24B-BC12-4282-933E-2517C4AB2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40"/>
              <a:ext cx="384" cy="240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9" name="Oval 20">
              <a:extLst>
                <a:ext uri="{FF2B5EF4-FFF2-40B4-BE49-F238E27FC236}">
                  <a16:creationId xmlns:a16="http://schemas.microsoft.com/office/drawing/2014/main" id="{C08BB339-0C10-4EF8-A7B8-23283090D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592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60" name="Line 21">
              <a:extLst>
                <a:ext uri="{FF2B5EF4-FFF2-40B4-BE49-F238E27FC236}">
                  <a16:creationId xmlns:a16="http://schemas.microsoft.com/office/drawing/2014/main" id="{9EAB10AB-98B0-4911-8A88-FEA974EEF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8" y="3296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" name="AutoShape 22">
              <a:extLst>
                <a:ext uri="{FF2B5EF4-FFF2-40B4-BE49-F238E27FC236}">
                  <a16:creationId xmlns:a16="http://schemas.microsoft.com/office/drawing/2014/main" id="{5B84B5DB-DE1E-4749-8A6D-E3F9D10FD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168"/>
              <a:ext cx="384" cy="240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2" name="Oval 23">
              <a:extLst>
                <a:ext uri="{FF2B5EF4-FFF2-40B4-BE49-F238E27FC236}">
                  <a16:creationId xmlns:a16="http://schemas.microsoft.com/office/drawing/2014/main" id="{F0505897-B8D9-4CC3-BAB9-7EBE4C819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200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grpSp>
          <p:nvGrpSpPr>
            <p:cNvPr id="63" name="Group 24">
              <a:extLst>
                <a:ext uri="{FF2B5EF4-FFF2-40B4-BE49-F238E27FC236}">
                  <a16:creationId xmlns:a16="http://schemas.microsoft.com/office/drawing/2014/main" id="{3082FBD7-5164-4089-AC6C-292FFC454B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496"/>
              <a:ext cx="331" cy="240"/>
              <a:chOff x="2069" y="2112"/>
              <a:chExt cx="331" cy="240"/>
            </a:xfrm>
          </p:grpSpPr>
          <p:pic>
            <p:nvPicPr>
              <p:cNvPr id="67" name="Picture 25" descr="ANd9GcQIy6ppIqE8XIuW3GRWeBLi656yWmN6RNeApoY66fiGKzaliiayEoZqwFU">
                <a:hlinkClick r:id="rId5"/>
                <a:extLst>
                  <a:ext uri="{FF2B5EF4-FFF2-40B4-BE49-F238E27FC236}">
                    <a16:creationId xmlns:a16="http://schemas.microsoft.com/office/drawing/2014/main" id="{E13E9833-B08A-4AA1-AF20-02ECEEA122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4F4F4"/>
                  </a:clrFrom>
                  <a:clrTo>
                    <a:srgbClr val="F4F4F4">
                      <a:alpha val="0"/>
                    </a:srgbClr>
                  </a:clrTo>
                </a:clrChange>
                <a:lum bright="-12000" contrast="3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3" y="2160"/>
                <a:ext cx="18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8" name="Oval 26">
                <a:extLst>
                  <a:ext uri="{FF2B5EF4-FFF2-40B4-BE49-F238E27FC236}">
                    <a16:creationId xmlns:a16="http://schemas.microsoft.com/office/drawing/2014/main" id="{64F9DF9A-D7E4-4DFA-BD3A-C2FA09571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9" y="2112"/>
                <a:ext cx="235" cy="192"/>
              </a:xfrm>
              <a:prstGeom prst="ellipse">
                <a:avLst/>
              </a:prstGeom>
              <a:solidFill>
                <a:srgbClr val="CCE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sz="1400" b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</a:p>
            </p:txBody>
          </p:sp>
        </p:grpSp>
        <p:grpSp>
          <p:nvGrpSpPr>
            <p:cNvPr id="64" name="Group 27">
              <a:extLst>
                <a:ext uri="{FF2B5EF4-FFF2-40B4-BE49-F238E27FC236}">
                  <a16:creationId xmlns:a16="http://schemas.microsoft.com/office/drawing/2014/main" id="{EB9BC665-8900-47C0-95AF-CD94FF82E9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3024"/>
              <a:ext cx="331" cy="240"/>
              <a:chOff x="2069" y="2112"/>
              <a:chExt cx="331" cy="240"/>
            </a:xfrm>
          </p:grpSpPr>
          <p:pic>
            <p:nvPicPr>
              <p:cNvPr id="65" name="Picture 28" descr="ANd9GcQIy6ppIqE8XIuW3GRWeBLi656yWmN6RNeApoY66fiGKzaliiayEoZqwFU">
                <a:hlinkClick r:id="rId5"/>
                <a:extLst>
                  <a:ext uri="{FF2B5EF4-FFF2-40B4-BE49-F238E27FC236}">
                    <a16:creationId xmlns:a16="http://schemas.microsoft.com/office/drawing/2014/main" id="{EFF4894E-905E-4855-B33B-8A5F13349B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4F4F4"/>
                  </a:clrFrom>
                  <a:clrTo>
                    <a:srgbClr val="F4F4F4">
                      <a:alpha val="0"/>
                    </a:srgbClr>
                  </a:clrTo>
                </a:clrChange>
                <a:lum bright="-12000" contrast="3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3" y="2160"/>
                <a:ext cx="18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6" name="Oval 29">
                <a:extLst>
                  <a:ext uri="{FF2B5EF4-FFF2-40B4-BE49-F238E27FC236}">
                    <a16:creationId xmlns:a16="http://schemas.microsoft.com/office/drawing/2014/main" id="{0CD1062A-D7EA-4BC0-8F7C-84570839F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9" y="2112"/>
                <a:ext cx="235" cy="192"/>
              </a:xfrm>
              <a:prstGeom prst="ellipse">
                <a:avLst/>
              </a:prstGeom>
              <a:solidFill>
                <a:srgbClr val="CCE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sz="1400" b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301773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رسم 3">
            <a:extLst>
              <a:ext uri="{FF2B5EF4-FFF2-40B4-BE49-F238E27FC236}">
                <a16:creationId xmlns:a16="http://schemas.microsoft.com/office/drawing/2014/main" id="{3BE6478E-F9EE-485D-A2E3-6D2AEC76A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52839" y="1372286"/>
            <a:ext cx="3774341" cy="377434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2749C3E-1E25-49E7-AB3C-5FE2400D2B39}"/>
              </a:ext>
            </a:extLst>
          </p:cNvPr>
          <p:cNvSpPr txBox="1"/>
          <p:nvPr/>
        </p:nvSpPr>
        <p:spPr>
          <a:xfrm>
            <a:off x="5015724" y="2890391"/>
            <a:ext cx="6016486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1">
            <a:spAutoFit/>
          </a:bodyPr>
          <a:lstStyle/>
          <a:p>
            <a:r>
              <a:rPr lang="en-US" sz="3200" dirty="0"/>
              <a:t>What is the main approaches of user authentication?</a:t>
            </a:r>
          </a:p>
          <a:p>
            <a:pPr rtl="1"/>
            <a:endParaRPr lang="ar-SA" sz="32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5">
            <a:extLst>
              <a:ext uri="{FF2B5EF4-FFF2-40B4-BE49-F238E27FC236}">
                <a16:creationId xmlns:a16="http://schemas.microsoft.com/office/drawing/2014/main" id="{B699706C-6C8D-490A-AB1F-BE4809D9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8" name="مستطيل 6">
            <a:extLst>
              <a:ext uri="{FF2B5EF4-FFF2-40B4-BE49-F238E27FC236}">
                <a16:creationId xmlns:a16="http://schemas.microsoft.com/office/drawing/2014/main" id="{E9101D92-FDFC-43C6-82DD-980D46E1E1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03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BC667C2-5917-478C-B32D-4431786A66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6042" y="2189272"/>
            <a:ext cx="8679915" cy="1748729"/>
          </a:xfrm>
        </p:spPr>
        <p:txBody>
          <a:bodyPr>
            <a:normAutofit/>
          </a:bodyPr>
          <a:lstStyle/>
          <a:p>
            <a:r>
              <a:rPr lang="en-GB" b="1" kern="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End of Lecture 7 Part 1</a:t>
            </a:r>
            <a:endParaRPr lang="ar-SA" dirty="0">
              <a:solidFill>
                <a:schemeClr val="tx1"/>
              </a:solidFill>
            </a:endParaRPr>
          </a:p>
        </p:txBody>
      </p:sp>
      <p:pic>
        <p:nvPicPr>
          <p:cNvPr id="4" name="Picture 15">
            <a:extLst>
              <a:ext uri="{FF2B5EF4-FFF2-40B4-BE49-F238E27FC236}">
                <a16:creationId xmlns:a16="http://schemas.microsoft.com/office/drawing/2014/main" id="{AF838472-B53A-49C3-8F80-A35196177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9" name="مستطيل 6">
            <a:extLst>
              <a:ext uri="{FF2B5EF4-FFF2-40B4-BE49-F238E27FC236}">
                <a16:creationId xmlns:a16="http://schemas.microsoft.com/office/drawing/2014/main" id="{04626986-101E-4FFC-9968-4AE4C209D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7257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93ACE14-E7DE-457B-822C-5CF43CC9E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866" y="1595736"/>
            <a:ext cx="6842904" cy="412670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l" rtl="0">
              <a:lnSpc>
                <a:spcPct val="100000"/>
              </a:lnSpc>
              <a:buNone/>
            </a:pPr>
            <a:r>
              <a:rPr lang="en-GB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Topics:</a:t>
            </a:r>
            <a:endParaRPr lang="ar-SA" sz="28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Entity authentication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Digital signature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Access control</a:t>
            </a:r>
          </a:p>
          <a:p>
            <a:pPr marL="446088" indent="-446088" algn="l" rtl="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Message integrity and authentication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4BADFC5-BDFB-4EC7-9738-AA94363199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pic>
        <p:nvPicPr>
          <p:cNvPr id="18" name="صورة 17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2796007-5A94-4264-931C-5B25895A40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3770" y="1720820"/>
            <a:ext cx="4017857" cy="3876539"/>
          </a:xfrm>
          <a:prstGeom prst="rect">
            <a:avLst/>
          </a:prstGeom>
        </p:spPr>
      </p:pic>
      <p:sp>
        <p:nvSpPr>
          <p:cNvPr id="10" name="مستطيل 6">
            <a:extLst>
              <a:ext uri="{FF2B5EF4-FFF2-40B4-BE49-F238E27FC236}">
                <a16:creationId xmlns:a16="http://schemas.microsoft.com/office/drawing/2014/main" id="{ECADE764-C6BE-4A3B-AB9B-074CEB8F6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6812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DAF-1B90-440D-94C2-2B542EEE07B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2691873"/>
            <a:ext cx="3455987" cy="1006475"/>
          </a:xfrm>
        </p:spPr>
        <p:txBody>
          <a:bodyPr>
            <a:normAutofit/>
          </a:bodyPr>
          <a:lstStyle/>
          <a:p>
            <a:r>
              <a:rPr lang="en-US" b="1" dirty="0"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Objectives </a:t>
            </a:r>
            <a:endParaRPr lang="en-GB" b="1" dirty="0"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pic>
        <p:nvPicPr>
          <p:cNvPr id="9" name="Picture 15">
            <a:extLst>
              <a:ext uri="{FF2B5EF4-FFF2-40B4-BE49-F238E27FC236}">
                <a16:creationId xmlns:a16="http://schemas.microsoft.com/office/drawing/2014/main" id="{7079E822-FE8A-45A5-AA7B-B751F83E5E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grpSp>
        <p:nvGrpSpPr>
          <p:cNvPr id="38" name="مجموعة 4">
            <a:extLst>
              <a:ext uri="{FF2B5EF4-FFF2-40B4-BE49-F238E27FC236}">
                <a16:creationId xmlns:a16="http://schemas.microsoft.com/office/drawing/2014/main" id="{DFBB2E2A-19B0-4BDD-9796-09671CC78628}"/>
              </a:ext>
            </a:extLst>
          </p:cNvPr>
          <p:cNvGrpSpPr/>
          <p:nvPr/>
        </p:nvGrpSpPr>
        <p:grpSpPr>
          <a:xfrm>
            <a:off x="4053579" y="1545688"/>
            <a:ext cx="6038076" cy="523220"/>
            <a:chOff x="4792288" y="1193945"/>
            <a:chExt cx="3921633" cy="523220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8298C16E-6448-4B1C-AB1A-5D62B5B2DE7C}"/>
                </a:ext>
              </a:extLst>
            </p:cNvPr>
            <p:cNvSpPr txBox="1"/>
            <p:nvPr/>
          </p:nvSpPr>
          <p:spPr>
            <a:xfrm>
              <a:off x="5128361" y="1193945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Differentiate between security services</a:t>
              </a:r>
            </a:p>
          </p:txBody>
        </p:sp>
        <p:sp>
          <p:nvSpPr>
            <p:cNvPr id="40" name="شكل بيضاوي 2">
              <a:extLst>
                <a:ext uri="{FF2B5EF4-FFF2-40B4-BE49-F238E27FC236}">
                  <a16:creationId xmlns:a16="http://schemas.microsoft.com/office/drawing/2014/main" id="{41EFC118-7865-4D7B-AD05-54466FA3AFF1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20646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1" name="مجموعة 4">
            <a:extLst>
              <a:ext uri="{FF2B5EF4-FFF2-40B4-BE49-F238E27FC236}">
                <a16:creationId xmlns:a16="http://schemas.microsoft.com/office/drawing/2014/main" id="{35A34580-B1C7-41E2-A4A6-92700B09CD12}"/>
              </a:ext>
            </a:extLst>
          </p:cNvPr>
          <p:cNvGrpSpPr/>
          <p:nvPr/>
        </p:nvGrpSpPr>
        <p:grpSpPr>
          <a:xfrm>
            <a:off x="4093944" y="2238983"/>
            <a:ext cx="5951535" cy="954107"/>
            <a:chOff x="4792288" y="1135444"/>
            <a:chExt cx="3915148" cy="954107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97BA69D-5798-49A8-8DC0-3E7317439102}"/>
                </a:ext>
              </a:extLst>
            </p:cNvPr>
            <p:cNvSpPr txBox="1"/>
            <p:nvPr/>
          </p:nvSpPr>
          <p:spPr>
            <a:xfrm>
              <a:off x="5121876" y="1135444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solidFill>
                    <a:srgbClr val="FF0000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measures to verify the authenticity of an entity</a:t>
              </a:r>
            </a:p>
          </p:txBody>
        </p:sp>
        <p:sp>
          <p:nvSpPr>
            <p:cNvPr id="43" name="شكل بيضاوي 2">
              <a:extLst>
                <a:ext uri="{FF2B5EF4-FFF2-40B4-BE49-F238E27FC236}">
                  <a16:creationId xmlns:a16="http://schemas.microsoft.com/office/drawing/2014/main" id="{5AD10ABC-3A6F-4C3A-838C-A99A4387EA8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44" name="مجموعة 4">
            <a:extLst>
              <a:ext uri="{FF2B5EF4-FFF2-40B4-BE49-F238E27FC236}">
                <a16:creationId xmlns:a16="http://schemas.microsoft.com/office/drawing/2014/main" id="{64B1C5EB-1AAC-410D-AA50-09BE5197A0E5}"/>
              </a:ext>
            </a:extLst>
          </p:cNvPr>
          <p:cNvGrpSpPr/>
          <p:nvPr/>
        </p:nvGrpSpPr>
        <p:grpSpPr>
          <a:xfrm>
            <a:off x="4093943" y="3395211"/>
            <a:ext cx="5951535" cy="523220"/>
            <a:chOff x="4792288" y="1167116"/>
            <a:chExt cx="3915777" cy="523220"/>
          </a:xfrm>
        </p:grpSpPr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C608ACFE-A52F-48E7-B091-1BA4A302BEDC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rtl="1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Explain the digital signature mechanism</a:t>
              </a:r>
              <a:endParaRPr lang="en-US" altLang="ar-EG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46" name="شكل بيضاوي 2">
              <a:extLst>
                <a:ext uri="{FF2B5EF4-FFF2-40B4-BE49-F238E27FC236}">
                  <a16:creationId xmlns:a16="http://schemas.microsoft.com/office/drawing/2014/main" id="{E34A98E5-07DA-44D5-90B0-EA49EF8B6CAA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0" name="مجموعة 4">
            <a:extLst>
              <a:ext uri="{FF2B5EF4-FFF2-40B4-BE49-F238E27FC236}">
                <a16:creationId xmlns:a16="http://schemas.microsoft.com/office/drawing/2014/main" id="{41D27378-3536-4709-BC5D-2C730F4F6270}"/>
              </a:ext>
            </a:extLst>
          </p:cNvPr>
          <p:cNvGrpSpPr/>
          <p:nvPr/>
        </p:nvGrpSpPr>
        <p:grpSpPr>
          <a:xfrm>
            <a:off x="4093943" y="4112175"/>
            <a:ext cx="6639706" cy="523220"/>
            <a:chOff x="4792288" y="1167116"/>
            <a:chExt cx="3915777" cy="523220"/>
          </a:xfrm>
        </p:grpSpPr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1A43B34-1772-4C24-9F9D-D47652A805C2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Discuss the models of access control</a:t>
              </a:r>
              <a:endParaRPr lang="ar-EG" altLang="ar-EG" sz="2800" b="1" dirty="0"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52" name="شكل بيضاوي 2">
              <a:extLst>
                <a:ext uri="{FF2B5EF4-FFF2-40B4-BE49-F238E27FC236}">
                  <a16:creationId xmlns:a16="http://schemas.microsoft.com/office/drawing/2014/main" id="{36039278-1E62-4FAF-98DE-E0AB13404F7E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6" name="مستطيل 6">
            <a:extLst>
              <a:ext uri="{FF2B5EF4-FFF2-40B4-BE49-F238E27FC236}">
                <a16:creationId xmlns:a16="http://schemas.microsoft.com/office/drawing/2014/main" id="{9841B5C7-20A1-4899-91FB-F9FF62F546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7" name="مجموعة 4">
            <a:extLst>
              <a:ext uri="{FF2B5EF4-FFF2-40B4-BE49-F238E27FC236}">
                <a16:creationId xmlns:a16="http://schemas.microsoft.com/office/drawing/2014/main" id="{F1F508FF-8F74-4231-9139-BE286841600B}"/>
              </a:ext>
            </a:extLst>
          </p:cNvPr>
          <p:cNvGrpSpPr/>
          <p:nvPr/>
        </p:nvGrpSpPr>
        <p:grpSpPr>
          <a:xfrm>
            <a:off x="4093943" y="5146654"/>
            <a:ext cx="5951535" cy="954107"/>
            <a:chOff x="4792288" y="1167116"/>
            <a:chExt cx="3915777" cy="954107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FFF1AFFE-0277-492C-B849-5B4DEF6EA229}"/>
                </a:ext>
              </a:extLst>
            </p:cNvPr>
            <p:cNvSpPr txBox="1"/>
            <p:nvPr/>
          </p:nvSpPr>
          <p:spPr>
            <a:xfrm>
              <a:off x="5122505" y="1167116"/>
              <a:ext cx="3585560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altLang="ar-EG" sz="2800" b="1" dirty="0">
                  <a:latin typeface="Sakkal Majalla" panose="02000000000000000000" pitchFamily="2" charset="-78"/>
                  <a:cs typeface="Sakkal Majalla" panose="02000000000000000000" pitchFamily="2" charset="-78"/>
                </a:rPr>
                <a:t>Specify the techniques required to attain message integrity.</a:t>
              </a:r>
            </a:p>
          </p:txBody>
        </p:sp>
        <p:sp>
          <p:nvSpPr>
            <p:cNvPr id="29" name="شكل بيضاوي 2">
              <a:extLst>
                <a:ext uri="{FF2B5EF4-FFF2-40B4-BE49-F238E27FC236}">
                  <a16:creationId xmlns:a16="http://schemas.microsoft.com/office/drawing/2014/main" id="{8A7CAE8C-DDAE-4672-9B6A-90161392ADF3}"/>
                </a:ext>
              </a:extLst>
            </p:cNvPr>
            <p:cNvSpPr/>
            <p:nvPr/>
          </p:nvSpPr>
          <p:spPr>
            <a:xfrm>
              <a:off x="4792288" y="1262010"/>
              <a:ext cx="306082" cy="306082"/>
            </a:xfrm>
            <a:prstGeom prst="ellipse">
              <a:avLst/>
            </a:prstGeom>
            <a:solidFill>
              <a:srgbClr val="C6DC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1442934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2D99F3-AB55-4FA3-9489-F3C587777A18}"/>
              </a:ext>
            </a:extLst>
          </p:cNvPr>
          <p:cNvSpPr/>
          <p:nvPr/>
        </p:nvSpPr>
        <p:spPr>
          <a:xfrm>
            <a:off x="915739" y="1973077"/>
            <a:ext cx="988824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Definition of authentication</a:t>
            </a:r>
          </a:p>
          <a:p>
            <a:endParaRPr lang="en-US" sz="240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It is a procedure that verifies the identity of one entity for another.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An entity can be a person, a process, a client, or a server.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entity whose identity needs to be proved is the claimant.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The party that tries to prove the identity of the claimant is called the verifier.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 message authentication, the identity of the sender is verified for each single message.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In user authentication, the user identity is verified once for the entire duration of system access. </a:t>
            </a:r>
          </a:p>
        </p:txBody>
      </p:sp>
      <p:sp>
        <p:nvSpPr>
          <p:cNvPr id="105" name="مستطيل 6">
            <a:extLst>
              <a:ext uri="{FF2B5EF4-FFF2-40B4-BE49-F238E27FC236}">
                <a16:creationId xmlns:a16="http://schemas.microsoft.com/office/drawing/2014/main" id="{198793B2-76B2-47D2-8BE1-FAF5D1F2C1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47186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</a:t>
            </a:r>
          </a:p>
        </p:txBody>
      </p:sp>
      <p:sp>
        <p:nvSpPr>
          <p:cNvPr id="30" name="مستطيل 6">
            <a:extLst>
              <a:ext uri="{FF2B5EF4-FFF2-40B4-BE49-F238E27FC236}">
                <a16:creationId xmlns:a16="http://schemas.microsoft.com/office/drawing/2014/main" id="{83CD8F06-8AD0-4E47-9A2C-9D8EBEA095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E7E369-E677-4AAA-B484-44FE80344592}"/>
              </a:ext>
            </a:extLst>
          </p:cNvPr>
          <p:cNvSpPr/>
          <p:nvPr/>
        </p:nvSpPr>
        <p:spPr>
          <a:xfrm>
            <a:off x="915738" y="1855987"/>
            <a:ext cx="884723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Verification categories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Identity verification can be done with one of three kinds of witnesses.</a:t>
            </a:r>
          </a:p>
        </p:txBody>
      </p:sp>
      <p:grpSp>
        <p:nvGrpSpPr>
          <p:cNvPr id="31" name="Group 4">
            <a:extLst>
              <a:ext uri="{FF2B5EF4-FFF2-40B4-BE49-F238E27FC236}">
                <a16:creationId xmlns:a16="http://schemas.microsoft.com/office/drawing/2014/main" id="{CD4A08BE-4764-4320-A722-650402C0A78B}"/>
              </a:ext>
            </a:extLst>
          </p:cNvPr>
          <p:cNvGrpSpPr>
            <a:grpSpLocks/>
          </p:cNvGrpSpPr>
          <p:nvPr/>
        </p:nvGrpSpPr>
        <p:grpSpPr bwMode="auto">
          <a:xfrm>
            <a:off x="3400573" y="2928830"/>
            <a:ext cx="4473575" cy="1079500"/>
            <a:chOff x="1464" y="2079"/>
            <a:chExt cx="2818" cy="680"/>
          </a:xfrm>
        </p:grpSpPr>
        <p:sp>
          <p:nvSpPr>
            <p:cNvPr id="32" name="Line 5">
              <a:extLst>
                <a:ext uri="{FF2B5EF4-FFF2-40B4-BE49-F238E27FC236}">
                  <a16:creationId xmlns:a16="http://schemas.microsoft.com/office/drawing/2014/main" id="{243EB424-FC30-4F5B-8BBB-A7E755731C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5" y="2079"/>
              <a:ext cx="0" cy="27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3" name="Line 6">
              <a:extLst>
                <a:ext uri="{FF2B5EF4-FFF2-40B4-BE49-F238E27FC236}">
                  <a16:creationId xmlns:a16="http://schemas.microsoft.com/office/drawing/2014/main" id="{23FD5C25-8FDD-47A6-9BE8-032BFDEA0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4" y="2355"/>
              <a:ext cx="2818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4" name="Line 7">
              <a:extLst>
                <a:ext uri="{FF2B5EF4-FFF2-40B4-BE49-F238E27FC236}">
                  <a16:creationId xmlns:a16="http://schemas.microsoft.com/office/drawing/2014/main" id="{6AD481AB-B6F1-42C5-9858-FF03F8C0A2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6" y="2358"/>
              <a:ext cx="0" cy="401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5" name="Line 8">
              <a:extLst>
                <a:ext uri="{FF2B5EF4-FFF2-40B4-BE49-F238E27FC236}">
                  <a16:creationId xmlns:a16="http://schemas.microsoft.com/office/drawing/2014/main" id="{B726D810-5CA9-4987-8A21-D3C974A722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0" y="2354"/>
              <a:ext cx="0" cy="3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  <p:sp>
          <p:nvSpPr>
            <p:cNvPr id="36" name="Line 9">
              <a:extLst>
                <a:ext uri="{FF2B5EF4-FFF2-40B4-BE49-F238E27FC236}">
                  <a16:creationId xmlns:a16="http://schemas.microsoft.com/office/drawing/2014/main" id="{534F56E1-B554-4995-B2AD-87FD19A167B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72" y="2347"/>
              <a:ext cx="0" cy="39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/>
            <a:lstStyle/>
            <a:p>
              <a:pPr algn="ctr"/>
              <a:endParaRPr lang="en-US"/>
            </a:p>
          </p:txBody>
        </p:sp>
      </p:grpSp>
      <p:sp>
        <p:nvSpPr>
          <p:cNvPr id="37" name="AutoShape 10">
            <a:extLst>
              <a:ext uri="{FF2B5EF4-FFF2-40B4-BE49-F238E27FC236}">
                <a16:creationId xmlns:a16="http://schemas.microsoft.com/office/drawing/2014/main" id="{529C36C0-30A3-4D95-ACCF-6E7A9A91D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023" y="3682892"/>
            <a:ext cx="1911350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Something known</a:t>
            </a:r>
            <a:endParaRPr lang="en-US" sz="1300" b="1">
              <a:cs typeface="Arial" charset="0"/>
            </a:endParaRPr>
          </a:p>
        </p:txBody>
      </p:sp>
      <p:sp>
        <p:nvSpPr>
          <p:cNvPr id="38" name="AutoShape 11">
            <a:extLst>
              <a:ext uri="{FF2B5EF4-FFF2-40B4-BE49-F238E27FC236}">
                <a16:creationId xmlns:a16="http://schemas.microsoft.com/office/drawing/2014/main" id="{A7174D87-990F-4402-B251-314229020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923" y="3682892"/>
            <a:ext cx="1911350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0" anchor="ctr"/>
          <a:lstStyle/>
          <a:p>
            <a:pPr algn="ctr"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Something possessed</a:t>
            </a:r>
            <a:endParaRPr lang="en-US" sz="1300" b="1">
              <a:cs typeface="Arial" charset="0"/>
            </a:endParaRPr>
          </a:p>
        </p:txBody>
      </p:sp>
      <p:sp>
        <p:nvSpPr>
          <p:cNvPr id="39" name="AutoShape 12">
            <a:extLst>
              <a:ext uri="{FF2B5EF4-FFF2-40B4-BE49-F238E27FC236}">
                <a16:creationId xmlns:a16="http://schemas.microsoft.com/office/drawing/2014/main" id="{B0BC6C82-068A-41EA-8213-221C0E9D6C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0061" y="3676542"/>
            <a:ext cx="1914525" cy="349250"/>
          </a:xfrm>
          <a:prstGeom prst="octagon">
            <a:avLst>
              <a:gd name="adj" fmla="val 11718"/>
            </a:avLst>
          </a:prstGeom>
          <a:solidFill>
            <a:srgbClr val="F9F4EB"/>
          </a:soli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0000FF"/>
            </a:outerShdw>
          </a:effectLst>
        </p:spPr>
        <p:txBody>
          <a:bodyPr lIns="0" tIns="50400" rIns="0" bIns="32004" anchor="ctr"/>
          <a:lstStyle/>
          <a:p>
            <a:pPr algn="ctr" rtl="0">
              <a:defRPr/>
            </a:pPr>
            <a:r>
              <a:rPr lang="en-US" sz="1300" b="1">
                <a:latin typeface="Tahoma" pitchFamily="34" charset="0"/>
                <a:cs typeface="Arial" charset="0"/>
              </a:rPr>
              <a:t>Something inherent</a:t>
            </a:r>
            <a:endParaRPr lang="en-US" sz="1300" b="1">
              <a:cs typeface="Arial" charset="0"/>
            </a:endParaRPr>
          </a:p>
        </p:txBody>
      </p:sp>
      <p:sp>
        <p:nvSpPr>
          <p:cNvPr id="40" name="AutoShape 11">
            <a:extLst>
              <a:ext uri="{FF2B5EF4-FFF2-40B4-BE49-F238E27FC236}">
                <a16:creationId xmlns:a16="http://schemas.microsoft.com/office/drawing/2014/main" id="{20E585C6-A2BA-45DE-A617-0781ED32D458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297753" y="4248619"/>
            <a:ext cx="3570866" cy="2019237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1- Something known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This is a secrete known only by the claimant that can be checked by the verifier.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Examples are: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1- Password       2- PIN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3- secrete key    4- private key.</a:t>
            </a:r>
          </a:p>
        </p:txBody>
      </p:sp>
      <p:sp>
        <p:nvSpPr>
          <p:cNvPr id="41" name="AutoShape 11">
            <a:extLst>
              <a:ext uri="{FF2B5EF4-FFF2-40B4-BE49-F238E27FC236}">
                <a16:creationId xmlns:a16="http://schemas.microsoft.com/office/drawing/2014/main" id="{792C9EC6-97AF-4DCF-83C3-BD6D7E80EE4A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3983488" y="4262157"/>
            <a:ext cx="3683408" cy="2019236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lin ang="0" scaled="1"/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8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2- Something Possessed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This is something that can prove the claimant’s identity.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Examples are:</a:t>
            </a:r>
          </a:p>
          <a:p>
            <a:pPr eaLnBrk="1" hangingPunct="1">
              <a:buSzPct val="70000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1- Passport          2- ID card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3- Credit card      4- Smart card.</a:t>
            </a:r>
          </a:p>
        </p:txBody>
      </p:sp>
      <p:sp>
        <p:nvSpPr>
          <p:cNvPr id="42" name="AutoShape 11">
            <a:extLst>
              <a:ext uri="{FF2B5EF4-FFF2-40B4-BE49-F238E27FC236}">
                <a16:creationId xmlns:a16="http://schemas.microsoft.com/office/drawing/2014/main" id="{DF89FAD7-188C-4E4A-8E17-F37B1CF2018F}"/>
              </a:ext>
            </a:extLst>
          </p:cNvPr>
          <p:cNvSpPr>
            <a:spLocks noChangeArrowheads="1"/>
          </p:cNvSpPr>
          <p:nvPr/>
        </p:nvSpPr>
        <p:spPr bwMode="gray">
          <a:xfrm flipH="1">
            <a:off x="7779434" y="4248619"/>
            <a:ext cx="4161353" cy="2012888"/>
          </a:xfrm>
          <a:prstGeom prst="roundRect">
            <a:avLst>
              <a:gd name="adj" fmla="val 6616"/>
            </a:avLst>
          </a:prstGeom>
          <a:gradFill rotWithShape="1">
            <a:gsLst>
              <a:gs pos="0">
                <a:srgbClr val="FEF3E2"/>
              </a:gs>
              <a:gs pos="100000">
                <a:srgbClr val="C9E1D0"/>
              </a:gs>
            </a:gsLst>
            <a:path path="shape">
              <a:fillToRect l="50000" t="50000" r="50000" b="50000"/>
            </a:path>
          </a:gradFill>
          <a:ln w="6350" algn="ctr">
            <a:solidFill>
              <a:schemeClr val="accent2"/>
            </a:solidFill>
            <a:prstDash val="sysDot"/>
            <a:round/>
            <a:headEnd/>
            <a:tailEnd/>
          </a:ln>
        </p:spPr>
        <p:txBody>
          <a:bodyPr lIns="0" rIns="0" anchor="ctr"/>
          <a:lstStyle>
            <a:lvl1pPr marL="174625" indent="-174625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defTabSz="912813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b="1" u="sng" dirty="0">
                <a:solidFill>
                  <a:schemeClr val="accent2"/>
                </a:solidFill>
                <a:latin typeface="Bimini" pitchFamily="2" charset="0"/>
                <a:cs typeface="Tahoma" panose="020B0604030504040204" pitchFamily="34" charset="0"/>
              </a:rPr>
              <a:t>3- Something inherent (biometrics)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This is an inherent characteristic of the claimant.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Char char="v"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Examples are: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1- Conventional signature     2- fingerprints</a:t>
            </a:r>
          </a:p>
          <a:p>
            <a:pPr algn="l" rtl="0" eaLnBrk="1" hangingPunct="1">
              <a:buSzPct val="70000"/>
              <a:buFont typeface="Wingdings" panose="05000000000000000000" pitchFamily="2" charset="2"/>
              <a:buNone/>
            </a:pPr>
            <a:r>
              <a:rPr lang="en-US" altLang="en-US" sz="1600" dirty="0">
                <a:latin typeface="Tahoma" panose="020B0604030504040204" pitchFamily="34" charset="0"/>
                <a:cs typeface="Tahoma" panose="020B0604030504040204" pitchFamily="34" charset="0"/>
              </a:rPr>
              <a:t>3- voiceprint    	4- retina pattern.</a:t>
            </a:r>
          </a:p>
        </p:txBody>
      </p:sp>
      <p:sp>
        <p:nvSpPr>
          <p:cNvPr id="43" name="AutoShape 16">
            <a:extLst>
              <a:ext uri="{FF2B5EF4-FFF2-40B4-BE49-F238E27FC236}">
                <a16:creationId xmlns:a16="http://schemas.microsoft.com/office/drawing/2014/main" id="{BCE9E61A-ECD4-4DE3-B3F2-30F2C481D6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3736" y="2676417"/>
            <a:ext cx="2135187" cy="365125"/>
          </a:xfrm>
          <a:prstGeom prst="octagon">
            <a:avLst>
              <a:gd name="adj" fmla="val 14454"/>
            </a:avLst>
          </a:prstGeom>
          <a:gradFill rotWithShape="1">
            <a:gsLst>
              <a:gs pos="0">
                <a:srgbClr val="FFFDFB"/>
              </a:gs>
              <a:gs pos="100000">
                <a:srgbClr val="F2F5E7"/>
              </a:gs>
            </a:gsLst>
            <a:lin ang="18900000" scaled="1"/>
          </a:gradFill>
          <a:ln w="9525" algn="ctr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rgbClr val="FF0000"/>
            </a:outerShdw>
          </a:effectLst>
        </p:spPr>
        <p:txBody>
          <a:bodyPr lIns="64008" tIns="32400" rIns="64008" bIns="32004" anchor="ctr"/>
          <a:lstStyle/>
          <a:p>
            <a:pPr algn="ctr">
              <a:defRPr/>
            </a:pPr>
            <a:endParaRPr lang="en-US" sz="300" b="1" dirty="0">
              <a:latin typeface="Tahoma" pitchFamily="34" charset="0"/>
              <a:cs typeface="Arial" charset="0"/>
            </a:endParaRPr>
          </a:p>
          <a:p>
            <a:pPr algn="ctr" rtl="0">
              <a:defRPr/>
            </a:pPr>
            <a:r>
              <a:rPr lang="en-US" sz="1300" b="1" dirty="0">
                <a:latin typeface="Tahoma" pitchFamily="34" charset="0"/>
                <a:cs typeface="Arial" charset="0"/>
              </a:rPr>
              <a:t>Verification witnesses</a:t>
            </a:r>
            <a:endParaRPr lang="en-US" sz="1300" b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84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8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6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0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4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8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9" dur="5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" presetClass="exit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8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9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2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/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6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7" dur="500"/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0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0" grpId="0" build="p" animBg="1"/>
      <p:bldP spid="40" grpId="1" build="allAtOnce" animBg="1"/>
      <p:bldP spid="41" grpId="0" build="p" animBg="1"/>
      <p:bldP spid="41" grpId="1" build="allAtOnce" animBg="1"/>
      <p:bldP spid="42" grpId="0" build="p" animBg="1"/>
      <p:bldP spid="42" grpId="1" build="allAtOnce" animBg="1"/>
      <p:bldP spid="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946056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User authentication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/>
              <a:t>In this part we will discuss the following authentication techniques.</a:t>
            </a:r>
          </a:p>
        </p:txBody>
      </p:sp>
      <p:sp>
        <p:nvSpPr>
          <p:cNvPr id="76" name="مستطيل 6">
            <a:extLst>
              <a:ext uri="{FF2B5EF4-FFF2-40B4-BE49-F238E27FC236}">
                <a16:creationId xmlns:a16="http://schemas.microsoft.com/office/drawing/2014/main" id="{4089B8F1-B368-4AA0-B1C1-BCD34B09E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77" name="Group 4">
            <a:extLst>
              <a:ext uri="{FF2B5EF4-FFF2-40B4-BE49-F238E27FC236}">
                <a16:creationId xmlns:a16="http://schemas.microsoft.com/office/drawing/2014/main" id="{126B7A56-3852-4F47-8F3D-C7DB8F58F0CD}"/>
              </a:ext>
            </a:extLst>
          </p:cNvPr>
          <p:cNvGrpSpPr>
            <a:grpSpLocks/>
          </p:cNvGrpSpPr>
          <p:nvPr/>
        </p:nvGrpSpPr>
        <p:grpSpPr bwMode="auto">
          <a:xfrm>
            <a:off x="2587943" y="4517006"/>
            <a:ext cx="2921000" cy="901700"/>
            <a:chOff x="728" y="2496"/>
            <a:chExt cx="2352" cy="720"/>
          </a:xfrm>
        </p:grpSpPr>
        <p:sp>
          <p:nvSpPr>
            <p:cNvPr id="78" name="Line 5">
              <a:extLst>
                <a:ext uri="{FF2B5EF4-FFF2-40B4-BE49-F238E27FC236}">
                  <a16:creationId xmlns:a16="http://schemas.microsoft.com/office/drawing/2014/main" id="{364B3E55-8B6C-4386-9EE1-730E3C366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4" y="2496"/>
              <a:ext cx="0" cy="3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79" name="Line 6">
              <a:extLst>
                <a:ext uri="{FF2B5EF4-FFF2-40B4-BE49-F238E27FC236}">
                  <a16:creationId xmlns:a16="http://schemas.microsoft.com/office/drawing/2014/main" id="{82382682-6D61-4109-9153-4F11D18679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36" y="2856"/>
              <a:ext cx="0" cy="3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80" name="Line 7">
              <a:extLst>
                <a:ext uri="{FF2B5EF4-FFF2-40B4-BE49-F238E27FC236}">
                  <a16:creationId xmlns:a16="http://schemas.microsoft.com/office/drawing/2014/main" id="{FD8028DD-8E53-45DB-8317-4870284079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80" y="2856"/>
              <a:ext cx="0" cy="3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81" name="Line 8">
              <a:extLst>
                <a:ext uri="{FF2B5EF4-FFF2-40B4-BE49-F238E27FC236}">
                  <a16:creationId xmlns:a16="http://schemas.microsoft.com/office/drawing/2014/main" id="{18A7C334-B117-419C-84D8-D970D61E399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8" y="2856"/>
              <a:ext cx="235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82" name="Line 9">
              <a:extLst>
                <a:ext uri="{FF2B5EF4-FFF2-40B4-BE49-F238E27FC236}">
                  <a16:creationId xmlns:a16="http://schemas.microsoft.com/office/drawing/2014/main" id="{69B44C06-E3AB-44A2-A6E6-A7CA0D17DE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04" y="2832"/>
              <a:ext cx="0" cy="3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  <p:sp>
        <p:nvSpPr>
          <p:cNvPr id="83" name="AutoShape 10">
            <a:extLst>
              <a:ext uri="{FF2B5EF4-FFF2-40B4-BE49-F238E27FC236}">
                <a16:creationId xmlns:a16="http://schemas.microsoft.com/office/drawing/2014/main" id="{A04C2321-351C-468F-8662-C636C9529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22780" y="5226618"/>
            <a:ext cx="1330325" cy="539750"/>
          </a:xfrm>
          <a:prstGeom prst="octagon">
            <a:avLst>
              <a:gd name="adj" fmla="val 7912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lnSpc>
                <a:spcPct val="80000"/>
              </a:lnSpc>
            </a:pPr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Using </a:t>
            </a:r>
          </a:p>
          <a:p>
            <a:pPr algn="ctr" rtl="0" eaLnBrk="1" hangingPunct="1">
              <a:lnSpc>
                <a:spcPct val="80000"/>
              </a:lnSpc>
            </a:pPr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Symmetric </a:t>
            </a:r>
          </a:p>
          <a:p>
            <a:pPr algn="ctr" rtl="0" eaLnBrk="1" hangingPunct="1">
              <a:lnSpc>
                <a:spcPct val="80000"/>
              </a:lnSpc>
            </a:pPr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key only</a:t>
            </a:r>
          </a:p>
        </p:txBody>
      </p:sp>
      <p:sp>
        <p:nvSpPr>
          <p:cNvPr id="84" name="AutoShape 11">
            <a:extLst>
              <a:ext uri="{FF2B5EF4-FFF2-40B4-BE49-F238E27FC236}">
                <a16:creationId xmlns:a16="http://schemas.microsoft.com/office/drawing/2014/main" id="{204124BC-20BD-4E5C-90EE-1C1F7CD48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2805" y="5226618"/>
            <a:ext cx="1331913" cy="539750"/>
          </a:xfrm>
          <a:prstGeom prst="octagon">
            <a:avLst>
              <a:gd name="adj" fmla="val 5995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Using </a:t>
            </a:r>
          </a:p>
          <a:p>
            <a:pPr algn="ctr" rtl="0" eaLnBrk="1" hangingPunct="1"/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a nonce</a:t>
            </a:r>
          </a:p>
        </p:txBody>
      </p:sp>
      <p:sp>
        <p:nvSpPr>
          <p:cNvPr id="85" name="AutoShape 12">
            <a:extLst>
              <a:ext uri="{FF2B5EF4-FFF2-40B4-BE49-F238E27FC236}">
                <a16:creationId xmlns:a16="http://schemas.microsoft.com/office/drawing/2014/main" id="{5FC8BB53-168F-46BA-9E17-DB0B78CF5C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3780" y="5226618"/>
            <a:ext cx="1370013" cy="539750"/>
          </a:xfrm>
          <a:prstGeom prst="octagon">
            <a:avLst>
              <a:gd name="adj" fmla="val 7912"/>
            </a:avLst>
          </a:prstGeom>
          <a:solidFill>
            <a:schemeClr val="bg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Bidirectional</a:t>
            </a:r>
          </a:p>
          <a:p>
            <a:pPr algn="ctr" rtl="0" eaLnBrk="1" hangingPunct="1"/>
            <a:r>
              <a:rPr lang="en-US" altLang="en-US" sz="1300" b="1">
                <a:latin typeface="Tahoma" panose="020B0604030504040204" pitchFamily="34" charset="0"/>
                <a:cs typeface="Tahoma" panose="020B0604030504040204" pitchFamily="34" charset="0"/>
              </a:rPr>
              <a:t>authentication</a:t>
            </a:r>
          </a:p>
        </p:txBody>
      </p:sp>
      <p:sp>
        <p:nvSpPr>
          <p:cNvPr id="86" name="AutoShape 13">
            <a:extLst>
              <a:ext uri="{FF2B5EF4-FFF2-40B4-BE49-F238E27FC236}">
                <a16:creationId xmlns:a16="http://schemas.microsoft.com/office/drawing/2014/main" id="{E27074B6-0CD1-44FE-85A6-944A24E52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1268" y="4791643"/>
            <a:ext cx="1966912" cy="306388"/>
          </a:xfrm>
          <a:prstGeom prst="octagon">
            <a:avLst>
              <a:gd name="adj" fmla="val 11755"/>
            </a:avLst>
          </a:prstGeom>
          <a:solidFill>
            <a:srgbClr val="99FF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rtl="0" eaLnBrk="1" hangingPunct="1"/>
            <a:r>
              <a:rPr lang="en-US" altLang="en-US" sz="1400" b="1">
                <a:latin typeface="Tahoma" panose="020B0604030504040204" pitchFamily="34" charset="0"/>
                <a:cs typeface="Tahoma" panose="020B0604030504040204" pitchFamily="34" charset="0"/>
              </a:rPr>
              <a:t>Digital signature</a:t>
            </a:r>
          </a:p>
        </p:txBody>
      </p:sp>
      <p:grpSp>
        <p:nvGrpSpPr>
          <p:cNvPr id="87" name="Group 14">
            <a:extLst>
              <a:ext uri="{FF2B5EF4-FFF2-40B4-BE49-F238E27FC236}">
                <a16:creationId xmlns:a16="http://schemas.microsoft.com/office/drawing/2014/main" id="{B2E11714-23B5-41A9-B4BA-3D0A39AA15BC}"/>
              </a:ext>
            </a:extLst>
          </p:cNvPr>
          <p:cNvGrpSpPr>
            <a:grpSpLocks/>
          </p:cNvGrpSpPr>
          <p:nvPr/>
        </p:nvGrpSpPr>
        <p:grpSpPr bwMode="auto">
          <a:xfrm>
            <a:off x="4057968" y="3297806"/>
            <a:ext cx="4462462" cy="876300"/>
            <a:chOff x="1769" y="1824"/>
            <a:chExt cx="2811" cy="552"/>
          </a:xfrm>
        </p:grpSpPr>
        <p:sp>
          <p:nvSpPr>
            <p:cNvPr id="88" name="Line 15">
              <a:extLst>
                <a:ext uri="{FF2B5EF4-FFF2-40B4-BE49-F238E27FC236}">
                  <a16:creationId xmlns:a16="http://schemas.microsoft.com/office/drawing/2014/main" id="{3286D6F7-1AA2-47A2-B50A-85900C170D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9" y="2086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89" name="Line 16">
              <a:extLst>
                <a:ext uri="{FF2B5EF4-FFF2-40B4-BE49-F238E27FC236}">
                  <a16:creationId xmlns:a16="http://schemas.microsoft.com/office/drawing/2014/main" id="{8C5C68CE-DD61-41D1-97A9-7B6A0054D3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2" y="1824"/>
              <a:ext cx="0" cy="5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90" name="Line 17">
              <a:extLst>
                <a:ext uri="{FF2B5EF4-FFF2-40B4-BE49-F238E27FC236}">
                  <a16:creationId xmlns:a16="http://schemas.microsoft.com/office/drawing/2014/main" id="{B30647DA-F0D4-479F-BA2A-1285572FE1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69" y="2086"/>
              <a:ext cx="281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91" name="Line 18">
              <a:extLst>
                <a:ext uri="{FF2B5EF4-FFF2-40B4-BE49-F238E27FC236}">
                  <a16:creationId xmlns:a16="http://schemas.microsoft.com/office/drawing/2014/main" id="{500EC8A9-E780-43AD-A1EA-FFAB9C7498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76" y="2092"/>
              <a:ext cx="0" cy="28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</p:grpSp>
      <p:sp>
        <p:nvSpPr>
          <p:cNvPr id="92" name="AutoShape 19">
            <a:extLst>
              <a:ext uri="{FF2B5EF4-FFF2-40B4-BE49-F238E27FC236}">
                <a16:creationId xmlns:a16="http://schemas.microsoft.com/office/drawing/2014/main" id="{F9D15BB4-44A6-48C3-B446-AA0FB7B6B3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7080" y="2954906"/>
            <a:ext cx="3327400" cy="420687"/>
          </a:xfrm>
          <a:prstGeom prst="octagon">
            <a:avLst>
              <a:gd name="adj" fmla="val 12829"/>
            </a:avLst>
          </a:prstGeom>
          <a:solidFill>
            <a:srgbClr val="E4E4E4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Bimini-Extended" pitchFamily="2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1400" b="1" dirty="0">
                <a:latin typeface="Tahoma" panose="020B0604030504040204" pitchFamily="34" charset="0"/>
                <a:cs typeface="Tahoma" panose="020B0604030504040204" pitchFamily="34" charset="0"/>
              </a:rPr>
              <a:t>Approaches of user authentication</a:t>
            </a:r>
          </a:p>
        </p:txBody>
      </p:sp>
      <p:sp>
        <p:nvSpPr>
          <p:cNvPr id="93" name="AutoShape 20">
            <a:extLst>
              <a:ext uri="{FF2B5EF4-FFF2-40B4-BE49-F238E27FC236}">
                <a16:creationId xmlns:a16="http://schemas.microsoft.com/office/drawing/2014/main" id="{76FE19FD-8FFA-4237-BCB7-A79E59AD5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6080" y="4059806"/>
            <a:ext cx="2051050" cy="539750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680000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User authentication </a:t>
            </a:r>
          </a:p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with symmetric-key</a:t>
            </a:r>
          </a:p>
        </p:txBody>
      </p:sp>
      <p:sp>
        <p:nvSpPr>
          <p:cNvPr id="94" name="AutoShape 21">
            <a:extLst>
              <a:ext uri="{FF2B5EF4-FFF2-40B4-BE49-F238E27FC236}">
                <a16:creationId xmlns:a16="http://schemas.microsoft.com/office/drawing/2014/main" id="{2B54FCB1-674A-495C-ADD5-D91CF905D2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018" y="4059806"/>
            <a:ext cx="2051050" cy="539750"/>
          </a:xfrm>
          <a:prstGeom prst="octagon">
            <a:avLst>
              <a:gd name="adj" fmla="val 8972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680000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User authentication </a:t>
            </a:r>
          </a:p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with password</a:t>
            </a:r>
          </a:p>
        </p:txBody>
      </p:sp>
      <p:sp>
        <p:nvSpPr>
          <p:cNvPr id="95" name="AutoShape 22">
            <a:extLst>
              <a:ext uri="{FF2B5EF4-FFF2-40B4-BE49-F238E27FC236}">
                <a16:creationId xmlns:a16="http://schemas.microsoft.com/office/drawing/2014/main" id="{5E3F61FC-98C1-4BC4-B291-F76FC994C3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06018" y="4070918"/>
            <a:ext cx="2051050" cy="539750"/>
          </a:xfrm>
          <a:prstGeom prst="octagon">
            <a:avLst>
              <a:gd name="adj" fmla="val 11083"/>
            </a:avLst>
          </a:prstGeom>
          <a:solidFill>
            <a:srgbClr val="DEE9C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680000"/>
            </a:outerShdw>
          </a:effectLst>
        </p:spPr>
        <p:txBody>
          <a:bodyPr wrap="none" anchor="ctr"/>
          <a:lstStyle/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User authentication </a:t>
            </a:r>
          </a:p>
          <a:p>
            <a:pPr algn="ctr" rtl="0">
              <a:defRPr/>
            </a:pPr>
            <a:r>
              <a:rPr lang="en-US" sz="1400" b="1">
                <a:latin typeface="Tahoma" pitchFamily="34" charset="0"/>
                <a:cs typeface="Tahoma" pitchFamily="34" charset="0"/>
              </a:rPr>
              <a:t>with public-key</a:t>
            </a:r>
          </a:p>
        </p:txBody>
      </p:sp>
    </p:spTree>
    <p:extLst>
      <p:ext uri="{BB962C8B-B14F-4D97-AF65-F5344CB8AC3E}">
        <p14:creationId xmlns:p14="http://schemas.microsoft.com/office/powerpoint/2010/main" val="2274459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500"/>
                            </p:stCondLst>
                            <p:childTnLst>
                              <p:par>
                                <p:cTn id="4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85" grpId="0" animBg="1"/>
      <p:bldP spid="86" grpId="0" animBg="1"/>
      <p:bldP spid="92" grpId="0" animBg="1"/>
      <p:bldP spid="93" grpId="0" animBg="1"/>
      <p:bldP spid="94" grpId="0" animBg="1"/>
      <p:bldP spid="9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Symmetric Key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10079548" cy="14950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1- User authentication with symmetric key only</a:t>
            </a:r>
          </a:p>
          <a:p>
            <a:endParaRPr lang="en-US" sz="2000" b="1" dirty="0"/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000" dirty="0"/>
              <a:t> sends his identity and password in an encrypted message using symmetric key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000" dirty="0"/>
              <a:t>.</a:t>
            </a:r>
          </a:p>
        </p:txBody>
      </p:sp>
      <p:sp>
        <p:nvSpPr>
          <p:cNvPr id="76" name="مستطيل 6">
            <a:extLst>
              <a:ext uri="{FF2B5EF4-FFF2-40B4-BE49-F238E27FC236}">
                <a16:creationId xmlns:a16="http://schemas.microsoft.com/office/drawing/2014/main" id="{4089B8F1-B368-4AA0-B1C1-BCD34B09E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6" name="Group 4">
            <a:extLst>
              <a:ext uri="{FF2B5EF4-FFF2-40B4-BE49-F238E27FC236}">
                <a16:creationId xmlns:a16="http://schemas.microsoft.com/office/drawing/2014/main" id="{CF35F716-4CDD-4FA0-82F3-F98F16A1AD99}"/>
              </a:ext>
            </a:extLst>
          </p:cNvPr>
          <p:cNvGrpSpPr>
            <a:grpSpLocks/>
          </p:cNvGrpSpPr>
          <p:nvPr/>
        </p:nvGrpSpPr>
        <p:grpSpPr bwMode="auto">
          <a:xfrm>
            <a:off x="2822893" y="3346141"/>
            <a:ext cx="6248400" cy="1644650"/>
            <a:chOff x="1008" y="2016"/>
            <a:chExt cx="3936" cy="1036"/>
          </a:xfrm>
        </p:grpSpPr>
        <p:sp>
          <p:nvSpPr>
            <p:cNvPr id="27" name="Line 5">
              <a:extLst>
                <a:ext uri="{FF2B5EF4-FFF2-40B4-BE49-F238E27FC236}">
                  <a16:creationId xmlns:a16="http://schemas.microsoft.com/office/drawing/2014/main" id="{F7F6F676-122B-4672-B56A-DF70FF2B61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39" y="2410"/>
              <a:ext cx="0" cy="642"/>
            </a:xfrm>
            <a:prstGeom prst="line">
              <a:avLst/>
            </a:prstGeom>
            <a:noFill/>
            <a:ln w="57150">
              <a:solidFill>
                <a:srgbClr val="68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8" name="Line 6">
              <a:extLst>
                <a:ext uri="{FF2B5EF4-FFF2-40B4-BE49-F238E27FC236}">
                  <a16:creationId xmlns:a16="http://schemas.microsoft.com/office/drawing/2014/main" id="{F99269E9-AD30-4E72-9820-AF289CDC7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79" y="2410"/>
              <a:ext cx="0" cy="642"/>
            </a:xfrm>
            <a:prstGeom prst="line">
              <a:avLst/>
            </a:prstGeom>
            <a:noFill/>
            <a:ln w="57150">
              <a:solidFill>
                <a:srgbClr val="68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29" name="Group 7">
              <a:extLst>
                <a:ext uri="{FF2B5EF4-FFF2-40B4-BE49-F238E27FC236}">
                  <a16:creationId xmlns:a16="http://schemas.microsoft.com/office/drawing/2014/main" id="{DF90ACA0-4730-47A2-BE0F-40D359CAED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2016"/>
              <a:ext cx="519" cy="473"/>
              <a:chOff x="864" y="1056"/>
              <a:chExt cx="539" cy="576"/>
            </a:xfrm>
          </p:grpSpPr>
          <p:pic>
            <p:nvPicPr>
              <p:cNvPr id="38" name="Picture 8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4034178C-B2BF-4979-ABBD-CC7BF3A341D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4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Rectangle 9">
                <a:extLst>
                  <a:ext uri="{FF2B5EF4-FFF2-40B4-BE49-F238E27FC236}">
                    <a16:creationId xmlns:a16="http://schemas.microsoft.com/office/drawing/2014/main" id="{FB023A24-C48E-4DBF-994E-ECEB0A2930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088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30" name="Group 10">
              <a:extLst>
                <a:ext uri="{FF2B5EF4-FFF2-40B4-BE49-F238E27FC236}">
                  <a16:creationId xmlns:a16="http://schemas.microsoft.com/office/drawing/2014/main" id="{CB27687B-107E-4C27-9189-BD6CA33F5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25" y="2016"/>
              <a:ext cx="519" cy="473"/>
              <a:chOff x="4416" y="1056"/>
              <a:chExt cx="539" cy="576"/>
            </a:xfrm>
          </p:grpSpPr>
          <p:pic>
            <p:nvPicPr>
              <p:cNvPr id="36" name="Picture 11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A6050853-D8C6-4321-9242-EDF96DA52C9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Rectangle 12">
                <a:extLst>
                  <a:ext uri="{FF2B5EF4-FFF2-40B4-BE49-F238E27FC236}">
                    <a16:creationId xmlns:a16="http://schemas.microsoft.com/office/drawing/2014/main" id="{8F0912AC-2D88-43ED-BA13-D6FE66AC17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31" name="Line 13">
              <a:extLst>
                <a:ext uri="{FF2B5EF4-FFF2-40B4-BE49-F238E27FC236}">
                  <a16:creationId xmlns:a16="http://schemas.microsoft.com/office/drawing/2014/main" id="{08BF89F3-D7FE-442C-803D-22BF6B4BE0C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0" y="2607"/>
              <a:ext cx="3386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" name="AutoShape 14">
              <a:extLst>
                <a:ext uri="{FF2B5EF4-FFF2-40B4-BE49-F238E27FC236}">
                  <a16:creationId xmlns:a16="http://schemas.microsoft.com/office/drawing/2014/main" id="{EC231EC5-651D-4901-B99E-693C56B7D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7" y="2489"/>
              <a:ext cx="970" cy="197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A, 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Password</a:t>
              </a:r>
            </a:p>
          </p:txBody>
        </p:sp>
        <p:sp>
          <p:nvSpPr>
            <p:cNvPr id="33" name="AutoShape 15">
              <a:extLst>
                <a:ext uri="{FF2B5EF4-FFF2-40B4-BE49-F238E27FC236}">
                  <a16:creationId xmlns:a16="http://schemas.microsoft.com/office/drawing/2014/main" id="{241B365C-EE05-4E42-971A-7ED3BE39A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5" y="2784"/>
              <a:ext cx="3325" cy="197"/>
            </a:xfrm>
            <a:prstGeom prst="octagon">
              <a:avLst>
                <a:gd name="adj" fmla="val 8333"/>
              </a:avLst>
            </a:prstGeom>
            <a:solidFill>
              <a:srgbClr val="E4CFAA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A sends data to B using</a:t>
              </a:r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K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</a:p>
          </p:txBody>
        </p:sp>
        <p:pic>
          <p:nvPicPr>
            <p:cNvPr id="34" name="Picture 16" descr="ANd9GcQIy6ppIqE8XIuW3GRWeBLi656yWmN6RNeApoY66fiGKzaliiayEoZqwFU">
              <a:hlinkClick r:id="rId5"/>
              <a:extLst>
                <a:ext uri="{FF2B5EF4-FFF2-40B4-BE49-F238E27FC236}">
                  <a16:creationId xmlns:a16="http://schemas.microsoft.com/office/drawing/2014/main" id="{53113D34-EC54-45E3-9EC0-FC008E8CF75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4F4F4"/>
                </a:clrFrom>
                <a:clrTo>
                  <a:srgbClr val="F4F4F4">
                    <a:alpha val="0"/>
                  </a:srgbClr>
                </a:clrTo>
              </a:clrChange>
              <a:lum bright="-12000" contrast="3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6" y="2410"/>
              <a:ext cx="180" cy="1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5" name="Oval 17">
              <a:extLst>
                <a:ext uri="{FF2B5EF4-FFF2-40B4-BE49-F238E27FC236}">
                  <a16:creationId xmlns:a16="http://schemas.microsoft.com/office/drawing/2014/main" id="{79743777-533D-4D9D-AC99-B68B645B90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7" y="2371"/>
              <a:ext cx="226" cy="158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2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</a:t>
              </a:r>
              <a:r>
                <a:rPr lang="en-US" altLang="en-US" sz="1400" b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</a:p>
          </p:txBody>
        </p:sp>
      </p:grpSp>
      <p:sp>
        <p:nvSpPr>
          <p:cNvPr id="40" name="Rectangle 39">
            <a:extLst>
              <a:ext uri="{FF2B5EF4-FFF2-40B4-BE49-F238E27FC236}">
                <a16:creationId xmlns:a16="http://schemas.microsoft.com/office/drawing/2014/main" id="{F3F5A033-765C-471E-83B5-F7706299346D}"/>
              </a:ext>
            </a:extLst>
          </p:cNvPr>
          <p:cNvSpPr/>
          <p:nvPr/>
        </p:nvSpPr>
        <p:spPr>
          <a:xfrm>
            <a:off x="886681" y="5101393"/>
            <a:ext cx="10079548" cy="1294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/>
              <a:t>Intruder can store data and authentication message and resend them later to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000" dirty="0"/>
              <a:t>.</a:t>
            </a:r>
          </a:p>
          <a:p>
            <a:pPr marL="357188" indent="-357188">
              <a:lnSpc>
                <a:spcPct val="135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000" dirty="0"/>
              <a:t> has no way to know that this is a replay of a previous message (no guarantee for freshness).</a:t>
            </a:r>
          </a:p>
        </p:txBody>
      </p:sp>
    </p:spTree>
    <p:extLst>
      <p:ext uri="{BB962C8B-B14F-4D97-AF65-F5344CB8AC3E}">
        <p14:creationId xmlns:p14="http://schemas.microsoft.com/office/powerpoint/2010/main" val="89293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Symmetric Key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10079548" cy="19528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2- User authentication with a nonce</a:t>
            </a:r>
          </a:p>
          <a:p>
            <a:endParaRPr lang="en-US" sz="2000" b="1" dirty="0"/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/>
              <a:t>A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nonce</a:t>
            </a:r>
            <a:r>
              <a:rPr lang="en-US" sz="2000" dirty="0"/>
              <a:t> is a large random number that is used only once; a one-time number.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000" dirty="0"/>
              <a:t> uses a nonce to challenge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000" dirty="0"/>
              <a:t>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000" dirty="0"/>
              <a:t> responds by encrypting nonce with symmetric key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2000" dirty="0"/>
              <a:t>.</a:t>
            </a:r>
          </a:p>
        </p:txBody>
      </p:sp>
      <p:sp>
        <p:nvSpPr>
          <p:cNvPr id="76" name="مستطيل 6">
            <a:extLst>
              <a:ext uri="{FF2B5EF4-FFF2-40B4-BE49-F238E27FC236}">
                <a16:creationId xmlns:a16="http://schemas.microsoft.com/office/drawing/2014/main" id="{4089B8F1-B368-4AA0-B1C1-BCD34B09E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2" name="Group 4">
            <a:extLst>
              <a:ext uri="{FF2B5EF4-FFF2-40B4-BE49-F238E27FC236}">
                <a16:creationId xmlns:a16="http://schemas.microsoft.com/office/drawing/2014/main" id="{4C74FEB0-CD5F-4821-B20D-27B09DBB0B2D}"/>
              </a:ext>
            </a:extLst>
          </p:cNvPr>
          <p:cNvGrpSpPr>
            <a:grpSpLocks/>
          </p:cNvGrpSpPr>
          <p:nvPr/>
        </p:nvGrpSpPr>
        <p:grpSpPr bwMode="auto">
          <a:xfrm>
            <a:off x="3162300" y="4005382"/>
            <a:ext cx="5867400" cy="2286000"/>
            <a:chOff x="864" y="2112"/>
            <a:chExt cx="4091" cy="1776"/>
          </a:xfrm>
        </p:grpSpPr>
        <p:sp>
          <p:nvSpPr>
            <p:cNvPr id="23" name="Line 5">
              <a:extLst>
                <a:ext uri="{FF2B5EF4-FFF2-40B4-BE49-F238E27FC236}">
                  <a16:creationId xmlns:a16="http://schemas.microsoft.com/office/drawing/2014/main" id="{DA217199-3B15-437F-870C-9E893787FB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28" y="3104"/>
              <a:ext cx="3520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4" name="Line 6">
              <a:extLst>
                <a:ext uri="{FF2B5EF4-FFF2-40B4-BE49-F238E27FC236}">
                  <a16:creationId xmlns:a16="http://schemas.microsoft.com/office/drawing/2014/main" id="{9C8CBF29-7D51-48A9-BE6E-B7AD6501C2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592"/>
              <a:ext cx="0" cy="1248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25" name="Line 7">
              <a:extLst>
                <a:ext uri="{FF2B5EF4-FFF2-40B4-BE49-F238E27FC236}">
                  <a16:creationId xmlns:a16="http://schemas.microsoft.com/office/drawing/2014/main" id="{FFF43FA0-6A3B-46A8-BA59-EE1A28AE2E5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0" y="2592"/>
              <a:ext cx="0" cy="1248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grpSp>
          <p:nvGrpSpPr>
            <p:cNvPr id="41" name="Group 8">
              <a:extLst>
                <a:ext uri="{FF2B5EF4-FFF2-40B4-BE49-F238E27FC236}">
                  <a16:creationId xmlns:a16="http://schemas.microsoft.com/office/drawing/2014/main" id="{A9FC07D7-3D44-4612-B731-BB0E7E6E31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2112"/>
              <a:ext cx="539" cy="576"/>
              <a:chOff x="864" y="1056"/>
              <a:chExt cx="539" cy="576"/>
            </a:xfrm>
          </p:grpSpPr>
          <p:pic>
            <p:nvPicPr>
              <p:cNvPr id="57" name="Picture 9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89F36BF9-2C49-4816-8970-093AAA81B24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4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8" name="Rectangle 10">
                <a:extLst>
                  <a:ext uri="{FF2B5EF4-FFF2-40B4-BE49-F238E27FC236}">
                    <a16:creationId xmlns:a16="http://schemas.microsoft.com/office/drawing/2014/main" id="{CC1CDB1C-EF01-43B1-AC45-8F0C76C0E1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088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 b="1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42" name="Group 11">
              <a:extLst>
                <a:ext uri="{FF2B5EF4-FFF2-40B4-BE49-F238E27FC236}">
                  <a16:creationId xmlns:a16="http://schemas.microsoft.com/office/drawing/2014/main" id="{C604A305-6063-435B-AF22-77806BEBFAA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2112"/>
              <a:ext cx="539" cy="576"/>
              <a:chOff x="4416" y="1056"/>
              <a:chExt cx="539" cy="576"/>
            </a:xfrm>
          </p:grpSpPr>
          <p:pic>
            <p:nvPicPr>
              <p:cNvPr id="55" name="Picture 12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EE9EE471-7693-4614-BE98-011C6EA7026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" name="Rectangle 13">
                <a:extLst>
                  <a:ext uri="{FF2B5EF4-FFF2-40B4-BE49-F238E27FC236}">
                    <a16:creationId xmlns:a16="http://schemas.microsoft.com/office/drawing/2014/main" id="{B9882E1D-2725-45FA-9B5B-3192421C4EF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 b="1">
                    <a:latin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43" name="Line 14">
              <a:extLst>
                <a:ext uri="{FF2B5EF4-FFF2-40B4-BE49-F238E27FC236}">
                  <a16:creationId xmlns:a16="http://schemas.microsoft.com/office/drawing/2014/main" id="{49F5D045-29E3-4FFC-A156-E4DAB7D25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" y="2832"/>
              <a:ext cx="3520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44" name="AutoShape 15">
              <a:extLst>
                <a:ext uri="{FF2B5EF4-FFF2-40B4-BE49-F238E27FC236}">
                  <a16:creationId xmlns:a16="http://schemas.microsoft.com/office/drawing/2014/main" id="{99804BF8-56CF-4B7B-8A70-438DE0CA85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688"/>
              <a:ext cx="384" cy="240"/>
            </a:xfrm>
            <a:prstGeom prst="octagon">
              <a:avLst>
                <a:gd name="adj" fmla="val 8333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n-US" altLang="en-US" sz="1400" b="1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AutoShape 16">
              <a:extLst>
                <a:ext uri="{FF2B5EF4-FFF2-40B4-BE49-F238E27FC236}">
                  <a16:creationId xmlns:a16="http://schemas.microsoft.com/office/drawing/2014/main" id="{5D7AC194-B842-424A-9282-A6DB37475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600"/>
              <a:ext cx="3456" cy="288"/>
            </a:xfrm>
            <a:prstGeom prst="octagon">
              <a:avLst>
                <a:gd name="adj" fmla="val 8333"/>
              </a:avLst>
            </a:prstGeom>
            <a:solidFill>
              <a:srgbClr val="99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sends data to </a:t>
              </a:r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B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using</a:t>
              </a:r>
              <a:r>
                <a:rPr lang="en-US" altLang="en-US" sz="14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K</a:t>
              </a:r>
              <a:r>
                <a:rPr lang="en-US" altLang="en-US" sz="14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</a:p>
          </p:txBody>
        </p:sp>
        <p:sp>
          <p:nvSpPr>
            <p:cNvPr id="46" name="Oval 17">
              <a:extLst>
                <a:ext uri="{FF2B5EF4-FFF2-40B4-BE49-F238E27FC236}">
                  <a16:creationId xmlns:a16="http://schemas.microsoft.com/office/drawing/2014/main" id="{66A8C810-8FD8-4CC2-93BE-E0F8108A4E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736"/>
              <a:ext cx="192" cy="192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47" name="AutoShape 18">
              <a:extLst>
                <a:ext uri="{FF2B5EF4-FFF2-40B4-BE49-F238E27FC236}">
                  <a16:creationId xmlns:a16="http://schemas.microsoft.com/office/drawing/2014/main" id="{1FEE7996-36D7-4EAE-AED8-2436424494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976"/>
              <a:ext cx="384" cy="240"/>
            </a:xfrm>
            <a:prstGeom prst="octagon">
              <a:avLst>
                <a:gd name="adj" fmla="val 8333"/>
              </a:avLst>
            </a:prstGeom>
            <a:solidFill>
              <a:srgbClr val="FF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48" name="Oval 19">
              <a:extLst>
                <a:ext uri="{FF2B5EF4-FFF2-40B4-BE49-F238E27FC236}">
                  <a16:creationId xmlns:a16="http://schemas.microsoft.com/office/drawing/2014/main" id="{8C4D9A53-F0EB-40F5-9BA8-9596A4214A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3008"/>
              <a:ext cx="192" cy="192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49" name="Line 20">
              <a:extLst>
                <a:ext uri="{FF2B5EF4-FFF2-40B4-BE49-F238E27FC236}">
                  <a16:creationId xmlns:a16="http://schemas.microsoft.com/office/drawing/2014/main" id="{143AE69D-3087-43BC-95EA-1F2F6C74C0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8" y="3440"/>
              <a:ext cx="3520" cy="0"/>
            </a:xfrm>
            <a:prstGeom prst="line">
              <a:avLst/>
            </a:prstGeom>
            <a:noFill/>
            <a:ln w="3810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 b="1"/>
            </a:p>
          </p:txBody>
        </p:sp>
        <p:sp>
          <p:nvSpPr>
            <p:cNvPr id="50" name="AutoShape 21">
              <a:extLst>
                <a:ext uri="{FF2B5EF4-FFF2-40B4-BE49-F238E27FC236}">
                  <a16:creationId xmlns:a16="http://schemas.microsoft.com/office/drawing/2014/main" id="{BD5B0205-4D88-45E0-8AAF-E5AAF8F61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3312"/>
              <a:ext cx="384" cy="240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51" name="Oval 22">
              <a:extLst>
                <a:ext uri="{FF2B5EF4-FFF2-40B4-BE49-F238E27FC236}">
                  <a16:creationId xmlns:a16="http://schemas.microsoft.com/office/drawing/2014/main" id="{9235A908-F60A-43DB-B04A-D22AB84B66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344"/>
              <a:ext cx="192" cy="192"/>
            </a:xfrm>
            <a:prstGeom prst="ellipse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grpSp>
          <p:nvGrpSpPr>
            <p:cNvPr id="52" name="Group 23">
              <a:extLst>
                <a:ext uri="{FF2B5EF4-FFF2-40B4-BE49-F238E27FC236}">
                  <a16:creationId xmlns:a16="http://schemas.microsoft.com/office/drawing/2014/main" id="{D615D0CA-C959-401D-A24F-B62FA8DC9A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3216"/>
              <a:ext cx="331" cy="240"/>
              <a:chOff x="2069" y="2112"/>
              <a:chExt cx="331" cy="240"/>
            </a:xfrm>
          </p:grpSpPr>
          <p:pic>
            <p:nvPicPr>
              <p:cNvPr id="53" name="Picture 24" descr="ANd9GcQIy6ppIqE8XIuW3GRWeBLi656yWmN6RNeApoY66fiGKzaliiayEoZqwFU">
                <a:hlinkClick r:id="rId5"/>
                <a:extLst>
                  <a:ext uri="{FF2B5EF4-FFF2-40B4-BE49-F238E27FC236}">
                    <a16:creationId xmlns:a16="http://schemas.microsoft.com/office/drawing/2014/main" id="{1ADAC96C-09E4-49C9-ADBF-4288EC16ECC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4F4F4"/>
                  </a:clrFrom>
                  <a:clrTo>
                    <a:srgbClr val="F4F4F4">
                      <a:alpha val="0"/>
                    </a:srgbClr>
                  </a:clrTo>
                </a:clrChange>
                <a:lum bright="-12000" contrast="3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3" y="2160"/>
                <a:ext cx="18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4" name="Oval 25">
                <a:extLst>
                  <a:ext uri="{FF2B5EF4-FFF2-40B4-BE49-F238E27FC236}">
                    <a16:creationId xmlns:a16="http://schemas.microsoft.com/office/drawing/2014/main" id="{4D6469F1-D8B4-4659-9B5D-04541E80A8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9" y="2112"/>
                <a:ext cx="235" cy="192"/>
              </a:xfrm>
              <a:prstGeom prst="ellipse">
                <a:avLst/>
              </a:prstGeom>
              <a:solidFill>
                <a:srgbClr val="CCE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sz="1400" b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91800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>
            <a:extLst>
              <a:ext uri="{FF2B5EF4-FFF2-40B4-BE49-F238E27FC236}">
                <a16:creationId xmlns:a16="http://schemas.microsoft.com/office/drawing/2014/main" id="{83B18D90-C335-4622-9E2C-B55E3636FC08}"/>
              </a:ext>
            </a:extLst>
          </p:cNvPr>
          <p:cNvSpPr/>
          <p:nvPr/>
        </p:nvSpPr>
        <p:spPr>
          <a:xfrm>
            <a:off x="915739" y="1015955"/>
            <a:ext cx="10272501" cy="668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15">
            <a:extLst>
              <a:ext uri="{FF2B5EF4-FFF2-40B4-BE49-F238E27FC236}">
                <a16:creationId xmlns:a16="http://schemas.microsoft.com/office/drawing/2014/main" id="{3995B03C-842C-4F77-891C-6375EE76D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9905" y="272581"/>
            <a:ext cx="1704611" cy="717950"/>
          </a:xfrm>
          <a:prstGeom prst="rect">
            <a:avLst/>
          </a:prstGeom>
        </p:spPr>
      </p:pic>
      <p:sp>
        <p:nvSpPr>
          <p:cNvPr id="6" name="TextBox 57">
            <a:extLst>
              <a:ext uri="{FF2B5EF4-FFF2-40B4-BE49-F238E27FC236}">
                <a16:creationId xmlns:a16="http://schemas.microsoft.com/office/drawing/2014/main" id="{2C9CC049-BBD5-4908-B04D-9CAD2043943C}"/>
              </a:ext>
            </a:extLst>
          </p:cNvPr>
          <p:cNvSpPr txBox="1"/>
          <p:nvPr/>
        </p:nvSpPr>
        <p:spPr>
          <a:xfrm>
            <a:off x="2305892" y="1058059"/>
            <a:ext cx="77657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3200" b="1" kern="0" dirty="0">
                <a:latin typeface="Sakkal Majalla" panose="02000000000000000000" pitchFamily="2" charset="-78"/>
                <a:cs typeface="Sakkal Majalla" panose="02000000000000000000" pitchFamily="2" charset="-78"/>
              </a:rPr>
              <a:t>Authentication using Symmetric Key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60925C-578B-4C55-8BC7-8550D3CFDE73}"/>
              </a:ext>
            </a:extLst>
          </p:cNvPr>
          <p:cNvSpPr/>
          <p:nvPr/>
        </p:nvSpPr>
        <p:spPr>
          <a:xfrm>
            <a:off x="907319" y="1976009"/>
            <a:ext cx="10079548" cy="12141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/>
              <a:t>3- Bidirectional authentication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/>
              <a:t>Both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</a:t>
            </a:r>
            <a:r>
              <a:rPr lang="en-US" sz="2000" dirty="0"/>
              <a:t> and 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</a:t>
            </a:r>
            <a:r>
              <a:rPr lang="en-US" sz="2000" dirty="0"/>
              <a:t> need to authenticate each other.</a:t>
            </a:r>
          </a:p>
          <a:p>
            <a:pPr marL="357188" indent="-357188">
              <a:lnSpc>
                <a:spcPct val="140000"/>
              </a:lnSpc>
              <a:spcBef>
                <a:spcPct val="0"/>
              </a:spcBef>
              <a:buFont typeface="Wingdings" pitchFamily="2" charset="2"/>
              <a:buChar char="v"/>
              <a:defRPr/>
            </a:pP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 </a:t>
            </a:r>
            <a:r>
              <a:rPr lang="en-US" sz="2000" dirty="0"/>
              <a:t>has its nonce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000" dirty="0"/>
              <a:t>,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dirty="0"/>
              <a:t>and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B </a:t>
            </a:r>
            <a:r>
              <a:rPr lang="en-US" sz="2000" dirty="0"/>
              <a:t>has</a:t>
            </a:r>
            <a:r>
              <a:rPr lang="en-US" sz="2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000" dirty="0"/>
              <a:t>.</a:t>
            </a:r>
          </a:p>
        </p:txBody>
      </p:sp>
      <p:sp>
        <p:nvSpPr>
          <p:cNvPr id="76" name="مستطيل 6">
            <a:extLst>
              <a:ext uri="{FF2B5EF4-FFF2-40B4-BE49-F238E27FC236}">
                <a16:creationId xmlns:a16="http://schemas.microsoft.com/office/drawing/2014/main" id="{4089B8F1-B368-4AA0-B1C1-BCD34B09E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6416255"/>
            <a:ext cx="12192000" cy="338328"/>
          </a:xfrm>
          <a:prstGeom prst="rect">
            <a:avLst/>
          </a:prstGeom>
          <a:solidFill>
            <a:srgbClr val="DFE3E5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en-GB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King Saud University – Applied Studies and Community Service –</a:t>
            </a:r>
            <a:r>
              <a:rPr lang="en-US" sz="1400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bg2">
                    <a:lumMod val="5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latin typeface="Sakkal Majalla" pitchFamily="2" charset="-78"/>
                <a:ea typeface="GE Thameen" pitchFamily="18" charset="-78"/>
                <a:cs typeface="Sakkal Majalla" pitchFamily="2" charset="-78"/>
              </a:rPr>
              <a:t>1111 CYS</a:t>
            </a:r>
            <a:endParaRPr lang="ar-SA" sz="1400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bg2">
                  <a:lumMod val="5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latin typeface="Sakkal Majalla" pitchFamily="2" charset="-78"/>
              <a:ea typeface="GE Thameen" pitchFamily="18" charset="-78"/>
              <a:cs typeface="Sakkal Majalla" pitchFamily="2" charset="-78"/>
            </a:endParaRPr>
          </a:p>
        </p:txBody>
      </p:sp>
      <p:grpSp>
        <p:nvGrpSpPr>
          <p:cNvPr id="29" name="Group 4">
            <a:extLst>
              <a:ext uri="{FF2B5EF4-FFF2-40B4-BE49-F238E27FC236}">
                <a16:creationId xmlns:a16="http://schemas.microsoft.com/office/drawing/2014/main" id="{AA72D4C6-B04C-4634-AB00-2C2B0C15EE32}"/>
              </a:ext>
            </a:extLst>
          </p:cNvPr>
          <p:cNvGrpSpPr>
            <a:grpSpLocks/>
          </p:cNvGrpSpPr>
          <p:nvPr/>
        </p:nvGrpSpPr>
        <p:grpSpPr bwMode="auto">
          <a:xfrm>
            <a:off x="3216971" y="3326206"/>
            <a:ext cx="5943600" cy="3048000"/>
            <a:chOff x="864" y="1536"/>
            <a:chExt cx="4091" cy="2304"/>
          </a:xfrm>
        </p:grpSpPr>
        <p:sp>
          <p:nvSpPr>
            <p:cNvPr id="30" name="Line 5">
              <a:extLst>
                <a:ext uri="{FF2B5EF4-FFF2-40B4-BE49-F238E27FC236}">
                  <a16:creationId xmlns:a16="http://schemas.microsoft.com/office/drawing/2014/main" id="{00F088B8-51FB-42FE-AC50-A1D5E990F2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28" y="2688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" name="AutoShape 6">
              <a:extLst>
                <a:ext uri="{FF2B5EF4-FFF2-40B4-BE49-F238E27FC236}">
                  <a16:creationId xmlns:a16="http://schemas.microsoft.com/office/drawing/2014/main" id="{1C365AE8-1ED6-48AC-B2DE-E0CC519716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48"/>
              <a:ext cx="912" cy="480"/>
            </a:xfrm>
            <a:prstGeom prst="octagon">
              <a:avLst>
                <a:gd name="adj" fmla="val 8333"/>
              </a:avLst>
            </a:prstGeom>
            <a:solidFill>
              <a:srgbClr val="00FF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endParaRPr lang="en-US" altLang="en-US" sz="16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endParaRPr lang="en-US" altLang="en-US" sz="700" b="1" i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32" name="Line 7">
              <a:extLst>
                <a:ext uri="{FF2B5EF4-FFF2-40B4-BE49-F238E27FC236}">
                  <a16:creationId xmlns:a16="http://schemas.microsoft.com/office/drawing/2014/main" id="{531D37C6-255E-472C-BD8C-0E9D3BD33A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2016"/>
              <a:ext cx="0" cy="1824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" name="Line 8">
              <a:extLst>
                <a:ext uri="{FF2B5EF4-FFF2-40B4-BE49-F238E27FC236}">
                  <a16:creationId xmlns:a16="http://schemas.microsoft.com/office/drawing/2014/main" id="{69BEB668-836D-49B6-91EE-BDE9CFB34B1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80" y="2016"/>
              <a:ext cx="24" cy="1824"/>
            </a:xfrm>
            <a:prstGeom prst="line">
              <a:avLst/>
            </a:prstGeom>
            <a:noFill/>
            <a:ln w="57150">
              <a:solidFill>
                <a:srgbClr val="0000C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grpSp>
          <p:nvGrpSpPr>
            <p:cNvPr id="34" name="Group 9">
              <a:extLst>
                <a:ext uri="{FF2B5EF4-FFF2-40B4-BE49-F238E27FC236}">
                  <a16:creationId xmlns:a16="http://schemas.microsoft.com/office/drawing/2014/main" id="{48F28C71-95EC-4B3D-B64F-DF1E5E83DD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64" y="1536"/>
              <a:ext cx="539" cy="576"/>
              <a:chOff x="864" y="1056"/>
              <a:chExt cx="539" cy="576"/>
            </a:xfrm>
          </p:grpSpPr>
          <p:pic>
            <p:nvPicPr>
              <p:cNvPr id="71" name="Picture 10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72B9D6C3-63EB-49FF-BB2C-D76D1626761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64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2" name="Rectangle 11">
                <a:extLst>
                  <a:ext uri="{FF2B5EF4-FFF2-40B4-BE49-F238E27FC236}">
                    <a16:creationId xmlns:a16="http://schemas.microsoft.com/office/drawing/2014/main" id="{C89CAB08-3B8D-477F-B3D7-D29CAB3225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08" y="1088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A</a:t>
                </a:r>
              </a:p>
            </p:txBody>
          </p:sp>
        </p:grpSp>
        <p:grpSp>
          <p:nvGrpSpPr>
            <p:cNvPr id="35" name="Group 12">
              <a:extLst>
                <a:ext uri="{FF2B5EF4-FFF2-40B4-BE49-F238E27FC236}">
                  <a16:creationId xmlns:a16="http://schemas.microsoft.com/office/drawing/2014/main" id="{04B55D41-6354-4B73-9A08-1262B9EB073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416" y="1536"/>
              <a:ext cx="539" cy="576"/>
              <a:chOff x="4416" y="1056"/>
              <a:chExt cx="539" cy="576"/>
            </a:xfrm>
          </p:grpSpPr>
          <p:pic>
            <p:nvPicPr>
              <p:cNvPr id="69" name="Picture 13" descr="ANd9GcR71UO1t4iXmu0ifsmUaAGeRULTAIu2-iqTvyChPuPLN4t6M_1OrJIN764">
                <a:hlinkClick r:id="rId3"/>
                <a:extLst>
                  <a:ext uri="{FF2B5EF4-FFF2-40B4-BE49-F238E27FC236}">
                    <a16:creationId xmlns:a16="http://schemas.microsoft.com/office/drawing/2014/main" id="{803537DB-084E-4A18-A313-51847458F55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16" y="1056"/>
                <a:ext cx="539" cy="5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0" name="Rectangle 14">
                <a:extLst>
                  <a:ext uri="{FF2B5EF4-FFF2-40B4-BE49-F238E27FC236}">
                    <a16:creationId xmlns:a16="http://schemas.microsoft.com/office/drawing/2014/main" id="{E9E2BFAE-B595-454A-9CB3-AD2B0F69C6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0" y="1096"/>
                <a:ext cx="192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600">
                    <a:latin typeface="Tahoma" panose="020B0604030504040204" pitchFamily="34" charset="0"/>
                    <a:cs typeface="Tahoma" panose="020B0604030504040204" pitchFamily="34" charset="0"/>
                  </a:rPr>
                  <a:t>B</a:t>
                </a:r>
              </a:p>
            </p:txBody>
          </p:sp>
        </p:grpSp>
        <p:sp>
          <p:nvSpPr>
            <p:cNvPr id="36" name="Line 15">
              <a:extLst>
                <a:ext uri="{FF2B5EF4-FFF2-40B4-BE49-F238E27FC236}">
                  <a16:creationId xmlns:a16="http://schemas.microsoft.com/office/drawing/2014/main" id="{6BC10797-D76C-4746-8E16-5289BE9EF1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6" y="2256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7" name="AutoShape 16">
              <a:extLst>
                <a:ext uri="{FF2B5EF4-FFF2-40B4-BE49-F238E27FC236}">
                  <a16:creationId xmlns:a16="http://schemas.microsoft.com/office/drawing/2014/main" id="{0EDF5537-AFC6-468F-B8E5-9C523386E5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112"/>
              <a:ext cx="624" cy="240"/>
            </a:xfrm>
            <a:prstGeom prst="octagon">
              <a:avLst>
                <a:gd name="adj" fmla="val 8333"/>
              </a:avLst>
            </a:prstGeom>
            <a:solidFill>
              <a:srgbClr val="FFCC99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A, </a:t>
              </a:r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38" name="AutoShape 17">
              <a:extLst>
                <a:ext uri="{FF2B5EF4-FFF2-40B4-BE49-F238E27FC236}">
                  <a16:creationId xmlns:a16="http://schemas.microsoft.com/office/drawing/2014/main" id="{B8DC114F-C314-4CBD-A7B2-5828DCAFBA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504"/>
              <a:ext cx="3456" cy="288"/>
            </a:xfrm>
            <a:prstGeom prst="octagon">
              <a:avLst>
                <a:gd name="adj" fmla="val 8333"/>
              </a:avLst>
            </a:prstGeom>
            <a:solidFill>
              <a:srgbClr val="99FF66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A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sends data to </a:t>
              </a:r>
              <a:r>
                <a:rPr lang="en-US" altLang="en-US" sz="1600" b="1">
                  <a:latin typeface="Tahoma" panose="020B0604030504040204" pitchFamily="34" charset="0"/>
                  <a:cs typeface="Tahoma" panose="020B0604030504040204" pitchFamily="34" charset="0"/>
                </a:rPr>
                <a:t>B</a:t>
              </a:r>
              <a:r>
                <a:rPr lang="en-US" altLang="en-US" sz="1400" b="1">
                  <a:latin typeface="Tahoma" panose="020B0604030504040204" pitchFamily="34" charset="0"/>
                  <a:cs typeface="Tahoma" panose="020B0604030504040204" pitchFamily="34" charset="0"/>
                </a:rPr>
                <a:t> using</a:t>
              </a:r>
              <a:r>
                <a:rPr lang="en-US" altLang="en-US" sz="14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 K</a:t>
              </a:r>
              <a:r>
                <a:rPr lang="en-US" altLang="en-US" sz="14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</a:p>
          </p:txBody>
        </p:sp>
        <p:sp>
          <p:nvSpPr>
            <p:cNvPr id="39" name="Oval 18">
              <a:extLst>
                <a:ext uri="{FF2B5EF4-FFF2-40B4-BE49-F238E27FC236}">
                  <a16:creationId xmlns:a16="http://schemas.microsoft.com/office/drawing/2014/main" id="{3E7D79D0-FE76-45FF-BCAA-DC62CBC5F3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160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40" name="AutoShape 19">
              <a:extLst>
                <a:ext uri="{FF2B5EF4-FFF2-40B4-BE49-F238E27FC236}">
                  <a16:creationId xmlns:a16="http://schemas.microsoft.com/office/drawing/2014/main" id="{DDCBB24B-BC12-4282-933E-2517C4AB28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640"/>
              <a:ext cx="384" cy="240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59" name="Oval 20">
              <a:extLst>
                <a:ext uri="{FF2B5EF4-FFF2-40B4-BE49-F238E27FC236}">
                  <a16:creationId xmlns:a16="http://schemas.microsoft.com/office/drawing/2014/main" id="{C08BB339-0C10-4EF8-A7B8-23283090D2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76" y="2592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60" name="Line 21">
              <a:extLst>
                <a:ext uri="{FF2B5EF4-FFF2-40B4-BE49-F238E27FC236}">
                  <a16:creationId xmlns:a16="http://schemas.microsoft.com/office/drawing/2014/main" id="{9EAB10AB-98B0-4911-8A88-FEA974EEF3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28" y="3296"/>
              <a:ext cx="3520" cy="0"/>
            </a:xfrm>
            <a:prstGeom prst="line">
              <a:avLst/>
            </a:prstGeom>
            <a:noFill/>
            <a:ln w="57150">
              <a:solidFill>
                <a:srgbClr val="660066"/>
              </a:solidFill>
              <a:round/>
              <a:headEnd/>
              <a:tailEnd type="triangle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1" name="AutoShape 22">
              <a:extLst>
                <a:ext uri="{FF2B5EF4-FFF2-40B4-BE49-F238E27FC236}">
                  <a16:creationId xmlns:a16="http://schemas.microsoft.com/office/drawing/2014/main" id="{5B84B5DB-DE1E-4749-8A6D-E3F9D10FDE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6" y="3168"/>
              <a:ext cx="384" cy="240"/>
            </a:xfrm>
            <a:prstGeom prst="octagon">
              <a:avLst>
                <a:gd name="adj" fmla="val 8333"/>
              </a:avLst>
            </a:prstGeom>
            <a:solidFill>
              <a:schemeClr val="folHlink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tIns="0" bIns="0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6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altLang="en-US" sz="1600" b="1" i="1" baseline="-2500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  <p:sp>
          <p:nvSpPr>
            <p:cNvPr id="62" name="Oval 23">
              <a:extLst>
                <a:ext uri="{FF2B5EF4-FFF2-40B4-BE49-F238E27FC236}">
                  <a16:creationId xmlns:a16="http://schemas.microsoft.com/office/drawing/2014/main" id="{F0505897-B8D9-4CC3-BAB9-7EBE4C8191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200"/>
              <a:ext cx="192" cy="192"/>
            </a:xfrm>
            <a:prstGeom prst="ellipse">
              <a:avLst/>
            </a:prstGeom>
            <a:solidFill>
              <a:srgbClr val="CCECFF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5pPr>
              <a:lvl6pPr marL="25146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6pPr>
              <a:lvl7pPr marL="29718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7pPr>
              <a:lvl8pPr marL="34290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8pPr>
              <a:lvl9pPr marL="3886200" indent="-228600" algn="ctr" rtl="1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Bimini-Extended" pitchFamily="2" charset="0"/>
                  <a:cs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300" b="1">
                  <a:latin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grpSp>
          <p:nvGrpSpPr>
            <p:cNvPr id="63" name="Group 24">
              <a:extLst>
                <a:ext uri="{FF2B5EF4-FFF2-40B4-BE49-F238E27FC236}">
                  <a16:creationId xmlns:a16="http://schemas.microsoft.com/office/drawing/2014/main" id="{3082FBD7-5164-4089-AC6C-292FFC454BC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2" y="2496"/>
              <a:ext cx="331" cy="240"/>
              <a:chOff x="2069" y="2112"/>
              <a:chExt cx="331" cy="240"/>
            </a:xfrm>
          </p:grpSpPr>
          <p:pic>
            <p:nvPicPr>
              <p:cNvPr id="67" name="Picture 25" descr="ANd9GcQIy6ppIqE8XIuW3GRWeBLi656yWmN6RNeApoY66fiGKzaliiayEoZqwFU">
                <a:hlinkClick r:id="rId5"/>
                <a:extLst>
                  <a:ext uri="{FF2B5EF4-FFF2-40B4-BE49-F238E27FC236}">
                    <a16:creationId xmlns:a16="http://schemas.microsoft.com/office/drawing/2014/main" id="{E13E9833-B08A-4AA1-AF20-02ECEEA122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4F4F4"/>
                  </a:clrFrom>
                  <a:clrTo>
                    <a:srgbClr val="F4F4F4">
                      <a:alpha val="0"/>
                    </a:srgbClr>
                  </a:clrTo>
                </a:clrChange>
                <a:lum bright="-12000" contrast="3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3" y="2160"/>
                <a:ext cx="18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8" name="Oval 26">
                <a:extLst>
                  <a:ext uri="{FF2B5EF4-FFF2-40B4-BE49-F238E27FC236}">
                    <a16:creationId xmlns:a16="http://schemas.microsoft.com/office/drawing/2014/main" id="{64F9DF9A-D7E4-4DFA-BD3A-C2FA095716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9" y="2112"/>
                <a:ext cx="235" cy="192"/>
              </a:xfrm>
              <a:prstGeom prst="ellipse">
                <a:avLst/>
              </a:prstGeom>
              <a:solidFill>
                <a:srgbClr val="CCE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sz="1400" b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</a:p>
            </p:txBody>
          </p:sp>
        </p:grpSp>
        <p:grpSp>
          <p:nvGrpSpPr>
            <p:cNvPr id="64" name="Group 27">
              <a:extLst>
                <a:ext uri="{FF2B5EF4-FFF2-40B4-BE49-F238E27FC236}">
                  <a16:creationId xmlns:a16="http://schemas.microsoft.com/office/drawing/2014/main" id="{EB9BC665-8900-47C0-95AF-CD94FF82E9D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4" y="3024"/>
              <a:ext cx="331" cy="240"/>
              <a:chOff x="2069" y="2112"/>
              <a:chExt cx="331" cy="240"/>
            </a:xfrm>
          </p:grpSpPr>
          <p:pic>
            <p:nvPicPr>
              <p:cNvPr id="65" name="Picture 28" descr="ANd9GcQIy6ppIqE8XIuW3GRWeBLi656yWmN6RNeApoY66fiGKzaliiayEoZqwFU">
                <a:hlinkClick r:id="rId5"/>
                <a:extLst>
                  <a:ext uri="{FF2B5EF4-FFF2-40B4-BE49-F238E27FC236}">
                    <a16:creationId xmlns:a16="http://schemas.microsoft.com/office/drawing/2014/main" id="{EFF4894E-905E-4855-B33B-8A5F13349B0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clrChange>
                  <a:clrFrom>
                    <a:srgbClr val="F4F4F4"/>
                  </a:clrFrom>
                  <a:clrTo>
                    <a:srgbClr val="F4F4F4">
                      <a:alpha val="0"/>
                    </a:srgbClr>
                  </a:clrTo>
                </a:clrChange>
                <a:lum bright="-12000" contrast="36000"/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13" y="2160"/>
                <a:ext cx="187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6" name="Oval 29">
                <a:extLst>
                  <a:ext uri="{FF2B5EF4-FFF2-40B4-BE49-F238E27FC236}">
                    <a16:creationId xmlns:a16="http://schemas.microsoft.com/office/drawing/2014/main" id="{0CD1062A-D7EA-4BC0-8F7C-84570839FB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69" y="2112"/>
                <a:ext cx="235" cy="192"/>
              </a:xfrm>
              <a:prstGeom prst="ellipse">
                <a:avLst/>
              </a:prstGeom>
              <a:solidFill>
                <a:srgbClr val="CCECFF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5pPr>
                <a:lvl6pPr marL="25146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6pPr>
                <a:lvl7pPr marL="29718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7pPr>
                <a:lvl8pPr marL="34290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8pPr>
                <a:lvl9pPr marL="3886200" indent="-228600" algn="ct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Bimini-Extended" pitchFamily="2" charset="0"/>
                    <a:cs typeface="Arial" panose="020B0604020202020204" pitchFamily="34" charset="0"/>
                  </a:defRPr>
                </a:lvl9pPr>
              </a:lstStyle>
              <a:p>
                <a:pPr algn="ctr" eaLnBrk="1" hangingPunct="1"/>
                <a:r>
                  <a:rPr lang="en-US" altLang="en-US" sz="1200" b="1" i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altLang="en-US" sz="1400" b="1" baseline="-250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1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أطلس">
  <a:themeElements>
    <a:clrScheme name="مخصص 10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E7D5C4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TM16401371[[fn=أطلس]]</Template>
  <TotalTime>0</TotalTime>
  <Words>709</Words>
  <Application>Microsoft Office PowerPoint</Application>
  <PresentationFormat>Widescreen</PresentationFormat>
  <Paragraphs>139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Bimini</vt:lpstr>
      <vt:lpstr>Calibri</vt:lpstr>
      <vt:lpstr>Calibri Light</vt:lpstr>
      <vt:lpstr>Rockwell</vt:lpstr>
      <vt:lpstr>Sakkal Majalla</vt:lpstr>
      <vt:lpstr>Tahoma</vt:lpstr>
      <vt:lpstr>Times New Roman</vt:lpstr>
      <vt:lpstr>Wingdings</vt:lpstr>
      <vt:lpstr>أطلس</vt:lpstr>
      <vt:lpstr>1111 CYS Cyber Security Foundations  7#Lecture   Security Services– Part 1 </vt:lpstr>
      <vt:lpstr>PowerPoint Presentation</vt:lpstr>
      <vt:lpstr>Objectives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 of Lecture 7 Part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سبر 1111</dc:title>
  <dc:creator>Moneerah Nasser Alghonaim</dc:creator>
  <cp:lastModifiedBy>Saad Aloteibi</cp:lastModifiedBy>
  <cp:revision>301</cp:revision>
  <dcterms:created xsi:type="dcterms:W3CDTF">2021-05-23T05:55:00Z</dcterms:created>
  <dcterms:modified xsi:type="dcterms:W3CDTF">2023-01-18T06:28:36Z</dcterms:modified>
</cp:coreProperties>
</file>