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379" r:id="rId3"/>
    <p:sldId id="32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364" r:id="rId16"/>
    <p:sldId id="32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54" autoAdjust="0"/>
  </p:normalViewPr>
  <p:slideViewPr>
    <p:cSldViewPr snapToGrid="0">
      <p:cViewPr varScale="1">
        <p:scale>
          <a:sx n="101" d="100"/>
          <a:sy n="101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http://www.axis.com/solutions/system/applications/img/web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http://www.axis.com/solutions/system/applications/img/web.jpg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http://www.axis.com/solutions/system/applications/img/web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http://www.axis.com/solutions/system/applications/img/web.jp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Cryptography– Part 4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822973" y="1976009"/>
            <a:ext cx="9959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3- Chosen Plaintext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has access to </a:t>
            </a:r>
            <a:r>
              <a:rPr lang="en-US" sz="2000" b="1" dirty="0">
                <a:solidFill>
                  <a:srgbClr val="FF0000"/>
                </a:solidFill>
              </a:rPr>
              <a:t>A</a:t>
            </a:r>
            <a:r>
              <a:rPr lang="en-US" sz="2000" dirty="0"/>
              <a:t>’s computer and choose some plaintext and intercept the created ciphertext.</a:t>
            </a: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1D3C7FB8-15AA-4375-A275-97AC7C4D0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0292" y="6019366"/>
            <a:ext cx="5562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7B92039-FEB4-4A3E-8339-FFE67959DD7B}"/>
              </a:ext>
            </a:extLst>
          </p:cNvPr>
          <p:cNvGrpSpPr>
            <a:grpSpLocks/>
          </p:cNvGrpSpPr>
          <p:nvPr/>
        </p:nvGrpSpPr>
        <p:grpSpPr bwMode="auto">
          <a:xfrm>
            <a:off x="2305892" y="3276166"/>
            <a:ext cx="1066800" cy="2971800"/>
            <a:chOff x="576" y="1941"/>
            <a:chExt cx="672" cy="1995"/>
          </a:xfrm>
        </p:grpSpPr>
        <p:grpSp>
          <p:nvGrpSpPr>
            <p:cNvPr id="10" name="Group 6">
              <a:extLst>
                <a:ext uri="{FF2B5EF4-FFF2-40B4-BE49-F238E27FC236}">
                  <a16:creationId xmlns:a16="http://schemas.microsoft.com/office/drawing/2014/main" id="{3361E08E-9D2A-464D-8944-A8C9D24C24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" y="3477"/>
              <a:ext cx="572" cy="459"/>
              <a:chOff x="402" y="2634"/>
              <a:chExt cx="524" cy="363"/>
            </a:xfrm>
          </p:grpSpPr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AB8AF1A7-C4ED-48B9-8636-1163EF516E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6" name="Group 8">
                <a:extLst>
                  <a:ext uri="{FF2B5EF4-FFF2-40B4-BE49-F238E27FC236}">
                    <a16:creationId xmlns:a16="http://schemas.microsoft.com/office/drawing/2014/main" id="{06963174-EF84-4D71-BD27-9E81AA247C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7" name="AutoShape 10">
                  <a:extLst>
                    <a:ext uri="{FF2B5EF4-FFF2-40B4-BE49-F238E27FC236}">
                      <a16:creationId xmlns:a16="http://schemas.microsoft.com/office/drawing/2014/main" id="{D08CAA1A-812E-410A-86CC-1918023C91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rgbClr val="A5002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8" name="Line 27">
                  <a:extLst>
                    <a:ext uri="{FF2B5EF4-FFF2-40B4-BE49-F238E27FC236}">
                      <a16:creationId xmlns:a16="http://schemas.microsoft.com/office/drawing/2014/main" id="{BAA80FF3-14F9-4DA5-B5B7-913D68895B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" name="Line 28">
                  <a:extLst>
                    <a:ext uri="{FF2B5EF4-FFF2-40B4-BE49-F238E27FC236}">
                      <a16:creationId xmlns:a16="http://schemas.microsoft.com/office/drawing/2014/main" id="{56213F75-FB83-476A-A283-15F37F937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0" name="Line 29">
                  <a:extLst>
                    <a:ext uri="{FF2B5EF4-FFF2-40B4-BE49-F238E27FC236}">
                      <a16:creationId xmlns:a16="http://schemas.microsoft.com/office/drawing/2014/main" id="{C754AEF2-F149-4C40-9595-563D376F3C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1" name="Line 30">
                  <a:extLst>
                    <a:ext uri="{FF2B5EF4-FFF2-40B4-BE49-F238E27FC236}">
                      <a16:creationId xmlns:a16="http://schemas.microsoft.com/office/drawing/2014/main" id="{09ED2AFC-73D9-4CA1-AE41-4CB34E3B49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2" name="Line 31">
                  <a:extLst>
                    <a:ext uri="{FF2B5EF4-FFF2-40B4-BE49-F238E27FC236}">
                      <a16:creationId xmlns:a16="http://schemas.microsoft.com/office/drawing/2014/main" id="{B4F6FE5A-BD43-4541-B576-F8EE731F41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3" name="Line 32">
                  <a:extLst>
                    <a:ext uri="{FF2B5EF4-FFF2-40B4-BE49-F238E27FC236}">
                      <a16:creationId xmlns:a16="http://schemas.microsoft.com/office/drawing/2014/main" id="{28D388A3-EAFB-41AB-9573-C6847C65F8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4" name="Line 33">
                  <a:extLst>
                    <a:ext uri="{FF2B5EF4-FFF2-40B4-BE49-F238E27FC236}">
                      <a16:creationId xmlns:a16="http://schemas.microsoft.com/office/drawing/2014/main" id="{6C120D02-3334-4EF1-B48F-852D240AC6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5" name="Line 34">
                  <a:extLst>
                    <a:ext uri="{FF2B5EF4-FFF2-40B4-BE49-F238E27FC236}">
                      <a16:creationId xmlns:a16="http://schemas.microsoft.com/office/drawing/2014/main" id="{978F8AAE-077D-4C6A-AC05-4481888581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11" name="AutoShape 18">
              <a:extLst>
                <a:ext uri="{FF2B5EF4-FFF2-40B4-BE49-F238E27FC236}">
                  <a16:creationId xmlns:a16="http://schemas.microsoft.com/office/drawing/2014/main" id="{7C27888E-CA35-48D3-A865-419617917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12" name="Group 19">
              <a:extLst>
                <a:ext uri="{FF2B5EF4-FFF2-40B4-BE49-F238E27FC236}">
                  <a16:creationId xmlns:a16="http://schemas.microsoft.com/office/drawing/2014/main" id="{55D8D380-84BE-40D1-8290-1AE26F6E1F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41"/>
              <a:ext cx="672" cy="771"/>
              <a:chOff x="576" y="1989"/>
              <a:chExt cx="672" cy="771"/>
            </a:xfrm>
          </p:grpSpPr>
          <p:pic>
            <p:nvPicPr>
              <p:cNvPr id="13" name="Picture 20" descr="http://www.axis.com/solutions/system/applications/img/web.jpg">
                <a:extLst>
                  <a:ext uri="{FF2B5EF4-FFF2-40B4-BE49-F238E27FC236}">
                    <a16:creationId xmlns:a16="http://schemas.microsoft.com/office/drawing/2014/main" id="{B1DABF6C-3A5C-4F1A-8E05-8745D22E0D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576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AutoShape 23">
                <a:extLst>
                  <a:ext uri="{FF2B5EF4-FFF2-40B4-BE49-F238E27FC236}">
                    <a16:creationId xmlns:a16="http://schemas.microsoft.com/office/drawing/2014/main" id="{58071FB7-B994-438E-9923-6A0E26DA0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989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A</a:t>
                </a:r>
              </a:p>
            </p:txBody>
          </p:sp>
        </p:grpSp>
      </p:grpSp>
      <p:grpSp>
        <p:nvGrpSpPr>
          <p:cNvPr id="26" name="Group 22">
            <a:extLst>
              <a:ext uri="{FF2B5EF4-FFF2-40B4-BE49-F238E27FC236}">
                <a16:creationId xmlns:a16="http://schemas.microsoft.com/office/drawing/2014/main" id="{79DBAF94-58EF-472B-B7A1-E7711C1B13CB}"/>
              </a:ext>
            </a:extLst>
          </p:cNvPr>
          <p:cNvGrpSpPr>
            <a:grpSpLocks/>
          </p:cNvGrpSpPr>
          <p:nvPr/>
        </p:nvGrpSpPr>
        <p:grpSpPr bwMode="auto">
          <a:xfrm>
            <a:off x="8706692" y="3276166"/>
            <a:ext cx="1066800" cy="2971800"/>
            <a:chOff x="4608" y="1928"/>
            <a:chExt cx="672" cy="2008"/>
          </a:xfrm>
        </p:grpSpPr>
        <p:grpSp>
          <p:nvGrpSpPr>
            <p:cNvPr id="27" name="Group 23">
              <a:extLst>
                <a:ext uri="{FF2B5EF4-FFF2-40B4-BE49-F238E27FC236}">
                  <a16:creationId xmlns:a16="http://schemas.microsoft.com/office/drawing/2014/main" id="{C271EF36-6B76-4B7B-895B-A5A5C164A8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5" y="3477"/>
              <a:ext cx="572" cy="459"/>
              <a:chOff x="402" y="2634"/>
              <a:chExt cx="524" cy="363"/>
            </a:xfrm>
          </p:grpSpPr>
          <p:sp>
            <p:nvSpPr>
              <p:cNvPr id="32" name="Text Box 9">
                <a:extLst>
                  <a:ext uri="{FF2B5EF4-FFF2-40B4-BE49-F238E27FC236}">
                    <a16:creationId xmlns:a16="http://schemas.microsoft.com/office/drawing/2014/main" id="{56D480F7-6B75-4FBA-97E6-5761F8FA8E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33" name="Group 25">
                <a:extLst>
                  <a:ext uri="{FF2B5EF4-FFF2-40B4-BE49-F238E27FC236}">
                    <a16:creationId xmlns:a16="http://schemas.microsoft.com/office/drawing/2014/main" id="{F8CA2529-B27E-4220-8D40-4A28647D87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34" name="AutoShape 10">
                  <a:extLst>
                    <a:ext uri="{FF2B5EF4-FFF2-40B4-BE49-F238E27FC236}">
                      <a16:creationId xmlns:a16="http://schemas.microsoft.com/office/drawing/2014/main" id="{D0A3974C-976C-47CA-8971-0AEA001568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5" name="Line 27">
                  <a:extLst>
                    <a:ext uri="{FF2B5EF4-FFF2-40B4-BE49-F238E27FC236}">
                      <a16:creationId xmlns:a16="http://schemas.microsoft.com/office/drawing/2014/main" id="{02D41D60-93C9-4DE2-BC6C-079F48DF86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36" name="Line 28">
                  <a:extLst>
                    <a:ext uri="{FF2B5EF4-FFF2-40B4-BE49-F238E27FC236}">
                      <a16:creationId xmlns:a16="http://schemas.microsoft.com/office/drawing/2014/main" id="{B55578E1-0670-4BCF-9D00-ED93FDC965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37" name="Line 29">
                  <a:extLst>
                    <a:ext uri="{FF2B5EF4-FFF2-40B4-BE49-F238E27FC236}">
                      <a16:creationId xmlns:a16="http://schemas.microsoft.com/office/drawing/2014/main" id="{99B511BE-134A-4F98-8E75-F674B83B10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38" name="Line 30">
                  <a:extLst>
                    <a:ext uri="{FF2B5EF4-FFF2-40B4-BE49-F238E27FC236}">
                      <a16:creationId xmlns:a16="http://schemas.microsoft.com/office/drawing/2014/main" id="{68BBD29E-425A-4A08-A46D-D42EABD88F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39" name="Line 31">
                  <a:extLst>
                    <a:ext uri="{FF2B5EF4-FFF2-40B4-BE49-F238E27FC236}">
                      <a16:creationId xmlns:a16="http://schemas.microsoft.com/office/drawing/2014/main" id="{488F629B-5C94-4587-A819-C6348CB566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40" name="Line 32">
                  <a:extLst>
                    <a:ext uri="{FF2B5EF4-FFF2-40B4-BE49-F238E27FC236}">
                      <a16:creationId xmlns:a16="http://schemas.microsoft.com/office/drawing/2014/main" id="{597920FD-8AE9-4AFE-991B-F2E30A0202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41" name="Line 33">
                  <a:extLst>
                    <a:ext uri="{FF2B5EF4-FFF2-40B4-BE49-F238E27FC236}">
                      <a16:creationId xmlns:a16="http://schemas.microsoft.com/office/drawing/2014/main" id="{6E554DB5-38C1-4FE0-9FA4-805FECEC88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42" name="Line 34">
                  <a:extLst>
                    <a:ext uri="{FF2B5EF4-FFF2-40B4-BE49-F238E27FC236}">
                      <a16:creationId xmlns:a16="http://schemas.microsoft.com/office/drawing/2014/main" id="{33C2F760-BEF2-4D36-92F3-B79307F4A4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28" name="AutoShape 35">
              <a:extLst>
                <a:ext uri="{FF2B5EF4-FFF2-40B4-BE49-F238E27FC236}">
                  <a16:creationId xmlns:a16="http://schemas.microsoft.com/office/drawing/2014/main" id="{B911DA19-BA30-4459-AD9E-25C9DA84EE5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725" y="2688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29" name="Group 36">
              <a:extLst>
                <a:ext uri="{FF2B5EF4-FFF2-40B4-BE49-F238E27FC236}">
                  <a16:creationId xmlns:a16="http://schemas.microsoft.com/office/drawing/2014/main" id="{BD87200C-7416-48A7-80EB-C463F8A89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1928"/>
              <a:ext cx="672" cy="784"/>
              <a:chOff x="4608" y="1976"/>
              <a:chExt cx="672" cy="784"/>
            </a:xfrm>
          </p:grpSpPr>
          <p:pic>
            <p:nvPicPr>
              <p:cNvPr id="30" name="Picture 37" descr="http://www.axis.com/solutions/system/applications/img/web.jpg">
                <a:extLst>
                  <a:ext uri="{FF2B5EF4-FFF2-40B4-BE49-F238E27FC236}">
                    <a16:creationId xmlns:a16="http://schemas.microsoft.com/office/drawing/2014/main" id="{C16A18C2-B8EE-46FE-AA9F-40792A7CC64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4608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AutoShape 23">
                <a:extLst>
                  <a:ext uri="{FF2B5EF4-FFF2-40B4-BE49-F238E27FC236}">
                    <a16:creationId xmlns:a16="http://schemas.microsoft.com/office/drawing/2014/main" id="{F5093589-5BBE-4576-9908-5F835EA1B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0" y="1976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B</a:t>
                </a:r>
              </a:p>
            </p:txBody>
          </p:sp>
        </p:grpSp>
      </p:grpSp>
      <p:grpSp>
        <p:nvGrpSpPr>
          <p:cNvPr id="43" name="Group 39">
            <a:extLst>
              <a:ext uri="{FF2B5EF4-FFF2-40B4-BE49-F238E27FC236}">
                <a16:creationId xmlns:a16="http://schemas.microsoft.com/office/drawing/2014/main" id="{E01B7C0B-378F-42E5-B62F-7DBEEEE5E7F1}"/>
              </a:ext>
            </a:extLst>
          </p:cNvPr>
          <p:cNvGrpSpPr>
            <a:grpSpLocks/>
          </p:cNvGrpSpPr>
          <p:nvPr/>
        </p:nvGrpSpPr>
        <p:grpSpPr bwMode="auto">
          <a:xfrm>
            <a:off x="4858592" y="3199966"/>
            <a:ext cx="2814638" cy="2819400"/>
            <a:chOff x="2184" y="1728"/>
            <a:chExt cx="1773" cy="2064"/>
          </a:xfrm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09506BA7-A908-4E59-93C5-0A97DF1C2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2016"/>
              <a:ext cx="1296" cy="168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shape">
                <a:fillToRect l="50000" t="50000" r="50000" b="50000"/>
              </a:path>
            </a:gradFill>
            <a:ln w="38100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45" name="AutoShape 23">
              <a:extLst>
                <a:ext uri="{FF2B5EF4-FFF2-40B4-BE49-F238E27FC236}">
                  <a16:creationId xmlns:a16="http://schemas.microsoft.com/office/drawing/2014/main" id="{DDF675F3-5798-4A87-B4AF-86D6F0A1B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0" y="2660"/>
              <a:ext cx="672" cy="220"/>
            </a:xfrm>
            <a:prstGeom prst="octagon">
              <a:avLst>
                <a:gd name="adj" fmla="val 17361"/>
              </a:avLst>
            </a:prstGeom>
            <a:solidFill>
              <a:schemeClr val="folHlink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C0000"/>
              </a:outerShdw>
            </a:effectLst>
          </p:spPr>
          <p:txBody>
            <a:bodyPr wrap="none" tIns="10800" bIns="10800" anchor="ctr"/>
            <a:lstStyle/>
            <a:p>
              <a:pPr algn="ctr">
                <a:defRPr/>
              </a:pPr>
              <a:r>
                <a:rPr lang="en-US" sz="1200" b="1">
                  <a:latin typeface="Tahoma" pitchFamily="34" charset="0"/>
                  <a:cs typeface="Tahoma" pitchFamily="34" charset="0"/>
                </a:rPr>
                <a:t>Analyze</a:t>
              </a:r>
            </a:p>
          </p:txBody>
        </p:sp>
        <p:grpSp>
          <p:nvGrpSpPr>
            <p:cNvPr id="46" name="Group 42">
              <a:extLst>
                <a:ext uri="{FF2B5EF4-FFF2-40B4-BE49-F238E27FC236}">
                  <a16:creationId xmlns:a16="http://schemas.microsoft.com/office/drawing/2014/main" id="{278DFC29-5793-48D0-AB80-81FE7AFBE9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3" y="2037"/>
              <a:ext cx="524" cy="363"/>
              <a:chOff x="868" y="3093"/>
              <a:chExt cx="524" cy="363"/>
            </a:xfrm>
          </p:grpSpPr>
          <p:sp>
            <p:nvSpPr>
              <p:cNvPr id="65" name="Text Box 9">
                <a:extLst>
                  <a:ext uri="{FF2B5EF4-FFF2-40B4-BE49-F238E27FC236}">
                    <a16:creationId xmlns:a16="http://schemas.microsoft.com/office/drawing/2014/main" id="{BE9A78B6-DBC3-4D36-B78E-8D222E3EB2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" y="3093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900" b="1">
                    <a:latin typeface="Tahoma" panose="020B0604030504040204" pitchFamily="34" charset="0"/>
                    <a:cs typeface="Tahoma" panose="020B0604030504040204" pitchFamily="34" charset="0"/>
                  </a:rPr>
                  <a:t>Plaintext</a:t>
                </a:r>
              </a:p>
            </p:txBody>
          </p:sp>
          <p:grpSp>
            <p:nvGrpSpPr>
              <p:cNvPr id="66" name="Group 44">
                <a:extLst>
                  <a:ext uri="{FF2B5EF4-FFF2-40B4-BE49-F238E27FC236}">
                    <a16:creationId xmlns:a16="http://schemas.microsoft.com/office/drawing/2014/main" id="{72B447AB-E346-40CA-B963-5D50ACC83F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3216"/>
                <a:ext cx="333" cy="240"/>
                <a:chOff x="497" y="2656"/>
                <a:chExt cx="333" cy="320"/>
              </a:xfrm>
            </p:grpSpPr>
            <p:sp>
              <p:nvSpPr>
                <p:cNvPr id="67" name="AutoShape 10">
                  <a:extLst>
                    <a:ext uri="{FF2B5EF4-FFF2-40B4-BE49-F238E27FC236}">
                      <a16:creationId xmlns:a16="http://schemas.microsoft.com/office/drawing/2014/main" id="{82F86FB5-F696-46C4-AC26-4BFA568BE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rgbClr val="FF7C80"/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8" name="Line 27">
                  <a:extLst>
                    <a:ext uri="{FF2B5EF4-FFF2-40B4-BE49-F238E27FC236}">
                      <a16:creationId xmlns:a16="http://schemas.microsoft.com/office/drawing/2014/main" id="{34046BF5-76B0-40F1-93B8-5993E18ACB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9" name="Line 28">
                  <a:extLst>
                    <a:ext uri="{FF2B5EF4-FFF2-40B4-BE49-F238E27FC236}">
                      <a16:creationId xmlns:a16="http://schemas.microsoft.com/office/drawing/2014/main" id="{188A2BD2-19C5-414A-B9F1-71D877BEDC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0" name="Line 29">
                  <a:extLst>
                    <a:ext uri="{FF2B5EF4-FFF2-40B4-BE49-F238E27FC236}">
                      <a16:creationId xmlns:a16="http://schemas.microsoft.com/office/drawing/2014/main" id="{C187746C-E830-4803-A838-AF290D4978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1" name="Line 30">
                  <a:extLst>
                    <a:ext uri="{FF2B5EF4-FFF2-40B4-BE49-F238E27FC236}">
                      <a16:creationId xmlns:a16="http://schemas.microsoft.com/office/drawing/2014/main" id="{23EE6F39-7B4C-4D83-9182-6CC56F652C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2" name="Line 31">
                  <a:extLst>
                    <a:ext uri="{FF2B5EF4-FFF2-40B4-BE49-F238E27FC236}">
                      <a16:creationId xmlns:a16="http://schemas.microsoft.com/office/drawing/2014/main" id="{569741D1-F2E1-4A2B-BE18-2479B2FEEF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3" name="Line 32">
                  <a:extLst>
                    <a:ext uri="{FF2B5EF4-FFF2-40B4-BE49-F238E27FC236}">
                      <a16:creationId xmlns:a16="http://schemas.microsoft.com/office/drawing/2014/main" id="{25B36BCA-8769-40D3-B1E2-20441227F5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4" name="Line 33">
                  <a:extLst>
                    <a:ext uri="{FF2B5EF4-FFF2-40B4-BE49-F238E27FC236}">
                      <a16:creationId xmlns:a16="http://schemas.microsoft.com/office/drawing/2014/main" id="{AD5E56F9-71EC-4FD2-BB21-B047E97AE1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75" name="Line 34">
                  <a:extLst>
                    <a:ext uri="{FF2B5EF4-FFF2-40B4-BE49-F238E27FC236}">
                      <a16:creationId xmlns:a16="http://schemas.microsoft.com/office/drawing/2014/main" id="{D92AF245-38D4-46E8-871E-FE5DB0CFDA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grpSp>
          <p:nvGrpSpPr>
            <p:cNvPr id="47" name="Group 54">
              <a:extLst>
                <a:ext uri="{FF2B5EF4-FFF2-40B4-BE49-F238E27FC236}">
                  <a16:creationId xmlns:a16="http://schemas.microsoft.com/office/drawing/2014/main" id="{19DC2DA7-796A-4EAB-829A-BC2A819CAA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5" y="3123"/>
              <a:ext cx="572" cy="459"/>
              <a:chOff x="402" y="2634"/>
              <a:chExt cx="524" cy="363"/>
            </a:xfrm>
          </p:grpSpPr>
          <p:sp>
            <p:nvSpPr>
              <p:cNvPr id="54" name="Text Box 9">
                <a:extLst>
                  <a:ext uri="{FF2B5EF4-FFF2-40B4-BE49-F238E27FC236}">
                    <a16:creationId xmlns:a16="http://schemas.microsoft.com/office/drawing/2014/main" id="{B1E5A523-14E9-403F-9B40-86B235524A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55" name="Group 56">
                <a:extLst>
                  <a:ext uri="{FF2B5EF4-FFF2-40B4-BE49-F238E27FC236}">
                    <a16:creationId xmlns:a16="http://schemas.microsoft.com/office/drawing/2014/main" id="{496F3D39-FAAC-41D7-B160-AAF1DB7788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56" name="AutoShape 10">
                  <a:extLst>
                    <a:ext uri="{FF2B5EF4-FFF2-40B4-BE49-F238E27FC236}">
                      <a16:creationId xmlns:a16="http://schemas.microsoft.com/office/drawing/2014/main" id="{A113C7B3-C7E4-4795-B579-AFD911C521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7" name="Line 27">
                  <a:extLst>
                    <a:ext uri="{FF2B5EF4-FFF2-40B4-BE49-F238E27FC236}">
                      <a16:creationId xmlns:a16="http://schemas.microsoft.com/office/drawing/2014/main" id="{4911B2BD-8610-4EE6-B263-A6DE5C125C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8" name="Line 28">
                  <a:extLst>
                    <a:ext uri="{FF2B5EF4-FFF2-40B4-BE49-F238E27FC236}">
                      <a16:creationId xmlns:a16="http://schemas.microsoft.com/office/drawing/2014/main" id="{C3591F76-D930-499E-A532-41AC35707A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9" name="Line 29">
                  <a:extLst>
                    <a:ext uri="{FF2B5EF4-FFF2-40B4-BE49-F238E27FC236}">
                      <a16:creationId xmlns:a16="http://schemas.microsoft.com/office/drawing/2014/main" id="{DFDDCCB9-0AAC-4D9E-AB6E-926F7FF71C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0" name="Line 30">
                  <a:extLst>
                    <a:ext uri="{FF2B5EF4-FFF2-40B4-BE49-F238E27FC236}">
                      <a16:creationId xmlns:a16="http://schemas.microsoft.com/office/drawing/2014/main" id="{83E48FAB-AFD8-4918-8585-405B82E9E0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1" name="Line 31">
                  <a:extLst>
                    <a:ext uri="{FF2B5EF4-FFF2-40B4-BE49-F238E27FC236}">
                      <a16:creationId xmlns:a16="http://schemas.microsoft.com/office/drawing/2014/main" id="{14D00062-E15E-49B5-8969-D8BEC3D0ED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2" name="Line 32">
                  <a:extLst>
                    <a:ext uri="{FF2B5EF4-FFF2-40B4-BE49-F238E27FC236}">
                      <a16:creationId xmlns:a16="http://schemas.microsoft.com/office/drawing/2014/main" id="{F7F7681A-C76D-42B3-BDCB-4A5649C46E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3" name="Line 33">
                  <a:extLst>
                    <a:ext uri="{FF2B5EF4-FFF2-40B4-BE49-F238E27FC236}">
                      <a16:creationId xmlns:a16="http://schemas.microsoft.com/office/drawing/2014/main" id="{6898C24A-BCEA-416A-9FE5-263CBBCE65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64" name="Line 34">
                  <a:extLst>
                    <a:ext uri="{FF2B5EF4-FFF2-40B4-BE49-F238E27FC236}">
                      <a16:creationId xmlns:a16="http://schemas.microsoft.com/office/drawing/2014/main" id="{1936CBBD-CED3-4241-9815-8F3DA74EF4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48" name="AutoShape 66">
              <a:extLst>
                <a:ext uri="{FF2B5EF4-FFF2-40B4-BE49-F238E27FC236}">
                  <a16:creationId xmlns:a16="http://schemas.microsoft.com/office/drawing/2014/main" id="{69DCF14D-022F-4398-91B3-C5578861802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192" y="3600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49" name="AutoShape 67">
              <a:extLst>
                <a:ext uri="{FF2B5EF4-FFF2-40B4-BE49-F238E27FC236}">
                  <a16:creationId xmlns:a16="http://schemas.microsoft.com/office/drawing/2014/main" id="{21EC0E53-88AC-4127-A3A6-44CC59B14B5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192" y="292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50" name="AutoShape 68">
              <a:extLst>
                <a:ext uri="{FF2B5EF4-FFF2-40B4-BE49-F238E27FC236}">
                  <a16:creationId xmlns:a16="http://schemas.microsoft.com/office/drawing/2014/main" id="{A7306C5A-375A-4EC9-A560-520E9CB14C5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192" y="244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51" name="Group 69">
              <a:extLst>
                <a:ext uri="{FF2B5EF4-FFF2-40B4-BE49-F238E27FC236}">
                  <a16:creationId xmlns:a16="http://schemas.microsoft.com/office/drawing/2014/main" id="{056B2472-6316-42C7-8693-6838A3B516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84" y="1728"/>
              <a:ext cx="672" cy="697"/>
              <a:chOff x="1872" y="1776"/>
              <a:chExt cx="672" cy="697"/>
            </a:xfrm>
          </p:grpSpPr>
          <p:pic>
            <p:nvPicPr>
              <p:cNvPr id="52" name="Picture 70" descr="http://www.axis.com/solutions/system/applications/img/web.jpg">
                <a:extLst>
                  <a:ext uri="{FF2B5EF4-FFF2-40B4-BE49-F238E27FC236}">
                    <a16:creationId xmlns:a16="http://schemas.microsoft.com/office/drawing/2014/main" id="{8845A5C7-86CB-4853-8BED-D04D4CC8D83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1872" y="1776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AutoShape 23">
                <a:extLst>
                  <a:ext uri="{FF2B5EF4-FFF2-40B4-BE49-F238E27FC236}">
                    <a16:creationId xmlns:a16="http://schemas.microsoft.com/office/drawing/2014/main" id="{1322F617-0279-4405-8016-0554C10CBA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8" y="2269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rgbClr val="A50021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CC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Attacker</a:t>
                </a:r>
              </a:p>
            </p:txBody>
          </p:sp>
        </p:grpSp>
      </p:grpSp>
      <p:sp>
        <p:nvSpPr>
          <p:cNvPr id="76" name="Rectangle 72">
            <a:extLst>
              <a:ext uri="{FF2B5EF4-FFF2-40B4-BE49-F238E27FC236}">
                <a16:creationId xmlns:a16="http://schemas.microsoft.com/office/drawing/2014/main" id="{02DF78E0-0A3A-4BE1-9F54-E8FEA05C8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592" y="3504766"/>
            <a:ext cx="762000" cy="1447800"/>
          </a:xfrm>
          <a:prstGeom prst="rect">
            <a:avLst/>
          </a:prstGeom>
          <a:gradFill rotWithShape="1">
            <a:gsLst>
              <a:gs pos="0">
                <a:srgbClr val="CCFF99">
                  <a:alpha val="78000"/>
                </a:srgbClr>
              </a:gs>
              <a:gs pos="100000">
                <a:srgbClr val="FFCCFF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b="1"/>
          </a:p>
        </p:txBody>
      </p:sp>
      <p:grpSp>
        <p:nvGrpSpPr>
          <p:cNvPr id="77" name="Group 73">
            <a:extLst>
              <a:ext uri="{FF2B5EF4-FFF2-40B4-BE49-F238E27FC236}">
                <a16:creationId xmlns:a16="http://schemas.microsoft.com/office/drawing/2014/main" id="{3ABFA2C2-F29D-4E8B-BDD3-C11DB69F986E}"/>
              </a:ext>
            </a:extLst>
          </p:cNvPr>
          <p:cNvGrpSpPr>
            <a:grpSpLocks/>
          </p:cNvGrpSpPr>
          <p:nvPr/>
        </p:nvGrpSpPr>
        <p:grpSpPr bwMode="auto">
          <a:xfrm>
            <a:off x="3887042" y="4266766"/>
            <a:ext cx="704850" cy="609600"/>
            <a:chOff x="402" y="2634"/>
            <a:chExt cx="524" cy="363"/>
          </a:xfrm>
        </p:grpSpPr>
        <p:sp>
          <p:nvSpPr>
            <p:cNvPr id="78" name="Text Box 9">
              <a:extLst>
                <a:ext uri="{FF2B5EF4-FFF2-40B4-BE49-F238E27FC236}">
                  <a16:creationId xmlns:a16="http://schemas.microsoft.com/office/drawing/2014/main" id="{C207C5D7-C039-471F-8F6E-3D9E443EA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" y="2634"/>
              <a:ext cx="5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000" b="1">
                  <a:latin typeface="Tahoma" panose="020B0604030504040204" pitchFamily="34" charset="0"/>
                  <a:cs typeface="Tahoma" panose="020B0604030504040204" pitchFamily="34" charset="0"/>
                </a:rPr>
                <a:t>Ciphertext</a:t>
              </a:r>
            </a:p>
          </p:txBody>
        </p:sp>
        <p:grpSp>
          <p:nvGrpSpPr>
            <p:cNvPr id="79" name="Group 75">
              <a:extLst>
                <a:ext uri="{FF2B5EF4-FFF2-40B4-BE49-F238E27FC236}">
                  <a16:creationId xmlns:a16="http://schemas.microsoft.com/office/drawing/2014/main" id="{C005D8F0-76FA-4E58-B438-3186F5539D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8" y="2757"/>
              <a:ext cx="333" cy="240"/>
              <a:chOff x="497" y="2656"/>
              <a:chExt cx="333" cy="320"/>
            </a:xfrm>
          </p:grpSpPr>
          <p:sp>
            <p:nvSpPr>
              <p:cNvPr id="80" name="AutoShape 10">
                <a:extLst>
                  <a:ext uri="{FF2B5EF4-FFF2-40B4-BE49-F238E27FC236}">
                    <a16:creationId xmlns:a16="http://schemas.microsoft.com/office/drawing/2014/main" id="{A2D00644-7373-4D52-ACB7-7917E41910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" y="2656"/>
                <a:ext cx="333" cy="320"/>
              </a:xfrm>
              <a:prstGeom prst="foldedCorner">
                <a:avLst>
                  <a:gd name="adj" fmla="val 12500"/>
                </a:avLst>
              </a:prstGeom>
              <a:solidFill>
                <a:schemeClr val="hlink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 sz="2800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81" name="Line 27">
                <a:extLst>
                  <a:ext uri="{FF2B5EF4-FFF2-40B4-BE49-F238E27FC236}">
                    <a16:creationId xmlns:a16="http://schemas.microsoft.com/office/drawing/2014/main" id="{2C08EE52-3D6F-4D27-8E18-680ADD66B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703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2" name="Line 28">
                <a:extLst>
                  <a:ext uri="{FF2B5EF4-FFF2-40B4-BE49-F238E27FC236}">
                    <a16:creationId xmlns:a16="http://schemas.microsoft.com/office/drawing/2014/main" id="{B15163DC-8A13-4CA4-A596-9CFF1B4633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" y="2736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3" name="Line 29">
                <a:extLst>
                  <a:ext uri="{FF2B5EF4-FFF2-40B4-BE49-F238E27FC236}">
                    <a16:creationId xmlns:a16="http://schemas.microsoft.com/office/drawing/2014/main" id="{51634E73-98B9-46AD-A647-3F252E955F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776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4" name="Line 30">
                <a:extLst>
                  <a:ext uri="{FF2B5EF4-FFF2-40B4-BE49-F238E27FC236}">
                    <a16:creationId xmlns:a16="http://schemas.microsoft.com/office/drawing/2014/main" id="{FF74187A-F55F-428B-8D81-06F5E23EB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809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5" name="Line 31">
                <a:extLst>
                  <a:ext uri="{FF2B5EF4-FFF2-40B4-BE49-F238E27FC236}">
                    <a16:creationId xmlns:a16="http://schemas.microsoft.com/office/drawing/2014/main" id="{CA67FD5E-5ED8-4EAA-98E2-2F7CEB96D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849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6" name="Line 32">
                <a:extLst>
                  <a:ext uri="{FF2B5EF4-FFF2-40B4-BE49-F238E27FC236}">
                    <a16:creationId xmlns:a16="http://schemas.microsoft.com/office/drawing/2014/main" id="{666E6A84-0DE3-45DD-8512-B724922D4C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883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7" name="Line 33">
                <a:extLst>
                  <a:ext uri="{FF2B5EF4-FFF2-40B4-BE49-F238E27FC236}">
                    <a16:creationId xmlns:a16="http://schemas.microsoft.com/office/drawing/2014/main" id="{E7B4BFC6-6B49-48EC-9874-3521A3156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923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88" name="Line 34">
                <a:extLst>
                  <a:ext uri="{FF2B5EF4-FFF2-40B4-BE49-F238E27FC236}">
                    <a16:creationId xmlns:a16="http://schemas.microsoft.com/office/drawing/2014/main" id="{2864D4D7-17EC-4921-93AF-31D4C5EE8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956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</p:grpSp>
      </p:grpSp>
      <p:grpSp>
        <p:nvGrpSpPr>
          <p:cNvPr id="89" name="Group 85">
            <a:extLst>
              <a:ext uri="{FF2B5EF4-FFF2-40B4-BE49-F238E27FC236}">
                <a16:creationId xmlns:a16="http://schemas.microsoft.com/office/drawing/2014/main" id="{B56CB4F3-F582-453A-86F8-28441A18BF72}"/>
              </a:ext>
            </a:extLst>
          </p:cNvPr>
          <p:cNvGrpSpPr>
            <a:grpSpLocks/>
          </p:cNvGrpSpPr>
          <p:nvPr/>
        </p:nvGrpSpPr>
        <p:grpSpPr bwMode="auto">
          <a:xfrm>
            <a:off x="3893392" y="3530166"/>
            <a:ext cx="685800" cy="500063"/>
            <a:chOff x="868" y="3093"/>
            <a:chExt cx="524" cy="363"/>
          </a:xfrm>
        </p:grpSpPr>
        <p:sp>
          <p:nvSpPr>
            <p:cNvPr id="90" name="Text Box 9">
              <a:extLst>
                <a:ext uri="{FF2B5EF4-FFF2-40B4-BE49-F238E27FC236}">
                  <a16:creationId xmlns:a16="http://schemas.microsoft.com/office/drawing/2014/main" id="{F582C6A1-DC58-4017-8CDC-9B5467263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8" y="3093"/>
              <a:ext cx="5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000" b="1">
                  <a:latin typeface="Tahoma" panose="020B0604030504040204" pitchFamily="34" charset="0"/>
                  <a:cs typeface="Tahoma" panose="020B0604030504040204" pitchFamily="34" charset="0"/>
                </a:rPr>
                <a:t>Plaintext</a:t>
              </a:r>
              <a:endParaRPr lang="en-US" altLang="en-US" sz="3600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91" name="Group 87">
              <a:extLst>
                <a:ext uri="{FF2B5EF4-FFF2-40B4-BE49-F238E27FC236}">
                  <a16:creationId xmlns:a16="http://schemas.microsoft.com/office/drawing/2014/main" id="{11914AB2-231C-4AAA-AC7F-96FC46A7A7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4" y="3216"/>
              <a:ext cx="333" cy="240"/>
              <a:chOff x="497" y="2656"/>
              <a:chExt cx="333" cy="320"/>
            </a:xfrm>
          </p:grpSpPr>
          <p:sp>
            <p:nvSpPr>
              <p:cNvPr id="92" name="AutoShape 10">
                <a:extLst>
                  <a:ext uri="{FF2B5EF4-FFF2-40B4-BE49-F238E27FC236}">
                    <a16:creationId xmlns:a16="http://schemas.microsoft.com/office/drawing/2014/main" id="{3FFF39A7-770D-4813-BA1E-1AAD99E82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" y="2656"/>
                <a:ext cx="333" cy="320"/>
              </a:xfrm>
              <a:prstGeom prst="foldedCorner">
                <a:avLst>
                  <a:gd name="adj" fmla="val 12500"/>
                </a:avLst>
              </a:prstGeom>
              <a:solidFill>
                <a:srgbClr val="FF7C80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3" name="Line 27">
                <a:extLst>
                  <a:ext uri="{FF2B5EF4-FFF2-40B4-BE49-F238E27FC236}">
                    <a16:creationId xmlns:a16="http://schemas.microsoft.com/office/drawing/2014/main" id="{F56D82A9-28B3-40F4-AAC5-7FE06C0ECB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703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4" name="Line 28">
                <a:extLst>
                  <a:ext uri="{FF2B5EF4-FFF2-40B4-BE49-F238E27FC236}">
                    <a16:creationId xmlns:a16="http://schemas.microsoft.com/office/drawing/2014/main" id="{A3447213-6395-44F1-AB59-C85EF1FE13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" y="2736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5" name="Line 29">
                <a:extLst>
                  <a:ext uri="{FF2B5EF4-FFF2-40B4-BE49-F238E27FC236}">
                    <a16:creationId xmlns:a16="http://schemas.microsoft.com/office/drawing/2014/main" id="{59D2D69D-148D-46C8-A2AF-1D5CD50F9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776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6" name="Line 30">
                <a:extLst>
                  <a:ext uri="{FF2B5EF4-FFF2-40B4-BE49-F238E27FC236}">
                    <a16:creationId xmlns:a16="http://schemas.microsoft.com/office/drawing/2014/main" id="{5D4B22AE-5C03-4B53-AF42-E42AF952ED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809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7" name="Line 31">
                <a:extLst>
                  <a:ext uri="{FF2B5EF4-FFF2-40B4-BE49-F238E27FC236}">
                    <a16:creationId xmlns:a16="http://schemas.microsoft.com/office/drawing/2014/main" id="{90E3F323-577D-49FC-B391-968CB9BCB8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849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8" name="Line 32">
                <a:extLst>
                  <a:ext uri="{FF2B5EF4-FFF2-40B4-BE49-F238E27FC236}">
                    <a16:creationId xmlns:a16="http://schemas.microsoft.com/office/drawing/2014/main" id="{2850CD74-D9EE-442B-9F58-4457AAA4F1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2883"/>
                <a:ext cx="25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99" name="Line 33">
                <a:extLst>
                  <a:ext uri="{FF2B5EF4-FFF2-40B4-BE49-F238E27FC236}">
                    <a16:creationId xmlns:a16="http://schemas.microsoft.com/office/drawing/2014/main" id="{54621C20-A9D0-416B-94BE-BAF0E6AF30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923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  <p:sp>
            <p:nvSpPr>
              <p:cNvPr id="100" name="Line 34">
                <a:extLst>
                  <a:ext uri="{FF2B5EF4-FFF2-40B4-BE49-F238E27FC236}">
                    <a16:creationId xmlns:a16="http://schemas.microsoft.com/office/drawing/2014/main" id="{87CC5BE0-F3B2-4883-B704-A11BE2B8DE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" y="2956"/>
                <a:ext cx="14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b="1"/>
              </a:p>
            </p:txBody>
          </p:sp>
        </p:grpSp>
      </p:grpSp>
      <p:sp>
        <p:nvSpPr>
          <p:cNvPr id="101" name="AutoShape 23">
            <a:extLst>
              <a:ext uri="{FF2B5EF4-FFF2-40B4-BE49-F238E27FC236}">
                <a16:creationId xmlns:a16="http://schemas.microsoft.com/office/drawing/2014/main" id="{3E2C5086-FE55-41A9-927C-34D58A624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092" y="4952566"/>
            <a:ext cx="1422400" cy="558800"/>
          </a:xfrm>
          <a:prstGeom prst="octagon">
            <a:avLst>
              <a:gd name="adj" fmla="val 1736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latin typeface="Tahoma" panose="020B0604030504040204" pitchFamily="34" charset="0"/>
                <a:cs typeface="Tahoma" panose="020B0604030504040204" pitchFamily="34" charset="0"/>
              </a:rPr>
              <a:t>Pair created from chosen ciphertext</a:t>
            </a:r>
          </a:p>
        </p:txBody>
      </p:sp>
      <p:sp>
        <p:nvSpPr>
          <p:cNvPr id="102" name="Line 98">
            <a:extLst>
              <a:ext uri="{FF2B5EF4-FFF2-40B4-BE49-F238E27FC236}">
                <a16:creationId xmlns:a16="http://schemas.microsoft.com/office/drawing/2014/main" id="{D16C6AB8-5646-4BC8-87E6-A9918E6502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72692" y="3809566"/>
            <a:ext cx="609600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sysDot"/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sp>
        <p:nvSpPr>
          <p:cNvPr id="103" name="Line 99">
            <a:extLst>
              <a:ext uri="{FF2B5EF4-FFF2-40B4-BE49-F238E27FC236}">
                <a16:creationId xmlns:a16="http://schemas.microsoft.com/office/drawing/2014/main" id="{7A8F9C8D-84E4-47EA-A6F9-5EF64531F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4092" y="4685866"/>
            <a:ext cx="889000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sysDot"/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sp>
        <p:nvSpPr>
          <p:cNvPr id="105" name="Line 100">
            <a:extLst>
              <a:ext uri="{FF2B5EF4-FFF2-40B4-BE49-F238E27FC236}">
                <a16:creationId xmlns:a16="http://schemas.microsoft.com/office/drawing/2014/main" id="{F84132E8-219E-4730-8A69-4F48D30F9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4092" y="4266766"/>
            <a:ext cx="0" cy="381000"/>
          </a:xfrm>
          <a:prstGeom prst="line">
            <a:avLst/>
          </a:prstGeom>
          <a:noFill/>
          <a:ln w="28575">
            <a:solidFill>
              <a:srgbClr val="0000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grpSp>
        <p:nvGrpSpPr>
          <p:cNvPr id="106" name="Group 101">
            <a:extLst>
              <a:ext uri="{FF2B5EF4-FFF2-40B4-BE49-F238E27FC236}">
                <a16:creationId xmlns:a16="http://schemas.microsoft.com/office/drawing/2014/main" id="{BA99BBA1-E555-4D06-BA62-9E11256802AF}"/>
              </a:ext>
            </a:extLst>
          </p:cNvPr>
          <p:cNvGrpSpPr>
            <a:grpSpLocks/>
          </p:cNvGrpSpPr>
          <p:nvPr/>
        </p:nvGrpSpPr>
        <p:grpSpPr bwMode="auto">
          <a:xfrm>
            <a:off x="4591892" y="4444566"/>
            <a:ext cx="1524000" cy="228600"/>
            <a:chOff x="2016" y="2648"/>
            <a:chExt cx="960" cy="144"/>
          </a:xfrm>
        </p:grpSpPr>
        <p:sp>
          <p:nvSpPr>
            <p:cNvPr id="107" name="Line 102">
              <a:extLst>
                <a:ext uri="{FF2B5EF4-FFF2-40B4-BE49-F238E27FC236}">
                  <a16:creationId xmlns:a16="http://schemas.microsoft.com/office/drawing/2014/main" id="{D84AFEEB-92C7-4F81-80B2-F69D593F159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448" y="2784"/>
              <a:ext cx="52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108" name="Line 103">
              <a:extLst>
                <a:ext uri="{FF2B5EF4-FFF2-40B4-BE49-F238E27FC236}">
                  <a16:creationId xmlns:a16="http://schemas.microsoft.com/office/drawing/2014/main" id="{FD71F92E-81A7-4DC9-ACCD-C80F25E602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664"/>
              <a:ext cx="4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109" name="Line 104">
              <a:extLst>
                <a:ext uri="{FF2B5EF4-FFF2-40B4-BE49-F238E27FC236}">
                  <a16:creationId xmlns:a16="http://schemas.microsoft.com/office/drawing/2014/main" id="{E23CF792-4A65-423F-A505-27CBCF88C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8"/>
              <a:ext cx="0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33482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822973" y="1976009"/>
            <a:ext cx="9959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4- Chosen Ciphertext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chooses some ciphertext and decrypts it to form a ciphertext/plaintext pair by access to </a:t>
            </a:r>
            <a:r>
              <a:rPr lang="en-US" sz="2000" b="1" dirty="0">
                <a:solidFill>
                  <a:srgbClr val="FF0000"/>
                </a:solidFill>
              </a:rPr>
              <a:t>B</a:t>
            </a:r>
            <a:r>
              <a:rPr lang="en-US" sz="2000" dirty="0"/>
              <a:t>’s computer</a:t>
            </a:r>
          </a:p>
        </p:txBody>
      </p:sp>
      <p:sp>
        <p:nvSpPr>
          <p:cNvPr id="110" name="Line 4">
            <a:extLst>
              <a:ext uri="{FF2B5EF4-FFF2-40B4-BE49-F238E27FC236}">
                <a16:creationId xmlns:a16="http://schemas.microsoft.com/office/drawing/2014/main" id="{C3FD3229-A7B5-4532-940C-553861FB2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0292" y="6025998"/>
            <a:ext cx="5562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1E3E271B-78E4-4CC3-B325-883E84087BB0}"/>
              </a:ext>
            </a:extLst>
          </p:cNvPr>
          <p:cNvGrpSpPr>
            <a:grpSpLocks/>
          </p:cNvGrpSpPr>
          <p:nvPr/>
        </p:nvGrpSpPr>
        <p:grpSpPr bwMode="auto">
          <a:xfrm>
            <a:off x="2305892" y="3282798"/>
            <a:ext cx="1066800" cy="2971800"/>
            <a:chOff x="576" y="1989"/>
            <a:chExt cx="672" cy="1995"/>
          </a:xfrm>
        </p:grpSpPr>
        <p:grpSp>
          <p:nvGrpSpPr>
            <p:cNvPr id="112" name="Group 6">
              <a:extLst>
                <a:ext uri="{FF2B5EF4-FFF2-40B4-BE49-F238E27FC236}">
                  <a16:creationId xmlns:a16="http://schemas.microsoft.com/office/drawing/2014/main" id="{2E81B83B-5417-460F-93A3-6068E7D0A9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" y="3525"/>
              <a:ext cx="572" cy="459"/>
              <a:chOff x="402" y="2634"/>
              <a:chExt cx="524" cy="363"/>
            </a:xfrm>
          </p:grpSpPr>
          <p:sp>
            <p:nvSpPr>
              <p:cNvPr id="117" name="Text Box 9">
                <a:extLst>
                  <a:ext uri="{FF2B5EF4-FFF2-40B4-BE49-F238E27FC236}">
                    <a16:creationId xmlns:a16="http://schemas.microsoft.com/office/drawing/2014/main" id="{FFBD39D1-4F0E-436F-99D7-A6055E804F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18" name="Group 8">
                <a:extLst>
                  <a:ext uri="{FF2B5EF4-FFF2-40B4-BE49-F238E27FC236}">
                    <a16:creationId xmlns:a16="http://schemas.microsoft.com/office/drawing/2014/main" id="{B6745054-8025-41A9-81EA-802BA4D00F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19" name="AutoShape 10">
                  <a:extLst>
                    <a:ext uri="{FF2B5EF4-FFF2-40B4-BE49-F238E27FC236}">
                      <a16:creationId xmlns:a16="http://schemas.microsoft.com/office/drawing/2014/main" id="{472A536B-3EE9-4FC3-9BFF-640B2F30DD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rgbClr val="A5002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20" name="Line 27">
                  <a:extLst>
                    <a:ext uri="{FF2B5EF4-FFF2-40B4-BE49-F238E27FC236}">
                      <a16:creationId xmlns:a16="http://schemas.microsoft.com/office/drawing/2014/main" id="{73FAD66F-69B7-41B8-BD33-A31683E405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1" name="Line 28">
                  <a:extLst>
                    <a:ext uri="{FF2B5EF4-FFF2-40B4-BE49-F238E27FC236}">
                      <a16:creationId xmlns:a16="http://schemas.microsoft.com/office/drawing/2014/main" id="{21149E65-5508-43BC-A99E-D2292B6D7E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2" name="Line 29">
                  <a:extLst>
                    <a:ext uri="{FF2B5EF4-FFF2-40B4-BE49-F238E27FC236}">
                      <a16:creationId xmlns:a16="http://schemas.microsoft.com/office/drawing/2014/main" id="{B6E835C6-33B7-469E-B830-7DF292D302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3" name="Line 30">
                  <a:extLst>
                    <a:ext uri="{FF2B5EF4-FFF2-40B4-BE49-F238E27FC236}">
                      <a16:creationId xmlns:a16="http://schemas.microsoft.com/office/drawing/2014/main" id="{3DA29FC3-042E-4BD2-9035-A75D751947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4" name="Line 31">
                  <a:extLst>
                    <a:ext uri="{FF2B5EF4-FFF2-40B4-BE49-F238E27FC236}">
                      <a16:creationId xmlns:a16="http://schemas.microsoft.com/office/drawing/2014/main" id="{7D220EB7-A2B8-4A23-A04B-7C798EF7A4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5" name="Line 32">
                  <a:extLst>
                    <a:ext uri="{FF2B5EF4-FFF2-40B4-BE49-F238E27FC236}">
                      <a16:creationId xmlns:a16="http://schemas.microsoft.com/office/drawing/2014/main" id="{32E2A85E-DA84-4330-A26B-B112A06D87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6" name="Line 33">
                  <a:extLst>
                    <a:ext uri="{FF2B5EF4-FFF2-40B4-BE49-F238E27FC236}">
                      <a16:creationId xmlns:a16="http://schemas.microsoft.com/office/drawing/2014/main" id="{E393E8B7-AB7F-4A98-8933-F9534970EF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27" name="Line 34">
                  <a:extLst>
                    <a:ext uri="{FF2B5EF4-FFF2-40B4-BE49-F238E27FC236}">
                      <a16:creationId xmlns:a16="http://schemas.microsoft.com/office/drawing/2014/main" id="{D9BCB5CC-23EC-41F9-9E4C-F8BAED850F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113" name="AutoShape 18">
              <a:extLst>
                <a:ext uri="{FF2B5EF4-FFF2-40B4-BE49-F238E27FC236}">
                  <a16:creationId xmlns:a16="http://schemas.microsoft.com/office/drawing/2014/main" id="{7492FB7E-694F-47D5-AD36-FC3CCC6A8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736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114" name="Group 19">
              <a:extLst>
                <a:ext uri="{FF2B5EF4-FFF2-40B4-BE49-F238E27FC236}">
                  <a16:creationId xmlns:a16="http://schemas.microsoft.com/office/drawing/2014/main" id="{6450C17C-D3F7-40F8-813A-7F7ED054EA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89"/>
              <a:ext cx="672" cy="771"/>
              <a:chOff x="576" y="1989"/>
              <a:chExt cx="672" cy="771"/>
            </a:xfrm>
          </p:grpSpPr>
          <p:pic>
            <p:nvPicPr>
              <p:cNvPr id="115" name="Picture 20" descr="http://www.axis.com/solutions/system/applications/img/web.jpg">
                <a:extLst>
                  <a:ext uri="{FF2B5EF4-FFF2-40B4-BE49-F238E27FC236}">
                    <a16:creationId xmlns:a16="http://schemas.microsoft.com/office/drawing/2014/main" id="{4011286E-4859-4B5B-9229-B0B62A7BCF0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576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6" name="AutoShape 23">
                <a:extLst>
                  <a:ext uri="{FF2B5EF4-FFF2-40B4-BE49-F238E27FC236}">
                    <a16:creationId xmlns:a16="http://schemas.microsoft.com/office/drawing/2014/main" id="{78E07360-4A48-45FB-89A1-82DE922DD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989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A</a:t>
                </a:r>
              </a:p>
            </p:txBody>
          </p:sp>
        </p:grpSp>
      </p:grpSp>
      <p:grpSp>
        <p:nvGrpSpPr>
          <p:cNvPr id="128" name="Group 22">
            <a:extLst>
              <a:ext uri="{FF2B5EF4-FFF2-40B4-BE49-F238E27FC236}">
                <a16:creationId xmlns:a16="http://schemas.microsoft.com/office/drawing/2014/main" id="{C7C46727-07FE-4366-A919-0A1A56FD9B61}"/>
              </a:ext>
            </a:extLst>
          </p:cNvPr>
          <p:cNvGrpSpPr>
            <a:grpSpLocks/>
          </p:cNvGrpSpPr>
          <p:nvPr/>
        </p:nvGrpSpPr>
        <p:grpSpPr bwMode="auto">
          <a:xfrm>
            <a:off x="8706692" y="3282798"/>
            <a:ext cx="1066800" cy="2971800"/>
            <a:chOff x="4608" y="1976"/>
            <a:chExt cx="672" cy="2008"/>
          </a:xfrm>
        </p:grpSpPr>
        <p:grpSp>
          <p:nvGrpSpPr>
            <p:cNvPr id="129" name="Group 23">
              <a:extLst>
                <a:ext uri="{FF2B5EF4-FFF2-40B4-BE49-F238E27FC236}">
                  <a16:creationId xmlns:a16="http://schemas.microsoft.com/office/drawing/2014/main" id="{92661925-E5A9-4C03-A5B5-C63FF671B2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5" y="3525"/>
              <a:ext cx="572" cy="459"/>
              <a:chOff x="402" y="2634"/>
              <a:chExt cx="524" cy="363"/>
            </a:xfrm>
          </p:grpSpPr>
          <p:sp>
            <p:nvSpPr>
              <p:cNvPr id="134" name="Text Box 9">
                <a:extLst>
                  <a:ext uri="{FF2B5EF4-FFF2-40B4-BE49-F238E27FC236}">
                    <a16:creationId xmlns:a16="http://schemas.microsoft.com/office/drawing/2014/main" id="{1E23C229-C876-403E-9852-3B422C99F9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35" name="Group 25">
                <a:extLst>
                  <a:ext uri="{FF2B5EF4-FFF2-40B4-BE49-F238E27FC236}">
                    <a16:creationId xmlns:a16="http://schemas.microsoft.com/office/drawing/2014/main" id="{47BF966D-04F2-4ED5-94DF-112CE08817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36" name="AutoShape 10">
                  <a:extLst>
                    <a:ext uri="{FF2B5EF4-FFF2-40B4-BE49-F238E27FC236}">
                      <a16:creationId xmlns:a16="http://schemas.microsoft.com/office/drawing/2014/main" id="{C602FD1B-A37E-4154-88FD-5871119438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37" name="Line 27">
                  <a:extLst>
                    <a:ext uri="{FF2B5EF4-FFF2-40B4-BE49-F238E27FC236}">
                      <a16:creationId xmlns:a16="http://schemas.microsoft.com/office/drawing/2014/main" id="{CB9ECE9D-4EC7-4B77-AC56-89C5C55BBD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38" name="Line 28">
                  <a:extLst>
                    <a:ext uri="{FF2B5EF4-FFF2-40B4-BE49-F238E27FC236}">
                      <a16:creationId xmlns:a16="http://schemas.microsoft.com/office/drawing/2014/main" id="{6F5992E0-AEBA-48F6-8809-4BE63C8B3E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39" name="Line 29">
                  <a:extLst>
                    <a:ext uri="{FF2B5EF4-FFF2-40B4-BE49-F238E27FC236}">
                      <a16:creationId xmlns:a16="http://schemas.microsoft.com/office/drawing/2014/main" id="{1E09C51C-0026-43D5-94A4-0F27AE7320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40" name="Line 30">
                  <a:extLst>
                    <a:ext uri="{FF2B5EF4-FFF2-40B4-BE49-F238E27FC236}">
                      <a16:creationId xmlns:a16="http://schemas.microsoft.com/office/drawing/2014/main" id="{E9C2CFB6-E298-4925-8357-A8CF669CD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41" name="Line 31">
                  <a:extLst>
                    <a:ext uri="{FF2B5EF4-FFF2-40B4-BE49-F238E27FC236}">
                      <a16:creationId xmlns:a16="http://schemas.microsoft.com/office/drawing/2014/main" id="{FCC5E13E-B2F8-4F82-B384-FB2365475E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42" name="Line 32">
                  <a:extLst>
                    <a:ext uri="{FF2B5EF4-FFF2-40B4-BE49-F238E27FC236}">
                      <a16:creationId xmlns:a16="http://schemas.microsoft.com/office/drawing/2014/main" id="{A5BD35FB-5A9F-4324-A2CE-CCFB8E147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43" name="Line 33">
                  <a:extLst>
                    <a:ext uri="{FF2B5EF4-FFF2-40B4-BE49-F238E27FC236}">
                      <a16:creationId xmlns:a16="http://schemas.microsoft.com/office/drawing/2014/main" id="{C981840E-A4D4-4382-9F97-9160B78291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44" name="Line 34">
                  <a:extLst>
                    <a:ext uri="{FF2B5EF4-FFF2-40B4-BE49-F238E27FC236}">
                      <a16:creationId xmlns:a16="http://schemas.microsoft.com/office/drawing/2014/main" id="{E7EC8F50-5A1A-458F-BE39-A57E5C0E49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130" name="AutoShape 35">
              <a:extLst>
                <a:ext uri="{FF2B5EF4-FFF2-40B4-BE49-F238E27FC236}">
                  <a16:creationId xmlns:a16="http://schemas.microsoft.com/office/drawing/2014/main" id="{7C969D80-62B3-4560-9564-5365012650D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725" y="2736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131" name="Group 36">
              <a:extLst>
                <a:ext uri="{FF2B5EF4-FFF2-40B4-BE49-F238E27FC236}">
                  <a16:creationId xmlns:a16="http://schemas.microsoft.com/office/drawing/2014/main" id="{F28C4395-D94A-4EC2-A6C5-0497AF3BE5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1976"/>
              <a:ext cx="672" cy="784"/>
              <a:chOff x="4608" y="1976"/>
              <a:chExt cx="672" cy="784"/>
            </a:xfrm>
          </p:grpSpPr>
          <p:pic>
            <p:nvPicPr>
              <p:cNvPr id="132" name="Picture 37" descr="http://www.axis.com/solutions/system/applications/img/web.jpg">
                <a:extLst>
                  <a:ext uri="{FF2B5EF4-FFF2-40B4-BE49-F238E27FC236}">
                    <a16:creationId xmlns:a16="http://schemas.microsoft.com/office/drawing/2014/main" id="{D709860A-334C-4B97-9F42-CC98595E6D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4608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" name="AutoShape 23">
                <a:extLst>
                  <a:ext uri="{FF2B5EF4-FFF2-40B4-BE49-F238E27FC236}">
                    <a16:creationId xmlns:a16="http://schemas.microsoft.com/office/drawing/2014/main" id="{5CF79D09-C281-4BA5-B50E-DB7724CFA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0" y="1976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B</a:t>
                </a:r>
              </a:p>
            </p:txBody>
          </p:sp>
        </p:grpSp>
      </p:grpSp>
      <p:grpSp>
        <p:nvGrpSpPr>
          <p:cNvPr id="145" name="Group 39">
            <a:extLst>
              <a:ext uri="{FF2B5EF4-FFF2-40B4-BE49-F238E27FC236}">
                <a16:creationId xmlns:a16="http://schemas.microsoft.com/office/drawing/2014/main" id="{6EB6D0C4-6349-4808-B010-C2D3AA088992}"/>
              </a:ext>
            </a:extLst>
          </p:cNvPr>
          <p:cNvGrpSpPr>
            <a:grpSpLocks/>
          </p:cNvGrpSpPr>
          <p:nvPr/>
        </p:nvGrpSpPr>
        <p:grpSpPr bwMode="auto">
          <a:xfrm>
            <a:off x="3987055" y="3130398"/>
            <a:ext cx="2814637" cy="2895600"/>
            <a:chOff x="1635" y="1776"/>
            <a:chExt cx="1773" cy="2064"/>
          </a:xfrm>
        </p:grpSpPr>
        <p:sp>
          <p:nvSpPr>
            <p:cNvPr id="146" name="Rectangle 40">
              <a:extLst>
                <a:ext uri="{FF2B5EF4-FFF2-40B4-BE49-F238E27FC236}">
                  <a16:creationId xmlns:a16="http://schemas.microsoft.com/office/drawing/2014/main" id="{74E335E8-DB45-4DE8-822E-6FEB0D5B4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064"/>
              <a:ext cx="1296" cy="168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shape">
                <a:fillToRect l="50000" t="50000" r="50000" b="50000"/>
              </a:path>
            </a:gradFill>
            <a:ln w="38100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147" name="AutoShape 23">
              <a:extLst>
                <a:ext uri="{FF2B5EF4-FFF2-40B4-BE49-F238E27FC236}">
                  <a16:creationId xmlns:a16="http://schemas.microsoft.com/office/drawing/2014/main" id="{03C3D7EF-F248-4C1B-954C-6B9F6174A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1" y="2708"/>
              <a:ext cx="672" cy="220"/>
            </a:xfrm>
            <a:prstGeom prst="octagon">
              <a:avLst>
                <a:gd name="adj" fmla="val 17361"/>
              </a:avLst>
            </a:prstGeom>
            <a:solidFill>
              <a:schemeClr val="folHlink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C0000"/>
              </a:outerShdw>
            </a:effectLst>
          </p:spPr>
          <p:txBody>
            <a:bodyPr wrap="none" tIns="10800" bIns="10800" anchor="ctr"/>
            <a:lstStyle/>
            <a:p>
              <a:pPr algn="ctr">
                <a:defRPr/>
              </a:pPr>
              <a:r>
                <a:rPr lang="en-US" sz="1200" b="1">
                  <a:latin typeface="Tahoma" pitchFamily="34" charset="0"/>
                  <a:cs typeface="Tahoma" pitchFamily="34" charset="0"/>
                </a:rPr>
                <a:t>Analyze</a:t>
              </a:r>
            </a:p>
          </p:txBody>
        </p:sp>
        <p:grpSp>
          <p:nvGrpSpPr>
            <p:cNvPr id="148" name="Group 42">
              <a:extLst>
                <a:ext uri="{FF2B5EF4-FFF2-40B4-BE49-F238E27FC236}">
                  <a16:creationId xmlns:a16="http://schemas.microsoft.com/office/drawing/2014/main" id="{64E0CD39-AEE9-4850-9E33-1A8A8E0BAF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4" y="2085"/>
              <a:ext cx="524" cy="363"/>
              <a:chOff x="868" y="3093"/>
              <a:chExt cx="524" cy="363"/>
            </a:xfrm>
          </p:grpSpPr>
          <p:sp>
            <p:nvSpPr>
              <p:cNvPr id="167" name="Text Box 9">
                <a:extLst>
                  <a:ext uri="{FF2B5EF4-FFF2-40B4-BE49-F238E27FC236}">
                    <a16:creationId xmlns:a16="http://schemas.microsoft.com/office/drawing/2014/main" id="{DF3B085E-9B6F-4ED6-A480-3D89193346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" y="3093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100" b="1">
                    <a:latin typeface="Tahoma" panose="020B0604030504040204" pitchFamily="34" charset="0"/>
                    <a:cs typeface="Tahoma" panose="020B0604030504040204" pitchFamily="34" charset="0"/>
                  </a:rPr>
                  <a:t>Plaintext</a:t>
                </a:r>
              </a:p>
            </p:txBody>
          </p:sp>
          <p:grpSp>
            <p:nvGrpSpPr>
              <p:cNvPr id="168" name="Group 44">
                <a:extLst>
                  <a:ext uri="{FF2B5EF4-FFF2-40B4-BE49-F238E27FC236}">
                    <a16:creationId xmlns:a16="http://schemas.microsoft.com/office/drawing/2014/main" id="{250E63F1-BCFC-4063-84DB-E2772A615C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3216"/>
                <a:ext cx="333" cy="240"/>
                <a:chOff x="497" y="2656"/>
                <a:chExt cx="333" cy="320"/>
              </a:xfrm>
            </p:grpSpPr>
            <p:sp>
              <p:nvSpPr>
                <p:cNvPr id="169" name="AutoShape 10">
                  <a:extLst>
                    <a:ext uri="{FF2B5EF4-FFF2-40B4-BE49-F238E27FC236}">
                      <a16:creationId xmlns:a16="http://schemas.microsoft.com/office/drawing/2014/main" id="{2BC67DBB-FD9D-4CF7-A050-A4E0B9931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rgbClr val="FF7C80"/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70" name="Line 27">
                  <a:extLst>
                    <a:ext uri="{FF2B5EF4-FFF2-40B4-BE49-F238E27FC236}">
                      <a16:creationId xmlns:a16="http://schemas.microsoft.com/office/drawing/2014/main" id="{5FEA5A94-0B23-44F1-B15E-8A2DD850A2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1" name="Line 28">
                  <a:extLst>
                    <a:ext uri="{FF2B5EF4-FFF2-40B4-BE49-F238E27FC236}">
                      <a16:creationId xmlns:a16="http://schemas.microsoft.com/office/drawing/2014/main" id="{9ACB11B7-A1CC-444F-A9D8-39357DEA0E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2" name="Line 29">
                  <a:extLst>
                    <a:ext uri="{FF2B5EF4-FFF2-40B4-BE49-F238E27FC236}">
                      <a16:creationId xmlns:a16="http://schemas.microsoft.com/office/drawing/2014/main" id="{DAB01448-613F-4BF0-9D97-827D7ECF31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3" name="Line 30">
                  <a:extLst>
                    <a:ext uri="{FF2B5EF4-FFF2-40B4-BE49-F238E27FC236}">
                      <a16:creationId xmlns:a16="http://schemas.microsoft.com/office/drawing/2014/main" id="{DF0D1590-1865-4DC0-96F6-D91E80D462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4" name="Line 31">
                  <a:extLst>
                    <a:ext uri="{FF2B5EF4-FFF2-40B4-BE49-F238E27FC236}">
                      <a16:creationId xmlns:a16="http://schemas.microsoft.com/office/drawing/2014/main" id="{CB9537C9-7627-4EBA-84E3-A260B684D9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5" name="Line 32">
                  <a:extLst>
                    <a:ext uri="{FF2B5EF4-FFF2-40B4-BE49-F238E27FC236}">
                      <a16:creationId xmlns:a16="http://schemas.microsoft.com/office/drawing/2014/main" id="{2ECF573C-5457-4078-87B0-7BD53310BE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6" name="Line 33">
                  <a:extLst>
                    <a:ext uri="{FF2B5EF4-FFF2-40B4-BE49-F238E27FC236}">
                      <a16:creationId xmlns:a16="http://schemas.microsoft.com/office/drawing/2014/main" id="{A226140A-A8E0-4479-A1ED-058C032729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77" name="Line 34">
                  <a:extLst>
                    <a:ext uri="{FF2B5EF4-FFF2-40B4-BE49-F238E27FC236}">
                      <a16:creationId xmlns:a16="http://schemas.microsoft.com/office/drawing/2014/main" id="{AFF9B1DA-4A4D-4DA9-A552-4482A3F9CC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grpSp>
          <p:nvGrpSpPr>
            <p:cNvPr id="149" name="Group 54">
              <a:extLst>
                <a:ext uri="{FF2B5EF4-FFF2-40B4-BE49-F238E27FC236}">
                  <a16:creationId xmlns:a16="http://schemas.microsoft.com/office/drawing/2014/main" id="{3BE0ABA3-1E7B-4E62-8899-1593A9D497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6" y="3171"/>
              <a:ext cx="572" cy="459"/>
              <a:chOff x="402" y="2634"/>
              <a:chExt cx="524" cy="363"/>
            </a:xfrm>
          </p:grpSpPr>
          <p:sp>
            <p:nvSpPr>
              <p:cNvPr id="156" name="Text Box 9">
                <a:extLst>
                  <a:ext uri="{FF2B5EF4-FFF2-40B4-BE49-F238E27FC236}">
                    <a16:creationId xmlns:a16="http://schemas.microsoft.com/office/drawing/2014/main" id="{6E2BC175-AC7C-4874-8E7F-8E3093EF40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57" name="Group 56">
                <a:extLst>
                  <a:ext uri="{FF2B5EF4-FFF2-40B4-BE49-F238E27FC236}">
                    <a16:creationId xmlns:a16="http://schemas.microsoft.com/office/drawing/2014/main" id="{102AC013-41E5-40F0-825C-9A8FA717E9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58" name="AutoShape 10">
                  <a:extLst>
                    <a:ext uri="{FF2B5EF4-FFF2-40B4-BE49-F238E27FC236}">
                      <a16:creationId xmlns:a16="http://schemas.microsoft.com/office/drawing/2014/main" id="{5EDD5552-2A01-4AF8-AAC6-BE1DDEB1D3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59" name="Line 27">
                  <a:extLst>
                    <a:ext uri="{FF2B5EF4-FFF2-40B4-BE49-F238E27FC236}">
                      <a16:creationId xmlns:a16="http://schemas.microsoft.com/office/drawing/2014/main" id="{C8D12A31-2690-431A-A490-ABE8155106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0" name="Line 28">
                  <a:extLst>
                    <a:ext uri="{FF2B5EF4-FFF2-40B4-BE49-F238E27FC236}">
                      <a16:creationId xmlns:a16="http://schemas.microsoft.com/office/drawing/2014/main" id="{A760877C-65CC-4A84-B342-9245C08ACC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1" name="Line 29">
                  <a:extLst>
                    <a:ext uri="{FF2B5EF4-FFF2-40B4-BE49-F238E27FC236}">
                      <a16:creationId xmlns:a16="http://schemas.microsoft.com/office/drawing/2014/main" id="{70A7F31F-F53B-43E6-A464-273574EEB4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2" name="Line 30">
                  <a:extLst>
                    <a:ext uri="{FF2B5EF4-FFF2-40B4-BE49-F238E27FC236}">
                      <a16:creationId xmlns:a16="http://schemas.microsoft.com/office/drawing/2014/main" id="{D4CB28A2-B438-4CD5-8D3D-DF7D8919B5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3" name="Line 31">
                  <a:extLst>
                    <a:ext uri="{FF2B5EF4-FFF2-40B4-BE49-F238E27FC236}">
                      <a16:creationId xmlns:a16="http://schemas.microsoft.com/office/drawing/2014/main" id="{BB406F80-9947-4B7B-8B5E-0B419B882D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4" name="Line 32">
                  <a:extLst>
                    <a:ext uri="{FF2B5EF4-FFF2-40B4-BE49-F238E27FC236}">
                      <a16:creationId xmlns:a16="http://schemas.microsoft.com/office/drawing/2014/main" id="{B7E95BED-FCA7-47C3-947D-F72074564F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5" name="Line 33">
                  <a:extLst>
                    <a:ext uri="{FF2B5EF4-FFF2-40B4-BE49-F238E27FC236}">
                      <a16:creationId xmlns:a16="http://schemas.microsoft.com/office/drawing/2014/main" id="{588F349F-DBC5-4E17-B659-97FB56CC5C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66" name="Line 34">
                  <a:extLst>
                    <a:ext uri="{FF2B5EF4-FFF2-40B4-BE49-F238E27FC236}">
                      <a16:creationId xmlns:a16="http://schemas.microsoft.com/office/drawing/2014/main" id="{966A39A0-25F1-4DAB-846C-721B28398D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sp>
          <p:nvSpPr>
            <p:cNvPr id="150" name="AutoShape 66">
              <a:extLst>
                <a:ext uri="{FF2B5EF4-FFF2-40B4-BE49-F238E27FC236}">
                  <a16:creationId xmlns:a16="http://schemas.microsoft.com/office/drawing/2014/main" id="{41BC0E46-F661-41AE-8F42-95BFF2CC06C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43" y="364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151" name="AutoShape 67">
              <a:extLst>
                <a:ext uri="{FF2B5EF4-FFF2-40B4-BE49-F238E27FC236}">
                  <a16:creationId xmlns:a16="http://schemas.microsoft.com/office/drawing/2014/main" id="{9501DD35-191C-4DFA-AB51-4868824C117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43" y="2976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sp>
          <p:nvSpPr>
            <p:cNvPr id="152" name="AutoShape 68">
              <a:extLst>
                <a:ext uri="{FF2B5EF4-FFF2-40B4-BE49-F238E27FC236}">
                  <a16:creationId xmlns:a16="http://schemas.microsoft.com/office/drawing/2014/main" id="{ED73AD1C-0012-469F-8B12-D4BF8DF5D35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43" y="2496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153" name="Group 69">
              <a:extLst>
                <a:ext uri="{FF2B5EF4-FFF2-40B4-BE49-F238E27FC236}">
                  <a16:creationId xmlns:a16="http://schemas.microsoft.com/office/drawing/2014/main" id="{1043794A-0C67-4F9D-9EFC-80AE27DD75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5" y="1776"/>
              <a:ext cx="672" cy="697"/>
              <a:chOff x="1872" y="1776"/>
              <a:chExt cx="672" cy="697"/>
            </a:xfrm>
          </p:grpSpPr>
          <p:pic>
            <p:nvPicPr>
              <p:cNvPr id="154" name="Picture 70" descr="http://www.axis.com/solutions/system/applications/img/web.jpg">
                <a:extLst>
                  <a:ext uri="{FF2B5EF4-FFF2-40B4-BE49-F238E27FC236}">
                    <a16:creationId xmlns:a16="http://schemas.microsoft.com/office/drawing/2014/main" id="{BCFB8C6A-BC1B-4DE5-825E-2F17C30C64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1872" y="1776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5" name="AutoShape 23">
                <a:extLst>
                  <a:ext uri="{FF2B5EF4-FFF2-40B4-BE49-F238E27FC236}">
                    <a16:creationId xmlns:a16="http://schemas.microsoft.com/office/drawing/2014/main" id="{41958C37-9E57-4412-88F1-546C166D8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8" y="2268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rgbClr val="A50021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CC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Attacker</a:t>
                </a:r>
              </a:p>
            </p:txBody>
          </p:sp>
        </p:grpSp>
      </p:grpSp>
      <p:grpSp>
        <p:nvGrpSpPr>
          <p:cNvPr id="178" name="Group 72">
            <a:extLst>
              <a:ext uri="{FF2B5EF4-FFF2-40B4-BE49-F238E27FC236}">
                <a16:creationId xmlns:a16="http://schemas.microsoft.com/office/drawing/2014/main" id="{85C48061-B51D-4F61-8613-AC0D3E79F967}"/>
              </a:ext>
            </a:extLst>
          </p:cNvPr>
          <p:cNvGrpSpPr>
            <a:grpSpLocks/>
          </p:cNvGrpSpPr>
          <p:nvPr/>
        </p:nvGrpSpPr>
        <p:grpSpPr bwMode="auto">
          <a:xfrm>
            <a:off x="7398592" y="3333598"/>
            <a:ext cx="762000" cy="1447800"/>
            <a:chOff x="4040" y="2208"/>
            <a:chExt cx="480" cy="912"/>
          </a:xfrm>
        </p:grpSpPr>
        <p:sp>
          <p:nvSpPr>
            <p:cNvPr id="179" name="Rectangle 73">
              <a:extLst>
                <a:ext uri="{FF2B5EF4-FFF2-40B4-BE49-F238E27FC236}">
                  <a16:creationId xmlns:a16="http://schemas.microsoft.com/office/drawing/2014/main" id="{C517EC1C-04BB-4605-94FD-860E0DBF9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0" y="2208"/>
              <a:ext cx="480" cy="912"/>
            </a:xfrm>
            <a:prstGeom prst="rect">
              <a:avLst/>
            </a:prstGeom>
            <a:gradFill rotWithShape="1">
              <a:gsLst>
                <a:gs pos="0">
                  <a:srgbClr val="CCFF99">
                    <a:alpha val="78000"/>
                  </a:srgbClr>
                </a:gs>
                <a:gs pos="100000">
                  <a:srgbClr val="FFCCFF">
                    <a:alpha val="78998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/>
            </a:p>
          </p:txBody>
        </p:sp>
        <p:grpSp>
          <p:nvGrpSpPr>
            <p:cNvPr id="180" name="Group 74">
              <a:extLst>
                <a:ext uri="{FF2B5EF4-FFF2-40B4-BE49-F238E27FC236}">
                  <a16:creationId xmlns:a16="http://schemas.microsoft.com/office/drawing/2014/main" id="{1D6CE283-D1BE-47CF-ADF8-65B75FB095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8" y="2688"/>
              <a:ext cx="444" cy="384"/>
              <a:chOff x="402" y="2634"/>
              <a:chExt cx="524" cy="363"/>
            </a:xfrm>
          </p:grpSpPr>
          <p:sp>
            <p:nvSpPr>
              <p:cNvPr id="193" name="Text Box 9">
                <a:extLst>
                  <a:ext uri="{FF2B5EF4-FFF2-40B4-BE49-F238E27FC236}">
                    <a16:creationId xmlns:a16="http://schemas.microsoft.com/office/drawing/2014/main" id="{0A76408E-B14A-4D72-82A1-A15C47C9B2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0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94" name="Group 76">
                <a:extLst>
                  <a:ext uri="{FF2B5EF4-FFF2-40B4-BE49-F238E27FC236}">
                    <a16:creationId xmlns:a16="http://schemas.microsoft.com/office/drawing/2014/main" id="{427F7983-6E5F-4386-9789-004B5783F5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95" name="AutoShape 10">
                  <a:extLst>
                    <a:ext uri="{FF2B5EF4-FFF2-40B4-BE49-F238E27FC236}">
                      <a16:creationId xmlns:a16="http://schemas.microsoft.com/office/drawing/2014/main" id="{69AF79AF-71D3-4606-9BF3-590512BDF0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96" name="Line 27">
                  <a:extLst>
                    <a:ext uri="{FF2B5EF4-FFF2-40B4-BE49-F238E27FC236}">
                      <a16:creationId xmlns:a16="http://schemas.microsoft.com/office/drawing/2014/main" id="{EF181F4F-542B-46D7-8DE4-FEB0FD2F09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7" name="Line 28">
                  <a:extLst>
                    <a:ext uri="{FF2B5EF4-FFF2-40B4-BE49-F238E27FC236}">
                      <a16:creationId xmlns:a16="http://schemas.microsoft.com/office/drawing/2014/main" id="{452E98FB-BC55-4A10-AFD0-E8F3966DE1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8" name="Line 29">
                  <a:extLst>
                    <a:ext uri="{FF2B5EF4-FFF2-40B4-BE49-F238E27FC236}">
                      <a16:creationId xmlns:a16="http://schemas.microsoft.com/office/drawing/2014/main" id="{0A61DD49-649E-453A-8EC6-E21DD131B9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9" name="Line 30">
                  <a:extLst>
                    <a:ext uri="{FF2B5EF4-FFF2-40B4-BE49-F238E27FC236}">
                      <a16:creationId xmlns:a16="http://schemas.microsoft.com/office/drawing/2014/main" id="{CE0214B2-3BD0-4491-8839-855923CF7C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00" name="Line 31">
                  <a:extLst>
                    <a:ext uri="{FF2B5EF4-FFF2-40B4-BE49-F238E27FC236}">
                      <a16:creationId xmlns:a16="http://schemas.microsoft.com/office/drawing/2014/main" id="{814153B3-CD05-447C-9E41-56D79033C8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01" name="Line 32">
                  <a:extLst>
                    <a:ext uri="{FF2B5EF4-FFF2-40B4-BE49-F238E27FC236}">
                      <a16:creationId xmlns:a16="http://schemas.microsoft.com/office/drawing/2014/main" id="{5ADFEE8D-68A2-4013-948E-1238C6C47E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02" name="Line 33">
                  <a:extLst>
                    <a:ext uri="{FF2B5EF4-FFF2-40B4-BE49-F238E27FC236}">
                      <a16:creationId xmlns:a16="http://schemas.microsoft.com/office/drawing/2014/main" id="{9C91421B-7EFC-4C30-9B0F-334DCE502A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203" name="Line 34">
                  <a:extLst>
                    <a:ext uri="{FF2B5EF4-FFF2-40B4-BE49-F238E27FC236}">
                      <a16:creationId xmlns:a16="http://schemas.microsoft.com/office/drawing/2014/main" id="{15BF650D-5F71-4AAB-9046-53BB1D18F3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  <p:grpSp>
          <p:nvGrpSpPr>
            <p:cNvPr id="181" name="Group 86">
              <a:extLst>
                <a:ext uri="{FF2B5EF4-FFF2-40B4-BE49-F238E27FC236}">
                  <a16:creationId xmlns:a16="http://schemas.microsoft.com/office/drawing/2014/main" id="{EF361242-65AA-4585-96CB-B4805ED7DC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2" y="2224"/>
              <a:ext cx="432" cy="315"/>
              <a:chOff x="868" y="3093"/>
              <a:chExt cx="524" cy="363"/>
            </a:xfrm>
          </p:grpSpPr>
          <p:sp>
            <p:nvSpPr>
              <p:cNvPr id="182" name="Text Box 9">
                <a:extLst>
                  <a:ext uri="{FF2B5EF4-FFF2-40B4-BE49-F238E27FC236}">
                    <a16:creationId xmlns:a16="http://schemas.microsoft.com/office/drawing/2014/main" id="{48AA710D-D2DA-4C6A-98FA-9A22EE75E4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" y="3093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000" b="1">
                    <a:latin typeface="Tahoma" panose="020B0604030504040204" pitchFamily="34" charset="0"/>
                    <a:cs typeface="Tahoma" panose="020B0604030504040204" pitchFamily="34" charset="0"/>
                  </a:rPr>
                  <a:t>Plaintext</a:t>
                </a:r>
                <a:endParaRPr lang="en-US" altLang="en-US" sz="3600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183" name="Group 88">
                <a:extLst>
                  <a:ext uri="{FF2B5EF4-FFF2-40B4-BE49-F238E27FC236}">
                    <a16:creationId xmlns:a16="http://schemas.microsoft.com/office/drawing/2014/main" id="{F48D0139-FAE6-4C7A-8B7E-B59B6AF0BC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3216"/>
                <a:ext cx="333" cy="240"/>
                <a:chOff x="497" y="2656"/>
                <a:chExt cx="333" cy="320"/>
              </a:xfrm>
            </p:grpSpPr>
            <p:sp>
              <p:nvSpPr>
                <p:cNvPr id="184" name="AutoShape 10">
                  <a:extLst>
                    <a:ext uri="{FF2B5EF4-FFF2-40B4-BE49-F238E27FC236}">
                      <a16:creationId xmlns:a16="http://schemas.microsoft.com/office/drawing/2014/main" id="{901AF0B3-0139-4835-881D-9BC99312D1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rgbClr val="FF7C80"/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85" name="Line 27">
                  <a:extLst>
                    <a:ext uri="{FF2B5EF4-FFF2-40B4-BE49-F238E27FC236}">
                      <a16:creationId xmlns:a16="http://schemas.microsoft.com/office/drawing/2014/main" id="{F0AF9F2B-EBB1-4B42-9736-471ABC68C6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86" name="Line 28">
                  <a:extLst>
                    <a:ext uri="{FF2B5EF4-FFF2-40B4-BE49-F238E27FC236}">
                      <a16:creationId xmlns:a16="http://schemas.microsoft.com/office/drawing/2014/main" id="{EC8ED2B0-C426-45F1-A3BC-3338031A7A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87" name="Line 29">
                  <a:extLst>
                    <a:ext uri="{FF2B5EF4-FFF2-40B4-BE49-F238E27FC236}">
                      <a16:creationId xmlns:a16="http://schemas.microsoft.com/office/drawing/2014/main" id="{AC92250D-C9C2-4433-98E7-5AF39533A6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88" name="Line 30">
                  <a:extLst>
                    <a:ext uri="{FF2B5EF4-FFF2-40B4-BE49-F238E27FC236}">
                      <a16:creationId xmlns:a16="http://schemas.microsoft.com/office/drawing/2014/main" id="{532E0A1F-9679-4475-A005-80FC5FAB3A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89" name="Line 31">
                  <a:extLst>
                    <a:ext uri="{FF2B5EF4-FFF2-40B4-BE49-F238E27FC236}">
                      <a16:creationId xmlns:a16="http://schemas.microsoft.com/office/drawing/2014/main" id="{3FBB1D70-8D88-40F9-A4FE-40132C629B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0" name="Line 32">
                  <a:extLst>
                    <a:ext uri="{FF2B5EF4-FFF2-40B4-BE49-F238E27FC236}">
                      <a16:creationId xmlns:a16="http://schemas.microsoft.com/office/drawing/2014/main" id="{91423484-FAE7-427D-A661-FEF319371B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1" name="Line 33">
                  <a:extLst>
                    <a:ext uri="{FF2B5EF4-FFF2-40B4-BE49-F238E27FC236}">
                      <a16:creationId xmlns:a16="http://schemas.microsoft.com/office/drawing/2014/main" id="{D60918B7-BE6D-4EEE-9B6D-B74C16E8BB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192" name="Line 34">
                  <a:extLst>
                    <a:ext uri="{FF2B5EF4-FFF2-40B4-BE49-F238E27FC236}">
                      <a16:creationId xmlns:a16="http://schemas.microsoft.com/office/drawing/2014/main" id="{89236F3E-7643-4BC0-8BA1-CAE769018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 b="1"/>
                </a:p>
              </p:txBody>
            </p:sp>
          </p:grpSp>
        </p:grpSp>
      </p:grpSp>
      <p:sp>
        <p:nvSpPr>
          <p:cNvPr id="204" name="Line 98">
            <a:extLst>
              <a:ext uri="{FF2B5EF4-FFF2-40B4-BE49-F238E27FC236}">
                <a16:creationId xmlns:a16="http://schemas.microsoft.com/office/drawing/2014/main" id="{E8F8F76C-819D-45B5-A27A-0F70AF62BE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82792" y="3663798"/>
            <a:ext cx="838200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sysDot"/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 b="1"/>
          </a:p>
        </p:txBody>
      </p:sp>
      <p:grpSp>
        <p:nvGrpSpPr>
          <p:cNvPr id="205" name="Group 99">
            <a:extLst>
              <a:ext uri="{FF2B5EF4-FFF2-40B4-BE49-F238E27FC236}">
                <a16:creationId xmlns:a16="http://schemas.microsoft.com/office/drawing/2014/main" id="{7982F69C-E298-4F44-9C9C-183274787B2A}"/>
              </a:ext>
            </a:extLst>
          </p:cNvPr>
          <p:cNvGrpSpPr>
            <a:grpSpLocks/>
          </p:cNvGrpSpPr>
          <p:nvPr/>
        </p:nvGrpSpPr>
        <p:grpSpPr bwMode="auto">
          <a:xfrm>
            <a:off x="6344492" y="4082898"/>
            <a:ext cx="1054100" cy="342900"/>
            <a:chOff x="3120" y="2568"/>
            <a:chExt cx="664" cy="216"/>
          </a:xfrm>
        </p:grpSpPr>
        <p:sp>
          <p:nvSpPr>
            <p:cNvPr id="206" name="Line 100">
              <a:extLst>
                <a:ext uri="{FF2B5EF4-FFF2-40B4-BE49-F238E27FC236}">
                  <a16:creationId xmlns:a16="http://schemas.microsoft.com/office/drawing/2014/main" id="{A3FD87B6-291E-4FC7-88F5-E9655810E90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3120" y="2784"/>
              <a:ext cx="4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07" name="Line 101">
              <a:extLst>
                <a:ext uri="{FF2B5EF4-FFF2-40B4-BE49-F238E27FC236}">
                  <a16:creationId xmlns:a16="http://schemas.microsoft.com/office/drawing/2014/main" id="{F5EF7AD2-E9E1-4B07-A7FB-913574103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568"/>
              <a:ext cx="18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08" name="Line 102">
              <a:extLst>
                <a:ext uri="{FF2B5EF4-FFF2-40B4-BE49-F238E27FC236}">
                  <a16:creationId xmlns:a16="http://schemas.microsoft.com/office/drawing/2014/main" id="{BC37D1B4-BB00-46E0-900D-E09634E51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592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  <p:sp>
        <p:nvSpPr>
          <p:cNvPr id="209" name="AutoShape 23">
            <a:extLst>
              <a:ext uri="{FF2B5EF4-FFF2-40B4-BE49-F238E27FC236}">
                <a16:creationId xmlns:a16="http://schemas.microsoft.com/office/drawing/2014/main" id="{52A3ADF0-07B1-4B9C-945C-908774B6C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6492" y="4882998"/>
            <a:ext cx="1422400" cy="558800"/>
          </a:xfrm>
          <a:prstGeom prst="octagon">
            <a:avLst>
              <a:gd name="adj" fmla="val 1736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latin typeface="Tahoma" panose="020B0604030504040204" pitchFamily="34" charset="0"/>
                <a:cs typeface="Tahoma" panose="020B0604030504040204" pitchFamily="34" charset="0"/>
              </a:rPr>
              <a:t>Pair created from chosen ciphertext</a:t>
            </a:r>
          </a:p>
        </p:txBody>
      </p:sp>
      <p:grpSp>
        <p:nvGrpSpPr>
          <p:cNvPr id="210" name="Group 104">
            <a:extLst>
              <a:ext uri="{FF2B5EF4-FFF2-40B4-BE49-F238E27FC236}">
                <a16:creationId xmlns:a16="http://schemas.microsoft.com/office/drawing/2014/main" id="{875F2E76-40F3-4647-8798-844C29BD9628}"/>
              </a:ext>
            </a:extLst>
          </p:cNvPr>
          <p:cNvGrpSpPr>
            <a:grpSpLocks/>
          </p:cNvGrpSpPr>
          <p:nvPr/>
        </p:nvGrpSpPr>
        <p:grpSpPr bwMode="auto">
          <a:xfrm>
            <a:off x="8020892" y="4044798"/>
            <a:ext cx="889000" cy="457200"/>
            <a:chOff x="4176" y="2544"/>
            <a:chExt cx="560" cy="288"/>
          </a:xfrm>
        </p:grpSpPr>
        <p:sp>
          <p:nvSpPr>
            <p:cNvPr id="211" name="Line 105">
              <a:extLst>
                <a:ext uri="{FF2B5EF4-FFF2-40B4-BE49-F238E27FC236}">
                  <a16:creationId xmlns:a16="http://schemas.microsoft.com/office/drawing/2014/main" id="{1BF469D8-1023-450E-A289-8B22973EF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544"/>
              <a:ext cx="32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prstDash val="sysDot"/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12" name="Line 106">
              <a:extLst>
                <a:ext uri="{FF2B5EF4-FFF2-40B4-BE49-F238E27FC236}">
                  <a16:creationId xmlns:a16="http://schemas.microsoft.com/office/drawing/2014/main" id="{242F9CA4-A1DB-4BA9-B98A-3D7A93E2C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544"/>
              <a:ext cx="0" cy="288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13" name="Line 107">
              <a:extLst>
                <a:ext uri="{FF2B5EF4-FFF2-40B4-BE49-F238E27FC236}">
                  <a16:creationId xmlns:a16="http://schemas.microsoft.com/office/drawing/2014/main" id="{704EAE60-904C-4952-B875-EDE78EDB7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832"/>
              <a:ext cx="24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67946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Strength of Cryptosystem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783216" y="2333818"/>
            <a:ext cx="1001730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4- Measure of Strength of Cryptosystem</a:t>
            </a:r>
          </a:p>
          <a:p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encryption scheme is computationally secure if the ciphertext meets one or both of the following criteria:</a:t>
            </a:r>
          </a:p>
          <a:p>
            <a:pPr lvl="1"/>
            <a:r>
              <a:rPr lang="en-US" sz="2400" dirty="0"/>
              <a:t>1- The cost of breaking the cipher exceeds the value of the encrypted information.</a:t>
            </a:r>
          </a:p>
          <a:p>
            <a:pPr lvl="1"/>
            <a:r>
              <a:rPr lang="en-US" sz="2400" dirty="0"/>
              <a:t>2- The time required to break the cipher exceeds the useful lifetime of the information.</a:t>
            </a:r>
          </a:p>
        </p:txBody>
      </p:sp>
    </p:spTree>
    <p:extLst>
      <p:ext uri="{BB962C8B-B14F-4D97-AF65-F5344CB8AC3E}">
        <p14:creationId xmlns:p14="http://schemas.microsoft.com/office/powerpoint/2010/main" val="1520225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8" name="Group 28">
            <a:extLst>
              <a:ext uri="{FF2B5EF4-FFF2-40B4-BE49-F238E27FC236}">
                <a16:creationId xmlns:a16="http://schemas.microsoft.com/office/drawing/2014/main" id="{BDDFCC92-BC58-41C7-8746-2DEC8A03839E}"/>
              </a:ext>
            </a:extLst>
          </p:cNvPr>
          <p:cNvGrpSpPr>
            <a:grpSpLocks/>
          </p:cNvGrpSpPr>
          <p:nvPr/>
        </p:nvGrpSpPr>
        <p:grpSpPr bwMode="auto">
          <a:xfrm>
            <a:off x="4207565" y="2459176"/>
            <a:ext cx="3581400" cy="730250"/>
            <a:chOff x="2016" y="1568"/>
            <a:chExt cx="2256" cy="460"/>
          </a:xfrm>
        </p:grpSpPr>
        <p:sp>
          <p:nvSpPr>
            <p:cNvPr id="9" name="Line 4">
              <a:extLst>
                <a:ext uri="{FF2B5EF4-FFF2-40B4-BE49-F238E27FC236}">
                  <a16:creationId xmlns:a16="http://schemas.microsoft.com/office/drawing/2014/main" id="{9E77B977-50E0-4E90-9F03-7067C7282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1" y="1568"/>
              <a:ext cx="0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Line 5">
              <a:extLst>
                <a:ext uri="{FF2B5EF4-FFF2-40B4-BE49-F238E27FC236}">
                  <a16:creationId xmlns:a16="http://schemas.microsoft.com/office/drawing/2014/main" id="{EDB361F6-D2E3-48D4-84EA-D4D8226956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1797"/>
              <a:ext cx="22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975FC971-85E3-4926-8B3F-342CA51318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787"/>
              <a:ext cx="0" cy="24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7A827A32-C8C8-4A9C-935F-A4EC68758D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5" y="1792"/>
              <a:ext cx="0" cy="2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FAFC9B65-CE48-4F29-A0D0-AE095835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8365" y="3162438"/>
            <a:ext cx="2438400" cy="400050"/>
          </a:xfrm>
          <a:prstGeom prst="rect">
            <a:avLst/>
          </a:prstGeom>
          <a:solidFill>
            <a:srgbClr val="0066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Character-level encryption</a:t>
            </a:r>
          </a:p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67360F9-CA65-4F70-B019-DAD7AD754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2165" y="3170376"/>
            <a:ext cx="2133600" cy="414337"/>
          </a:xfrm>
          <a:prstGeom prst="rect">
            <a:avLst/>
          </a:prstGeom>
          <a:solidFill>
            <a:srgbClr val="0000FF"/>
          </a:solidFill>
          <a:ln w="3175">
            <a:solidFill>
              <a:srgbClr val="006600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4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Bit-level encryption</a:t>
            </a:r>
          </a:p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DE3B20C9-7A94-419F-8257-A18F43CEF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690" y="2136913"/>
            <a:ext cx="2857500" cy="323165"/>
          </a:xfrm>
          <a:prstGeom prst="rect">
            <a:avLst/>
          </a:prstGeom>
          <a:solidFill>
            <a:srgbClr val="E9F1F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rtl="0" eaLnBrk="0" hangingPunct="0">
              <a:defRPr/>
            </a:pPr>
            <a:r>
              <a:rPr lang="en-US" sz="15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Symmetric-key Encryption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527247-4716-42CB-B02C-5FE55C3F1825}"/>
              </a:ext>
            </a:extLst>
          </p:cNvPr>
          <p:cNvSpPr/>
          <p:nvPr/>
        </p:nvSpPr>
        <p:spPr>
          <a:xfrm>
            <a:off x="915739" y="4035286"/>
            <a:ext cx="4822452" cy="203132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1- Character-level encryption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this method, encryption is done at character level.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are two general methods for character-level encryption: substitutional and </a:t>
            </a:r>
            <a:r>
              <a:rPr lang="en-US" dirty="0" err="1"/>
              <a:t>transpositional</a:t>
            </a:r>
            <a:r>
              <a:rPr lang="en-US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237745-4EF4-4F64-9608-B1F83EC80977}"/>
              </a:ext>
            </a:extLst>
          </p:cNvPr>
          <p:cNvSpPr/>
          <p:nvPr/>
        </p:nvSpPr>
        <p:spPr>
          <a:xfrm>
            <a:off x="6188771" y="4035286"/>
            <a:ext cx="5489707" cy="203132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2- Bit-level encryption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this method, the data as text, graphics, audio, or video are first divided into blocks of bits.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Then bits are altered by encoding/decoding, permutation, substitution, exclusive OR, rotation, and so on.</a:t>
            </a:r>
          </a:p>
        </p:txBody>
      </p:sp>
    </p:spTree>
    <p:extLst>
      <p:ext uri="{BB962C8B-B14F-4D97-AF65-F5344CB8AC3E}">
        <p14:creationId xmlns:p14="http://schemas.microsoft.com/office/powerpoint/2010/main" val="27592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6" name="Group 3">
            <a:extLst>
              <a:ext uri="{FF2B5EF4-FFF2-40B4-BE49-F238E27FC236}">
                <a16:creationId xmlns:a16="http://schemas.microsoft.com/office/drawing/2014/main" id="{27FD98C5-14AC-429B-828B-8F091E83171E}"/>
              </a:ext>
            </a:extLst>
          </p:cNvPr>
          <p:cNvGrpSpPr>
            <a:grpSpLocks/>
          </p:cNvGrpSpPr>
          <p:nvPr/>
        </p:nvGrpSpPr>
        <p:grpSpPr bwMode="auto">
          <a:xfrm>
            <a:off x="4432852" y="2370200"/>
            <a:ext cx="3581400" cy="730250"/>
            <a:chOff x="2016" y="1568"/>
            <a:chExt cx="2256" cy="460"/>
          </a:xfrm>
        </p:grpSpPr>
        <p:sp>
          <p:nvSpPr>
            <p:cNvPr id="17" name="Line 4">
              <a:extLst>
                <a:ext uri="{FF2B5EF4-FFF2-40B4-BE49-F238E27FC236}">
                  <a16:creationId xmlns:a16="http://schemas.microsoft.com/office/drawing/2014/main" id="{4A6811B3-F34A-475D-999E-3AAC416FA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1" y="1568"/>
              <a:ext cx="0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" name="Line 5">
              <a:extLst>
                <a:ext uri="{FF2B5EF4-FFF2-40B4-BE49-F238E27FC236}">
                  <a16:creationId xmlns:a16="http://schemas.microsoft.com/office/drawing/2014/main" id="{CD3E814B-B92F-40CC-9803-1D3BC75B22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1797"/>
              <a:ext cx="22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9" name="Line 6">
              <a:extLst>
                <a:ext uri="{FF2B5EF4-FFF2-40B4-BE49-F238E27FC236}">
                  <a16:creationId xmlns:a16="http://schemas.microsoft.com/office/drawing/2014/main" id="{C46B120A-B96B-4973-9922-28EE53744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787"/>
              <a:ext cx="0" cy="24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0" name="Line 7">
              <a:extLst>
                <a:ext uri="{FF2B5EF4-FFF2-40B4-BE49-F238E27FC236}">
                  <a16:creationId xmlns:a16="http://schemas.microsoft.com/office/drawing/2014/main" id="{8372E681-4879-4D7D-8A90-97C9330583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5" y="1792"/>
              <a:ext cx="0" cy="2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21" name="Text Box 14">
            <a:extLst>
              <a:ext uri="{FF2B5EF4-FFF2-40B4-BE49-F238E27FC236}">
                <a16:creationId xmlns:a16="http://schemas.microsoft.com/office/drawing/2014/main" id="{1FFF814C-AFE9-4FF4-B243-2B2AC11DD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652" y="3073462"/>
            <a:ext cx="2438400" cy="400050"/>
          </a:xfrm>
          <a:prstGeom prst="rect">
            <a:avLst/>
          </a:prstGeom>
          <a:solidFill>
            <a:srgbClr val="0066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Character-level encryption</a:t>
            </a:r>
          </a:p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B99AE45E-4BC8-4C2F-B586-155CEEC9A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7452" y="3081400"/>
            <a:ext cx="2133600" cy="414337"/>
          </a:xfrm>
          <a:prstGeom prst="rect">
            <a:avLst/>
          </a:prstGeom>
          <a:solidFill>
            <a:srgbClr val="0000FF"/>
          </a:solidFill>
          <a:ln w="3175">
            <a:solidFill>
              <a:srgbClr val="006600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4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Bit-level encryption</a:t>
            </a:r>
          </a:p>
          <a:p>
            <a:pPr algn="ctr" eaLnBrk="0" hangingPunct="0">
              <a:defRPr/>
            </a:pPr>
            <a:endParaRPr lang="en-US" sz="3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3" name="Group 25">
            <a:extLst>
              <a:ext uri="{FF2B5EF4-FFF2-40B4-BE49-F238E27FC236}">
                <a16:creationId xmlns:a16="http://schemas.microsoft.com/office/drawing/2014/main" id="{4448D23C-DE11-49D3-B992-2A071CEF04D4}"/>
              </a:ext>
            </a:extLst>
          </p:cNvPr>
          <p:cNvGrpSpPr>
            <a:grpSpLocks/>
          </p:cNvGrpSpPr>
          <p:nvPr/>
        </p:nvGrpSpPr>
        <p:grpSpPr bwMode="auto">
          <a:xfrm>
            <a:off x="3107290" y="3530662"/>
            <a:ext cx="2697162" cy="685800"/>
            <a:chOff x="845" y="2208"/>
            <a:chExt cx="2177" cy="787"/>
          </a:xfrm>
        </p:grpSpPr>
        <p:sp>
          <p:nvSpPr>
            <p:cNvPr id="24" name="Line 17">
              <a:extLst>
                <a:ext uri="{FF2B5EF4-FFF2-40B4-BE49-F238E27FC236}">
                  <a16:creationId xmlns:a16="http://schemas.microsoft.com/office/drawing/2014/main" id="{B9F88DBA-AE9D-4D33-9791-55C5103B78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1" y="2208"/>
              <a:ext cx="1" cy="3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5" name="Line 18">
              <a:extLst>
                <a:ext uri="{FF2B5EF4-FFF2-40B4-BE49-F238E27FC236}">
                  <a16:creationId xmlns:a16="http://schemas.microsoft.com/office/drawing/2014/main" id="{DEC4DF2A-29E2-4A19-AAA5-BE3E60D6F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5" y="2496"/>
              <a:ext cx="217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6" name="Line 19">
              <a:extLst>
                <a:ext uri="{FF2B5EF4-FFF2-40B4-BE49-F238E27FC236}">
                  <a16:creationId xmlns:a16="http://schemas.microsoft.com/office/drawing/2014/main" id="{0DAA6874-C9F7-4C94-BB3E-231D30A4D1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1" y="2496"/>
              <a:ext cx="1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B42E0582-0FD6-4760-88E3-DADFF4014A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45" y="2496"/>
              <a:ext cx="1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28" name="Text Box 21">
            <a:extLst>
              <a:ext uri="{FF2B5EF4-FFF2-40B4-BE49-F238E27FC236}">
                <a16:creationId xmlns:a16="http://schemas.microsoft.com/office/drawing/2014/main" id="{B1DD7028-A03A-41E1-B731-70C29105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8152" y="4172012"/>
            <a:ext cx="1752600" cy="307777"/>
          </a:xfrm>
          <a:prstGeom prst="rect">
            <a:avLst/>
          </a:prstGeom>
          <a:solidFill>
            <a:srgbClr val="C9B9F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Transpositional</a:t>
            </a:r>
          </a:p>
        </p:txBody>
      </p:sp>
      <p:sp>
        <p:nvSpPr>
          <p:cNvPr id="29" name="Text Box 22">
            <a:extLst>
              <a:ext uri="{FF2B5EF4-FFF2-40B4-BE49-F238E27FC236}">
                <a16:creationId xmlns:a16="http://schemas.microsoft.com/office/drawing/2014/main" id="{37F1DE0D-6C06-41B4-9DBC-394329C83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590" y="4172012"/>
            <a:ext cx="1770062" cy="307777"/>
          </a:xfrm>
          <a:prstGeom prst="rect">
            <a:avLst/>
          </a:prstGeom>
          <a:solidFill>
            <a:srgbClr val="F4F6B4"/>
          </a:solidFill>
          <a:ln w="19050">
            <a:solidFill>
              <a:srgbClr val="0000CC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r>
              <a:rPr lang="en-US" sz="14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Substitutional</a:t>
            </a:r>
          </a:p>
        </p:txBody>
      </p:sp>
      <p:sp>
        <p:nvSpPr>
          <p:cNvPr id="30" name="AutoShape 23">
            <a:extLst>
              <a:ext uri="{FF2B5EF4-FFF2-40B4-BE49-F238E27FC236}">
                <a16:creationId xmlns:a16="http://schemas.microsoft.com/office/drawing/2014/main" id="{534E5A2B-9820-47A2-B10E-4DFE59903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852" y="5041962"/>
            <a:ext cx="2057400" cy="457200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Mono-alphabetic</a:t>
            </a:r>
          </a:p>
        </p:txBody>
      </p:sp>
      <p:sp>
        <p:nvSpPr>
          <p:cNvPr id="31" name="AutoShape 24">
            <a:extLst>
              <a:ext uri="{FF2B5EF4-FFF2-40B4-BE49-F238E27FC236}">
                <a16:creationId xmlns:a16="http://schemas.microsoft.com/office/drawing/2014/main" id="{A79964DB-612B-4DA5-AD54-27E3F0D3A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852" y="5596000"/>
            <a:ext cx="2057400" cy="457200"/>
          </a:xfrm>
          <a:prstGeom prst="octagon">
            <a:avLst>
              <a:gd name="adj" fmla="val 20486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Poly-alphabetic</a:t>
            </a:r>
          </a:p>
        </p:txBody>
      </p:sp>
      <p:sp>
        <p:nvSpPr>
          <p:cNvPr id="32" name="AutoShape 26">
            <a:extLst>
              <a:ext uri="{FF2B5EF4-FFF2-40B4-BE49-F238E27FC236}">
                <a16:creationId xmlns:a16="http://schemas.microsoft.com/office/drawing/2014/main" id="{84A21E59-72DD-41CF-8579-0DD61E8BA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352" y="4133912"/>
            <a:ext cx="1806575" cy="385763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Encoding/decoding</a:t>
            </a:r>
          </a:p>
        </p:txBody>
      </p:sp>
      <p:sp>
        <p:nvSpPr>
          <p:cNvPr id="33" name="AutoShape 27">
            <a:extLst>
              <a:ext uri="{FF2B5EF4-FFF2-40B4-BE49-F238E27FC236}">
                <a16:creationId xmlns:a16="http://schemas.microsoft.com/office/drawing/2014/main" id="{C59230DE-BA34-4DDB-B393-48DD36045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352" y="4597462"/>
            <a:ext cx="1806575" cy="385763"/>
          </a:xfrm>
          <a:prstGeom prst="octagon">
            <a:avLst>
              <a:gd name="adj" fmla="val 20486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Permutation</a:t>
            </a:r>
          </a:p>
        </p:txBody>
      </p:sp>
      <p:sp>
        <p:nvSpPr>
          <p:cNvPr id="34" name="AutoShape 28">
            <a:extLst>
              <a:ext uri="{FF2B5EF4-FFF2-40B4-BE49-F238E27FC236}">
                <a16:creationId xmlns:a16="http://schemas.microsoft.com/office/drawing/2014/main" id="{6F8D5BBF-9570-454D-8D80-8E1521062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352" y="5054662"/>
            <a:ext cx="1806575" cy="385763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Exclusive OR</a:t>
            </a:r>
          </a:p>
        </p:txBody>
      </p:sp>
      <p:sp>
        <p:nvSpPr>
          <p:cNvPr id="35" name="AutoShape 29">
            <a:extLst>
              <a:ext uri="{FF2B5EF4-FFF2-40B4-BE49-F238E27FC236}">
                <a16:creationId xmlns:a16="http://schemas.microsoft.com/office/drawing/2014/main" id="{C7A12156-B889-4BE7-871D-61366B785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352" y="5511862"/>
            <a:ext cx="1806575" cy="385763"/>
          </a:xfrm>
          <a:prstGeom prst="octagon">
            <a:avLst>
              <a:gd name="adj" fmla="val 20486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Rotation</a:t>
            </a:r>
          </a:p>
        </p:txBody>
      </p:sp>
      <p:sp>
        <p:nvSpPr>
          <p:cNvPr id="36" name="AutoShape 23">
            <a:extLst>
              <a:ext uri="{FF2B5EF4-FFF2-40B4-BE49-F238E27FC236}">
                <a16:creationId xmlns:a16="http://schemas.microsoft.com/office/drawing/2014/main" id="{4F50042F-9ADA-4221-8D16-FD1073374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7252" y="4605400"/>
            <a:ext cx="533400" cy="381000"/>
          </a:xfrm>
          <a:prstGeom prst="downArrow">
            <a:avLst>
              <a:gd name="adj1" fmla="val 50000"/>
              <a:gd name="adj2" fmla="val 47083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37" name="AutoShape 24">
            <a:extLst>
              <a:ext uri="{FF2B5EF4-FFF2-40B4-BE49-F238E27FC236}">
                <a16:creationId xmlns:a16="http://schemas.microsoft.com/office/drawing/2014/main" id="{CA4DA2EB-59B4-4558-90F0-5FF01C073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652" y="3606862"/>
            <a:ext cx="533400" cy="457200"/>
          </a:xfrm>
          <a:prstGeom prst="downArrow">
            <a:avLst>
              <a:gd name="adj1" fmla="val 50000"/>
              <a:gd name="adj2" fmla="val 47083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38" name="Text Box 3">
            <a:extLst>
              <a:ext uri="{FF2B5EF4-FFF2-40B4-BE49-F238E27FC236}">
                <a16:creationId xmlns:a16="http://schemas.microsoft.com/office/drawing/2014/main" id="{004CA276-7BB4-463B-B90E-25062AA03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7977" y="2047937"/>
            <a:ext cx="2857500" cy="323165"/>
          </a:xfrm>
          <a:prstGeom prst="rect">
            <a:avLst/>
          </a:prstGeom>
          <a:solidFill>
            <a:srgbClr val="E9F1F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rIns="0">
            <a:spAutoFit/>
          </a:bodyPr>
          <a:lstStyle/>
          <a:p>
            <a:pPr algn="ctr" rtl="0" eaLnBrk="0" hangingPunct="0">
              <a:defRPr/>
            </a:pPr>
            <a:r>
              <a:rPr lang="en-US" sz="15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Symmetric-key Encryption</a:t>
            </a:r>
          </a:p>
        </p:txBody>
      </p:sp>
    </p:spTree>
    <p:extLst>
      <p:ext uri="{BB962C8B-B14F-4D97-AF65-F5344CB8AC3E}">
        <p14:creationId xmlns:p14="http://schemas.microsoft.com/office/powerpoint/2010/main" val="143645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6016486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four cryptanalysis methods?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D9E6BB9C-8DA4-4BD4-8EE5-22F0154AD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6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633392AD-405E-484B-8E4F-011E29332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Data Security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 Model for a Cryptosystem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Objectives of Cryptography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Cryptography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Basics of Symmetric-key Encryption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Kerckhoff’s</a:t>
            </a: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Principle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Cryptanalysis </a:t>
            </a:r>
            <a:endParaRPr lang="ar-SA" sz="2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4D191401-2255-41CD-84A7-43AF252DE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objectives of cryptography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1384995"/>
            <a:chOff x="4792288" y="1135444"/>
            <a:chExt cx="3915148" cy="138499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Cryptography Techniques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en-US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Basics of Symmetric-key Encryption</a:t>
              </a: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501750"/>
            <a:ext cx="6096475" cy="954107"/>
            <a:chOff x="4792288" y="1167116"/>
            <a:chExt cx="3915777" cy="954107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ciphering approaches.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4" name="مستطيل 6">
            <a:extLst>
              <a:ext uri="{FF2B5EF4-FFF2-40B4-BE49-F238E27FC236}">
                <a16:creationId xmlns:a16="http://schemas.microsoft.com/office/drawing/2014/main" id="{0EAAD5DC-E5F5-45C6-8CA8-A138C246E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Cryptanalysis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1060174" y="2551837"/>
            <a:ext cx="90114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Meaning of Cryptanalysis</a:t>
            </a:r>
          </a:p>
          <a:p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Cryptanalysis is the science and art of breaking the ciphers.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refers to the process of attempting to discover the plaintext or key.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strategy of cryptanalysis depends on the encryption scheme and the information available to the cryptanalyst.</a:t>
            </a: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64BBB0-3D8D-480D-BB69-2D2539A7BC77}"/>
              </a:ext>
            </a:extLst>
          </p:cNvPr>
          <p:cNvGrpSpPr>
            <a:grpSpLocks/>
          </p:cNvGrpSpPr>
          <p:nvPr/>
        </p:nvGrpSpPr>
        <p:grpSpPr bwMode="auto">
          <a:xfrm>
            <a:off x="2785330" y="2486578"/>
            <a:ext cx="6413500" cy="1316038"/>
            <a:chOff x="832" y="1658"/>
            <a:chExt cx="4040" cy="829"/>
          </a:xfrm>
        </p:grpSpPr>
        <p:sp>
          <p:nvSpPr>
            <p:cNvPr id="9" name="Line 6">
              <a:extLst>
                <a:ext uri="{FF2B5EF4-FFF2-40B4-BE49-F238E27FC236}">
                  <a16:creationId xmlns:a16="http://schemas.microsoft.com/office/drawing/2014/main" id="{2F1816F6-8981-4A3A-A58F-06E1C2CECB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5" y="1658"/>
              <a:ext cx="1" cy="3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Line 7">
              <a:extLst>
                <a:ext uri="{FF2B5EF4-FFF2-40B4-BE49-F238E27FC236}">
                  <a16:creationId xmlns:a16="http://schemas.microsoft.com/office/drawing/2014/main" id="{4FBCA938-7B44-46F8-BEC8-32F95B762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" y="1988"/>
              <a:ext cx="403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" name="Line 8">
              <a:extLst>
                <a:ext uri="{FF2B5EF4-FFF2-40B4-BE49-F238E27FC236}">
                  <a16:creationId xmlns:a16="http://schemas.microsoft.com/office/drawing/2014/main" id="{B76AAEAF-F439-4F54-B57C-3F3166836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71" y="1988"/>
              <a:ext cx="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9ED33704-7FAC-4FA9-B877-4CF4122F0C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2" y="1979"/>
              <a:ext cx="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" name="Line 16">
              <a:extLst>
                <a:ext uri="{FF2B5EF4-FFF2-40B4-BE49-F238E27FC236}">
                  <a16:creationId xmlns:a16="http://schemas.microsoft.com/office/drawing/2014/main" id="{61ACD5ED-FAB5-4AC2-9B77-408475DE88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4" y="1979"/>
              <a:ext cx="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" name="Line 18">
              <a:extLst>
                <a:ext uri="{FF2B5EF4-FFF2-40B4-BE49-F238E27FC236}">
                  <a16:creationId xmlns:a16="http://schemas.microsoft.com/office/drawing/2014/main" id="{0B09557B-865E-4ACE-BC40-8A12B5304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7" y="1984"/>
              <a:ext cx="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15" name="Text Box 12">
            <a:extLst>
              <a:ext uri="{FF2B5EF4-FFF2-40B4-BE49-F238E27FC236}">
                <a16:creationId xmlns:a16="http://schemas.microsoft.com/office/drawing/2014/main" id="{9D4F9FED-3F17-4E3B-90E7-17AFA974B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030" y="3466066"/>
            <a:ext cx="1871663" cy="539750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53882" dir="13500000" algn="ctr" rotWithShape="0">
              <a:schemeClr val="accent2"/>
            </a:outerShdw>
          </a:effectLst>
        </p:spPr>
        <p:txBody>
          <a:bodyPr lIns="0" tIns="118800" rIns="0"/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Known plaintext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E8AE334-34EB-4B73-A0C7-5475CBF80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205" y="3466066"/>
            <a:ext cx="1871663" cy="539750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45791" dir="14178596" algn="ctr" rotWithShape="0">
              <a:schemeClr val="accent2"/>
            </a:outerShdw>
          </a:effectLst>
        </p:spPr>
        <p:txBody>
          <a:bodyPr lIns="0" tIns="118800" rIns="0"/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Chosen plaintext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C485C2B2-A3D7-4872-89EC-C37410DE5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6805" y="3466066"/>
            <a:ext cx="1943100" cy="539750"/>
          </a:xfrm>
          <a:prstGeom prst="rect">
            <a:avLst/>
          </a:prstGeom>
          <a:solidFill>
            <a:srgbClr val="FFCCFF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63500" dir="13012194" algn="ctr" rotWithShape="0">
              <a:schemeClr val="accent2"/>
            </a:outerShdw>
          </a:effectLst>
        </p:spPr>
        <p:txBody>
          <a:bodyPr lIns="0" tIns="118800" rIns="0"/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Chosen ciphertext</a:t>
            </a:r>
          </a:p>
        </p:txBody>
      </p:sp>
      <p:grpSp>
        <p:nvGrpSpPr>
          <p:cNvPr id="18" name="Group 13">
            <a:extLst>
              <a:ext uri="{FF2B5EF4-FFF2-40B4-BE49-F238E27FC236}">
                <a16:creationId xmlns:a16="http://schemas.microsoft.com/office/drawing/2014/main" id="{C20D5550-FFFD-479E-AD6F-C02D78C50FDA}"/>
              </a:ext>
            </a:extLst>
          </p:cNvPr>
          <p:cNvGrpSpPr>
            <a:grpSpLocks/>
          </p:cNvGrpSpPr>
          <p:nvPr/>
        </p:nvGrpSpPr>
        <p:grpSpPr bwMode="auto">
          <a:xfrm>
            <a:off x="2774218" y="3851828"/>
            <a:ext cx="5570537" cy="1593850"/>
            <a:chOff x="825" y="2518"/>
            <a:chExt cx="3509" cy="1004"/>
          </a:xfrm>
        </p:grpSpPr>
        <p:sp>
          <p:nvSpPr>
            <p:cNvPr id="19" name="Line 6">
              <a:extLst>
                <a:ext uri="{FF2B5EF4-FFF2-40B4-BE49-F238E27FC236}">
                  <a16:creationId xmlns:a16="http://schemas.microsoft.com/office/drawing/2014/main" id="{A10F6795-A077-4794-85B5-2291979268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2" y="2518"/>
              <a:ext cx="1" cy="340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0" name="Line 7">
              <a:extLst>
                <a:ext uri="{FF2B5EF4-FFF2-40B4-BE49-F238E27FC236}">
                  <a16:creationId xmlns:a16="http://schemas.microsoft.com/office/drawing/2014/main" id="{C44F38BA-0BCD-4CFF-BF1B-1485C0A02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9" y="3151"/>
              <a:ext cx="3042" cy="0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1" name="Line 8">
              <a:extLst>
                <a:ext uri="{FF2B5EF4-FFF2-40B4-BE49-F238E27FC236}">
                  <a16:creationId xmlns:a16="http://schemas.microsoft.com/office/drawing/2014/main" id="{ABDF9821-973E-4481-AA0F-F7382B1E0E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3151"/>
              <a:ext cx="1" cy="371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2" name="Line 9">
              <a:extLst>
                <a:ext uri="{FF2B5EF4-FFF2-40B4-BE49-F238E27FC236}">
                  <a16:creationId xmlns:a16="http://schemas.microsoft.com/office/drawing/2014/main" id="{A4384EAA-C71D-4C5A-A65E-F2D4176332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3138"/>
              <a:ext cx="1" cy="371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id="{080C47DE-15A8-405C-A551-63AD1884A5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0" y="2858"/>
              <a:ext cx="2" cy="663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27B17854-D839-4E46-9E26-0EAFA510C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5" y="2870"/>
              <a:ext cx="2008" cy="0"/>
            </a:xfrm>
            <a:prstGeom prst="line">
              <a:avLst/>
            </a:prstGeom>
            <a:noFill/>
            <a:ln w="2222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25" name="AutoShape 23">
            <a:extLst>
              <a:ext uri="{FF2B5EF4-FFF2-40B4-BE49-F238E27FC236}">
                <a16:creationId xmlns:a16="http://schemas.microsoft.com/office/drawing/2014/main" id="{38404B55-4B67-4D9B-B4E0-D1881F6AF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230" y="5223428"/>
            <a:ext cx="2057400" cy="457200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 rtl="0" eaLnBrk="0" hangingPunct="0">
              <a:defRPr/>
            </a:pPr>
            <a:r>
              <a:rPr lang="en-US" sz="1600" b="1">
                <a:latin typeface="Tahoma" pitchFamily="34" charset="0"/>
                <a:cs typeface="Tahoma" pitchFamily="34" charset="0"/>
              </a:rPr>
              <a:t>Brute-force attack</a:t>
            </a:r>
          </a:p>
        </p:txBody>
      </p:sp>
      <p:sp>
        <p:nvSpPr>
          <p:cNvPr id="26" name="AutoShape 23">
            <a:extLst>
              <a:ext uri="{FF2B5EF4-FFF2-40B4-BE49-F238E27FC236}">
                <a16:creationId xmlns:a16="http://schemas.microsoft.com/office/drawing/2014/main" id="{BBD0FD81-784C-476A-BE2E-6A5B3A905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043" y="5244066"/>
            <a:ext cx="2057400" cy="457200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 rtl="0" eaLnBrk="0" hangingPunct="0">
              <a:defRPr/>
            </a:pPr>
            <a:r>
              <a:rPr lang="en-US" sz="1600" b="1">
                <a:latin typeface="Tahoma" pitchFamily="34" charset="0"/>
                <a:cs typeface="Tahoma" pitchFamily="34" charset="0"/>
              </a:rPr>
              <a:t>Statistical attack</a:t>
            </a:r>
          </a:p>
        </p:txBody>
      </p:sp>
      <p:sp>
        <p:nvSpPr>
          <p:cNvPr id="27" name="AutoShape 23">
            <a:extLst>
              <a:ext uri="{FF2B5EF4-FFF2-40B4-BE49-F238E27FC236}">
                <a16:creationId xmlns:a16="http://schemas.microsoft.com/office/drawing/2014/main" id="{659970BB-C326-47BA-872D-C9E3356DA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6530" y="5264703"/>
            <a:ext cx="2057400" cy="457200"/>
          </a:xfrm>
          <a:prstGeom prst="octagon">
            <a:avLst>
              <a:gd name="adj" fmla="val 17361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 rtl="0" eaLnBrk="0" hangingPunct="0">
              <a:defRPr/>
            </a:pPr>
            <a:r>
              <a:rPr lang="en-US" sz="1600" b="1">
                <a:latin typeface="Tahoma" pitchFamily="34" charset="0"/>
                <a:cs typeface="Tahoma" pitchFamily="34" charset="0"/>
              </a:rPr>
              <a:t>Pattern attack</a:t>
            </a: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3AEE0AC9-F9FE-48A1-BF30-25144EDB7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530" y="3459716"/>
            <a:ext cx="1871663" cy="539750"/>
          </a:xfrm>
          <a:prstGeom prst="rect">
            <a:avLst/>
          </a:prstGeom>
          <a:solidFill>
            <a:srgbClr val="CCECFF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71842" dir="13500000" algn="ctr" rotWithShape="0">
              <a:schemeClr val="accent2"/>
            </a:outerShdw>
          </a:effectLst>
        </p:spPr>
        <p:txBody>
          <a:bodyPr lIns="0" tIns="118800" rIns="0"/>
          <a:lstStyle/>
          <a:p>
            <a:pPr algn="ctr" eaLnBrk="0" hangingPunct="0">
              <a:defRPr/>
            </a:pPr>
            <a:r>
              <a:rPr lang="en-US" sz="1600" b="1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Ciphertext-only</a:t>
            </a:r>
          </a:p>
        </p:txBody>
      </p:sp>
      <p:sp>
        <p:nvSpPr>
          <p:cNvPr id="29" name="Text Box 5">
            <a:extLst>
              <a:ext uri="{FF2B5EF4-FFF2-40B4-BE49-F238E27FC236}">
                <a16:creationId xmlns:a16="http://schemas.microsoft.com/office/drawing/2014/main" id="{B741F4B7-5EA4-470E-AAE1-997338217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168" y="1988103"/>
            <a:ext cx="3149600" cy="520700"/>
          </a:xfrm>
          <a:prstGeom prst="rect">
            <a:avLst/>
          </a:prstGeom>
          <a:solidFill>
            <a:srgbClr val="006600"/>
          </a:solidFill>
          <a:ln w="19050">
            <a:noFill/>
            <a:miter lim="800000"/>
            <a:headEnd/>
            <a:tailEnd/>
          </a:ln>
          <a:effectLst>
            <a:outerShdw dist="71842" dir="2700000" algn="ctr" rotWithShape="0">
              <a:srgbClr val="0000CC"/>
            </a:outerShdw>
          </a:effectLst>
        </p:spPr>
        <p:txBody>
          <a:bodyPr lIns="0" rIns="0">
            <a:spAutoFit/>
          </a:bodyPr>
          <a:lstStyle/>
          <a:p>
            <a:pPr algn="ctr" eaLnBrk="0" hangingPunct="0">
              <a:defRPr/>
            </a:pPr>
            <a:endParaRPr lang="en-US" sz="6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>
              <a:defRPr/>
            </a:pPr>
            <a:r>
              <a:rPr lang="en-US" sz="16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Cryptanalysis attacks</a:t>
            </a:r>
          </a:p>
          <a:p>
            <a:pPr algn="ctr" eaLnBrk="0" hangingPunct="0">
              <a:defRPr/>
            </a:pPr>
            <a:endParaRPr lang="en-US" sz="6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F74F0A91-1359-440E-878F-89FDC1F31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4504" y="6068387"/>
            <a:ext cx="5562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05E9CDAC-0AA7-4955-A07D-596D8D56C93E}"/>
              </a:ext>
            </a:extLst>
          </p:cNvPr>
          <p:cNvGrpSpPr>
            <a:grpSpLocks/>
          </p:cNvGrpSpPr>
          <p:nvPr/>
        </p:nvGrpSpPr>
        <p:grpSpPr bwMode="auto">
          <a:xfrm>
            <a:off x="2160104" y="3325187"/>
            <a:ext cx="1066800" cy="2971800"/>
            <a:chOff x="576" y="1941"/>
            <a:chExt cx="672" cy="1995"/>
          </a:xfrm>
        </p:grpSpPr>
        <p:grpSp>
          <p:nvGrpSpPr>
            <p:cNvPr id="10" name="Group 6">
              <a:extLst>
                <a:ext uri="{FF2B5EF4-FFF2-40B4-BE49-F238E27FC236}">
                  <a16:creationId xmlns:a16="http://schemas.microsoft.com/office/drawing/2014/main" id="{455E68E9-F1E0-427C-B240-731EE2E5B1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" y="3477"/>
              <a:ext cx="572" cy="459"/>
              <a:chOff x="402" y="2634"/>
              <a:chExt cx="524" cy="363"/>
            </a:xfrm>
          </p:grpSpPr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84DE1B0F-96B2-4AF6-AA4E-DC054C3E84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6" name="Group 8">
                <a:extLst>
                  <a:ext uri="{FF2B5EF4-FFF2-40B4-BE49-F238E27FC236}">
                    <a16:creationId xmlns:a16="http://schemas.microsoft.com/office/drawing/2014/main" id="{9904E811-CE45-49EA-BA0C-18E0300567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7" name="AutoShape 10">
                  <a:extLst>
                    <a:ext uri="{FF2B5EF4-FFF2-40B4-BE49-F238E27FC236}">
                      <a16:creationId xmlns:a16="http://schemas.microsoft.com/office/drawing/2014/main" id="{295CD2EB-C50D-44FB-9BE2-2484CE7F33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rgbClr val="A5002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8" name="Line 27">
                  <a:extLst>
                    <a:ext uri="{FF2B5EF4-FFF2-40B4-BE49-F238E27FC236}">
                      <a16:creationId xmlns:a16="http://schemas.microsoft.com/office/drawing/2014/main" id="{223EB329-9BE8-4015-B648-52AF5926EF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Line 28">
                  <a:extLst>
                    <a:ext uri="{FF2B5EF4-FFF2-40B4-BE49-F238E27FC236}">
                      <a16:creationId xmlns:a16="http://schemas.microsoft.com/office/drawing/2014/main" id="{0B2EA73A-6783-4D85-ABC8-18625A416F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Line 29">
                  <a:extLst>
                    <a:ext uri="{FF2B5EF4-FFF2-40B4-BE49-F238E27FC236}">
                      <a16:creationId xmlns:a16="http://schemas.microsoft.com/office/drawing/2014/main" id="{D4711FBE-8CA5-49B3-AC53-9CCFD4B57C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Line 30">
                  <a:extLst>
                    <a:ext uri="{FF2B5EF4-FFF2-40B4-BE49-F238E27FC236}">
                      <a16:creationId xmlns:a16="http://schemas.microsoft.com/office/drawing/2014/main" id="{67BBBD1A-64A5-41B0-8E19-87E39166BB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Line 31">
                  <a:extLst>
                    <a:ext uri="{FF2B5EF4-FFF2-40B4-BE49-F238E27FC236}">
                      <a16:creationId xmlns:a16="http://schemas.microsoft.com/office/drawing/2014/main" id="{8DD28369-FBEA-4B50-97A5-CA5D4F471A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Line 32">
                  <a:extLst>
                    <a:ext uri="{FF2B5EF4-FFF2-40B4-BE49-F238E27FC236}">
                      <a16:creationId xmlns:a16="http://schemas.microsoft.com/office/drawing/2014/main" id="{BD6AEC23-4248-42B9-8A96-82413A136B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Line 33">
                  <a:extLst>
                    <a:ext uri="{FF2B5EF4-FFF2-40B4-BE49-F238E27FC236}">
                      <a16:creationId xmlns:a16="http://schemas.microsoft.com/office/drawing/2014/main" id="{CA455FA4-57A3-4EDD-B2DA-23744819BC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Line 34">
                  <a:extLst>
                    <a:ext uri="{FF2B5EF4-FFF2-40B4-BE49-F238E27FC236}">
                      <a16:creationId xmlns:a16="http://schemas.microsoft.com/office/drawing/2014/main" id="{85AB2891-A487-42D5-9464-2A5E45D2D2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" name="AutoShape 18">
              <a:extLst>
                <a:ext uri="{FF2B5EF4-FFF2-40B4-BE49-F238E27FC236}">
                  <a16:creationId xmlns:a16="http://schemas.microsoft.com/office/drawing/2014/main" id="{0225FFFA-D67E-4A4D-9068-4580E2A66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12" name="Group 19">
              <a:extLst>
                <a:ext uri="{FF2B5EF4-FFF2-40B4-BE49-F238E27FC236}">
                  <a16:creationId xmlns:a16="http://schemas.microsoft.com/office/drawing/2014/main" id="{995FB09A-DBD3-4A93-8851-5F5A7FB812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41"/>
              <a:ext cx="672" cy="771"/>
              <a:chOff x="576" y="1989"/>
              <a:chExt cx="672" cy="771"/>
            </a:xfrm>
          </p:grpSpPr>
          <p:pic>
            <p:nvPicPr>
              <p:cNvPr id="13" name="Picture 20" descr="http://www.axis.com/solutions/system/applications/img/web.jpg">
                <a:extLst>
                  <a:ext uri="{FF2B5EF4-FFF2-40B4-BE49-F238E27FC236}">
                    <a16:creationId xmlns:a16="http://schemas.microsoft.com/office/drawing/2014/main" id="{F3ADCC90-AE77-4016-BF96-C77DE2B023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576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AutoShape 23">
                <a:extLst>
                  <a:ext uri="{FF2B5EF4-FFF2-40B4-BE49-F238E27FC236}">
                    <a16:creationId xmlns:a16="http://schemas.microsoft.com/office/drawing/2014/main" id="{B952CAB2-F6BA-4F92-A70F-37F497EB6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989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A</a:t>
                </a:r>
              </a:p>
            </p:txBody>
          </p:sp>
        </p:grpSp>
      </p:grpSp>
      <p:grpSp>
        <p:nvGrpSpPr>
          <p:cNvPr id="26" name="Group 22">
            <a:extLst>
              <a:ext uri="{FF2B5EF4-FFF2-40B4-BE49-F238E27FC236}">
                <a16:creationId xmlns:a16="http://schemas.microsoft.com/office/drawing/2014/main" id="{BF5D8019-345D-446C-BE86-D7E8665A8660}"/>
              </a:ext>
            </a:extLst>
          </p:cNvPr>
          <p:cNvGrpSpPr>
            <a:grpSpLocks/>
          </p:cNvGrpSpPr>
          <p:nvPr/>
        </p:nvGrpSpPr>
        <p:grpSpPr bwMode="auto">
          <a:xfrm>
            <a:off x="8560904" y="3325187"/>
            <a:ext cx="1066800" cy="2971800"/>
            <a:chOff x="4608" y="1928"/>
            <a:chExt cx="672" cy="2008"/>
          </a:xfrm>
        </p:grpSpPr>
        <p:grpSp>
          <p:nvGrpSpPr>
            <p:cNvPr id="27" name="Group 23">
              <a:extLst>
                <a:ext uri="{FF2B5EF4-FFF2-40B4-BE49-F238E27FC236}">
                  <a16:creationId xmlns:a16="http://schemas.microsoft.com/office/drawing/2014/main" id="{35C498FA-5301-4C5D-9A2E-C1BDC8C860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5" y="3477"/>
              <a:ext cx="572" cy="459"/>
              <a:chOff x="402" y="2634"/>
              <a:chExt cx="524" cy="363"/>
            </a:xfrm>
          </p:grpSpPr>
          <p:sp>
            <p:nvSpPr>
              <p:cNvPr id="32" name="Text Box 9">
                <a:extLst>
                  <a:ext uri="{FF2B5EF4-FFF2-40B4-BE49-F238E27FC236}">
                    <a16:creationId xmlns:a16="http://schemas.microsoft.com/office/drawing/2014/main" id="{5CCB8F1A-3403-4A2C-9535-DD6E780C1E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33" name="Group 25">
                <a:extLst>
                  <a:ext uri="{FF2B5EF4-FFF2-40B4-BE49-F238E27FC236}">
                    <a16:creationId xmlns:a16="http://schemas.microsoft.com/office/drawing/2014/main" id="{7D029FF1-1760-4816-B6F6-0385FC32BC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34" name="AutoShape 10">
                  <a:extLst>
                    <a:ext uri="{FF2B5EF4-FFF2-40B4-BE49-F238E27FC236}">
                      <a16:creationId xmlns:a16="http://schemas.microsoft.com/office/drawing/2014/main" id="{35FC5BE2-5DEE-4BFB-888A-CE13213675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5" name="Line 27">
                  <a:extLst>
                    <a:ext uri="{FF2B5EF4-FFF2-40B4-BE49-F238E27FC236}">
                      <a16:creationId xmlns:a16="http://schemas.microsoft.com/office/drawing/2014/main" id="{4084FC4F-AF04-4212-BC47-E8CBD0AEE8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Line 28">
                  <a:extLst>
                    <a:ext uri="{FF2B5EF4-FFF2-40B4-BE49-F238E27FC236}">
                      <a16:creationId xmlns:a16="http://schemas.microsoft.com/office/drawing/2014/main" id="{D87F36B2-C771-499E-83E5-09086481D4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Line 29">
                  <a:extLst>
                    <a:ext uri="{FF2B5EF4-FFF2-40B4-BE49-F238E27FC236}">
                      <a16:creationId xmlns:a16="http://schemas.microsoft.com/office/drawing/2014/main" id="{D51B3978-6E13-4CB6-A19A-4D618C5FA5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Line 30">
                  <a:extLst>
                    <a:ext uri="{FF2B5EF4-FFF2-40B4-BE49-F238E27FC236}">
                      <a16:creationId xmlns:a16="http://schemas.microsoft.com/office/drawing/2014/main" id="{DCA1E303-49E3-41FF-BB87-253A4A8501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Line 31">
                  <a:extLst>
                    <a:ext uri="{FF2B5EF4-FFF2-40B4-BE49-F238E27FC236}">
                      <a16:creationId xmlns:a16="http://schemas.microsoft.com/office/drawing/2014/main" id="{798C9309-9967-4D1C-BF47-550240FF12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Line 32">
                  <a:extLst>
                    <a:ext uri="{FF2B5EF4-FFF2-40B4-BE49-F238E27FC236}">
                      <a16:creationId xmlns:a16="http://schemas.microsoft.com/office/drawing/2014/main" id="{1B683C61-3A46-435D-94BF-36703F840C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Line 33">
                  <a:extLst>
                    <a:ext uri="{FF2B5EF4-FFF2-40B4-BE49-F238E27FC236}">
                      <a16:creationId xmlns:a16="http://schemas.microsoft.com/office/drawing/2014/main" id="{5F3C0244-24A0-4390-8752-6B3F591CBF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Line 34">
                  <a:extLst>
                    <a:ext uri="{FF2B5EF4-FFF2-40B4-BE49-F238E27FC236}">
                      <a16:creationId xmlns:a16="http://schemas.microsoft.com/office/drawing/2014/main" id="{CC296A70-FBB4-48A9-9454-8BDB3A7CEC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8" name="AutoShape 35">
              <a:extLst>
                <a:ext uri="{FF2B5EF4-FFF2-40B4-BE49-F238E27FC236}">
                  <a16:creationId xmlns:a16="http://schemas.microsoft.com/office/drawing/2014/main" id="{062D77C6-1608-468E-8B07-DAC75FD5EF4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725" y="2688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29" name="Group 36">
              <a:extLst>
                <a:ext uri="{FF2B5EF4-FFF2-40B4-BE49-F238E27FC236}">
                  <a16:creationId xmlns:a16="http://schemas.microsoft.com/office/drawing/2014/main" id="{A8CBE494-AEA3-44B0-8372-1D4C274E64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1928"/>
              <a:ext cx="672" cy="784"/>
              <a:chOff x="4608" y="1976"/>
              <a:chExt cx="672" cy="784"/>
            </a:xfrm>
          </p:grpSpPr>
          <p:pic>
            <p:nvPicPr>
              <p:cNvPr id="30" name="Picture 37" descr="http://www.axis.com/solutions/system/applications/img/web.jpg">
                <a:extLst>
                  <a:ext uri="{FF2B5EF4-FFF2-40B4-BE49-F238E27FC236}">
                    <a16:creationId xmlns:a16="http://schemas.microsoft.com/office/drawing/2014/main" id="{24E1894D-DF49-4BDF-98D2-02C367E425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4608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AutoShape 23">
                <a:extLst>
                  <a:ext uri="{FF2B5EF4-FFF2-40B4-BE49-F238E27FC236}">
                    <a16:creationId xmlns:a16="http://schemas.microsoft.com/office/drawing/2014/main" id="{86BA94E9-6959-454F-AA9B-D4F43FFC5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0" y="1976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</a:t>
                </a:r>
                <a:r>
                  <a:rPr lang="en-US" sz="1400" b="1">
                    <a:latin typeface="Tahoma" pitchFamily="34" charset="0"/>
                    <a:cs typeface="Tahoma" pitchFamily="34" charset="0"/>
                  </a:rPr>
                  <a:t> B</a:t>
                </a:r>
              </a:p>
            </p:txBody>
          </p:sp>
        </p:grpSp>
      </p:grpSp>
      <p:grpSp>
        <p:nvGrpSpPr>
          <p:cNvPr id="43" name="Group 39">
            <a:extLst>
              <a:ext uri="{FF2B5EF4-FFF2-40B4-BE49-F238E27FC236}">
                <a16:creationId xmlns:a16="http://schemas.microsoft.com/office/drawing/2014/main" id="{BB588D6A-BBDD-4543-9890-EDF8F666EBB6}"/>
              </a:ext>
            </a:extLst>
          </p:cNvPr>
          <p:cNvGrpSpPr>
            <a:grpSpLocks/>
          </p:cNvGrpSpPr>
          <p:nvPr/>
        </p:nvGrpSpPr>
        <p:grpSpPr bwMode="auto">
          <a:xfrm>
            <a:off x="4217504" y="3096587"/>
            <a:ext cx="2814638" cy="2971800"/>
            <a:chOff x="1872" y="1728"/>
            <a:chExt cx="1773" cy="2064"/>
          </a:xfrm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164635B9-617D-4791-96FA-78C8AF724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2016"/>
              <a:ext cx="1296" cy="168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shape">
                <a:fillToRect l="50000" t="50000" r="50000" b="50000"/>
              </a:path>
            </a:gradFill>
            <a:ln w="38100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45" name="AutoShape 23">
              <a:extLst>
                <a:ext uri="{FF2B5EF4-FFF2-40B4-BE49-F238E27FC236}">
                  <a16:creationId xmlns:a16="http://schemas.microsoft.com/office/drawing/2014/main" id="{BDDF46A0-2CB6-4F16-8E49-50BBC4A1E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" y="2660"/>
              <a:ext cx="672" cy="221"/>
            </a:xfrm>
            <a:prstGeom prst="octagon">
              <a:avLst>
                <a:gd name="adj" fmla="val 17361"/>
              </a:avLst>
            </a:prstGeom>
            <a:solidFill>
              <a:schemeClr val="folHlink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C0000"/>
              </a:outerShdw>
            </a:effectLst>
          </p:spPr>
          <p:txBody>
            <a:bodyPr wrap="none" tIns="10800" bIns="10800" anchor="ctr"/>
            <a:lstStyle/>
            <a:p>
              <a:pPr algn="ctr">
                <a:defRPr/>
              </a:pPr>
              <a:r>
                <a:rPr lang="en-US" sz="1200" b="1">
                  <a:latin typeface="Tahoma" pitchFamily="34" charset="0"/>
                  <a:cs typeface="Tahoma" pitchFamily="34" charset="0"/>
                </a:rPr>
                <a:t>Analyze</a:t>
              </a:r>
            </a:p>
          </p:txBody>
        </p:sp>
        <p:grpSp>
          <p:nvGrpSpPr>
            <p:cNvPr id="46" name="Group 42">
              <a:extLst>
                <a:ext uri="{FF2B5EF4-FFF2-40B4-BE49-F238E27FC236}">
                  <a16:creationId xmlns:a16="http://schemas.microsoft.com/office/drawing/2014/main" id="{3C5D5061-7E9A-42C0-856A-7C618EE73A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1" y="2037"/>
              <a:ext cx="524" cy="363"/>
              <a:chOff x="868" y="3093"/>
              <a:chExt cx="524" cy="363"/>
            </a:xfrm>
          </p:grpSpPr>
          <p:sp>
            <p:nvSpPr>
              <p:cNvPr id="65" name="Text Box 9">
                <a:extLst>
                  <a:ext uri="{FF2B5EF4-FFF2-40B4-BE49-F238E27FC236}">
                    <a16:creationId xmlns:a16="http://schemas.microsoft.com/office/drawing/2014/main" id="{6ABB6DEC-F542-4C4C-8099-97B2CE974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" y="3093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Plaintext</a:t>
                </a:r>
                <a:endParaRPr lang="en-US" altLang="en-US" sz="4000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66" name="Group 44">
                <a:extLst>
                  <a:ext uri="{FF2B5EF4-FFF2-40B4-BE49-F238E27FC236}">
                    <a16:creationId xmlns:a16="http://schemas.microsoft.com/office/drawing/2014/main" id="{0BD0AE9B-2D72-405E-B6C4-EE659A3F2B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3216"/>
                <a:ext cx="333" cy="240"/>
                <a:chOff x="497" y="2656"/>
                <a:chExt cx="333" cy="320"/>
              </a:xfrm>
            </p:grpSpPr>
            <p:sp>
              <p:nvSpPr>
                <p:cNvPr id="67" name="AutoShape 10">
                  <a:extLst>
                    <a:ext uri="{FF2B5EF4-FFF2-40B4-BE49-F238E27FC236}">
                      <a16:creationId xmlns:a16="http://schemas.microsoft.com/office/drawing/2014/main" id="{23EA276B-981B-4B0E-B416-619DAA75DB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rgbClr val="FF7C80"/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8" name="Line 27">
                  <a:extLst>
                    <a:ext uri="{FF2B5EF4-FFF2-40B4-BE49-F238E27FC236}">
                      <a16:creationId xmlns:a16="http://schemas.microsoft.com/office/drawing/2014/main" id="{7D5BC551-773E-4528-9ED1-D59531518D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Line 28">
                  <a:extLst>
                    <a:ext uri="{FF2B5EF4-FFF2-40B4-BE49-F238E27FC236}">
                      <a16:creationId xmlns:a16="http://schemas.microsoft.com/office/drawing/2014/main" id="{C2E7E9A4-74B5-41B1-97F0-B4F092C42C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Line 29">
                  <a:extLst>
                    <a:ext uri="{FF2B5EF4-FFF2-40B4-BE49-F238E27FC236}">
                      <a16:creationId xmlns:a16="http://schemas.microsoft.com/office/drawing/2014/main" id="{2899584C-0F20-41BD-AF67-36AB621ABF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Line 30">
                  <a:extLst>
                    <a:ext uri="{FF2B5EF4-FFF2-40B4-BE49-F238E27FC236}">
                      <a16:creationId xmlns:a16="http://schemas.microsoft.com/office/drawing/2014/main" id="{E180B139-68E4-4014-87E7-32F082AF4E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Line 31">
                  <a:extLst>
                    <a:ext uri="{FF2B5EF4-FFF2-40B4-BE49-F238E27FC236}">
                      <a16:creationId xmlns:a16="http://schemas.microsoft.com/office/drawing/2014/main" id="{9F68824B-02EF-4979-8444-86B3681E75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Line 32">
                  <a:extLst>
                    <a:ext uri="{FF2B5EF4-FFF2-40B4-BE49-F238E27FC236}">
                      <a16:creationId xmlns:a16="http://schemas.microsoft.com/office/drawing/2014/main" id="{9AC8E655-8566-46F3-BD85-6FCC0189B9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Line 33">
                  <a:extLst>
                    <a:ext uri="{FF2B5EF4-FFF2-40B4-BE49-F238E27FC236}">
                      <a16:creationId xmlns:a16="http://schemas.microsoft.com/office/drawing/2014/main" id="{B054C0E3-ED28-47F3-B3CE-E38A0F8313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Line 34">
                  <a:extLst>
                    <a:ext uri="{FF2B5EF4-FFF2-40B4-BE49-F238E27FC236}">
                      <a16:creationId xmlns:a16="http://schemas.microsoft.com/office/drawing/2014/main" id="{C98C757F-603B-4852-B0D0-DF421D46CB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54">
              <a:extLst>
                <a:ext uri="{FF2B5EF4-FFF2-40B4-BE49-F238E27FC236}">
                  <a16:creationId xmlns:a16="http://schemas.microsoft.com/office/drawing/2014/main" id="{86E74DF7-2267-4C7E-8338-5293BC8525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3" y="3123"/>
              <a:ext cx="572" cy="459"/>
              <a:chOff x="402" y="2634"/>
              <a:chExt cx="524" cy="363"/>
            </a:xfrm>
          </p:grpSpPr>
          <p:sp>
            <p:nvSpPr>
              <p:cNvPr id="54" name="Text Box 9">
                <a:extLst>
                  <a:ext uri="{FF2B5EF4-FFF2-40B4-BE49-F238E27FC236}">
                    <a16:creationId xmlns:a16="http://schemas.microsoft.com/office/drawing/2014/main" id="{F859A927-31E0-4770-8AC3-60E34AE8F7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55" name="Group 56">
                <a:extLst>
                  <a:ext uri="{FF2B5EF4-FFF2-40B4-BE49-F238E27FC236}">
                    <a16:creationId xmlns:a16="http://schemas.microsoft.com/office/drawing/2014/main" id="{16A8DA64-FB9F-4562-94DC-A13741F6C6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56" name="AutoShape 10">
                  <a:extLst>
                    <a:ext uri="{FF2B5EF4-FFF2-40B4-BE49-F238E27FC236}">
                      <a16:creationId xmlns:a16="http://schemas.microsoft.com/office/drawing/2014/main" id="{18D4BA4C-5D1E-4CD4-907E-A984EA7F08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7" name="Line 27">
                  <a:extLst>
                    <a:ext uri="{FF2B5EF4-FFF2-40B4-BE49-F238E27FC236}">
                      <a16:creationId xmlns:a16="http://schemas.microsoft.com/office/drawing/2014/main" id="{2868E3B5-FD79-4D7E-A7A9-07B4FE817E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Line 28">
                  <a:extLst>
                    <a:ext uri="{FF2B5EF4-FFF2-40B4-BE49-F238E27FC236}">
                      <a16:creationId xmlns:a16="http://schemas.microsoft.com/office/drawing/2014/main" id="{0D9CDCB1-FA2C-4882-8540-2A6DDD7B38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Line 29">
                  <a:extLst>
                    <a:ext uri="{FF2B5EF4-FFF2-40B4-BE49-F238E27FC236}">
                      <a16:creationId xmlns:a16="http://schemas.microsoft.com/office/drawing/2014/main" id="{35BF886A-3B57-4F68-B8DD-5579C08218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Line 30">
                  <a:extLst>
                    <a:ext uri="{FF2B5EF4-FFF2-40B4-BE49-F238E27FC236}">
                      <a16:creationId xmlns:a16="http://schemas.microsoft.com/office/drawing/2014/main" id="{626AF32F-E855-482F-A30F-B4BA02C926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Line 31">
                  <a:extLst>
                    <a:ext uri="{FF2B5EF4-FFF2-40B4-BE49-F238E27FC236}">
                      <a16:creationId xmlns:a16="http://schemas.microsoft.com/office/drawing/2014/main" id="{9952DB36-807F-4588-AA5D-D9D827231E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Line 32">
                  <a:extLst>
                    <a:ext uri="{FF2B5EF4-FFF2-40B4-BE49-F238E27FC236}">
                      <a16:creationId xmlns:a16="http://schemas.microsoft.com/office/drawing/2014/main" id="{65042AC8-9FE5-4E25-BEE5-B705831D2F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Line 33">
                  <a:extLst>
                    <a:ext uri="{FF2B5EF4-FFF2-40B4-BE49-F238E27FC236}">
                      <a16:creationId xmlns:a16="http://schemas.microsoft.com/office/drawing/2014/main" id="{70312A93-6641-4C0E-941A-15F587A0E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Line 34">
                  <a:extLst>
                    <a:ext uri="{FF2B5EF4-FFF2-40B4-BE49-F238E27FC236}">
                      <a16:creationId xmlns:a16="http://schemas.microsoft.com/office/drawing/2014/main" id="{7C8BD03E-6C06-4136-BE54-9DF78E4F81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8" name="AutoShape 66">
              <a:extLst>
                <a:ext uri="{FF2B5EF4-FFF2-40B4-BE49-F238E27FC236}">
                  <a16:creationId xmlns:a16="http://schemas.microsoft.com/office/drawing/2014/main" id="{FB93C14D-2FB8-4E6A-9C25-91EC8D4AE6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880" y="3600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49" name="AutoShape 67">
              <a:extLst>
                <a:ext uri="{FF2B5EF4-FFF2-40B4-BE49-F238E27FC236}">
                  <a16:creationId xmlns:a16="http://schemas.microsoft.com/office/drawing/2014/main" id="{4902E8D5-CE9F-45CF-A2E5-1FB8CAD06D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880" y="292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50" name="AutoShape 68">
              <a:extLst>
                <a:ext uri="{FF2B5EF4-FFF2-40B4-BE49-F238E27FC236}">
                  <a16:creationId xmlns:a16="http://schemas.microsoft.com/office/drawing/2014/main" id="{3D3264E6-EED4-4528-B91D-8726582707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880" y="244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51" name="Group 69">
              <a:extLst>
                <a:ext uri="{FF2B5EF4-FFF2-40B4-BE49-F238E27FC236}">
                  <a16:creationId xmlns:a16="http://schemas.microsoft.com/office/drawing/2014/main" id="{65E363A1-19DB-45B1-B48C-A2C4B19963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1728"/>
              <a:ext cx="672" cy="697"/>
              <a:chOff x="1872" y="1776"/>
              <a:chExt cx="672" cy="697"/>
            </a:xfrm>
          </p:grpSpPr>
          <p:pic>
            <p:nvPicPr>
              <p:cNvPr id="52" name="Picture 70" descr="http://www.axis.com/solutions/system/applications/img/web.jpg">
                <a:extLst>
                  <a:ext uri="{FF2B5EF4-FFF2-40B4-BE49-F238E27FC236}">
                    <a16:creationId xmlns:a16="http://schemas.microsoft.com/office/drawing/2014/main" id="{9DE757A1-D486-424F-8DFA-F570B01CD4E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1872" y="1776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AutoShape 23">
                <a:extLst>
                  <a:ext uri="{FF2B5EF4-FFF2-40B4-BE49-F238E27FC236}">
                    <a16:creationId xmlns:a16="http://schemas.microsoft.com/office/drawing/2014/main" id="{DC46B04F-A7BC-4E34-A7B8-0C887C205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8" y="2268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rgbClr val="A50021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CC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Attacker</a:t>
                </a: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20" y="197600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1- Ciphertext-only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has access only to. some ciphertext.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He tries to find the key and the plaintext</a:t>
            </a:r>
          </a:p>
        </p:txBody>
      </p:sp>
    </p:spTree>
    <p:extLst>
      <p:ext uri="{BB962C8B-B14F-4D97-AF65-F5344CB8AC3E}">
        <p14:creationId xmlns:p14="http://schemas.microsoft.com/office/powerpoint/2010/main" val="227445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20" y="197600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1- Ciphertext-only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has access only to. some ciphertext.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He tries to find the key and the plaintext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881394-73CA-4B61-ADC6-82FC07B4C75B}"/>
              </a:ext>
            </a:extLst>
          </p:cNvPr>
          <p:cNvSpPr/>
          <p:nvPr/>
        </p:nvSpPr>
        <p:spPr>
          <a:xfrm>
            <a:off x="324222" y="3120545"/>
            <a:ext cx="3906761" cy="3139321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en-US" b="1" dirty="0"/>
              <a:t>a- Ciphertext-only </a:t>
            </a:r>
            <a:r>
              <a:rPr lang="en-US" b="1" dirty="0">
                <a:solidFill>
                  <a:srgbClr val="FF0000"/>
                </a:solidFill>
              </a:rPr>
              <a:t>Brute-force</a:t>
            </a:r>
            <a:r>
              <a:rPr lang="en-US" b="1" dirty="0"/>
              <a:t> attack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also called exhaustive-key-search attack.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Attacker tries to use all possible keys until the plaintext make sense.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prevent it, the number of possible keys must be very large.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B2AA73-110A-4AFB-8EDF-31041D8502A2}"/>
              </a:ext>
            </a:extLst>
          </p:cNvPr>
          <p:cNvSpPr/>
          <p:nvPr/>
        </p:nvSpPr>
        <p:spPr>
          <a:xfrm>
            <a:off x="4452728" y="3117234"/>
            <a:ext cx="3776871" cy="3139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b- Ciphertext-only </a:t>
            </a:r>
            <a:r>
              <a:rPr lang="en-US" b="1" dirty="0">
                <a:solidFill>
                  <a:srgbClr val="FF0000"/>
                </a:solidFill>
              </a:rPr>
              <a:t>Statistical</a:t>
            </a:r>
            <a:r>
              <a:rPr lang="en-US" b="1" dirty="0"/>
              <a:t> attack</a:t>
            </a: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can benefit from statistical characteristics of language.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example, the most-used character in ciphertext is assumed as 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 prevent it, the cipher should hide the characteristics of the language.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208EB74-5B48-4249-AD08-FD0AC58E399E}"/>
              </a:ext>
            </a:extLst>
          </p:cNvPr>
          <p:cNvSpPr/>
          <p:nvPr/>
        </p:nvSpPr>
        <p:spPr>
          <a:xfrm>
            <a:off x="8451344" y="3117234"/>
            <a:ext cx="3435853" cy="3139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c- Ciphertext-only </a:t>
            </a:r>
            <a:r>
              <a:rPr lang="en-US" b="1" dirty="0">
                <a:solidFill>
                  <a:srgbClr val="FF0000"/>
                </a:solidFill>
              </a:rPr>
              <a:t>Pattern</a:t>
            </a:r>
            <a:r>
              <a:rPr lang="en-US" b="1" dirty="0"/>
              <a:t> attack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can benefit from the patterns created in ciphertext.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These patterns can be used to break the cipher.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prevent it, the cipher should look as random as possible.</a:t>
            </a:r>
          </a:p>
        </p:txBody>
      </p:sp>
    </p:spTree>
    <p:extLst>
      <p:ext uri="{BB962C8B-B14F-4D97-AF65-F5344CB8AC3E}">
        <p14:creationId xmlns:p14="http://schemas.microsoft.com/office/powerpoint/2010/main" val="376635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74282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2- Known Plaintext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has access to some plaintext/ciphertext pairs in addition to ciphertext he wants to break.</a:t>
            </a:r>
          </a:p>
        </p:txBody>
      </p:sp>
      <p:sp>
        <p:nvSpPr>
          <p:cNvPr id="10" name="Line 4">
            <a:extLst>
              <a:ext uri="{FF2B5EF4-FFF2-40B4-BE49-F238E27FC236}">
                <a16:creationId xmlns:a16="http://schemas.microsoft.com/office/drawing/2014/main" id="{D9A5C21F-35EC-4E99-A05E-598C63800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1496" y="5973405"/>
            <a:ext cx="5562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8C6E0D-F3E1-4D37-8BD8-B64224F93362}"/>
              </a:ext>
            </a:extLst>
          </p:cNvPr>
          <p:cNvGrpSpPr>
            <a:grpSpLocks/>
          </p:cNvGrpSpPr>
          <p:nvPr/>
        </p:nvGrpSpPr>
        <p:grpSpPr bwMode="auto">
          <a:xfrm>
            <a:off x="2107096" y="3230205"/>
            <a:ext cx="1066800" cy="2971800"/>
            <a:chOff x="576" y="1989"/>
            <a:chExt cx="672" cy="1995"/>
          </a:xfrm>
        </p:grpSpPr>
        <p:grpSp>
          <p:nvGrpSpPr>
            <p:cNvPr id="12" name="Group 6">
              <a:extLst>
                <a:ext uri="{FF2B5EF4-FFF2-40B4-BE49-F238E27FC236}">
                  <a16:creationId xmlns:a16="http://schemas.microsoft.com/office/drawing/2014/main" id="{889B43DA-40CC-41E0-B468-7C059987D3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" y="3525"/>
              <a:ext cx="572" cy="459"/>
              <a:chOff x="402" y="2634"/>
              <a:chExt cx="524" cy="363"/>
            </a:xfrm>
          </p:grpSpPr>
          <p:sp>
            <p:nvSpPr>
              <p:cNvPr id="17" name="Text Box 9">
                <a:extLst>
                  <a:ext uri="{FF2B5EF4-FFF2-40B4-BE49-F238E27FC236}">
                    <a16:creationId xmlns:a16="http://schemas.microsoft.com/office/drawing/2014/main" id="{4E08A650-624B-4ABA-9149-1E43DA1A31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18" name="Group 8">
                <a:extLst>
                  <a:ext uri="{FF2B5EF4-FFF2-40B4-BE49-F238E27FC236}">
                    <a16:creationId xmlns:a16="http://schemas.microsoft.com/office/drawing/2014/main" id="{0B2FCF15-775D-400D-ACB7-82FBAE3CA0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19" name="AutoShape 10">
                  <a:extLst>
                    <a:ext uri="{FF2B5EF4-FFF2-40B4-BE49-F238E27FC236}">
                      <a16:creationId xmlns:a16="http://schemas.microsoft.com/office/drawing/2014/main" id="{F2765D91-AB3D-4954-959B-5B2C6AF6C0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rgbClr val="A5002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20" name="Line 27">
                  <a:extLst>
                    <a:ext uri="{FF2B5EF4-FFF2-40B4-BE49-F238E27FC236}">
                      <a16:creationId xmlns:a16="http://schemas.microsoft.com/office/drawing/2014/main" id="{638EC147-8F1C-409B-B4E9-785652A5F9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Line 28">
                  <a:extLst>
                    <a:ext uri="{FF2B5EF4-FFF2-40B4-BE49-F238E27FC236}">
                      <a16:creationId xmlns:a16="http://schemas.microsoft.com/office/drawing/2014/main" id="{A1353E1A-53DC-48D2-ACCE-049F400886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Line 29">
                  <a:extLst>
                    <a:ext uri="{FF2B5EF4-FFF2-40B4-BE49-F238E27FC236}">
                      <a16:creationId xmlns:a16="http://schemas.microsoft.com/office/drawing/2014/main" id="{0556402A-C74C-491A-9FF0-C5463748CC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Line 30">
                  <a:extLst>
                    <a:ext uri="{FF2B5EF4-FFF2-40B4-BE49-F238E27FC236}">
                      <a16:creationId xmlns:a16="http://schemas.microsoft.com/office/drawing/2014/main" id="{E2FDC0C7-41B5-49E4-843A-F52C7DD012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Line 31">
                  <a:extLst>
                    <a:ext uri="{FF2B5EF4-FFF2-40B4-BE49-F238E27FC236}">
                      <a16:creationId xmlns:a16="http://schemas.microsoft.com/office/drawing/2014/main" id="{65D3EC94-7F11-4D0A-8215-4DFB0A84F8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Line 32">
                  <a:extLst>
                    <a:ext uri="{FF2B5EF4-FFF2-40B4-BE49-F238E27FC236}">
                      <a16:creationId xmlns:a16="http://schemas.microsoft.com/office/drawing/2014/main" id="{77BC0C18-39EB-4090-B8F0-A98FBB6DA2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Line 33">
                  <a:extLst>
                    <a:ext uri="{FF2B5EF4-FFF2-40B4-BE49-F238E27FC236}">
                      <a16:creationId xmlns:a16="http://schemas.microsoft.com/office/drawing/2014/main" id="{D3B23586-3255-4EE7-9673-1F423278C2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Line 34">
                  <a:extLst>
                    <a:ext uri="{FF2B5EF4-FFF2-40B4-BE49-F238E27FC236}">
                      <a16:creationId xmlns:a16="http://schemas.microsoft.com/office/drawing/2014/main" id="{B4B4327A-B346-4AD9-A2CB-7C0D0339EC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3" name="AutoShape 18">
              <a:extLst>
                <a:ext uri="{FF2B5EF4-FFF2-40B4-BE49-F238E27FC236}">
                  <a16:creationId xmlns:a16="http://schemas.microsoft.com/office/drawing/2014/main" id="{23085903-0B83-42C3-A37C-5C0CF25257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736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14" name="Group 19">
              <a:extLst>
                <a:ext uri="{FF2B5EF4-FFF2-40B4-BE49-F238E27FC236}">
                  <a16:creationId xmlns:a16="http://schemas.microsoft.com/office/drawing/2014/main" id="{61FFF91D-AE09-4D77-BB30-D22253386D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89"/>
              <a:ext cx="672" cy="771"/>
              <a:chOff x="576" y="1989"/>
              <a:chExt cx="672" cy="771"/>
            </a:xfrm>
          </p:grpSpPr>
          <p:pic>
            <p:nvPicPr>
              <p:cNvPr id="15" name="Picture 20" descr="http://www.axis.com/solutions/system/applications/img/web.jpg">
                <a:extLst>
                  <a:ext uri="{FF2B5EF4-FFF2-40B4-BE49-F238E27FC236}">
                    <a16:creationId xmlns:a16="http://schemas.microsoft.com/office/drawing/2014/main" id="{B232A30C-F62F-4FAD-883A-1792E0949C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576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AutoShape 23">
                <a:extLst>
                  <a:ext uri="{FF2B5EF4-FFF2-40B4-BE49-F238E27FC236}">
                    <a16:creationId xmlns:a16="http://schemas.microsoft.com/office/drawing/2014/main" id="{C3D38408-625F-446E-A990-02E90D5F9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989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A</a:t>
                </a:r>
              </a:p>
            </p:txBody>
          </p:sp>
        </p:grpSp>
      </p:grpSp>
      <p:grpSp>
        <p:nvGrpSpPr>
          <p:cNvPr id="28" name="Group 22">
            <a:extLst>
              <a:ext uri="{FF2B5EF4-FFF2-40B4-BE49-F238E27FC236}">
                <a16:creationId xmlns:a16="http://schemas.microsoft.com/office/drawing/2014/main" id="{4DA30C91-9325-414C-857C-70141BE6476C}"/>
              </a:ext>
            </a:extLst>
          </p:cNvPr>
          <p:cNvGrpSpPr>
            <a:grpSpLocks/>
          </p:cNvGrpSpPr>
          <p:nvPr/>
        </p:nvGrpSpPr>
        <p:grpSpPr bwMode="auto">
          <a:xfrm>
            <a:off x="8507896" y="3230205"/>
            <a:ext cx="1066800" cy="2971800"/>
            <a:chOff x="4608" y="1976"/>
            <a:chExt cx="672" cy="2008"/>
          </a:xfrm>
        </p:grpSpPr>
        <p:grpSp>
          <p:nvGrpSpPr>
            <p:cNvPr id="29" name="Group 23">
              <a:extLst>
                <a:ext uri="{FF2B5EF4-FFF2-40B4-BE49-F238E27FC236}">
                  <a16:creationId xmlns:a16="http://schemas.microsoft.com/office/drawing/2014/main" id="{FE2F09BE-0873-4F8F-9F62-BEE3E55EAE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5" y="3525"/>
              <a:ext cx="572" cy="459"/>
              <a:chOff x="402" y="2634"/>
              <a:chExt cx="524" cy="363"/>
            </a:xfrm>
          </p:grpSpPr>
          <p:sp>
            <p:nvSpPr>
              <p:cNvPr id="34" name="Text Box 9">
                <a:extLst>
                  <a:ext uri="{FF2B5EF4-FFF2-40B4-BE49-F238E27FC236}">
                    <a16:creationId xmlns:a16="http://schemas.microsoft.com/office/drawing/2014/main" id="{87824D58-CCD6-4FEE-9773-3A0445A9A0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35" name="Group 25">
                <a:extLst>
                  <a:ext uri="{FF2B5EF4-FFF2-40B4-BE49-F238E27FC236}">
                    <a16:creationId xmlns:a16="http://schemas.microsoft.com/office/drawing/2014/main" id="{C15464AE-C30A-4762-8813-31780ADBCF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36" name="AutoShape 10">
                  <a:extLst>
                    <a:ext uri="{FF2B5EF4-FFF2-40B4-BE49-F238E27FC236}">
                      <a16:creationId xmlns:a16="http://schemas.microsoft.com/office/drawing/2014/main" id="{8AE27F23-5CB4-4405-9A3D-AB25DBA808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7" name="Line 27">
                  <a:extLst>
                    <a:ext uri="{FF2B5EF4-FFF2-40B4-BE49-F238E27FC236}">
                      <a16:creationId xmlns:a16="http://schemas.microsoft.com/office/drawing/2014/main" id="{F99D72FF-12BE-40DE-8535-74F68A57CF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Line 28">
                  <a:extLst>
                    <a:ext uri="{FF2B5EF4-FFF2-40B4-BE49-F238E27FC236}">
                      <a16:creationId xmlns:a16="http://schemas.microsoft.com/office/drawing/2014/main" id="{45347FF8-5792-49F0-AF50-12214C41CE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Line 29">
                  <a:extLst>
                    <a:ext uri="{FF2B5EF4-FFF2-40B4-BE49-F238E27FC236}">
                      <a16:creationId xmlns:a16="http://schemas.microsoft.com/office/drawing/2014/main" id="{D21DD64C-9526-4DA1-B1DD-550DD8BA22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Line 30">
                  <a:extLst>
                    <a:ext uri="{FF2B5EF4-FFF2-40B4-BE49-F238E27FC236}">
                      <a16:creationId xmlns:a16="http://schemas.microsoft.com/office/drawing/2014/main" id="{7C560E04-7539-44B2-9D18-66DDFE53EB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Line 31">
                  <a:extLst>
                    <a:ext uri="{FF2B5EF4-FFF2-40B4-BE49-F238E27FC236}">
                      <a16:creationId xmlns:a16="http://schemas.microsoft.com/office/drawing/2014/main" id="{5FE97E5C-4F18-4FFB-86C3-95F0944726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Line 32">
                  <a:extLst>
                    <a:ext uri="{FF2B5EF4-FFF2-40B4-BE49-F238E27FC236}">
                      <a16:creationId xmlns:a16="http://schemas.microsoft.com/office/drawing/2014/main" id="{62968E38-BDFD-4FD8-8DC6-3C53A19A3A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Line 33">
                  <a:extLst>
                    <a:ext uri="{FF2B5EF4-FFF2-40B4-BE49-F238E27FC236}">
                      <a16:creationId xmlns:a16="http://schemas.microsoft.com/office/drawing/2014/main" id="{046245D4-0ED2-4309-A030-55CF4CC52F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Line 34">
                  <a:extLst>
                    <a:ext uri="{FF2B5EF4-FFF2-40B4-BE49-F238E27FC236}">
                      <a16:creationId xmlns:a16="http://schemas.microsoft.com/office/drawing/2014/main" id="{D26C5990-FFE8-43BC-8D16-3808C0F01E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0" name="AutoShape 35">
              <a:extLst>
                <a:ext uri="{FF2B5EF4-FFF2-40B4-BE49-F238E27FC236}">
                  <a16:creationId xmlns:a16="http://schemas.microsoft.com/office/drawing/2014/main" id="{36D52B82-0ABF-4527-B373-B073589D807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725" y="2736"/>
              <a:ext cx="380" cy="768"/>
            </a:xfrm>
            <a:prstGeom prst="downArrow">
              <a:avLst>
                <a:gd name="adj1" fmla="val 50000"/>
                <a:gd name="adj2" fmla="val 71111"/>
              </a:avLst>
            </a:prstGeom>
            <a:gradFill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50000" t="50000" r="50000" b="50000"/>
              </a:path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31" name="Group 36">
              <a:extLst>
                <a:ext uri="{FF2B5EF4-FFF2-40B4-BE49-F238E27FC236}">
                  <a16:creationId xmlns:a16="http://schemas.microsoft.com/office/drawing/2014/main" id="{8728FF3B-5879-48A9-B7F9-73D4D73FCA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1976"/>
              <a:ext cx="672" cy="784"/>
              <a:chOff x="4608" y="1976"/>
              <a:chExt cx="672" cy="784"/>
            </a:xfrm>
          </p:grpSpPr>
          <p:pic>
            <p:nvPicPr>
              <p:cNvPr id="32" name="Picture 37" descr="http://www.axis.com/solutions/system/applications/img/web.jpg">
                <a:extLst>
                  <a:ext uri="{FF2B5EF4-FFF2-40B4-BE49-F238E27FC236}">
                    <a16:creationId xmlns:a16="http://schemas.microsoft.com/office/drawing/2014/main" id="{1745A6D8-BC53-47E7-93B6-912411D96B0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4608" y="2208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AutoShape 23">
                <a:extLst>
                  <a:ext uri="{FF2B5EF4-FFF2-40B4-BE49-F238E27FC236}">
                    <a16:creationId xmlns:a16="http://schemas.microsoft.com/office/drawing/2014/main" id="{4F8962E1-2F6C-4BB6-BDF9-94519AC828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0" y="1976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chemeClr val="folHlink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CC0000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User B</a:t>
                </a:r>
              </a:p>
            </p:txBody>
          </p:sp>
        </p:grpSp>
      </p:grpSp>
      <p:grpSp>
        <p:nvGrpSpPr>
          <p:cNvPr id="45" name="Group 39">
            <a:extLst>
              <a:ext uri="{FF2B5EF4-FFF2-40B4-BE49-F238E27FC236}">
                <a16:creationId xmlns:a16="http://schemas.microsoft.com/office/drawing/2014/main" id="{94B598F6-2098-434D-B39E-8DE7B04952C0}"/>
              </a:ext>
            </a:extLst>
          </p:cNvPr>
          <p:cNvGrpSpPr>
            <a:grpSpLocks/>
          </p:cNvGrpSpPr>
          <p:nvPr/>
        </p:nvGrpSpPr>
        <p:grpSpPr bwMode="auto">
          <a:xfrm>
            <a:off x="3935896" y="3001605"/>
            <a:ext cx="2814638" cy="2971800"/>
            <a:chOff x="1728" y="1776"/>
            <a:chExt cx="1773" cy="2064"/>
          </a:xfrm>
        </p:grpSpPr>
        <p:sp>
          <p:nvSpPr>
            <p:cNvPr id="46" name="Rectangle 40">
              <a:extLst>
                <a:ext uri="{FF2B5EF4-FFF2-40B4-BE49-F238E27FC236}">
                  <a16:creationId xmlns:a16="http://schemas.microsoft.com/office/drawing/2014/main" id="{49975392-4842-48EE-AD3C-A80CF6D11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2064"/>
              <a:ext cx="1296" cy="168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shape">
                <a:fillToRect l="50000" t="50000" r="50000" b="50000"/>
              </a:path>
            </a:gradFill>
            <a:ln w="38100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47" name="AutoShape 23">
              <a:extLst>
                <a:ext uri="{FF2B5EF4-FFF2-40B4-BE49-F238E27FC236}">
                  <a16:creationId xmlns:a16="http://schemas.microsoft.com/office/drawing/2014/main" id="{B1203E07-0422-460F-A95C-D7AAC43A3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" y="2708"/>
              <a:ext cx="672" cy="221"/>
            </a:xfrm>
            <a:prstGeom prst="octagon">
              <a:avLst>
                <a:gd name="adj" fmla="val 17361"/>
              </a:avLst>
            </a:prstGeom>
            <a:solidFill>
              <a:schemeClr val="folHlink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C0000"/>
              </a:outerShdw>
            </a:effectLst>
          </p:spPr>
          <p:txBody>
            <a:bodyPr wrap="none" tIns="10800" bIns="10800" anchor="ctr"/>
            <a:lstStyle/>
            <a:p>
              <a:pPr algn="ctr">
                <a:defRPr/>
              </a:pPr>
              <a:r>
                <a:rPr lang="en-US" sz="1200" b="1">
                  <a:latin typeface="Tahoma" pitchFamily="34" charset="0"/>
                  <a:cs typeface="Tahoma" pitchFamily="34" charset="0"/>
                </a:rPr>
                <a:t>Analyze</a:t>
              </a:r>
            </a:p>
          </p:txBody>
        </p:sp>
        <p:grpSp>
          <p:nvGrpSpPr>
            <p:cNvPr id="48" name="Group 42">
              <a:extLst>
                <a:ext uri="{FF2B5EF4-FFF2-40B4-BE49-F238E27FC236}">
                  <a16:creationId xmlns:a16="http://schemas.microsoft.com/office/drawing/2014/main" id="{05CBA473-B851-4040-BAE7-0F61BD0555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7" y="2085"/>
              <a:ext cx="524" cy="363"/>
              <a:chOff x="868" y="3093"/>
              <a:chExt cx="524" cy="363"/>
            </a:xfrm>
          </p:grpSpPr>
          <p:sp>
            <p:nvSpPr>
              <p:cNvPr id="67" name="Text Box 9">
                <a:extLst>
                  <a:ext uri="{FF2B5EF4-FFF2-40B4-BE49-F238E27FC236}">
                    <a16:creationId xmlns:a16="http://schemas.microsoft.com/office/drawing/2014/main" id="{0F01B810-795A-44A9-A1B9-7E22034ADD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" y="3093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Plaintext</a:t>
                </a:r>
                <a:endParaRPr lang="en-US" altLang="en-US" sz="4000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68" name="Group 44">
                <a:extLst>
                  <a:ext uri="{FF2B5EF4-FFF2-40B4-BE49-F238E27FC236}">
                    <a16:creationId xmlns:a16="http://schemas.microsoft.com/office/drawing/2014/main" id="{F412C49F-2163-4566-967F-AA15D705BB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3216"/>
                <a:ext cx="333" cy="240"/>
                <a:chOff x="497" y="2656"/>
                <a:chExt cx="333" cy="320"/>
              </a:xfrm>
            </p:grpSpPr>
            <p:sp>
              <p:nvSpPr>
                <p:cNvPr id="69" name="AutoShape 10">
                  <a:extLst>
                    <a:ext uri="{FF2B5EF4-FFF2-40B4-BE49-F238E27FC236}">
                      <a16:creationId xmlns:a16="http://schemas.microsoft.com/office/drawing/2014/main" id="{83DF2153-C4CF-4D6A-AB57-7BC7DA6E4C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rgbClr val="FF7C80"/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70" name="Line 27">
                  <a:extLst>
                    <a:ext uri="{FF2B5EF4-FFF2-40B4-BE49-F238E27FC236}">
                      <a16:creationId xmlns:a16="http://schemas.microsoft.com/office/drawing/2014/main" id="{DC6B3BA1-C27C-4D6B-8959-2CF41C638A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Line 28">
                  <a:extLst>
                    <a:ext uri="{FF2B5EF4-FFF2-40B4-BE49-F238E27FC236}">
                      <a16:creationId xmlns:a16="http://schemas.microsoft.com/office/drawing/2014/main" id="{6E683AC3-70F9-4FE2-AB72-98320F729F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Line 29">
                  <a:extLst>
                    <a:ext uri="{FF2B5EF4-FFF2-40B4-BE49-F238E27FC236}">
                      <a16:creationId xmlns:a16="http://schemas.microsoft.com/office/drawing/2014/main" id="{3ADF7653-0B05-4193-9B53-8D69F3195E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Line 30">
                  <a:extLst>
                    <a:ext uri="{FF2B5EF4-FFF2-40B4-BE49-F238E27FC236}">
                      <a16:creationId xmlns:a16="http://schemas.microsoft.com/office/drawing/2014/main" id="{63A372D8-D44D-4B65-846E-02FB97C9A0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Line 31">
                  <a:extLst>
                    <a:ext uri="{FF2B5EF4-FFF2-40B4-BE49-F238E27FC236}">
                      <a16:creationId xmlns:a16="http://schemas.microsoft.com/office/drawing/2014/main" id="{31D04A8C-FA1D-455B-A488-3770077151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Line 32">
                  <a:extLst>
                    <a:ext uri="{FF2B5EF4-FFF2-40B4-BE49-F238E27FC236}">
                      <a16:creationId xmlns:a16="http://schemas.microsoft.com/office/drawing/2014/main" id="{52CD7FD7-4804-422E-917D-2D4EAC6052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Line 33">
                  <a:extLst>
                    <a:ext uri="{FF2B5EF4-FFF2-40B4-BE49-F238E27FC236}">
                      <a16:creationId xmlns:a16="http://schemas.microsoft.com/office/drawing/2014/main" id="{7C3C4AA3-CFAC-4965-94F5-EC7B20D7B4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Line 34">
                  <a:extLst>
                    <a:ext uri="{FF2B5EF4-FFF2-40B4-BE49-F238E27FC236}">
                      <a16:creationId xmlns:a16="http://schemas.microsoft.com/office/drawing/2014/main" id="{675CDD36-B0D6-4A96-B670-16F7077EE2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9" name="Group 54">
              <a:extLst>
                <a:ext uri="{FF2B5EF4-FFF2-40B4-BE49-F238E27FC236}">
                  <a16:creationId xmlns:a16="http://schemas.microsoft.com/office/drawing/2014/main" id="{FEAF9594-1DE8-43D2-A1CE-B35A58E990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9" y="3171"/>
              <a:ext cx="572" cy="459"/>
              <a:chOff x="402" y="2634"/>
              <a:chExt cx="524" cy="363"/>
            </a:xfrm>
          </p:grpSpPr>
          <p:sp>
            <p:nvSpPr>
              <p:cNvPr id="56" name="Text Box 9">
                <a:extLst>
                  <a:ext uri="{FF2B5EF4-FFF2-40B4-BE49-F238E27FC236}">
                    <a16:creationId xmlns:a16="http://schemas.microsoft.com/office/drawing/2014/main" id="{B46897B7-ED83-4D6F-9DB2-B0C729D4E5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" y="2634"/>
                <a:ext cx="5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r>
                  <a:rPr lang="en-US" altLang="en-US" sz="1200" b="1">
                    <a:latin typeface="Tahoma" panose="020B0604030504040204" pitchFamily="34" charset="0"/>
                    <a:cs typeface="Tahoma" panose="020B0604030504040204" pitchFamily="34" charset="0"/>
                  </a:rPr>
                  <a:t>Ciphertext</a:t>
                </a:r>
              </a:p>
            </p:txBody>
          </p: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0848574C-E937-473C-A9B2-3DE3C9250B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8" y="2757"/>
                <a:ext cx="333" cy="240"/>
                <a:chOff x="497" y="2656"/>
                <a:chExt cx="333" cy="320"/>
              </a:xfrm>
            </p:grpSpPr>
            <p:sp>
              <p:nvSpPr>
                <p:cNvPr id="58" name="AutoShape 10">
                  <a:extLst>
                    <a:ext uri="{FF2B5EF4-FFF2-40B4-BE49-F238E27FC236}">
                      <a16:creationId xmlns:a16="http://schemas.microsoft.com/office/drawing/2014/main" id="{F81FB2C8-317A-49C9-8A3B-8ABC22A898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" y="2656"/>
                  <a:ext cx="333" cy="32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hlink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ar-EG" altLang="en-US" sz="2800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9" name="Line 27">
                  <a:extLst>
                    <a:ext uri="{FF2B5EF4-FFF2-40B4-BE49-F238E27FC236}">
                      <a16:creationId xmlns:a16="http://schemas.microsoft.com/office/drawing/2014/main" id="{E6118AC2-8D2E-42E5-A41D-264DF13559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0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Line 28">
                  <a:extLst>
                    <a:ext uri="{FF2B5EF4-FFF2-40B4-BE49-F238E27FC236}">
                      <a16:creationId xmlns:a16="http://schemas.microsoft.com/office/drawing/2014/main" id="{8CE4ECA7-7D2F-4B0C-9433-56EC4D899B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6" y="2736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Line 29">
                  <a:extLst>
                    <a:ext uri="{FF2B5EF4-FFF2-40B4-BE49-F238E27FC236}">
                      <a16:creationId xmlns:a16="http://schemas.microsoft.com/office/drawing/2014/main" id="{EF567BFE-4D54-492E-94BE-5F37CC89DF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77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Line 30">
                  <a:extLst>
                    <a:ext uri="{FF2B5EF4-FFF2-40B4-BE49-F238E27FC236}">
                      <a16:creationId xmlns:a16="http://schemas.microsoft.com/office/drawing/2014/main" id="{63A1BA18-7E17-42D2-B4F6-E8209E3C96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09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Line 31">
                  <a:extLst>
                    <a:ext uri="{FF2B5EF4-FFF2-40B4-BE49-F238E27FC236}">
                      <a16:creationId xmlns:a16="http://schemas.microsoft.com/office/drawing/2014/main" id="{170B56AD-46B3-483E-89CF-015CA07F7C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849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Line 32">
                  <a:extLst>
                    <a:ext uri="{FF2B5EF4-FFF2-40B4-BE49-F238E27FC236}">
                      <a16:creationId xmlns:a16="http://schemas.microsoft.com/office/drawing/2014/main" id="{4712943D-DCFA-4243-9961-5AB00E4D82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9" y="2883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Line 33">
                  <a:extLst>
                    <a:ext uri="{FF2B5EF4-FFF2-40B4-BE49-F238E27FC236}">
                      <a16:creationId xmlns:a16="http://schemas.microsoft.com/office/drawing/2014/main" id="{E6E7C422-E891-4355-B1FA-706F133717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23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Line 34">
                  <a:extLst>
                    <a:ext uri="{FF2B5EF4-FFF2-40B4-BE49-F238E27FC236}">
                      <a16:creationId xmlns:a16="http://schemas.microsoft.com/office/drawing/2014/main" id="{307D66A4-E61D-4087-AA3E-F2A5A19C27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2" y="2956"/>
                  <a:ext cx="14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0" name="AutoShape 66">
              <a:extLst>
                <a:ext uri="{FF2B5EF4-FFF2-40B4-BE49-F238E27FC236}">
                  <a16:creationId xmlns:a16="http://schemas.microsoft.com/office/drawing/2014/main" id="{7214DE6B-9E29-4A9F-A4B9-E90AE620126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736" y="3648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51" name="AutoShape 67">
              <a:extLst>
                <a:ext uri="{FF2B5EF4-FFF2-40B4-BE49-F238E27FC236}">
                  <a16:creationId xmlns:a16="http://schemas.microsoft.com/office/drawing/2014/main" id="{2F4FDBC2-CFB8-41C8-B483-3E314CA4C94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736" y="2976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52" name="AutoShape 68">
              <a:extLst>
                <a:ext uri="{FF2B5EF4-FFF2-40B4-BE49-F238E27FC236}">
                  <a16:creationId xmlns:a16="http://schemas.microsoft.com/office/drawing/2014/main" id="{6E31CE7A-208E-4DAA-928F-A5F636E351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736" y="2496"/>
              <a:ext cx="240" cy="192"/>
            </a:xfrm>
            <a:prstGeom prst="downArrow">
              <a:avLst>
                <a:gd name="adj1" fmla="val 50000"/>
                <a:gd name="adj2" fmla="val 35185"/>
              </a:avLst>
            </a:prstGeom>
            <a:solidFill>
              <a:srgbClr val="0000CC"/>
            </a:solidFill>
            <a:ln w="9525" algn="ctr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pSp>
          <p:nvGrpSpPr>
            <p:cNvPr id="53" name="Group 69">
              <a:extLst>
                <a:ext uri="{FF2B5EF4-FFF2-40B4-BE49-F238E27FC236}">
                  <a16:creationId xmlns:a16="http://schemas.microsoft.com/office/drawing/2014/main" id="{D4A95018-704B-4058-8907-04DCD20317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776"/>
              <a:ext cx="672" cy="697"/>
              <a:chOff x="1872" y="1776"/>
              <a:chExt cx="672" cy="697"/>
            </a:xfrm>
          </p:grpSpPr>
          <p:pic>
            <p:nvPicPr>
              <p:cNvPr id="54" name="Picture 70" descr="http://www.axis.com/solutions/system/applications/img/web.jpg">
                <a:extLst>
                  <a:ext uri="{FF2B5EF4-FFF2-40B4-BE49-F238E27FC236}">
                    <a16:creationId xmlns:a16="http://schemas.microsoft.com/office/drawing/2014/main" id="{521E826B-B941-4AA6-B841-45A18E475C0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r:link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7464" r="80022" b="1466"/>
              <a:stretch>
                <a:fillRect/>
              </a:stretch>
            </p:blipFill>
            <p:spPr bwMode="auto">
              <a:xfrm>
                <a:off x="1872" y="1776"/>
                <a:ext cx="67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5" name="AutoShape 23">
                <a:extLst>
                  <a:ext uri="{FF2B5EF4-FFF2-40B4-BE49-F238E27FC236}">
                    <a16:creationId xmlns:a16="http://schemas.microsoft.com/office/drawing/2014/main" id="{6C37271E-5395-4385-9A0F-80E93B3F33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8" y="2268"/>
                <a:ext cx="608" cy="205"/>
              </a:xfrm>
              <a:prstGeom prst="octagon">
                <a:avLst>
                  <a:gd name="adj" fmla="val 17361"/>
                </a:avLst>
              </a:prstGeom>
              <a:solidFill>
                <a:srgbClr val="A50021"/>
              </a:solidFill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CC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200" b="1">
                    <a:latin typeface="Tahoma" pitchFamily="34" charset="0"/>
                    <a:cs typeface="Tahoma" pitchFamily="34" charset="0"/>
                  </a:rPr>
                  <a:t>Attacker</a:t>
                </a:r>
              </a:p>
            </p:txBody>
          </p:sp>
        </p:grpSp>
      </p:grpSp>
      <p:grpSp>
        <p:nvGrpSpPr>
          <p:cNvPr id="79" name="Group 72">
            <a:extLst>
              <a:ext uri="{FF2B5EF4-FFF2-40B4-BE49-F238E27FC236}">
                <a16:creationId xmlns:a16="http://schemas.microsoft.com/office/drawing/2014/main" id="{F508E576-5A81-401C-8DA5-0E8C5EB59342}"/>
              </a:ext>
            </a:extLst>
          </p:cNvPr>
          <p:cNvGrpSpPr>
            <a:grpSpLocks/>
          </p:cNvGrpSpPr>
          <p:nvPr/>
        </p:nvGrpSpPr>
        <p:grpSpPr bwMode="auto">
          <a:xfrm>
            <a:off x="6272696" y="3611205"/>
            <a:ext cx="1612900" cy="1752600"/>
            <a:chOff x="3408" y="2208"/>
            <a:chExt cx="1016" cy="1104"/>
          </a:xfrm>
        </p:grpSpPr>
        <p:grpSp>
          <p:nvGrpSpPr>
            <p:cNvPr id="80" name="Group 73">
              <a:extLst>
                <a:ext uri="{FF2B5EF4-FFF2-40B4-BE49-F238E27FC236}">
                  <a16:creationId xmlns:a16="http://schemas.microsoft.com/office/drawing/2014/main" id="{1B30D56B-8F2D-489E-B49C-CA65268E5A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4" y="2208"/>
              <a:ext cx="480" cy="1104"/>
              <a:chOff x="3944" y="1856"/>
              <a:chExt cx="480" cy="1104"/>
            </a:xfrm>
          </p:grpSpPr>
          <p:sp>
            <p:nvSpPr>
              <p:cNvPr id="82" name="Rectangle 74">
                <a:extLst>
                  <a:ext uri="{FF2B5EF4-FFF2-40B4-BE49-F238E27FC236}">
                    <a16:creationId xmlns:a16="http://schemas.microsoft.com/office/drawing/2014/main" id="{BC77C0F0-90C7-46CA-A26F-42C8C9B1F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4" y="1856"/>
                <a:ext cx="480" cy="1104"/>
              </a:xfrm>
              <a:prstGeom prst="rect">
                <a:avLst/>
              </a:prstGeom>
              <a:gradFill rotWithShape="1">
                <a:gsLst>
                  <a:gs pos="0">
                    <a:srgbClr val="CCFF99">
                      <a:alpha val="78000"/>
                    </a:srgbClr>
                  </a:gs>
                  <a:gs pos="100000">
                    <a:srgbClr val="FFCCFF">
                      <a:alpha val="78998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grpSp>
            <p:nvGrpSpPr>
              <p:cNvPr id="83" name="Group 75">
                <a:extLst>
                  <a:ext uri="{FF2B5EF4-FFF2-40B4-BE49-F238E27FC236}">
                    <a16:creationId xmlns:a16="http://schemas.microsoft.com/office/drawing/2014/main" id="{A14DC1B5-05E9-4E8A-81D6-985A3CEC98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2" y="2544"/>
                <a:ext cx="444" cy="384"/>
                <a:chOff x="402" y="2634"/>
                <a:chExt cx="524" cy="363"/>
              </a:xfrm>
            </p:grpSpPr>
            <p:sp>
              <p:nvSpPr>
                <p:cNvPr id="97" name="Text Box 9">
                  <a:extLst>
                    <a:ext uri="{FF2B5EF4-FFF2-40B4-BE49-F238E27FC236}">
                      <a16:creationId xmlns:a16="http://schemas.microsoft.com/office/drawing/2014/main" id="{CFC34BC5-B386-4B1A-85F4-86F947A4C79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2" y="2634"/>
                  <a:ext cx="524" cy="1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US" altLang="en-US" sz="1000" b="1">
                      <a:latin typeface="Tahoma" panose="020B0604030504040204" pitchFamily="34" charset="0"/>
                      <a:cs typeface="Tahoma" panose="020B0604030504040204" pitchFamily="34" charset="0"/>
                    </a:rPr>
                    <a:t>Ciphertext</a:t>
                  </a:r>
                </a:p>
              </p:txBody>
            </p:sp>
            <p:grpSp>
              <p:nvGrpSpPr>
                <p:cNvPr id="98" name="Group 77">
                  <a:extLst>
                    <a:ext uri="{FF2B5EF4-FFF2-40B4-BE49-F238E27FC236}">
                      <a16:creationId xmlns:a16="http://schemas.microsoft.com/office/drawing/2014/main" id="{3882214C-4108-4B37-9075-457BF1355A9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88" y="2757"/>
                  <a:ext cx="333" cy="240"/>
                  <a:chOff x="497" y="2656"/>
                  <a:chExt cx="333" cy="320"/>
                </a:xfrm>
              </p:grpSpPr>
              <p:sp>
                <p:nvSpPr>
                  <p:cNvPr id="99" name="AutoShape 10">
                    <a:extLst>
                      <a:ext uri="{FF2B5EF4-FFF2-40B4-BE49-F238E27FC236}">
                        <a16:creationId xmlns:a16="http://schemas.microsoft.com/office/drawing/2014/main" id="{C7CB987D-45EC-42DE-9CD3-91A56C0CFE7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7" y="2656"/>
                    <a:ext cx="333" cy="320"/>
                  </a:xfrm>
                  <a:prstGeom prst="foldedCorner">
                    <a:avLst>
                      <a:gd name="adj" fmla="val 12500"/>
                    </a:avLst>
                  </a:prstGeom>
                  <a:solidFill>
                    <a:schemeClr val="hlink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5pPr>
                    <a:lvl6pPr marL="25146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6pPr>
                    <a:lvl7pPr marL="29718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7pPr>
                    <a:lvl8pPr marL="34290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8pPr>
                    <a:lvl9pPr marL="38862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endParaRPr lang="ar-EG" altLang="en-US" sz="2800">
                      <a:latin typeface="Tahoma" panose="020B0604030504040204" pitchFamily="34" charset="0"/>
                      <a:cs typeface="Tahoma" panose="020B0604030504040204" pitchFamily="34" charset="0"/>
                    </a:endParaRPr>
                  </a:p>
                </p:txBody>
              </p:sp>
              <p:sp>
                <p:nvSpPr>
                  <p:cNvPr id="100" name="Line 27">
                    <a:extLst>
                      <a:ext uri="{FF2B5EF4-FFF2-40B4-BE49-F238E27FC236}">
                        <a16:creationId xmlns:a16="http://schemas.microsoft.com/office/drawing/2014/main" id="{5A7C4398-7DDD-4B8C-864A-5D914476F3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703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Line 28">
                    <a:extLst>
                      <a:ext uri="{FF2B5EF4-FFF2-40B4-BE49-F238E27FC236}">
                        <a16:creationId xmlns:a16="http://schemas.microsoft.com/office/drawing/2014/main" id="{282BDC65-734B-46F5-9CBA-25E1383E7B5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46" y="2736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Line 29">
                    <a:extLst>
                      <a:ext uri="{FF2B5EF4-FFF2-40B4-BE49-F238E27FC236}">
                        <a16:creationId xmlns:a16="http://schemas.microsoft.com/office/drawing/2014/main" id="{29BF87D0-B81F-4E82-A98A-2C323C72D0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776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Line 30">
                    <a:extLst>
                      <a:ext uri="{FF2B5EF4-FFF2-40B4-BE49-F238E27FC236}">
                        <a16:creationId xmlns:a16="http://schemas.microsoft.com/office/drawing/2014/main" id="{BCE14738-4539-4EAB-9FCE-B2F407AE1DB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809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Line 31">
                    <a:extLst>
                      <a:ext uri="{FF2B5EF4-FFF2-40B4-BE49-F238E27FC236}">
                        <a16:creationId xmlns:a16="http://schemas.microsoft.com/office/drawing/2014/main" id="{EA7C23B5-607A-4AF5-973E-830A7F49A52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849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Line 32">
                    <a:extLst>
                      <a:ext uri="{FF2B5EF4-FFF2-40B4-BE49-F238E27FC236}">
                        <a16:creationId xmlns:a16="http://schemas.microsoft.com/office/drawing/2014/main" id="{F836D04A-3DE8-40CE-A64F-C81315EE4C2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883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Line 33">
                    <a:extLst>
                      <a:ext uri="{FF2B5EF4-FFF2-40B4-BE49-F238E27FC236}">
                        <a16:creationId xmlns:a16="http://schemas.microsoft.com/office/drawing/2014/main" id="{3A394566-AA25-4C32-83D0-143DD59BA4B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923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Line 34">
                    <a:extLst>
                      <a:ext uri="{FF2B5EF4-FFF2-40B4-BE49-F238E27FC236}">
                        <a16:creationId xmlns:a16="http://schemas.microsoft.com/office/drawing/2014/main" id="{DFBBF4E4-181C-4F13-AD25-AD4CBFB492A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956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4" name="Group 87">
                <a:extLst>
                  <a:ext uri="{FF2B5EF4-FFF2-40B4-BE49-F238E27FC236}">
                    <a16:creationId xmlns:a16="http://schemas.microsoft.com/office/drawing/2014/main" id="{C4587CD1-C05A-4AEA-A253-EB79A64396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6" y="1872"/>
                <a:ext cx="432" cy="315"/>
                <a:chOff x="868" y="3093"/>
                <a:chExt cx="524" cy="363"/>
              </a:xfrm>
            </p:grpSpPr>
            <p:sp>
              <p:nvSpPr>
                <p:cNvPr id="86" name="Text Box 9">
                  <a:extLst>
                    <a:ext uri="{FF2B5EF4-FFF2-40B4-BE49-F238E27FC236}">
                      <a16:creationId xmlns:a16="http://schemas.microsoft.com/office/drawing/2014/main" id="{873A6E2A-3C6F-41C6-B23F-B4D808159A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8" y="3093"/>
                  <a:ext cx="524" cy="1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US" altLang="en-US" sz="1000" b="1">
                      <a:latin typeface="Tahoma" panose="020B0604030504040204" pitchFamily="34" charset="0"/>
                      <a:cs typeface="Tahoma" panose="020B0604030504040204" pitchFamily="34" charset="0"/>
                    </a:rPr>
                    <a:t>Plaintext</a:t>
                  </a:r>
                  <a:endParaRPr lang="en-US" altLang="en-US" sz="3600" b="1"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grpSp>
              <p:nvGrpSpPr>
                <p:cNvPr id="87" name="Group 89">
                  <a:extLst>
                    <a:ext uri="{FF2B5EF4-FFF2-40B4-BE49-F238E27FC236}">
                      <a16:creationId xmlns:a16="http://schemas.microsoft.com/office/drawing/2014/main" id="{B91030AC-B60F-434A-A2BD-990E87CEC80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54" y="3216"/>
                  <a:ext cx="333" cy="240"/>
                  <a:chOff x="497" y="2656"/>
                  <a:chExt cx="333" cy="320"/>
                </a:xfrm>
              </p:grpSpPr>
              <p:sp>
                <p:nvSpPr>
                  <p:cNvPr id="88" name="AutoShape 10">
                    <a:extLst>
                      <a:ext uri="{FF2B5EF4-FFF2-40B4-BE49-F238E27FC236}">
                        <a16:creationId xmlns:a16="http://schemas.microsoft.com/office/drawing/2014/main" id="{7AE69646-0AD2-4CC2-8447-379A924C66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7" y="2656"/>
                    <a:ext cx="333" cy="320"/>
                  </a:xfrm>
                  <a:prstGeom prst="foldedCorner">
                    <a:avLst>
                      <a:gd name="adj" fmla="val 12500"/>
                    </a:avLst>
                  </a:prstGeom>
                  <a:solidFill>
                    <a:srgbClr val="FF7C80"/>
                  </a:solidFill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5pPr>
                    <a:lvl6pPr marL="25146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6pPr>
                    <a:lvl7pPr marL="29718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7pPr>
                    <a:lvl8pPr marL="34290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8pPr>
                    <a:lvl9pPr marL="3886200" indent="-228600" algn="ctr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Bimini-Extended" pitchFamily="2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endParaRPr lang="ar-EG" altLang="en-US">
                      <a:latin typeface="Tahoma" panose="020B0604030504040204" pitchFamily="34" charset="0"/>
                      <a:cs typeface="Tahoma" panose="020B0604030504040204" pitchFamily="34" charset="0"/>
                    </a:endParaRPr>
                  </a:p>
                </p:txBody>
              </p:sp>
              <p:sp>
                <p:nvSpPr>
                  <p:cNvPr id="89" name="Line 27">
                    <a:extLst>
                      <a:ext uri="{FF2B5EF4-FFF2-40B4-BE49-F238E27FC236}">
                        <a16:creationId xmlns:a16="http://schemas.microsoft.com/office/drawing/2014/main" id="{BDB383E8-2335-486C-90D7-AD3AEB3227E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703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Line 28">
                    <a:extLst>
                      <a:ext uri="{FF2B5EF4-FFF2-40B4-BE49-F238E27FC236}">
                        <a16:creationId xmlns:a16="http://schemas.microsoft.com/office/drawing/2014/main" id="{551350AE-515D-45B1-85F2-14BC7B2557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46" y="2736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Line 29">
                    <a:extLst>
                      <a:ext uri="{FF2B5EF4-FFF2-40B4-BE49-F238E27FC236}">
                        <a16:creationId xmlns:a16="http://schemas.microsoft.com/office/drawing/2014/main" id="{B9E7525D-22C1-472D-88DC-85CE03F805D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776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Line 30">
                    <a:extLst>
                      <a:ext uri="{FF2B5EF4-FFF2-40B4-BE49-F238E27FC236}">
                        <a16:creationId xmlns:a16="http://schemas.microsoft.com/office/drawing/2014/main" id="{5C61530A-DB99-48D9-ACAC-8228F3AED8D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809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Line 31">
                    <a:extLst>
                      <a:ext uri="{FF2B5EF4-FFF2-40B4-BE49-F238E27FC236}">
                        <a16:creationId xmlns:a16="http://schemas.microsoft.com/office/drawing/2014/main" id="{EDEA4E80-5DB2-4D9D-AF9B-54BAEEC5769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849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Line 32">
                    <a:extLst>
                      <a:ext uri="{FF2B5EF4-FFF2-40B4-BE49-F238E27FC236}">
                        <a16:creationId xmlns:a16="http://schemas.microsoft.com/office/drawing/2014/main" id="{2C623382-28AB-4D70-A71A-104B0D68005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9" y="2883"/>
                    <a:ext cx="2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Line 33">
                    <a:extLst>
                      <a:ext uri="{FF2B5EF4-FFF2-40B4-BE49-F238E27FC236}">
                        <a16:creationId xmlns:a16="http://schemas.microsoft.com/office/drawing/2014/main" id="{94D6E4CE-A43E-4963-8B84-FCB69FD3E8E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923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Line 34">
                    <a:extLst>
                      <a:ext uri="{FF2B5EF4-FFF2-40B4-BE49-F238E27FC236}">
                        <a16:creationId xmlns:a16="http://schemas.microsoft.com/office/drawing/2014/main" id="{9B195677-F135-45EF-B110-D3B1C53BD24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32" y="2956"/>
                    <a:ext cx="14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85" name="Line 99">
                <a:extLst>
                  <a:ext uri="{FF2B5EF4-FFF2-40B4-BE49-F238E27FC236}">
                    <a16:creationId xmlns:a16="http://schemas.microsoft.com/office/drawing/2014/main" id="{8BCB390C-4C7D-4065-A3C8-987CD139DA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0" y="2208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 type="triangle" w="med" len="lg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" name="Line 100">
              <a:extLst>
                <a:ext uri="{FF2B5EF4-FFF2-40B4-BE49-F238E27FC236}">
                  <a16:creationId xmlns:a16="http://schemas.microsoft.com/office/drawing/2014/main" id="{B8FF0FD5-1466-477F-A314-7BBE56546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8" y="2760"/>
              <a:ext cx="52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109" name="AutoShape 23">
            <a:extLst>
              <a:ext uri="{FF2B5EF4-FFF2-40B4-BE49-F238E27FC236}">
                <a16:creationId xmlns:a16="http://schemas.microsoft.com/office/drawing/2014/main" id="{2131866C-6042-441A-9E2C-339E8E98C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8796" y="3204805"/>
            <a:ext cx="1422400" cy="457200"/>
          </a:xfrm>
          <a:prstGeom prst="octagon">
            <a:avLst>
              <a:gd name="adj" fmla="val 1736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Previous pair</a:t>
            </a:r>
          </a:p>
        </p:txBody>
      </p:sp>
    </p:spTree>
    <p:extLst>
      <p:ext uri="{BB962C8B-B14F-4D97-AF65-F5344CB8AC3E}">
        <p14:creationId xmlns:p14="http://schemas.microsoft.com/office/powerpoint/2010/main" val="229926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Four Cryptanalysis Methods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15739" y="2744635"/>
            <a:ext cx="99594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2- Known Plaintext Attack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Attacker uses the relationship between the previous pair to analyze the current ciphertext assuming that the key has not been changed.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is less likely to happed because the key is usually changed.</a:t>
            </a:r>
          </a:p>
        </p:txBody>
      </p:sp>
    </p:spTree>
    <p:extLst>
      <p:ext uri="{BB962C8B-B14F-4D97-AF65-F5344CB8AC3E}">
        <p14:creationId xmlns:p14="http://schemas.microsoft.com/office/powerpoint/2010/main" val="3096982518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836</Words>
  <Application>Microsoft Office PowerPoint</Application>
  <PresentationFormat>Widescreen</PresentationFormat>
  <Paragraphs>160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Bimini-Extended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6#Lecture   Cryptography– Part 4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6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295</cp:revision>
  <dcterms:created xsi:type="dcterms:W3CDTF">2021-05-23T05:55:00Z</dcterms:created>
  <dcterms:modified xsi:type="dcterms:W3CDTF">2023-01-18T06:27:13Z</dcterms:modified>
</cp:coreProperties>
</file>