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1"/>
  </p:notesMasterIdLst>
  <p:sldIdLst>
    <p:sldId id="256" r:id="rId2"/>
    <p:sldId id="379" r:id="rId3"/>
    <p:sldId id="327" r:id="rId4"/>
    <p:sldId id="408" r:id="rId5"/>
    <p:sldId id="409" r:id="rId6"/>
    <p:sldId id="410" r:id="rId7"/>
    <p:sldId id="411" r:id="rId8"/>
    <p:sldId id="364" r:id="rId9"/>
    <p:sldId id="326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7F09"/>
    <a:srgbClr val="FBCC9A"/>
    <a:srgbClr val="B8C4C5"/>
    <a:srgbClr val="546668"/>
    <a:srgbClr val="94B6D2"/>
    <a:srgbClr val="A5B592"/>
    <a:srgbClr val="DBE1D3"/>
    <a:srgbClr val="F49E86"/>
    <a:srgbClr val="A5300F"/>
    <a:srgbClr val="A6A6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النمط المتوسط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نمط متوسط 3 - تمييز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نمط فاتح 2 - تمييز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55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519331-4BDF-4E56-9029-698398FA5D34}" type="datetimeFigureOut">
              <a:rPr lang="en-GB" smtClean="0"/>
              <a:t>18/01/2023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01106A-63F7-471F-ABE4-1F8412FF9F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54319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حرر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ar-SA" dirty="0"/>
              <a:t>حرر أنماط نص الشكل الرئيسي</a:t>
            </a:r>
          </a:p>
          <a:p>
            <a:pPr lvl="1"/>
            <a:r>
              <a:rPr lang="ar-SA" dirty="0"/>
              <a:t>المستوى الثاني</a:t>
            </a:r>
          </a:p>
          <a:p>
            <a:pPr lvl="2"/>
            <a:r>
              <a:rPr lang="ar-SA" dirty="0"/>
              <a:t>المستوى الثالث</a:t>
            </a:r>
          </a:p>
          <a:p>
            <a:pPr lvl="3"/>
            <a:r>
              <a:rPr lang="ar-SA" dirty="0"/>
              <a:t>المستوى الرابع</a:t>
            </a:r>
          </a:p>
          <a:p>
            <a:pPr lvl="4"/>
            <a:r>
              <a:rPr lang="ar-SA" dirty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حرر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32" name="Flowchart: Delay 10">
            <a:extLst>
              <a:ext uri="{FF2B5EF4-FFF2-40B4-BE49-F238E27FC236}">
                <a16:creationId xmlns:a16="http://schemas.microsoft.com/office/drawing/2014/main" id="{530DC4B3-57F0-4275-AF6C-960710CEFC52}"/>
              </a:ext>
            </a:extLst>
          </p:cNvPr>
          <p:cNvSpPr/>
          <p:nvPr userDrawn="1"/>
        </p:nvSpPr>
        <p:spPr>
          <a:xfrm>
            <a:off x="-1" y="0"/>
            <a:ext cx="3930651" cy="6868633"/>
          </a:xfrm>
          <a:custGeom>
            <a:avLst/>
            <a:gdLst>
              <a:gd name="connsiteX0" fmla="*/ 0 w 2913321"/>
              <a:gd name="connsiteY0" fmla="*/ 0 h 6858000"/>
              <a:gd name="connsiteX1" fmla="*/ 1456661 w 2913321"/>
              <a:gd name="connsiteY1" fmla="*/ 0 h 6858000"/>
              <a:gd name="connsiteX2" fmla="*/ 2913322 w 2913321"/>
              <a:gd name="connsiteY2" fmla="*/ 3429000 h 6858000"/>
              <a:gd name="connsiteX3" fmla="*/ 1456661 w 2913321"/>
              <a:gd name="connsiteY3" fmla="*/ 6858000 h 6858000"/>
              <a:gd name="connsiteX4" fmla="*/ 0 w 2913321"/>
              <a:gd name="connsiteY4" fmla="*/ 6858000 h 6858000"/>
              <a:gd name="connsiteX5" fmla="*/ 0 w 2913321"/>
              <a:gd name="connsiteY5" fmla="*/ 0 h 6858000"/>
              <a:gd name="connsiteX0" fmla="*/ 0 w 2935089"/>
              <a:gd name="connsiteY0" fmla="*/ 0 h 6858000"/>
              <a:gd name="connsiteX1" fmla="*/ 457201 w 2935089"/>
              <a:gd name="connsiteY1" fmla="*/ 0 h 6858000"/>
              <a:gd name="connsiteX2" fmla="*/ 2913322 w 2935089"/>
              <a:gd name="connsiteY2" fmla="*/ 3429000 h 6858000"/>
              <a:gd name="connsiteX3" fmla="*/ 1456661 w 2935089"/>
              <a:gd name="connsiteY3" fmla="*/ 6858000 h 6858000"/>
              <a:gd name="connsiteX4" fmla="*/ 0 w 2935089"/>
              <a:gd name="connsiteY4" fmla="*/ 6858000 h 6858000"/>
              <a:gd name="connsiteX5" fmla="*/ 0 w 2935089"/>
              <a:gd name="connsiteY5" fmla="*/ 0 h 6858000"/>
              <a:gd name="connsiteX0" fmla="*/ 0 w 2914459"/>
              <a:gd name="connsiteY0" fmla="*/ 0 h 6868633"/>
              <a:gd name="connsiteX1" fmla="*/ 457201 w 2914459"/>
              <a:gd name="connsiteY1" fmla="*/ 0 h 6868633"/>
              <a:gd name="connsiteX2" fmla="*/ 2913322 w 2914459"/>
              <a:gd name="connsiteY2" fmla="*/ 3429000 h 6868633"/>
              <a:gd name="connsiteX3" fmla="*/ 148856 w 2914459"/>
              <a:gd name="connsiteY3" fmla="*/ 6868633 h 6868633"/>
              <a:gd name="connsiteX4" fmla="*/ 0 w 2914459"/>
              <a:gd name="connsiteY4" fmla="*/ 6858000 h 6868633"/>
              <a:gd name="connsiteX5" fmla="*/ 0 w 2914459"/>
              <a:gd name="connsiteY5" fmla="*/ 0 h 6868633"/>
              <a:gd name="connsiteX0" fmla="*/ 0 w 3371423"/>
              <a:gd name="connsiteY0" fmla="*/ 0 h 6868633"/>
              <a:gd name="connsiteX1" fmla="*/ 457201 w 3371423"/>
              <a:gd name="connsiteY1" fmla="*/ 0 h 6868633"/>
              <a:gd name="connsiteX2" fmla="*/ 3370522 w 3371423"/>
              <a:gd name="connsiteY2" fmla="*/ 3450265 h 6868633"/>
              <a:gd name="connsiteX3" fmla="*/ 148856 w 3371423"/>
              <a:gd name="connsiteY3" fmla="*/ 6868633 h 6868633"/>
              <a:gd name="connsiteX4" fmla="*/ 0 w 3371423"/>
              <a:gd name="connsiteY4" fmla="*/ 6858000 h 6868633"/>
              <a:gd name="connsiteX5" fmla="*/ 0 w 3371423"/>
              <a:gd name="connsiteY5" fmla="*/ 0 h 6868633"/>
              <a:gd name="connsiteX0" fmla="*/ 0 w 3370684"/>
              <a:gd name="connsiteY0" fmla="*/ 0 h 6868633"/>
              <a:gd name="connsiteX1" fmla="*/ 457201 w 3370684"/>
              <a:gd name="connsiteY1" fmla="*/ 0 h 6868633"/>
              <a:gd name="connsiteX2" fmla="*/ 3370522 w 3370684"/>
              <a:gd name="connsiteY2" fmla="*/ 3450265 h 6868633"/>
              <a:gd name="connsiteX3" fmla="*/ 148856 w 3370684"/>
              <a:gd name="connsiteY3" fmla="*/ 6868633 h 6868633"/>
              <a:gd name="connsiteX4" fmla="*/ 0 w 3370684"/>
              <a:gd name="connsiteY4" fmla="*/ 6858000 h 6868633"/>
              <a:gd name="connsiteX5" fmla="*/ 0 w 3370684"/>
              <a:gd name="connsiteY5" fmla="*/ 0 h 68686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70684" h="6868633">
                <a:moveTo>
                  <a:pt x="0" y="0"/>
                </a:moveTo>
                <a:lnTo>
                  <a:pt x="457201" y="0"/>
                </a:lnTo>
                <a:cubicBezTo>
                  <a:pt x="1261693" y="0"/>
                  <a:pt x="3347485" y="1061483"/>
                  <a:pt x="3370522" y="3450265"/>
                </a:cubicBezTo>
                <a:cubicBezTo>
                  <a:pt x="3393559" y="5839047"/>
                  <a:pt x="953348" y="6868633"/>
                  <a:pt x="148856" y="6868633"/>
                </a:cubicBez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8251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C9AC32-DF2D-4CEF-A6CF-B34A2716D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1/18/2023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AFB578-A5E3-4921-AA46-FD65CD36E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3ACC61-559F-4B5D-8734-C1F414B7E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lowchart: Delay 10">
            <a:extLst>
              <a:ext uri="{FF2B5EF4-FFF2-40B4-BE49-F238E27FC236}">
                <a16:creationId xmlns:a16="http://schemas.microsoft.com/office/drawing/2014/main" id="{BA8A894D-5FE1-4F98-9DF4-9F91D8B46DAA}"/>
              </a:ext>
            </a:extLst>
          </p:cNvPr>
          <p:cNvSpPr/>
          <p:nvPr userDrawn="1"/>
        </p:nvSpPr>
        <p:spPr>
          <a:xfrm>
            <a:off x="0" y="0"/>
            <a:ext cx="3370684" cy="6868633"/>
          </a:xfrm>
          <a:custGeom>
            <a:avLst/>
            <a:gdLst>
              <a:gd name="connsiteX0" fmla="*/ 0 w 2913321"/>
              <a:gd name="connsiteY0" fmla="*/ 0 h 6858000"/>
              <a:gd name="connsiteX1" fmla="*/ 1456661 w 2913321"/>
              <a:gd name="connsiteY1" fmla="*/ 0 h 6858000"/>
              <a:gd name="connsiteX2" fmla="*/ 2913322 w 2913321"/>
              <a:gd name="connsiteY2" fmla="*/ 3429000 h 6858000"/>
              <a:gd name="connsiteX3" fmla="*/ 1456661 w 2913321"/>
              <a:gd name="connsiteY3" fmla="*/ 6858000 h 6858000"/>
              <a:gd name="connsiteX4" fmla="*/ 0 w 2913321"/>
              <a:gd name="connsiteY4" fmla="*/ 6858000 h 6858000"/>
              <a:gd name="connsiteX5" fmla="*/ 0 w 2913321"/>
              <a:gd name="connsiteY5" fmla="*/ 0 h 6858000"/>
              <a:gd name="connsiteX0" fmla="*/ 0 w 2935089"/>
              <a:gd name="connsiteY0" fmla="*/ 0 h 6858000"/>
              <a:gd name="connsiteX1" fmla="*/ 457201 w 2935089"/>
              <a:gd name="connsiteY1" fmla="*/ 0 h 6858000"/>
              <a:gd name="connsiteX2" fmla="*/ 2913322 w 2935089"/>
              <a:gd name="connsiteY2" fmla="*/ 3429000 h 6858000"/>
              <a:gd name="connsiteX3" fmla="*/ 1456661 w 2935089"/>
              <a:gd name="connsiteY3" fmla="*/ 6858000 h 6858000"/>
              <a:gd name="connsiteX4" fmla="*/ 0 w 2935089"/>
              <a:gd name="connsiteY4" fmla="*/ 6858000 h 6858000"/>
              <a:gd name="connsiteX5" fmla="*/ 0 w 2935089"/>
              <a:gd name="connsiteY5" fmla="*/ 0 h 6858000"/>
              <a:gd name="connsiteX0" fmla="*/ 0 w 2914459"/>
              <a:gd name="connsiteY0" fmla="*/ 0 h 6868633"/>
              <a:gd name="connsiteX1" fmla="*/ 457201 w 2914459"/>
              <a:gd name="connsiteY1" fmla="*/ 0 h 6868633"/>
              <a:gd name="connsiteX2" fmla="*/ 2913322 w 2914459"/>
              <a:gd name="connsiteY2" fmla="*/ 3429000 h 6868633"/>
              <a:gd name="connsiteX3" fmla="*/ 148856 w 2914459"/>
              <a:gd name="connsiteY3" fmla="*/ 6868633 h 6868633"/>
              <a:gd name="connsiteX4" fmla="*/ 0 w 2914459"/>
              <a:gd name="connsiteY4" fmla="*/ 6858000 h 6868633"/>
              <a:gd name="connsiteX5" fmla="*/ 0 w 2914459"/>
              <a:gd name="connsiteY5" fmla="*/ 0 h 6868633"/>
              <a:gd name="connsiteX0" fmla="*/ 0 w 3371423"/>
              <a:gd name="connsiteY0" fmla="*/ 0 h 6868633"/>
              <a:gd name="connsiteX1" fmla="*/ 457201 w 3371423"/>
              <a:gd name="connsiteY1" fmla="*/ 0 h 6868633"/>
              <a:gd name="connsiteX2" fmla="*/ 3370522 w 3371423"/>
              <a:gd name="connsiteY2" fmla="*/ 3450265 h 6868633"/>
              <a:gd name="connsiteX3" fmla="*/ 148856 w 3371423"/>
              <a:gd name="connsiteY3" fmla="*/ 6868633 h 6868633"/>
              <a:gd name="connsiteX4" fmla="*/ 0 w 3371423"/>
              <a:gd name="connsiteY4" fmla="*/ 6858000 h 6868633"/>
              <a:gd name="connsiteX5" fmla="*/ 0 w 3371423"/>
              <a:gd name="connsiteY5" fmla="*/ 0 h 6868633"/>
              <a:gd name="connsiteX0" fmla="*/ 0 w 3370684"/>
              <a:gd name="connsiteY0" fmla="*/ 0 h 6868633"/>
              <a:gd name="connsiteX1" fmla="*/ 457201 w 3370684"/>
              <a:gd name="connsiteY1" fmla="*/ 0 h 6868633"/>
              <a:gd name="connsiteX2" fmla="*/ 3370522 w 3370684"/>
              <a:gd name="connsiteY2" fmla="*/ 3450265 h 6868633"/>
              <a:gd name="connsiteX3" fmla="*/ 148856 w 3370684"/>
              <a:gd name="connsiteY3" fmla="*/ 6868633 h 6868633"/>
              <a:gd name="connsiteX4" fmla="*/ 0 w 3370684"/>
              <a:gd name="connsiteY4" fmla="*/ 6858000 h 6868633"/>
              <a:gd name="connsiteX5" fmla="*/ 0 w 3370684"/>
              <a:gd name="connsiteY5" fmla="*/ 0 h 68686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70684" h="6868633">
                <a:moveTo>
                  <a:pt x="0" y="0"/>
                </a:moveTo>
                <a:lnTo>
                  <a:pt x="457201" y="0"/>
                </a:lnTo>
                <a:cubicBezTo>
                  <a:pt x="1261693" y="0"/>
                  <a:pt x="3347485" y="1061483"/>
                  <a:pt x="3370522" y="3450265"/>
                </a:cubicBezTo>
                <a:cubicBezTo>
                  <a:pt x="3393559" y="5839047"/>
                  <a:pt x="953348" y="6868633"/>
                  <a:pt x="148856" y="6868633"/>
                </a:cubicBez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5025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7205C3EB-E067-429F-A6EE-0F6C7D489CDD}"/>
              </a:ext>
            </a:extLst>
          </p:cNvPr>
          <p:cNvGrpSpPr/>
          <p:nvPr userDrawn="1"/>
        </p:nvGrpSpPr>
        <p:grpSpPr>
          <a:xfrm>
            <a:off x="504497" y="1082566"/>
            <a:ext cx="11067393" cy="5076496"/>
            <a:chOff x="504497" y="1082566"/>
            <a:chExt cx="11067393" cy="5076496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EF1178E9-1E90-43B6-BADB-C453A5DA8CD8}"/>
                </a:ext>
              </a:extLst>
            </p:cNvPr>
            <p:cNvSpPr/>
            <p:nvPr/>
          </p:nvSpPr>
          <p:spPr>
            <a:xfrm>
              <a:off x="504497" y="1082566"/>
              <a:ext cx="11067393" cy="507649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41CDC70B-3B54-4C10-8D11-ECB5EA9887CB}"/>
                </a:ext>
              </a:extLst>
            </p:cNvPr>
            <p:cNvSpPr/>
            <p:nvPr/>
          </p:nvSpPr>
          <p:spPr>
            <a:xfrm>
              <a:off x="819807" y="1355835"/>
              <a:ext cx="10436772" cy="4562178"/>
            </a:xfrm>
            <a:prstGeom prst="rect">
              <a:avLst/>
            </a:prstGeom>
            <a:solidFill>
              <a:schemeClr val="bg1"/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8" name="Isosceles Triangle 7">
              <a:extLst>
                <a:ext uri="{FF2B5EF4-FFF2-40B4-BE49-F238E27FC236}">
                  <a16:creationId xmlns:a16="http://schemas.microsoft.com/office/drawing/2014/main" id="{ACBD8AD9-7C98-4E03-9400-3212125C5BC6}"/>
                </a:ext>
              </a:extLst>
            </p:cNvPr>
            <p:cNvSpPr/>
            <p:nvPr/>
          </p:nvSpPr>
          <p:spPr>
            <a:xfrm>
              <a:off x="504497" y="3268717"/>
              <a:ext cx="4424855" cy="2890345"/>
            </a:xfrm>
            <a:prstGeom prst="triangle">
              <a:avLst>
                <a:gd name="adj" fmla="val 0"/>
              </a:avLst>
            </a:prstGeom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حرر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61" r:id="rId6"/>
    <p:sldLayoutId id="2147483660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1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BC667C2-5917-478C-B32D-4431786A66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6042" y="2554635"/>
            <a:ext cx="8679915" cy="1748729"/>
          </a:xfrm>
        </p:spPr>
        <p:txBody>
          <a:bodyPr anchor="ctr">
            <a:noAutofit/>
          </a:bodyPr>
          <a:lstStyle/>
          <a:p>
            <a:r>
              <a:rPr lang="en-US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1111 CYS</a:t>
            </a:r>
            <a:br>
              <a:rPr lang="ar-SA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r>
              <a:rPr lang="en-US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Cyber Security Foundations</a:t>
            </a:r>
            <a:br>
              <a:rPr lang="en-US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br>
              <a:rPr lang="ar-SA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r>
              <a:rPr lang="en-GB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6</a:t>
            </a:r>
            <a:r>
              <a:rPr lang="ar-SA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#</a:t>
            </a:r>
            <a:r>
              <a:rPr lang="en-GB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Lecture  </a:t>
            </a:r>
            <a:br>
              <a:rPr lang="ar-SA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r>
              <a:rPr lang="en-US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Cryptography– Part 3</a:t>
            </a:r>
            <a:br>
              <a:rPr lang="en-US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endParaRPr lang="ar-SA" sz="3600" dirty="0">
              <a:solidFill>
                <a:schemeClr val="tx1"/>
              </a:solidFill>
            </a:endParaRPr>
          </a:p>
        </p:txBody>
      </p:sp>
      <p:pic>
        <p:nvPicPr>
          <p:cNvPr id="4" name="Picture 15">
            <a:extLst>
              <a:ext uri="{FF2B5EF4-FFF2-40B4-BE49-F238E27FC236}">
                <a16:creationId xmlns:a16="http://schemas.microsoft.com/office/drawing/2014/main" id="{AF838472-B53A-49C3-8F80-A351961770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5" name="مستطيل 6">
            <a:extLst>
              <a:ext uri="{FF2B5EF4-FFF2-40B4-BE49-F238E27FC236}">
                <a16:creationId xmlns:a16="http://schemas.microsoft.com/office/drawing/2014/main" id="{69B406F3-0CEF-42A7-88CF-5677951270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565553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93ACE14-E7DE-457B-822C-5CF43CC9EE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866" y="1595736"/>
            <a:ext cx="6842904" cy="4126707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0" algn="l" rtl="0">
              <a:lnSpc>
                <a:spcPct val="100000"/>
              </a:lnSpc>
              <a:buNone/>
            </a:pPr>
            <a:r>
              <a:rPr lang="en-GB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Topics:</a:t>
            </a:r>
            <a:endParaRPr lang="ar-SA" sz="28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446088" indent="-446088"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Data Security Techniques</a:t>
            </a:r>
          </a:p>
          <a:p>
            <a:pPr marL="446088" indent="-446088"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A Model for a Cryptosystem </a:t>
            </a:r>
          </a:p>
          <a:p>
            <a:pPr marL="446088" indent="-446088"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Objectives of Cryptography</a:t>
            </a:r>
          </a:p>
          <a:p>
            <a:pPr marL="446088" indent="-446088"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Categories of Cryptography Techniques</a:t>
            </a:r>
          </a:p>
          <a:p>
            <a:pPr marL="446088" indent="-446088"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Basics of Symmetric-key Encryption</a:t>
            </a:r>
          </a:p>
          <a:p>
            <a:pPr marL="446088" indent="-446088"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400" b="1" dirty="0" err="1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Kerckhoff’s</a:t>
            </a:r>
            <a:r>
              <a:rPr lang="en-US" sz="2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Principle</a:t>
            </a:r>
          </a:p>
          <a:p>
            <a:pPr marL="446088" indent="-446088"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Cryptanalysis </a:t>
            </a:r>
            <a:endParaRPr lang="ar-SA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endParaRPr lang="ar-SA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44BADFC5-BDFB-4EC7-9738-AA94363199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pic>
        <p:nvPicPr>
          <p:cNvPr id="18" name="صورة 17" descr="صورة تحتوي على نص&#10;&#10;تم إنشاء الوصف تلقائياً">
            <a:extLst>
              <a:ext uri="{FF2B5EF4-FFF2-40B4-BE49-F238E27FC236}">
                <a16:creationId xmlns:a16="http://schemas.microsoft.com/office/drawing/2014/main" id="{A2796007-5A94-4264-931C-5B25895A40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23770" y="1720820"/>
            <a:ext cx="4017857" cy="3876539"/>
          </a:xfrm>
          <a:prstGeom prst="rect">
            <a:avLst/>
          </a:prstGeom>
        </p:spPr>
      </p:pic>
      <p:sp>
        <p:nvSpPr>
          <p:cNvPr id="9" name="مستطيل 6">
            <a:extLst>
              <a:ext uri="{FF2B5EF4-FFF2-40B4-BE49-F238E27FC236}">
                <a16:creationId xmlns:a16="http://schemas.microsoft.com/office/drawing/2014/main" id="{4D191401-2255-41CD-84A7-43AF252DEA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268127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B15DAF-1B90-440D-94C2-2B542EEE07B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2691873"/>
            <a:ext cx="3455987" cy="1006475"/>
          </a:xfrm>
        </p:spPr>
        <p:txBody>
          <a:bodyPr>
            <a:normAutofit/>
          </a:bodyPr>
          <a:lstStyle/>
          <a:p>
            <a:r>
              <a:rPr lang="en-US" b="1" dirty="0"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Objectives </a:t>
            </a:r>
            <a:endParaRPr lang="en-GB" b="1" dirty="0">
              <a:latin typeface="Sakkal Majalla" panose="02000000000000000000" pitchFamily="2" charset="-78"/>
              <a:ea typeface="+mn-ea"/>
              <a:cs typeface="Sakkal Majalla" panose="02000000000000000000" pitchFamily="2" charset="-78"/>
            </a:endParaRPr>
          </a:p>
        </p:txBody>
      </p:sp>
      <p:pic>
        <p:nvPicPr>
          <p:cNvPr id="9" name="Picture 15">
            <a:extLst>
              <a:ext uri="{FF2B5EF4-FFF2-40B4-BE49-F238E27FC236}">
                <a16:creationId xmlns:a16="http://schemas.microsoft.com/office/drawing/2014/main" id="{7079E822-FE8A-45A5-AA7B-B751F83E5E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grpSp>
        <p:nvGrpSpPr>
          <p:cNvPr id="38" name="مجموعة 4">
            <a:extLst>
              <a:ext uri="{FF2B5EF4-FFF2-40B4-BE49-F238E27FC236}">
                <a16:creationId xmlns:a16="http://schemas.microsoft.com/office/drawing/2014/main" id="{DFBB2E2A-19B0-4BDD-9796-09671CC78628}"/>
              </a:ext>
            </a:extLst>
          </p:cNvPr>
          <p:cNvGrpSpPr/>
          <p:nvPr/>
        </p:nvGrpSpPr>
        <p:grpSpPr>
          <a:xfrm>
            <a:off x="4053579" y="1545688"/>
            <a:ext cx="6038076" cy="523220"/>
            <a:chOff x="4792288" y="1193945"/>
            <a:chExt cx="3921633" cy="523220"/>
          </a:xfrm>
        </p:grpSpPr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8298C16E-6448-4B1C-AB1A-5D62B5B2DE7C}"/>
                </a:ext>
              </a:extLst>
            </p:cNvPr>
            <p:cNvSpPr txBox="1"/>
            <p:nvPr/>
          </p:nvSpPr>
          <p:spPr>
            <a:xfrm>
              <a:off x="5128361" y="1193945"/>
              <a:ext cx="3585560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rtl="1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altLang="ar-EG" sz="28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Illustrate the objectives of cryptography</a:t>
              </a:r>
            </a:p>
          </p:txBody>
        </p:sp>
        <p:sp>
          <p:nvSpPr>
            <p:cNvPr id="40" name="شكل بيضاوي 2">
              <a:extLst>
                <a:ext uri="{FF2B5EF4-FFF2-40B4-BE49-F238E27FC236}">
                  <a16:creationId xmlns:a16="http://schemas.microsoft.com/office/drawing/2014/main" id="{41EFC118-7865-4D7B-AD05-54466FA3AFF1}"/>
                </a:ext>
              </a:extLst>
            </p:cNvPr>
            <p:cNvSpPr/>
            <p:nvPr/>
          </p:nvSpPr>
          <p:spPr>
            <a:xfrm>
              <a:off x="4792288" y="1262010"/>
              <a:ext cx="306082" cy="306082"/>
            </a:xfrm>
            <a:prstGeom prst="ellipse">
              <a:avLst/>
            </a:prstGeom>
            <a:solidFill>
              <a:srgbClr val="20646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41" name="مجموعة 4">
            <a:extLst>
              <a:ext uri="{FF2B5EF4-FFF2-40B4-BE49-F238E27FC236}">
                <a16:creationId xmlns:a16="http://schemas.microsoft.com/office/drawing/2014/main" id="{35A34580-B1C7-41E2-A4A6-92700B09CD12}"/>
              </a:ext>
            </a:extLst>
          </p:cNvPr>
          <p:cNvGrpSpPr/>
          <p:nvPr/>
        </p:nvGrpSpPr>
        <p:grpSpPr>
          <a:xfrm>
            <a:off x="4093944" y="2238983"/>
            <a:ext cx="5951535" cy="1384995"/>
            <a:chOff x="4792288" y="1135444"/>
            <a:chExt cx="3915148" cy="1384995"/>
          </a:xfrm>
        </p:grpSpPr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097BA69D-5798-49A8-8DC0-3E7317439102}"/>
                </a:ext>
              </a:extLst>
            </p:cNvPr>
            <p:cNvSpPr txBox="1"/>
            <p:nvPr/>
          </p:nvSpPr>
          <p:spPr>
            <a:xfrm>
              <a:off x="5121876" y="1135444"/>
              <a:ext cx="3585560" cy="138499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rtl="1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altLang="ar-EG" sz="28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Differentiate between categories of Cryptography Techniques</a:t>
              </a:r>
            </a:p>
            <a:p>
              <a:pPr rtl="1" fontAlgn="auto">
                <a:spcBef>
                  <a:spcPts val="0"/>
                </a:spcBef>
                <a:spcAft>
                  <a:spcPts val="0"/>
                </a:spcAft>
              </a:pPr>
              <a:endParaRPr lang="en-US" altLang="ar-EG" sz="2800" b="1" dirty="0"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</p:txBody>
        </p:sp>
        <p:sp>
          <p:nvSpPr>
            <p:cNvPr id="43" name="شكل بيضاوي 2">
              <a:extLst>
                <a:ext uri="{FF2B5EF4-FFF2-40B4-BE49-F238E27FC236}">
                  <a16:creationId xmlns:a16="http://schemas.microsoft.com/office/drawing/2014/main" id="{5AD10ABC-3A6F-4C3A-838C-A99A4387EA8A}"/>
                </a:ext>
              </a:extLst>
            </p:cNvPr>
            <p:cNvSpPr/>
            <p:nvPr/>
          </p:nvSpPr>
          <p:spPr>
            <a:xfrm>
              <a:off x="4792288" y="1262010"/>
              <a:ext cx="306082" cy="306082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44" name="مجموعة 4">
            <a:extLst>
              <a:ext uri="{FF2B5EF4-FFF2-40B4-BE49-F238E27FC236}">
                <a16:creationId xmlns:a16="http://schemas.microsoft.com/office/drawing/2014/main" id="{64B1C5EB-1AAC-410D-AA50-09BE5197A0E5}"/>
              </a:ext>
            </a:extLst>
          </p:cNvPr>
          <p:cNvGrpSpPr/>
          <p:nvPr/>
        </p:nvGrpSpPr>
        <p:grpSpPr>
          <a:xfrm>
            <a:off x="4093943" y="3395211"/>
            <a:ext cx="5951535" cy="954107"/>
            <a:chOff x="4792288" y="1167116"/>
            <a:chExt cx="3915777" cy="954107"/>
          </a:xfrm>
        </p:grpSpPr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C608ACFE-A52F-48E7-B091-1BA4A302BEDC}"/>
                </a:ext>
              </a:extLst>
            </p:cNvPr>
            <p:cNvSpPr txBox="1"/>
            <p:nvPr/>
          </p:nvSpPr>
          <p:spPr>
            <a:xfrm>
              <a:off x="5122505" y="1167116"/>
              <a:ext cx="3585560" cy="95410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rtl="1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altLang="ar-EG" sz="2800" b="1" dirty="0">
                  <a:solidFill>
                    <a:srgbClr val="FF000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Illustrate the Basics of Symmetric-key Encryption</a:t>
              </a:r>
            </a:p>
          </p:txBody>
        </p:sp>
        <p:sp>
          <p:nvSpPr>
            <p:cNvPr id="46" name="شكل بيضاوي 2">
              <a:extLst>
                <a:ext uri="{FF2B5EF4-FFF2-40B4-BE49-F238E27FC236}">
                  <a16:creationId xmlns:a16="http://schemas.microsoft.com/office/drawing/2014/main" id="{E34A98E5-07DA-44D5-90B0-EA49EF8B6CAA}"/>
                </a:ext>
              </a:extLst>
            </p:cNvPr>
            <p:cNvSpPr/>
            <p:nvPr/>
          </p:nvSpPr>
          <p:spPr>
            <a:xfrm>
              <a:off x="4792288" y="1262010"/>
              <a:ext cx="306082" cy="306082"/>
            </a:xfrm>
            <a:prstGeom prst="ellipse">
              <a:avLst/>
            </a:prstGeom>
            <a:solidFill>
              <a:srgbClr val="C6DC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50" name="مجموعة 4">
            <a:extLst>
              <a:ext uri="{FF2B5EF4-FFF2-40B4-BE49-F238E27FC236}">
                <a16:creationId xmlns:a16="http://schemas.microsoft.com/office/drawing/2014/main" id="{41D27378-3536-4709-BC5D-2C730F4F6270}"/>
              </a:ext>
            </a:extLst>
          </p:cNvPr>
          <p:cNvGrpSpPr/>
          <p:nvPr/>
        </p:nvGrpSpPr>
        <p:grpSpPr>
          <a:xfrm>
            <a:off x="4093943" y="4501750"/>
            <a:ext cx="6096475" cy="1384995"/>
            <a:chOff x="4792288" y="1167116"/>
            <a:chExt cx="3915777" cy="1384995"/>
          </a:xfrm>
        </p:grpSpPr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91A43B34-1772-4C24-9F9D-D47652A805C2}"/>
                </a:ext>
              </a:extLst>
            </p:cNvPr>
            <p:cNvSpPr txBox="1"/>
            <p:nvPr/>
          </p:nvSpPr>
          <p:spPr>
            <a:xfrm>
              <a:off x="5122505" y="1167116"/>
              <a:ext cx="3585560" cy="138499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altLang="ar-EG" sz="28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Differentiate between ciphering approaches.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ar-EG" altLang="ar-EG" sz="2800" b="1" dirty="0"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</p:txBody>
        </p:sp>
        <p:sp>
          <p:nvSpPr>
            <p:cNvPr id="52" name="شكل بيضاوي 2">
              <a:extLst>
                <a:ext uri="{FF2B5EF4-FFF2-40B4-BE49-F238E27FC236}">
                  <a16:creationId xmlns:a16="http://schemas.microsoft.com/office/drawing/2014/main" id="{36039278-1E62-4FAF-98DE-E0AB13404F7E}"/>
                </a:ext>
              </a:extLst>
            </p:cNvPr>
            <p:cNvSpPr/>
            <p:nvPr/>
          </p:nvSpPr>
          <p:spPr>
            <a:xfrm>
              <a:off x="4792288" y="1262010"/>
              <a:ext cx="306082" cy="306082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24" name="مستطيل 6">
            <a:extLst>
              <a:ext uri="{FF2B5EF4-FFF2-40B4-BE49-F238E27FC236}">
                <a16:creationId xmlns:a16="http://schemas.microsoft.com/office/drawing/2014/main" id="{0EAAD5DC-E5F5-45C6-8CA8-A138C246E1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429345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305892" y="1058059"/>
            <a:ext cx="77657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Symmetric-key Cryptography</a:t>
            </a:r>
          </a:p>
        </p:txBody>
      </p:sp>
      <p:sp>
        <p:nvSpPr>
          <p:cNvPr id="104" name="مستطيل 6">
            <a:extLst>
              <a:ext uri="{FF2B5EF4-FFF2-40B4-BE49-F238E27FC236}">
                <a16:creationId xmlns:a16="http://schemas.microsoft.com/office/drawing/2014/main" id="{246C6399-99ED-4182-9081-D4A0ED7D7F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02D99F3-AB55-4FA3-9489-F3C587777A18}"/>
              </a:ext>
            </a:extLst>
          </p:cNvPr>
          <p:cNvSpPr/>
          <p:nvPr/>
        </p:nvSpPr>
        <p:spPr>
          <a:xfrm>
            <a:off x="1060174" y="2551837"/>
            <a:ext cx="808382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Methods of exchanging the key</a:t>
            </a:r>
          </a:p>
          <a:p>
            <a:r>
              <a:rPr lang="en-US" sz="2400" dirty="0"/>
              <a:t>1- The two principals can meet once and exchange the key face-to-face.</a:t>
            </a:r>
          </a:p>
          <a:p>
            <a:r>
              <a:rPr lang="en-US" sz="2400" dirty="0"/>
              <a:t>2- They can trust a third party to give them the same key. </a:t>
            </a:r>
          </a:p>
          <a:p>
            <a:r>
              <a:rPr lang="en-US" sz="2400" dirty="0"/>
              <a:t>3- They can create a temporary secrete key using asymmetric key cipher.</a:t>
            </a:r>
          </a:p>
        </p:txBody>
      </p:sp>
    </p:spTree>
    <p:extLst>
      <p:ext uri="{BB962C8B-B14F-4D97-AF65-F5344CB8AC3E}">
        <p14:creationId xmlns:p14="http://schemas.microsoft.com/office/powerpoint/2010/main" val="34718630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305892" y="1058059"/>
            <a:ext cx="77657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Symmetric-key Cryptography</a:t>
            </a:r>
          </a:p>
        </p:txBody>
      </p:sp>
      <p:sp>
        <p:nvSpPr>
          <p:cNvPr id="104" name="مستطيل 6">
            <a:extLst>
              <a:ext uri="{FF2B5EF4-FFF2-40B4-BE49-F238E27FC236}">
                <a16:creationId xmlns:a16="http://schemas.microsoft.com/office/drawing/2014/main" id="{246C6399-99ED-4182-9081-D4A0ED7D7F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02D99F3-AB55-4FA3-9489-F3C587777A18}"/>
              </a:ext>
            </a:extLst>
          </p:cNvPr>
          <p:cNvSpPr/>
          <p:nvPr/>
        </p:nvSpPr>
        <p:spPr>
          <a:xfrm>
            <a:off x="1060173" y="2551837"/>
            <a:ext cx="8613913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Requirements for secure encryption</a:t>
            </a:r>
          </a:p>
          <a:p>
            <a:endParaRPr lang="en-US" sz="2400" b="1" dirty="0"/>
          </a:p>
          <a:p>
            <a:r>
              <a:rPr lang="en-US" sz="2400" dirty="0"/>
              <a:t>1- We need a strong encryption algorithm. </a:t>
            </a:r>
          </a:p>
          <a:p>
            <a:r>
              <a:rPr lang="en-US" sz="2400" dirty="0"/>
              <a:t>An opponent who knows the algorithm and ciphertext should not deduce the key or decipher the ciphertext. </a:t>
            </a:r>
          </a:p>
          <a:p>
            <a:r>
              <a:rPr lang="en-US" sz="2400" dirty="0"/>
              <a:t>2- Sender and receiver must have copies of the secret key in a secure fashion and must keep the key secure.</a:t>
            </a:r>
          </a:p>
        </p:txBody>
      </p:sp>
    </p:spTree>
    <p:extLst>
      <p:ext uri="{BB962C8B-B14F-4D97-AF65-F5344CB8AC3E}">
        <p14:creationId xmlns:p14="http://schemas.microsoft.com/office/powerpoint/2010/main" val="25798462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305892" y="1058059"/>
            <a:ext cx="77657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 err="1">
                <a:latin typeface="Sakkal Majalla" panose="02000000000000000000" pitchFamily="2" charset="-78"/>
                <a:cs typeface="Sakkal Majalla" panose="02000000000000000000" pitchFamily="2" charset="-78"/>
              </a:rPr>
              <a:t>Kerckhoff’s</a:t>
            </a:r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 Principle</a:t>
            </a:r>
          </a:p>
        </p:txBody>
      </p:sp>
      <p:sp>
        <p:nvSpPr>
          <p:cNvPr id="104" name="مستطيل 6">
            <a:extLst>
              <a:ext uri="{FF2B5EF4-FFF2-40B4-BE49-F238E27FC236}">
                <a16:creationId xmlns:a16="http://schemas.microsoft.com/office/drawing/2014/main" id="{246C6399-99ED-4182-9081-D4A0ED7D7F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02D99F3-AB55-4FA3-9489-F3C587777A18}"/>
              </a:ext>
            </a:extLst>
          </p:cNvPr>
          <p:cNvSpPr/>
          <p:nvPr/>
        </p:nvSpPr>
        <p:spPr>
          <a:xfrm>
            <a:off x="1060173" y="2551837"/>
            <a:ext cx="8613913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States that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We do not need to keep the algorithm secret; we need to keep only the key secret.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The strength of the cipher to attack must be based only on the secrecy of the key.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The key domain should be so large to make guessing the key is so difficult.</a:t>
            </a:r>
          </a:p>
        </p:txBody>
      </p:sp>
    </p:spTree>
    <p:extLst>
      <p:ext uri="{BB962C8B-B14F-4D97-AF65-F5344CB8AC3E}">
        <p14:creationId xmlns:p14="http://schemas.microsoft.com/office/powerpoint/2010/main" val="22744591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305892" y="1058059"/>
            <a:ext cx="77657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System Security</a:t>
            </a:r>
          </a:p>
        </p:txBody>
      </p:sp>
      <p:sp>
        <p:nvSpPr>
          <p:cNvPr id="104" name="مستطيل 6">
            <a:extLst>
              <a:ext uri="{FF2B5EF4-FFF2-40B4-BE49-F238E27FC236}">
                <a16:creationId xmlns:a16="http://schemas.microsoft.com/office/drawing/2014/main" id="{246C6399-99ED-4182-9081-D4A0ED7D7F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02D99F3-AB55-4FA3-9489-F3C587777A18}"/>
              </a:ext>
            </a:extLst>
          </p:cNvPr>
          <p:cNvSpPr/>
          <p:nvPr/>
        </p:nvSpPr>
        <p:spPr>
          <a:xfrm>
            <a:off x="1060173" y="2551837"/>
            <a:ext cx="8613913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The security of the system should depend entirely on:</a:t>
            </a:r>
          </a:p>
          <a:p>
            <a:endParaRPr lang="en-US" sz="2400" b="1" dirty="0"/>
          </a:p>
          <a:p>
            <a:r>
              <a:rPr lang="en-US" sz="2400" dirty="0"/>
              <a:t>1- Keeping the key secrete.</a:t>
            </a:r>
          </a:p>
          <a:p>
            <a:r>
              <a:rPr lang="en-US" sz="2400" dirty="0"/>
              <a:t>2- The length (in bits) of the key itself. </a:t>
            </a:r>
          </a:p>
          <a:p>
            <a:r>
              <a:rPr lang="en-US" sz="2400" dirty="0"/>
              <a:t>    It is usually a good indicator of the work factor required to crack the ciphertext by trying every possible key in turn "called an exhaustive search or </a:t>
            </a:r>
            <a:r>
              <a:rPr lang="en-US" sz="2400" b="1" dirty="0"/>
              <a:t>brute force </a:t>
            </a:r>
            <a:r>
              <a:rPr lang="en-US" sz="2400" dirty="0"/>
              <a:t>attack". </a:t>
            </a:r>
          </a:p>
        </p:txBody>
      </p:sp>
    </p:spTree>
    <p:extLst>
      <p:ext uri="{BB962C8B-B14F-4D97-AF65-F5344CB8AC3E}">
        <p14:creationId xmlns:p14="http://schemas.microsoft.com/office/powerpoint/2010/main" val="39427736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رسم 3">
            <a:extLst>
              <a:ext uri="{FF2B5EF4-FFF2-40B4-BE49-F238E27FC236}">
                <a16:creationId xmlns:a16="http://schemas.microsoft.com/office/drawing/2014/main" id="{3BE6478E-F9EE-485D-A2E3-6D2AEC76A4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52839" y="1372286"/>
            <a:ext cx="3774341" cy="3774341"/>
          </a:xfrm>
          <a:prstGeom prst="rect">
            <a:avLst/>
          </a:prstGeom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42749C3E-1E25-49E7-AB3C-5FE2400D2B39}"/>
              </a:ext>
            </a:extLst>
          </p:cNvPr>
          <p:cNvSpPr txBox="1"/>
          <p:nvPr/>
        </p:nvSpPr>
        <p:spPr>
          <a:xfrm>
            <a:off x="5015724" y="2890391"/>
            <a:ext cx="6016486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r>
              <a:rPr lang="en-US" sz="3200" dirty="0"/>
              <a:t>Define </a:t>
            </a:r>
            <a:r>
              <a:rPr lang="en-US" sz="3200" dirty="0" err="1"/>
              <a:t>Kerckhoff’s</a:t>
            </a:r>
            <a:r>
              <a:rPr lang="en-US" sz="3200" dirty="0"/>
              <a:t> Principle?</a:t>
            </a:r>
          </a:p>
          <a:p>
            <a:pPr rtl="1"/>
            <a:endParaRPr lang="ar-SA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6" name="Picture 15">
            <a:extLst>
              <a:ext uri="{FF2B5EF4-FFF2-40B4-BE49-F238E27FC236}">
                <a16:creationId xmlns:a16="http://schemas.microsoft.com/office/drawing/2014/main" id="{B699706C-6C8D-490A-AB1F-BE4809D9DB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7" name="مستطيل 6">
            <a:extLst>
              <a:ext uri="{FF2B5EF4-FFF2-40B4-BE49-F238E27FC236}">
                <a16:creationId xmlns:a16="http://schemas.microsoft.com/office/drawing/2014/main" id="{D9E6BB9C-8DA4-4BD4-8EE5-22F0154ADB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84039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BC667C2-5917-478C-B32D-4431786A66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6042" y="2189272"/>
            <a:ext cx="8679915" cy="1748729"/>
          </a:xfrm>
        </p:spPr>
        <p:txBody>
          <a:bodyPr>
            <a:normAutofit/>
          </a:bodyPr>
          <a:lstStyle/>
          <a:p>
            <a:r>
              <a:rPr lang="en-GB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End of Lecture 6 Part 1</a:t>
            </a:r>
            <a:endParaRPr lang="ar-SA" dirty="0">
              <a:solidFill>
                <a:schemeClr val="tx1"/>
              </a:solidFill>
            </a:endParaRPr>
          </a:p>
        </p:txBody>
      </p:sp>
      <p:pic>
        <p:nvPicPr>
          <p:cNvPr id="4" name="Picture 15">
            <a:extLst>
              <a:ext uri="{FF2B5EF4-FFF2-40B4-BE49-F238E27FC236}">
                <a16:creationId xmlns:a16="http://schemas.microsoft.com/office/drawing/2014/main" id="{AF838472-B53A-49C3-8F80-A351961770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8" name="مستطيل 6">
            <a:extLst>
              <a:ext uri="{FF2B5EF4-FFF2-40B4-BE49-F238E27FC236}">
                <a16:creationId xmlns:a16="http://schemas.microsoft.com/office/drawing/2014/main" id="{633392AD-405E-484B-8E4F-011E293322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7257215"/>
      </p:ext>
    </p:extLst>
  </p:cSld>
  <p:clrMapOvr>
    <a:masterClrMapping/>
  </p:clrMapOvr>
</p:sld>
</file>

<file path=ppt/theme/theme1.xml><?xml version="1.0" encoding="utf-8"?>
<a:theme xmlns:a="http://schemas.openxmlformats.org/drawingml/2006/main" name="أطلس">
  <a:themeElements>
    <a:clrScheme name="مخصص 10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E7D5C4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TM16401371[[fn=أطلس]]</Template>
  <TotalTime>0</TotalTime>
  <Words>403</Words>
  <Application>Microsoft Office PowerPoint</Application>
  <PresentationFormat>Widescreen</PresentationFormat>
  <Paragraphs>47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Rockwell</vt:lpstr>
      <vt:lpstr>Sakkal Majalla</vt:lpstr>
      <vt:lpstr>Wingdings</vt:lpstr>
      <vt:lpstr>أطلس</vt:lpstr>
      <vt:lpstr>1111 CYS Cyber Security Foundations  6#Lecture   Cryptography– Part 3 </vt:lpstr>
      <vt:lpstr>PowerPoint Presentation</vt:lpstr>
      <vt:lpstr>Objectives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End of Lecture 6 Part 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سبر 1111</dc:title>
  <dc:creator>Moneerah Nasser Alghonaim</dc:creator>
  <cp:lastModifiedBy>Saad Aloteibi</cp:lastModifiedBy>
  <cp:revision>292</cp:revision>
  <dcterms:created xsi:type="dcterms:W3CDTF">2021-05-23T05:55:00Z</dcterms:created>
  <dcterms:modified xsi:type="dcterms:W3CDTF">2023-01-18T06:25:05Z</dcterms:modified>
</cp:coreProperties>
</file>