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379" r:id="rId3"/>
    <p:sldId id="327" r:id="rId4"/>
    <p:sldId id="408" r:id="rId5"/>
    <p:sldId id="436" r:id="rId6"/>
    <p:sldId id="437" r:id="rId7"/>
    <p:sldId id="443" r:id="rId8"/>
    <p:sldId id="444" r:id="rId9"/>
    <p:sldId id="445" r:id="rId10"/>
    <p:sldId id="446" r:id="rId11"/>
    <p:sldId id="447" r:id="rId12"/>
    <p:sldId id="364" r:id="rId13"/>
    <p:sldId id="32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Cryptography– Part 2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9B406F3-0CEF-42A7-88CF-567795127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Block and stream symmetric-key ciphers 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6F4997-13FE-4C6C-9BC6-BCB1B6FEAC73}"/>
              </a:ext>
            </a:extLst>
          </p:cNvPr>
          <p:cNvSpPr/>
          <p:nvPr/>
        </p:nvSpPr>
        <p:spPr>
          <a:xfrm>
            <a:off x="902360" y="1921196"/>
            <a:ext cx="692943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Stream cipher (</a:t>
            </a:r>
            <a:r>
              <a:rPr lang="ar-AE" sz="2000" b="1" dirty="0"/>
              <a:t>التشفير الدَّفقي</a:t>
            </a:r>
            <a:r>
              <a:rPr lang="en-US" sz="2000" b="1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It processes the input elements continuously, producing one symbol (a character or a bit) at a time, as it goes along (</a:t>
            </a:r>
            <a:r>
              <a:rPr lang="ar-AE" sz="2000" dirty="0"/>
              <a:t>يُعالِج عناصر الإدخال بصورة مستمرة، مُنتِجًا رمزًا واحدًا (محرفًا أو بتًا) في كل مرة أثناء التشغيل.</a:t>
            </a:r>
            <a:r>
              <a:rPr lang="en-US" sz="2000" dirty="0"/>
              <a:t> 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There are plaintext stream, cipher stream, and key stream (</a:t>
            </a:r>
            <a:r>
              <a:rPr lang="ar-AE" sz="2000" dirty="0"/>
              <a:t>توجد سلسلة/تدفّق النصّ الصريح، وسلسلة/تدفّق النصّ المُشفَّر، وسلسلة/تدفّق المفتاح.</a:t>
            </a:r>
            <a:r>
              <a:rPr lang="en-US" sz="2000" dirty="0"/>
              <a:t>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Stream ciphers are more immune to the corruption of bits during transmission (</a:t>
            </a:r>
            <a:r>
              <a:rPr lang="ar-AE" sz="2000" dirty="0"/>
              <a:t>الشيفرات الدفقية أكثر مقاومة لتلف البتّات أثناء النقل.</a:t>
            </a:r>
            <a:r>
              <a:rPr lang="en-US" sz="2000" dirty="0"/>
              <a:t> 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They are faster than block ciphers (</a:t>
            </a:r>
            <a:r>
              <a:rPr lang="ar-AE" sz="2000" dirty="0"/>
              <a:t>هي أسرع من الشيفرات الكتلية.</a:t>
            </a:r>
            <a:r>
              <a:rPr lang="en-US" sz="2000" dirty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Their hardware implementation is easier (</a:t>
            </a:r>
            <a:r>
              <a:rPr lang="ar-AE" sz="2000" dirty="0"/>
              <a:t>تنفيذها العتادي أسهل.</a:t>
            </a:r>
            <a:r>
              <a:rPr lang="en-US" sz="2000" dirty="0"/>
              <a:t> ).</a:t>
            </a:r>
          </a:p>
        </p:txBody>
      </p:sp>
      <p:grpSp>
        <p:nvGrpSpPr>
          <p:cNvPr id="27" name="Group 39">
            <a:extLst>
              <a:ext uri="{FF2B5EF4-FFF2-40B4-BE49-F238E27FC236}">
                <a16:creationId xmlns:a16="http://schemas.microsoft.com/office/drawing/2014/main" id="{9579C135-7A6A-4359-B4B5-12EDE52C2A29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3163956"/>
            <a:ext cx="3127513" cy="2305050"/>
            <a:chOff x="3234" y="2160"/>
            <a:chExt cx="1626" cy="1452"/>
          </a:xfrm>
        </p:grpSpPr>
        <p:sp>
          <p:nvSpPr>
            <p:cNvPr id="28" name="Line 25">
              <a:extLst>
                <a:ext uri="{FF2B5EF4-FFF2-40B4-BE49-F238E27FC236}">
                  <a16:creationId xmlns:a16="http://schemas.microsoft.com/office/drawing/2014/main" id="{645771F4-6168-4AA2-9EAF-D704A8B7D7C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875" y="2779"/>
              <a:ext cx="0" cy="2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29" name="Line 26">
              <a:extLst>
                <a:ext uri="{FF2B5EF4-FFF2-40B4-BE49-F238E27FC236}">
                  <a16:creationId xmlns:a16="http://schemas.microsoft.com/office/drawing/2014/main" id="{FFC772A3-3025-4D2F-A6CF-6400B0D26D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4" y="2394"/>
              <a:ext cx="0" cy="2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30" name="AutoShape 27">
              <a:extLst>
                <a:ext uri="{FF2B5EF4-FFF2-40B4-BE49-F238E27FC236}">
                  <a16:creationId xmlns:a16="http://schemas.microsoft.com/office/drawing/2014/main" id="{8F30BB65-1D85-4C04-BFC1-225DE8A77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8" y="2628"/>
              <a:ext cx="546" cy="504"/>
            </a:xfrm>
            <a:prstGeom prst="octagon">
              <a:avLst>
                <a:gd name="adj" fmla="val 0"/>
              </a:avLst>
            </a:prstGeom>
            <a:solidFill>
              <a:srgbClr val="F9F4EB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FF"/>
              </a:outerShdw>
            </a:effectLst>
          </p:spPr>
          <p:txBody>
            <a:bodyPr lIns="64008" tIns="50400" rIns="64008" bIns="32004" anchor="ctr"/>
            <a:lstStyle/>
            <a:p>
              <a:pPr algn="ctr" rtl="0">
                <a:defRPr/>
              </a:pPr>
              <a:endParaRPr lang="en-US" sz="700" b="1">
                <a:latin typeface="Tahoma" pitchFamily="34" charset="0"/>
                <a:cs typeface="Arial" charset="0"/>
              </a:endParaRPr>
            </a:p>
            <a:p>
              <a:pPr algn="ctr" rtl="0">
                <a:defRPr/>
              </a:pPr>
              <a:r>
                <a:rPr lang="en-US" sz="1400" b="1">
                  <a:latin typeface="Tahoma" pitchFamily="34" charset="0"/>
                  <a:cs typeface="Arial" charset="0"/>
                </a:rPr>
                <a:t>Stream cipher</a:t>
              </a:r>
              <a:endParaRPr lang="en-US" sz="3600" b="1">
                <a:cs typeface="Arial" charset="0"/>
              </a:endParaRPr>
            </a:p>
          </p:txBody>
        </p:sp>
        <p:sp>
          <p:nvSpPr>
            <p:cNvPr id="31" name="AutoShape 28">
              <a:extLst>
                <a:ext uri="{FF2B5EF4-FFF2-40B4-BE49-F238E27FC236}">
                  <a16:creationId xmlns:a16="http://schemas.microsoft.com/office/drawing/2014/main" id="{4464AE48-8883-4822-8C5A-6E1F70AAC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" y="2826"/>
              <a:ext cx="553" cy="149"/>
            </a:xfrm>
            <a:prstGeom prst="octagon">
              <a:avLst>
                <a:gd name="adj" fmla="val 11718"/>
              </a:avLst>
            </a:prstGeom>
            <a:solidFill>
              <a:srgbClr val="ECF0DC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FF"/>
              </a:outerShdw>
            </a:effectLst>
          </p:spPr>
          <p:txBody>
            <a:bodyPr lIns="0" tIns="50400" rIns="0" bIns="32004" anchor="ctr"/>
            <a:lstStyle/>
            <a:p>
              <a:pPr algn="ctr" rtl="0">
                <a:defRPr/>
              </a:pPr>
              <a:r>
                <a:rPr lang="en-US" sz="1200" b="1">
                  <a:latin typeface="Tahoma" pitchFamily="34" charset="0"/>
                  <a:cs typeface="Arial" charset="0"/>
                </a:rPr>
                <a:t>Key stream</a:t>
              </a:r>
              <a:endParaRPr lang="en-US" sz="3600" b="1">
                <a:cs typeface="Arial" charset="0"/>
              </a:endParaRPr>
            </a:p>
          </p:txBody>
        </p:sp>
        <p:sp>
          <p:nvSpPr>
            <p:cNvPr id="32" name="Line 30">
              <a:extLst>
                <a:ext uri="{FF2B5EF4-FFF2-40B4-BE49-F238E27FC236}">
                  <a16:creationId xmlns:a16="http://schemas.microsoft.com/office/drawing/2014/main" id="{F7102E23-F79A-4239-8E77-62390A97C3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4" y="3156"/>
              <a:ext cx="0" cy="2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grpSp>
          <p:nvGrpSpPr>
            <p:cNvPr id="33" name="Group 31">
              <a:extLst>
                <a:ext uri="{FF2B5EF4-FFF2-40B4-BE49-F238E27FC236}">
                  <a16:creationId xmlns:a16="http://schemas.microsoft.com/office/drawing/2014/main" id="{68D84B4A-72B7-4C65-9670-BAB689F360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8" y="2160"/>
              <a:ext cx="1134" cy="222"/>
              <a:chOff x="1566" y="2029"/>
              <a:chExt cx="2835" cy="555"/>
            </a:xfrm>
          </p:grpSpPr>
          <p:sp>
            <p:nvSpPr>
              <p:cNvPr id="38" name="AutoShape 32">
                <a:extLst>
                  <a:ext uri="{FF2B5EF4-FFF2-40B4-BE49-F238E27FC236}">
                    <a16:creationId xmlns:a16="http://schemas.microsoft.com/office/drawing/2014/main" id="{70A7666B-E92E-4949-A646-79D97D9D3D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6" y="2164"/>
                <a:ext cx="2475" cy="397"/>
              </a:xfrm>
              <a:prstGeom prst="octagon">
                <a:avLst>
                  <a:gd name="adj" fmla="val 0"/>
                </a:avLst>
              </a:prstGeom>
              <a:gradFill rotWithShape="1">
                <a:gsLst>
                  <a:gs pos="0">
                    <a:srgbClr val="FFFDFB"/>
                  </a:gs>
                  <a:gs pos="100000">
                    <a:srgbClr val="F2F5E7"/>
                  </a:gs>
                </a:gsLst>
                <a:lin ang="18900000" scaled="1"/>
              </a:gra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4008" tIns="32400" rIns="64008" bIns="32004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sz="400" b="1" dirty="0">
                  <a:latin typeface="Tahoma" panose="020B0604030504040204" pitchFamily="34" charset="0"/>
                </a:endParaRPr>
              </a:p>
              <a:p>
                <a:pPr algn="ctr" rtl="0" eaLnBrk="1" hangingPunct="1"/>
                <a:r>
                  <a:rPr lang="en-US" altLang="en-US" sz="1200" b="1" dirty="0">
                    <a:latin typeface="Tahoma" panose="020B0604030504040204" pitchFamily="34" charset="0"/>
                  </a:rPr>
                  <a:t>Plaintext stream</a:t>
                </a:r>
                <a:endParaRPr lang="en-US" altLang="en-US" sz="3600" b="1" dirty="0"/>
              </a:p>
            </p:txBody>
          </p:sp>
          <p:sp>
            <p:nvSpPr>
              <p:cNvPr id="39" name="Rectangle 33">
                <a:extLst>
                  <a:ext uri="{FF2B5EF4-FFF2-40B4-BE49-F238E27FC236}">
                    <a16:creationId xmlns:a16="http://schemas.microsoft.com/office/drawing/2014/main" id="{FD48EB31-62E1-42CE-A3D7-493BBA7DD5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6" y="2029"/>
                <a:ext cx="360" cy="5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b="1"/>
              </a:p>
            </p:txBody>
          </p:sp>
          <p:sp>
            <p:nvSpPr>
              <p:cNvPr id="40" name="Rectangle 34">
                <a:extLst>
                  <a:ext uri="{FF2B5EF4-FFF2-40B4-BE49-F238E27FC236}">
                    <a16:creationId xmlns:a16="http://schemas.microsoft.com/office/drawing/2014/main" id="{BF936CC9-66AB-4345-A69F-B98FC3E2B6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1" y="2044"/>
                <a:ext cx="360" cy="5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b="1"/>
              </a:p>
            </p:txBody>
          </p:sp>
        </p:grpSp>
        <p:grpSp>
          <p:nvGrpSpPr>
            <p:cNvPr id="34" name="Group 35">
              <a:extLst>
                <a:ext uri="{FF2B5EF4-FFF2-40B4-BE49-F238E27FC236}">
                  <a16:creationId xmlns:a16="http://schemas.microsoft.com/office/drawing/2014/main" id="{0C315124-60A0-4079-A7B3-65D5E04658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20" y="3366"/>
              <a:ext cx="1140" cy="246"/>
              <a:chOff x="4596" y="5044"/>
              <a:chExt cx="2850" cy="614"/>
            </a:xfrm>
          </p:grpSpPr>
          <p:sp>
            <p:nvSpPr>
              <p:cNvPr id="35" name="AutoShape 36">
                <a:extLst>
                  <a:ext uri="{FF2B5EF4-FFF2-40B4-BE49-F238E27FC236}">
                    <a16:creationId xmlns:a16="http://schemas.microsoft.com/office/drawing/2014/main" id="{EA0A8EB9-6CAD-4927-A76A-EE2FC08877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 flipV="1">
                <a:off x="4762" y="5125"/>
                <a:ext cx="2456" cy="397"/>
              </a:xfrm>
              <a:prstGeom prst="octagon">
                <a:avLst>
                  <a:gd name="adj" fmla="val 0"/>
                </a:avLst>
              </a:prstGeom>
              <a:gradFill rotWithShape="1">
                <a:gsLst>
                  <a:gs pos="0">
                    <a:srgbClr val="FFFDFB"/>
                  </a:gs>
                  <a:gs pos="100000">
                    <a:srgbClr val="F2F5E7"/>
                  </a:gs>
                </a:gsLst>
                <a:lin ang="18900000" scaled="1"/>
              </a:gra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4008" tIns="32400" rIns="64008" bIns="32004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sz="400" b="1">
                  <a:latin typeface="Tahoma" panose="020B0604030504040204" pitchFamily="34" charset="0"/>
                </a:endParaRPr>
              </a:p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</a:rPr>
                  <a:t>Ciphertext stream</a:t>
                </a:r>
                <a:endParaRPr lang="en-US" altLang="en-US" sz="3600" b="1"/>
              </a:p>
            </p:txBody>
          </p:sp>
          <p:sp>
            <p:nvSpPr>
              <p:cNvPr id="36" name="Rectangle 37">
                <a:extLst>
                  <a:ext uri="{FF2B5EF4-FFF2-40B4-BE49-F238E27FC236}">
                    <a16:creationId xmlns:a16="http://schemas.microsoft.com/office/drawing/2014/main" id="{3D240967-CC85-4ED1-A3ED-8760740B32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7101" y="5118"/>
                <a:ext cx="345" cy="5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b="1"/>
              </a:p>
            </p:txBody>
          </p:sp>
          <p:sp>
            <p:nvSpPr>
              <p:cNvPr id="37" name="Rectangle 38">
                <a:extLst>
                  <a:ext uri="{FF2B5EF4-FFF2-40B4-BE49-F238E27FC236}">
                    <a16:creationId xmlns:a16="http://schemas.microsoft.com/office/drawing/2014/main" id="{23C5879C-E221-4299-BC34-75B3F38D6D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4596" y="5044"/>
                <a:ext cx="345" cy="5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b="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9120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Block and stream symmetric-key ciphers 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6F4997-13FE-4C6C-9BC6-BCB1B6FEAC73}"/>
              </a:ext>
            </a:extLst>
          </p:cNvPr>
          <p:cNvSpPr/>
          <p:nvPr/>
        </p:nvSpPr>
        <p:spPr>
          <a:xfrm>
            <a:off x="902360" y="1921196"/>
            <a:ext cx="692943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Stream cipher (</a:t>
            </a:r>
            <a:r>
              <a:rPr lang="ar-AE" sz="2000" b="1" dirty="0"/>
              <a:t>التشفير الدَّفقي</a:t>
            </a:r>
            <a:r>
              <a:rPr lang="en-US" sz="2000" b="1" dirty="0"/>
              <a:t>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It processes the input elements continuously, producing one symbol (a character or a bit) at a time, as it goes along (</a:t>
            </a:r>
            <a:r>
              <a:rPr lang="ar-AE" sz="2000" dirty="0"/>
              <a:t>يُعالِج عناصر الإدخال بصورةٍ مستمرة، مُنتِجًا رمزًا واحدًا (محرفًا أو بتًا) في كل مرة أثناء التنفيذ.</a:t>
            </a:r>
            <a:r>
              <a:rPr lang="en-US" sz="2000" dirty="0"/>
              <a:t> 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There are plaintext stream, cipher stream, and key stream (</a:t>
            </a:r>
            <a:r>
              <a:rPr lang="ar-AE" sz="2000" dirty="0"/>
              <a:t>توجد تدفّقات: تدفّق النصّ الصريح، وتدفّق النصّ المُشفَّر، وتدفّق المفتاح.</a:t>
            </a:r>
            <a:r>
              <a:rPr lang="en-US" sz="2000" dirty="0"/>
              <a:t> 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Stream ciphers are more immune to the corruption of bits during transmission. (</a:t>
            </a:r>
            <a:r>
              <a:rPr lang="ar-AE" sz="2000" dirty="0"/>
              <a:t>الشيفرات الدفقية أكثر مقاومة لفساد/تلف البِتّات أثناء الإرسال.</a:t>
            </a:r>
            <a:r>
              <a:rPr lang="en-US" sz="2000" dirty="0"/>
              <a:t> 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They are faster than block ciphers (</a:t>
            </a:r>
            <a:r>
              <a:rPr lang="ar-AE" sz="2000" dirty="0"/>
              <a:t>هي أسرع من الشيفرات الكُتليّة.</a:t>
            </a:r>
            <a:r>
              <a:rPr lang="en-US" sz="2000" dirty="0"/>
              <a:t> 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Their hardware implementation is easier (</a:t>
            </a:r>
            <a:r>
              <a:rPr lang="ar-AE" sz="2000" b="1"/>
              <a:t>تنفيذها العتادي</a:t>
            </a:r>
            <a:r>
              <a:rPr lang="ar-AE" sz="2000"/>
              <a:t> أسهل.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 ).</a:t>
            </a:r>
            <a:endParaRPr lang="en-US" sz="2000" dirty="0"/>
          </a:p>
        </p:txBody>
      </p:sp>
      <p:grpSp>
        <p:nvGrpSpPr>
          <p:cNvPr id="27" name="Group 39">
            <a:extLst>
              <a:ext uri="{FF2B5EF4-FFF2-40B4-BE49-F238E27FC236}">
                <a16:creationId xmlns:a16="http://schemas.microsoft.com/office/drawing/2014/main" id="{9579C135-7A6A-4359-B4B5-12EDE52C2A29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3163956"/>
            <a:ext cx="3127513" cy="2305050"/>
            <a:chOff x="3234" y="2160"/>
            <a:chExt cx="1626" cy="1452"/>
          </a:xfrm>
        </p:grpSpPr>
        <p:sp>
          <p:nvSpPr>
            <p:cNvPr id="28" name="Line 25">
              <a:extLst>
                <a:ext uri="{FF2B5EF4-FFF2-40B4-BE49-F238E27FC236}">
                  <a16:creationId xmlns:a16="http://schemas.microsoft.com/office/drawing/2014/main" id="{645771F4-6168-4AA2-9EAF-D704A8B7D7C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875" y="2779"/>
              <a:ext cx="0" cy="2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29" name="Line 26">
              <a:extLst>
                <a:ext uri="{FF2B5EF4-FFF2-40B4-BE49-F238E27FC236}">
                  <a16:creationId xmlns:a16="http://schemas.microsoft.com/office/drawing/2014/main" id="{FFC772A3-3025-4D2F-A6CF-6400B0D26D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4" y="2394"/>
              <a:ext cx="0" cy="2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30" name="AutoShape 27">
              <a:extLst>
                <a:ext uri="{FF2B5EF4-FFF2-40B4-BE49-F238E27FC236}">
                  <a16:creationId xmlns:a16="http://schemas.microsoft.com/office/drawing/2014/main" id="{8F30BB65-1D85-4C04-BFC1-225DE8A77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8" y="2628"/>
              <a:ext cx="546" cy="504"/>
            </a:xfrm>
            <a:prstGeom prst="octagon">
              <a:avLst>
                <a:gd name="adj" fmla="val 0"/>
              </a:avLst>
            </a:prstGeom>
            <a:solidFill>
              <a:srgbClr val="F9F4EB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FF"/>
              </a:outerShdw>
            </a:effectLst>
          </p:spPr>
          <p:txBody>
            <a:bodyPr lIns="64008" tIns="50400" rIns="64008" bIns="32004" anchor="ctr"/>
            <a:lstStyle/>
            <a:p>
              <a:pPr algn="ctr" rtl="0">
                <a:defRPr/>
              </a:pPr>
              <a:endParaRPr lang="en-US" sz="700" b="1">
                <a:latin typeface="Tahoma" pitchFamily="34" charset="0"/>
                <a:cs typeface="Arial" charset="0"/>
              </a:endParaRPr>
            </a:p>
            <a:p>
              <a:pPr algn="ctr" rtl="0">
                <a:defRPr/>
              </a:pPr>
              <a:r>
                <a:rPr lang="en-US" sz="1400" b="1">
                  <a:latin typeface="Tahoma" pitchFamily="34" charset="0"/>
                  <a:cs typeface="Arial" charset="0"/>
                </a:rPr>
                <a:t>Stream cipher</a:t>
              </a:r>
              <a:endParaRPr lang="en-US" sz="3600" b="1">
                <a:cs typeface="Arial" charset="0"/>
              </a:endParaRPr>
            </a:p>
          </p:txBody>
        </p:sp>
        <p:sp>
          <p:nvSpPr>
            <p:cNvPr id="31" name="AutoShape 28">
              <a:extLst>
                <a:ext uri="{FF2B5EF4-FFF2-40B4-BE49-F238E27FC236}">
                  <a16:creationId xmlns:a16="http://schemas.microsoft.com/office/drawing/2014/main" id="{4464AE48-8883-4822-8C5A-6E1F70AAC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" y="2826"/>
              <a:ext cx="553" cy="149"/>
            </a:xfrm>
            <a:prstGeom prst="octagon">
              <a:avLst>
                <a:gd name="adj" fmla="val 11718"/>
              </a:avLst>
            </a:prstGeom>
            <a:solidFill>
              <a:srgbClr val="ECF0DC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FF"/>
              </a:outerShdw>
            </a:effectLst>
          </p:spPr>
          <p:txBody>
            <a:bodyPr lIns="0" tIns="50400" rIns="0" bIns="32004" anchor="ctr"/>
            <a:lstStyle/>
            <a:p>
              <a:pPr algn="ctr" rtl="0">
                <a:defRPr/>
              </a:pPr>
              <a:r>
                <a:rPr lang="en-US" sz="1200" b="1">
                  <a:latin typeface="Tahoma" pitchFamily="34" charset="0"/>
                  <a:cs typeface="Arial" charset="0"/>
                </a:rPr>
                <a:t>Key stream</a:t>
              </a:r>
              <a:endParaRPr lang="en-US" sz="3600" b="1">
                <a:cs typeface="Arial" charset="0"/>
              </a:endParaRPr>
            </a:p>
          </p:txBody>
        </p:sp>
        <p:sp>
          <p:nvSpPr>
            <p:cNvPr id="32" name="Line 30">
              <a:extLst>
                <a:ext uri="{FF2B5EF4-FFF2-40B4-BE49-F238E27FC236}">
                  <a16:creationId xmlns:a16="http://schemas.microsoft.com/office/drawing/2014/main" id="{F7102E23-F79A-4239-8E77-62390A97C3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4" y="3156"/>
              <a:ext cx="0" cy="2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grpSp>
          <p:nvGrpSpPr>
            <p:cNvPr id="33" name="Group 31">
              <a:extLst>
                <a:ext uri="{FF2B5EF4-FFF2-40B4-BE49-F238E27FC236}">
                  <a16:creationId xmlns:a16="http://schemas.microsoft.com/office/drawing/2014/main" id="{68D84B4A-72B7-4C65-9670-BAB689F360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8" y="2160"/>
              <a:ext cx="1134" cy="222"/>
              <a:chOff x="1566" y="2029"/>
              <a:chExt cx="2835" cy="555"/>
            </a:xfrm>
          </p:grpSpPr>
          <p:sp>
            <p:nvSpPr>
              <p:cNvPr id="38" name="AutoShape 32">
                <a:extLst>
                  <a:ext uri="{FF2B5EF4-FFF2-40B4-BE49-F238E27FC236}">
                    <a16:creationId xmlns:a16="http://schemas.microsoft.com/office/drawing/2014/main" id="{70A7666B-E92E-4949-A646-79D97D9D3D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6" y="2164"/>
                <a:ext cx="2475" cy="397"/>
              </a:xfrm>
              <a:prstGeom prst="octagon">
                <a:avLst>
                  <a:gd name="adj" fmla="val 0"/>
                </a:avLst>
              </a:prstGeom>
              <a:gradFill rotWithShape="1">
                <a:gsLst>
                  <a:gs pos="0">
                    <a:srgbClr val="FFFDFB"/>
                  </a:gs>
                  <a:gs pos="100000">
                    <a:srgbClr val="F2F5E7"/>
                  </a:gs>
                </a:gsLst>
                <a:lin ang="18900000" scaled="1"/>
              </a:gra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4008" tIns="32400" rIns="64008" bIns="32004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sz="400" b="1" dirty="0">
                  <a:latin typeface="Tahoma" panose="020B0604030504040204" pitchFamily="34" charset="0"/>
                </a:endParaRPr>
              </a:p>
              <a:p>
                <a:pPr algn="ctr" rtl="0" eaLnBrk="1" hangingPunct="1"/>
                <a:r>
                  <a:rPr lang="en-US" altLang="en-US" sz="1200" b="1" dirty="0">
                    <a:latin typeface="Tahoma" panose="020B0604030504040204" pitchFamily="34" charset="0"/>
                  </a:rPr>
                  <a:t>Plaintext stream</a:t>
                </a:r>
                <a:endParaRPr lang="en-US" altLang="en-US" sz="3600" b="1" dirty="0"/>
              </a:p>
            </p:txBody>
          </p:sp>
          <p:sp>
            <p:nvSpPr>
              <p:cNvPr id="39" name="Rectangle 33">
                <a:extLst>
                  <a:ext uri="{FF2B5EF4-FFF2-40B4-BE49-F238E27FC236}">
                    <a16:creationId xmlns:a16="http://schemas.microsoft.com/office/drawing/2014/main" id="{FD48EB31-62E1-42CE-A3D7-493BBA7DD5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6" y="2029"/>
                <a:ext cx="360" cy="5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b="1"/>
              </a:p>
            </p:txBody>
          </p:sp>
          <p:sp>
            <p:nvSpPr>
              <p:cNvPr id="40" name="Rectangle 34">
                <a:extLst>
                  <a:ext uri="{FF2B5EF4-FFF2-40B4-BE49-F238E27FC236}">
                    <a16:creationId xmlns:a16="http://schemas.microsoft.com/office/drawing/2014/main" id="{BF936CC9-66AB-4345-A69F-B98FC3E2B6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1" y="2044"/>
                <a:ext cx="360" cy="5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b="1"/>
              </a:p>
            </p:txBody>
          </p:sp>
        </p:grpSp>
        <p:grpSp>
          <p:nvGrpSpPr>
            <p:cNvPr id="34" name="Group 35">
              <a:extLst>
                <a:ext uri="{FF2B5EF4-FFF2-40B4-BE49-F238E27FC236}">
                  <a16:creationId xmlns:a16="http://schemas.microsoft.com/office/drawing/2014/main" id="{0C315124-60A0-4079-A7B3-65D5E04658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20" y="3366"/>
              <a:ext cx="1140" cy="246"/>
              <a:chOff x="4596" y="5044"/>
              <a:chExt cx="2850" cy="614"/>
            </a:xfrm>
          </p:grpSpPr>
          <p:sp>
            <p:nvSpPr>
              <p:cNvPr id="35" name="AutoShape 36">
                <a:extLst>
                  <a:ext uri="{FF2B5EF4-FFF2-40B4-BE49-F238E27FC236}">
                    <a16:creationId xmlns:a16="http://schemas.microsoft.com/office/drawing/2014/main" id="{EA0A8EB9-6CAD-4927-A76A-EE2FC08877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 flipV="1">
                <a:off x="4762" y="5125"/>
                <a:ext cx="2456" cy="397"/>
              </a:xfrm>
              <a:prstGeom prst="octagon">
                <a:avLst>
                  <a:gd name="adj" fmla="val 0"/>
                </a:avLst>
              </a:prstGeom>
              <a:gradFill rotWithShape="1">
                <a:gsLst>
                  <a:gs pos="0">
                    <a:srgbClr val="FFFDFB"/>
                  </a:gs>
                  <a:gs pos="100000">
                    <a:srgbClr val="F2F5E7"/>
                  </a:gs>
                </a:gsLst>
                <a:lin ang="18900000" scaled="1"/>
              </a:gra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4008" tIns="32400" rIns="64008" bIns="32004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sz="400" b="1">
                  <a:latin typeface="Tahoma" panose="020B0604030504040204" pitchFamily="34" charset="0"/>
                </a:endParaRPr>
              </a:p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</a:rPr>
                  <a:t>Ciphertext stream</a:t>
                </a:r>
                <a:endParaRPr lang="en-US" altLang="en-US" sz="3600" b="1"/>
              </a:p>
            </p:txBody>
          </p:sp>
          <p:sp>
            <p:nvSpPr>
              <p:cNvPr id="36" name="Rectangle 37">
                <a:extLst>
                  <a:ext uri="{FF2B5EF4-FFF2-40B4-BE49-F238E27FC236}">
                    <a16:creationId xmlns:a16="http://schemas.microsoft.com/office/drawing/2014/main" id="{3D240967-CC85-4ED1-A3ED-8760740B32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7101" y="5118"/>
                <a:ext cx="345" cy="5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b="1"/>
              </a:p>
            </p:txBody>
          </p:sp>
          <p:sp>
            <p:nvSpPr>
              <p:cNvPr id="37" name="Rectangle 38">
                <a:extLst>
                  <a:ext uri="{FF2B5EF4-FFF2-40B4-BE49-F238E27FC236}">
                    <a16:creationId xmlns:a16="http://schemas.microsoft.com/office/drawing/2014/main" id="{23C5879C-E221-4299-BC34-75B3F38D6D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4596" y="5044"/>
                <a:ext cx="345" cy="5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b="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9433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6" y="2644170"/>
            <a:ext cx="6016486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Differentiate between categories of cryptography Techniques?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18BA96CB-EEA1-445F-AAAE-41B874609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5 Part 2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F8218AC0-6A80-47A7-BE26-5F1F765D5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Data Security Techniques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A Model for a Cryptosystem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Objectives of Cryptography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Cryptography Techniques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Basics of Symmetric-key Encryption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Kerckhoff’s</a:t>
            </a: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Principle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Cryptanalysis 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53D463CA-F1E7-4105-B070-FC55EDD48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38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053579" y="1545688"/>
            <a:ext cx="6038076" cy="523220"/>
            <a:chOff x="4792288" y="1193945"/>
            <a:chExt cx="3921633" cy="52322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8361" y="1193945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Illustrate the objectives of cryptography</a:t>
              </a:r>
            </a:p>
          </p:txBody>
        </p:sp>
        <p:sp>
          <p:nvSpPr>
            <p:cNvPr id="40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093944" y="2238983"/>
            <a:ext cx="5951535" cy="1384995"/>
            <a:chOff x="4792288" y="1135444"/>
            <a:chExt cx="3915148" cy="1384995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categories of Cryptography Techniques</a:t>
              </a: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endParaRPr lang="en-US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093943" y="3395211"/>
            <a:ext cx="5951535" cy="954107"/>
            <a:chOff x="4792288" y="1167116"/>
            <a:chExt cx="3915777" cy="954107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Illustrate the Basics of Symmetric-key Encryption</a:t>
              </a: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0" name="مجموعة 4">
            <a:extLst>
              <a:ext uri="{FF2B5EF4-FFF2-40B4-BE49-F238E27FC236}">
                <a16:creationId xmlns:a16="http://schemas.microsoft.com/office/drawing/2014/main" id="{41D27378-3536-4709-BC5D-2C730F4F6270}"/>
              </a:ext>
            </a:extLst>
          </p:cNvPr>
          <p:cNvGrpSpPr/>
          <p:nvPr/>
        </p:nvGrpSpPr>
        <p:grpSpPr>
          <a:xfrm>
            <a:off x="4093943" y="4501750"/>
            <a:ext cx="6096475" cy="1384995"/>
            <a:chOff x="4792288" y="1167116"/>
            <a:chExt cx="3915777" cy="1384995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1A43B34-1772-4C24-9F9D-D47652A805C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ciphering approaches.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52" name="شكل بيضاوي 2">
              <a:extLst>
                <a:ext uri="{FF2B5EF4-FFF2-40B4-BE49-F238E27FC236}">
                  <a16:creationId xmlns:a16="http://schemas.microsoft.com/office/drawing/2014/main" id="{36039278-1E62-4FAF-98DE-E0AB13404F7E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4" name="مستطيل 6">
            <a:extLst>
              <a:ext uri="{FF2B5EF4-FFF2-40B4-BE49-F238E27FC236}">
                <a16:creationId xmlns:a16="http://schemas.microsoft.com/office/drawing/2014/main" id="{0EAAD5DC-E5F5-45C6-8CA8-A138C246E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Cryptography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BEE0479F-8BB0-4F96-A17C-0080F3DD728B}"/>
              </a:ext>
            </a:extLst>
          </p:cNvPr>
          <p:cNvSpPr txBox="1">
            <a:spLocks noChangeArrowheads="1"/>
          </p:cNvSpPr>
          <p:nvPr/>
        </p:nvSpPr>
        <p:spPr>
          <a:xfrm>
            <a:off x="2045493" y="1891569"/>
            <a:ext cx="8101013" cy="4318000"/>
          </a:xfrm>
          <a:prstGeom prst="rect">
            <a:avLst/>
          </a:prstGeom>
          <a:noFill/>
        </p:spPr>
        <p:txBody>
          <a:bodyPr lIns="54000" rIns="54000"/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68288" indent="-268288" algn="l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000" b="1" u="sng" dirty="0">
                <a:latin typeface="Bimini" pitchFamily="2" charset="0"/>
                <a:ea typeface="SimSun" panose="02010600030101010101" pitchFamily="2" charset="-122"/>
              </a:rPr>
              <a:t>Cryptography Arrangement </a:t>
            </a:r>
          </a:p>
          <a:p>
            <a:pPr marL="268288" indent="-2682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endParaRPr lang="en-US" altLang="zh-CN" b="1" dirty="0">
              <a:ea typeface="SimSun" panose="02010600030101010101" pitchFamily="2" charset="-122"/>
            </a:endParaRPr>
          </a:p>
        </p:txBody>
      </p:sp>
      <p:sp>
        <p:nvSpPr>
          <p:cNvPr id="39" name="Text Box 6">
            <a:extLst>
              <a:ext uri="{FF2B5EF4-FFF2-40B4-BE49-F238E27FC236}">
                <a16:creationId xmlns:a16="http://schemas.microsoft.com/office/drawing/2014/main" id="{94083AC1-8872-4FAB-AA42-BE20F3D4B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4493" y="3393344"/>
            <a:ext cx="827088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600" b="1">
                <a:latin typeface="Tahoma" panose="020B0604030504040204" pitchFamily="34" charset="0"/>
                <a:cs typeface="Tahoma" panose="020B0604030504040204" pitchFamily="34" charset="0"/>
              </a:rPr>
              <a:t>Sender</a:t>
            </a:r>
            <a:r>
              <a:rPr lang="en-US" altLang="en-US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0" name="Line 8">
            <a:extLst>
              <a:ext uri="{FF2B5EF4-FFF2-40B4-BE49-F238E27FC236}">
                <a16:creationId xmlns:a16="http://schemas.microsoft.com/office/drawing/2014/main" id="{009C5A2F-224A-4974-98E1-D448F712C7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2406" y="3866419"/>
            <a:ext cx="0" cy="868363"/>
          </a:xfrm>
          <a:prstGeom prst="line">
            <a:avLst/>
          </a:prstGeom>
          <a:noFill/>
          <a:ln w="38100" cap="rnd">
            <a:solidFill>
              <a:srgbClr val="0000CC"/>
            </a:solidFill>
            <a:prstDash val="sysDot"/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1" name="Text Box 10">
            <a:extLst>
              <a:ext uri="{FF2B5EF4-FFF2-40B4-BE49-F238E27FC236}">
                <a16:creationId xmlns:a16="http://schemas.microsoft.com/office/drawing/2014/main" id="{B703A15F-EF7B-41AE-A97F-ED875C9C0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6493" y="4901469"/>
            <a:ext cx="827088" cy="212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 b="1">
                <a:latin typeface="Tahoma" panose="020B0604030504040204" pitchFamily="34" charset="0"/>
                <a:cs typeface="Tahoma" panose="020B0604030504040204" pitchFamily="34" charset="0"/>
              </a:rPr>
              <a:t>Network</a:t>
            </a:r>
          </a:p>
        </p:txBody>
      </p:sp>
      <p:sp>
        <p:nvSpPr>
          <p:cNvPr id="42" name="Line 12">
            <a:extLst>
              <a:ext uri="{FF2B5EF4-FFF2-40B4-BE49-F238E27FC236}">
                <a16:creationId xmlns:a16="http://schemas.microsoft.com/office/drawing/2014/main" id="{817E9634-87B9-451E-A252-5030A57AB5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33293" y="4379182"/>
            <a:ext cx="0" cy="641350"/>
          </a:xfrm>
          <a:prstGeom prst="line">
            <a:avLst/>
          </a:prstGeom>
          <a:noFill/>
          <a:ln w="38100" cap="rnd">
            <a:solidFill>
              <a:srgbClr val="0000CC"/>
            </a:solidFill>
            <a:prstDash val="sysDot"/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3" name="Text Box 13">
            <a:extLst>
              <a:ext uri="{FF2B5EF4-FFF2-40B4-BE49-F238E27FC236}">
                <a16:creationId xmlns:a16="http://schemas.microsoft.com/office/drawing/2014/main" id="{7222AB51-A00E-4FA9-BDE7-CBF943588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893" y="2690082"/>
            <a:ext cx="319088" cy="3460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rtl="0">
              <a:defRPr/>
            </a:pPr>
            <a:r>
              <a:rPr 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44" name="Line 14">
            <a:extLst>
              <a:ext uri="{FF2B5EF4-FFF2-40B4-BE49-F238E27FC236}">
                <a16:creationId xmlns:a16="http://schemas.microsoft.com/office/drawing/2014/main" id="{1608F7EA-8944-41FD-A528-2F821F4FB0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301956" y="3896582"/>
            <a:ext cx="0" cy="866775"/>
          </a:xfrm>
          <a:prstGeom prst="line">
            <a:avLst/>
          </a:prstGeom>
          <a:noFill/>
          <a:ln w="38100" cap="rnd">
            <a:solidFill>
              <a:srgbClr val="0000CC"/>
            </a:solidFill>
            <a:prstDash val="sysDot"/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5" name="AutoShape 15">
            <a:extLst>
              <a:ext uri="{FF2B5EF4-FFF2-40B4-BE49-F238E27FC236}">
                <a16:creationId xmlns:a16="http://schemas.microsoft.com/office/drawing/2014/main" id="{CA92C3E0-24BE-44FB-9A66-F2ED2918A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081" y="3431444"/>
            <a:ext cx="481012" cy="450850"/>
          </a:xfrm>
          <a:prstGeom prst="rightArrow">
            <a:avLst>
              <a:gd name="adj1" fmla="val 50000"/>
              <a:gd name="adj2" fmla="val 39436"/>
            </a:avLst>
          </a:prstGeom>
          <a:solidFill>
            <a:srgbClr val="99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AutoShape 16">
            <a:extLst>
              <a:ext uri="{FF2B5EF4-FFF2-40B4-BE49-F238E27FC236}">
                <a16:creationId xmlns:a16="http://schemas.microsoft.com/office/drawing/2014/main" id="{3BCED6B8-30B0-455B-BA73-35B1D9041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2293" y="3394932"/>
            <a:ext cx="428625" cy="450850"/>
          </a:xfrm>
          <a:prstGeom prst="rightArrow">
            <a:avLst>
              <a:gd name="adj1" fmla="val 50000"/>
              <a:gd name="adj2" fmla="val 50741"/>
            </a:avLst>
          </a:prstGeom>
          <a:solidFill>
            <a:srgbClr val="99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Text Box 17">
            <a:extLst>
              <a:ext uri="{FF2B5EF4-FFF2-40B4-BE49-F238E27FC236}">
                <a16:creationId xmlns:a16="http://schemas.microsoft.com/office/drawing/2014/main" id="{94FD4D97-4DD8-4418-8084-7D75C0D7D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9293" y="3453669"/>
            <a:ext cx="9906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600" b="1">
                <a:latin typeface="Tahoma" panose="020B0604030504040204" pitchFamily="34" charset="0"/>
                <a:cs typeface="Tahoma" panose="020B0604030504040204" pitchFamily="34" charset="0"/>
              </a:rPr>
              <a:t>Receiver</a:t>
            </a:r>
          </a:p>
        </p:txBody>
      </p:sp>
      <p:sp>
        <p:nvSpPr>
          <p:cNvPr id="48" name="AutoShape 18">
            <a:extLst>
              <a:ext uri="{FF2B5EF4-FFF2-40B4-BE49-F238E27FC236}">
                <a16:creationId xmlns:a16="http://schemas.microsoft.com/office/drawing/2014/main" id="{82D2168E-4BB7-45B0-B765-C7EA1677A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1068" y="3431444"/>
            <a:ext cx="403225" cy="450850"/>
          </a:xfrm>
          <a:prstGeom prst="rightArrow">
            <a:avLst>
              <a:gd name="adj1" fmla="val 50000"/>
              <a:gd name="adj2" fmla="val 38583"/>
            </a:avLst>
          </a:prstGeom>
          <a:solidFill>
            <a:srgbClr val="99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AutoShape 19">
            <a:extLst>
              <a:ext uri="{FF2B5EF4-FFF2-40B4-BE49-F238E27FC236}">
                <a16:creationId xmlns:a16="http://schemas.microsoft.com/office/drawing/2014/main" id="{9DC310A5-0E0A-47BC-ABF3-ED5AFC6EC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4631" y="3413982"/>
            <a:ext cx="479425" cy="449262"/>
          </a:xfrm>
          <a:prstGeom prst="rightArrow">
            <a:avLst>
              <a:gd name="adj1" fmla="val 56889"/>
              <a:gd name="adj2" fmla="val 45230"/>
            </a:avLst>
          </a:prstGeom>
          <a:solidFill>
            <a:srgbClr val="99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0" name="Group 53">
            <a:extLst>
              <a:ext uri="{FF2B5EF4-FFF2-40B4-BE49-F238E27FC236}">
                <a16:creationId xmlns:a16="http://schemas.microsoft.com/office/drawing/2014/main" id="{A679CD36-1FED-4871-89EE-36D0C82154C3}"/>
              </a:ext>
            </a:extLst>
          </p:cNvPr>
          <p:cNvGrpSpPr>
            <a:grpSpLocks/>
          </p:cNvGrpSpPr>
          <p:nvPr/>
        </p:nvGrpSpPr>
        <p:grpSpPr bwMode="auto">
          <a:xfrm>
            <a:off x="2162968" y="4749069"/>
            <a:ext cx="1120775" cy="1196975"/>
            <a:chOff x="650" y="2383"/>
            <a:chExt cx="706" cy="754"/>
          </a:xfrm>
        </p:grpSpPr>
        <p:sp>
          <p:nvSpPr>
            <p:cNvPr id="51" name="Text Box 7">
              <a:extLst>
                <a:ext uri="{FF2B5EF4-FFF2-40B4-BE49-F238E27FC236}">
                  <a16:creationId xmlns:a16="http://schemas.microsoft.com/office/drawing/2014/main" id="{23B33B66-6499-44DE-A574-DF7651CC8C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0" y="2383"/>
              <a:ext cx="706" cy="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Plaintext</a:t>
              </a:r>
            </a:p>
          </p:txBody>
        </p:sp>
        <p:grpSp>
          <p:nvGrpSpPr>
            <p:cNvPr id="52" name="Group 20">
              <a:extLst>
                <a:ext uri="{FF2B5EF4-FFF2-40B4-BE49-F238E27FC236}">
                  <a16:creationId xmlns:a16="http://schemas.microsoft.com/office/drawing/2014/main" id="{CCDF77C1-9780-4B24-A77A-107C12C262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4" y="2568"/>
              <a:ext cx="522" cy="569"/>
              <a:chOff x="1184" y="2504"/>
              <a:chExt cx="522" cy="569"/>
            </a:xfrm>
          </p:grpSpPr>
          <p:sp>
            <p:nvSpPr>
              <p:cNvPr id="53" name="Rectangle 21">
                <a:extLst>
                  <a:ext uri="{FF2B5EF4-FFF2-40B4-BE49-F238E27FC236}">
                    <a16:creationId xmlns:a16="http://schemas.microsoft.com/office/drawing/2014/main" id="{85112B1C-633F-4CD5-8F44-87F88C991D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4" y="2504"/>
                <a:ext cx="522" cy="569"/>
              </a:xfrm>
              <a:prstGeom prst="rect">
                <a:avLst/>
              </a:prstGeom>
              <a:gradFill rotWithShape="1">
                <a:gsLst>
                  <a:gs pos="0">
                    <a:srgbClr val="E4DCF8"/>
                  </a:gs>
                  <a:gs pos="100000">
                    <a:srgbClr val="FCF9BC"/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54" name="Line 22">
                <a:extLst>
                  <a:ext uri="{FF2B5EF4-FFF2-40B4-BE49-F238E27FC236}">
                    <a16:creationId xmlns:a16="http://schemas.microsoft.com/office/drawing/2014/main" id="{3FC02CF2-67A7-4AFC-88B4-D3D0D20BD7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8" y="2587"/>
                <a:ext cx="3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55" name="Line 23">
                <a:extLst>
                  <a:ext uri="{FF2B5EF4-FFF2-40B4-BE49-F238E27FC236}">
                    <a16:creationId xmlns:a16="http://schemas.microsoft.com/office/drawing/2014/main" id="{F31E0D4F-506F-4A55-BA62-30C154F96A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9" y="2646"/>
                <a:ext cx="3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56" name="Line 24">
                <a:extLst>
                  <a:ext uri="{FF2B5EF4-FFF2-40B4-BE49-F238E27FC236}">
                    <a16:creationId xmlns:a16="http://schemas.microsoft.com/office/drawing/2014/main" id="{F3959C1C-D58D-4A2C-82AB-3EF78FD7E1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8" y="2717"/>
                <a:ext cx="22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57" name="Line 25">
                <a:extLst>
                  <a:ext uri="{FF2B5EF4-FFF2-40B4-BE49-F238E27FC236}">
                    <a16:creationId xmlns:a16="http://schemas.microsoft.com/office/drawing/2014/main" id="{7A2C2393-E452-479E-AD20-2DC875BD1A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8" y="2776"/>
                <a:ext cx="22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58" name="Line 26">
                <a:extLst>
                  <a:ext uri="{FF2B5EF4-FFF2-40B4-BE49-F238E27FC236}">
                    <a16:creationId xmlns:a16="http://schemas.microsoft.com/office/drawing/2014/main" id="{5828BDDA-89DA-4708-8AF4-9439F67085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28" y="2847"/>
                <a:ext cx="39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59" name="Line 27">
                <a:extLst>
                  <a:ext uri="{FF2B5EF4-FFF2-40B4-BE49-F238E27FC236}">
                    <a16:creationId xmlns:a16="http://schemas.microsoft.com/office/drawing/2014/main" id="{C98FA714-ECA4-48F2-9408-09F8D48068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8" y="2907"/>
                <a:ext cx="3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0" name="Line 28">
                <a:extLst>
                  <a:ext uri="{FF2B5EF4-FFF2-40B4-BE49-F238E27FC236}">
                    <a16:creationId xmlns:a16="http://schemas.microsoft.com/office/drawing/2014/main" id="{09E7B0FC-D372-48FA-AEA5-DD2BB8F19B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28" y="2978"/>
                <a:ext cx="2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1" name="Line 29">
                <a:extLst>
                  <a:ext uri="{FF2B5EF4-FFF2-40B4-BE49-F238E27FC236}">
                    <a16:creationId xmlns:a16="http://schemas.microsoft.com/office/drawing/2014/main" id="{5585F4B1-B461-4C31-B9BF-B59FC15C30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28" y="3037"/>
                <a:ext cx="2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2" name="Group 54">
            <a:extLst>
              <a:ext uri="{FF2B5EF4-FFF2-40B4-BE49-F238E27FC236}">
                <a16:creationId xmlns:a16="http://schemas.microsoft.com/office/drawing/2014/main" id="{D17CB465-497F-433C-BF00-AA9F22088240}"/>
              </a:ext>
            </a:extLst>
          </p:cNvPr>
          <p:cNvGrpSpPr>
            <a:grpSpLocks/>
          </p:cNvGrpSpPr>
          <p:nvPr/>
        </p:nvGrpSpPr>
        <p:grpSpPr bwMode="auto">
          <a:xfrm>
            <a:off x="5480843" y="4999894"/>
            <a:ext cx="1276350" cy="1196975"/>
            <a:chOff x="2580" y="2404"/>
            <a:chExt cx="804" cy="754"/>
          </a:xfrm>
        </p:grpSpPr>
        <p:sp>
          <p:nvSpPr>
            <p:cNvPr id="63" name="Text Box 30">
              <a:extLst>
                <a:ext uri="{FF2B5EF4-FFF2-40B4-BE49-F238E27FC236}">
                  <a16:creationId xmlns:a16="http://schemas.microsoft.com/office/drawing/2014/main" id="{EE9AB4A1-1D8F-4DFD-9A73-687C82A270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0" y="2404"/>
              <a:ext cx="804" cy="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Ciphertext</a:t>
              </a:r>
            </a:p>
          </p:txBody>
        </p:sp>
        <p:grpSp>
          <p:nvGrpSpPr>
            <p:cNvPr id="64" name="Group 31">
              <a:extLst>
                <a:ext uri="{FF2B5EF4-FFF2-40B4-BE49-F238E27FC236}">
                  <a16:creationId xmlns:a16="http://schemas.microsoft.com/office/drawing/2014/main" id="{46A2D9EA-7374-44B9-AF3F-BF716901AA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4" y="2589"/>
              <a:ext cx="522" cy="569"/>
              <a:chOff x="2872" y="2506"/>
              <a:chExt cx="522" cy="569"/>
            </a:xfrm>
          </p:grpSpPr>
          <p:sp>
            <p:nvSpPr>
              <p:cNvPr id="65" name="Rectangle 32">
                <a:extLst>
                  <a:ext uri="{FF2B5EF4-FFF2-40B4-BE49-F238E27FC236}">
                    <a16:creationId xmlns:a16="http://schemas.microsoft.com/office/drawing/2014/main" id="{2DE348C3-4993-48FD-8B06-DACBDA9C3F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2" y="2506"/>
                <a:ext cx="522" cy="569"/>
              </a:xfrm>
              <a:prstGeom prst="rect">
                <a:avLst/>
              </a:prstGeom>
              <a:solidFill>
                <a:srgbClr val="000000"/>
              </a:solidFill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66" name="Line 33">
                <a:extLst>
                  <a:ext uri="{FF2B5EF4-FFF2-40B4-BE49-F238E27FC236}">
                    <a16:creationId xmlns:a16="http://schemas.microsoft.com/office/drawing/2014/main" id="{EEF3C27B-A387-4D36-B8AF-81BEF1779E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2590"/>
                <a:ext cx="39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7" name="Line 34">
                <a:extLst>
                  <a:ext uri="{FF2B5EF4-FFF2-40B4-BE49-F238E27FC236}">
                    <a16:creationId xmlns:a16="http://schemas.microsoft.com/office/drawing/2014/main" id="{792CA393-BCB3-4411-A0AB-72E00BA96F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39" y="2649"/>
                <a:ext cx="391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8" name="Line 35">
                <a:extLst>
                  <a:ext uri="{FF2B5EF4-FFF2-40B4-BE49-F238E27FC236}">
                    <a16:creationId xmlns:a16="http://schemas.microsoft.com/office/drawing/2014/main" id="{04E80943-7CC9-41D0-8E0D-9E2A8E02B2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2719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9" name="Line 36">
                <a:extLst>
                  <a:ext uri="{FF2B5EF4-FFF2-40B4-BE49-F238E27FC236}">
                    <a16:creationId xmlns:a16="http://schemas.microsoft.com/office/drawing/2014/main" id="{F356E3C0-F0CB-45EE-B041-14E91B0B8C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2778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0" name="Line 37">
                <a:extLst>
                  <a:ext uri="{FF2B5EF4-FFF2-40B4-BE49-F238E27FC236}">
                    <a16:creationId xmlns:a16="http://schemas.microsoft.com/office/drawing/2014/main" id="{E472B757-1EA8-41EB-B59C-BAC1DD8B56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16" y="2849"/>
                <a:ext cx="391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1" name="Line 38">
                <a:extLst>
                  <a:ext uri="{FF2B5EF4-FFF2-40B4-BE49-F238E27FC236}">
                    <a16:creationId xmlns:a16="http://schemas.microsoft.com/office/drawing/2014/main" id="{278E5D96-2E68-4A9F-9A6E-7676AB0898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2909"/>
                <a:ext cx="39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2" name="Line 39">
                <a:extLst>
                  <a:ext uri="{FF2B5EF4-FFF2-40B4-BE49-F238E27FC236}">
                    <a16:creationId xmlns:a16="http://schemas.microsoft.com/office/drawing/2014/main" id="{DF50AD06-1015-41C2-A086-B978745D93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16" y="2980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3" name="Line 40">
                <a:extLst>
                  <a:ext uri="{FF2B5EF4-FFF2-40B4-BE49-F238E27FC236}">
                    <a16:creationId xmlns:a16="http://schemas.microsoft.com/office/drawing/2014/main" id="{14D3C235-092D-4273-B49C-CE7F93E15B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16" y="3039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4" name="Group 55">
            <a:extLst>
              <a:ext uri="{FF2B5EF4-FFF2-40B4-BE49-F238E27FC236}">
                <a16:creationId xmlns:a16="http://schemas.microsoft.com/office/drawing/2014/main" id="{869C308B-FE59-437F-8D3A-F15CCE78DF86}"/>
              </a:ext>
            </a:extLst>
          </p:cNvPr>
          <p:cNvGrpSpPr>
            <a:grpSpLocks/>
          </p:cNvGrpSpPr>
          <p:nvPr/>
        </p:nvGrpSpPr>
        <p:grpSpPr bwMode="auto">
          <a:xfrm>
            <a:off x="8751093" y="4825269"/>
            <a:ext cx="1103313" cy="1182688"/>
            <a:chOff x="4597" y="2413"/>
            <a:chExt cx="695" cy="745"/>
          </a:xfrm>
        </p:grpSpPr>
        <p:sp>
          <p:nvSpPr>
            <p:cNvPr id="82" name="Text Box 41">
              <a:extLst>
                <a:ext uri="{FF2B5EF4-FFF2-40B4-BE49-F238E27FC236}">
                  <a16:creationId xmlns:a16="http://schemas.microsoft.com/office/drawing/2014/main" id="{C893A723-AC95-4666-8120-244BDF3FF3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7" y="2413"/>
              <a:ext cx="695" cy="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Plaintext</a:t>
              </a:r>
            </a:p>
            <a:p>
              <a:pPr algn="ctr" rtl="0" eaLnBrk="1" hangingPunct="1"/>
              <a:endParaRPr lang="en-US" altLang="en-US" sz="400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83" name="Group 42">
              <a:extLst>
                <a:ext uri="{FF2B5EF4-FFF2-40B4-BE49-F238E27FC236}">
                  <a16:creationId xmlns:a16="http://schemas.microsoft.com/office/drawing/2014/main" id="{A5A6263F-4DCD-4CE4-9015-950C842EEC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67" y="2589"/>
              <a:ext cx="521" cy="569"/>
              <a:chOff x="4492" y="2504"/>
              <a:chExt cx="521" cy="569"/>
            </a:xfrm>
          </p:grpSpPr>
          <p:sp>
            <p:nvSpPr>
              <p:cNvPr id="84" name="Rectangle 43">
                <a:extLst>
                  <a:ext uri="{FF2B5EF4-FFF2-40B4-BE49-F238E27FC236}">
                    <a16:creationId xmlns:a16="http://schemas.microsoft.com/office/drawing/2014/main" id="{CFBF7428-D1D8-4E39-A4E9-C569207D63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92" y="2504"/>
                <a:ext cx="521" cy="569"/>
              </a:xfrm>
              <a:prstGeom prst="rect">
                <a:avLst/>
              </a:prstGeom>
              <a:gradFill rotWithShape="1">
                <a:gsLst>
                  <a:gs pos="0">
                    <a:srgbClr val="FCF9BC"/>
                  </a:gs>
                  <a:gs pos="100000">
                    <a:srgbClr val="E4DCF8"/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85" name="Line 44">
                <a:extLst>
                  <a:ext uri="{FF2B5EF4-FFF2-40B4-BE49-F238E27FC236}">
                    <a16:creationId xmlns:a16="http://schemas.microsoft.com/office/drawing/2014/main" id="{A34B18EE-657D-48F3-AE53-AD5774B773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6" y="2587"/>
                <a:ext cx="3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6" name="Line 45">
                <a:extLst>
                  <a:ext uri="{FF2B5EF4-FFF2-40B4-BE49-F238E27FC236}">
                    <a16:creationId xmlns:a16="http://schemas.microsoft.com/office/drawing/2014/main" id="{3A8E3A5C-1EF5-4071-B191-3AE28E862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57" y="2646"/>
                <a:ext cx="39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7" name="Line 46">
                <a:extLst>
                  <a:ext uri="{FF2B5EF4-FFF2-40B4-BE49-F238E27FC236}">
                    <a16:creationId xmlns:a16="http://schemas.microsoft.com/office/drawing/2014/main" id="{3EE3349C-EB51-4343-A940-B4B55D79D8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6" y="2717"/>
                <a:ext cx="2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8" name="Line 47">
                <a:extLst>
                  <a:ext uri="{FF2B5EF4-FFF2-40B4-BE49-F238E27FC236}">
                    <a16:creationId xmlns:a16="http://schemas.microsoft.com/office/drawing/2014/main" id="{DAEFDEA5-680B-4936-A26C-57A6329774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6" y="2776"/>
                <a:ext cx="2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9" name="Line 48">
                <a:extLst>
                  <a:ext uri="{FF2B5EF4-FFF2-40B4-BE49-F238E27FC236}">
                    <a16:creationId xmlns:a16="http://schemas.microsoft.com/office/drawing/2014/main" id="{4FF38837-118F-4FC5-B53D-EB3E22516E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5" y="2847"/>
                <a:ext cx="39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0" name="Line 49">
                <a:extLst>
                  <a:ext uri="{FF2B5EF4-FFF2-40B4-BE49-F238E27FC236}">
                    <a16:creationId xmlns:a16="http://schemas.microsoft.com/office/drawing/2014/main" id="{085F8BF9-63D6-4907-9ED0-8E61FF1DEB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6" y="2907"/>
                <a:ext cx="3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1" name="Line 50">
                <a:extLst>
                  <a:ext uri="{FF2B5EF4-FFF2-40B4-BE49-F238E27FC236}">
                    <a16:creationId xmlns:a16="http://schemas.microsoft.com/office/drawing/2014/main" id="{911B80FD-B3FA-4D2F-8343-DC31B3BADF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5" y="2978"/>
                <a:ext cx="22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2" name="Line 51">
                <a:extLst>
                  <a:ext uri="{FF2B5EF4-FFF2-40B4-BE49-F238E27FC236}">
                    <a16:creationId xmlns:a16="http://schemas.microsoft.com/office/drawing/2014/main" id="{206B9F52-76BC-4AB5-A603-79845ABEBF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5" y="3037"/>
                <a:ext cx="22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3" name="Text Box 52">
            <a:extLst>
              <a:ext uri="{FF2B5EF4-FFF2-40B4-BE49-F238E27FC236}">
                <a16:creationId xmlns:a16="http://schemas.microsoft.com/office/drawing/2014/main" id="{B50F0EF8-642C-4F6F-9297-B3DB7C430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0093" y="2767869"/>
            <a:ext cx="279400" cy="342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rtl="0">
              <a:defRPr/>
            </a:pPr>
            <a:r>
              <a:rPr 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94" name="AutoShape 52">
            <a:extLst>
              <a:ext uri="{FF2B5EF4-FFF2-40B4-BE49-F238E27FC236}">
                <a16:creationId xmlns:a16="http://schemas.microsoft.com/office/drawing/2014/main" id="{A7A2DE80-0169-4178-9A88-795E3175B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893" y="3377469"/>
            <a:ext cx="1219200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4F0E7"/>
              </a:gs>
              <a:gs pos="100000">
                <a:srgbClr val="FEFDEC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Encryption Algorithm</a:t>
            </a:r>
          </a:p>
        </p:txBody>
      </p:sp>
      <p:sp>
        <p:nvSpPr>
          <p:cNvPr id="95" name="Line 53">
            <a:extLst>
              <a:ext uri="{FF2B5EF4-FFF2-40B4-BE49-F238E27FC236}">
                <a16:creationId xmlns:a16="http://schemas.microsoft.com/office/drawing/2014/main" id="{47810754-6B31-407C-B764-61A26F4EF5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5393" y="2894869"/>
            <a:ext cx="0" cy="457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6" name="AutoShape 54">
            <a:extLst>
              <a:ext uri="{FF2B5EF4-FFF2-40B4-BE49-F238E27FC236}">
                <a16:creationId xmlns:a16="http://schemas.microsoft.com/office/drawing/2014/main" id="{2BB8894F-2228-4515-BD1C-7877DE4FF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0493" y="3377469"/>
            <a:ext cx="1244600" cy="533400"/>
          </a:xfrm>
          <a:prstGeom prst="roundRect">
            <a:avLst>
              <a:gd name="adj" fmla="val 16667"/>
            </a:avLst>
          </a:prstGeom>
          <a:solidFill>
            <a:srgbClr val="E4F0E7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Decryption Algorithm</a:t>
            </a:r>
          </a:p>
        </p:txBody>
      </p:sp>
      <p:sp>
        <p:nvSpPr>
          <p:cNvPr id="97" name="Line 55">
            <a:extLst>
              <a:ext uri="{FF2B5EF4-FFF2-40B4-BE49-F238E27FC236}">
                <a16:creationId xmlns:a16="http://schemas.microsoft.com/office/drawing/2014/main" id="{BCE9CA11-3C28-4ACD-8F61-814044FF9A5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93893" y="2920269"/>
            <a:ext cx="0" cy="457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98" name="Group 56">
            <a:extLst>
              <a:ext uri="{FF2B5EF4-FFF2-40B4-BE49-F238E27FC236}">
                <a16:creationId xmlns:a16="http://schemas.microsoft.com/office/drawing/2014/main" id="{0972BDEA-6640-4214-97A3-A667DC99D510}"/>
              </a:ext>
            </a:extLst>
          </p:cNvPr>
          <p:cNvGrpSpPr>
            <a:grpSpLocks/>
          </p:cNvGrpSpPr>
          <p:nvPr/>
        </p:nvGrpSpPr>
        <p:grpSpPr bwMode="auto">
          <a:xfrm>
            <a:off x="4550568" y="3066319"/>
            <a:ext cx="2971800" cy="1150938"/>
            <a:chOff x="1914" y="1964"/>
            <a:chExt cx="1872" cy="725"/>
          </a:xfrm>
        </p:grpSpPr>
        <p:grpSp>
          <p:nvGrpSpPr>
            <p:cNvPr id="99" name="Group 57">
              <a:extLst>
                <a:ext uri="{FF2B5EF4-FFF2-40B4-BE49-F238E27FC236}">
                  <a16:creationId xmlns:a16="http://schemas.microsoft.com/office/drawing/2014/main" id="{F5808DDD-24CE-4480-8EEE-736BD4BFC9A8}"/>
                </a:ext>
              </a:extLst>
            </p:cNvPr>
            <p:cNvGrpSpPr>
              <a:grpSpLocks/>
            </p:cNvGrpSpPr>
            <p:nvPr/>
          </p:nvGrpSpPr>
          <p:grpSpPr bwMode="auto">
            <a:xfrm rot="716508">
              <a:off x="1914" y="1964"/>
              <a:ext cx="1872" cy="725"/>
              <a:chOff x="2352" y="2184"/>
              <a:chExt cx="2544" cy="1205"/>
            </a:xfrm>
          </p:grpSpPr>
          <p:pic>
            <p:nvPicPr>
              <p:cNvPr id="102" name="Picture 58" descr="cable-sxchu-internet-1024x571">
                <a:extLst>
                  <a:ext uri="{FF2B5EF4-FFF2-40B4-BE49-F238E27FC236}">
                    <a16:creationId xmlns:a16="http://schemas.microsoft.com/office/drawing/2014/main" id="{13E81035-CC7C-4D2F-B6CA-4C403A319B2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2" y="2640"/>
                <a:ext cx="1344" cy="7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" name="Picture 59" descr="cable-sxchu-internet-1024x571">
                <a:extLst>
                  <a:ext uri="{FF2B5EF4-FFF2-40B4-BE49-F238E27FC236}">
                    <a16:creationId xmlns:a16="http://schemas.microsoft.com/office/drawing/2014/main" id="{0B8E8879-50F7-4DA2-830B-659C2541D00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3552" y="2184"/>
                <a:ext cx="1344" cy="7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0" name="Picture 60" descr="Categories-applications-internet-icon">
              <a:extLst>
                <a:ext uri="{FF2B5EF4-FFF2-40B4-BE49-F238E27FC236}">
                  <a16:creationId xmlns:a16="http://schemas.microsoft.com/office/drawing/2014/main" id="{ED9D62E8-437F-4B89-AEEE-BF68045F67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4" y="1992"/>
              <a:ext cx="6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1" name="Text Box 22">
              <a:extLst>
                <a:ext uri="{FF2B5EF4-FFF2-40B4-BE49-F238E27FC236}">
                  <a16:creationId xmlns:a16="http://schemas.microsoft.com/office/drawing/2014/main" id="{8724973F-20EB-4B34-A8F7-8B8D5B4EC3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9" y="2248"/>
              <a:ext cx="58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400" b="1" dirty="0">
                  <a:latin typeface="Tahoma" panose="020B0604030504040204" pitchFamily="34" charset="0"/>
                  <a:cs typeface="Tahoma" panose="020B0604030504040204" pitchFamily="34" charset="0"/>
                </a:rPr>
                <a:t>Network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 animBg="1"/>
      <p:bldP spid="43" grpId="0"/>
      <p:bldP spid="45" grpId="0" animBg="1"/>
      <p:bldP spid="46" grpId="0" animBg="1"/>
      <p:bldP spid="47" grpId="0"/>
      <p:bldP spid="48" grpId="0" animBg="1"/>
      <p:bldP spid="49" grpId="0" animBg="1"/>
      <p:bldP spid="93" grpId="0"/>
      <p:bldP spid="94" grpId="0" animBg="1"/>
      <p:bldP spid="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Cryptography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6" name="Group 3">
            <a:extLst>
              <a:ext uri="{FF2B5EF4-FFF2-40B4-BE49-F238E27FC236}">
                <a16:creationId xmlns:a16="http://schemas.microsoft.com/office/drawing/2014/main" id="{8B2EE4FF-0B3A-4AD8-98C8-772E84C158D7}"/>
              </a:ext>
            </a:extLst>
          </p:cNvPr>
          <p:cNvGrpSpPr>
            <a:grpSpLocks/>
          </p:cNvGrpSpPr>
          <p:nvPr/>
        </p:nvGrpSpPr>
        <p:grpSpPr bwMode="auto">
          <a:xfrm>
            <a:off x="4709367" y="2690568"/>
            <a:ext cx="3041650" cy="860425"/>
            <a:chOff x="2162" y="1810"/>
            <a:chExt cx="1916" cy="542"/>
          </a:xfrm>
        </p:grpSpPr>
        <p:sp>
          <p:nvSpPr>
            <p:cNvPr id="27" name="Line 55">
              <a:extLst>
                <a:ext uri="{FF2B5EF4-FFF2-40B4-BE49-F238E27FC236}">
                  <a16:creationId xmlns:a16="http://schemas.microsoft.com/office/drawing/2014/main" id="{36153D56-3B6D-46B0-BED4-00C57B11A3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6" y="1810"/>
              <a:ext cx="0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8" name="Line 56">
              <a:extLst>
                <a:ext uri="{FF2B5EF4-FFF2-40B4-BE49-F238E27FC236}">
                  <a16:creationId xmlns:a16="http://schemas.microsoft.com/office/drawing/2014/main" id="{6A21B3EB-5671-4E75-88DD-7E8551EC95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043"/>
              <a:ext cx="19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9" name="Line 57">
              <a:extLst>
                <a:ext uri="{FF2B5EF4-FFF2-40B4-BE49-F238E27FC236}">
                  <a16:creationId xmlns:a16="http://schemas.microsoft.com/office/drawing/2014/main" id="{6176B3D2-C83D-4E30-9692-9DE0F7D692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3" y="2045"/>
              <a:ext cx="0" cy="2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0" name="Line 58">
              <a:extLst>
                <a:ext uri="{FF2B5EF4-FFF2-40B4-BE49-F238E27FC236}">
                  <a16:creationId xmlns:a16="http://schemas.microsoft.com/office/drawing/2014/main" id="{CE761203-05C1-4AF2-A554-AEEE6A522B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9" y="2046"/>
              <a:ext cx="0" cy="3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grpSp>
        <p:nvGrpSpPr>
          <p:cNvPr id="31" name="Group 76">
            <a:extLst>
              <a:ext uri="{FF2B5EF4-FFF2-40B4-BE49-F238E27FC236}">
                <a16:creationId xmlns:a16="http://schemas.microsoft.com/office/drawing/2014/main" id="{7E844E55-267E-4519-B45C-49CEFF0D04A6}"/>
              </a:ext>
            </a:extLst>
          </p:cNvPr>
          <p:cNvGrpSpPr>
            <a:grpSpLocks/>
          </p:cNvGrpSpPr>
          <p:nvPr/>
        </p:nvGrpSpPr>
        <p:grpSpPr bwMode="auto">
          <a:xfrm>
            <a:off x="3232992" y="3776418"/>
            <a:ext cx="2849563" cy="1052513"/>
            <a:chOff x="845" y="2178"/>
            <a:chExt cx="2177" cy="998"/>
          </a:xfrm>
        </p:grpSpPr>
        <p:sp>
          <p:nvSpPr>
            <p:cNvPr id="32" name="Line 60">
              <a:extLst>
                <a:ext uri="{FF2B5EF4-FFF2-40B4-BE49-F238E27FC236}">
                  <a16:creationId xmlns:a16="http://schemas.microsoft.com/office/drawing/2014/main" id="{E400F778-EF96-498E-9D3C-DA21826B4B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79" y="2178"/>
              <a:ext cx="1" cy="4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3" name="Line 61">
              <a:extLst>
                <a:ext uri="{FF2B5EF4-FFF2-40B4-BE49-F238E27FC236}">
                  <a16:creationId xmlns:a16="http://schemas.microsoft.com/office/drawing/2014/main" id="{E25AD117-06ED-4C39-972D-2A2C1389DE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5" y="2677"/>
              <a:ext cx="21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4" name="Line 62">
              <a:extLst>
                <a:ext uri="{FF2B5EF4-FFF2-40B4-BE49-F238E27FC236}">
                  <a16:creationId xmlns:a16="http://schemas.microsoft.com/office/drawing/2014/main" id="{1CF7FEDC-8CA8-45B4-B139-7329CE2A32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1" y="2677"/>
              <a:ext cx="1" cy="4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5" name="Line 63">
              <a:extLst>
                <a:ext uri="{FF2B5EF4-FFF2-40B4-BE49-F238E27FC236}">
                  <a16:creationId xmlns:a16="http://schemas.microsoft.com/office/drawing/2014/main" id="{480CC9D1-6BC4-42A6-B1A4-37CDF2ACDB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45" y="2677"/>
              <a:ext cx="1" cy="4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36" name="Text Box 65">
            <a:extLst>
              <a:ext uri="{FF2B5EF4-FFF2-40B4-BE49-F238E27FC236}">
                <a16:creationId xmlns:a16="http://schemas.microsoft.com/office/drawing/2014/main" id="{4C03F94C-34D5-4ED0-A225-E74D4023F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155" y="4690818"/>
            <a:ext cx="1828800" cy="536575"/>
          </a:xfrm>
          <a:prstGeom prst="rect">
            <a:avLst/>
          </a:prstGeom>
          <a:solidFill>
            <a:srgbClr val="EBF1C7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Bit-level </a:t>
            </a:r>
            <a:b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encryption</a:t>
            </a:r>
          </a:p>
        </p:txBody>
      </p:sp>
      <p:sp>
        <p:nvSpPr>
          <p:cNvPr id="37" name="Text Box 67">
            <a:extLst>
              <a:ext uri="{FF2B5EF4-FFF2-40B4-BE49-F238E27FC236}">
                <a16:creationId xmlns:a16="http://schemas.microsoft.com/office/drawing/2014/main" id="{60F641A8-930B-48B8-A038-DDC442834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5892" y="4690818"/>
            <a:ext cx="1833563" cy="536575"/>
          </a:xfrm>
          <a:prstGeom prst="rect">
            <a:avLst/>
          </a:prstGeom>
          <a:solidFill>
            <a:srgbClr val="EBF1C7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Character-level encryption</a:t>
            </a:r>
          </a:p>
        </p:txBody>
      </p:sp>
      <p:sp>
        <p:nvSpPr>
          <p:cNvPr id="38" name="Text Box 68">
            <a:extLst>
              <a:ext uri="{FF2B5EF4-FFF2-40B4-BE49-F238E27FC236}">
                <a16:creationId xmlns:a16="http://schemas.microsoft.com/office/drawing/2014/main" id="{D7595C17-6608-41E2-AB6E-C42738D01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6992" y="3398593"/>
            <a:ext cx="2438400" cy="688975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endParaRPr lang="en-US" sz="500" b="1">
              <a:solidFill>
                <a:srgbClr val="0000CC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>
              <a:defRPr/>
            </a:pPr>
            <a: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Conventional </a:t>
            </a:r>
            <a:b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(symmetric-key) methods</a:t>
            </a:r>
          </a:p>
          <a:p>
            <a:pPr algn="ctr" eaLnBrk="0" hangingPunct="0">
              <a:defRPr/>
            </a:pPr>
            <a:endParaRPr lang="en-US" sz="500" b="1">
              <a:solidFill>
                <a:srgbClr val="0000CC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9" name="Text Box 75">
            <a:extLst>
              <a:ext uri="{FF2B5EF4-FFF2-40B4-BE49-F238E27FC236}">
                <a16:creationId xmlns:a16="http://schemas.microsoft.com/office/drawing/2014/main" id="{3612A1F3-D0E0-4758-9F30-25749999D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1192" y="3398593"/>
            <a:ext cx="2209800" cy="688975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endParaRPr lang="en-US" sz="500" b="1">
              <a:solidFill>
                <a:srgbClr val="0000CC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>
              <a:defRPr/>
            </a:pPr>
            <a: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(Asymmetric-key)</a:t>
            </a:r>
            <a:b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Public-key methods</a:t>
            </a:r>
          </a:p>
          <a:p>
            <a:pPr algn="ctr" eaLnBrk="0" hangingPunct="0">
              <a:defRPr/>
            </a:pPr>
            <a:endParaRPr lang="en-US" sz="500" b="1">
              <a:solidFill>
                <a:srgbClr val="0000CC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0" name="Text Box 54">
            <a:extLst>
              <a:ext uri="{FF2B5EF4-FFF2-40B4-BE49-F238E27FC236}">
                <a16:creationId xmlns:a16="http://schemas.microsoft.com/office/drawing/2014/main" id="{B23A2963-8DAA-4AB4-8CC2-E1287249B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1292" y="2179393"/>
            <a:ext cx="2616200" cy="460375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endParaRPr lang="en-US" sz="400" b="1">
              <a:solidFill>
                <a:srgbClr val="990033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>
              <a:defRPr/>
            </a:pPr>
            <a:r>
              <a:rPr lang="en-US" sz="1400" b="1">
                <a:solidFill>
                  <a:srgbClr val="990033"/>
                </a:solidFill>
                <a:latin typeface="Tahoma" pitchFamily="34" charset="0"/>
                <a:cs typeface="Tahoma" pitchFamily="34" charset="0"/>
              </a:rPr>
              <a:t>Encryption/Decryption</a:t>
            </a:r>
            <a:endParaRPr lang="ar-SA" sz="1400" b="1">
              <a:solidFill>
                <a:srgbClr val="990033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>
              <a:defRPr/>
            </a:pPr>
            <a:endParaRPr lang="en-US" sz="500" b="1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15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Symmetric-key Cryptography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3" name="AutoShape 17">
            <a:extLst>
              <a:ext uri="{FF2B5EF4-FFF2-40B4-BE49-F238E27FC236}">
                <a16:creationId xmlns:a16="http://schemas.microsoft.com/office/drawing/2014/main" id="{28A825F8-9258-469D-9BD6-9BC6A06E669E}"/>
              </a:ext>
            </a:extLst>
          </p:cNvPr>
          <p:cNvSpPr>
            <a:spLocks noChangeArrowheads="1"/>
          </p:cNvSpPr>
          <p:nvPr/>
        </p:nvSpPr>
        <p:spPr bwMode="auto">
          <a:xfrm rot="3185846">
            <a:off x="5182944" y="2878200"/>
            <a:ext cx="1279525" cy="1636713"/>
          </a:xfrm>
          <a:prstGeom prst="irregularSeal2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CC9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 Box 19">
            <a:extLst>
              <a:ext uri="{FF2B5EF4-FFF2-40B4-BE49-F238E27FC236}">
                <a16:creationId xmlns:a16="http://schemas.microsoft.com/office/drawing/2014/main" id="{DBC51894-38FC-43C2-B39B-9667FD7A6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7250" y="3475894"/>
            <a:ext cx="1154113" cy="639763"/>
          </a:xfrm>
          <a:prstGeom prst="rect">
            <a:avLst/>
          </a:prstGeom>
          <a:solidFill>
            <a:srgbClr val="00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71842" dir="13500000" algn="ctr" rotWithShape="0">
              <a:srgbClr val="CC0000">
                <a:alpha val="50000"/>
              </a:srgbClr>
            </a:outerShdw>
          </a:effectLst>
        </p:spPr>
        <p:txBody>
          <a:bodyPr lIns="0" tIns="36000" rIns="0" bIns="0" anchor="ctr"/>
          <a:lstStyle/>
          <a:p>
            <a:pPr algn="ctr" rtl="0">
              <a:defRPr/>
            </a:pPr>
            <a:r>
              <a:rPr lang="en-US" sz="16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Sender </a:t>
            </a:r>
            <a:endParaRPr lang="en-US" sz="40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5" name="Line 20">
            <a:extLst>
              <a:ext uri="{FF2B5EF4-FFF2-40B4-BE49-F238E27FC236}">
                <a16:creationId xmlns:a16="http://schemas.microsoft.com/office/drawing/2014/main" id="{35A5B411-1049-4E32-A4DE-63ECFEA66C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3938" y="3937857"/>
            <a:ext cx="0" cy="744537"/>
          </a:xfrm>
          <a:prstGeom prst="line">
            <a:avLst/>
          </a:prstGeom>
          <a:noFill/>
          <a:ln w="38100" cap="rnd">
            <a:solidFill>
              <a:schemeClr val="accent2"/>
            </a:solidFill>
            <a:prstDash val="sysDot"/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6" name="Text Box 21">
            <a:extLst>
              <a:ext uri="{FF2B5EF4-FFF2-40B4-BE49-F238E27FC236}">
                <a16:creationId xmlns:a16="http://schemas.microsoft.com/office/drawing/2014/main" id="{67EFA00B-4C99-4231-8E8F-3E8AB1011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0488" y="3410807"/>
            <a:ext cx="1198562" cy="6524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45791" dir="2021404" algn="ctr" rotWithShape="0">
              <a:srgbClr val="CC0000"/>
            </a:outerShdw>
          </a:effectLst>
        </p:spPr>
        <p:txBody>
          <a:bodyPr lIns="0" tIns="36000" rIns="0" bIns="0"/>
          <a:lstStyle/>
          <a:p>
            <a:pPr algn="ctr" rtl="0">
              <a:defRPr/>
            </a:pPr>
            <a:endParaRPr lang="en-US" sz="700" b="1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  <a:p>
            <a:pPr algn="ctr" rtl="0">
              <a:defRPr/>
            </a:pPr>
            <a:r>
              <a:rPr lang="en-US" sz="14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Encryption Algorithm</a:t>
            </a:r>
            <a:endParaRPr lang="en-US" sz="40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27" name="Text Box 22">
            <a:extLst>
              <a:ext uri="{FF2B5EF4-FFF2-40B4-BE49-F238E27FC236}">
                <a16:creationId xmlns:a16="http://schemas.microsoft.com/office/drawing/2014/main" id="{8F250918-AEF0-409F-9C06-AF6B69A16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3113" y="3604482"/>
            <a:ext cx="9271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6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Network</a:t>
            </a:r>
          </a:p>
        </p:txBody>
      </p:sp>
      <p:sp>
        <p:nvSpPr>
          <p:cNvPr id="28" name="Text Box 23">
            <a:extLst>
              <a:ext uri="{FF2B5EF4-FFF2-40B4-BE49-F238E27FC236}">
                <a16:creationId xmlns:a16="http://schemas.microsoft.com/office/drawing/2014/main" id="{61E2A658-360D-49E9-A313-161B62859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6038" y="3393344"/>
            <a:ext cx="1166812" cy="652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45791" dir="2021404" algn="ctr" rotWithShape="0">
              <a:srgbClr val="CC0000"/>
            </a:outerShdw>
          </a:effectLst>
        </p:spPr>
        <p:txBody>
          <a:bodyPr lIns="0" tIns="36000" rIns="0" bIns="0"/>
          <a:lstStyle/>
          <a:p>
            <a:pPr algn="ctr" rtl="0">
              <a:defRPr/>
            </a:pPr>
            <a:endParaRPr lang="en-US" sz="800" b="1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  <a:p>
            <a:pPr algn="ctr" rtl="0">
              <a:defRPr/>
            </a:pPr>
            <a:r>
              <a:rPr lang="en-US" sz="14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Decryption Algorithm</a:t>
            </a:r>
            <a:endParaRPr lang="en-US" sz="40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29" name="Line 24">
            <a:extLst>
              <a:ext uri="{FF2B5EF4-FFF2-40B4-BE49-F238E27FC236}">
                <a16:creationId xmlns:a16="http://schemas.microsoft.com/office/drawing/2014/main" id="{A2F8428D-BB59-4435-A805-210379C578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5075" y="4225194"/>
            <a:ext cx="0" cy="515938"/>
          </a:xfrm>
          <a:prstGeom prst="line">
            <a:avLst/>
          </a:prstGeom>
          <a:noFill/>
          <a:ln w="38100" cap="rnd">
            <a:solidFill>
              <a:schemeClr val="accent2"/>
            </a:solidFill>
            <a:prstDash val="sysDot"/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" name="Text Box 25">
            <a:extLst>
              <a:ext uri="{FF2B5EF4-FFF2-40B4-BE49-F238E27FC236}">
                <a16:creationId xmlns:a16="http://schemas.microsoft.com/office/drawing/2014/main" id="{B4711BD0-35EF-440C-92BB-434CD0C06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063" y="2053494"/>
            <a:ext cx="2135187" cy="46990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71842" dir="13500000" algn="ctr" rotWithShape="0">
              <a:schemeClr val="accent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Secrete key shared by </a:t>
            </a:r>
          </a:p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sender and recipient</a:t>
            </a:r>
          </a:p>
        </p:txBody>
      </p:sp>
      <p:sp>
        <p:nvSpPr>
          <p:cNvPr id="31" name="Line 26">
            <a:extLst>
              <a:ext uri="{FF2B5EF4-FFF2-40B4-BE49-F238E27FC236}">
                <a16:creationId xmlns:a16="http://schemas.microsoft.com/office/drawing/2014/main" id="{1621194A-5F2C-40CA-A94D-0E660A9E92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41300" y="3836257"/>
            <a:ext cx="0" cy="696912"/>
          </a:xfrm>
          <a:prstGeom prst="line">
            <a:avLst/>
          </a:prstGeom>
          <a:noFill/>
          <a:ln w="38100" cap="rnd">
            <a:solidFill>
              <a:schemeClr val="accent2"/>
            </a:solidFill>
            <a:prstDash val="sysDot"/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grpSp>
        <p:nvGrpSpPr>
          <p:cNvPr id="32" name="Group 33">
            <a:extLst>
              <a:ext uri="{FF2B5EF4-FFF2-40B4-BE49-F238E27FC236}">
                <a16:creationId xmlns:a16="http://schemas.microsoft.com/office/drawing/2014/main" id="{6CFF60E6-485A-4E45-A715-569FE4160E94}"/>
              </a:ext>
            </a:extLst>
          </p:cNvPr>
          <p:cNvGrpSpPr>
            <a:grpSpLocks/>
          </p:cNvGrpSpPr>
          <p:nvPr/>
        </p:nvGrpSpPr>
        <p:grpSpPr bwMode="auto">
          <a:xfrm>
            <a:off x="2492925" y="4761769"/>
            <a:ext cx="960438" cy="1271588"/>
            <a:chOff x="3795" y="6484"/>
            <a:chExt cx="870" cy="1260"/>
          </a:xfrm>
        </p:grpSpPr>
        <p:sp>
          <p:nvSpPr>
            <p:cNvPr id="33" name="Text Box 34">
              <a:extLst>
                <a:ext uri="{FF2B5EF4-FFF2-40B4-BE49-F238E27FC236}">
                  <a16:creationId xmlns:a16="http://schemas.microsoft.com/office/drawing/2014/main" id="{3C2FA657-3998-4457-A244-40244AA148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5" y="6484"/>
              <a:ext cx="870" cy="10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400" b="1" dirty="0">
                  <a:latin typeface="Tahoma" panose="020B0604030504040204" pitchFamily="34" charset="0"/>
                  <a:cs typeface="Tahoma" panose="020B0604030504040204" pitchFamily="34" charset="0"/>
                </a:rPr>
                <a:t>Plaintext</a:t>
              </a:r>
            </a:p>
            <a:p>
              <a:pPr algn="ctr" rtl="0" eaLnBrk="1" hangingPunct="1"/>
              <a:r>
                <a:rPr lang="en-US" altLang="en-US" sz="1400" b="1" dirty="0">
                  <a:latin typeface="Tahoma" panose="020B0604030504040204" pitchFamily="34" charset="0"/>
                  <a:cs typeface="Tahoma" panose="020B0604030504040204" pitchFamily="34" charset="0"/>
                </a:rPr>
                <a:t>Input</a:t>
              </a:r>
              <a:endParaRPr lang="en-US" altLang="en-US" sz="4000" b="1" dirty="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Rectangle 35" descr="90%">
              <a:extLst>
                <a:ext uri="{FF2B5EF4-FFF2-40B4-BE49-F238E27FC236}">
                  <a16:creationId xmlns:a16="http://schemas.microsoft.com/office/drawing/2014/main" id="{F4222FC2-8D42-447C-B3EE-4292E3120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1" y="7024"/>
              <a:ext cx="720" cy="720"/>
            </a:xfrm>
            <a:prstGeom prst="rect">
              <a:avLst/>
            </a:prstGeom>
            <a:pattFill prst="pct90">
              <a:fgClr>
                <a:srgbClr val="C9B9F1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ar-EG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Line 36">
              <a:extLst>
                <a:ext uri="{FF2B5EF4-FFF2-40B4-BE49-F238E27FC236}">
                  <a16:creationId xmlns:a16="http://schemas.microsoft.com/office/drawing/2014/main" id="{AA4BED5A-75C7-4334-AF1F-87B81788F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" y="7129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6" name="Line 37">
              <a:extLst>
                <a:ext uri="{FF2B5EF4-FFF2-40B4-BE49-F238E27FC236}">
                  <a16:creationId xmlns:a16="http://schemas.microsoft.com/office/drawing/2014/main" id="{F4D13136-A3A9-4751-9181-734EDD6083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1" y="720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7" name="Line 38">
              <a:extLst>
                <a:ext uri="{FF2B5EF4-FFF2-40B4-BE49-F238E27FC236}">
                  <a16:creationId xmlns:a16="http://schemas.microsoft.com/office/drawing/2014/main" id="{D2C775E9-C44E-4F01-A9FD-99807A5EE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" y="7294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8" name="Line 39">
              <a:extLst>
                <a:ext uri="{FF2B5EF4-FFF2-40B4-BE49-F238E27FC236}">
                  <a16:creationId xmlns:a16="http://schemas.microsoft.com/office/drawing/2014/main" id="{5632E79E-B2B5-497D-8AE7-DC3E6E406C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" y="7369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9" name="Line 40">
              <a:extLst>
                <a:ext uri="{FF2B5EF4-FFF2-40B4-BE49-F238E27FC236}">
                  <a16:creationId xmlns:a16="http://schemas.microsoft.com/office/drawing/2014/main" id="{3116ECF5-38E2-4BA4-8892-761ABE633B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1" y="7459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0" name="Line 41">
              <a:extLst>
                <a:ext uri="{FF2B5EF4-FFF2-40B4-BE49-F238E27FC236}">
                  <a16:creationId xmlns:a16="http://schemas.microsoft.com/office/drawing/2014/main" id="{AF4975F2-69BE-4CE6-B042-7E9D68E59B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" y="753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1" name="Line 42">
              <a:extLst>
                <a:ext uri="{FF2B5EF4-FFF2-40B4-BE49-F238E27FC236}">
                  <a16:creationId xmlns:a16="http://schemas.microsoft.com/office/drawing/2014/main" id="{B95095E3-6714-4350-BE0D-F118EADED2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1" y="7624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2" name="Line 43">
              <a:extLst>
                <a:ext uri="{FF2B5EF4-FFF2-40B4-BE49-F238E27FC236}">
                  <a16:creationId xmlns:a16="http://schemas.microsoft.com/office/drawing/2014/main" id="{F53ACCE3-0EFF-4162-9D21-07CF46F60A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1" y="7699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grpSp>
        <p:nvGrpSpPr>
          <p:cNvPr id="43" name="Group 44">
            <a:extLst>
              <a:ext uri="{FF2B5EF4-FFF2-40B4-BE49-F238E27FC236}">
                <a16:creationId xmlns:a16="http://schemas.microsoft.com/office/drawing/2014/main" id="{A11B908B-C84C-4CDD-9D63-B17145682AEB}"/>
              </a:ext>
            </a:extLst>
          </p:cNvPr>
          <p:cNvGrpSpPr>
            <a:grpSpLocks/>
          </p:cNvGrpSpPr>
          <p:nvPr/>
        </p:nvGrpSpPr>
        <p:grpSpPr bwMode="auto">
          <a:xfrm>
            <a:off x="5194850" y="4758594"/>
            <a:ext cx="1138238" cy="1274763"/>
            <a:chOff x="5785" y="12153"/>
            <a:chExt cx="956" cy="1263"/>
          </a:xfrm>
        </p:grpSpPr>
        <p:sp>
          <p:nvSpPr>
            <p:cNvPr id="44" name="Text Box 45">
              <a:extLst>
                <a:ext uri="{FF2B5EF4-FFF2-40B4-BE49-F238E27FC236}">
                  <a16:creationId xmlns:a16="http://schemas.microsoft.com/office/drawing/2014/main" id="{166E2BD9-2C6E-47F4-B357-FBF58CFCC4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5" y="12153"/>
              <a:ext cx="956" cy="10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400" b="1" dirty="0">
                  <a:latin typeface="Tahoma" panose="020B0604030504040204" pitchFamily="34" charset="0"/>
                  <a:cs typeface="Tahoma" panose="020B0604030504040204" pitchFamily="34" charset="0"/>
                </a:rPr>
                <a:t>Transmitted</a:t>
              </a:r>
            </a:p>
            <a:p>
              <a:pPr algn="ctr" rtl="0" eaLnBrk="1" hangingPunct="1"/>
              <a:r>
                <a:rPr lang="en-US" altLang="en-US" sz="1400" b="1" dirty="0">
                  <a:latin typeface="Tahoma" panose="020B0604030504040204" pitchFamily="34" charset="0"/>
                  <a:cs typeface="Tahoma" panose="020B0604030504040204" pitchFamily="34" charset="0"/>
                </a:rPr>
                <a:t>Ciphertext</a:t>
              </a:r>
              <a:endParaRPr lang="en-US" altLang="en-US" sz="4000" b="1" dirty="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" name="Rectangle 46" descr="40%">
              <a:extLst>
                <a:ext uri="{FF2B5EF4-FFF2-40B4-BE49-F238E27FC236}">
                  <a16:creationId xmlns:a16="http://schemas.microsoft.com/office/drawing/2014/main" id="{2BEB0981-64CF-4F49-984E-A654034EB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4" y="12696"/>
              <a:ext cx="668" cy="720"/>
            </a:xfrm>
            <a:prstGeom prst="rect">
              <a:avLst/>
            </a:prstGeom>
            <a:pattFill prst="pct40">
              <a:fgClr>
                <a:srgbClr val="CC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ar-EG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" name="Line 47">
              <a:extLst>
                <a:ext uri="{FF2B5EF4-FFF2-40B4-BE49-F238E27FC236}">
                  <a16:creationId xmlns:a16="http://schemas.microsoft.com/office/drawing/2014/main" id="{6D7CF2F4-D1FF-44B5-A692-27D3F3F240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4" y="12801"/>
              <a:ext cx="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7" name="Line 48">
              <a:extLst>
                <a:ext uri="{FF2B5EF4-FFF2-40B4-BE49-F238E27FC236}">
                  <a16:creationId xmlns:a16="http://schemas.microsoft.com/office/drawing/2014/main" id="{78CF481F-85ED-4B3F-BAD7-BF758E52F7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7" y="12876"/>
              <a:ext cx="5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8" name="Line 49">
              <a:extLst>
                <a:ext uri="{FF2B5EF4-FFF2-40B4-BE49-F238E27FC236}">
                  <a16:creationId xmlns:a16="http://schemas.microsoft.com/office/drawing/2014/main" id="{321E4E70-2ACE-4A4D-96AD-670EFA3D37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4" y="12966"/>
              <a:ext cx="28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9" name="Line 50">
              <a:extLst>
                <a:ext uri="{FF2B5EF4-FFF2-40B4-BE49-F238E27FC236}">
                  <a16:creationId xmlns:a16="http://schemas.microsoft.com/office/drawing/2014/main" id="{CCE20944-973E-49E1-BD0D-28BAE0BB8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4" y="13041"/>
              <a:ext cx="28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0" name="Line 51">
              <a:extLst>
                <a:ext uri="{FF2B5EF4-FFF2-40B4-BE49-F238E27FC236}">
                  <a16:creationId xmlns:a16="http://schemas.microsoft.com/office/drawing/2014/main" id="{00DF409A-2E5B-4894-AE89-B563552E4C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30" y="13131"/>
              <a:ext cx="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1" name="Line 52">
              <a:extLst>
                <a:ext uri="{FF2B5EF4-FFF2-40B4-BE49-F238E27FC236}">
                  <a16:creationId xmlns:a16="http://schemas.microsoft.com/office/drawing/2014/main" id="{E9A50811-1671-4A58-AC12-4A0780FB41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4" y="13206"/>
              <a:ext cx="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2" name="Line 53">
              <a:extLst>
                <a:ext uri="{FF2B5EF4-FFF2-40B4-BE49-F238E27FC236}">
                  <a16:creationId xmlns:a16="http://schemas.microsoft.com/office/drawing/2014/main" id="{285C6E26-6D84-4E2F-9BA9-56402E3159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30" y="13296"/>
              <a:ext cx="28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3" name="Line 54">
              <a:extLst>
                <a:ext uri="{FF2B5EF4-FFF2-40B4-BE49-F238E27FC236}">
                  <a16:creationId xmlns:a16="http://schemas.microsoft.com/office/drawing/2014/main" id="{3BD97360-65CA-494D-AFCC-1D62B1700C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30" y="13371"/>
              <a:ext cx="28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grpSp>
        <p:nvGrpSpPr>
          <p:cNvPr id="54" name="Group 56">
            <a:extLst>
              <a:ext uri="{FF2B5EF4-FFF2-40B4-BE49-F238E27FC236}">
                <a16:creationId xmlns:a16="http://schemas.microsoft.com/office/drawing/2014/main" id="{849DAD1F-A7CA-4983-8DFB-61BA868779B4}"/>
              </a:ext>
            </a:extLst>
          </p:cNvPr>
          <p:cNvGrpSpPr>
            <a:grpSpLocks/>
          </p:cNvGrpSpPr>
          <p:nvPr/>
        </p:nvGrpSpPr>
        <p:grpSpPr bwMode="auto">
          <a:xfrm>
            <a:off x="8090450" y="4777644"/>
            <a:ext cx="958850" cy="1270000"/>
            <a:chOff x="3795" y="6484"/>
            <a:chExt cx="870" cy="1260"/>
          </a:xfrm>
        </p:grpSpPr>
        <p:sp>
          <p:nvSpPr>
            <p:cNvPr id="55" name="Text Box 57">
              <a:extLst>
                <a:ext uri="{FF2B5EF4-FFF2-40B4-BE49-F238E27FC236}">
                  <a16:creationId xmlns:a16="http://schemas.microsoft.com/office/drawing/2014/main" id="{7A420898-AE7E-4E0C-96CF-8E43D17E63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5" y="6484"/>
              <a:ext cx="870" cy="10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400" b="1" dirty="0">
                  <a:latin typeface="Tahoma" panose="020B0604030504040204" pitchFamily="34" charset="0"/>
                  <a:cs typeface="Tahoma" panose="020B0604030504040204" pitchFamily="34" charset="0"/>
                </a:rPr>
                <a:t>Plaintext</a:t>
              </a:r>
            </a:p>
            <a:p>
              <a:pPr algn="ctr" rtl="0" eaLnBrk="1" hangingPunct="1"/>
              <a:r>
                <a:rPr lang="en-US" altLang="en-US" sz="1400" b="1" dirty="0">
                  <a:latin typeface="Tahoma" panose="020B0604030504040204" pitchFamily="34" charset="0"/>
                  <a:cs typeface="Tahoma" panose="020B0604030504040204" pitchFamily="34" charset="0"/>
                </a:rPr>
                <a:t>Output</a:t>
              </a:r>
              <a:endParaRPr lang="en-US" altLang="en-US" sz="4000" b="1" dirty="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Rectangle 58" descr="90%">
              <a:extLst>
                <a:ext uri="{FF2B5EF4-FFF2-40B4-BE49-F238E27FC236}">
                  <a16:creationId xmlns:a16="http://schemas.microsoft.com/office/drawing/2014/main" id="{3C396B84-9F2E-4305-8C07-0569B0C6C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1" y="7024"/>
              <a:ext cx="720" cy="720"/>
            </a:xfrm>
            <a:prstGeom prst="rect">
              <a:avLst/>
            </a:prstGeom>
            <a:pattFill prst="pct90">
              <a:fgClr>
                <a:srgbClr val="C9B9F1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ar-EG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Line 59">
              <a:extLst>
                <a:ext uri="{FF2B5EF4-FFF2-40B4-BE49-F238E27FC236}">
                  <a16:creationId xmlns:a16="http://schemas.microsoft.com/office/drawing/2014/main" id="{C70D624E-CC7E-466C-AE23-03DBB31C45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" y="7129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8" name="Line 60">
              <a:extLst>
                <a:ext uri="{FF2B5EF4-FFF2-40B4-BE49-F238E27FC236}">
                  <a16:creationId xmlns:a16="http://schemas.microsoft.com/office/drawing/2014/main" id="{71FAB039-F340-4C7D-8FF1-88E1B4087C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1" y="720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9" name="Line 61">
              <a:extLst>
                <a:ext uri="{FF2B5EF4-FFF2-40B4-BE49-F238E27FC236}">
                  <a16:creationId xmlns:a16="http://schemas.microsoft.com/office/drawing/2014/main" id="{40172FAF-60D0-490D-B666-7065054BB2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" y="7294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0" name="Line 62">
              <a:extLst>
                <a:ext uri="{FF2B5EF4-FFF2-40B4-BE49-F238E27FC236}">
                  <a16:creationId xmlns:a16="http://schemas.microsoft.com/office/drawing/2014/main" id="{2475B553-0F86-4A12-A281-630AE8204D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" y="7369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1" name="Line 63">
              <a:extLst>
                <a:ext uri="{FF2B5EF4-FFF2-40B4-BE49-F238E27FC236}">
                  <a16:creationId xmlns:a16="http://schemas.microsoft.com/office/drawing/2014/main" id="{454A472D-38AC-4281-A2F3-5CEF55FCCB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1" y="7459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C0F6D90E-9147-4C88-A55E-25E973EF6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" y="753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3" name="Line 65">
              <a:extLst>
                <a:ext uri="{FF2B5EF4-FFF2-40B4-BE49-F238E27FC236}">
                  <a16:creationId xmlns:a16="http://schemas.microsoft.com/office/drawing/2014/main" id="{70BD017B-2D0E-4C2B-835F-AFBC2AC6E3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1" y="7624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4" name="Line 66">
              <a:extLst>
                <a:ext uri="{FF2B5EF4-FFF2-40B4-BE49-F238E27FC236}">
                  <a16:creationId xmlns:a16="http://schemas.microsoft.com/office/drawing/2014/main" id="{0C5E789A-B8F2-471D-AFF1-EE86150A09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1" y="7699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65" name="Text Box 67">
            <a:extLst>
              <a:ext uri="{FF2B5EF4-FFF2-40B4-BE49-F238E27FC236}">
                <a16:creationId xmlns:a16="http://schemas.microsoft.com/office/drawing/2014/main" id="{F88DCF8E-CADE-4C0B-B8E9-02B3C1240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3575" y="3437794"/>
            <a:ext cx="1108075" cy="633413"/>
          </a:xfrm>
          <a:prstGeom prst="rect">
            <a:avLst/>
          </a:prstGeom>
          <a:solidFill>
            <a:srgbClr val="00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71842" dir="13500000" algn="ctr" rotWithShape="0">
              <a:srgbClr val="CC0000">
                <a:alpha val="50000"/>
              </a:srgbClr>
            </a:outerShdw>
          </a:effectLst>
        </p:spPr>
        <p:txBody>
          <a:bodyPr lIns="0" tIns="36000" rIns="0" bIns="0" anchor="ctr"/>
          <a:lstStyle/>
          <a:p>
            <a:pPr algn="ctr" rtl="0">
              <a:defRPr/>
            </a:pPr>
            <a:r>
              <a:rPr lang="en-US" sz="16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Receiver </a:t>
            </a:r>
            <a:endParaRPr lang="en-US" sz="40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6" name="Line 68">
            <a:extLst>
              <a:ext uri="{FF2B5EF4-FFF2-40B4-BE49-F238E27FC236}">
                <a16:creationId xmlns:a16="http://schemas.microsoft.com/office/drawing/2014/main" id="{E330723F-5FF0-47F0-8C1B-0108F8F2B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6450" y="3734657"/>
            <a:ext cx="533400" cy="0"/>
          </a:xfrm>
          <a:prstGeom prst="line">
            <a:avLst/>
          </a:prstGeom>
          <a:noFill/>
          <a:ln w="7620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7" name="Line 69">
            <a:extLst>
              <a:ext uri="{FF2B5EF4-FFF2-40B4-BE49-F238E27FC236}">
                <a16:creationId xmlns:a16="http://schemas.microsoft.com/office/drawing/2014/main" id="{28A3F25A-3015-48B1-9458-F384B6B3D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5250" y="3734657"/>
            <a:ext cx="533400" cy="0"/>
          </a:xfrm>
          <a:prstGeom prst="line">
            <a:avLst/>
          </a:prstGeom>
          <a:noFill/>
          <a:ln w="7620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8" name="Line 70">
            <a:extLst>
              <a:ext uri="{FF2B5EF4-FFF2-40B4-BE49-F238E27FC236}">
                <a16:creationId xmlns:a16="http://schemas.microsoft.com/office/drawing/2014/main" id="{A83F0C82-5390-4FAE-9714-1A5542DD0B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0250" y="3734657"/>
            <a:ext cx="533400" cy="0"/>
          </a:xfrm>
          <a:prstGeom prst="line">
            <a:avLst/>
          </a:prstGeom>
          <a:noFill/>
          <a:ln w="7620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9" name="Line 71">
            <a:extLst>
              <a:ext uri="{FF2B5EF4-FFF2-40B4-BE49-F238E27FC236}">
                <a16:creationId xmlns:a16="http://schemas.microsoft.com/office/drawing/2014/main" id="{CF3B7C94-98D9-41A2-B45A-76EBD48A696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57150" y="3734657"/>
            <a:ext cx="533400" cy="0"/>
          </a:xfrm>
          <a:prstGeom prst="line">
            <a:avLst/>
          </a:prstGeom>
          <a:noFill/>
          <a:ln w="7620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0" name="Line 20">
            <a:extLst>
              <a:ext uri="{FF2B5EF4-FFF2-40B4-BE49-F238E27FC236}">
                <a16:creationId xmlns:a16="http://schemas.microsoft.com/office/drawing/2014/main" id="{C048129A-000E-4320-BE51-48375BB8A8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9450" y="2264632"/>
            <a:ext cx="0" cy="113665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1" name="Line 51">
            <a:extLst>
              <a:ext uri="{FF2B5EF4-FFF2-40B4-BE49-F238E27FC236}">
                <a16:creationId xmlns:a16="http://schemas.microsoft.com/office/drawing/2014/main" id="{58BE8E2C-3516-44C8-A9E6-5FE19C25C9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99450" y="2286857"/>
            <a:ext cx="762000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2" name="Line 20">
            <a:extLst>
              <a:ext uri="{FF2B5EF4-FFF2-40B4-BE49-F238E27FC236}">
                <a16:creationId xmlns:a16="http://schemas.microsoft.com/office/drawing/2014/main" id="{B6A3CED7-0812-4418-93CF-FD89CF319C9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7538" y="2264632"/>
            <a:ext cx="0" cy="113665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3" name="Line 53">
            <a:extLst>
              <a:ext uri="{FF2B5EF4-FFF2-40B4-BE49-F238E27FC236}">
                <a16:creationId xmlns:a16="http://schemas.microsoft.com/office/drawing/2014/main" id="{8864C69D-F3D4-4C0B-A986-8E0E0A305B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47450" y="2286857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74" name="Picture 54" descr="Rockhopper's_Key_Pin">
            <a:extLst>
              <a:ext uri="{FF2B5EF4-FFF2-40B4-BE49-F238E27FC236}">
                <a16:creationId xmlns:a16="http://schemas.microsoft.com/office/drawing/2014/main" id="{6A08B0B8-7431-4F26-9032-56DEFA44B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7863">
            <a:off x="7157794" y="2444813"/>
            <a:ext cx="63341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55" descr="Rockhopper's_Key_Pin">
            <a:extLst>
              <a:ext uri="{FF2B5EF4-FFF2-40B4-BE49-F238E27FC236}">
                <a16:creationId xmlns:a16="http://schemas.microsoft.com/office/drawing/2014/main" id="{CCF9DAF2-045C-485A-94B2-07CA15E21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7863">
            <a:off x="3804994" y="2444813"/>
            <a:ext cx="63341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506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6" grpId="0" animBg="1"/>
      <p:bldP spid="27" grpId="0"/>
      <p:bldP spid="28" grpId="0" animBg="1"/>
      <p:bldP spid="30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Symmetric-key Cryptography (</a:t>
            </a:r>
            <a:r>
              <a:rPr lang="ar-AE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التشفير بالمفتاح المتماثل</a:t>
            </a:r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6E0F73-54D9-4027-A597-4E2ADB0A56F2}"/>
              </a:ext>
            </a:extLst>
          </p:cNvPr>
          <p:cNvSpPr/>
          <p:nvPr/>
        </p:nvSpPr>
        <p:spPr>
          <a:xfrm>
            <a:off x="982013" y="2003855"/>
            <a:ext cx="1090250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Ingredients of Symmetric-key Cryptography (</a:t>
            </a:r>
            <a:r>
              <a:rPr lang="ar-AE" sz="2000" b="1" dirty="0"/>
              <a:t>مكوّنات التشفير بالمفتاح المتماثل</a:t>
            </a:r>
            <a:r>
              <a:rPr lang="en-US" sz="2000" b="1" dirty="0"/>
              <a:t> )</a:t>
            </a:r>
          </a:p>
          <a:p>
            <a:r>
              <a:rPr lang="en-US" sz="2000" b="1" dirty="0"/>
              <a:t> </a:t>
            </a:r>
          </a:p>
          <a:p>
            <a:r>
              <a:rPr lang="en-US" sz="2000" b="1" dirty="0"/>
              <a:t>1-</a:t>
            </a:r>
            <a:r>
              <a:rPr lang="en-US" sz="2000" dirty="0"/>
              <a:t> </a:t>
            </a:r>
            <a:r>
              <a:rPr lang="en-US" sz="2000" b="1" dirty="0"/>
              <a:t>Plaintext (</a:t>
            </a:r>
            <a:r>
              <a:rPr lang="ar-AE" sz="2000" b="1" dirty="0"/>
              <a:t>النصّ الصريح</a:t>
            </a:r>
            <a:r>
              <a:rPr lang="en-US" sz="2000" b="1" dirty="0"/>
              <a:t> )</a:t>
            </a:r>
          </a:p>
          <a:p>
            <a:r>
              <a:rPr lang="en-US" sz="2000" dirty="0"/>
              <a:t>The original message that is fed into the algorithm as input (</a:t>
            </a:r>
            <a:r>
              <a:rPr lang="ar-AE" sz="2000" dirty="0"/>
              <a:t>الرسالة الأصلية التي تُمرَّر إلى الخوارزمية كمدخل</a:t>
            </a:r>
            <a:r>
              <a:rPr lang="en-US" sz="2000" dirty="0"/>
              <a:t> ).</a:t>
            </a:r>
          </a:p>
          <a:p>
            <a:r>
              <a:rPr lang="en-US" sz="2000" b="1" dirty="0"/>
              <a:t>2- Encryption algorithm (</a:t>
            </a:r>
            <a:r>
              <a:rPr lang="ar-AE" sz="2000" b="1" dirty="0"/>
              <a:t>خوارزمية التشفير</a:t>
            </a:r>
            <a:r>
              <a:rPr lang="en-US" sz="2000" b="1" dirty="0"/>
              <a:t>)</a:t>
            </a:r>
          </a:p>
          <a:p>
            <a:r>
              <a:rPr lang="en-US" sz="2000" dirty="0"/>
              <a:t>It transforms the plaintext to a ciphertext (</a:t>
            </a:r>
            <a:r>
              <a:rPr lang="ar-AE" sz="2000" dirty="0"/>
              <a:t>تُحوِّل النصّ الصريح إلى نصّ مُشفَّر.</a:t>
            </a:r>
            <a:r>
              <a:rPr lang="en-US" sz="2000" dirty="0"/>
              <a:t> ).</a:t>
            </a:r>
          </a:p>
          <a:p>
            <a:r>
              <a:rPr lang="en-US" sz="2000" b="1" dirty="0"/>
              <a:t>3- Secret key (</a:t>
            </a:r>
            <a:r>
              <a:rPr lang="ar-AE" sz="2000" b="1" dirty="0"/>
              <a:t>المفتاح السري</a:t>
            </a:r>
            <a:r>
              <a:rPr lang="en-US" sz="2000" b="1" dirty="0"/>
              <a:t> )</a:t>
            </a:r>
          </a:p>
          <a:p>
            <a:r>
              <a:rPr lang="en-US" sz="2000" dirty="0"/>
              <a:t>Transformations performed depend on that key (</a:t>
            </a:r>
            <a:r>
              <a:rPr lang="ar-AE" sz="2000" dirty="0"/>
              <a:t>تعتمد التحويلات المُجراة على هذا المفتاح.</a:t>
            </a:r>
            <a:r>
              <a:rPr lang="en-US" sz="2000" dirty="0"/>
              <a:t> ).</a:t>
            </a:r>
          </a:p>
          <a:p>
            <a:r>
              <a:rPr lang="en-US" sz="2000" b="1" dirty="0"/>
              <a:t>4- Ciphertext (</a:t>
            </a:r>
            <a:r>
              <a:rPr lang="ar-AE" sz="2000" b="1" dirty="0"/>
              <a:t>النصّ المُشفَّر</a:t>
            </a:r>
            <a:r>
              <a:rPr lang="en-US" sz="2000" b="1" dirty="0"/>
              <a:t> )</a:t>
            </a:r>
          </a:p>
          <a:p>
            <a:r>
              <a:rPr lang="en-US" sz="2000" dirty="0"/>
              <a:t>It is the scrambled message produced as output (</a:t>
            </a:r>
            <a:r>
              <a:rPr lang="ar-AE" sz="2000" dirty="0"/>
              <a:t>الرسالة المُشفَّرة الناتجة عن عملية التشفير.</a:t>
            </a:r>
            <a:r>
              <a:rPr lang="en-US" sz="2000" dirty="0"/>
              <a:t> ). </a:t>
            </a:r>
          </a:p>
          <a:p>
            <a:r>
              <a:rPr lang="en-US" sz="2000" b="1" dirty="0"/>
              <a:t>5- Decryption algorithm (</a:t>
            </a:r>
            <a:r>
              <a:rPr lang="ar-AE" sz="2000" b="1" dirty="0"/>
              <a:t>خوارزمية فكّ التشفير</a:t>
            </a:r>
            <a:r>
              <a:rPr lang="en-US" sz="2000" b="1" dirty="0"/>
              <a:t> )</a:t>
            </a:r>
          </a:p>
          <a:p>
            <a:pPr>
              <a:buFont typeface="+mj-lt"/>
              <a:buAutoNum type="arabicPeriod"/>
            </a:pPr>
            <a:r>
              <a:rPr lang="en-US" sz="2000" dirty="0"/>
              <a:t>It is the encryption algorithm run in reverse to produce plaintext from the ciphertext (</a:t>
            </a:r>
            <a:r>
              <a:rPr lang="ar-AE" sz="2000" dirty="0"/>
              <a:t>وهي خوارزمية التشفير تُشغَّل بالعكس لإنتاج النصّ الصريح من النصّ المُشفَّر.</a:t>
            </a:r>
          </a:p>
          <a:p>
            <a:r>
              <a:rPr lang="en-US" sz="2000" dirty="0"/>
              <a:t> ).</a:t>
            </a:r>
          </a:p>
        </p:txBody>
      </p:sp>
    </p:spTree>
    <p:extLst>
      <p:ext uri="{BB962C8B-B14F-4D97-AF65-F5344CB8AC3E}">
        <p14:creationId xmlns:p14="http://schemas.microsoft.com/office/powerpoint/2010/main" val="2039350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Symmetric-key Cryptography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216E0F73-54D9-4027-A597-4E2ADB0A56F2}"/>
                  </a:ext>
                </a:extLst>
              </p:cNvPr>
              <p:cNvSpPr/>
              <p:nvPr/>
            </p:nvSpPr>
            <p:spPr>
              <a:xfrm>
                <a:off x="982013" y="2003855"/>
                <a:ext cx="9487204" cy="52608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68288" indent="-268288">
                  <a:lnSpc>
                    <a:spcPct val="136000"/>
                  </a:lnSpc>
                  <a:spcBef>
                    <a:spcPct val="0"/>
                  </a:spcBef>
                </a:pPr>
                <a:r>
                  <a:rPr lang="en-US" altLang="en-US" b="1" u="sng" dirty="0">
                    <a:latin typeface="Bimini" pitchFamily="2" charset="0"/>
                    <a:ea typeface="SimSun" panose="02010600030101010101" pitchFamily="2" charset="-122"/>
                  </a:rPr>
                  <a:t>Properties (</a:t>
                </a:r>
                <a:r>
                  <a:rPr lang="ar-AE" altLang="en-US" b="1" u="sng" dirty="0">
                    <a:latin typeface="Bimini" pitchFamily="2" charset="0"/>
                    <a:ea typeface="SimSun" panose="02010600030101010101" pitchFamily="2" charset="-122"/>
                  </a:rPr>
                  <a:t>الخصائص</a:t>
                </a:r>
                <a:r>
                  <a:rPr lang="en-US" altLang="en-US" b="1" u="sng" dirty="0">
                    <a:latin typeface="Bimini" pitchFamily="2" charset="0"/>
                    <a:ea typeface="SimSun" panose="02010600030101010101" pitchFamily="2" charset="-122"/>
                  </a:rPr>
                  <a:t> )</a:t>
                </a:r>
                <a:endParaRPr lang="en-US" altLang="en-US" b="1" dirty="0">
                  <a:ea typeface="SimSun" panose="02010600030101010101" pitchFamily="2" charset="-122"/>
                </a:endParaRPr>
              </a:p>
              <a:p>
                <a:pPr marL="268288" indent="-268288">
                  <a:lnSpc>
                    <a:spcPct val="136000"/>
                  </a:lnSpc>
                  <a:spcBef>
                    <a:spcPct val="0"/>
                  </a:spcBef>
                </a:pPr>
                <a:r>
                  <a:rPr lang="en-US" altLang="en-US" dirty="0">
                    <a:ea typeface="SimSun" panose="02010600030101010101" pitchFamily="2" charset="-122"/>
                  </a:rPr>
                  <a:t>1- It was the only type of encryption in use till the late 1970s (</a:t>
                </a:r>
                <a:r>
                  <a:rPr lang="ar-AE" altLang="en-US" dirty="0">
                    <a:ea typeface="SimSun" panose="02010600030101010101" pitchFamily="2" charset="-122"/>
                  </a:rPr>
                  <a:t>كان هذا النوع الوحيد من التشفير المستخدم حتى أواخر السبعينيات</a:t>
                </a:r>
                <a:r>
                  <a:rPr lang="en-US" altLang="en-US" dirty="0">
                    <a:ea typeface="SimSun" panose="02010600030101010101" pitchFamily="2" charset="-122"/>
                  </a:rPr>
                  <a:t> ). </a:t>
                </a:r>
              </a:p>
              <a:p>
                <a:pPr marL="268288" indent="-268288">
                  <a:lnSpc>
                    <a:spcPct val="136000"/>
                  </a:lnSpc>
                  <a:spcBef>
                    <a:spcPct val="0"/>
                  </a:spcBef>
                </a:pPr>
                <a:r>
                  <a:rPr lang="en-US" altLang="en-US" dirty="0">
                    <a:ea typeface="SimSun" panose="02010600030101010101" pitchFamily="2" charset="-122"/>
                  </a:rPr>
                  <a:t>2- The encryption and decryption keys (</a:t>
                </a:r>
                <a:r>
                  <a:rPr lang="en-US" altLang="en-US" i="1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K</a:t>
                </a:r>
                <a:r>
                  <a:rPr lang="en-US" altLang="en-US" i="1" baseline="-60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e</a:t>
                </a:r>
                <a:r>
                  <a:rPr lang="en-US" altLang="en-US" dirty="0">
                    <a:ea typeface="SimSun" panose="02010600030101010101" pitchFamily="2" charset="-122"/>
                  </a:rPr>
                  <a:t>), (</a:t>
                </a:r>
                <a:r>
                  <a:rPr lang="en-US" alt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altLang="en-US" i="1" baseline="-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altLang="en-US" dirty="0">
                    <a:ea typeface="SimSun" panose="02010600030101010101" pitchFamily="2" charset="-122"/>
                  </a:rPr>
                  <a:t>) are the same and should be kept secrete (</a:t>
                </a:r>
                <a:r>
                  <a:rPr lang="ar-AE" altLang="en-US" dirty="0">
                    <a:ea typeface="SimSun" panose="02010600030101010101" pitchFamily="2" charset="-122"/>
                  </a:rPr>
                  <a:t>مفتاحا التشفير وفكّ التشفير (𝐾𝑒),(𝐾𝑑)(</a:t>
                </a:r>
                <a:r>
                  <a:rPr lang="en-US" altLang="en-US" dirty="0">
                    <a:ea typeface="SimSun" panose="02010600030101010101" pitchFamily="2" charset="-122"/>
                  </a:rPr>
                  <a:t>Ke	​),(</a:t>
                </a:r>
                <a:r>
                  <a:rPr lang="en-US" altLang="en-US" dirty="0" err="1">
                    <a:ea typeface="SimSun" panose="02010600030101010101" pitchFamily="2" charset="-122"/>
                  </a:rPr>
                  <a:t>Kd</a:t>
                </a:r>
                <a:r>
                  <a:rPr lang="en-US" altLang="en-US" dirty="0">
                    <a:ea typeface="SimSun" panose="02010600030101010101" pitchFamily="2" charset="-122"/>
                  </a:rPr>
                  <a:t>	​) </a:t>
                </a:r>
                <a:r>
                  <a:rPr lang="ar-AE" altLang="en-US" dirty="0">
                    <a:ea typeface="SimSun" panose="02010600030101010101" pitchFamily="2" charset="-122"/>
                  </a:rPr>
                  <a:t>متطابقان ويجب إبقاؤهما سرّيَّين.</a:t>
                </a:r>
                <a:r>
                  <a:rPr lang="en-US" altLang="en-US" dirty="0">
                    <a:ea typeface="SimSun" panose="02010600030101010101" pitchFamily="2" charset="-122"/>
                  </a:rPr>
                  <a:t> ).</a:t>
                </a:r>
              </a:p>
              <a:p>
                <a:pPr marL="268288" indent="-268288">
                  <a:lnSpc>
                    <a:spcPct val="136000"/>
                  </a:lnSpc>
                  <a:spcBef>
                    <a:spcPct val="0"/>
                  </a:spcBef>
                </a:pPr>
                <a:r>
                  <a:rPr lang="en-US" altLang="en-US" dirty="0">
                    <a:ea typeface="SimSun" panose="02010600030101010101" pitchFamily="2" charset="-122"/>
                  </a:rPr>
                  <a:t>3- It is also referred to as conventional encryption, secret-key, or single-key encryption (</a:t>
                </a:r>
                <a:r>
                  <a:rPr lang="ar-AE" altLang="en-US" dirty="0">
                    <a:ea typeface="SimSun" panose="02010600030101010101" pitchFamily="2" charset="-122"/>
                  </a:rPr>
                  <a:t>يُشار إليه أيضًا باسم التشفير التقليدي أو تشفير المفتاح السرّي أو تشفير المفتاح الواحد.</a:t>
                </a:r>
                <a:r>
                  <a:rPr lang="en-US" altLang="en-US" dirty="0">
                    <a:ea typeface="SimSun" panose="02010600030101010101" pitchFamily="2" charset="-122"/>
                  </a:rPr>
                  <a:t> ). </a:t>
                </a:r>
              </a:p>
              <a:p>
                <a:pPr marL="268288" indent="-268288">
                  <a:lnSpc>
                    <a:spcPct val="136000"/>
                  </a:lnSpc>
                  <a:spcBef>
                    <a:spcPct val="0"/>
                  </a:spcBef>
                </a:pPr>
                <a:r>
                  <a:rPr lang="en-US" altLang="en-US" dirty="0">
                    <a:ea typeface="SimSun" panose="02010600030101010101" pitchFamily="2" charset="-122"/>
                  </a:rPr>
                  <a:t>4- The Decryption algorithm is the inverse of the Encryption algorithm (</a:t>
                </a:r>
                <a:r>
                  <a:rPr lang="ar-AE" altLang="en-US" dirty="0">
                    <a:ea typeface="SimSun" panose="02010600030101010101" pitchFamily="2" charset="-122"/>
                  </a:rPr>
                  <a:t>خوارزمية فكّ التشفير هي المعكوس لخوارزمية التشفير.</a:t>
                </a:r>
                <a:r>
                  <a:rPr lang="en-US" altLang="en-US" dirty="0">
                    <a:ea typeface="SimSun" panose="02010600030101010101" pitchFamily="2" charset="-122"/>
                  </a:rPr>
                  <a:t> ).</a:t>
                </a:r>
              </a:p>
              <a:p>
                <a:pPr marL="268288" indent="-268288">
                  <a:lnSpc>
                    <a:spcPct val="136000"/>
                  </a:lnSpc>
                  <a:spcBef>
                    <a:spcPct val="0"/>
                  </a:spcBef>
                </a:pPr>
                <a:r>
                  <a:rPr lang="en-US" altLang="en-US" dirty="0">
                    <a:ea typeface="SimSun" panose="02010600030101010101" pitchFamily="2" charset="-122"/>
                  </a:rPr>
                  <a:t>5- Any one who knows the encryption algorithm and key can deduce the decryption algorithm (</a:t>
                </a:r>
                <a:r>
                  <a:rPr lang="ar-AE" altLang="en-US" dirty="0">
                    <a:ea typeface="SimSun" panose="02010600030101010101" pitchFamily="2" charset="-122"/>
                  </a:rPr>
                  <a:t>أيّ شخص يعرف خوارزمية التشفير والمفتاح يمكنه استنتاج خوارزمية فكّ التشفير.</a:t>
                </a:r>
                <a:r>
                  <a:rPr lang="en-US" altLang="en-US" dirty="0">
                    <a:ea typeface="SimSun" panose="02010600030101010101" pitchFamily="2" charset="-122"/>
                  </a:rPr>
                  <a:t>).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altLang="en-US" dirty="0">
                    <a:ea typeface="SimSun" panose="02010600030101010101" pitchFamily="2" charset="-122"/>
                  </a:rPr>
                  <a:t>6- For </a:t>
                </a:r>
                <a:r>
                  <a:rPr lang="en-US" alt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altLang="en-US" dirty="0">
                    <a:ea typeface="SimSun" panose="02010600030101010101" pitchFamily="2" charset="-122"/>
                  </a:rPr>
                  <a:t> users, the number of required keys is </a:t>
                </a:r>
                <a:r>
                  <a:rPr lang="en-US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en-US" alt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×(</a:t>
                </a:r>
                <a:r>
                  <a:rPr lang="en-US" alt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-1)]/2 (</a:t>
                </a:r>
                <a:r>
                  <a:rPr lang="ar-AE" dirty="0"/>
                  <a:t>لعدد </a:t>
                </a:r>
                <a14:m>
                  <m:oMath xmlns:m="http://schemas.openxmlformats.org/officeDocument/2006/math">
                    <m:r>
                      <a:rPr lang="ar-AE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ar-AE" dirty="0"/>
                  <a:t>من المستخدمين، فإن </a:t>
                </a:r>
                <a:r>
                  <a:rPr lang="ar-AE" b="1" dirty="0"/>
                  <a:t>عدد المفاتيح المطلوبة</a:t>
                </a:r>
                <a:r>
                  <a:rPr lang="ar-AE" dirty="0"/>
                  <a:t> هو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ar-AE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ar-AE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num>
                      <m:den>
                        <m:r>
                          <a:rPr lang="ar-AE" i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AE" dirty="0"/>
                  <a:t>.</a:t>
                </a:r>
              </a:p>
              <a:p>
                <a:pPr marL="268288" indent="-268288">
                  <a:lnSpc>
                    <a:spcPct val="136000"/>
                  </a:lnSpc>
                  <a:spcBef>
                    <a:spcPct val="0"/>
                  </a:spcBef>
                </a:pPr>
                <a:r>
                  <a:rPr lang="en-US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altLang="en-US" dirty="0">
                    <a:ea typeface="SimSun" panose="02010600030101010101" pitchFamily="2" charset="-122"/>
                  </a:rPr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216E0F73-54D9-4027-A597-4E2ADB0A56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013" y="2003855"/>
                <a:ext cx="9487204" cy="5260864"/>
              </a:xfrm>
              <a:prstGeom prst="rect">
                <a:avLst/>
              </a:prstGeom>
              <a:blipFill>
                <a:blip r:embed="rId3"/>
                <a:stretch>
                  <a:fillRect l="-578" b="-9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7434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915739" y="1058059"/>
            <a:ext cx="915591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Block and stream symmetric-key ciphers (</a:t>
            </a:r>
            <a:r>
              <a:rPr lang="ar-AE" sz="3200" b="1" dirty="0"/>
              <a:t>شيفرات التشفير بالمفتاح المتماثل الكُتلية والدَّفقي</a:t>
            </a:r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)  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8" name="Group 25">
            <a:extLst>
              <a:ext uri="{FF2B5EF4-FFF2-40B4-BE49-F238E27FC236}">
                <a16:creationId xmlns:a16="http://schemas.microsoft.com/office/drawing/2014/main" id="{C95D440F-7DD5-447A-9AF8-C0A324DA15A1}"/>
              </a:ext>
            </a:extLst>
          </p:cNvPr>
          <p:cNvGrpSpPr>
            <a:grpSpLocks/>
          </p:cNvGrpSpPr>
          <p:nvPr/>
        </p:nvGrpSpPr>
        <p:grpSpPr bwMode="auto">
          <a:xfrm>
            <a:off x="7512324" y="2566689"/>
            <a:ext cx="5118651" cy="2517365"/>
            <a:chOff x="2728" y="2712"/>
            <a:chExt cx="2888" cy="1224"/>
          </a:xfrm>
        </p:grpSpPr>
        <p:sp>
          <p:nvSpPr>
            <p:cNvPr id="9" name="Line 7">
              <a:extLst>
                <a:ext uri="{FF2B5EF4-FFF2-40B4-BE49-F238E27FC236}">
                  <a16:creationId xmlns:a16="http://schemas.microsoft.com/office/drawing/2014/main" id="{D8598286-1BE2-49F2-A7AF-85B949C8568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875" y="3229"/>
              <a:ext cx="0" cy="2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F0F71FB8-B2DD-431B-BFAE-D18D2AE6E8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4" y="2892"/>
              <a:ext cx="0" cy="18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1" name="AutoShape 9">
              <a:extLst>
                <a:ext uri="{FF2B5EF4-FFF2-40B4-BE49-F238E27FC236}">
                  <a16:creationId xmlns:a16="http://schemas.microsoft.com/office/drawing/2014/main" id="{340C92F3-A52B-486B-AC01-5516E1D91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8" y="3078"/>
              <a:ext cx="546" cy="504"/>
            </a:xfrm>
            <a:prstGeom prst="octagon">
              <a:avLst>
                <a:gd name="adj" fmla="val 0"/>
              </a:avLst>
            </a:prstGeom>
            <a:solidFill>
              <a:srgbClr val="F9F4EB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4008" tIns="50400" rIns="64008" bIns="32004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en-US" altLang="en-US" sz="500" b="1">
                <a:latin typeface="Tahoma" panose="020B0604030504040204" pitchFamily="34" charset="0"/>
              </a:endParaRPr>
            </a:p>
            <a:p>
              <a:pPr algn="ctr" rtl="0" eaLnBrk="1" hangingPunct="1"/>
              <a:r>
                <a:rPr lang="en-US" altLang="en-US" sz="1400" b="1">
                  <a:latin typeface="Tahoma" panose="020B0604030504040204" pitchFamily="34" charset="0"/>
                </a:rPr>
                <a:t>Block cipher</a:t>
              </a:r>
              <a:endParaRPr lang="en-US" altLang="en-US" sz="3600" b="1"/>
            </a:p>
          </p:txBody>
        </p:sp>
        <p:sp>
          <p:nvSpPr>
            <p:cNvPr id="12" name="AutoShape 10">
              <a:extLst>
                <a:ext uri="{FF2B5EF4-FFF2-40B4-BE49-F238E27FC236}">
                  <a16:creationId xmlns:a16="http://schemas.microsoft.com/office/drawing/2014/main" id="{9559BCBB-0E8C-41AD-A6E7-C81893BA9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3156"/>
              <a:ext cx="360" cy="90"/>
            </a:xfrm>
            <a:prstGeom prst="octagon">
              <a:avLst>
                <a:gd name="adj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>
                  <a:latin typeface="Tahoma" panose="020B0604030504040204" pitchFamily="34" charset="0"/>
                </a:rPr>
                <a:t>Key</a:t>
              </a:r>
              <a:endParaRPr lang="en-US" altLang="en-US" sz="3600" b="1"/>
            </a:p>
          </p:txBody>
        </p:sp>
        <p:sp>
          <p:nvSpPr>
            <p:cNvPr id="13" name="AutoShape 11">
              <a:extLst>
                <a:ext uri="{FF2B5EF4-FFF2-40B4-BE49-F238E27FC236}">
                  <a16:creationId xmlns:a16="http://schemas.microsoft.com/office/drawing/2014/main" id="{C92AA5A7-70F9-49E4-AA64-C172B63D2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" y="3276"/>
              <a:ext cx="553" cy="149"/>
            </a:xfrm>
            <a:prstGeom prst="octagon">
              <a:avLst>
                <a:gd name="adj" fmla="val 11718"/>
              </a:avLst>
            </a:prstGeom>
            <a:solidFill>
              <a:srgbClr val="ECF0DC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50400" rIns="0" bIns="32004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400" b="1" i="1" dirty="0">
                  <a:latin typeface="Times New Roman" panose="02020603050405020304" pitchFamily="18" charset="0"/>
                </a:rPr>
                <a:t>k</a:t>
              </a:r>
              <a:r>
                <a:rPr lang="en-US" altLang="en-US" sz="1400" b="1" dirty="0">
                  <a:latin typeface="Tahoma" panose="020B0604030504040204" pitchFamily="34" charset="0"/>
                </a:rPr>
                <a:t> bits</a:t>
              </a:r>
              <a:endParaRPr lang="en-US" altLang="en-US" sz="3600" b="1" dirty="0"/>
            </a:p>
          </p:txBody>
        </p:sp>
        <p:sp>
          <p:nvSpPr>
            <p:cNvPr id="14" name="AutoShape 12">
              <a:extLst>
                <a:ext uri="{FF2B5EF4-FFF2-40B4-BE49-F238E27FC236}">
                  <a16:creationId xmlns:a16="http://schemas.microsoft.com/office/drawing/2014/main" id="{B3F641FA-37D7-4377-BBB8-DD212332F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2" y="2712"/>
              <a:ext cx="432" cy="159"/>
            </a:xfrm>
            <a:prstGeom prst="octagon">
              <a:avLst>
                <a:gd name="adj" fmla="val 0"/>
              </a:avLst>
            </a:prstGeom>
            <a:gradFill rotWithShape="1">
              <a:gsLst>
                <a:gs pos="0">
                  <a:srgbClr val="FFFDFB"/>
                </a:gs>
                <a:gs pos="100000">
                  <a:srgbClr val="F2F5E7"/>
                </a:gs>
              </a:gsLst>
              <a:lin ang="18900000" scaled="1"/>
            </a:gra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4008" tIns="32400" rIns="64008" bIns="32004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400" b="1">
                <a:latin typeface="Tahoma" panose="020B0604030504040204" pitchFamily="34" charset="0"/>
              </a:endParaRPr>
            </a:p>
            <a:p>
              <a:pPr algn="ctr" eaLnBrk="1" hangingPunct="1"/>
              <a:endParaRPr lang="en-US" altLang="en-US" sz="3600" b="1"/>
            </a:p>
          </p:txBody>
        </p:sp>
        <p:sp>
          <p:nvSpPr>
            <p:cNvPr id="16" name="AutoShape 13">
              <a:extLst>
                <a:ext uri="{FF2B5EF4-FFF2-40B4-BE49-F238E27FC236}">
                  <a16:creationId xmlns:a16="http://schemas.microsoft.com/office/drawing/2014/main" id="{4D7E4844-61E9-4717-B4EF-75B36A9F0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" y="2712"/>
              <a:ext cx="720" cy="159"/>
            </a:xfrm>
            <a:prstGeom prst="octagon">
              <a:avLst>
                <a:gd name="adj" fmla="val 0"/>
              </a:avLst>
            </a:prstGeom>
            <a:gradFill rotWithShape="1">
              <a:gsLst>
                <a:gs pos="0">
                  <a:srgbClr val="FFFDFB"/>
                </a:gs>
                <a:gs pos="100000">
                  <a:srgbClr val="F2F5E7"/>
                </a:gs>
              </a:gsLst>
              <a:lin ang="18900000" scaled="1"/>
            </a:gra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4008" tIns="32400" rIns="64008" bIns="32004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100" b="1">
                <a:latin typeface="Tahoma" panose="020B0604030504040204" pitchFamily="34" charset="0"/>
              </a:endParaRPr>
            </a:p>
            <a:p>
              <a:pPr algn="ctr" rtl="0" eaLnBrk="1" hangingPunct="1"/>
              <a:r>
                <a:rPr lang="en-US" altLang="en-US" sz="1400" b="1" i="1">
                  <a:latin typeface="Times New Roman" panose="02020603050405020304" pitchFamily="18" charset="0"/>
                </a:rPr>
                <a:t>m</a:t>
              </a:r>
              <a:r>
                <a:rPr lang="en-US" altLang="en-US" sz="1400" b="1">
                  <a:latin typeface="Tahoma" panose="020B0604030504040204" pitchFamily="34" charset="0"/>
                </a:rPr>
                <a:t>- bits</a:t>
              </a:r>
              <a:endParaRPr lang="en-US" altLang="en-US" sz="3600" b="1"/>
            </a:p>
          </p:txBody>
        </p:sp>
        <p:sp>
          <p:nvSpPr>
            <p:cNvPr id="17" name="AutoShape 14">
              <a:extLst>
                <a:ext uri="{FF2B5EF4-FFF2-40B4-BE49-F238E27FC236}">
                  <a16:creationId xmlns:a16="http://schemas.microsoft.com/office/drawing/2014/main" id="{595D65D1-468F-4ACA-BE82-348817DB66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" y="2712"/>
              <a:ext cx="720" cy="159"/>
            </a:xfrm>
            <a:prstGeom prst="octagon">
              <a:avLst>
                <a:gd name="adj" fmla="val 0"/>
              </a:avLst>
            </a:prstGeom>
            <a:gradFill rotWithShape="1">
              <a:gsLst>
                <a:gs pos="0">
                  <a:srgbClr val="FFFDFB"/>
                </a:gs>
                <a:gs pos="100000">
                  <a:srgbClr val="F2F5E7"/>
                </a:gs>
              </a:gsLst>
              <a:lin ang="18900000" scaled="1"/>
            </a:gradFill>
            <a:ln w="1905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lIns="64008" tIns="32400" rIns="64008" bIns="32004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100" b="1">
                <a:latin typeface="Tahoma" panose="020B0604030504040204" pitchFamily="34" charset="0"/>
              </a:endParaRPr>
            </a:p>
            <a:p>
              <a:pPr algn="ctr" rtl="0" eaLnBrk="1" hangingPunct="1"/>
              <a:r>
                <a:rPr lang="en-US" altLang="en-US" sz="1400" b="1" i="1">
                  <a:latin typeface="Times New Roman" panose="02020603050405020304" pitchFamily="18" charset="0"/>
                </a:rPr>
                <a:t>m</a:t>
              </a:r>
              <a:r>
                <a:rPr lang="en-US" altLang="en-US" sz="1400" b="1">
                  <a:latin typeface="Tahoma" panose="020B0604030504040204" pitchFamily="34" charset="0"/>
                </a:rPr>
                <a:t>- bits</a:t>
              </a:r>
              <a:endParaRPr lang="en-US" altLang="en-US" sz="3600" b="1"/>
            </a:p>
          </p:txBody>
        </p:sp>
        <p:sp>
          <p:nvSpPr>
            <p:cNvPr id="18" name="Rectangle 15">
              <a:extLst>
                <a:ext uri="{FF2B5EF4-FFF2-40B4-BE49-F238E27FC236}">
                  <a16:creationId xmlns:a16="http://schemas.microsoft.com/office/drawing/2014/main" id="{43341669-BEEF-4311-8420-40955A41E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8" y="2720"/>
              <a:ext cx="138" cy="1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sp>
          <p:nvSpPr>
            <p:cNvPr id="19" name="AutoShape 16">
              <a:extLst>
                <a:ext uri="{FF2B5EF4-FFF2-40B4-BE49-F238E27FC236}">
                  <a16:creationId xmlns:a16="http://schemas.microsoft.com/office/drawing/2014/main" id="{5EDBCB7C-28CA-4D97-88EE-449178C00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4" y="2716"/>
              <a:ext cx="732" cy="132"/>
            </a:xfrm>
            <a:prstGeom prst="octagon">
              <a:avLst>
                <a:gd name="adj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 dirty="0">
                  <a:latin typeface="Tahoma" panose="020B0604030504040204" pitchFamily="34" charset="0"/>
                </a:rPr>
                <a:t>Plaintext blocks</a:t>
              </a:r>
              <a:endParaRPr lang="en-US" altLang="en-US" sz="3600" b="1" dirty="0"/>
            </a:p>
          </p:txBody>
        </p:sp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A236296F-5231-45AA-8810-E32C964E46B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4795" y="2699"/>
              <a:ext cx="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21" name="AutoShape 18">
              <a:extLst>
                <a:ext uri="{FF2B5EF4-FFF2-40B4-BE49-F238E27FC236}">
                  <a16:creationId xmlns:a16="http://schemas.microsoft.com/office/drawing/2014/main" id="{9301441E-EC60-4A71-9CA8-FD378D5ED1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4" y="3768"/>
              <a:ext cx="720" cy="159"/>
            </a:xfrm>
            <a:prstGeom prst="octagon">
              <a:avLst>
                <a:gd name="adj" fmla="val 0"/>
              </a:avLst>
            </a:prstGeom>
            <a:gradFill rotWithShape="1">
              <a:gsLst>
                <a:gs pos="0">
                  <a:srgbClr val="FFFDFB"/>
                </a:gs>
                <a:gs pos="100000">
                  <a:srgbClr val="F2F5E7"/>
                </a:gs>
              </a:gsLst>
              <a:lin ang="18900000" scaled="1"/>
            </a:gradFill>
            <a:ln w="1905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lIns="64008" tIns="32400" rIns="64008" bIns="32004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100" b="1">
                <a:latin typeface="Tahoma" panose="020B0604030504040204" pitchFamily="34" charset="0"/>
              </a:endParaRPr>
            </a:p>
            <a:p>
              <a:pPr algn="ctr" rtl="0" eaLnBrk="1" hangingPunct="1"/>
              <a:r>
                <a:rPr lang="en-US" altLang="en-US" sz="1400" b="1" i="1">
                  <a:latin typeface="Times New Roman" panose="02020603050405020304" pitchFamily="18" charset="0"/>
                </a:rPr>
                <a:t>m</a:t>
              </a:r>
              <a:r>
                <a:rPr lang="en-US" altLang="en-US" sz="1400" b="1">
                  <a:latin typeface="Tahoma" panose="020B0604030504040204" pitchFamily="34" charset="0"/>
                </a:rPr>
                <a:t>- bits</a:t>
              </a:r>
              <a:endParaRPr lang="en-US" altLang="en-US" sz="3600" b="1"/>
            </a:p>
          </p:txBody>
        </p:sp>
        <p:sp>
          <p:nvSpPr>
            <p:cNvPr id="22" name="AutoShape 20">
              <a:extLst>
                <a:ext uri="{FF2B5EF4-FFF2-40B4-BE49-F238E27FC236}">
                  <a16:creationId xmlns:a16="http://schemas.microsoft.com/office/drawing/2014/main" id="{609069D8-E522-416E-AA0F-A844E4D3AA7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650" y="3769"/>
              <a:ext cx="432" cy="159"/>
            </a:xfrm>
            <a:prstGeom prst="octagon">
              <a:avLst>
                <a:gd name="adj" fmla="val 0"/>
              </a:avLst>
            </a:prstGeom>
            <a:gradFill rotWithShape="1">
              <a:gsLst>
                <a:gs pos="0">
                  <a:srgbClr val="FFFDFB"/>
                </a:gs>
                <a:gs pos="100000">
                  <a:srgbClr val="F2F5E7"/>
                </a:gs>
              </a:gsLst>
              <a:lin ang="18900000" scaled="1"/>
            </a:gra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4008" tIns="32400" rIns="64008" bIns="32004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400" b="1">
                <a:latin typeface="Tahoma" panose="020B0604030504040204" pitchFamily="34" charset="0"/>
              </a:endParaRPr>
            </a:p>
            <a:p>
              <a:pPr algn="ctr" eaLnBrk="1" hangingPunct="1"/>
              <a:endParaRPr lang="en-US" altLang="en-US" sz="3600" b="1"/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7B090406-A11F-47C3-A77F-3D32F5845B1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992" y="3767"/>
              <a:ext cx="162" cy="1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sp>
          <p:nvSpPr>
            <p:cNvPr id="24" name="AutoShape 22">
              <a:extLst>
                <a:ext uri="{FF2B5EF4-FFF2-40B4-BE49-F238E27FC236}">
                  <a16:creationId xmlns:a16="http://schemas.microsoft.com/office/drawing/2014/main" id="{9A3E23CB-0F56-4C8C-B733-CE699AFFB6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778"/>
              <a:ext cx="732" cy="138"/>
            </a:xfrm>
            <a:prstGeom prst="octagon">
              <a:avLst>
                <a:gd name="adj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>
                  <a:latin typeface="Tahoma" panose="020B0604030504040204" pitchFamily="34" charset="0"/>
                </a:rPr>
                <a:t>Ciphertext blocks</a:t>
              </a:r>
              <a:endParaRPr lang="en-US" altLang="en-US" sz="3600" b="1"/>
            </a:p>
          </p:txBody>
        </p:sp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5B73DF14-A161-4CBD-8423-5F78C50DF4A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835" y="3755"/>
              <a:ext cx="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26" name="Line 24">
              <a:extLst>
                <a:ext uri="{FF2B5EF4-FFF2-40B4-BE49-F238E27FC236}">
                  <a16:creationId xmlns:a16="http://schemas.microsoft.com/office/drawing/2014/main" id="{65DC1A7C-06BB-445A-B2B5-165BBA1BD1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4" y="3587"/>
              <a:ext cx="0" cy="18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86F4997-13FE-4C6C-9BC6-BCB1B6FEAC73}"/>
              </a:ext>
            </a:extLst>
          </p:cNvPr>
          <p:cNvSpPr/>
          <p:nvPr/>
        </p:nvSpPr>
        <p:spPr>
          <a:xfrm>
            <a:off x="898195" y="2410888"/>
            <a:ext cx="69294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Block cipher (</a:t>
            </a:r>
            <a:r>
              <a:rPr lang="ar-AE" sz="2000" b="1" dirty="0"/>
              <a:t>التشفير الكتلي</a:t>
            </a:r>
            <a:r>
              <a:rPr lang="en-US" sz="2000" b="1" dirty="0"/>
              <a:t>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 block of plaintext symbols of size m (m &gt; 1) are encrypted at a time creating a block of ciphertext of the same size (</a:t>
            </a:r>
            <a:r>
              <a:rPr lang="ar-AE" sz="2000" dirty="0"/>
              <a:t>تُشفَّر كتلة من رموز النصّ الصريح بحجم 𝑚</a:t>
            </a:r>
            <a:r>
              <a:rPr lang="en-US" sz="2000" dirty="0"/>
              <a:t>m (</a:t>
            </a:r>
            <a:r>
              <a:rPr lang="ar-AE" sz="2000" dirty="0"/>
              <a:t>حيث 𝑚&gt;1</a:t>
            </a:r>
            <a:r>
              <a:rPr lang="en-US" sz="2000" dirty="0"/>
              <a:t>m&gt;1) </a:t>
            </a:r>
            <a:r>
              <a:rPr lang="ar-AE" sz="2000" dirty="0"/>
              <a:t>دفعةً واحدة، مما يُنتج كتلة من النصّ المُشفَّر بالحجم نفسه.</a:t>
            </a:r>
            <a:r>
              <a:rPr lang="en-US" sz="2000" dirty="0"/>
              <a:t> 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block size is usually a multiple of 64 bits (</a:t>
            </a:r>
            <a:r>
              <a:rPr lang="ar-AE" sz="2000" dirty="0"/>
              <a:t>يكون حجم الكتلة عادةً مضاعفًا لـ 64 بت.</a:t>
            </a:r>
            <a:r>
              <a:rPr lang="en-US" sz="2000" dirty="0"/>
              <a:t> 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A single key is used to encrypt the whole block even if the key is made of multiple values (</a:t>
            </a:r>
            <a:r>
              <a:rPr lang="ar-AE" sz="2000" dirty="0"/>
              <a:t>يُستخدم مفتاح واحد لتشفير الكتلة بأكملها، حتى إذا كان المفتاح مكوَّنًا من عدة قيم.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 ).</a:t>
            </a:r>
          </a:p>
        </p:txBody>
      </p:sp>
    </p:spTree>
    <p:extLst>
      <p:ext uri="{BB962C8B-B14F-4D97-AF65-F5344CB8AC3E}">
        <p14:creationId xmlns:p14="http://schemas.microsoft.com/office/powerpoint/2010/main" val="196580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18</TotalTime>
  <Words>1074</Words>
  <Application>Microsoft Office PowerPoint</Application>
  <PresentationFormat>Widescreen</PresentationFormat>
  <Paragraphs>137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SimSun</vt:lpstr>
      <vt:lpstr>Arial</vt:lpstr>
      <vt:lpstr>Bimini</vt:lpstr>
      <vt:lpstr>Calibri</vt:lpstr>
      <vt:lpstr>Calibri Light</vt:lpstr>
      <vt:lpstr>Cambria Math</vt:lpstr>
      <vt:lpstr>Rockwell</vt:lpstr>
      <vt:lpstr>Sakkal Majalla</vt:lpstr>
      <vt:lpstr>Tahoma</vt:lpstr>
      <vt:lpstr>Times New Roman</vt:lpstr>
      <vt:lpstr>Wingdings</vt:lpstr>
      <vt:lpstr>أطلس</vt:lpstr>
      <vt:lpstr>1111 CYS Cyber Security Foundations  5#Lecture   Cryptography– Part 2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5 Part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HP</cp:lastModifiedBy>
  <cp:revision>291</cp:revision>
  <dcterms:created xsi:type="dcterms:W3CDTF">2021-05-23T05:55:00Z</dcterms:created>
  <dcterms:modified xsi:type="dcterms:W3CDTF">2025-09-28T12:45:49Z</dcterms:modified>
</cp:coreProperties>
</file>