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379" r:id="rId3"/>
    <p:sldId id="327" r:id="rId4"/>
    <p:sldId id="408" r:id="rId5"/>
    <p:sldId id="436" r:id="rId6"/>
    <p:sldId id="437" r:id="rId7"/>
    <p:sldId id="438" r:id="rId8"/>
    <p:sldId id="439" r:id="rId9"/>
    <p:sldId id="440" r:id="rId10"/>
    <p:sldId id="441" r:id="rId11"/>
    <p:sldId id="442" r:id="rId12"/>
    <p:sldId id="364" r:id="rId13"/>
    <p:sldId id="32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http://www.hit.ac.in/demo/user-icon.pn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Cryptography– Part 1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9B406F3-0CEF-42A7-88CF-567795127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Model of a Cryptosystem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FEC9E8C-E91F-4B72-B95C-3D008110B94B}"/>
              </a:ext>
            </a:extLst>
          </p:cNvPr>
          <p:cNvSpPr/>
          <p:nvPr/>
        </p:nvSpPr>
        <p:spPr>
          <a:xfrm>
            <a:off x="1139687" y="2056393"/>
            <a:ext cx="90402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Three Components of the Security System</a:t>
            </a:r>
          </a:p>
          <a:p>
            <a:r>
              <a:rPr lang="en-US" sz="2400" dirty="0"/>
              <a:t>1- A security-related transformation of information to be sent. </a:t>
            </a:r>
          </a:p>
          <a:p>
            <a:r>
              <a:rPr lang="en-US" sz="2400" dirty="0"/>
              <a:t>	Examples include: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	Encryption of message to be unreadable by opponent.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	Addition of a code to verify the identity of the sender. </a:t>
            </a:r>
          </a:p>
          <a:p>
            <a:r>
              <a:rPr lang="en-US" sz="2400" dirty="0"/>
              <a:t>2- Some secret information shared by the two principals and unknown to the opponent. </a:t>
            </a:r>
          </a:p>
          <a:p>
            <a:r>
              <a:rPr lang="en-US" sz="2400" dirty="0"/>
              <a:t>	An example is an encryption key.</a:t>
            </a:r>
          </a:p>
          <a:p>
            <a:r>
              <a:rPr lang="en-US" sz="2400" dirty="0"/>
              <a:t>3- A trusted third party for distributing secret information to the two principals.</a:t>
            </a:r>
          </a:p>
        </p:txBody>
      </p:sp>
    </p:spTree>
    <p:extLst>
      <p:ext uri="{BB962C8B-B14F-4D97-AF65-F5344CB8AC3E}">
        <p14:creationId xmlns:p14="http://schemas.microsoft.com/office/powerpoint/2010/main" val="4148002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Model of a Cryptosystem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FEC9E8C-E91F-4B72-B95C-3D008110B94B}"/>
              </a:ext>
            </a:extLst>
          </p:cNvPr>
          <p:cNvSpPr/>
          <p:nvPr/>
        </p:nvSpPr>
        <p:spPr>
          <a:xfrm>
            <a:off x="1139687" y="2056393"/>
            <a:ext cx="90402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Four Basic Security Tasks</a:t>
            </a:r>
          </a:p>
          <a:p>
            <a:endParaRPr lang="en-US" sz="2400" b="1" dirty="0"/>
          </a:p>
          <a:p>
            <a:r>
              <a:rPr lang="en-US" sz="2400" dirty="0"/>
              <a:t>1- Design an algorithm for performing the security-related transformation. </a:t>
            </a:r>
          </a:p>
          <a:p>
            <a:r>
              <a:rPr lang="en-US" sz="2400" dirty="0"/>
              <a:t>2- Generate the secret information to be used with the algorithm.</a:t>
            </a:r>
          </a:p>
          <a:p>
            <a:r>
              <a:rPr lang="en-US" sz="2400" dirty="0"/>
              <a:t>3- Develop methods for the distribution and sharing of the secret information.</a:t>
            </a:r>
          </a:p>
          <a:p>
            <a:r>
              <a:rPr lang="en-US" sz="2400" dirty="0"/>
              <a:t>4- Specify a protocol for principals to use security algorithm and secret information to achieve security service.</a:t>
            </a:r>
          </a:p>
        </p:txBody>
      </p:sp>
    </p:spTree>
    <p:extLst>
      <p:ext uri="{BB962C8B-B14F-4D97-AF65-F5344CB8AC3E}">
        <p14:creationId xmlns:p14="http://schemas.microsoft.com/office/powerpoint/2010/main" val="2213079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List the three components of the Security System? 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18BA96CB-EEA1-445F-AAAE-41B874609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5 Part 1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F8218AC0-6A80-47A7-BE26-5F1F765D5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Data Security Techniques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A Model for a Cryptosystem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Objectives of Cryptography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Cryptography Techniques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Basics of Symmetric-key Encryption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Kerckhoff’s</a:t>
            </a: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Principle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Cryptanalysis 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53D463CA-F1E7-4105-B070-FC55EDD48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38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053579" y="1545688"/>
            <a:ext cx="6038076" cy="523220"/>
            <a:chOff x="4792288" y="1193945"/>
            <a:chExt cx="3921633" cy="52322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8361" y="1193945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Illustrate the objectives of cryptography</a:t>
              </a:r>
            </a:p>
          </p:txBody>
        </p:sp>
        <p:sp>
          <p:nvSpPr>
            <p:cNvPr id="40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093944" y="2238983"/>
            <a:ext cx="5951535" cy="1384995"/>
            <a:chOff x="4792288" y="1135444"/>
            <a:chExt cx="3915148" cy="1384995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categories of Cryptography Techniques</a:t>
              </a: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endParaRPr lang="en-US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093943" y="3395211"/>
            <a:ext cx="5951535" cy="954107"/>
            <a:chOff x="4792288" y="1167116"/>
            <a:chExt cx="3915777" cy="954107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Illustrate the Basics of Symmetric-key Encryption</a:t>
              </a:r>
              <a:endParaRPr lang="en-US" altLang="ar-EG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0" name="مجموعة 4">
            <a:extLst>
              <a:ext uri="{FF2B5EF4-FFF2-40B4-BE49-F238E27FC236}">
                <a16:creationId xmlns:a16="http://schemas.microsoft.com/office/drawing/2014/main" id="{41D27378-3536-4709-BC5D-2C730F4F6270}"/>
              </a:ext>
            </a:extLst>
          </p:cNvPr>
          <p:cNvGrpSpPr/>
          <p:nvPr/>
        </p:nvGrpSpPr>
        <p:grpSpPr>
          <a:xfrm>
            <a:off x="4093943" y="4501750"/>
            <a:ext cx="6096475" cy="1384995"/>
            <a:chOff x="4792288" y="1167116"/>
            <a:chExt cx="3915777" cy="1384995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1A43B34-1772-4C24-9F9D-D47652A805C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ciphering approaches.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52" name="شكل بيضاوي 2">
              <a:extLst>
                <a:ext uri="{FF2B5EF4-FFF2-40B4-BE49-F238E27FC236}">
                  <a16:creationId xmlns:a16="http://schemas.microsoft.com/office/drawing/2014/main" id="{36039278-1E62-4FAF-98DE-E0AB13404F7E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4" name="مستطيل 6">
            <a:extLst>
              <a:ext uri="{FF2B5EF4-FFF2-40B4-BE49-F238E27FC236}">
                <a16:creationId xmlns:a16="http://schemas.microsoft.com/office/drawing/2014/main" id="{0EAAD5DC-E5F5-45C6-8CA8-A138C246E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Cryptography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16" name="AutoShape 2">
            <a:extLst>
              <a:ext uri="{FF2B5EF4-FFF2-40B4-BE49-F238E27FC236}">
                <a16:creationId xmlns:a16="http://schemas.microsoft.com/office/drawing/2014/main" id="{7349C6BE-EBE2-4220-9901-3D9111CBE5E1}"/>
              </a:ext>
            </a:extLst>
          </p:cNvPr>
          <p:cNvSpPr>
            <a:spLocks noChangeArrowheads="1"/>
          </p:cNvSpPr>
          <p:nvPr/>
        </p:nvSpPr>
        <p:spPr bwMode="gray">
          <a:xfrm>
            <a:off x="1539143" y="2825330"/>
            <a:ext cx="2833687" cy="336550"/>
          </a:xfrm>
          <a:prstGeom prst="roundRect">
            <a:avLst>
              <a:gd name="adj" fmla="val 50000"/>
            </a:avLst>
          </a:prstGeom>
          <a:solidFill>
            <a:srgbClr val="ABAAC6"/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ar-SA" sz="1800" b="1">
                <a:solidFill>
                  <a:srgbClr val="CC0000"/>
                </a:solidFill>
                <a:latin typeface="Bimini" pitchFamily="2" charset="0"/>
                <a:cs typeface="Tahoma" panose="020B0604030504040204" pitchFamily="34" charset="0"/>
              </a:rPr>
              <a:t>Cryptography system</a:t>
            </a:r>
          </a:p>
        </p:txBody>
      </p:sp>
      <p:grpSp>
        <p:nvGrpSpPr>
          <p:cNvPr id="17" name="Group 4">
            <a:extLst>
              <a:ext uri="{FF2B5EF4-FFF2-40B4-BE49-F238E27FC236}">
                <a16:creationId xmlns:a16="http://schemas.microsoft.com/office/drawing/2014/main" id="{6C7382C2-CEAA-45FD-8A2C-753AB4644A34}"/>
              </a:ext>
            </a:extLst>
          </p:cNvPr>
          <p:cNvGrpSpPr>
            <a:grpSpLocks/>
          </p:cNvGrpSpPr>
          <p:nvPr/>
        </p:nvGrpSpPr>
        <p:grpSpPr bwMode="auto">
          <a:xfrm>
            <a:off x="4715730" y="2688805"/>
            <a:ext cx="2095500" cy="2681288"/>
            <a:chOff x="1922" y="1614"/>
            <a:chExt cx="1320" cy="1689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50675F12-25AF-468B-BDC2-1018049A751F}"/>
                </a:ext>
              </a:extLst>
            </p:cNvPr>
            <p:cNvSpPr>
              <a:spLocks/>
            </p:cNvSpPr>
            <p:nvPr/>
          </p:nvSpPr>
          <p:spPr bwMode="gray">
            <a:xfrm>
              <a:off x="1922" y="1875"/>
              <a:ext cx="654" cy="1428"/>
            </a:xfrm>
            <a:custGeom>
              <a:avLst/>
              <a:gdLst>
                <a:gd name="T0" fmla="*/ 1 w 654"/>
                <a:gd name="T1" fmla="*/ 0 h 1428"/>
                <a:gd name="T2" fmla="*/ 117 w 654"/>
                <a:gd name="T3" fmla="*/ 110 h 1428"/>
                <a:gd name="T4" fmla="*/ 117 w 654"/>
                <a:gd name="T5" fmla="*/ 1026 h 1428"/>
                <a:gd name="T6" fmla="*/ 649 w 654"/>
                <a:gd name="T7" fmla="*/ 1241 h 1428"/>
                <a:gd name="T8" fmla="*/ 654 w 654"/>
                <a:gd name="T9" fmla="*/ 1428 h 1428"/>
                <a:gd name="T10" fmla="*/ 0 w 654"/>
                <a:gd name="T11" fmla="*/ 1128 h 1428"/>
                <a:gd name="T12" fmla="*/ 1 w 654"/>
                <a:gd name="T13" fmla="*/ 0 h 14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4"/>
                <a:gd name="T22" fmla="*/ 0 h 1428"/>
                <a:gd name="T23" fmla="*/ 654 w 654"/>
                <a:gd name="T24" fmla="*/ 1428 h 142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4" h="1428">
                  <a:moveTo>
                    <a:pt x="1" y="0"/>
                  </a:moveTo>
                  <a:lnTo>
                    <a:pt x="117" y="110"/>
                  </a:lnTo>
                  <a:lnTo>
                    <a:pt x="117" y="1026"/>
                  </a:lnTo>
                  <a:lnTo>
                    <a:pt x="649" y="1241"/>
                  </a:lnTo>
                  <a:lnTo>
                    <a:pt x="654" y="1428"/>
                  </a:lnTo>
                  <a:lnTo>
                    <a:pt x="0" y="1128"/>
                  </a:lnTo>
                  <a:lnTo>
                    <a:pt x="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rgbClr val="CBC6BD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97C7AB26-CDFA-48B2-8A62-BDA5EFE42971}"/>
                </a:ext>
              </a:extLst>
            </p:cNvPr>
            <p:cNvSpPr>
              <a:spLocks/>
            </p:cNvSpPr>
            <p:nvPr/>
          </p:nvSpPr>
          <p:spPr bwMode="gray">
            <a:xfrm>
              <a:off x="2571" y="1880"/>
              <a:ext cx="671" cy="1422"/>
            </a:xfrm>
            <a:custGeom>
              <a:avLst/>
              <a:gdLst>
                <a:gd name="T0" fmla="*/ 654 w 671"/>
                <a:gd name="T1" fmla="*/ 0 h 1422"/>
                <a:gd name="T2" fmla="*/ 516 w 671"/>
                <a:gd name="T3" fmla="*/ 111 h 1422"/>
                <a:gd name="T4" fmla="*/ 519 w 671"/>
                <a:gd name="T5" fmla="*/ 1008 h 1422"/>
                <a:gd name="T6" fmla="*/ 0 w 671"/>
                <a:gd name="T7" fmla="*/ 1237 h 1422"/>
                <a:gd name="T8" fmla="*/ 2 w 671"/>
                <a:gd name="T9" fmla="*/ 1422 h 1422"/>
                <a:gd name="T10" fmla="*/ 671 w 671"/>
                <a:gd name="T11" fmla="*/ 1114 h 1422"/>
                <a:gd name="T12" fmla="*/ 654 w 671"/>
                <a:gd name="T13" fmla="*/ 0 h 14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1"/>
                <a:gd name="T22" fmla="*/ 0 h 1422"/>
                <a:gd name="T23" fmla="*/ 671 w 671"/>
                <a:gd name="T24" fmla="*/ 1422 h 142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1" h="1422">
                  <a:moveTo>
                    <a:pt x="654" y="0"/>
                  </a:moveTo>
                  <a:lnTo>
                    <a:pt x="516" y="111"/>
                  </a:lnTo>
                  <a:lnTo>
                    <a:pt x="519" y="1008"/>
                  </a:lnTo>
                  <a:lnTo>
                    <a:pt x="0" y="1237"/>
                  </a:lnTo>
                  <a:lnTo>
                    <a:pt x="2" y="1422"/>
                  </a:lnTo>
                  <a:lnTo>
                    <a:pt x="671" y="1114"/>
                  </a:lnTo>
                  <a:lnTo>
                    <a:pt x="65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rgbClr val="CBC6BD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B92AB228-29F2-4F29-A037-DE0A9E6B84C4}"/>
                </a:ext>
              </a:extLst>
            </p:cNvPr>
            <p:cNvSpPr>
              <a:spLocks/>
            </p:cNvSpPr>
            <p:nvPr/>
          </p:nvSpPr>
          <p:spPr bwMode="gray">
            <a:xfrm>
              <a:off x="1923" y="1614"/>
              <a:ext cx="1304" cy="377"/>
            </a:xfrm>
            <a:custGeom>
              <a:avLst/>
              <a:gdLst>
                <a:gd name="T0" fmla="*/ 0 w 1304"/>
                <a:gd name="T1" fmla="*/ 261 h 377"/>
                <a:gd name="T2" fmla="*/ 117 w 1304"/>
                <a:gd name="T3" fmla="*/ 374 h 377"/>
                <a:gd name="T4" fmla="*/ 638 w 1304"/>
                <a:gd name="T5" fmla="*/ 155 h 377"/>
                <a:gd name="T6" fmla="*/ 1164 w 1304"/>
                <a:gd name="T7" fmla="*/ 377 h 377"/>
                <a:gd name="T8" fmla="*/ 1304 w 1304"/>
                <a:gd name="T9" fmla="*/ 266 h 377"/>
                <a:gd name="T10" fmla="*/ 633 w 1304"/>
                <a:gd name="T11" fmla="*/ 0 h 377"/>
                <a:gd name="T12" fmla="*/ 0 w 1304"/>
                <a:gd name="T13" fmla="*/ 261 h 3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04"/>
                <a:gd name="T22" fmla="*/ 0 h 377"/>
                <a:gd name="T23" fmla="*/ 1304 w 1304"/>
                <a:gd name="T24" fmla="*/ 377 h 37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04" h="377">
                  <a:moveTo>
                    <a:pt x="0" y="261"/>
                  </a:moveTo>
                  <a:lnTo>
                    <a:pt x="117" y="374"/>
                  </a:lnTo>
                  <a:lnTo>
                    <a:pt x="638" y="155"/>
                  </a:lnTo>
                  <a:lnTo>
                    <a:pt x="1164" y="377"/>
                  </a:lnTo>
                  <a:lnTo>
                    <a:pt x="1304" y="266"/>
                  </a:lnTo>
                  <a:lnTo>
                    <a:pt x="633" y="0"/>
                  </a:lnTo>
                  <a:lnTo>
                    <a:pt x="0" y="261"/>
                  </a:lnTo>
                  <a:close/>
                </a:path>
              </a:pathLst>
            </a:custGeom>
            <a:gradFill rotWithShape="1">
              <a:gsLst>
                <a:gs pos="0">
                  <a:srgbClr val="006666"/>
                </a:gs>
                <a:gs pos="100000">
                  <a:srgbClr val="CBC6BD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E6268041-F25E-4818-918D-716CF215D66B}"/>
                </a:ext>
              </a:extLst>
            </p:cNvPr>
            <p:cNvSpPr>
              <a:spLocks/>
            </p:cNvSpPr>
            <p:nvPr/>
          </p:nvSpPr>
          <p:spPr bwMode="gray">
            <a:xfrm>
              <a:off x="2037" y="1768"/>
              <a:ext cx="529" cy="1133"/>
            </a:xfrm>
            <a:custGeom>
              <a:avLst/>
              <a:gdLst>
                <a:gd name="T0" fmla="*/ 2 w 529"/>
                <a:gd name="T1" fmla="*/ 218 h 1133"/>
                <a:gd name="T2" fmla="*/ 0 w 529"/>
                <a:gd name="T3" fmla="*/ 1133 h 1133"/>
                <a:gd name="T4" fmla="*/ 529 w 529"/>
                <a:gd name="T5" fmla="*/ 878 h 1133"/>
                <a:gd name="T6" fmla="*/ 524 w 529"/>
                <a:gd name="T7" fmla="*/ 0 h 1133"/>
                <a:gd name="T8" fmla="*/ 2 w 529"/>
                <a:gd name="T9" fmla="*/ 218 h 11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29"/>
                <a:gd name="T16" fmla="*/ 0 h 1133"/>
                <a:gd name="T17" fmla="*/ 529 w 529"/>
                <a:gd name="T18" fmla="*/ 1133 h 11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29" h="1133">
                  <a:moveTo>
                    <a:pt x="2" y="218"/>
                  </a:moveTo>
                  <a:lnTo>
                    <a:pt x="0" y="1133"/>
                  </a:lnTo>
                  <a:lnTo>
                    <a:pt x="529" y="878"/>
                  </a:lnTo>
                  <a:lnTo>
                    <a:pt x="524" y="0"/>
                  </a:lnTo>
                  <a:lnTo>
                    <a:pt x="2" y="218"/>
                  </a:ln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rgbClr val="CBC6BD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D6D7D089-44D1-453D-8119-7ACFE111E47B}"/>
                </a:ext>
              </a:extLst>
            </p:cNvPr>
            <p:cNvSpPr>
              <a:spLocks/>
            </p:cNvSpPr>
            <p:nvPr/>
          </p:nvSpPr>
          <p:spPr bwMode="gray">
            <a:xfrm>
              <a:off x="2562" y="1769"/>
              <a:ext cx="528" cy="1123"/>
            </a:xfrm>
            <a:custGeom>
              <a:avLst/>
              <a:gdLst>
                <a:gd name="T0" fmla="*/ 527 w 528"/>
                <a:gd name="T1" fmla="*/ 222 h 1123"/>
                <a:gd name="T2" fmla="*/ 528 w 528"/>
                <a:gd name="T3" fmla="*/ 1123 h 1123"/>
                <a:gd name="T4" fmla="*/ 0 w 528"/>
                <a:gd name="T5" fmla="*/ 879 h 1123"/>
                <a:gd name="T6" fmla="*/ 0 w 528"/>
                <a:gd name="T7" fmla="*/ 0 h 1123"/>
                <a:gd name="T8" fmla="*/ 527 w 528"/>
                <a:gd name="T9" fmla="*/ 222 h 11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28"/>
                <a:gd name="T16" fmla="*/ 0 h 1123"/>
                <a:gd name="T17" fmla="*/ 528 w 528"/>
                <a:gd name="T18" fmla="*/ 1123 h 11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28" h="1123">
                  <a:moveTo>
                    <a:pt x="527" y="222"/>
                  </a:moveTo>
                  <a:lnTo>
                    <a:pt x="528" y="1123"/>
                  </a:lnTo>
                  <a:lnTo>
                    <a:pt x="0" y="879"/>
                  </a:lnTo>
                  <a:lnTo>
                    <a:pt x="0" y="0"/>
                  </a:lnTo>
                  <a:lnTo>
                    <a:pt x="527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rgbClr val="CBC6BD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B90EEA50-ED1F-46A6-B957-04422C6C2C97}"/>
                </a:ext>
              </a:extLst>
            </p:cNvPr>
            <p:cNvSpPr>
              <a:spLocks/>
            </p:cNvSpPr>
            <p:nvPr/>
          </p:nvSpPr>
          <p:spPr bwMode="gray">
            <a:xfrm>
              <a:off x="2034" y="2648"/>
              <a:ext cx="1061" cy="469"/>
            </a:xfrm>
            <a:custGeom>
              <a:avLst/>
              <a:gdLst>
                <a:gd name="T0" fmla="*/ 527 w 1061"/>
                <a:gd name="T1" fmla="*/ 0 h 469"/>
                <a:gd name="T2" fmla="*/ 0 w 1061"/>
                <a:gd name="T3" fmla="*/ 252 h 469"/>
                <a:gd name="T4" fmla="*/ 537 w 1061"/>
                <a:gd name="T5" fmla="*/ 469 h 469"/>
                <a:gd name="T6" fmla="*/ 1061 w 1061"/>
                <a:gd name="T7" fmla="*/ 241 h 469"/>
                <a:gd name="T8" fmla="*/ 527 w 1061"/>
                <a:gd name="T9" fmla="*/ 0 h 4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61"/>
                <a:gd name="T16" fmla="*/ 0 h 469"/>
                <a:gd name="T17" fmla="*/ 1061 w 1061"/>
                <a:gd name="T18" fmla="*/ 469 h 4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61" h="469">
                  <a:moveTo>
                    <a:pt x="527" y="0"/>
                  </a:moveTo>
                  <a:lnTo>
                    <a:pt x="0" y="252"/>
                  </a:lnTo>
                  <a:lnTo>
                    <a:pt x="537" y="469"/>
                  </a:lnTo>
                  <a:lnTo>
                    <a:pt x="1061" y="241"/>
                  </a:lnTo>
                  <a:lnTo>
                    <a:pt x="52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rgbClr val="CBC6BD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24" name="Line 11">
            <a:extLst>
              <a:ext uri="{FF2B5EF4-FFF2-40B4-BE49-F238E27FC236}">
                <a16:creationId xmlns:a16="http://schemas.microsoft.com/office/drawing/2014/main" id="{37E11EB8-980F-44D1-8B60-474F256C6D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10793" y="4868443"/>
            <a:ext cx="1422400" cy="1387475"/>
          </a:xfrm>
          <a:prstGeom prst="line">
            <a:avLst/>
          </a:prstGeom>
          <a:noFill/>
          <a:ln w="12700">
            <a:solidFill>
              <a:srgbClr val="97700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" name="Line 12">
            <a:extLst>
              <a:ext uri="{FF2B5EF4-FFF2-40B4-BE49-F238E27FC236}">
                <a16:creationId xmlns:a16="http://schemas.microsoft.com/office/drawing/2014/main" id="{C0190B35-84CB-4ADD-BA63-5AD6954B81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12818" y="4871618"/>
            <a:ext cx="1422400" cy="1387475"/>
          </a:xfrm>
          <a:prstGeom prst="line">
            <a:avLst/>
          </a:prstGeom>
          <a:noFill/>
          <a:ln w="12700">
            <a:solidFill>
              <a:srgbClr val="97700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6" name="Line 13">
            <a:extLst>
              <a:ext uri="{FF2B5EF4-FFF2-40B4-BE49-F238E27FC236}">
                <a16:creationId xmlns:a16="http://schemas.microsoft.com/office/drawing/2014/main" id="{CEBD30A8-A5E7-4589-AC64-98D6A67C31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5830" y="1720430"/>
            <a:ext cx="1422400" cy="1387475"/>
          </a:xfrm>
          <a:prstGeom prst="line">
            <a:avLst/>
          </a:prstGeom>
          <a:noFill/>
          <a:ln w="12700">
            <a:solidFill>
              <a:srgbClr val="97700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" name="Line 14">
            <a:extLst>
              <a:ext uri="{FF2B5EF4-FFF2-40B4-BE49-F238E27FC236}">
                <a16:creationId xmlns:a16="http://schemas.microsoft.com/office/drawing/2014/main" id="{4BB3227B-E099-48F9-B2C9-C4DAB5E52C3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99680" y="1714080"/>
            <a:ext cx="1422400" cy="1387475"/>
          </a:xfrm>
          <a:prstGeom prst="line">
            <a:avLst/>
          </a:prstGeom>
          <a:noFill/>
          <a:ln w="12700">
            <a:solidFill>
              <a:srgbClr val="97700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28" name="Picture 15" descr="light_shadow">
            <a:extLst>
              <a:ext uri="{FF2B5EF4-FFF2-40B4-BE49-F238E27FC236}">
                <a16:creationId xmlns:a16="http://schemas.microsoft.com/office/drawing/2014/main" id="{DA83D025-0CC3-4A2B-BACC-B2BCB4CEDD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78000" contrast="-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5118955" y="4589043"/>
            <a:ext cx="1216025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 descr="circuler_1">
            <a:extLst>
              <a:ext uri="{FF2B5EF4-FFF2-40B4-BE49-F238E27FC236}">
                <a16:creationId xmlns:a16="http://schemas.microsoft.com/office/drawing/2014/main" id="{AFAD9CF3-1CBF-4A01-8FC9-9FDC2FF9E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4977668" y="3330155"/>
            <a:ext cx="147955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Oval 17">
            <a:extLst>
              <a:ext uri="{FF2B5EF4-FFF2-40B4-BE49-F238E27FC236}">
                <a16:creationId xmlns:a16="http://schemas.microsoft.com/office/drawing/2014/main" id="{838711B1-D240-4293-8C42-A76A534CCB6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977667" y="3330156"/>
            <a:ext cx="1468439" cy="1484312"/>
          </a:xfrm>
          <a:prstGeom prst="ellipse">
            <a:avLst/>
          </a:prstGeom>
          <a:gradFill rotWithShape="1">
            <a:gsLst>
              <a:gs pos="0">
                <a:srgbClr val="004B66">
                  <a:alpha val="89999"/>
                </a:srgbClr>
              </a:gs>
              <a:gs pos="50000">
                <a:srgbClr val="6AC1FC">
                  <a:alpha val="55000"/>
                </a:srgbClr>
              </a:gs>
              <a:gs pos="100000">
                <a:srgbClr val="004B66">
                  <a:alpha val="89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rtl="0" eaLnBrk="0" hangingPunct="0">
              <a:defRPr/>
            </a:pPr>
            <a:endParaRPr lang="en-US" sz="1800">
              <a:latin typeface="Arial" pitchFamily="34" charset="0"/>
              <a:cs typeface="+mn-cs"/>
            </a:endParaRPr>
          </a:p>
        </p:txBody>
      </p:sp>
      <p:sp>
        <p:nvSpPr>
          <p:cNvPr id="31" name="AutoShape 20">
            <a:extLst>
              <a:ext uri="{FF2B5EF4-FFF2-40B4-BE49-F238E27FC236}">
                <a16:creationId xmlns:a16="http://schemas.microsoft.com/office/drawing/2014/main" id="{64DC3D1C-33A6-4A89-925C-9B0CBDE45465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87455" y="2825330"/>
            <a:ext cx="2971800" cy="336550"/>
          </a:xfrm>
          <a:prstGeom prst="roundRect">
            <a:avLst>
              <a:gd name="adj" fmla="val 50000"/>
            </a:avLst>
          </a:prstGeom>
          <a:solidFill>
            <a:srgbClr val="CBC6BD"/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ar-SA" sz="1800" b="1">
                <a:solidFill>
                  <a:srgbClr val="CC0000"/>
                </a:solidFill>
                <a:latin typeface="Bimini" pitchFamily="2" charset="0"/>
                <a:cs typeface="Tahoma" panose="020B0604030504040204" pitchFamily="34" charset="0"/>
              </a:rPr>
              <a:t>Symmetric-key Cryptography</a:t>
            </a:r>
          </a:p>
        </p:txBody>
      </p:sp>
      <p:sp>
        <p:nvSpPr>
          <p:cNvPr id="32" name="Rectangle 23">
            <a:extLst>
              <a:ext uri="{FF2B5EF4-FFF2-40B4-BE49-F238E27FC236}">
                <a16:creationId xmlns:a16="http://schemas.microsoft.com/office/drawing/2014/main" id="{75219C54-C55F-4E5F-9CD4-DA810747DE25}"/>
              </a:ext>
            </a:extLst>
          </p:cNvPr>
          <p:cNvSpPr>
            <a:spLocks noChangeArrowheads="1"/>
          </p:cNvSpPr>
          <p:nvPr/>
        </p:nvSpPr>
        <p:spPr bwMode="black">
          <a:xfrm>
            <a:off x="1491518" y="3233318"/>
            <a:ext cx="2924175" cy="156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lnSpc>
                <a:spcPct val="120000"/>
              </a:lnSpc>
            </a:pP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Data security techniques</a:t>
            </a:r>
          </a:p>
          <a:p>
            <a:pPr algn="ctr" rtl="0" eaLnBrk="1" hangingPunct="1">
              <a:lnSpc>
                <a:spcPct val="120000"/>
              </a:lnSpc>
            </a:pP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Steganography</a:t>
            </a:r>
          </a:p>
          <a:p>
            <a:pPr algn="ctr" rtl="0" eaLnBrk="1" hangingPunct="1">
              <a:lnSpc>
                <a:spcPct val="120000"/>
              </a:lnSpc>
            </a:pP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Security model </a:t>
            </a:r>
          </a:p>
          <a:p>
            <a:pPr algn="ctr" rtl="0" eaLnBrk="1" hangingPunct="1">
              <a:lnSpc>
                <a:spcPct val="120000"/>
              </a:lnSpc>
            </a:pP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Types of Cryptography</a:t>
            </a:r>
          </a:p>
          <a:p>
            <a:pPr algn="ctr" rtl="0" eaLnBrk="1" hangingPunct="1">
              <a:lnSpc>
                <a:spcPct val="120000"/>
              </a:lnSpc>
            </a:pP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Crypt analysis</a:t>
            </a:r>
          </a:p>
        </p:txBody>
      </p:sp>
      <p:sp>
        <p:nvSpPr>
          <p:cNvPr id="33" name="Rectangle 24">
            <a:extLst>
              <a:ext uri="{FF2B5EF4-FFF2-40B4-BE49-F238E27FC236}">
                <a16:creationId xmlns:a16="http://schemas.microsoft.com/office/drawing/2014/main" id="{562A9C41-31DC-4409-AFD1-C3FE0250AEAE}"/>
              </a:ext>
            </a:extLst>
          </p:cNvPr>
          <p:cNvSpPr>
            <a:spLocks noChangeArrowheads="1"/>
          </p:cNvSpPr>
          <p:nvPr/>
        </p:nvSpPr>
        <p:spPr bwMode="black">
          <a:xfrm>
            <a:off x="6966805" y="3233318"/>
            <a:ext cx="32131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lnSpc>
                <a:spcPct val="120000"/>
              </a:lnSpc>
            </a:pP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Character-level encryption</a:t>
            </a:r>
          </a:p>
          <a:p>
            <a:pPr algn="ctr" rtl="0" eaLnBrk="1" hangingPunct="1">
              <a:lnSpc>
                <a:spcPct val="120000"/>
              </a:lnSpc>
            </a:pP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Bit-level encryption</a:t>
            </a:r>
          </a:p>
          <a:p>
            <a:pPr algn="ctr" rtl="0" eaLnBrk="1" hangingPunct="1">
              <a:lnSpc>
                <a:spcPct val="120000"/>
              </a:lnSpc>
            </a:pP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ymmet</a:t>
            </a: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ic-key</a:t>
            </a:r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 algorithms</a:t>
            </a:r>
          </a:p>
        </p:txBody>
      </p:sp>
      <p:sp>
        <p:nvSpPr>
          <p:cNvPr id="34" name="Text Box 29">
            <a:extLst>
              <a:ext uri="{FF2B5EF4-FFF2-40B4-BE49-F238E27FC236}">
                <a16:creationId xmlns:a16="http://schemas.microsoft.com/office/drawing/2014/main" id="{BE7F7909-9170-4B5C-A6B0-3C0A8199A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1793" y="3933405"/>
            <a:ext cx="1490662" cy="31944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rtl="0">
              <a:lnSpc>
                <a:spcPct val="80000"/>
              </a:lnSpc>
              <a:defRPr/>
            </a:pPr>
            <a:r>
              <a:rPr lang="en-US" altLang="ar-SA" sz="1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imini" pitchFamily="2" charset="0"/>
                <a:cs typeface="Shurooq 16" pitchFamily="2" charset="-78"/>
              </a:rPr>
              <a:t>Cryptography</a:t>
            </a:r>
          </a:p>
        </p:txBody>
      </p:sp>
      <p:sp>
        <p:nvSpPr>
          <p:cNvPr id="35" name="Rectangle 25">
            <a:extLst>
              <a:ext uri="{FF2B5EF4-FFF2-40B4-BE49-F238E27FC236}">
                <a16:creationId xmlns:a16="http://schemas.microsoft.com/office/drawing/2014/main" id="{FA93E15F-B2AD-4021-934D-1661A2E58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068" y="5835230"/>
            <a:ext cx="35131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RSA</a:t>
            </a:r>
          </a:p>
          <a:p>
            <a:pPr algn="ctr" rtl="0" eaLnBrk="1" hangingPunct="1"/>
            <a:r>
              <a:rPr lang="en-US" altLang="ar-SA" sz="1600" b="1" dirty="0">
                <a:latin typeface="Tahoma" panose="020B0604030504040204" pitchFamily="34" charset="0"/>
                <a:cs typeface="Tahoma" panose="020B0604030504040204" pitchFamily="34" charset="0"/>
              </a:rPr>
              <a:t>Hash function</a:t>
            </a:r>
          </a:p>
        </p:txBody>
      </p:sp>
      <p:sp>
        <p:nvSpPr>
          <p:cNvPr id="36" name="AutoShape 20">
            <a:extLst>
              <a:ext uri="{FF2B5EF4-FFF2-40B4-BE49-F238E27FC236}">
                <a16:creationId xmlns:a16="http://schemas.microsoft.com/office/drawing/2014/main" id="{96596B89-D304-4266-9ABB-7CC2C1AC093B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47430" y="5555830"/>
            <a:ext cx="2770188" cy="336550"/>
          </a:xfrm>
          <a:prstGeom prst="roundRect">
            <a:avLst>
              <a:gd name="adj" fmla="val 50000"/>
            </a:avLst>
          </a:prstGeom>
          <a:solidFill>
            <a:srgbClr val="B3C9C1"/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ar-SA" sz="1800" b="1">
                <a:solidFill>
                  <a:srgbClr val="CC0000"/>
                </a:solidFill>
                <a:latin typeface="Bimini" pitchFamily="2" charset="0"/>
                <a:cs typeface="Tahoma" panose="020B0604030504040204" pitchFamily="34" charset="0"/>
              </a:rPr>
              <a:t>Public-key cryptography</a:t>
            </a:r>
          </a:p>
        </p:txBody>
      </p:sp>
      <p:pic>
        <p:nvPicPr>
          <p:cNvPr id="37" name="Picture 26" descr="data_security12">
            <a:extLst>
              <a:ext uri="{FF2B5EF4-FFF2-40B4-BE49-F238E27FC236}">
                <a16:creationId xmlns:a16="http://schemas.microsoft.com/office/drawing/2014/main" id="{942E603A-CADC-474D-A49B-0F134FD55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555" y="1501355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1" grpId="0" animBg="1"/>
      <p:bldP spid="32" grpId="0"/>
      <p:bldP spid="33" grpId="0"/>
      <p:bldP spid="35" grpId="0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Data Security Techniques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839A8ACA-5543-425B-AC35-C893190CC04B}"/>
              </a:ext>
            </a:extLst>
          </p:cNvPr>
          <p:cNvGrpSpPr>
            <a:grpSpLocks/>
          </p:cNvGrpSpPr>
          <p:nvPr/>
        </p:nvGrpSpPr>
        <p:grpSpPr bwMode="auto">
          <a:xfrm>
            <a:off x="3823252" y="2213831"/>
            <a:ext cx="4064000" cy="795338"/>
            <a:chOff x="1632" y="1570"/>
            <a:chExt cx="2560" cy="501"/>
          </a:xfrm>
        </p:grpSpPr>
        <p:sp>
          <p:nvSpPr>
            <p:cNvPr id="16" name="Line 4">
              <a:extLst>
                <a:ext uri="{FF2B5EF4-FFF2-40B4-BE49-F238E27FC236}">
                  <a16:creationId xmlns:a16="http://schemas.microsoft.com/office/drawing/2014/main" id="{A694A40F-74AF-48ED-8D46-B87FC28946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1" y="1570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7" name="Line 5">
              <a:extLst>
                <a:ext uri="{FF2B5EF4-FFF2-40B4-BE49-F238E27FC236}">
                  <a16:creationId xmlns:a16="http://schemas.microsoft.com/office/drawing/2014/main" id="{9A82B76C-D258-4C3E-8992-4A9AEB2D54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832"/>
              <a:ext cx="255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8" name="Line 6">
              <a:extLst>
                <a:ext uri="{FF2B5EF4-FFF2-40B4-BE49-F238E27FC236}">
                  <a16:creationId xmlns:a16="http://schemas.microsoft.com/office/drawing/2014/main" id="{FC820A62-5C6E-4012-953F-C7E83AAA1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833"/>
              <a:ext cx="0" cy="2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19" name="Line 7">
              <a:extLst>
                <a:ext uri="{FF2B5EF4-FFF2-40B4-BE49-F238E27FC236}">
                  <a16:creationId xmlns:a16="http://schemas.microsoft.com/office/drawing/2014/main" id="{0471299A-6F63-4FC4-8514-E76FD2336A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2" y="1833"/>
              <a:ext cx="0" cy="2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20" name="AutoShape 8">
            <a:extLst>
              <a:ext uri="{FF2B5EF4-FFF2-40B4-BE49-F238E27FC236}">
                <a16:creationId xmlns:a16="http://schemas.microsoft.com/office/drawing/2014/main" id="{82879464-2525-4FF7-9740-40510C679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052" y="2923444"/>
            <a:ext cx="1652588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Cryptography</a:t>
            </a:r>
            <a:endParaRPr lang="en-US" sz="40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21" name="AutoShape 9">
            <a:extLst>
              <a:ext uri="{FF2B5EF4-FFF2-40B4-BE49-F238E27FC236}">
                <a16:creationId xmlns:a16="http://schemas.microsoft.com/office/drawing/2014/main" id="{81D35DA8-54BD-4E4E-96A1-085CB905C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9052" y="2921856"/>
            <a:ext cx="1651000" cy="395288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Steganography</a:t>
            </a:r>
            <a:endParaRPr lang="en-US" sz="40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22" name="AutoShape 10">
            <a:extLst>
              <a:ext uri="{FF2B5EF4-FFF2-40B4-BE49-F238E27FC236}">
                <a16:creationId xmlns:a16="http://schemas.microsoft.com/office/drawing/2014/main" id="{7C8A0198-D474-483F-8C2F-B96FA75D0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0452" y="1855056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Data security techniques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348AAE-B7C6-46AC-8FF2-A6659101660A}"/>
              </a:ext>
            </a:extLst>
          </p:cNvPr>
          <p:cNvSpPr/>
          <p:nvPr/>
        </p:nvSpPr>
        <p:spPr>
          <a:xfrm>
            <a:off x="1113184" y="3574630"/>
            <a:ext cx="4267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Cryptography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Cryptography means secrete writing.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refers to the art of transforming messages to make them secure and immune to attacks.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involves three distinct mechanisms: symmetric-key encipherment, asymmetric-key encipherment, and hashing.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AD1FA3-AED6-4554-B34D-B344A9D38F7F}"/>
              </a:ext>
            </a:extLst>
          </p:cNvPr>
          <p:cNvSpPr/>
          <p:nvPr/>
        </p:nvSpPr>
        <p:spPr>
          <a:xfrm>
            <a:off x="6051989" y="3596930"/>
            <a:ext cx="41279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Steganography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Steganography means covered writing.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refers to concealing the message itself by covering it with something else.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possible to insert secrete binary information into data during digitization process.</a:t>
            </a:r>
          </a:p>
        </p:txBody>
      </p:sp>
    </p:spTree>
    <p:extLst>
      <p:ext uri="{BB962C8B-B14F-4D97-AF65-F5344CB8AC3E}">
        <p14:creationId xmlns:p14="http://schemas.microsoft.com/office/powerpoint/2010/main" val="123815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Steganography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7F1946-7E53-4FF4-B0E7-3A7E2A8E6EA0}"/>
              </a:ext>
            </a:extLst>
          </p:cNvPr>
          <p:cNvSpPr/>
          <p:nvPr/>
        </p:nvSpPr>
        <p:spPr>
          <a:xfrm>
            <a:off x="1272223" y="1914751"/>
            <a:ext cx="8627149" cy="4310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>
              <a:lnSpc>
                <a:spcPct val="140000"/>
              </a:lnSpc>
              <a:spcBef>
                <a:spcPct val="0"/>
              </a:spcBef>
            </a:pPr>
            <a:r>
              <a:rPr lang="en-US" altLang="zh-CN" b="1" dirty="0"/>
              <a:t>Objective of Steganography</a:t>
            </a:r>
          </a:p>
          <a:p>
            <a:pPr marL="268288" indent="-2682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>
                <a:ea typeface="SimSun" panose="02010600030101010101" pitchFamily="2" charset="-122"/>
              </a:rPr>
              <a:t>It hides information either for secrecy or to protect copyright, prevent tampering or add extra information.</a:t>
            </a:r>
          </a:p>
          <a:p>
            <a:pPr marL="268288" indent="-268288">
              <a:lnSpc>
                <a:spcPct val="140000"/>
              </a:lnSpc>
              <a:spcBef>
                <a:spcPct val="0"/>
              </a:spcBef>
            </a:pPr>
            <a:r>
              <a:rPr lang="en-US" altLang="zh-CN" sz="2000" b="1" dirty="0"/>
              <a:t>Text Cover</a:t>
            </a:r>
          </a:p>
          <a:p>
            <a:pPr marL="268288" indent="-2682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zh-CN" sz="2000" dirty="0">
                <a:ea typeface="SimSun" panose="02010600030101010101" pitchFamily="2" charset="-122"/>
              </a:rPr>
              <a:t>We can use single space between words to represent bit 0 and double space to represent bit 1.</a:t>
            </a:r>
          </a:p>
          <a:p>
            <a:pPr marL="268288" indent="-268288">
              <a:lnSpc>
                <a:spcPct val="140000"/>
              </a:lnSpc>
              <a:spcBef>
                <a:spcPct val="0"/>
              </a:spcBef>
            </a:pPr>
            <a:r>
              <a:rPr lang="en-US" altLang="zh-CN" sz="2000" b="1" dirty="0"/>
              <a:t>Example:</a:t>
            </a:r>
          </a:p>
          <a:p>
            <a:pPr marL="268288" indent="-2682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zh-CN" sz="2000" dirty="0">
                <a:ea typeface="SimSun" panose="02010600030101010101" pitchFamily="2" charset="-122"/>
              </a:rPr>
              <a:t>Consider the ASCII code of letter A: 01000001.</a:t>
            </a:r>
          </a:p>
          <a:p>
            <a:pPr marL="268288" indent="-2682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zh-CN" sz="2000" dirty="0" err="1">
                <a:ea typeface="SimSun" panose="02010600030101010101" pitchFamily="2" charset="-122"/>
              </a:rPr>
              <a:t>This</a:t>
            </a:r>
            <a:r>
              <a:rPr lang="en-US" altLang="zh-CN" sz="2000" dirty="0" err="1">
                <a:ea typeface="SimSun" panose="02010600030101010101" pitchFamily="2" charset="-122"/>
                <a:sym typeface="Symbol" panose="05050102010706020507" pitchFamily="18" charset="2"/>
              </a:rPr>
              <a:t></a:t>
            </a:r>
            <a:r>
              <a:rPr lang="en-US" altLang="zh-CN" sz="2000" dirty="0" err="1">
                <a:ea typeface="SimSun" panose="02010600030101010101" pitchFamily="2" charset="-122"/>
              </a:rPr>
              <a:t>course</a:t>
            </a:r>
            <a:r>
              <a:rPr lang="en-US" altLang="zh-CN" sz="2000" dirty="0">
                <a:ea typeface="SimSun" panose="02010600030101010101" pitchFamily="2" charset="-122"/>
                <a:sym typeface="Symbol" panose="05050102010706020507" pitchFamily="18" charset="2"/>
              </a:rPr>
              <a:t></a:t>
            </a:r>
            <a:r>
              <a:rPr lang="en-US" altLang="zh-CN" sz="2000" dirty="0" err="1">
                <a:ea typeface="SimSun" panose="02010600030101010101" pitchFamily="2" charset="-122"/>
              </a:rPr>
              <a:t>is</a:t>
            </a:r>
            <a:r>
              <a:rPr lang="en-US" altLang="zh-CN" sz="2000" dirty="0" err="1">
                <a:ea typeface="SimSun" panose="02010600030101010101" pitchFamily="2" charset="-122"/>
                <a:sym typeface="Symbol" panose="05050102010706020507" pitchFamily="18" charset="2"/>
              </a:rPr>
              <a:t></a:t>
            </a:r>
            <a:r>
              <a:rPr lang="en-US" altLang="zh-CN" sz="2000" dirty="0" err="1">
                <a:ea typeface="SimSun" panose="02010600030101010101" pitchFamily="2" charset="-122"/>
              </a:rPr>
              <a:t>intended</a:t>
            </a:r>
            <a:r>
              <a:rPr lang="en-US" altLang="zh-CN" sz="2000" dirty="0" err="1">
                <a:ea typeface="SimSun" panose="02010600030101010101" pitchFamily="2" charset="-122"/>
                <a:sym typeface="Symbol" panose="05050102010706020507" pitchFamily="18" charset="2"/>
              </a:rPr>
              <a:t></a:t>
            </a:r>
            <a:r>
              <a:rPr lang="en-US" altLang="zh-CN" sz="2000" dirty="0" err="1">
                <a:ea typeface="SimSun" panose="02010600030101010101" pitchFamily="2" charset="-122"/>
              </a:rPr>
              <a:t>to</a:t>
            </a:r>
            <a:r>
              <a:rPr lang="en-US" altLang="zh-CN" sz="2000" dirty="0" err="1">
                <a:ea typeface="SimSun" panose="02010600030101010101" pitchFamily="2" charset="-122"/>
                <a:sym typeface="Symbol" panose="05050102010706020507" pitchFamily="18" charset="2"/>
              </a:rPr>
              <a:t></a:t>
            </a:r>
            <a:r>
              <a:rPr lang="en-US" altLang="zh-CN" sz="2000" dirty="0" err="1">
                <a:ea typeface="SimSun" panose="02010600030101010101" pitchFamily="2" charset="-122"/>
              </a:rPr>
              <a:t>provide</a:t>
            </a:r>
            <a:r>
              <a:rPr lang="en-US" altLang="zh-CN" sz="2000" dirty="0" err="1">
                <a:ea typeface="SimSun" panose="02010600030101010101" pitchFamily="2" charset="-122"/>
                <a:sym typeface="Symbol" panose="05050102010706020507" pitchFamily="18" charset="2"/>
              </a:rPr>
              <a:t></a:t>
            </a:r>
            <a:r>
              <a:rPr lang="en-US" altLang="zh-CN" sz="2000" dirty="0" err="1">
                <a:ea typeface="SimSun" panose="02010600030101010101" pitchFamily="2" charset="-122"/>
              </a:rPr>
              <a:t>data</a:t>
            </a:r>
            <a:r>
              <a:rPr lang="en-US" altLang="zh-CN" sz="2000" dirty="0" err="1">
                <a:ea typeface="SimSun" panose="02010600030101010101" pitchFamily="2" charset="-122"/>
                <a:sym typeface="Symbol" panose="05050102010706020507" pitchFamily="18" charset="2"/>
              </a:rPr>
              <a:t></a:t>
            </a:r>
            <a:r>
              <a:rPr lang="en-US" altLang="zh-CN" sz="2000" dirty="0" err="1">
                <a:ea typeface="SimSun" panose="02010600030101010101" pitchFamily="2" charset="-122"/>
              </a:rPr>
              <a:t>security</a:t>
            </a:r>
            <a:r>
              <a:rPr lang="en-US" altLang="zh-CN" sz="2000" dirty="0">
                <a:ea typeface="SimSun" panose="02010600030101010101" pitchFamily="2" charset="-122"/>
                <a:sym typeface="Symbol" panose="05050102010706020507" pitchFamily="18" charset="2"/>
              </a:rPr>
              <a:t></a:t>
            </a:r>
            <a:r>
              <a:rPr lang="en-US" altLang="zh-CN" sz="2000" dirty="0">
                <a:ea typeface="SimSun" panose="02010600030101010101" pitchFamily="2" charset="-122"/>
              </a:rPr>
              <a:t>basics.</a:t>
            </a:r>
          </a:p>
          <a:p>
            <a:pPr marL="268288" indent="-2682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zh-CN" sz="2000" b="1" dirty="0">
                <a:ea typeface="SimSun" panose="02010600030101010101" pitchFamily="2" charset="-122"/>
              </a:rPr>
              <a:t>         0              1     0                 0    0               0        0                  1</a:t>
            </a:r>
          </a:p>
        </p:txBody>
      </p:sp>
    </p:spTree>
    <p:extLst>
      <p:ext uri="{BB962C8B-B14F-4D97-AF65-F5344CB8AC3E}">
        <p14:creationId xmlns:p14="http://schemas.microsoft.com/office/powerpoint/2010/main" val="3515067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Steganography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C2534EE-D004-4978-9F02-0BA7BDB63EFD}"/>
              </a:ext>
            </a:extLst>
          </p:cNvPr>
          <p:cNvSpPr txBox="1">
            <a:spLocks noChangeArrowheads="1"/>
          </p:cNvSpPr>
          <p:nvPr/>
        </p:nvSpPr>
        <p:spPr>
          <a:xfrm>
            <a:off x="1190832" y="1891569"/>
            <a:ext cx="8101013" cy="4318000"/>
          </a:xfrm>
          <a:prstGeom prst="rect">
            <a:avLst/>
          </a:prstGeom>
          <a:noFill/>
        </p:spPr>
        <p:txBody>
          <a:bodyPr lIns="54000" rIns="54000"/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68288" indent="-2682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b="1" dirty="0"/>
              <a:t>Image Cover</a:t>
            </a:r>
          </a:p>
          <a:p>
            <a:pPr marL="268288" indent="-2682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>
                <a:ea typeface="SimSun" panose="02010600030101010101" pitchFamily="2" charset="-122"/>
              </a:rPr>
              <a:t>Secrete data can be covered under a color image.</a:t>
            </a:r>
          </a:p>
          <a:p>
            <a:pPr marL="268288" indent="-2682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>
                <a:ea typeface="SimSun" panose="02010600030101010101" pitchFamily="2" charset="-122"/>
              </a:rPr>
              <a:t>Images are made of pixels, each of 3 bytes.</a:t>
            </a:r>
          </a:p>
          <a:p>
            <a:pPr marL="268288" indent="-2682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>
                <a:ea typeface="SimSun" panose="02010600030101010101" pitchFamily="2" charset="-122"/>
              </a:rPr>
              <a:t>In LSB method, LSBs are set to 0s.</a:t>
            </a:r>
          </a:p>
          <a:p>
            <a:pPr marL="268288" indent="-2682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>
                <a:ea typeface="SimSun" panose="02010600030101010101" pitchFamily="2" charset="-122"/>
              </a:rPr>
              <a:t>The ASCII code of the character is inserted in LSBs</a:t>
            </a:r>
            <a:r>
              <a:rPr lang="en-US" altLang="en-US" sz="2000" b="1" dirty="0">
                <a:solidFill>
                  <a:srgbClr val="0000CC"/>
                </a:solidFill>
                <a:ea typeface="SimSun" panose="02010600030101010101" pitchFamily="2" charset="-122"/>
              </a:rPr>
              <a:t>.</a:t>
            </a:r>
          </a:p>
          <a:p>
            <a:pPr marL="268288" indent="-2682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b="1" dirty="0"/>
              <a:t>Example:</a:t>
            </a:r>
          </a:p>
          <a:p>
            <a:pPr marL="268288" indent="-2682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zh-CN" sz="2000" dirty="0">
                <a:ea typeface="SimSun" panose="02010600030101010101" pitchFamily="2" charset="-122"/>
              </a:rPr>
              <a:t>Consider the ASCII code of letter M: 01001101.</a:t>
            </a:r>
          </a:p>
          <a:p>
            <a:pPr marL="268288" indent="-2682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zh-CN" sz="2000" dirty="0">
                <a:ea typeface="SimSun" panose="02010600030101010101" pitchFamily="2" charset="-122"/>
              </a:rPr>
              <a:t>This can be hide in 3 pixels.</a:t>
            </a:r>
          </a:p>
          <a:p>
            <a:pPr marL="268288" indent="-268288" algn="l" rtl="0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zh-CN" sz="2000" dirty="0">
                <a:ea typeface="SimSun" panose="02010600030101010101" pitchFamily="2" charset="-122"/>
              </a:rPr>
              <a:t>01010011   10111100   01010101     01100101    10111100   01011110   00010101   01001010     01111110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7D81DE61-F23E-4B31-85DC-7AFF30D31D74}"/>
              </a:ext>
            </a:extLst>
          </p:cNvPr>
          <p:cNvGrpSpPr>
            <a:grpSpLocks/>
          </p:cNvGrpSpPr>
          <p:nvPr/>
        </p:nvGrpSpPr>
        <p:grpSpPr bwMode="auto">
          <a:xfrm>
            <a:off x="8488985" y="2745644"/>
            <a:ext cx="1698625" cy="1012825"/>
            <a:chOff x="4296" y="1378"/>
            <a:chExt cx="1070" cy="638"/>
          </a:xfrm>
        </p:grpSpPr>
        <p:sp>
          <p:nvSpPr>
            <p:cNvPr id="10" name="Text Box 5">
              <a:extLst>
                <a:ext uri="{FF2B5EF4-FFF2-40B4-BE49-F238E27FC236}">
                  <a16:creationId xmlns:a16="http://schemas.microsoft.com/office/drawing/2014/main" id="{50341C8D-CDF1-4885-8A1C-25ECF6583EB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296" y="1378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" name="Text Box 6">
              <a:extLst>
                <a:ext uri="{FF2B5EF4-FFF2-40B4-BE49-F238E27FC236}">
                  <a16:creationId xmlns:a16="http://schemas.microsoft.com/office/drawing/2014/main" id="{AF1D0B6B-A5FF-4B30-92B0-F56E77C2102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452" y="1378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" name="Text Box 7">
              <a:extLst>
                <a:ext uri="{FF2B5EF4-FFF2-40B4-BE49-F238E27FC236}">
                  <a16:creationId xmlns:a16="http://schemas.microsoft.com/office/drawing/2014/main" id="{01DE38E2-E0F8-4FF9-8B64-0DD2C922E91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609" y="1378"/>
              <a:ext cx="131" cy="11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" name="Text Box 8">
              <a:extLst>
                <a:ext uri="{FF2B5EF4-FFF2-40B4-BE49-F238E27FC236}">
                  <a16:creationId xmlns:a16="http://schemas.microsoft.com/office/drawing/2014/main" id="{53464487-A4EF-41B1-81A1-BB92B518538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765" y="1378"/>
              <a:ext cx="132" cy="11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" name="Text Box 9">
              <a:extLst>
                <a:ext uri="{FF2B5EF4-FFF2-40B4-BE49-F238E27FC236}">
                  <a16:creationId xmlns:a16="http://schemas.microsoft.com/office/drawing/2014/main" id="{FDB82CF5-08A9-4E53-BF43-48A8381A6C5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921" y="1378"/>
              <a:ext cx="132" cy="11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" name="Text Box 10">
              <a:extLst>
                <a:ext uri="{FF2B5EF4-FFF2-40B4-BE49-F238E27FC236}">
                  <a16:creationId xmlns:a16="http://schemas.microsoft.com/office/drawing/2014/main" id="{C083DE48-BAB7-4F84-AF5D-25E29B46CDB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078" y="1378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" name="Text Box 11">
              <a:extLst>
                <a:ext uri="{FF2B5EF4-FFF2-40B4-BE49-F238E27FC236}">
                  <a16:creationId xmlns:a16="http://schemas.microsoft.com/office/drawing/2014/main" id="{BF5A8586-4434-4399-8A6A-742EF820992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34" y="1378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" name="Text Box 12">
              <a:extLst>
                <a:ext uri="{FF2B5EF4-FFF2-40B4-BE49-F238E27FC236}">
                  <a16:creationId xmlns:a16="http://schemas.microsoft.com/office/drawing/2014/main" id="{A59F7603-0DB3-4F06-AF1F-C6091ED6402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296" y="1510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" name="Text Box 13">
              <a:extLst>
                <a:ext uri="{FF2B5EF4-FFF2-40B4-BE49-F238E27FC236}">
                  <a16:creationId xmlns:a16="http://schemas.microsoft.com/office/drawing/2014/main" id="{D16F4632-A4A0-4A57-93D3-0A2578802AD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452" y="1510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" name="Text Box 14">
              <a:extLst>
                <a:ext uri="{FF2B5EF4-FFF2-40B4-BE49-F238E27FC236}">
                  <a16:creationId xmlns:a16="http://schemas.microsoft.com/office/drawing/2014/main" id="{18E5D11D-E598-4338-81FE-267D2833E2A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609" y="1510"/>
              <a:ext cx="131" cy="11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" name="Text Box 15">
              <a:extLst>
                <a:ext uri="{FF2B5EF4-FFF2-40B4-BE49-F238E27FC236}">
                  <a16:creationId xmlns:a16="http://schemas.microsoft.com/office/drawing/2014/main" id="{CBD44F95-73A8-4550-846C-863DF29BB06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765" y="1510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" name="Text Box 16">
              <a:extLst>
                <a:ext uri="{FF2B5EF4-FFF2-40B4-BE49-F238E27FC236}">
                  <a16:creationId xmlns:a16="http://schemas.microsoft.com/office/drawing/2014/main" id="{DE9C5364-8C19-44F6-92AA-4C087C08ACC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921" y="1510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" name="Text Box 17">
              <a:extLst>
                <a:ext uri="{FF2B5EF4-FFF2-40B4-BE49-F238E27FC236}">
                  <a16:creationId xmlns:a16="http://schemas.microsoft.com/office/drawing/2014/main" id="{9DD6BB7A-2400-4ED7-84F6-65F48851250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078" y="1510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" name="Text Box 18">
              <a:extLst>
                <a:ext uri="{FF2B5EF4-FFF2-40B4-BE49-F238E27FC236}">
                  <a16:creationId xmlns:a16="http://schemas.microsoft.com/office/drawing/2014/main" id="{800B8B8C-59FB-4DB8-ADF7-A288189B653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34" y="1510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5" name="Text Box 19">
              <a:extLst>
                <a:ext uri="{FF2B5EF4-FFF2-40B4-BE49-F238E27FC236}">
                  <a16:creationId xmlns:a16="http://schemas.microsoft.com/office/drawing/2014/main" id="{FE93D57E-C027-4AC5-8012-BE11FF1C92B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296" y="1642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" name="Text Box 20">
              <a:extLst>
                <a:ext uri="{FF2B5EF4-FFF2-40B4-BE49-F238E27FC236}">
                  <a16:creationId xmlns:a16="http://schemas.microsoft.com/office/drawing/2014/main" id="{6F28B596-88F8-4593-9300-F1094EE2883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452" y="1642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7" name="Text Box 21">
              <a:extLst>
                <a:ext uri="{FF2B5EF4-FFF2-40B4-BE49-F238E27FC236}">
                  <a16:creationId xmlns:a16="http://schemas.microsoft.com/office/drawing/2014/main" id="{768606AA-8C6B-4E17-9699-1E0CD2EE8AD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609" y="1642"/>
              <a:ext cx="131" cy="11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8" name="Text Box 22">
              <a:extLst>
                <a:ext uri="{FF2B5EF4-FFF2-40B4-BE49-F238E27FC236}">
                  <a16:creationId xmlns:a16="http://schemas.microsoft.com/office/drawing/2014/main" id="{64496B30-930C-4290-B271-B54C2672A08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765" y="1642"/>
              <a:ext cx="132" cy="11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" name="Text Box 23">
              <a:extLst>
                <a:ext uri="{FF2B5EF4-FFF2-40B4-BE49-F238E27FC236}">
                  <a16:creationId xmlns:a16="http://schemas.microsoft.com/office/drawing/2014/main" id="{14C00515-AAF3-4D4B-BD42-72C3E2838F4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921" y="1642"/>
              <a:ext cx="132" cy="11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" name="Text Box 24">
              <a:extLst>
                <a:ext uri="{FF2B5EF4-FFF2-40B4-BE49-F238E27FC236}">
                  <a16:creationId xmlns:a16="http://schemas.microsoft.com/office/drawing/2014/main" id="{3EAC69E0-3875-4334-9289-6086F62CB4A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078" y="1642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" name="Text Box 25">
              <a:extLst>
                <a:ext uri="{FF2B5EF4-FFF2-40B4-BE49-F238E27FC236}">
                  <a16:creationId xmlns:a16="http://schemas.microsoft.com/office/drawing/2014/main" id="{ADC54EC0-0EEC-4E22-A4D5-120661A032C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34" y="1642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" name="Text Box 26">
              <a:extLst>
                <a:ext uri="{FF2B5EF4-FFF2-40B4-BE49-F238E27FC236}">
                  <a16:creationId xmlns:a16="http://schemas.microsoft.com/office/drawing/2014/main" id="{1B9AC759-C30F-43EC-8E4B-68C67D37069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296" y="1774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" name="Text Box 27">
              <a:extLst>
                <a:ext uri="{FF2B5EF4-FFF2-40B4-BE49-F238E27FC236}">
                  <a16:creationId xmlns:a16="http://schemas.microsoft.com/office/drawing/2014/main" id="{4902BA9F-D25B-4077-8787-19247FE878D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452" y="1774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" name="Text Box 28">
              <a:extLst>
                <a:ext uri="{FF2B5EF4-FFF2-40B4-BE49-F238E27FC236}">
                  <a16:creationId xmlns:a16="http://schemas.microsoft.com/office/drawing/2014/main" id="{1A6519E7-5D04-4FD6-9B7F-1B37B1503C8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609" y="1774"/>
              <a:ext cx="131" cy="11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5" name="Text Box 29">
              <a:extLst>
                <a:ext uri="{FF2B5EF4-FFF2-40B4-BE49-F238E27FC236}">
                  <a16:creationId xmlns:a16="http://schemas.microsoft.com/office/drawing/2014/main" id="{AAE96552-AECF-4519-9268-C9FF2827557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765" y="1774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6" name="Text Box 30">
              <a:extLst>
                <a:ext uri="{FF2B5EF4-FFF2-40B4-BE49-F238E27FC236}">
                  <a16:creationId xmlns:a16="http://schemas.microsoft.com/office/drawing/2014/main" id="{C3AD6E01-2F16-4721-AA84-76A63095AC4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921" y="1774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" name="Text Box 31">
              <a:extLst>
                <a:ext uri="{FF2B5EF4-FFF2-40B4-BE49-F238E27FC236}">
                  <a16:creationId xmlns:a16="http://schemas.microsoft.com/office/drawing/2014/main" id="{CC71BCDE-A19B-448E-92E7-E7278579E3C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078" y="1774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" name="Text Box 32">
              <a:extLst>
                <a:ext uri="{FF2B5EF4-FFF2-40B4-BE49-F238E27FC236}">
                  <a16:creationId xmlns:a16="http://schemas.microsoft.com/office/drawing/2014/main" id="{3C82895F-BDB7-4723-B881-7879DB77416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34" y="1774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" name="Text Box 33">
              <a:extLst>
                <a:ext uri="{FF2B5EF4-FFF2-40B4-BE49-F238E27FC236}">
                  <a16:creationId xmlns:a16="http://schemas.microsoft.com/office/drawing/2014/main" id="{38B29242-4E61-4FC7-ADC2-A3832F18C0F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296" y="1906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0" name="Text Box 34">
              <a:extLst>
                <a:ext uri="{FF2B5EF4-FFF2-40B4-BE49-F238E27FC236}">
                  <a16:creationId xmlns:a16="http://schemas.microsoft.com/office/drawing/2014/main" id="{93DAC04B-FECE-48A0-BF3B-04DAEA5DA4D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452" y="1906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" name="Text Box 35">
              <a:extLst>
                <a:ext uri="{FF2B5EF4-FFF2-40B4-BE49-F238E27FC236}">
                  <a16:creationId xmlns:a16="http://schemas.microsoft.com/office/drawing/2014/main" id="{ECBD52B0-783F-4ACC-B954-5607BA5F4B4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609" y="1906"/>
              <a:ext cx="131" cy="11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" name="Text Box 36">
              <a:extLst>
                <a:ext uri="{FF2B5EF4-FFF2-40B4-BE49-F238E27FC236}">
                  <a16:creationId xmlns:a16="http://schemas.microsoft.com/office/drawing/2014/main" id="{DD619E8B-6D97-4184-858D-54D641A3FBD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765" y="1906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" name="Text Box 37">
              <a:extLst>
                <a:ext uri="{FF2B5EF4-FFF2-40B4-BE49-F238E27FC236}">
                  <a16:creationId xmlns:a16="http://schemas.microsoft.com/office/drawing/2014/main" id="{D2A2E1C4-9B9A-49AE-A923-DC1F2E393D3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921" y="1906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" name="Text Box 38">
              <a:extLst>
                <a:ext uri="{FF2B5EF4-FFF2-40B4-BE49-F238E27FC236}">
                  <a16:creationId xmlns:a16="http://schemas.microsoft.com/office/drawing/2014/main" id="{7AB184BC-BB75-45CB-B72D-7AD0EECEA10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078" y="1906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" name="Text Box 39">
              <a:extLst>
                <a:ext uri="{FF2B5EF4-FFF2-40B4-BE49-F238E27FC236}">
                  <a16:creationId xmlns:a16="http://schemas.microsoft.com/office/drawing/2014/main" id="{076BF75A-9F86-4146-B6EC-9AA7DFFB465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34" y="1906"/>
              <a:ext cx="132" cy="1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118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Model of a Cryptosystem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46" name="Text Box 5">
            <a:extLst>
              <a:ext uri="{FF2B5EF4-FFF2-40B4-BE49-F238E27FC236}">
                <a16:creationId xmlns:a16="http://schemas.microsoft.com/office/drawing/2014/main" id="{6CBF8928-6091-4788-BFB7-A11E3A7B5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1626" y="4688744"/>
            <a:ext cx="10636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 b="1">
                <a:latin typeface="Tahoma" panose="020B0604030504040204" pitchFamily="34" charset="0"/>
                <a:cs typeface="Tahoma" panose="020B0604030504040204" pitchFamily="34" charset="0"/>
              </a:rPr>
              <a:t>Secret information</a:t>
            </a:r>
          </a:p>
        </p:txBody>
      </p:sp>
      <p:sp>
        <p:nvSpPr>
          <p:cNvPr id="47" name="Text Box 6" descr="40%">
            <a:extLst>
              <a:ext uri="{FF2B5EF4-FFF2-40B4-BE49-F238E27FC236}">
                <a16:creationId xmlns:a16="http://schemas.microsoft.com/office/drawing/2014/main" id="{941F8F7F-87BF-4B3D-A536-4B307219A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626" y="3780694"/>
            <a:ext cx="1371600" cy="1409700"/>
          </a:xfrm>
          <a:prstGeom prst="rect">
            <a:avLst/>
          </a:prstGeom>
          <a:gradFill rotWithShape="0">
            <a:gsLst>
              <a:gs pos="0">
                <a:srgbClr val="5326C4"/>
              </a:gs>
              <a:gs pos="100000">
                <a:srgbClr val="71AF7E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  <a:contourClr>
              <a:srgbClr val="5326C4"/>
            </a:contourClr>
          </a:sp3d>
        </p:spPr>
        <p:txBody>
          <a:bodyPr lIns="0" tIns="0" rIns="0" bIns="0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endParaRPr lang="en-US" altLang="en-US" sz="700" dirty="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 dirty="0">
              <a:latin typeface="Comic Sans MS" panose="030F0702030302020204" pitchFamily="66" charset="0"/>
            </a:endParaRPr>
          </a:p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Security</a:t>
            </a:r>
          </a:p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related transformation</a:t>
            </a:r>
          </a:p>
        </p:txBody>
      </p:sp>
      <p:sp>
        <p:nvSpPr>
          <p:cNvPr id="48" name="Text Box 7">
            <a:extLst>
              <a:ext uri="{FF2B5EF4-FFF2-40B4-BE49-F238E27FC236}">
                <a16:creationId xmlns:a16="http://schemas.microsoft.com/office/drawing/2014/main" id="{04DAD84E-C7A5-44B3-BD5A-9AC2DBD5B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701" y="5841269"/>
            <a:ext cx="10461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 b="1">
                <a:latin typeface="Tahoma" panose="020B0604030504040204" pitchFamily="34" charset="0"/>
                <a:cs typeface="Tahoma" panose="020B0604030504040204" pitchFamily="34" charset="0"/>
              </a:rPr>
              <a:t>Opponent</a:t>
            </a:r>
          </a:p>
        </p:txBody>
      </p:sp>
      <p:sp>
        <p:nvSpPr>
          <p:cNvPr id="49" name="AutoShape 8">
            <a:extLst>
              <a:ext uri="{FF2B5EF4-FFF2-40B4-BE49-F238E27FC236}">
                <a16:creationId xmlns:a16="http://schemas.microsoft.com/office/drawing/2014/main" id="{236D51BA-5148-4A90-8FC9-701BBD39E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801" y="3953731"/>
            <a:ext cx="374650" cy="257175"/>
          </a:xfrm>
          <a:prstGeom prst="rightArrow">
            <a:avLst>
              <a:gd name="adj1" fmla="val 50000"/>
              <a:gd name="adj2" fmla="val 36420"/>
            </a:avLst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50" name="Text Box 9">
            <a:extLst>
              <a:ext uri="{FF2B5EF4-FFF2-40B4-BE49-F238E27FC236}">
                <a16:creationId xmlns:a16="http://schemas.microsoft.com/office/drawing/2014/main" id="{35292438-80AC-424A-838D-0DA2E9D88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276" y="3644169"/>
            <a:ext cx="639763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200" b="1">
                <a:latin typeface="Comic Sans MS" panose="030F0702030302020204" pitchFamily="66" charset="0"/>
              </a:rPr>
              <a:t>Message</a:t>
            </a:r>
            <a:endParaRPr lang="en-US" altLang="en-US" sz="4000" b="1">
              <a:latin typeface="Times New Roman" panose="02020603050405020304" pitchFamily="18" charset="0"/>
            </a:endParaRPr>
          </a:p>
        </p:txBody>
      </p:sp>
      <p:sp>
        <p:nvSpPr>
          <p:cNvPr id="51" name="AutoShape 10">
            <a:extLst>
              <a:ext uri="{FF2B5EF4-FFF2-40B4-BE49-F238E27FC236}">
                <a16:creationId xmlns:a16="http://schemas.microsoft.com/office/drawing/2014/main" id="{6D82F074-B0A2-4346-8321-A93C81634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2014" y="3847369"/>
            <a:ext cx="528637" cy="508000"/>
          </a:xfrm>
          <a:prstGeom prst="foldedCorner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52" name="AutoShape 11">
            <a:extLst>
              <a:ext uri="{FF2B5EF4-FFF2-40B4-BE49-F238E27FC236}">
                <a16:creationId xmlns:a16="http://schemas.microsoft.com/office/drawing/2014/main" id="{8F8F0A1C-2A3F-44D1-A460-378B5D2A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326" y="4777644"/>
            <a:ext cx="373063" cy="258762"/>
          </a:xfrm>
          <a:prstGeom prst="rightArrow">
            <a:avLst>
              <a:gd name="adj1" fmla="val 50000"/>
              <a:gd name="adj2" fmla="val 36043"/>
            </a:avLst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53" name="AutoShape 12">
            <a:extLst>
              <a:ext uri="{FF2B5EF4-FFF2-40B4-BE49-F238E27FC236}">
                <a16:creationId xmlns:a16="http://schemas.microsoft.com/office/drawing/2014/main" id="{B1AE45CA-90F5-4121-B5B5-C55D753647C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50239" y="3766406"/>
            <a:ext cx="307975" cy="1457325"/>
          </a:xfrm>
          <a:prstGeom prst="can">
            <a:avLst>
              <a:gd name="adj" fmla="val 55184"/>
            </a:avLst>
          </a:prstGeom>
          <a:gradFill rotWithShape="1">
            <a:gsLst>
              <a:gs pos="0">
                <a:srgbClr val="E4DCF8"/>
              </a:gs>
              <a:gs pos="100000">
                <a:srgbClr val="EBF1C7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eaVert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54" name="Line 13">
            <a:extLst>
              <a:ext uri="{FF2B5EF4-FFF2-40B4-BE49-F238E27FC236}">
                <a16:creationId xmlns:a16="http://schemas.microsoft.com/office/drawing/2014/main" id="{11768CB7-46EC-4674-907C-1A5D21F7AF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3601" y="4495069"/>
            <a:ext cx="430213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5" name="Text Box 14">
            <a:extLst>
              <a:ext uri="{FF2B5EF4-FFF2-40B4-BE49-F238E27FC236}">
                <a16:creationId xmlns:a16="http://schemas.microsoft.com/office/drawing/2014/main" id="{0BC1E436-BBFD-478C-AB41-EFF7897E7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939" y="4391881"/>
            <a:ext cx="9128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 b="1">
                <a:latin typeface="Tahoma" panose="020B0604030504040204" pitchFamily="34" charset="0"/>
                <a:cs typeface="Tahoma" panose="020B0604030504040204" pitchFamily="34" charset="0"/>
              </a:rPr>
              <a:t>Channel</a:t>
            </a:r>
          </a:p>
        </p:txBody>
      </p:sp>
      <p:sp>
        <p:nvSpPr>
          <p:cNvPr id="56" name="Line 15">
            <a:extLst>
              <a:ext uri="{FF2B5EF4-FFF2-40B4-BE49-F238E27FC236}">
                <a16:creationId xmlns:a16="http://schemas.microsoft.com/office/drawing/2014/main" id="{34BCBAA7-220A-4352-951C-B390ACB7B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44014" y="4495069"/>
            <a:ext cx="431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7" name="Text Box 16" descr="40%">
            <a:extLst>
              <a:ext uri="{FF2B5EF4-FFF2-40B4-BE49-F238E27FC236}">
                <a16:creationId xmlns:a16="http://schemas.microsoft.com/office/drawing/2014/main" id="{150F89C7-39AE-4988-8DEF-77F5BF8CD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226" y="3785456"/>
            <a:ext cx="1371600" cy="1409700"/>
          </a:xfrm>
          <a:prstGeom prst="rect">
            <a:avLst/>
          </a:prstGeom>
          <a:gradFill rotWithShape="0">
            <a:gsLst>
              <a:gs pos="0">
                <a:srgbClr val="5326C4"/>
              </a:gs>
              <a:gs pos="100000">
                <a:srgbClr val="7E54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  <a:contourClr>
              <a:srgbClr val="5326C4"/>
            </a:contourClr>
          </a:sp3d>
        </p:spPr>
        <p:txBody>
          <a:bodyPr lIns="0" tIns="0" rIns="0" bIns="0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endParaRPr lang="en-US" altLang="en-US" sz="700" dirty="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 dirty="0">
              <a:latin typeface="Comic Sans MS" panose="030F0702030302020204" pitchFamily="66" charset="0"/>
            </a:endParaRPr>
          </a:p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Security</a:t>
            </a:r>
          </a:p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related transformation</a:t>
            </a:r>
          </a:p>
        </p:txBody>
      </p:sp>
      <p:sp>
        <p:nvSpPr>
          <p:cNvPr id="58" name="Text Box 17">
            <a:extLst>
              <a:ext uri="{FF2B5EF4-FFF2-40B4-BE49-F238E27FC236}">
                <a16:creationId xmlns:a16="http://schemas.microsoft.com/office/drawing/2014/main" id="{CBC12D68-E719-4BD8-8A0E-522C2F363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1626" y="4679219"/>
            <a:ext cx="1133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 b="1">
                <a:latin typeface="Tahoma" panose="020B0604030504040204" pitchFamily="34" charset="0"/>
                <a:cs typeface="Tahoma" panose="020B0604030504040204" pitchFamily="34" charset="0"/>
              </a:rPr>
              <a:t>Secret information</a:t>
            </a:r>
          </a:p>
        </p:txBody>
      </p:sp>
      <p:sp>
        <p:nvSpPr>
          <p:cNvPr id="59" name="AutoShape 18">
            <a:extLst>
              <a:ext uri="{FF2B5EF4-FFF2-40B4-BE49-F238E27FC236}">
                <a16:creationId xmlns:a16="http://schemas.microsoft.com/office/drawing/2014/main" id="{3824B7A1-5B68-4E8D-BC12-FA8BCB3EA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5851" y="3966431"/>
            <a:ext cx="374650" cy="257175"/>
          </a:xfrm>
          <a:prstGeom prst="rightArrow">
            <a:avLst>
              <a:gd name="adj1" fmla="val 50000"/>
              <a:gd name="adj2" fmla="val 36420"/>
            </a:avLst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60" name="AutoShape 19">
            <a:extLst>
              <a:ext uri="{FF2B5EF4-FFF2-40B4-BE49-F238E27FC236}">
                <a16:creationId xmlns:a16="http://schemas.microsoft.com/office/drawing/2014/main" id="{9ACCDA6F-BBD4-4F78-B3C2-0119C921556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047439" y="4803044"/>
            <a:ext cx="373062" cy="258762"/>
          </a:xfrm>
          <a:prstGeom prst="rightArrow">
            <a:avLst>
              <a:gd name="adj1" fmla="val 50000"/>
              <a:gd name="adj2" fmla="val 36043"/>
            </a:avLst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61" name="Line 20">
            <a:extLst>
              <a:ext uri="{FF2B5EF4-FFF2-40B4-BE49-F238E27FC236}">
                <a16:creationId xmlns:a16="http://schemas.microsoft.com/office/drawing/2014/main" id="{EF6D6415-ABFE-4659-96AD-322BFF4C4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4226" y="4804631"/>
            <a:ext cx="0" cy="10699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2" name="Line 21">
            <a:extLst>
              <a:ext uri="{FF2B5EF4-FFF2-40B4-BE49-F238E27FC236}">
                <a16:creationId xmlns:a16="http://schemas.microsoft.com/office/drawing/2014/main" id="{E7D4BD59-66A7-4B19-A67C-E6D1FB659C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0101" y="2828194"/>
            <a:ext cx="0" cy="12382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3" name="Text Box 22">
            <a:extLst>
              <a:ext uri="{FF2B5EF4-FFF2-40B4-BE49-F238E27FC236}">
                <a16:creationId xmlns:a16="http://schemas.microsoft.com/office/drawing/2014/main" id="{C55A04ED-68AF-449D-A8F8-FF65B4F8F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1051" y="3159981"/>
            <a:ext cx="1044575" cy="23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600" b="1" u="sng">
                <a:latin typeface="Tahoma" panose="020B0604030504040204" pitchFamily="34" charset="0"/>
                <a:cs typeface="Tahoma" panose="020B0604030504040204" pitchFamily="34" charset="0"/>
              </a:rPr>
              <a:t>Principal</a:t>
            </a:r>
          </a:p>
        </p:txBody>
      </p:sp>
      <p:sp>
        <p:nvSpPr>
          <p:cNvPr id="64" name="Text Box 23">
            <a:extLst>
              <a:ext uri="{FF2B5EF4-FFF2-40B4-BE49-F238E27FC236}">
                <a16:creationId xmlns:a16="http://schemas.microsoft.com/office/drawing/2014/main" id="{263AD1AD-34B9-4337-B093-E89D0AD45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4989" y="2045556"/>
            <a:ext cx="3100387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600" b="1" u="sng">
                <a:latin typeface="Tahoma" panose="020B0604030504040204" pitchFamily="34" charset="0"/>
                <a:cs typeface="Tahoma" panose="020B0604030504040204" pitchFamily="34" charset="0"/>
              </a:rPr>
              <a:t>Trusted Third Party</a:t>
            </a:r>
          </a:p>
          <a:p>
            <a:pPr algn="ctr" rtl="0" eaLnBrk="1" hangingPunct="1"/>
            <a:r>
              <a:rPr lang="en-US" altLang="en-US" sz="1400" b="1">
                <a:latin typeface="Comic Sans MS" panose="030F0702030302020204" pitchFamily="66" charset="0"/>
              </a:rPr>
              <a:t>e.g., Distributor of secret information</a:t>
            </a:r>
          </a:p>
        </p:txBody>
      </p:sp>
      <p:sp>
        <p:nvSpPr>
          <p:cNvPr id="65" name="Line 24">
            <a:extLst>
              <a:ext uri="{FF2B5EF4-FFF2-40B4-BE49-F238E27FC236}">
                <a16:creationId xmlns:a16="http://schemas.microsoft.com/office/drawing/2014/main" id="{51CC87F4-035F-41F1-8463-E33561004C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03839" y="2518631"/>
            <a:ext cx="1824037" cy="6191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6" name="Line 25">
            <a:extLst>
              <a:ext uri="{FF2B5EF4-FFF2-40B4-BE49-F238E27FC236}">
                <a16:creationId xmlns:a16="http://schemas.microsoft.com/office/drawing/2014/main" id="{D628A840-9E54-4E4C-997C-2BBCC047BB35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7914758" y="1930462"/>
            <a:ext cx="773112" cy="16414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lg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7" name="Text Box 26">
            <a:extLst>
              <a:ext uri="{FF2B5EF4-FFF2-40B4-BE49-F238E27FC236}">
                <a16:creationId xmlns:a16="http://schemas.microsoft.com/office/drawing/2014/main" id="{99AE97D3-801E-41E7-A87B-B3E2CED5C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901" y="3159981"/>
            <a:ext cx="1046163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600" b="1" u="sng">
                <a:latin typeface="Tahoma" panose="020B0604030504040204" pitchFamily="34" charset="0"/>
                <a:cs typeface="Tahoma" panose="020B0604030504040204" pitchFamily="34" charset="0"/>
              </a:rPr>
              <a:t>Principal</a:t>
            </a:r>
            <a:endParaRPr lang="en-US" altLang="en-US" sz="4000">
              <a:latin typeface="Times New Roman" panose="02020603050405020304" pitchFamily="18" charset="0"/>
            </a:endParaRPr>
          </a:p>
        </p:txBody>
      </p:sp>
      <p:sp>
        <p:nvSpPr>
          <p:cNvPr id="68" name="Line 27">
            <a:extLst>
              <a:ext uri="{FF2B5EF4-FFF2-40B4-BE49-F238E27FC236}">
                <a16:creationId xmlns:a16="http://schemas.microsoft.com/office/drawing/2014/main" id="{BAEFFE8A-CFFE-44AE-A981-0E33E7FE1F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8689" y="3921981"/>
            <a:ext cx="396875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9" name="Line 28">
            <a:extLst>
              <a:ext uri="{FF2B5EF4-FFF2-40B4-BE49-F238E27FC236}">
                <a16:creationId xmlns:a16="http://schemas.microsoft.com/office/drawing/2014/main" id="{33568CE4-3A48-4ACA-9703-9D7198E69C0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49801" y="3974369"/>
            <a:ext cx="396875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0" name="Line 29">
            <a:extLst>
              <a:ext uri="{FF2B5EF4-FFF2-40B4-BE49-F238E27FC236}">
                <a16:creationId xmlns:a16="http://schemas.microsoft.com/office/drawing/2014/main" id="{1FCA4F2A-3DCE-46A6-B1ED-F41F85137A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8689" y="4037869"/>
            <a:ext cx="230187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1" name="Line 30">
            <a:extLst>
              <a:ext uri="{FF2B5EF4-FFF2-40B4-BE49-F238E27FC236}">
                <a16:creationId xmlns:a16="http://schemas.microsoft.com/office/drawing/2014/main" id="{03E36C00-D3E4-4737-87C5-53E886DFE2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8689" y="4090256"/>
            <a:ext cx="230187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2" name="Line 31">
            <a:extLst>
              <a:ext uri="{FF2B5EF4-FFF2-40B4-BE49-F238E27FC236}">
                <a16:creationId xmlns:a16="http://schemas.microsoft.com/office/drawing/2014/main" id="{7D3FE283-AC7F-4D80-B974-EDEAECB72F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7576" y="4153756"/>
            <a:ext cx="396875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3" name="Line 32">
            <a:extLst>
              <a:ext uri="{FF2B5EF4-FFF2-40B4-BE49-F238E27FC236}">
                <a16:creationId xmlns:a16="http://schemas.microsoft.com/office/drawing/2014/main" id="{B2E3392C-35FE-4C98-95A5-E68E52816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8689" y="4207731"/>
            <a:ext cx="396875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4" name="Line 33">
            <a:extLst>
              <a:ext uri="{FF2B5EF4-FFF2-40B4-BE49-F238E27FC236}">
                <a16:creationId xmlns:a16="http://schemas.microsoft.com/office/drawing/2014/main" id="{A1DB5180-B6CD-4B42-86ED-463F0CBD51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7576" y="4271231"/>
            <a:ext cx="230188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5" name="Line 34">
            <a:extLst>
              <a:ext uri="{FF2B5EF4-FFF2-40B4-BE49-F238E27FC236}">
                <a16:creationId xmlns:a16="http://schemas.microsoft.com/office/drawing/2014/main" id="{D4A8B3A6-431C-43C4-9E11-874C6E6D43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7576" y="4323619"/>
            <a:ext cx="230188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6" name="Text Box 35">
            <a:extLst>
              <a:ext uri="{FF2B5EF4-FFF2-40B4-BE49-F238E27FC236}">
                <a16:creationId xmlns:a16="http://schemas.microsoft.com/office/drawing/2014/main" id="{8209D7AD-3BA7-4049-A924-6CA60B818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1464" y="3702906"/>
            <a:ext cx="639762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200" b="1">
                <a:latin typeface="Comic Sans MS" panose="030F0702030302020204" pitchFamily="66" charset="0"/>
              </a:rPr>
              <a:t>Message</a:t>
            </a:r>
            <a:endParaRPr lang="en-US" altLang="en-US" sz="4000" b="1">
              <a:latin typeface="Times New Roman" panose="02020603050405020304" pitchFamily="18" charset="0"/>
            </a:endParaRPr>
          </a:p>
        </p:txBody>
      </p:sp>
      <p:sp>
        <p:nvSpPr>
          <p:cNvPr id="77" name="AutoShape 36">
            <a:extLst>
              <a:ext uri="{FF2B5EF4-FFF2-40B4-BE49-F238E27FC236}">
                <a16:creationId xmlns:a16="http://schemas.microsoft.com/office/drawing/2014/main" id="{B2FA01D5-9025-4374-BF8A-14D25524B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0201" y="3906106"/>
            <a:ext cx="528638" cy="508000"/>
          </a:xfrm>
          <a:prstGeom prst="foldedCorner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78" name="Line 37">
            <a:extLst>
              <a:ext uri="{FF2B5EF4-FFF2-40B4-BE49-F238E27FC236}">
                <a16:creationId xmlns:a16="http://schemas.microsoft.com/office/drawing/2014/main" id="{B7793E01-B8D8-4B51-AD30-48D404C1120E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6876" y="3980719"/>
            <a:ext cx="396875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9" name="Line 38">
            <a:extLst>
              <a:ext uri="{FF2B5EF4-FFF2-40B4-BE49-F238E27FC236}">
                <a16:creationId xmlns:a16="http://schemas.microsoft.com/office/drawing/2014/main" id="{B645A97C-F077-41A2-A1A7-45156029B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9637989" y="4033106"/>
            <a:ext cx="396875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0" name="Line 39">
            <a:extLst>
              <a:ext uri="{FF2B5EF4-FFF2-40B4-BE49-F238E27FC236}">
                <a16:creationId xmlns:a16="http://schemas.microsoft.com/office/drawing/2014/main" id="{E309955E-E71B-4FF4-857C-3254EF81D50B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6876" y="4096606"/>
            <a:ext cx="230188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1" name="Line 40">
            <a:extLst>
              <a:ext uri="{FF2B5EF4-FFF2-40B4-BE49-F238E27FC236}">
                <a16:creationId xmlns:a16="http://schemas.microsoft.com/office/drawing/2014/main" id="{CE511A1D-99FF-46C3-A8FE-4BD09FCA4525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6876" y="4148994"/>
            <a:ext cx="230188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2" name="Line 41">
            <a:extLst>
              <a:ext uri="{FF2B5EF4-FFF2-40B4-BE49-F238E27FC236}">
                <a16:creationId xmlns:a16="http://schemas.microsoft.com/office/drawing/2014/main" id="{EC8CF2CD-35CB-4E58-82B2-94F7A80B4238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5764" y="4212494"/>
            <a:ext cx="396875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3" name="Line 42">
            <a:extLst>
              <a:ext uri="{FF2B5EF4-FFF2-40B4-BE49-F238E27FC236}">
                <a16:creationId xmlns:a16="http://schemas.microsoft.com/office/drawing/2014/main" id="{32C06AB2-E288-4DC5-AD89-68204F04355B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6876" y="4266469"/>
            <a:ext cx="396875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4" name="Line 43">
            <a:extLst>
              <a:ext uri="{FF2B5EF4-FFF2-40B4-BE49-F238E27FC236}">
                <a16:creationId xmlns:a16="http://schemas.microsoft.com/office/drawing/2014/main" id="{8C78EF45-7604-4DAB-B16B-1DF7FD15E4DD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5764" y="4329969"/>
            <a:ext cx="230187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5" name="Line 44">
            <a:extLst>
              <a:ext uri="{FF2B5EF4-FFF2-40B4-BE49-F238E27FC236}">
                <a16:creationId xmlns:a16="http://schemas.microsoft.com/office/drawing/2014/main" id="{6999635A-A293-40DD-9776-8B558247E85B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5764" y="4382356"/>
            <a:ext cx="230187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pic>
        <p:nvPicPr>
          <p:cNvPr id="86" name="Picture 45" descr="http://www.hit.ac.in/demo/user-icon.png">
            <a:extLst>
              <a:ext uri="{FF2B5EF4-FFF2-40B4-BE49-F238E27FC236}">
                <a16:creationId xmlns:a16="http://schemas.microsoft.com/office/drawing/2014/main" id="{02A0EAFC-AC32-4845-BA78-D0D33D90E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426" y="2572606"/>
            <a:ext cx="66675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" name="Picture 46" descr="http://www.hit.ac.in/demo/user-icon.png">
            <a:extLst>
              <a:ext uri="{FF2B5EF4-FFF2-40B4-BE49-F238E27FC236}">
                <a16:creationId xmlns:a16="http://schemas.microsoft.com/office/drawing/2014/main" id="{722B4D20-C484-4453-978B-CF9BD8776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17276" y="2550381"/>
            <a:ext cx="66675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6779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Model of a Cryptosystem</a:t>
            </a:r>
          </a:p>
        </p:txBody>
      </p:sp>
      <p:sp>
        <p:nvSpPr>
          <p:cNvPr id="15" name="مستطيل 6">
            <a:extLst>
              <a:ext uri="{FF2B5EF4-FFF2-40B4-BE49-F238E27FC236}">
                <a16:creationId xmlns:a16="http://schemas.microsoft.com/office/drawing/2014/main" id="{3545A9FC-9BBE-4062-9C36-8CE76B5E8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FEC9E8C-E91F-4B72-B95C-3D008110B94B}"/>
              </a:ext>
            </a:extLst>
          </p:cNvPr>
          <p:cNvSpPr/>
          <p:nvPr/>
        </p:nvSpPr>
        <p:spPr>
          <a:xfrm>
            <a:off x="1139687" y="2274838"/>
            <a:ext cx="904021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Security System</a:t>
            </a: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a typeface="SimSun" panose="02010600030101010101" pitchFamily="2" charset="-122"/>
              </a:rPr>
              <a:t>The two parties (principals) must cooperate for the exchange of the message.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a typeface="SimSun" panose="02010600030101010101" pitchFamily="2" charset="-122"/>
              </a:rPr>
              <a:t>A channel is established by the two principals.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a typeface="SimSun" panose="02010600030101010101" pitchFamily="2" charset="-122"/>
              </a:rPr>
              <a:t>It is desirable to protect the information transmission from an opponent who may present a threat.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a typeface="SimSun" panose="02010600030101010101" pitchFamily="2" charset="-122"/>
              </a:rPr>
              <a:t>All the techniques for providing security have three components</a:t>
            </a:r>
            <a:r>
              <a:rPr lang="en-US" sz="2000" dirty="0">
                <a:ea typeface="SimSun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1662851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732</Words>
  <Application>Microsoft Office PowerPoint</Application>
  <PresentationFormat>Widescreen</PresentationFormat>
  <Paragraphs>117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Bimini</vt:lpstr>
      <vt:lpstr>Bimini-Extended</vt:lpstr>
      <vt:lpstr>Calibri</vt:lpstr>
      <vt:lpstr>Calibri Light</vt:lpstr>
      <vt:lpstr>Comic Sans MS</vt:lpstr>
      <vt:lpstr>Rockwell</vt:lpstr>
      <vt:lpstr>Sakkal Majalla</vt:lpstr>
      <vt:lpstr>Tahoma</vt:lpstr>
      <vt:lpstr>Times New Roman</vt:lpstr>
      <vt:lpstr>Wingdings</vt:lpstr>
      <vt:lpstr>أطلس</vt:lpstr>
      <vt:lpstr>1111 CYS Cyber Security Foundations  5#Lecture   Cryptography– Part 1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5 Part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287</cp:revision>
  <dcterms:created xsi:type="dcterms:W3CDTF">2021-05-23T05:55:00Z</dcterms:created>
  <dcterms:modified xsi:type="dcterms:W3CDTF">2023-01-18T06:22:00Z</dcterms:modified>
</cp:coreProperties>
</file>