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379" r:id="rId3"/>
    <p:sldId id="327" r:id="rId4"/>
    <p:sldId id="408" r:id="rId5"/>
    <p:sldId id="426" r:id="rId6"/>
    <p:sldId id="427" r:id="rId7"/>
    <p:sldId id="428" r:id="rId8"/>
    <p:sldId id="429" r:id="rId9"/>
    <p:sldId id="430" r:id="rId10"/>
    <p:sldId id="431" r:id="rId11"/>
    <p:sldId id="432" r:id="rId12"/>
    <p:sldId id="433" r:id="rId13"/>
    <p:sldId id="434" r:id="rId14"/>
    <p:sldId id="435" r:id="rId15"/>
    <p:sldId id="364" r:id="rId16"/>
    <p:sldId id="32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F09"/>
    <a:srgbClr val="FBCC9A"/>
    <a:srgbClr val="B8C4C5"/>
    <a:srgbClr val="546668"/>
    <a:srgbClr val="94B6D2"/>
    <a:srgbClr val="A5B592"/>
    <a:srgbClr val="DBE1D3"/>
    <a:srgbClr val="F49E86"/>
    <a:srgbClr val="A5300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9331-4BDF-4E56-9029-698398FA5D34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06A-63F7-471F-ABE4-1F8412FF9F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3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 dirty="0"/>
              <a:t>حرر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32" name="Flowchart: Delay 10">
            <a:extLst>
              <a:ext uri="{FF2B5EF4-FFF2-40B4-BE49-F238E27FC236}">
                <a16:creationId xmlns:a16="http://schemas.microsoft.com/office/drawing/2014/main" id="{530DC4B3-57F0-4275-AF6C-960710CEFC52}"/>
              </a:ext>
            </a:extLst>
          </p:cNvPr>
          <p:cNvSpPr/>
          <p:nvPr userDrawn="1"/>
        </p:nvSpPr>
        <p:spPr>
          <a:xfrm>
            <a:off x="-1" y="0"/>
            <a:ext cx="3930651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9AC32-DF2D-4CEF-A6CF-B34A2716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FB578-A5E3-4921-AA46-FD65CD36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ACC61-559F-4B5D-8734-C1F414B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BA8A894D-5FE1-4F98-9DF4-9F91D8B46DAA}"/>
              </a:ext>
            </a:extLst>
          </p:cNvPr>
          <p:cNvSpPr/>
          <p:nvPr userDrawn="1"/>
        </p:nvSpPr>
        <p:spPr>
          <a:xfrm>
            <a:off x="0" y="0"/>
            <a:ext cx="3370684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5C3EB-E067-429F-A6EE-0F6C7D489CDD}"/>
              </a:ext>
            </a:extLst>
          </p:cNvPr>
          <p:cNvGrpSpPr/>
          <p:nvPr userDrawn="1"/>
        </p:nvGrpSpPr>
        <p:grpSpPr>
          <a:xfrm>
            <a:off x="504497" y="1082566"/>
            <a:ext cx="11067393" cy="5076496"/>
            <a:chOff x="504497" y="1082566"/>
            <a:chExt cx="11067393" cy="50764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1178E9-1E90-43B6-BADB-C453A5DA8CD8}"/>
                </a:ext>
              </a:extLst>
            </p:cNvPr>
            <p:cNvSpPr/>
            <p:nvPr/>
          </p:nvSpPr>
          <p:spPr>
            <a:xfrm>
              <a:off x="504497" y="1082566"/>
              <a:ext cx="11067393" cy="5076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CDC70B-3B54-4C10-8D11-ECB5EA9887CB}"/>
                </a:ext>
              </a:extLst>
            </p:cNvPr>
            <p:cNvSpPr/>
            <p:nvPr/>
          </p:nvSpPr>
          <p:spPr>
            <a:xfrm>
              <a:off x="819807" y="1355835"/>
              <a:ext cx="10436772" cy="456217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CBD8AD9-7C98-4E03-9400-3212125C5BC6}"/>
                </a:ext>
              </a:extLst>
            </p:cNvPr>
            <p:cNvSpPr/>
            <p:nvPr/>
          </p:nvSpPr>
          <p:spPr>
            <a:xfrm>
              <a:off x="504497" y="3268717"/>
              <a:ext cx="4424855" cy="2890345"/>
            </a:xfrm>
            <a:prstGeom prst="triangle">
              <a:avLst>
                <a:gd name="adj" fmla="val 0"/>
              </a:avLst>
            </a:prstGeom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 anchor="ctr">
            <a:noAutofit/>
          </a:bodyPr>
          <a:lstStyle/>
          <a:p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1111 CYS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Foundations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</a:t>
            </a:r>
            <a: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#</a:t>
            </a: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Lecture  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concepts and principles– </a:t>
            </a:r>
            <a:r>
              <a:rPr lang="en-US" sz="3600" b="1" ker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Part 2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5" name="مستطيل 6">
            <a:extLst>
              <a:ext uri="{FF2B5EF4-FFF2-40B4-BE49-F238E27FC236}">
                <a16:creationId xmlns:a16="http://schemas.microsoft.com/office/drawing/2014/main" id="{69B406F3-0CEF-42A7-88CF-567795127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6555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Threats</a:t>
            </a:r>
          </a:p>
          <a:p>
            <a:pPr algn="ctr" rtl="1"/>
            <a:endParaRPr lang="en-US" sz="3200" b="1" kern="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5" name="Line 3">
            <a:extLst>
              <a:ext uri="{FF2B5EF4-FFF2-40B4-BE49-F238E27FC236}">
                <a16:creationId xmlns:a16="http://schemas.microsoft.com/office/drawing/2014/main" id="{51AB391A-C649-4840-B72C-7732078B701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9806" y="2331224"/>
            <a:ext cx="0" cy="4191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6" name="Line 4">
            <a:extLst>
              <a:ext uri="{FF2B5EF4-FFF2-40B4-BE49-F238E27FC236}">
                <a16:creationId xmlns:a16="http://schemas.microsoft.com/office/drawing/2014/main" id="{D00CE196-25B3-4284-BA44-A50971736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0324"/>
            <a:ext cx="40497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7" name="Line 5">
            <a:extLst>
              <a:ext uri="{FF2B5EF4-FFF2-40B4-BE49-F238E27FC236}">
                <a16:creationId xmlns:a16="http://schemas.microsoft.com/office/drawing/2014/main" id="{6A544222-810D-4765-9726-968A0A416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8" name="Line 6">
            <a:extLst>
              <a:ext uri="{FF2B5EF4-FFF2-40B4-BE49-F238E27FC236}">
                <a16:creationId xmlns:a16="http://schemas.microsoft.com/office/drawing/2014/main" id="{3CBD039F-FDD1-4F71-92F6-D57967651B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24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9" name="AutoShape 7">
            <a:extLst>
              <a:ext uri="{FF2B5EF4-FFF2-40B4-BE49-F238E27FC236}">
                <a16:creationId xmlns:a16="http://schemas.microsoft.com/office/drawing/2014/main" id="{319691E3-5DF6-4BE4-8DE5-929D7CB40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5343" y="3037662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/>
            <a:r>
              <a:rPr lang="en-US" sz="1400" b="1" dirty="0">
                <a:latin typeface="Tahoma" pitchFamily="34" charset="0"/>
                <a:cs typeface="Arial" charset="0"/>
              </a:rPr>
              <a:t>Passive threats</a:t>
            </a:r>
          </a:p>
        </p:txBody>
      </p:sp>
      <p:sp>
        <p:nvSpPr>
          <p:cNvPr id="80" name="AutoShape 8">
            <a:extLst>
              <a:ext uri="{FF2B5EF4-FFF2-40B4-BE49-F238E27FC236}">
                <a16:creationId xmlns:a16="http://schemas.microsoft.com/office/drawing/2014/main" id="{9424FA30-EB5F-4E36-BC24-769DCA087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9343" y="3040837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Active threats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81" name="AutoShape 9">
            <a:extLst>
              <a:ext uri="{FF2B5EF4-FFF2-40B4-BE49-F238E27FC236}">
                <a16:creationId xmlns:a16="http://schemas.microsoft.com/office/drawing/2014/main" id="{35B3B9BE-520F-4A2B-8D06-9E7B060B2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8343" y="2064524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Categories of security threats</a:t>
            </a:r>
            <a:endParaRPr lang="en-US" sz="1400" b="1">
              <a:latin typeface="Arial" charset="0"/>
              <a:cs typeface="Arial" charset="0"/>
            </a:endParaRPr>
          </a:p>
        </p:txBody>
      </p:sp>
      <p:sp>
        <p:nvSpPr>
          <p:cNvPr id="14" name="Line 22">
            <a:extLst>
              <a:ext uri="{FF2B5EF4-FFF2-40B4-BE49-F238E27FC236}">
                <a16:creationId xmlns:a16="http://schemas.microsoft.com/office/drawing/2014/main" id="{76CEDEF8-7925-43AA-8E36-DC8C841C2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4988" y="3503524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5" name="Line 23">
            <a:extLst>
              <a:ext uri="{FF2B5EF4-FFF2-40B4-BE49-F238E27FC236}">
                <a16:creationId xmlns:a16="http://schemas.microsoft.com/office/drawing/2014/main" id="{E1C942B0-C569-4D74-A296-6E4B9FF4C35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3732124"/>
            <a:ext cx="2438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6" name="Line 24">
            <a:extLst>
              <a:ext uri="{FF2B5EF4-FFF2-40B4-BE49-F238E27FC236}">
                <a16:creationId xmlns:a16="http://schemas.microsoft.com/office/drawing/2014/main" id="{3FD03FEB-473B-4747-92D7-D8CD9FD79D3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2500" y="3733712"/>
            <a:ext cx="0" cy="333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7" name="Line 25">
            <a:extLst>
              <a:ext uri="{FF2B5EF4-FFF2-40B4-BE49-F238E27FC236}">
                <a16:creationId xmlns:a16="http://schemas.microsoft.com/office/drawing/2014/main" id="{67C13CB9-4496-450A-AE24-CC0CFEBB7600}"/>
              </a:ext>
            </a:extLst>
          </p:cNvPr>
          <p:cNvSpPr>
            <a:spLocks noChangeShapeType="1"/>
          </p:cNvSpPr>
          <p:nvPr/>
        </p:nvSpPr>
        <p:spPr bwMode="auto">
          <a:xfrm>
            <a:off x="8534400" y="3730537"/>
            <a:ext cx="0" cy="3317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8" name="Line 34">
            <a:extLst>
              <a:ext uri="{FF2B5EF4-FFF2-40B4-BE49-F238E27FC236}">
                <a16:creationId xmlns:a16="http://schemas.microsoft.com/office/drawing/2014/main" id="{DC6050AD-165C-46F6-BAF0-395946500BD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732124"/>
            <a:ext cx="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9" name="Line 35">
            <a:extLst>
              <a:ext uri="{FF2B5EF4-FFF2-40B4-BE49-F238E27FC236}">
                <a16:creationId xmlns:a16="http://schemas.microsoft.com/office/drawing/2014/main" id="{EE2FA74C-68B6-44FD-8385-E41D73FAF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3732124"/>
            <a:ext cx="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0" name="Line 36">
            <a:extLst>
              <a:ext uri="{FF2B5EF4-FFF2-40B4-BE49-F238E27FC236}">
                <a16:creationId xmlns:a16="http://schemas.microsoft.com/office/drawing/2014/main" id="{B84E0DF3-B28E-4915-973B-23AF6847415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0" y="3732124"/>
            <a:ext cx="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1" name="Line 37">
            <a:extLst>
              <a:ext uri="{FF2B5EF4-FFF2-40B4-BE49-F238E27FC236}">
                <a16:creationId xmlns:a16="http://schemas.microsoft.com/office/drawing/2014/main" id="{D8FB9A96-F1CD-4F30-A912-2F00030921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34937" y="3750365"/>
            <a:ext cx="19879" cy="104574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2" name="Line 38">
            <a:extLst>
              <a:ext uri="{FF2B5EF4-FFF2-40B4-BE49-F238E27FC236}">
                <a16:creationId xmlns:a16="http://schemas.microsoft.com/office/drawing/2014/main" id="{8FA0EF4F-D174-466C-BD17-C207A86AECD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53600" y="3732124"/>
            <a:ext cx="0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3" name="AutoShape 26">
            <a:extLst>
              <a:ext uri="{FF2B5EF4-FFF2-40B4-BE49-F238E27FC236}">
                <a16:creationId xmlns:a16="http://schemas.microsoft.com/office/drawing/2014/main" id="{B26828A6-D71D-4B0C-800F-A2546C620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968" y="3914688"/>
            <a:ext cx="1600200" cy="300036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/>
            <a:r>
              <a:rPr lang="en-US" sz="1200" b="1" dirty="0">
                <a:latin typeface="Tahoma" pitchFamily="34" charset="0"/>
                <a:cs typeface="Arial" charset="0"/>
              </a:rPr>
              <a:t>Masquerade</a:t>
            </a:r>
          </a:p>
        </p:txBody>
      </p:sp>
      <p:sp>
        <p:nvSpPr>
          <p:cNvPr id="25" name="AutoShape 27">
            <a:extLst>
              <a:ext uri="{FF2B5EF4-FFF2-40B4-BE49-F238E27FC236}">
                <a16:creationId xmlns:a16="http://schemas.microsoft.com/office/drawing/2014/main" id="{7E54A09F-64EA-423F-8AC3-6BDA547B7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3914687"/>
            <a:ext cx="989013" cy="3063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/>
            <a:r>
              <a:rPr lang="en-US" sz="1200" b="1" dirty="0">
                <a:latin typeface="Tahoma" pitchFamily="34" charset="0"/>
                <a:cs typeface="Arial" charset="0"/>
              </a:rPr>
              <a:t>Replay</a:t>
            </a:r>
          </a:p>
        </p:txBody>
      </p:sp>
      <p:sp>
        <p:nvSpPr>
          <p:cNvPr id="26" name="AutoShape 28">
            <a:extLst>
              <a:ext uri="{FF2B5EF4-FFF2-40B4-BE49-F238E27FC236}">
                <a16:creationId xmlns:a16="http://schemas.microsoft.com/office/drawing/2014/main" id="{7B19DCFC-0F0E-42B1-9778-02EC398B8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3904" y="3908338"/>
            <a:ext cx="1361657" cy="306386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 dirty="0">
                <a:latin typeface="Tahoma" pitchFamily="34" charset="0"/>
                <a:cs typeface="Arial" charset="0"/>
              </a:rPr>
              <a:t>Modification</a:t>
            </a:r>
            <a:endParaRPr lang="en-US" sz="3600" b="1" dirty="0">
              <a:cs typeface="Arial" charset="0"/>
            </a:endParaRPr>
          </a:p>
        </p:txBody>
      </p:sp>
      <p:sp>
        <p:nvSpPr>
          <p:cNvPr id="27" name="AutoShape 29">
            <a:extLst>
              <a:ext uri="{FF2B5EF4-FFF2-40B4-BE49-F238E27FC236}">
                <a16:creationId xmlns:a16="http://schemas.microsoft.com/office/drawing/2014/main" id="{64F94A95-EEAD-4307-B8B3-6EA86E591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9806" y="4348073"/>
            <a:ext cx="1778794" cy="365841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0" rIns="0" bIns="32004" anchor="ctr"/>
          <a:lstStyle/>
          <a:p>
            <a:pPr algn="ctr" rtl="0">
              <a:defRPr/>
            </a:pPr>
            <a:r>
              <a:rPr lang="en-US" sz="1000" b="1">
                <a:latin typeface="Tahoma" pitchFamily="34" charset="0"/>
                <a:cs typeface="Tahoma" pitchFamily="34" charset="0"/>
              </a:rPr>
              <a:t>Denial of service</a:t>
            </a:r>
          </a:p>
        </p:txBody>
      </p:sp>
      <p:sp>
        <p:nvSpPr>
          <p:cNvPr id="28" name="AutoShape 30">
            <a:extLst>
              <a:ext uri="{FF2B5EF4-FFF2-40B4-BE49-F238E27FC236}">
                <a16:creationId xmlns:a16="http://schemas.microsoft.com/office/drawing/2014/main" id="{A3AFD206-6109-41CB-BB77-B329B5D7E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986" y="4353862"/>
            <a:ext cx="1302574" cy="33832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lnSpc>
                <a:spcPct val="85000"/>
              </a:lnSpc>
              <a:defRPr/>
            </a:pPr>
            <a:r>
              <a:rPr lang="en-US" sz="1000" b="1">
                <a:latin typeface="Tahoma" pitchFamily="34" charset="0"/>
                <a:cs typeface="Arial" charset="0"/>
              </a:rPr>
              <a:t>Main in the middle</a:t>
            </a:r>
            <a:endParaRPr lang="en-US" sz="3200" b="1">
              <a:cs typeface="Arial" charset="0"/>
            </a:endParaRPr>
          </a:p>
        </p:txBody>
      </p:sp>
      <p:sp>
        <p:nvSpPr>
          <p:cNvPr id="29" name="AutoShape 31">
            <a:extLst>
              <a:ext uri="{FF2B5EF4-FFF2-40B4-BE49-F238E27FC236}">
                <a16:creationId xmlns:a16="http://schemas.microsoft.com/office/drawing/2014/main" id="{E72A1097-AE9C-4F3D-BE3A-6B71568B3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0892" y="4813000"/>
            <a:ext cx="989013" cy="306388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Persistent</a:t>
            </a:r>
            <a:endParaRPr lang="en-US" sz="3600" b="1">
              <a:cs typeface="Arial" charset="0"/>
            </a:endParaRPr>
          </a:p>
        </p:txBody>
      </p:sp>
      <p:sp>
        <p:nvSpPr>
          <p:cNvPr id="30" name="AutoShape 32">
            <a:extLst>
              <a:ext uri="{FF2B5EF4-FFF2-40B4-BE49-F238E27FC236}">
                <a16:creationId xmlns:a16="http://schemas.microsoft.com/office/drawing/2014/main" id="{F10B7023-5365-4BDA-BA23-1E6ABBA90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2134" y="4813000"/>
            <a:ext cx="989013" cy="306388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lnSpc>
                <a:spcPct val="85000"/>
              </a:lnSpc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Others</a:t>
            </a:r>
            <a:endParaRPr lang="en-US" sz="3600" b="1"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CD94B6-EAF5-4EED-81C3-5EF8AB6996FD}"/>
              </a:ext>
            </a:extLst>
          </p:cNvPr>
          <p:cNvSpPr/>
          <p:nvPr/>
        </p:nvSpPr>
        <p:spPr>
          <a:xfrm>
            <a:off x="838996" y="3969192"/>
            <a:ext cx="486330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3- Modification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Modification of messages simply means that some portion of a legitimate message is altered, or that messages are delayed or reordered, to produce an unauthorized effect.</a:t>
            </a:r>
          </a:p>
        </p:txBody>
      </p:sp>
      <p:sp>
        <p:nvSpPr>
          <p:cNvPr id="31" name="مستطيل 6">
            <a:extLst>
              <a:ext uri="{FF2B5EF4-FFF2-40B4-BE49-F238E27FC236}">
                <a16:creationId xmlns:a16="http://schemas.microsoft.com/office/drawing/2014/main" id="{69A74745-F219-4D61-B67A-A3E841974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29147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Threats</a:t>
            </a:r>
          </a:p>
          <a:p>
            <a:pPr algn="ctr" rtl="1"/>
            <a:endParaRPr lang="en-US" sz="3200" b="1" kern="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5" name="Line 3">
            <a:extLst>
              <a:ext uri="{FF2B5EF4-FFF2-40B4-BE49-F238E27FC236}">
                <a16:creationId xmlns:a16="http://schemas.microsoft.com/office/drawing/2014/main" id="{51AB391A-C649-4840-B72C-7732078B701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9806" y="2331224"/>
            <a:ext cx="0" cy="4191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6" name="Line 4">
            <a:extLst>
              <a:ext uri="{FF2B5EF4-FFF2-40B4-BE49-F238E27FC236}">
                <a16:creationId xmlns:a16="http://schemas.microsoft.com/office/drawing/2014/main" id="{D00CE196-25B3-4284-BA44-A50971736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0324"/>
            <a:ext cx="40497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7" name="Line 5">
            <a:extLst>
              <a:ext uri="{FF2B5EF4-FFF2-40B4-BE49-F238E27FC236}">
                <a16:creationId xmlns:a16="http://schemas.microsoft.com/office/drawing/2014/main" id="{6A544222-810D-4765-9726-968A0A416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8" name="Line 6">
            <a:extLst>
              <a:ext uri="{FF2B5EF4-FFF2-40B4-BE49-F238E27FC236}">
                <a16:creationId xmlns:a16="http://schemas.microsoft.com/office/drawing/2014/main" id="{3CBD039F-FDD1-4F71-92F6-D57967651B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24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9" name="AutoShape 7">
            <a:extLst>
              <a:ext uri="{FF2B5EF4-FFF2-40B4-BE49-F238E27FC236}">
                <a16:creationId xmlns:a16="http://schemas.microsoft.com/office/drawing/2014/main" id="{319691E3-5DF6-4BE4-8DE5-929D7CB40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5343" y="3037662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/>
            <a:r>
              <a:rPr lang="en-US" sz="1400" b="1" dirty="0">
                <a:latin typeface="Tahoma" pitchFamily="34" charset="0"/>
                <a:cs typeface="Arial" charset="0"/>
              </a:rPr>
              <a:t>Passive threats</a:t>
            </a:r>
          </a:p>
        </p:txBody>
      </p:sp>
      <p:sp>
        <p:nvSpPr>
          <p:cNvPr id="80" name="AutoShape 8">
            <a:extLst>
              <a:ext uri="{FF2B5EF4-FFF2-40B4-BE49-F238E27FC236}">
                <a16:creationId xmlns:a16="http://schemas.microsoft.com/office/drawing/2014/main" id="{9424FA30-EB5F-4E36-BC24-769DCA087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9343" y="3040837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Active threats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81" name="AutoShape 9">
            <a:extLst>
              <a:ext uri="{FF2B5EF4-FFF2-40B4-BE49-F238E27FC236}">
                <a16:creationId xmlns:a16="http://schemas.microsoft.com/office/drawing/2014/main" id="{35B3B9BE-520F-4A2B-8D06-9E7B060B2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8343" y="2064524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Categories of security threats</a:t>
            </a:r>
            <a:endParaRPr lang="en-US" sz="1400" b="1">
              <a:latin typeface="Arial" charset="0"/>
              <a:cs typeface="Arial" charset="0"/>
            </a:endParaRPr>
          </a:p>
        </p:txBody>
      </p:sp>
      <p:sp>
        <p:nvSpPr>
          <p:cNvPr id="14" name="Line 22">
            <a:extLst>
              <a:ext uri="{FF2B5EF4-FFF2-40B4-BE49-F238E27FC236}">
                <a16:creationId xmlns:a16="http://schemas.microsoft.com/office/drawing/2014/main" id="{76CEDEF8-7925-43AA-8E36-DC8C841C2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4988" y="3503524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5" name="Line 23">
            <a:extLst>
              <a:ext uri="{FF2B5EF4-FFF2-40B4-BE49-F238E27FC236}">
                <a16:creationId xmlns:a16="http://schemas.microsoft.com/office/drawing/2014/main" id="{E1C942B0-C569-4D74-A296-6E4B9FF4C35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3732124"/>
            <a:ext cx="2438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6" name="Line 24">
            <a:extLst>
              <a:ext uri="{FF2B5EF4-FFF2-40B4-BE49-F238E27FC236}">
                <a16:creationId xmlns:a16="http://schemas.microsoft.com/office/drawing/2014/main" id="{3FD03FEB-473B-4747-92D7-D8CD9FD79D3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2500" y="3733712"/>
            <a:ext cx="0" cy="333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7" name="Line 25">
            <a:extLst>
              <a:ext uri="{FF2B5EF4-FFF2-40B4-BE49-F238E27FC236}">
                <a16:creationId xmlns:a16="http://schemas.microsoft.com/office/drawing/2014/main" id="{67C13CB9-4496-450A-AE24-CC0CFEBB7600}"/>
              </a:ext>
            </a:extLst>
          </p:cNvPr>
          <p:cNvSpPr>
            <a:spLocks noChangeShapeType="1"/>
          </p:cNvSpPr>
          <p:nvPr/>
        </p:nvSpPr>
        <p:spPr bwMode="auto">
          <a:xfrm>
            <a:off x="8534400" y="3730537"/>
            <a:ext cx="0" cy="3317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8" name="Line 34">
            <a:extLst>
              <a:ext uri="{FF2B5EF4-FFF2-40B4-BE49-F238E27FC236}">
                <a16:creationId xmlns:a16="http://schemas.microsoft.com/office/drawing/2014/main" id="{DC6050AD-165C-46F6-BAF0-395946500BD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732124"/>
            <a:ext cx="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9" name="Line 35">
            <a:extLst>
              <a:ext uri="{FF2B5EF4-FFF2-40B4-BE49-F238E27FC236}">
                <a16:creationId xmlns:a16="http://schemas.microsoft.com/office/drawing/2014/main" id="{EE2FA74C-68B6-44FD-8385-E41D73FAF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3732124"/>
            <a:ext cx="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0" name="Line 36">
            <a:extLst>
              <a:ext uri="{FF2B5EF4-FFF2-40B4-BE49-F238E27FC236}">
                <a16:creationId xmlns:a16="http://schemas.microsoft.com/office/drawing/2014/main" id="{B84E0DF3-B28E-4915-973B-23AF6847415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0" y="3732124"/>
            <a:ext cx="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1" name="Line 37">
            <a:extLst>
              <a:ext uri="{FF2B5EF4-FFF2-40B4-BE49-F238E27FC236}">
                <a16:creationId xmlns:a16="http://schemas.microsoft.com/office/drawing/2014/main" id="{D8FB9A96-F1CD-4F30-A912-2F00030921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34937" y="3750365"/>
            <a:ext cx="19879" cy="104574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2" name="Line 38">
            <a:extLst>
              <a:ext uri="{FF2B5EF4-FFF2-40B4-BE49-F238E27FC236}">
                <a16:creationId xmlns:a16="http://schemas.microsoft.com/office/drawing/2014/main" id="{8FA0EF4F-D174-466C-BD17-C207A86AECD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53600" y="3732124"/>
            <a:ext cx="0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3" name="AutoShape 26">
            <a:extLst>
              <a:ext uri="{FF2B5EF4-FFF2-40B4-BE49-F238E27FC236}">
                <a16:creationId xmlns:a16="http://schemas.microsoft.com/office/drawing/2014/main" id="{B26828A6-D71D-4B0C-800F-A2546C620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968" y="3914688"/>
            <a:ext cx="1600200" cy="300036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/>
            <a:r>
              <a:rPr lang="en-US" sz="1200" b="1" dirty="0">
                <a:latin typeface="Tahoma" pitchFamily="34" charset="0"/>
                <a:cs typeface="Arial" charset="0"/>
              </a:rPr>
              <a:t>Masquerade</a:t>
            </a:r>
          </a:p>
        </p:txBody>
      </p:sp>
      <p:sp>
        <p:nvSpPr>
          <p:cNvPr id="25" name="AutoShape 27">
            <a:extLst>
              <a:ext uri="{FF2B5EF4-FFF2-40B4-BE49-F238E27FC236}">
                <a16:creationId xmlns:a16="http://schemas.microsoft.com/office/drawing/2014/main" id="{7E54A09F-64EA-423F-8AC3-6BDA547B7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3914687"/>
            <a:ext cx="989013" cy="3063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/>
            <a:r>
              <a:rPr lang="en-US" sz="1200" b="1" dirty="0">
                <a:latin typeface="Tahoma" pitchFamily="34" charset="0"/>
                <a:cs typeface="Arial" charset="0"/>
              </a:rPr>
              <a:t>Replay</a:t>
            </a:r>
          </a:p>
        </p:txBody>
      </p:sp>
      <p:sp>
        <p:nvSpPr>
          <p:cNvPr id="26" name="AutoShape 28">
            <a:extLst>
              <a:ext uri="{FF2B5EF4-FFF2-40B4-BE49-F238E27FC236}">
                <a16:creationId xmlns:a16="http://schemas.microsoft.com/office/drawing/2014/main" id="{7B19DCFC-0F0E-42B1-9778-02EC398B8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3904" y="3908338"/>
            <a:ext cx="1361657" cy="306386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/>
            <a:r>
              <a:rPr lang="en-US" sz="1200" b="1" dirty="0">
                <a:latin typeface="Tahoma" pitchFamily="34" charset="0"/>
                <a:cs typeface="Arial" charset="0"/>
              </a:rPr>
              <a:t>Modification</a:t>
            </a:r>
          </a:p>
        </p:txBody>
      </p:sp>
      <p:sp>
        <p:nvSpPr>
          <p:cNvPr id="27" name="AutoShape 29">
            <a:extLst>
              <a:ext uri="{FF2B5EF4-FFF2-40B4-BE49-F238E27FC236}">
                <a16:creationId xmlns:a16="http://schemas.microsoft.com/office/drawing/2014/main" id="{64F94A95-EEAD-4307-B8B3-6EA86E591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9806" y="4348073"/>
            <a:ext cx="1778794" cy="365841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0" rIns="0" bIns="32004" anchor="ctr"/>
          <a:lstStyle/>
          <a:p>
            <a:pPr algn="ctr" rtl="0">
              <a:defRPr/>
            </a:pPr>
            <a:r>
              <a:rPr lang="en-US" sz="1100" b="1" dirty="0">
                <a:latin typeface="Tahoma" pitchFamily="34" charset="0"/>
                <a:cs typeface="Tahoma" pitchFamily="34" charset="0"/>
              </a:rPr>
              <a:t>Denial of service</a:t>
            </a:r>
          </a:p>
        </p:txBody>
      </p:sp>
      <p:sp>
        <p:nvSpPr>
          <p:cNvPr id="28" name="AutoShape 30">
            <a:extLst>
              <a:ext uri="{FF2B5EF4-FFF2-40B4-BE49-F238E27FC236}">
                <a16:creationId xmlns:a16="http://schemas.microsoft.com/office/drawing/2014/main" id="{A3AFD206-6109-41CB-BB77-B329B5D7E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986" y="4353862"/>
            <a:ext cx="1302574" cy="33832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lnSpc>
                <a:spcPct val="85000"/>
              </a:lnSpc>
              <a:defRPr/>
            </a:pPr>
            <a:r>
              <a:rPr lang="en-US" sz="1000" b="1">
                <a:latin typeface="Tahoma" pitchFamily="34" charset="0"/>
                <a:cs typeface="Arial" charset="0"/>
              </a:rPr>
              <a:t>Main in the middle</a:t>
            </a:r>
            <a:endParaRPr lang="en-US" sz="3200" b="1">
              <a:cs typeface="Arial" charset="0"/>
            </a:endParaRPr>
          </a:p>
        </p:txBody>
      </p:sp>
      <p:sp>
        <p:nvSpPr>
          <p:cNvPr id="29" name="AutoShape 31">
            <a:extLst>
              <a:ext uri="{FF2B5EF4-FFF2-40B4-BE49-F238E27FC236}">
                <a16:creationId xmlns:a16="http://schemas.microsoft.com/office/drawing/2014/main" id="{E72A1097-AE9C-4F3D-BE3A-6B71568B3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0892" y="4813000"/>
            <a:ext cx="989013" cy="306388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Persistent</a:t>
            </a:r>
            <a:endParaRPr lang="en-US" sz="3600" b="1">
              <a:cs typeface="Arial" charset="0"/>
            </a:endParaRPr>
          </a:p>
        </p:txBody>
      </p:sp>
      <p:sp>
        <p:nvSpPr>
          <p:cNvPr id="30" name="AutoShape 32">
            <a:extLst>
              <a:ext uri="{FF2B5EF4-FFF2-40B4-BE49-F238E27FC236}">
                <a16:creationId xmlns:a16="http://schemas.microsoft.com/office/drawing/2014/main" id="{F10B7023-5365-4BDA-BA23-1E6ABBA90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2134" y="4813000"/>
            <a:ext cx="989013" cy="306388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lnSpc>
                <a:spcPct val="85000"/>
              </a:lnSpc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Others</a:t>
            </a:r>
            <a:endParaRPr lang="en-US" sz="3600" b="1"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CD94B6-EAF5-4EED-81C3-5EF8AB6996FD}"/>
              </a:ext>
            </a:extLst>
          </p:cNvPr>
          <p:cNvSpPr/>
          <p:nvPr/>
        </p:nvSpPr>
        <p:spPr>
          <a:xfrm>
            <a:off x="911327" y="3617824"/>
            <a:ext cx="473858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4- Denial of service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They are designed to shut down or render inoperable a system.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They occur when another program or node uses all its resources.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It  can crash the entire system.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Mail bombing attack occurs if a user receives a massive amount of e-mail. </a:t>
            </a:r>
          </a:p>
        </p:txBody>
      </p:sp>
      <p:sp>
        <p:nvSpPr>
          <p:cNvPr id="31" name="مستطيل 6">
            <a:extLst>
              <a:ext uri="{FF2B5EF4-FFF2-40B4-BE49-F238E27FC236}">
                <a16:creationId xmlns:a16="http://schemas.microsoft.com/office/drawing/2014/main" id="{83FC66DC-E641-4664-AFE8-DE95A91DE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4383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Threats</a:t>
            </a:r>
          </a:p>
          <a:p>
            <a:pPr algn="ctr" rtl="1"/>
            <a:endParaRPr lang="en-US" sz="3200" b="1" kern="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5" name="Line 3">
            <a:extLst>
              <a:ext uri="{FF2B5EF4-FFF2-40B4-BE49-F238E27FC236}">
                <a16:creationId xmlns:a16="http://schemas.microsoft.com/office/drawing/2014/main" id="{51AB391A-C649-4840-B72C-7732078B701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9806" y="2331224"/>
            <a:ext cx="0" cy="4191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6" name="Line 4">
            <a:extLst>
              <a:ext uri="{FF2B5EF4-FFF2-40B4-BE49-F238E27FC236}">
                <a16:creationId xmlns:a16="http://schemas.microsoft.com/office/drawing/2014/main" id="{D00CE196-25B3-4284-BA44-A50971736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0324"/>
            <a:ext cx="40497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7" name="Line 5">
            <a:extLst>
              <a:ext uri="{FF2B5EF4-FFF2-40B4-BE49-F238E27FC236}">
                <a16:creationId xmlns:a16="http://schemas.microsoft.com/office/drawing/2014/main" id="{6A544222-810D-4765-9726-968A0A416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8" name="Line 6">
            <a:extLst>
              <a:ext uri="{FF2B5EF4-FFF2-40B4-BE49-F238E27FC236}">
                <a16:creationId xmlns:a16="http://schemas.microsoft.com/office/drawing/2014/main" id="{3CBD039F-FDD1-4F71-92F6-D57967651B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24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9" name="AutoShape 7">
            <a:extLst>
              <a:ext uri="{FF2B5EF4-FFF2-40B4-BE49-F238E27FC236}">
                <a16:creationId xmlns:a16="http://schemas.microsoft.com/office/drawing/2014/main" id="{319691E3-5DF6-4BE4-8DE5-929D7CB40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5343" y="3037662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/>
            <a:r>
              <a:rPr lang="en-US" sz="1400" b="1" dirty="0">
                <a:latin typeface="Tahoma" pitchFamily="34" charset="0"/>
                <a:cs typeface="Arial" charset="0"/>
              </a:rPr>
              <a:t>Passive threats</a:t>
            </a:r>
          </a:p>
        </p:txBody>
      </p:sp>
      <p:sp>
        <p:nvSpPr>
          <p:cNvPr id="80" name="AutoShape 8">
            <a:extLst>
              <a:ext uri="{FF2B5EF4-FFF2-40B4-BE49-F238E27FC236}">
                <a16:creationId xmlns:a16="http://schemas.microsoft.com/office/drawing/2014/main" id="{9424FA30-EB5F-4E36-BC24-769DCA087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9343" y="3040837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Active threats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81" name="AutoShape 9">
            <a:extLst>
              <a:ext uri="{FF2B5EF4-FFF2-40B4-BE49-F238E27FC236}">
                <a16:creationId xmlns:a16="http://schemas.microsoft.com/office/drawing/2014/main" id="{35B3B9BE-520F-4A2B-8D06-9E7B060B2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8343" y="2064524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Categories of security threats</a:t>
            </a:r>
            <a:endParaRPr lang="en-US" sz="1400" b="1">
              <a:latin typeface="Arial" charset="0"/>
              <a:cs typeface="Arial" charset="0"/>
            </a:endParaRPr>
          </a:p>
        </p:txBody>
      </p:sp>
      <p:sp>
        <p:nvSpPr>
          <p:cNvPr id="14" name="Line 22">
            <a:extLst>
              <a:ext uri="{FF2B5EF4-FFF2-40B4-BE49-F238E27FC236}">
                <a16:creationId xmlns:a16="http://schemas.microsoft.com/office/drawing/2014/main" id="{76CEDEF8-7925-43AA-8E36-DC8C841C2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4988" y="3503524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5" name="Line 23">
            <a:extLst>
              <a:ext uri="{FF2B5EF4-FFF2-40B4-BE49-F238E27FC236}">
                <a16:creationId xmlns:a16="http://schemas.microsoft.com/office/drawing/2014/main" id="{E1C942B0-C569-4D74-A296-6E4B9FF4C35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3732124"/>
            <a:ext cx="2438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6" name="Line 24">
            <a:extLst>
              <a:ext uri="{FF2B5EF4-FFF2-40B4-BE49-F238E27FC236}">
                <a16:creationId xmlns:a16="http://schemas.microsoft.com/office/drawing/2014/main" id="{3FD03FEB-473B-4747-92D7-D8CD9FD79D3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2500" y="3733712"/>
            <a:ext cx="0" cy="333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7" name="Line 25">
            <a:extLst>
              <a:ext uri="{FF2B5EF4-FFF2-40B4-BE49-F238E27FC236}">
                <a16:creationId xmlns:a16="http://schemas.microsoft.com/office/drawing/2014/main" id="{67C13CB9-4496-450A-AE24-CC0CFEBB7600}"/>
              </a:ext>
            </a:extLst>
          </p:cNvPr>
          <p:cNvSpPr>
            <a:spLocks noChangeShapeType="1"/>
          </p:cNvSpPr>
          <p:nvPr/>
        </p:nvSpPr>
        <p:spPr bwMode="auto">
          <a:xfrm>
            <a:off x="8534400" y="3730537"/>
            <a:ext cx="0" cy="3317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8" name="Line 34">
            <a:extLst>
              <a:ext uri="{FF2B5EF4-FFF2-40B4-BE49-F238E27FC236}">
                <a16:creationId xmlns:a16="http://schemas.microsoft.com/office/drawing/2014/main" id="{DC6050AD-165C-46F6-BAF0-395946500BD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732124"/>
            <a:ext cx="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9" name="Line 35">
            <a:extLst>
              <a:ext uri="{FF2B5EF4-FFF2-40B4-BE49-F238E27FC236}">
                <a16:creationId xmlns:a16="http://schemas.microsoft.com/office/drawing/2014/main" id="{EE2FA74C-68B6-44FD-8385-E41D73FAF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3732124"/>
            <a:ext cx="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0" name="Line 36">
            <a:extLst>
              <a:ext uri="{FF2B5EF4-FFF2-40B4-BE49-F238E27FC236}">
                <a16:creationId xmlns:a16="http://schemas.microsoft.com/office/drawing/2014/main" id="{B84E0DF3-B28E-4915-973B-23AF6847415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0" y="3732124"/>
            <a:ext cx="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1" name="Line 37">
            <a:extLst>
              <a:ext uri="{FF2B5EF4-FFF2-40B4-BE49-F238E27FC236}">
                <a16:creationId xmlns:a16="http://schemas.microsoft.com/office/drawing/2014/main" id="{D8FB9A96-F1CD-4F30-A912-2F00030921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34937" y="3750365"/>
            <a:ext cx="19879" cy="104574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2" name="Line 38">
            <a:extLst>
              <a:ext uri="{FF2B5EF4-FFF2-40B4-BE49-F238E27FC236}">
                <a16:creationId xmlns:a16="http://schemas.microsoft.com/office/drawing/2014/main" id="{8FA0EF4F-D174-466C-BD17-C207A86AECD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53600" y="3732124"/>
            <a:ext cx="0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3" name="AutoShape 26">
            <a:extLst>
              <a:ext uri="{FF2B5EF4-FFF2-40B4-BE49-F238E27FC236}">
                <a16:creationId xmlns:a16="http://schemas.microsoft.com/office/drawing/2014/main" id="{B26828A6-D71D-4B0C-800F-A2546C620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968" y="3914688"/>
            <a:ext cx="1600200" cy="300036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/>
            <a:r>
              <a:rPr lang="en-US" sz="1200" b="1" dirty="0">
                <a:latin typeface="Tahoma" pitchFamily="34" charset="0"/>
                <a:cs typeface="Arial" charset="0"/>
              </a:rPr>
              <a:t>Masquerade</a:t>
            </a:r>
          </a:p>
        </p:txBody>
      </p:sp>
      <p:sp>
        <p:nvSpPr>
          <p:cNvPr id="25" name="AutoShape 27">
            <a:extLst>
              <a:ext uri="{FF2B5EF4-FFF2-40B4-BE49-F238E27FC236}">
                <a16:creationId xmlns:a16="http://schemas.microsoft.com/office/drawing/2014/main" id="{7E54A09F-64EA-423F-8AC3-6BDA547B7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3914687"/>
            <a:ext cx="989013" cy="3063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/>
            <a:r>
              <a:rPr lang="en-US" sz="1200" b="1" dirty="0">
                <a:latin typeface="Tahoma" pitchFamily="34" charset="0"/>
                <a:cs typeface="Arial" charset="0"/>
              </a:rPr>
              <a:t>Replay</a:t>
            </a:r>
          </a:p>
        </p:txBody>
      </p:sp>
      <p:sp>
        <p:nvSpPr>
          <p:cNvPr id="26" name="AutoShape 28">
            <a:extLst>
              <a:ext uri="{FF2B5EF4-FFF2-40B4-BE49-F238E27FC236}">
                <a16:creationId xmlns:a16="http://schemas.microsoft.com/office/drawing/2014/main" id="{7B19DCFC-0F0E-42B1-9778-02EC398B8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3904" y="3908338"/>
            <a:ext cx="1361657" cy="306386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/>
            <a:r>
              <a:rPr lang="en-US" sz="1200" b="1" dirty="0">
                <a:latin typeface="Tahoma" pitchFamily="34" charset="0"/>
                <a:cs typeface="Arial" charset="0"/>
              </a:rPr>
              <a:t>Modification</a:t>
            </a:r>
          </a:p>
        </p:txBody>
      </p:sp>
      <p:sp>
        <p:nvSpPr>
          <p:cNvPr id="27" name="AutoShape 29">
            <a:extLst>
              <a:ext uri="{FF2B5EF4-FFF2-40B4-BE49-F238E27FC236}">
                <a16:creationId xmlns:a16="http://schemas.microsoft.com/office/drawing/2014/main" id="{64F94A95-EEAD-4307-B8B3-6EA86E591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9806" y="4348073"/>
            <a:ext cx="1778794" cy="365841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>
              <a:lnSpc>
                <a:spcPct val="85000"/>
              </a:lnSpc>
            </a:pPr>
            <a:r>
              <a:rPr lang="en-US" sz="1000" b="1" dirty="0">
                <a:latin typeface="Tahoma" pitchFamily="34" charset="0"/>
                <a:cs typeface="Arial" charset="0"/>
              </a:rPr>
              <a:t>Denial of service</a:t>
            </a:r>
          </a:p>
        </p:txBody>
      </p:sp>
      <p:sp>
        <p:nvSpPr>
          <p:cNvPr id="28" name="AutoShape 30">
            <a:extLst>
              <a:ext uri="{FF2B5EF4-FFF2-40B4-BE49-F238E27FC236}">
                <a16:creationId xmlns:a16="http://schemas.microsoft.com/office/drawing/2014/main" id="{A3AFD206-6109-41CB-BB77-B329B5D7E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986" y="4353862"/>
            <a:ext cx="1302574" cy="338327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lnSpc>
                <a:spcPct val="85000"/>
              </a:lnSpc>
              <a:defRPr/>
            </a:pPr>
            <a:r>
              <a:rPr lang="en-US" sz="1000" b="1" dirty="0">
                <a:latin typeface="Tahoma" pitchFamily="34" charset="0"/>
                <a:cs typeface="Arial" charset="0"/>
              </a:rPr>
              <a:t>Main in the middle</a:t>
            </a:r>
            <a:endParaRPr lang="en-US" sz="3200" b="1" dirty="0">
              <a:cs typeface="Arial" charset="0"/>
            </a:endParaRPr>
          </a:p>
        </p:txBody>
      </p:sp>
      <p:sp>
        <p:nvSpPr>
          <p:cNvPr id="29" name="AutoShape 31">
            <a:extLst>
              <a:ext uri="{FF2B5EF4-FFF2-40B4-BE49-F238E27FC236}">
                <a16:creationId xmlns:a16="http://schemas.microsoft.com/office/drawing/2014/main" id="{E72A1097-AE9C-4F3D-BE3A-6B71568B3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0892" y="4813000"/>
            <a:ext cx="989013" cy="306388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Persistent</a:t>
            </a:r>
            <a:endParaRPr lang="en-US" sz="3600" b="1">
              <a:cs typeface="Arial" charset="0"/>
            </a:endParaRPr>
          </a:p>
        </p:txBody>
      </p:sp>
      <p:sp>
        <p:nvSpPr>
          <p:cNvPr id="30" name="AutoShape 32">
            <a:extLst>
              <a:ext uri="{FF2B5EF4-FFF2-40B4-BE49-F238E27FC236}">
                <a16:creationId xmlns:a16="http://schemas.microsoft.com/office/drawing/2014/main" id="{F10B7023-5365-4BDA-BA23-1E6ABBA90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2134" y="4813000"/>
            <a:ext cx="989013" cy="306388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lnSpc>
                <a:spcPct val="85000"/>
              </a:lnSpc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Others</a:t>
            </a:r>
            <a:endParaRPr lang="en-US" sz="3600" b="1"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CD94B6-EAF5-4EED-81C3-5EF8AB6996FD}"/>
              </a:ext>
            </a:extLst>
          </p:cNvPr>
          <p:cNvSpPr/>
          <p:nvPr/>
        </p:nvSpPr>
        <p:spPr>
          <a:xfrm>
            <a:off x="894778" y="3777436"/>
            <a:ext cx="473858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5- Main in the middle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An intruder intercepts connection between two parties, usually an end user and a website.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The attacker can use the information accessed to commit identity theft or other types of fraud.</a:t>
            </a:r>
          </a:p>
        </p:txBody>
      </p:sp>
      <p:sp>
        <p:nvSpPr>
          <p:cNvPr id="31" name="مستطيل 6">
            <a:extLst>
              <a:ext uri="{FF2B5EF4-FFF2-40B4-BE49-F238E27FC236}">
                <a16:creationId xmlns:a16="http://schemas.microsoft.com/office/drawing/2014/main" id="{C915D9AF-69DD-4DD5-BC54-6FAD833687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5890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Threats</a:t>
            </a:r>
          </a:p>
          <a:p>
            <a:pPr algn="ctr" rtl="1"/>
            <a:endParaRPr lang="en-US" sz="3200" b="1" kern="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5" name="Line 3">
            <a:extLst>
              <a:ext uri="{FF2B5EF4-FFF2-40B4-BE49-F238E27FC236}">
                <a16:creationId xmlns:a16="http://schemas.microsoft.com/office/drawing/2014/main" id="{51AB391A-C649-4840-B72C-7732078B701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9806" y="2331224"/>
            <a:ext cx="0" cy="4191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6" name="Line 4">
            <a:extLst>
              <a:ext uri="{FF2B5EF4-FFF2-40B4-BE49-F238E27FC236}">
                <a16:creationId xmlns:a16="http://schemas.microsoft.com/office/drawing/2014/main" id="{D00CE196-25B3-4284-BA44-A50971736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0324"/>
            <a:ext cx="40497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7" name="Line 5">
            <a:extLst>
              <a:ext uri="{FF2B5EF4-FFF2-40B4-BE49-F238E27FC236}">
                <a16:creationId xmlns:a16="http://schemas.microsoft.com/office/drawing/2014/main" id="{6A544222-810D-4765-9726-968A0A416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8" name="Line 6">
            <a:extLst>
              <a:ext uri="{FF2B5EF4-FFF2-40B4-BE49-F238E27FC236}">
                <a16:creationId xmlns:a16="http://schemas.microsoft.com/office/drawing/2014/main" id="{3CBD039F-FDD1-4F71-92F6-D57967651B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24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9" name="AutoShape 7">
            <a:extLst>
              <a:ext uri="{FF2B5EF4-FFF2-40B4-BE49-F238E27FC236}">
                <a16:creationId xmlns:a16="http://schemas.microsoft.com/office/drawing/2014/main" id="{319691E3-5DF6-4BE4-8DE5-929D7CB40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5343" y="3037662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/>
            <a:r>
              <a:rPr lang="en-US" sz="1400" b="1" dirty="0">
                <a:latin typeface="Tahoma" pitchFamily="34" charset="0"/>
                <a:cs typeface="Arial" charset="0"/>
              </a:rPr>
              <a:t>Passive threats</a:t>
            </a:r>
          </a:p>
        </p:txBody>
      </p:sp>
      <p:sp>
        <p:nvSpPr>
          <p:cNvPr id="80" name="AutoShape 8">
            <a:extLst>
              <a:ext uri="{FF2B5EF4-FFF2-40B4-BE49-F238E27FC236}">
                <a16:creationId xmlns:a16="http://schemas.microsoft.com/office/drawing/2014/main" id="{9424FA30-EB5F-4E36-BC24-769DCA087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9343" y="3040837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Active threats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81" name="AutoShape 9">
            <a:extLst>
              <a:ext uri="{FF2B5EF4-FFF2-40B4-BE49-F238E27FC236}">
                <a16:creationId xmlns:a16="http://schemas.microsoft.com/office/drawing/2014/main" id="{35B3B9BE-520F-4A2B-8D06-9E7B060B2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8343" y="2064524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Categories of security threats</a:t>
            </a:r>
            <a:endParaRPr lang="en-US" sz="1400" b="1">
              <a:latin typeface="Arial" charset="0"/>
              <a:cs typeface="Arial" charset="0"/>
            </a:endParaRPr>
          </a:p>
        </p:txBody>
      </p:sp>
      <p:sp>
        <p:nvSpPr>
          <p:cNvPr id="14" name="Line 22">
            <a:extLst>
              <a:ext uri="{FF2B5EF4-FFF2-40B4-BE49-F238E27FC236}">
                <a16:creationId xmlns:a16="http://schemas.microsoft.com/office/drawing/2014/main" id="{76CEDEF8-7925-43AA-8E36-DC8C841C2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4988" y="3503524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5" name="Line 23">
            <a:extLst>
              <a:ext uri="{FF2B5EF4-FFF2-40B4-BE49-F238E27FC236}">
                <a16:creationId xmlns:a16="http://schemas.microsoft.com/office/drawing/2014/main" id="{E1C942B0-C569-4D74-A296-6E4B9FF4C35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3732124"/>
            <a:ext cx="2438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6" name="Line 24">
            <a:extLst>
              <a:ext uri="{FF2B5EF4-FFF2-40B4-BE49-F238E27FC236}">
                <a16:creationId xmlns:a16="http://schemas.microsoft.com/office/drawing/2014/main" id="{3FD03FEB-473B-4747-92D7-D8CD9FD79D3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2500" y="3733712"/>
            <a:ext cx="0" cy="333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7" name="Line 25">
            <a:extLst>
              <a:ext uri="{FF2B5EF4-FFF2-40B4-BE49-F238E27FC236}">
                <a16:creationId xmlns:a16="http://schemas.microsoft.com/office/drawing/2014/main" id="{67C13CB9-4496-450A-AE24-CC0CFEBB7600}"/>
              </a:ext>
            </a:extLst>
          </p:cNvPr>
          <p:cNvSpPr>
            <a:spLocks noChangeShapeType="1"/>
          </p:cNvSpPr>
          <p:nvPr/>
        </p:nvSpPr>
        <p:spPr bwMode="auto">
          <a:xfrm>
            <a:off x="8534400" y="3730537"/>
            <a:ext cx="0" cy="3317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8" name="Line 34">
            <a:extLst>
              <a:ext uri="{FF2B5EF4-FFF2-40B4-BE49-F238E27FC236}">
                <a16:creationId xmlns:a16="http://schemas.microsoft.com/office/drawing/2014/main" id="{DC6050AD-165C-46F6-BAF0-395946500BD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732124"/>
            <a:ext cx="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9" name="Line 35">
            <a:extLst>
              <a:ext uri="{FF2B5EF4-FFF2-40B4-BE49-F238E27FC236}">
                <a16:creationId xmlns:a16="http://schemas.microsoft.com/office/drawing/2014/main" id="{EE2FA74C-68B6-44FD-8385-E41D73FAF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3732124"/>
            <a:ext cx="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0" name="Line 36">
            <a:extLst>
              <a:ext uri="{FF2B5EF4-FFF2-40B4-BE49-F238E27FC236}">
                <a16:creationId xmlns:a16="http://schemas.microsoft.com/office/drawing/2014/main" id="{B84E0DF3-B28E-4915-973B-23AF6847415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0" y="3732124"/>
            <a:ext cx="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1" name="Line 37">
            <a:extLst>
              <a:ext uri="{FF2B5EF4-FFF2-40B4-BE49-F238E27FC236}">
                <a16:creationId xmlns:a16="http://schemas.microsoft.com/office/drawing/2014/main" id="{D8FB9A96-F1CD-4F30-A912-2F00030921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34937" y="3750365"/>
            <a:ext cx="19879" cy="104574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2" name="Line 38">
            <a:extLst>
              <a:ext uri="{FF2B5EF4-FFF2-40B4-BE49-F238E27FC236}">
                <a16:creationId xmlns:a16="http://schemas.microsoft.com/office/drawing/2014/main" id="{8FA0EF4F-D174-466C-BD17-C207A86AECD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53600" y="3732124"/>
            <a:ext cx="0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3" name="AutoShape 26">
            <a:extLst>
              <a:ext uri="{FF2B5EF4-FFF2-40B4-BE49-F238E27FC236}">
                <a16:creationId xmlns:a16="http://schemas.microsoft.com/office/drawing/2014/main" id="{B26828A6-D71D-4B0C-800F-A2546C620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968" y="3914688"/>
            <a:ext cx="1600200" cy="300036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/>
            <a:r>
              <a:rPr lang="en-US" sz="1200" b="1" dirty="0">
                <a:latin typeface="Tahoma" pitchFamily="34" charset="0"/>
                <a:cs typeface="Arial" charset="0"/>
              </a:rPr>
              <a:t>Masquerade</a:t>
            </a:r>
          </a:p>
        </p:txBody>
      </p:sp>
      <p:sp>
        <p:nvSpPr>
          <p:cNvPr id="25" name="AutoShape 27">
            <a:extLst>
              <a:ext uri="{FF2B5EF4-FFF2-40B4-BE49-F238E27FC236}">
                <a16:creationId xmlns:a16="http://schemas.microsoft.com/office/drawing/2014/main" id="{7E54A09F-64EA-423F-8AC3-6BDA547B7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3914687"/>
            <a:ext cx="989013" cy="3063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/>
            <a:r>
              <a:rPr lang="en-US" sz="1200" b="1" dirty="0">
                <a:latin typeface="Tahoma" pitchFamily="34" charset="0"/>
                <a:cs typeface="Arial" charset="0"/>
              </a:rPr>
              <a:t>Replay</a:t>
            </a:r>
          </a:p>
        </p:txBody>
      </p:sp>
      <p:sp>
        <p:nvSpPr>
          <p:cNvPr id="26" name="AutoShape 28">
            <a:extLst>
              <a:ext uri="{FF2B5EF4-FFF2-40B4-BE49-F238E27FC236}">
                <a16:creationId xmlns:a16="http://schemas.microsoft.com/office/drawing/2014/main" id="{7B19DCFC-0F0E-42B1-9778-02EC398B8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3904" y="3908338"/>
            <a:ext cx="1361657" cy="306386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/>
            <a:r>
              <a:rPr lang="en-US" sz="1200" b="1" dirty="0">
                <a:latin typeface="Tahoma" pitchFamily="34" charset="0"/>
                <a:cs typeface="Arial" charset="0"/>
              </a:rPr>
              <a:t>Modification</a:t>
            </a:r>
          </a:p>
        </p:txBody>
      </p:sp>
      <p:sp>
        <p:nvSpPr>
          <p:cNvPr id="27" name="AutoShape 29">
            <a:extLst>
              <a:ext uri="{FF2B5EF4-FFF2-40B4-BE49-F238E27FC236}">
                <a16:creationId xmlns:a16="http://schemas.microsoft.com/office/drawing/2014/main" id="{64F94A95-EEAD-4307-B8B3-6EA86E591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9806" y="4348073"/>
            <a:ext cx="1778794" cy="365841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>
              <a:lnSpc>
                <a:spcPct val="85000"/>
              </a:lnSpc>
            </a:pPr>
            <a:r>
              <a:rPr lang="en-US" sz="1000" b="1" dirty="0">
                <a:latin typeface="Tahoma" pitchFamily="34" charset="0"/>
                <a:cs typeface="Arial" charset="0"/>
              </a:rPr>
              <a:t>Denial of service</a:t>
            </a:r>
          </a:p>
        </p:txBody>
      </p:sp>
      <p:sp>
        <p:nvSpPr>
          <p:cNvPr id="28" name="AutoShape 30">
            <a:extLst>
              <a:ext uri="{FF2B5EF4-FFF2-40B4-BE49-F238E27FC236}">
                <a16:creationId xmlns:a16="http://schemas.microsoft.com/office/drawing/2014/main" id="{A3AFD206-6109-41CB-BB77-B329B5D7E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986" y="4353862"/>
            <a:ext cx="1302574" cy="33832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>
              <a:lnSpc>
                <a:spcPct val="85000"/>
              </a:lnSpc>
            </a:pPr>
            <a:r>
              <a:rPr lang="en-US" sz="1000" b="1" dirty="0">
                <a:latin typeface="Tahoma" pitchFamily="34" charset="0"/>
                <a:cs typeface="Arial" charset="0"/>
              </a:rPr>
              <a:t>Main in the middle</a:t>
            </a:r>
          </a:p>
        </p:txBody>
      </p:sp>
      <p:sp>
        <p:nvSpPr>
          <p:cNvPr id="29" name="AutoShape 31">
            <a:extLst>
              <a:ext uri="{FF2B5EF4-FFF2-40B4-BE49-F238E27FC236}">
                <a16:creationId xmlns:a16="http://schemas.microsoft.com/office/drawing/2014/main" id="{E72A1097-AE9C-4F3D-BE3A-6B71568B3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0892" y="4813000"/>
            <a:ext cx="989013" cy="306388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Persistent</a:t>
            </a:r>
            <a:endParaRPr lang="en-US" sz="3600" b="1">
              <a:cs typeface="Arial" charset="0"/>
            </a:endParaRPr>
          </a:p>
        </p:txBody>
      </p:sp>
      <p:sp>
        <p:nvSpPr>
          <p:cNvPr id="30" name="AutoShape 32">
            <a:extLst>
              <a:ext uri="{FF2B5EF4-FFF2-40B4-BE49-F238E27FC236}">
                <a16:creationId xmlns:a16="http://schemas.microsoft.com/office/drawing/2014/main" id="{F10B7023-5365-4BDA-BA23-1E6ABBA90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2134" y="4813000"/>
            <a:ext cx="989013" cy="306388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lnSpc>
                <a:spcPct val="85000"/>
              </a:lnSpc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Others</a:t>
            </a:r>
            <a:endParaRPr lang="en-US" sz="3600" b="1"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CD94B6-EAF5-4EED-81C3-5EF8AB6996FD}"/>
              </a:ext>
            </a:extLst>
          </p:cNvPr>
          <p:cNvSpPr/>
          <p:nvPr/>
        </p:nvSpPr>
        <p:spPr>
          <a:xfrm>
            <a:off x="894778" y="3777436"/>
            <a:ext cx="473858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6- Advanced persistent threat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An unauthorized person gains access to a network and stays there undetected for a long period of time.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Its intention is to steal data rather than cause damage.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Those attackers target high-value information sectors as national defense, manufacturing and financial industry. </a:t>
            </a:r>
          </a:p>
        </p:txBody>
      </p:sp>
      <p:sp>
        <p:nvSpPr>
          <p:cNvPr id="31" name="مستطيل 6">
            <a:extLst>
              <a:ext uri="{FF2B5EF4-FFF2-40B4-BE49-F238E27FC236}">
                <a16:creationId xmlns:a16="http://schemas.microsoft.com/office/drawing/2014/main" id="{BCED06DA-AD71-4940-B122-2DC7A16800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05546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Threats</a:t>
            </a:r>
          </a:p>
          <a:p>
            <a:pPr algn="ctr" rtl="1"/>
            <a:endParaRPr lang="en-US" sz="3200" b="1" kern="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5" name="Line 3">
            <a:extLst>
              <a:ext uri="{FF2B5EF4-FFF2-40B4-BE49-F238E27FC236}">
                <a16:creationId xmlns:a16="http://schemas.microsoft.com/office/drawing/2014/main" id="{51AB391A-C649-4840-B72C-7732078B701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9806" y="2145696"/>
            <a:ext cx="0" cy="4191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6" name="Line 4">
            <a:extLst>
              <a:ext uri="{FF2B5EF4-FFF2-40B4-BE49-F238E27FC236}">
                <a16:creationId xmlns:a16="http://schemas.microsoft.com/office/drawing/2014/main" id="{D00CE196-25B3-4284-BA44-A50971736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564796"/>
            <a:ext cx="40497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7" name="Line 5">
            <a:extLst>
              <a:ext uri="{FF2B5EF4-FFF2-40B4-BE49-F238E27FC236}">
                <a16:creationId xmlns:a16="http://schemas.microsoft.com/office/drawing/2014/main" id="{6A544222-810D-4765-9726-968A0A416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566384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8" name="Line 6">
            <a:extLst>
              <a:ext uri="{FF2B5EF4-FFF2-40B4-BE49-F238E27FC236}">
                <a16:creationId xmlns:a16="http://schemas.microsoft.com/office/drawing/2014/main" id="{3CBD039F-FDD1-4F71-92F6-D57967651B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2443" y="2566384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9" name="AutoShape 7">
            <a:extLst>
              <a:ext uri="{FF2B5EF4-FFF2-40B4-BE49-F238E27FC236}">
                <a16:creationId xmlns:a16="http://schemas.microsoft.com/office/drawing/2014/main" id="{319691E3-5DF6-4BE4-8DE5-929D7CB40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5343" y="2852134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/>
            <a:r>
              <a:rPr lang="en-US" sz="1400" b="1" dirty="0">
                <a:latin typeface="Tahoma" pitchFamily="34" charset="0"/>
                <a:cs typeface="Arial" charset="0"/>
              </a:rPr>
              <a:t>Passive threats</a:t>
            </a:r>
          </a:p>
        </p:txBody>
      </p:sp>
      <p:sp>
        <p:nvSpPr>
          <p:cNvPr id="80" name="AutoShape 8">
            <a:extLst>
              <a:ext uri="{FF2B5EF4-FFF2-40B4-BE49-F238E27FC236}">
                <a16:creationId xmlns:a16="http://schemas.microsoft.com/office/drawing/2014/main" id="{9424FA30-EB5F-4E36-BC24-769DCA087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9343" y="2855309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Active threats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81" name="AutoShape 9">
            <a:extLst>
              <a:ext uri="{FF2B5EF4-FFF2-40B4-BE49-F238E27FC236}">
                <a16:creationId xmlns:a16="http://schemas.microsoft.com/office/drawing/2014/main" id="{35B3B9BE-520F-4A2B-8D06-9E7B060B2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8343" y="1878996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Categories of security threats</a:t>
            </a:r>
            <a:endParaRPr lang="en-US" sz="1400" b="1">
              <a:latin typeface="Arial" charset="0"/>
              <a:cs typeface="Arial" charset="0"/>
            </a:endParaRPr>
          </a:p>
        </p:txBody>
      </p:sp>
      <p:sp>
        <p:nvSpPr>
          <p:cNvPr id="14" name="Line 22">
            <a:extLst>
              <a:ext uri="{FF2B5EF4-FFF2-40B4-BE49-F238E27FC236}">
                <a16:creationId xmlns:a16="http://schemas.microsoft.com/office/drawing/2014/main" id="{76CEDEF8-7925-43AA-8E36-DC8C841C2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4988" y="3317996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5" name="Line 23">
            <a:extLst>
              <a:ext uri="{FF2B5EF4-FFF2-40B4-BE49-F238E27FC236}">
                <a16:creationId xmlns:a16="http://schemas.microsoft.com/office/drawing/2014/main" id="{E1C942B0-C569-4D74-A296-6E4B9FF4C35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3546596"/>
            <a:ext cx="2438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6" name="Line 24">
            <a:extLst>
              <a:ext uri="{FF2B5EF4-FFF2-40B4-BE49-F238E27FC236}">
                <a16:creationId xmlns:a16="http://schemas.microsoft.com/office/drawing/2014/main" id="{3FD03FEB-473B-4747-92D7-D8CD9FD79D3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2500" y="3548184"/>
            <a:ext cx="0" cy="333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7" name="Line 25">
            <a:extLst>
              <a:ext uri="{FF2B5EF4-FFF2-40B4-BE49-F238E27FC236}">
                <a16:creationId xmlns:a16="http://schemas.microsoft.com/office/drawing/2014/main" id="{67C13CB9-4496-450A-AE24-CC0CFEBB7600}"/>
              </a:ext>
            </a:extLst>
          </p:cNvPr>
          <p:cNvSpPr>
            <a:spLocks noChangeShapeType="1"/>
          </p:cNvSpPr>
          <p:nvPr/>
        </p:nvSpPr>
        <p:spPr bwMode="auto">
          <a:xfrm>
            <a:off x="8534400" y="3545009"/>
            <a:ext cx="0" cy="3317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8" name="Line 34">
            <a:extLst>
              <a:ext uri="{FF2B5EF4-FFF2-40B4-BE49-F238E27FC236}">
                <a16:creationId xmlns:a16="http://schemas.microsoft.com/office/drawing/2014/main" id="{DC6050AD-165C-46F6-BAF0-395946500BD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546596"/>
            <a:ext cx="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9" name="Line 35">
            <a:extLst>
              <a:ext uri="{FF2B5EF4-FFF2-40B4-BE49-F238E27FC236}">
                <a16:creationId xmlns:a16="http://schemas.microsoft.com/office/drawing/2014/main" id="{EE2FA74C-68B6-44FD-8385-E41D73FAF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3546596"/>
            <a:ext cx="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0" name="Line 36">
            <a:extLst>
              <a:ext uri="{FF2B5EF4-FFF2-40B4-BE49-F238E27FC236}">
                <a16:creationId xmlns:a16="http://schemas.microsoft.com/office/drawing/2014/main" id="{B84E0DF3-B28E-4915-973B-23AF6847415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0" y="3546596"/>
            <a:ext cx="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1" name="Line 37">
            <a:extLst>
              <a:ext uri="{FF2B5EF4-FFF2-40B4-BE49-F238E27FC236}">
                <a16:creationId xmlns:a16="http://schemas.microsoft.com/office/drawing/2014/main" id="{D8FB9A96-F1CD-4F30-A912-2F00030921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34937" y="3564837"/>
            <a:ext cx="19879" cy="104574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2" name="Line 38">
            <a:extLst>
              <a:ext uri="{FF2B5EF4-FFF2-40B4-BE49-F238E27FC236}">
                <a16:creationId xmlns:a16="http://schemas.microsoft.com/office/drawing/2014/main" id="{8FA0EF4F-D174-466C-BD17-C207A86AECD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53600" y="3546596"/>
            <a:ext cx="0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3" name="AutoShape 26">
            <a:extLst>
              <a:ext uri="{FF2B5EF4-FFF2-40B4-BE49-F238E27FC236}">
                <a16:creationId xmlns:a16="http://schemas.microsoft.com/office/drawing/2014/main" id="{B26828A6-D71D-4B0C-800F-A2546C620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968" y="3729160"/>
            <a:ext cx="1600200" cy="300036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/>
            <a:r>
              <a:rPr lang="en-US" sz="1200" b="1" dirty="0">
                <a:latin typeface="Tahoma" pitchFamily="34" charset="0"/>
                <a:cs typeface="Arial" charset="0"/>
              </a:rPr>
              <a:t>Masquerade</a:t>
            </a:r>
          </a:p>
        </p:txBody>
      </p:sp>
      <p:sp>
        <p:nvSpPr>
          <p:cNvPr id="25" name="AutoShape 27">
            <a:extLst>
              <a:ext uri="{FF2B5EF4-FFF2-40B4-BE49-F238E27FC236}">
                <a16:creationId xmlns:a16="http://schemas.microsoft.com/office/drawing/2014/main" id="{7E54A09F-64EA-423F-8AC3-6BDA547B7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3729159"/>
            <a:ext cx="989013" cy="3063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/>
            <a:r>
              <a:rPr lang="en-US" sz="1200" b="1" dirty="0">
                <a:latin typeface="Tahoma" pitchFamily="34" charset="0"/>
                <a:cs typeface="Arial" charset="0"/>
              </a:rPr>
              <a:t>Replay</a:t>
            </a:r>
          </a:p>
        </p:txBody>
      </p:sp>
      <p:sp>
        <p:nvSpPr>
          <p:cNvPr id="26" name="AutoShape 28">
            <a:extLst>
              <a:ext uri="{FF2B5EF4-FFF2-40B4-BE49-F238E27FC236}">
                <a16:creationId xmlns:a16="http://schemas.microsoft.com/office/drawing/2014/main" id="{7B19DCFC-0F0E-42B1-9778-02EC398B8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3904" y="3722810"/>
            <a:ext cx="1361657" cy="306386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/>
            <a:r>
              <a:rPr lang="en-US" sz="1200" b="1" dirty="0">
                <a:latin typeface="Tahoma" pitchFamily="34" charset="0"/>
                <a:cs typeface="Arial" charset="0"/>
              </a:rPr>
              <a:t>Modification</a:t>
            </a:r>
          </a:p>
        </p:txBody>
      </p:sp>
      <p:sp>
        <p:nvSpPr>
          <p:cNvPr id="27" name="AutoShape 29">
            <a:extLst>
              <a:ext uri="{FF2B5EF4-FFF2-40B4-BE49-F238E27FC236}">
                <a16:creationId xmlns:a16="http://schemas.microsoft.com/office/drawing/2014/main" id="{64F94A95-EEAD-4307-B8B3-6EA86E591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9806" y="4162545"/>
            <a:ext cx="1778794" cy="365841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>
              <a:lnSpc>
                <a:spcPct val="85000"/>
              </a:lnSpc>
            </a:pPr>
            <a:r>
              <a:rPr lang="en-US" sz="1000" b="1" dirty="0">
                <a:latin typeface="Tahoma" pitchFamily="34" charset="0"/>
                <a:cs typeface="Arial" charset="0"/>
              </a:rPr>
              <a:t>Denial of service</a:t>
            </a:r>
          </a:p>
        </p:txBody>
      </p:sp>
      <p:sp>
        <p:nvSpPr>
          <p:cNvPr id="28" name="AutoShape 30">
            <a:extLst>
              <a:ext uri="{FF2B5EF4-FFF2-40B4-BE49-F238E27FC236}">
                <a16:creationId xmlns:a16="http://schemas.microsoft.com/office/drawing/2014/main" id="{A3AFD206-6109-41CB-BB77-B329B5D7E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986" y="4168334"/>
            <a:ext cx="1302574" cy="33832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>
              <a:lnSpc>
                <a:spcPct val="85000"/>
              </a:lnSpc>
            </a:pPr>
            <a:r>
              <a:rPr lang="en-US" sz="1000" b="1" dirty="0">
                <a:latin typeface="Tahoma" pitchFamily="34" charset="0"/>
                <a:cs typeface="Arial" charset="0"/>
              </a:rPr>
              <a:t>Main in the middle</a:t>
            </a:r>
          </a:p>
        </p:txBody>
      </p:sp>
      <p:sp>
        <p:nvSpPr>
          <p:cNvPr id="29" name="AutoShape 31">
            <a:extLst>
              <a:ext uri="{FF2B5EF4-FFF2-40B4-BE49-F238E27FC236}">
                <a16:creationId xmlns:a16="http://schemas.microsoft.com/office/drawing/2014/main" id="{E72A1097-AE9C-4F3D-BE3A-6B71568B3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0892" y="4627472"/>
            <a:ext cx="989013" cy="306388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>
              <a:lnSpc>
                <a:spcPct val="85000"/>
              </a:lnSpc>
            </a:pPr>
            <a:r>
              <a:rPr lang="en-US" sz="1000" b="1" dirty="0">
                <a:latin typeface="Tahoma" pitchFamily="34" charset="0"/>
                <a:cs typeface="Arial" charset="0"/>
              </a:rPr>
              <a:t>Persistent</a:t>
            </a:r>
          </a:p>
        </p:txBody>
      </p:sp>
      <p:sp>
        <p:nvSpPr>
          <p:cNvPr id="30" name="AutoShape 32">
            <a:extLst>
              <a:ext uri="{FF2B5EF4-FFF2-40B4-BE49-F238E27FC236}">
                <a16:creationId xmlns:a16="http://schemas.microsoft.com/office/drawing/2014/main" id="{F10B7023-5365-4BDA-BA23-1E6ABBA90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2134" y="4627472"/>
            <a:ext cx="989013" cy="306388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lnSpc>
                <a:spcPct val="85000"/>
              </a:lnSpc>
              <a:defRPr/>
            </a:pPr>
            <a:r>
              <a:rPr lang="en-US" sz="1200" b="1" dirty="0">
                <a:latin typeface="Tahoma" pitchFamily="34" charset="0"/>
                <a:cs typeface="Arial" charset="0"/>
              </a:rPr>
              <a:t>Others</a:t>
            </a:r>
            <a:endParaRPr lang="en-US" sz="3600" b="1" dirty="0"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CD94B6-EAF5-4EED-81C3-5EF8AB6996FD}"/>
              </a:ext>
            </a:extLst>
          </p:cNvPr>
          <p:cNvSpPr/>
          <p:nvPr/>
        </p:nvSpPr>
        <p:spPr>
          <a:xfrm>
            <a:off x="936191" y="3291518"/>
            <a:ext cx="473858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7- Other threats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There are other multiple threats along many avenues of attack, including: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Social engineering to gain access through social means.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War dialing uses a computer that provide a path to corporate network.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Password guessing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New threats are developed every time as viruses, worms, Trojan horses, trap doors, password cracking, scanning.</a:t>
            </a:r>
          </a:p>
        </p:txBody>
      </p:sp>
      <p:sp>
        <p:nvSpPr>
          <p:cNvPr id="31" name="مستطيل 6">
            <a:extLst>
              <a:ext uri="{FF2B5EF4-FFF2-40B4-BE49-F238E27FC236}">
                <a16:creationId xmlns:a16="http://schemas.microsoft.com/office/drawing/2014/main" id="{FA7BF848-CB1B-4114-B828-B2B7F6F8A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7747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رسم 3">
            <a:extLst>
              <a:ext uri="{FF2B5EF4-FFF2-40B4-BE49-F238E27FC236}">
                <a16:creationId xmlns:a16="http://schemas.microsoft.com/office/drawing/2014/main" id="{3BE6478E-F9EE-485D-A2E3-6D2AEC76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839" y="1372286"/>
            <a:ext cx="3774341" cy="377434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2749C3E-1E25-49E7-AB3C-5FE2400D2B39}"/>
              </a:ext>
            </a:extLst>
          </p:cNvPr>
          <p:cNvSpPr txBox="1"/>
          <p:nvPr/>
        </p:nvSpPr>
        <p:spPr>
          <a:xfrm>
            <a:off x="4969567" y="2644170"/>
            <a:ext cx="548652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sz="3200" dirty="0"/>
              <a:t>List the main categories of security threats? </a:t>
            </a:r>
          </a:p>
          <a:p>
            <a:pPr rtl="1"/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B699706C-6C8D-490A-AB1F-BE4809D9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A0D17548-B5A6-447D-AE60-1748CD925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039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189272"/>
            <a:ext cx="8679915" cy="1748729"/>
          </a:xfrm>
        </p:spPr>
        <p:txBody>
          <a:bodyPr>
            <a:norm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End of Lecture 4 Part 2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5" name="مستطيل 6">
            <a:extLst>
              <a:ext uri="{FF2B5EF4-FFF2-40B4-BE49-F238E27FC236}">
                <a16:creationId xmlns:a16="http://schemas.microsoft.com/office/drawing/2014/main" id="{68CF4FC5-1C17-4C55-93F9-F2F57B04F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5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3ACE14-E7DE-457B-822C-5CF43CC9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73" y="1640040"/>
            <a:ext cx="6842904" cy="412670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GB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Topics: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CIA Triads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Basic Terminologies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Categories of Attackers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Attacks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Security Threats</a:t>
            </a: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BADFC5-BDFB-4EC7-9738-AA9436319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pic>
        <p:nvPicPr>
          <p:cNvPr id="18" name="صورة 1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2796007-5A94-4264-931C-5B25895A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770" y="1720820"/>
            <a:ext cx="4017857" cy="3876539"/>
          </a:xfrm>
          <a:prstGeom prst="rect">
            <a:avLst/>
          </a:prstGeom>
        </p:spPr>
      </p:pic>
      <p:sp>
        <p:nvSpPr>
          <p:cNvPr id="6" name="مستطيل 6">
            <a:extLst>
              <a:ext uri="{FF2B5EF4-FFF2-40B4-BE49-F238E27FC236}">
                <a16:creationId xmlns:a16="http://schemas.microsoft.com/office/drawing/2014/main" id="{8F4288F4-D9FE-4965-9D1A-419AFA70C5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681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DAF-1B90-440D-94C2-2B542EEE0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91873"/>
            <a:ext cx="3455987" cy="1006475"/>
          </a:xfrm>
        </p:spPr>
        <p:txBody>
          <a:bodyPr>
            <a:normAutofit/>
          </a:bodyPr>
          <a:lstStyle/>
          <a:p>
            <a:r>
              <a:rPr lang="en-US" b="1" dirty="0"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Objectives </a:t>
            </a:r>
            <a:endParaRPr lang="en-GB" b="1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7079E822-FE8A-45A5-AA7B-B751F83E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23" name="مستطيل 6">
            <a:extLst>
              <a:ext uri="{FF2B5EF4-FFF2-40B4-BE49-F238E27FC236}">
                <a16:creationId xmlns:a16="http://schemas.microsoft.com/office/drawing/2014/main" id="{C463655F-B012-4571-940E-4062539C3F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24" name="مجموعة 4">
            <a:extLst>
              <a:ext uri="{FF2B5EF4-FFF2-40B4-BE49-F238E27FC236}">
                <a16:creationId xmlns:a16="http://schemas.microsoft.com/office/drawing/2014/main" id="{54AD5ED6-93AC-437F-B7A0-7401CE565E7D}"/>
              </a:ext>
            </a:extLst>
          </p:cNvPr>
          <p:cNvGrpSpPr/>
          <p:nvPr/>
        </p:nvGrpSpPr>
        <p:grpSpPr>
          <a:xfrm>
            <a:off x="4260913" y="1564343"/>
            <a:ext cx="5539238" cy="523220"/>
            <a:chOff x="4792288" y="1181904"/>
            <a:chExt cx="3986131" cy="523220"/>
          </a:xfrm>
        </p:grpSpPr>
        <p:sp>
          <p:nvSpPr>
            <p:cNvPr id="34" name="TextBox 14">
              <a:extLst>
                <a:ext uri="{FF2B5EF4-FFF2-40B4-BE49-F238E27FC236}">
                  <a16:creationId xmlns:a16="http://schemas.microsoft.com/office/drawing/2014/main" id="{AF071597-2381-4BC2-A334-18A3685CC153}"/>
                </a:ext>
              </a:extLst>
            </p:cNvPr>
            <p:cNvSpPr txBox="1"/>
            <p:nvPr/>
          </p:nvSpPr>
          <p:spPr>
            <a:xfrm>
              <a:off x="5192859" y="1181904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	Explain the concept of CIA</a:t>
              </a:r>
            </a:p>
          </p:txBody>
        </p:sp>
        <p:sp>
          <p:nvSpPr>
            <p:cNvPr id="35" name="شكل بيضاوي 2">
              <a:extLst>
                <a:ext uri="{FF2B5EF4-FFF2-40B4-BE49-F238E27FC236}">
                  <a16:creationId xmlns:a16="http://schemas.microsoft.com/office/drawing/2014/main" id="{026AB8FF-6667-4014-9BFF-D7080653658C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ar-SA"/>
            </a:p>
          </p:txBody>
        </p:sp>
      </p:grpSp>
      <p:grpSp>
        <p:nvGrpSpPr>
          <p:cNvPr id="25" name="مجموعة 4">
            <a:extLst>
              <a:ext uri="{FF2B5EF4-FFF2-40B4-BE49-F238E27FC236}">
                <a16:creationId xmlns:a16="http://schemas.microsoft.com/office/drawing/2014/main" id="{DFBB2E2A-19B0-4BDD-9796-09671CC78628}"/>
              </a:ext>
            </a:extLst>
          </p:cNvPr>
          <p:cNvGrpSpPr/>
          <p:nvPr/>
        </p:nvGrpSpPr>
        <p:grpSpPr>
          <a:xfrm>
            <a:off x="4260913" y="2464855"/>
            <a:ext cx="6029060" cy="954107"/>
            <a:chOff x="4792288" y="1167116"/>
            <a:chExt cx="3915777" cy="954107"/>
          </a:xfrm>
        </p:grpSpPr>
        <p:sp>
          <p:nvSpPr>
            <p:cNvPr id="32" name="TextBox 38">
              <a:extLst>
                <a:ext uri="{FF2B5EF4-FFF2-40B4-BE49-F238E27FC236}">
                  <a16:creationId xmlns:a16="http://schemas.microsoft.com/office/drawing/2014/main" id="{8298C16E-6448-4B1C-AB1A-5D62B5B2DE7C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the basic terminology of Cyber Security</a:t>
              </a:r>
            </a:p>
          </p:txBody>
        </p:sp>
        <p:sp>
          <p:nvSpPr>
            <p:cNvPr id="33" name="شكل بيضاوي 2">
              <a:extLst>
                <a:ext uri="{FF2B5EF4-FFF2-40B4-BE49-F238E27FC236}">
                  <a16:creationId xmlns:a16="http://schemas.microsoft.com/office/drawing/2014/main" id="{41EFC118-7865-4D7B-AD05-54466FA3AFF1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2064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ar-SA"/>
            </a:p>
          </p:txBody>
        </p:sp>
      </p:grpSp>
      <p:grpSp>
        <p:nvGrpSpPr>
          <p:cNvPr id="26" name="مجموعة 4">
            <a:extLst>
              <a:ext uri="{FF2B5EF4-FFF2-40B4-BE49-F238E27FC236}">
                <a16:creationId xmlns:a16="http://schemas.microsoft.com/office/drawing/2014/main" id="{35A34580-B1C7-41E2-A4A6-92700B09CD12}"/>
              </a:ext>
            </a:extLst>
          </p:cNvPr>
          <p:cNvGrpSpPr/>
          <p:nvPr/>
        </p:nvGrpSpPr>
        <p:grpSpPr>
          <a:xfrm>
            <a:off x="4260913" y="3513077"/>
            <a:ext cx="5077222" cy="954107"/>
            <a:chOff x="4792288" y="1135444"/>
            <a:chExt cx="3915148" cy="954107"/>
          </a:xfrm>
        </p:grpSpPr>
        <p:sp>
          <p:nvSpPr>
            <p:cNvPr id="30" name="TextBox 41">
              <a:extLst>
                <a:ext uri="{FF2B5EF4-FFF2-40B4-BE49-F238E27FC236}">
                  <a16:creationId xmlns:a16="http://schemas.microsoft.com/office/drawing/2014/main" id="{097BA69D-5798-49A8-8DC0-3E7317439102}"/>
                </a:ext>
              </a:extLst>
            </p:cNvPr>
            <p:cNvSpPr txBox="1"/>
            <p:nvPr/>
          </p:nvSpPr>
          <p:spPr>
            <a:xfrm>
              <a:off x="5121876" y="1135444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categories of attackers.</a:t>
              </a:r>
            </a:p>
          </p:txBody>
        </p:sp>
        <p:sp>
          <p:nvSpPr>
            <p:cNvPr id="31" name="شكل بيضاوي 2">
              <a:extLst>
                <a:ext uri="{FF2B5EF4-FFF2-40B4-BE49-F238E27FC236}">
                  <a16:creationId xmlns:a16="http://schemas.microsoft.com/office/drawing/2014/main" id="{5AD10ABC-3A6F-4C3A-838C-A99A4387EA8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ar-SA"/>
            </a:p>
          </p:txBody>
        </p:sp>
      </p:grpSp>
      <p:grpSp>
        <p:nvGrpSpPr>
          <p:cNvPr id="27" name="مجموعة 4">
            <a:extLst>
              <a:ext uri="{FF2B5EF4-FFF2-40B4-BE49-F238E27FC236}">
                <a16:creationId xmlns:a16="http://schemas.microsoft.com/office/drawing/2014/main" id="{64B1C5EB-1AAC-410D-AA50-09BE5197A0E5}"/>
              </a:ext>
            </a:extLst>
          </p:cNvPr>
          <p:cNvGrpSpPr/>
          <p:nvPr/>
        </p:nvGrpSpPr>
        <p:grpSpPr>
          <a:xfrm>
            <a:off x="4260913" y="4888336"/>
            <a:ext cx="5307157" cy="523220"/>
            <a:chOff x="4792288" y="1167116"/>
            <a:chExt cx="4202118" cy="523220"/>
          </a:xfrm>
        </p:grpSpPr>
        <p:sp>
          <p:nvSpPr>
            <p:cNvPr id="28" name="TextBox 44">
              <a:extLst>
                <a:ext uri="{FF2B5EF4-FFF2-40B4-BE49-F238E27FC236}">
                  <a16:creationId xmlns:a16="http://schemas.microsoft.com/office/drawing/2014/main" id="{C608ACFE-A52F-48E7-B091-1BA4A302BEDC}"/>
                </a:ext>
              </a:extLst>
            </p:cNvPr>
            <p:cNvSpPr txBox="1"/>
            <p:nvPr/>
          </p:nvSpPr>
          <p:spPr>
            <a:xfrm>
              <a:off x="5122505" y="1167116"/>
              <a:ext cx="3871901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Identify the security attacks and threats</a:t>
              </a:r>
            </a:p>
          </p:txBody>
        </p:sp>
        <p:sp>
          <p:nvSpPr>
            <p:cNvPr id="29" name="شكل بيضاوي 2">
              <a:extLst>
                <a:ext uri="{FF2B5EF4-FFF2-40B4-BE49-F238E27FC236}">
                  <a16:creationId xmlns:a16="http://schemas.microsoft.com/office/drawing/2014/main" id="{E34A98E5-07DA-44D5-90B0-EA49EF8B6CA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ar-SA"/>
            </a:p>
          </p:txBody>
        </p:sp>
      </p:grpSp>
    </p:spTree>
    <p:extLst>
      <p:ext uri="{BB962C8B-B14F-4D97-AF65-F5344CB8AC3E}">
        <p14:creationId xmlns:p14="http://schemas.microsoft.com/office/powerpoint/2010/main" val="14429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Threats</a:t>
            </a:r>
          </a:p>
          <a:p>
            <a:pPr algn="ctr" rtl="1"/>
            <a:endParaRPr lang="en-US" sz="3200" b="1" kern="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5" name="Line 3">
            <a:extLst>
              <a:ext uri="{FF2B5EF4-FFF2-40B4-BE49-F238E27FC236}">
                <a16:creationId xmlns:a16="http://schemas.microsoft.com/office/drawing/2014/main" id="{51AB391A-C649-4840-B72C-7732078B701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9806" y="2331224"/>
            <a:ext cx="0" cy="4191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6" name="Line 4">
            <a:extLst>
              <a:ext uri="{FF2B5EF4-FFF2-40B4-BE49-F238E27FC236}">
                <a16:creationId xmlns:a16="http://schemas.microsoft.com/office/drawing/2014/main" id="{D00CE196-25B3-4284-BA44-A50971736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0324"/>
            <a:ext cx="40497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7" name="Line 5">
            <a:extLst>
              <a:ext uri="{FF2B5EF4-FFF2-40B4-BE49-F238E27FC236}">
                <a16:creationId xmlns:a16="http://schemas.microsoft.com/office/drawing/2014/main" id="{6A544222-810D-4765-9726-968A0A416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8" name="Line 6">
            <a:extLst>
              <a:ext uri="{FF2B5EF4-FFF2-40B4-BE49-F238E27FC236}">
                <a16:creationId xmlns:a16="http://schemas.microsoft.com/office/drawing/2014/main" id="{3CBD039F-FDD1-4F71-92F6-D57967651B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24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9" name="AutoShape 7">
            <a:extLst>
              <a:ext uri="{FF2B5EF4-FFF2-40B4-BE49-F238E27FC236}">
                <a16:creationId xmlns:a16="http://schemas.microsoft.com/office/drawing/2014/main" id="{319691E3-5DF6-4BE4-8DE5-929D7CB40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5343" y="3037662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Passive threats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80" name="AutoShape 8">
            <a:extLst>
              <a:ext uri="{FF2B5EF4-FFF2-40B4-BE49-F238E27FC236}">
                <a16:creationId xmlns:a16="http://schemas.microsoft.com/office/drawing/2014/main" id="{9424FA30-EB5F-4E36-BC24-769DCA087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9343" y="3040837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Active threats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81" name="AutoShape 9">
            <a:extLst>
              <a:ext uri="{FF2B5EF4-FFF2-40B4-BE49-F238E27FC236}">
                <a16:creationId xmlns:a16="http://schemas.microsoft.com/office/drawing/2014/main" id="{35B3B9BE-520F-4A2B-8D06-9E7B060B2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8343" y="2064524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Categories of security threats</a:t>
            </a:r>
            <a:endParaRPr lang="en-US" sz="1400" b="1">
              <a:latin typeface="Arial" charset="0"/>
              <a:cs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7BDA8B-DD83-484A-B54F-ADA56DE33F19}"/>
              </a:ext>
            </a:extLst>
          </p:cNvPr>
          <p:cNvSpPr/>
          <p:nvPr/>
        </p:nvSpPr>
        <p:spPr>
          <a:xfrm>
            <a:off x="901674" y="3676502"/>
            <a:ext cx="101305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Passive threats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attacker goal is just to obtain information and does not modify data or harm the system.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Passive attacks are in the nature of eavesdropping or monitoring of transmissions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 passive attacker only threatens the </a:t>
            </a:r>
            <a:r>
              <a:rPr lang="en-US" sz="2000" b="1" dirty="0"/>
              <a:t>confidentiality</a:t>
            </a:r>
            <a:r>
              <a:rPr lang="en-US" sz="2000" dirty="0"/>
              <a:t> of data.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Passive attacks are very difficult to detect because they do not affect the system or involve any alteration of data.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It is feasible to prevent the success of these attacks.</a:t>
            </a:r>
          </a:p>
        </p:txBody>
      </p:sp>
      <p:sp>
        <p:nvSpPr>
          <p:cNvPr id="14" name="مستطيل 6">
            <a:extLst>
              <a:ext uri="{FF2B5EF4-FFF2-40B4-BE49-F238E27FC236}">
                <a16:creationId xmlns:a16="http://schemas.microsoft.com/office/drawing/2014/main" id="{71F14360-6EE8-4646-AFD0-24CD57D5F6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7186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Threats</a:t>
            </a:r>
          </a:p>
          <a:p>
            <a:pPr algn="ctr" rtl="1"/>
            <a:endParaRPr lang="en-US" sz="3200" b="1" kern="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5" name="Line 3">
            <a:extLst>
              <a:ext uri="{FF2B5EF4-FFF2-40B4-BE49-F238E27FC236}">
                <a16:creationId xmlns:a16="http://schemas.microsoft.com/office/drawing/2014/main" id="{51AB391A-C649-4840-B72C-7732078B701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9806" y="2331224"/>
            <a:ext cx="0" cy="4191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6" name="Line 4">
            <a:extLst>
              <a:ext uri="{FF2B5EF4-FFF2-40B4-BE49-F238E27FC236}">
                <a16:creationId xmlns:a16="http://schemas.microsoft.com/office/drawing/2014/main" id="{D00CE196-25B3-4284-BA44-A50971736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0324"/>
            <a:ext cx="40497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7" name="Line 5">
            <a:extLst>
              <a:ext uri="{FF2B5EF4-FFF2-40B4-BE49-F238E27FC236}">
                <a16:creationId xmlns:a16="http://schemas.microsoft.com/office/drawing/2014/main" id="{6A544222-810D-4765-9726-968A0A416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8" name="Line 6">
            <a:extLst>
              <a:ext uri="{FF2B5EF4-FFF2-40B4-BE49-F238E27FC236}">
                <a16:creationId xmlns:a16="http://schemas.microsoft.com/office/drawing/2014/main" id="{3CBD039F-FDD1-4F71-92F6-D57967651B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24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9" name="AutoShape 7">
            <a:extLst>
              <a:ext uri="{FF2B5EF4-FFF2-40B4-BE49-F238E27FC236}">
                <a16:creationId xmlns:a16="http://schemas.microsoft.com/office/drawing/2014/main" id="{319691E3-5DF6-4BE4-8DE5-929D7CB40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5343" y="3037662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Passive threats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80" name="AutoShape 8">
            <a:extLst>
              <a:ext uri="{FF2B5EF4-FFF2-40B4-BE49-F238E27FC236}">
                <a16:creationId xmlns:a16="http://schemas.microsoft.com/office/drawing/2014/main" id="{9424FA30-EB5F-4E36-BC24-769DCA087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9343" y="3040837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Active threats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81" name="AutoShape 9">
            <a:extLst>
              <a:ext uri="{FF2B5EF4-FFF2-40B4-BE49-F238E27FC236}">
                <a16:creationId xmlns:a16="http://schemas.microsoft.com/office/drawing/2014/main" id="{35B3B9BE-520F-4A2B-8D06-9E7B060B2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8343" y="2064524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Categories of security threats</a:t>
            </a:r>
            <a:endParaRPr lang="en-US" sz="1400" b="1">
              <a:latin typeface="Arial" charset="0"/>
              <a:cs typeface="Arial" charset="0"/>
            </a:endParaRPr>
          </a:p>
        </p:txBody>
      </p:sp>
      <p:grpSp>
        <p:nvGrpSpPr>
          <p:cNvPr id="14" name="Group 26">
            <a:extLst>
              <a:ext uri="{FF2B5EF4-FFF2-40B4-BE49-F238E27FC236}">
                <a16:creationId xmlns:a16="http://schemas.microsoft.com/office/drawing/2014/main" id="{4840F132-C41B-4F72-BD7C-A0A913B09D28}"/>
              </a:ext>
            </a:extLst>
          </p:cNvPr>
          <p:cNvGrpSpPr>
            <a:grpSpLocks/>
          </p:cNvGrpSpPr>
          <p:nvPr/>
        </p:nvGrpSpPr>
        <p:grpSpPr bwMode="auto">
          <a:xfrm>
            <a:off x="3194843" y="3530923"/>
            <a:ext cx="1752600" cy="563562"/>
            <a:chOff x="1096" y="2117"/>
            <a:chExt cx="1104" cy="355"/>
          </a:xfrm>
        </p:grpSpPr>
        <p:sp>
          <p:nvSpPr>
            <p:cNvPr id="15" name="Line 19">
              <a:extLst>
                <a:ext uri="{FF2B5EF4-FFF2-40B4-BE49-F238E27FC236}">
                  <a16:creationId xmlns:a16="http://schemas.microsoft.com/office/drawing/2014/main" id="{52C80C71-1213-4D66-B341-6B88240525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3" y="2117"/>
              <a:ext cx="0" cy="1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16" name="Line 20">
              <a:extLst>
                <a:ext uri="{FF2B5EF4-FFF2-40B4-BE49-F238E27FC236}">
                  <a16:creationId xmlns:a16="http://schemas.microsoft.com/office/drawing/2014/main" id="{B1180A02-4A4C-486F-9FC8-3454C2F740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261"/>
              <a:ext cx="109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17" name="Line 21">
              <a:extLst>
                <a:ext uri="{FF2B5EF4-FFF2-40B4-BE49-F238E27FC236}">
                  <a16:creationId xmlns:a16="http://schemas.microsoft.com/office/drawing/2014/main" id="{EA9C7DB8-7316-4F37-BECD-319F2C315F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6" y="2262"/>
              <a:ext cx="0" cy="2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18" name="Line 22">
              <a:extLst>
                <a:ext uri="{FF2B5EF4-FFF2-40B4-BE49-F238E27FC236}">
                  <a16:creationId xmlns:a16="http://schemas.microsoft.com/office/drawing/2014/main" id="{FEBFBF56-5983-4A62-9AF1-BDC123B804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" y="2260"/>
              <a:ext cx="0" cy="2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</p:grpSp>
      <p:sp>
        <p:nvSpPr>
          <p:cNvPr id="19" name="AutoShape 23">
            <a:extLst>
              <a:ext uri="{FF2B5EF4-FFF2-40B4-BE49-F238E27FC236}">
                <a16:creationId xmlns:a16="http://schemas.microsoft.com/office/drawing/2014/main" id="{3EC90BB5-A649-4147-8BCE-EEAAD91E9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7943" y="3942085"/>
            <a:ext cx="1162050" cy="306388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Eavesdropping</a:t>
            </a:r>
            <a:endParaRPr lang="en-US" sz="3600" b="1">
              <a:cs typeface="Arial" charset="0"/>
            </a:endParaRPr>
          </a:p>
        </p:txBody>
      </p:sp>
      <p:sp>
        <p:nvSpPr>
          <p:cNvPr id="20" name="AutoShape 24">
            <a:extLst>
              <a:ext uri="{FF2B5EF4-FFF2-40B4-BE49-F238E27FC236}">
                <a16:creationId xmlns:a16="http://schemas.microsoft.com/office/drawing/2014/main" id="{580C20EF-5F02-4E83-9A1C-5B25D3AD6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8005" y="3942085"/>
            <a:ext cx="1303905" cy="3063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Traffic analysis</a:t>
            </a:r>
            <a:endParaRPr lang="en-US" sz="3600" b="1"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8C2BA75-56C6-410A-889F-A9A18A089700}"/>
              </a:ext>
            </a:extLst>
          </p:cNvPr>
          <p:cNvSpPr/>
          <p:nvPr/>
        </p:nvSpPr>
        <p:spPr>
          <a:xfrm>
            <a:off x="915739" y="4497709"/>
            <a:ext cx="1070641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1- Eavesdropping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Network communications occur in an unsecured, which allows an attacker to read data.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Eavesdropping may include stealing e-mail messages, files, passwords, and other information.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Without strong encryption, data can be read by others as it traverses the network. </a:t>
            </a:r>
          </a:p>
        </p:txBody>
      </p:sp>
      <p:sp>
        <p:nvSpPr>
          <p:cNvPr id="21" name="مستطيل 6">
            <a:extLst>
              <a:ext uri="{FF2B5EF4-FFF2-40B4-BE49-F238E27FC236}">
                <a16:creationId xmlns:a16="http://schemas.microsoft.com/office/drawing/2014/main" id="{7A829AD3-6B68-44B9-9DC7-BCB73FF1E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0943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Threats</a:t>
            </a:r>
          </a:p>
          <a:p>
            <a:pPr algn="ctr" rtl="1"/>
            <a:endParaRPr lang="en-US" sz="3200" b="1" kern="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5" name="Line 3">
            <a:extLst>
              <a:ext uri="{FF2B5EF4-FFF2-40B4-BE49-F238E27FC236}">
                <a16:creationId xmlns:a16="http://schemas.microsoft.com/office/drawing/2014/main" id="{51AB391A-C649-4840-B72C-7732078B701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9806" y="2331224"/>
            <a:ext cx="0" cy="4191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6" name="Line 4">
            <a:extLst>
              <a:ext uri="{FF2B5EF4-FFF2-40B4-BE49-F238E27FC236}">
                <a16:creationId xmlns:a16="http://schemas.microsoft.com/office/drawing/2014/main" id="{D00CE196-25B3-4284-BA44-A50971736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0324"/>
            <a:ext cx="40497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7" name="Line 5">
            <a:extLst>
              <a:ext uri="{FF2B5EF4-FFF2-40B4-BE49-F238E27FC236}">
                <a16:creationId xmlns:a16="http://schemas.microsoft.com/office/drawing/2014/main" id="{6A544222-810D-4765-9726-968A0A416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8" name="Line 6">
            <a:extLst>
              <a:ext uri="{FF2B5EF4-FFF2-40B4-BE49-F238E27FC236}">
                <a16:creationId xmlns:a16="http://schemas.microsoft.com/office/drawing/2014/main" id="{3CBD039F-FDD1-4F71-92F6-D57967651B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24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9" name="AutoShape 7">
            <a:extLst>
              <a:ext uri="{FF2B5EF4-FFF2-40B4-BE49-F238E27FC236}">
                <a16:creationId xmlns:a16="http://schemas.microsoft.com/office/drawing/2014/main" id="{319691E3-5DF6-4BE4-8DE5-929D7CB40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5343" y="3037662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Passive threats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80" name="AutoShape 8">
            <a:extLst>
              <a:ext uri="{FF2B5EF4-FFF2-40B4-BE49-F238E27FC236}">
                <a16:creationId xmlns:a16="http://schemas.microsoft.com/office/drawing/2014/main" id="{9424FA30-EB5F-4E36-BC24-769DCA087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9343" y="3040837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Active threats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81" name="AutoShape 9">
            <a:extLst>
              <a:ext uri="{FF2B5EF4-FFF2-40B4-BE49-F238E27FC236}">
                <a16:creationId xmlns:a16="http://schemas.microsoft.com/office/drawing/2014/main" id="{35B3B9BE-520F-4A2B-8D06-9E7B060B2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8343" y="2064524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Categories of security threats</a:t>
            </a:r>
            <a:endParaRPr lang="en-US" sz="1400" b="1">
              <a:latin typeface="Arial" charset="0"/>
              <a:cs typeface="Arial" charset="0"/>
            </a:endParaRPr>
          </a:p>
        </p:txBody>
      </p:sp>
      <p:grpSp>
        <p:nvGrpSpPr>
          <p:cNvPr id="14" name="Group 26">
            <a:extLst>
              <a:ext uri="{FF2B5EF4-FFF2-40B4-BE49-F238E27FC236}">
                <a16:creationId xmlns:a16="http://schemas.microsoft.com/office/drawing/2014/main" id="{4840F132-C41B-4F72-BD7C-A0A913B09D28}"/>
              </a:ext>
            </a:extLst>
          </p:cNvPr>
          <p:cNvGrpSpPr>
            <a:grpSpLocks/>
          </p:cNvGrpSpPr>
          <p:nvPr/>
        </p:nvGrpSpPr>
        <p:grpSpPr bwMode="auto">
          <a:xfrm>
            <a:off x="3194843" y="3530923"/>
            <a:ext cx="1752600" cy="563562"/>
            <a:chOff x="1096" y="2117"/>
            <a:chExt cx="1104" cy="355"/>
          </a:xfrm>
        </p:grpSpPr>
        <p:sp>
          <p:nvSpPr>
            <p:cNvPr id="15" name="Line 19">
              <a:extLst>
                <a:ext uri="{FF2B5EF4-FFF2-40B4-BE49-F238E27FC236}">
                  <a16:creationId xmlns:a16="http://schemas.microsoft.com/office/drawing/2014/main" id="{52C80C71-1213-4D66-B341-6B88240525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3" y="2117"/>
              <a:ext cx="0" cy="1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16" name="Line 20">
              <a:extLst>
                <a:ext uri="{FF2B5EF4-FFF2-40B4-BE49-F238E27FC236}">
                  <a16:creationId xmlns:a16="http://schemas.microsoft.com/office/drawing/2014/main" id="{B1180A02-4A4C-486F-9FC8-3454C2F740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261"/>
              <a:ext cx="109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17" name="Line 21">
              <a:extLst>
                <a:ext uri="{FF2B5EF4-FFF2-40B4-BE49-F238E27FC236}">
                  <a16:creationId xmlns:a16="http://schemas.microsoft.com/office/drawing/2014/main" id="{EA9C7DB8-7316-4F37-BECD-319F2C315F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6" y="2262"/>
              <a:ext cx="0" cy="2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  <p:sp>
          <p:nvSpPr>
            <p:cNvPr id="18" name="Line 22">
              <a:extLst>
                <a:ext uri="{FF2B5EF4-FFF2-40B4-BE49-F238E27FC236}">
                  <a16:creationId xmlns:a16="http://schemas.microsoft.com/office/drawing/2014/main" id="{FEBFBF56-5983-4A62-9AF1-BDC123B804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0" y="2260"/>
              <a:ext cx="0" cy="2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1"/>
            </a:p>
          </p:txBody>
        </p:sp>
      </p:grpSp>
      <p:sp>
        <p:nvSpPr>
          <p:cNvPr id="19" name="AutoShape 23">
            <a:extLst>
              <a:ext uri="{FF2B5EF4-FFF2-40B4-BE49-F238E27FC236}">
                <a16:creationId xmlns:a16="http://schemas.microsoft.com/office/drawing/2014/main" id="{3EC90BB5-A649-4147-8BCE-EEAAD91E9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7943" y="3942085"/>
            <a:ext cx="1162050" cy="306388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/>
            <a:r>
              <a:rPr lang="en-US" sz="1200" b="1" dirty="0">
                <a:latin typeface="Tahoma" pitchFamily="34" charset="0"/>
                <a:cs typeface="Arial" charset="0"/>
              </a:rPr>
              <a:t>Eavesdropping</a:t>
            </a:r>
          </a:p>
        </p:txBody>
      </p:sp>
      <p:sp>
        <p:nvSpPr>
          <p:cNvPr id="20" name="AutoShape 24">
            <a:extLst>
              <a:ext uri="{FF2B5EF4-FFF2-40B4-BE49-F238E27FC236}">
                <a16:creationId xmlns:a16="http://schemas.microsoft.com/office/drawing/2014/main" id="{580C20EF-5F02-4E83-9A1C-5B25D3AD6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8005" y="3942085"/>
            <a:ext cx="1303905" cy="306387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 dirty="0">
                <a:latin typeface="Tahoma" pitchFamily="34" charset="0"/>
                <a:cs typeface="Arial" charset="0"/>
              </a:rPr>
              <a:t>Traffic analysis</a:t>
            </a:r>
            <a:endParaRPr lang="en-US" sz="3600" b="1" dirty="0"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8C2BA75-56C6-410A-889F-A9A18A089700}"/>
              </a:ext>
            </a:extLst>
          </p:cNvPr>
          <p:cNvSpPr/>
          <p:nvPr/>
        </p:nvSpPr>
        <p:spPr>
          <a:xfrm>
            <a:off x="915739" y="4431449"/>
            <a:ext cx="1070641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2- Traffic analysis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Examining messages may deduce information from communication patterns.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It can be performed even when the messages are encrypted.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It provides information about location and identity of hosts and observation of frequency and length of messages.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This may be useful in guessing the nature of the communication.</a:t>
            </a:r>
          </a:p>
        </p:txBody>
      </p:sp>
      <p:sp>
        <p:nvSpPr>
          <p:cNvPr id="21" name="مستطيل 6">
            <a:extLst>
              <a:ext uri="{FF2B5EF4-FFF2-40B4-BE49-F238E27FC236}">
                <a16:creationId xmlns:a16="http://schemas.microsoft.com/office/drawing/2014/main" id="{A68BA740-2EFF-4862-8F27-AA213C01E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71556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Threats</a:t>
            </a:r>
          </a:p>
          <a:p>
            <a:pPr algn="ctr" rtl="1"/>
            <a:endParaRPr lang="en-US" sz="3200" b="1" kern="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5" name="Line 3">
            <a:extLst>
              <a:ext uri="{FF2B5EF4-FFF2-40B4-BE49-F238E27FC236}">
                <a16:creationId xmlns:a16="http://schemas.microsoft.com/office/drawing/2014/main" id="{51AB391A-C649-4840-B72C-7732078B701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9806" y="2331224"/>
            <a:ext cx="0" cy="4191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6" name="Line 4">
            <a:extLst>
              <a:ext uri="{FF2B5EF4-FFF2-40B4-BE49-F238E27FC236}">
                <a16:creationId xmlns:a16="http://schemas.microsoft.com/office/drawing/2014/main" id="{D00CE196-25B3-4284-BA44-A50971736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0324"/>
            <a:ext cx="40497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7" name="Line 5">
            <a:extLst>
              <a:ext uri="{FF2B5EF4-FFF2-40B4-BE49-F238E27FC236}">
                <a16:creationId xmlns:a16="http://schemas.microsoft.com/office/drawing/2014/main" id="{6A544222-810D-4765-9726-968A0A416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8" name="Line 6">
            <a:extLst>
              <a:ext uri="{FF2B5EF4-FFF2-40B4-BE49-F238E27FC236}">
                <a16:creationId xmlns:a16="http://schemas.microsoft.com/office/drawing/2014/main" id="{3CBD039F-FDD1-4F71-92F6-D57967651B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24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9" name="AutoShape 7">
            <a:extLst>
              <a:ext uri="{FF2B5EF4-FFF2-40B4-BE49-F238E27FC236}">
                <a16:creationId xmlns:a16="http://schemas.microsoft.com/office/drawing/2014/main" id="{319691E3-5DF6-4BE4-8DE5-929D7CB40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5343" y="3037662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/>
            <a:r>
              <a:rPr lang="en-US" sz="1400" b="1" dirty="0">
                <a:latin typeface="Tahoma" pitchFamily="34" charset="0"/>
                <a:cs typeface="Arial" charset="0"/>
              </a:rPr>
              <a:t>Passive threats</a:t>
            </a:r>
          </a:p>
        </p:txBody>
      </p:sp>
      <p:sp>
        <p:nvSpPr>
          <p:cNvPr id="80" name="AutoShape 8">
            <a:extLst>
              <a:ext uri="{FF2B5EF4-FFF2-40B4-BE49-F238E27FC236}">
                <a16:creationId xmlns:a16="http://schemas.microsoft.com/office/drawing/2014/main" id="{9424FA30-EB5F-4E36-BC24-769DCA087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9343" y="3040837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Active threats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81" name="AutoShape 9">
            <a:extLst>
              <a:ext uri="{FF2B5EF4-FFF2-40B4-BE49-F238E27FC236}">
                <a16:creationId xmlns:a16="http://schemas.microsoft.com/office/drawing/2014/main" id="{35B3B9BE-520F-4A2B-8D06-9E7B060B2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8343" y="2064524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Categories of security threats</a:t>
            </a:r>
            <a:endParaRPr lang="en-US" sz="1400" b="1">
              <a:latin typeface="Arial" charset="0"/>
              <a:cs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7BDA8B-DD83-484A-B54F-ADA56DE33F19}"/>
              </a:ext>
            </a:extLst>
          </p:cNvPr>
          <p:cNvSpPr/>
          <p:nvPr/>
        </p:nvSpPr>
        <p:spPr>
          <a:xfrm>
            <a:off x="901673" y="3676502"/>
            <a:ext cx="1017714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Active threats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Active attacks employ more overt actions on the network or system.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They attempt to alter system resources or affect their operation.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adversary attempts to delete, add or alter transmission on channel.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An active attacker threatens data </a:t>
            </a:r>
            <a:r>
              <a:rPr lang="en-US" sz="2000" b="1" dirty="0"/>
              <a:t>integrity</a:t>
            </a:r>
            <a:r>
              <a:rPr lang="en-US" sz="2000" dirty="0"/>
              <a:t> and </a:t>
            </a:r>
            <a:r>
              <a:rPr lang="en-US" sz="2000" b="1" dirty="0"/>
              <a:t>authentication</a:t>
            </a:r>
            <a:r>
              <a:rPr lang="en-US" sz="2000" dirty="0"/>
              <a:t> as well as </a:t>
            </a:r>
            <a:r>
              <a:rPr lang="en-US" sz="2000" b="1" dirty="0"/>
              <a:t>confidentiality</a:t>
            </a:r>
            <a:r>
              <a:rPr lang="en-US" sz="2000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It is quite difficult to prevent active attacks absolutely.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They can be easier to detect, but they can be much more devastating to a network. </a:t>
            </a:r>
          </a:p>
        </p:txBody>
      </p:sp>
      <p:sp>
        <p:nvSpPr>
          <p:cNvPr id="14" name="مستطيل 6">
            <a:extLst>
              <a:ext uri="{FF2B5EF4-FFF2-40B4-BE49-F238E27FC236}">
                <a16:creationId xmlns:a16="http://schemas.microsoft.com/office/drawing/2014/main" id="{71E82FAC-DD30-4660-BFC3-C036EA207D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43802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Threats</a:t>
            </a:r>
          </a:p>
          <a:p>
            <a:pPr algn="ctr" rtl="1"/>
            <a:endParaRPr lang="en-US" sz="3200" b="1" kern="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5" name="Line 3">
            <a:extLst>
              <a:ext uri="{FF2B5EF4-FFF2-40B4-BE49-F238E27FC236}">
                <a16:creationId xmlns:a16="http://schemas.microsoft.com/office/drawing/2014/main" id="{51AB391A-C649-4840-B72C-7732078B701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9806" y="2331224"/>
            <a:ext cx="0" cy="4191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6" name="Line 4">
            <a:extLst>
              <a:ext uri="{FF2B5EF4-FFF2-40B4-BE49-F238E27FC236}">
                <a16:creationId xmlns:a16="http://schemas.microsoft.com/office/drawing/2014/main" id="{D00CE196-25B3-4284-BA44-A50971736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0324"/>
            <a:ext cx="40497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7" name="Line 5">
            <a:extLst>
              <a:ext uri="{FF2B5EF4-FFF2-40B4-BE49-F238E27FC236}">
                <a16:creationId xmlns:a16="http://schemas.microsoft.com/office/drawing/2014/main" id="{6A544222-810D-4765-9726-968A0A416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8" name="Line 6">
            <a:extLst>
              <a:ext uri="{FF2B5EF4-FFF2-40B4-BE49-F238E27FC236}">
                <a16:creationId xmlns:a16="http://schemas.microsoft.com/office/drawing/2014/main" id="{3CBD039F-FDD1-4F71-92F6-D57967651B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24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9" name="AutoShape 7">
            <a:extLst>
              <a:ext uri="{FF2B5EF4-FFF2-40B4-BE49-F238E27FC236}">
                <a16:creationId xmlns:a16="http://schemas.microsoft.com/office/drawing/2014/main" id="{319691E3-5DF6-4BE4-8DE5-929D7CB40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5343" y="3037662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/>
            <a:r>
              <a:rPr lang="en-US" sz="1400" b="1" dirty="0">
                <a:latin typeface="Tahoma" pitchFamily="34" charset="0"/>
                <a:cs typeface="Arial" charset="0"/>
              </a:rPr>
              <a:t>Passive threats</a:t>
            </a:r>
          </a:p>
        </p:txBody>
      </p:sp>
      <p:sp>
        <p:nvSpPr>
          <p:cNvPr id="80" name="AutoShape 8">
            <a:extLst>
              <a:ext uri="{FF2B5EF4-FFF2-40B4-BE49-F238E27FC236}">
                <a16:creationId xmlns:a16="http://schemas.microsoft.com/office/drawing/2014/main" id="{9424FA30-EB5F-4E36-BC24-769DCA087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9343" y="3040837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Active threats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81" name="AutoShape 9">
            <a:extLst>
              <a:ext uri="{FF2B5EF4-FFF2-40B4-BE49-F238E27FC236}">
                <a16:creationId xmlns:a16="http://schemas.microsoft.com/office/drawing/2014/main" id="{35B3B9BE-520F-4A2B-8D06-9E7B060B2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8343" y="2064524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Categories of security threats</a:t>
            </a:r>
            <a:endParaRPr lang="en-US" sz="1400" b="1">
              <a:latin typeface="Arial" charset="0"/>
              <a:cs typeface="Arial" charset="0"/>
            </a:endParaRPr>
          </a:p>
        </p:txBody>
      </p:sp>
      <p:sp>
        <p:nvSpPr>
          <p:cNvPr id="14" name="Line 22">
            <a:extLst>
              <a:ext uri="{FF2B5EF4-FFF2-40B4-BE49-F238E27FC236}">
                <a16:creationId xmlns:a16="http://schemas.microsoft.com/office/drawing/2014/main" id="{76CEDEF8-7925-43AA-8E36-DC8C841C2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4988" y="3503524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5" name="Line 23">
            <a:extLst>
              <a:ext uri="{FF2B5EF4-FFF2-40B4-BE49-F238E27FC236}">
                <a16:creationId xmlns:a16="http://schemas.microsoft.com/office/drawing/2014/main" id="{E1C942B0-C569-4D74-A296-6E4B9FF4C35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3732124"/>
            <a:ext cx="2438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6" name="Line 24">
            <a:extLst>
              <a:ext uri="{FF2B5EF4-FFF2-40B4-BE49-F238E27FC236}">
                <a16:creationId xmlns:a16="http://schemas.microsoft.com/office/drawing/2014/main" id="{3FD03FEB-473B-4747-92D7-D8CD9FD79D3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2500" y="3733712"/>
            <a:ext cx="0" cy="333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7" name="Line 25">
            <a:extLst>
              <a:ext uri="{FF2B5EF4-FFF2-40B4-BE49-F238E27FC236}">
                <a16:creationId xmlns:a16="http://schemas.microsoft.com/office/drawing/2014/main" id="{67C13CB9-4496-450A-AE24-CC0CFEBB7600}"/>
              </a:ext>
            </a:extLst>
          </p:cNvPr>
          <p:cNvSpPr>
            <a:spLocks noChangeShapeType="1"/>
          </p:cNvSpPr>
          <p:nvPr/>
        </p:nvSpPr>
        <p:spPr bwMode="auto">
          <a:xfrm>
            <a:off x="8534400" y="3730537"/>
            <a:ext cx="0" cy="3317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8" name="Line 34">
            <a:extLst>
              <a:ext uri="{FF2B5EF4-FFF2-40B4-BE49-F238E27FC236}">
                <a16:creationId xmlns:a16="http://schemas.microsoft.com/office/drawing/2014/main" id="{DC6050AD-165C-46F6-BAF0-395946500BD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732124"/>
            <a:ext cx="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9" name="Line 35">
            <a:extLst>
              <a:ext uri="{FF2B5EF4-FFF2-40B4-BE49-F238E27FC236}">
                <a16:creationId xmlns:a16="http://schemas.microsoft.com/office/drawing/2014/main" id="{EE2FA74C-68B6-44FD-8385-E41D73FAF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3732124"/>
            <a:ext cx="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0" name="Line 36">
            <a:extLst>
              <a:ext uri="{FF2B5EF4-FFF2-40B4-BE49-F238E27FC236}">
                <a16:creationId xmlns:a16="http://schemas.microsoft.com/office/drawing/2014/main" id="{B84E0DF3-B28E-4915-973B-23AF6847415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0" y="3732124"/>
            <a:ext cx="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1" name="Line 37">
            <a:extLst>
              <a:ext uri="{FF2B5EF4-FFF2-40B4-BE49-F238E27FC236}">
                <a16:creationId xmlns:a16="http://schemas.microsoft.com/office/drawing/2014/main" id="{D8FB9A96-F1CD-4F30-A912-2F00030921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34937" y="3750365"/>
            <a:ext cx="19879" cy="104574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2" name="Line 38">
            <a:extLst>
              <a:ext uri="{FF2B5EF4-FFF2-40B4-BE49-F238E27FC236}">
                <a16:creationId xmlns:a16="http://schemas.microsoft.com/office/drawing/2014/main" id="{8FA0EF4F-D174-466C-BD17-C207A86AECD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53600" y="3732124"/>
            <a:ext cx="0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3" name="AutoShape 26">
            <a:extLst>
              <a:ext uri="{FF2B5EF4-FFF2-40B4-BE49-F238E27FC236}">
                <a16:creationId xmlns:a16="http://schemas.microsoft.com/office/drawing/2014/main" id="{B26828A6-D71D-4B0C-800F-A2546C620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968" y="3914688"/>
            <a:ext cx="1600200" cy="300036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0" rIns="0" bIns="32004" anchor="ctr"/>
          <a:lstStyle/>
          <a:p>
            <a:pPr algn="ctr" rtl="0">
              <a:defRPr/>
            </a:pPr>
            <a:r>
              <a:rPr lang="en-US" sz="1200" b="1" dirty="0">
                <a:latin typeface="Tahoma" pitchFamily="34" charset="0"/>
                <a:cs typeface="Tahoma" pitchFamily="34" charset="0"/>
              </a:rPr>
              <a:t>Masquerade</a:t>
            </a:r>
          </a:p>
        </p:txBody>
      </p:sp>
      <p:sp>
        <p:nvSpPr>
          <p:cNvPr id="25" name="AutoShape 27">
            <a:extLst>
              <a:ext uri="{FF2B5EF4-FFF2-40B4-BE49-F238E27FC236}">
                <a16:creationId xmlns:a16="http://schemas.microsoft.com/office/drawing/2014/main" id="{7E54A09F-64EA-423F-8AC3-6BDA547B7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3914687"/>
            <a:ext cx="989013" cy="3063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Replay</a:t>
            </a:r>
            <a:endParaRPr lang="en-US" sz="3600" b="1">
              <a:cs typeface="Arial" charset="0"/>
            </a:endParaRPr>
          </a:p>
        </p:txBody>
      </p:sp>
      <p:sp>
        <p:nvSpPr>
          <p:cNvPr id="26" name="AutoShape 28">
            <a:extLst>
              <a:ext uri="{FF2B5EF4-FFF2-40B4-BE49-F238E27FC236}">
                <a16:creationId xmlns:a16="http://schemas.microsoft.com/office/drawing/2014/main" id="{7B19DCFC-0F0E-42B1-9778-02EC398B8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3904" y="3908338"/>
            <a:ext cx="1361657" cy="306386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 dirty="0">
                <a:latin typeface="Tahoma" pitchFamily="34" charset="0"/>
                <a:cs typeface="Arial" charset="0"/>
              </a:rPr>
              <a:t>Modification</a:t>
            </a:r>
            <a:endParaRPr lang="en-US" sz="3600" b="1" dirty="0">
              <a:cs typeface="Arial" charset="0"/>
            </a:endParaRPr>
          </a:p>
        </p:txBody>
      </p:sp>
      <p:sp>
        <p:nvSpPr>
          <p:cNvPr id="27" name="AutoShape 29">
            <a:extLst>
              <a:ext uri="{FF2B5EF4-FFF2-40B4-BE49-F238E27FC236}">
                <a16:creationId xmlns:a16="http://schemas.microsoft.com/office/drawing/2014/main" id="{64F94A95-EEAD-4307-B8B3-6EA86E591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9806" y="4348073"/>
            <a:ext cx="1778794" cy="365841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0" rIns="0" bIns="32004" anchor="ctr"/>
          <a:lstStyle/>
          <a:p>
            <a:pPr algn="ctr" rtl="0">
              <a:defRPr/>
            </a:pPr>
            <a:r>
              <a:rPr lang="en-US" sz="1000" b="1">
                <a:latin typeface="Tahoma" pitchFamily="34" charset="0"/>
                <a:cs typeface="Tahoma" pitchFamily="34" charset="0"/>
              </a:rPr>
              <a:t>Denial of service</a:t>
            </a:r>
          </a:p>
        </p:txBody>
      </p:sp>
      <p:sp>
        <p:nvSpPr>
          <p:cNvPr id="28" name="AutoShape 30">
            <a:extLst>
              <a:ext uri="{FF2B5EF4-FFF2-40B4-BE49-F238E27FC236}">
                <a16:creationId xmlns:a16="http://schemas.microsoft.com/office/drawing/2014/main" id="{A3AFD206-6109-41CB-BB77-B329B5D7E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986" y="4353862"/>
            <a:ext cx="1302574" cy="33832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lnSpc>
                <a:spcPct val="85000"/>
              </a:lnSpc>
              <a:defRPr/>
            </a:pPr>
            <a:r>
              <a:rPr lang="en-US" sz="1000" b="1">
                <a:latin typeface="Tahoma" pitchFamily="34" charset="0"/>
                <a:cs typeface="Arial" charset="0"/>
              </a:rPr>
              <a:t>Main in the middle</a:t>
            </a:r>
            <a:endParaRPr lang="en-US" sz="3200" b="1">
              <a:cs typeface="Arial" charset="0"/>
            </a:endParaRPr>
          </a:p>
        </p:txBody>
      </p:sp>
      <p:sp>
        <p:nvSpPr>
          <p:cNvPr id="29" name="AutoShape 31">
            <a:extLst>
              <a:ext uri="{FF2B5EF4-FFF2-40B4-BE49-F238E27FC236}">
                <a16:creationId xmlns:a16="http://schemas.microsoft.com/office/drawing/2014/main" id="{E72A1097-AE9C-4F3D-BE3A-6B71568B3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0892" y="4813000"/>
            <a:ext cx="989013" cy="306388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Persistent</a:t>
            </a:r>
            <a:endParaRPr lang="en-US" sz="3600" b="1">
              <a:cs typeface="Arial" charset="0"/>
            </a:endParaRPr>
          </a:p>
        </p:txBody>
      </p:sp>
      <p:sp>
        <p:nvSpPr>
          <p:cNvPr id="30" name="AutoShape 32">
            <a:extLst>
              <a:ext uri="{FF2B5EF4-FFF2-40B4-BE49-F238E27FC236}">
                <a16:creationId xmlns:a16="http://schemas.microsoft.com/office/drawing/2014/main" id="{F10B7023-5365-4BDA-BA23-1E6ABBA90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2134" y="4813000"/>
            <a:ext cx="989013" cy="306388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lnSpc>
                <a:spcPct val="85000"/>
              </a:lnSpc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Others</a:t>
            </a:r>
            <a:endParaRPr lang="en-US" sz="3600" b="1"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CD94B6-EAF5-4EED-81C3-5EF8AB6996FD}"/>
              </a:ext>
            </a:extLst>
          </p:cNvPr>
          <p:cNvSpPr/>
          <p:nvPr/>
        </p:nvSpPr>
        <p:spPr>
          <a:xfrm>
            <a:off x="882086" y="3777436"/>
            <a:ext cx="486330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1- Spoofing (masquerade) attacks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It means one entity pretends to be a different entity to gain access to system or to gain greater privileges.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A host (or a program or application) assumes the identity of a legitimate network device (a host).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A hacker will manipulate legitimate data. </a:t>
            </a:r>
          </a:p>
        </p:txBody>
      </p:sp>
      <p:sp>
        <p:nvSpPr>
          <p:cNvPr id="3" name="مستطيل 6">
            <a:extLst>
              <a:ext uri="{FF2B5EF4-FFF2-40B4-BE49-F238E27FC236}">
                <a16:creationId xmlns:a16="http://schemas.microsoft.com/office/drawing/2014/main" id="{562A3DA9-5F21-3839-0879-8E0D5B056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0569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Threats</a:t>
            </a:r>
          </a:p>
          <a:p>
            <a:pPr algn="ctr" rtl="1"/>
            <a:endParaRPr lang="en-US" sz="3200" b="1" kern="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5" name="Line 3">
            <a:extLst>
              <a:ext uri="{FF2B5EF4-FFF2-40B4-BE49-F238E27FC236}">
                <a16:creationId xmlns:a16="http://schemas.microsoft.com/office/drawing/2014/main" id="{51AB391A-C649-4840-B72C-7732078B701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9806" y="2331224"/>
            <a:ext cx="0" cy="4191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6" name="Line 4">
            <a:extLst>
              <a:ext uri="{FF2B5EF4-FFF2-40B4-BE49-F238E27FC236}">
                <a16:creationId xmlns:a16="http://schemas.microsoft.com/office/drawing/2014/main" id="{D00CE196-25B3-4284-BA44-A50971736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0324"/>
            <a:ext cx="40497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7" name="Line 5">
            <a:extLst>
              <a:ext uri="{FF2B5EF4-FFF2-40B4-BE49-F238E27FC236}">
                <a16:creationId xmlns:a16="http://schemas.microsoft.com/office/drawing/2014/main" id="{6A544222-810D-4765-9726-968A0A416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1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8" name="Line 6">
            <a:extLst>
              <a:ext uri="{FF2B5EF4-FFF2-40B4-BE49-F238E27FC236}">
                <a16:creationId xmlns:a16="http://schemas.microsoft.com/office/drawing/2014/main" id="{3CBD039F-FDD1-4F71-92F6-D57967651B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2443" y="2751912"/>
            <a:ext cx="0" cy="738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79" name="AutoShape 7">
            <a:extLst>
              <a:ext uri="{FF2B5EF4-FFF2-40B4-BE49-F238E27FC236}">
                <a16:creationId xmlns:a16="http://schemas.microsoft.com/office/drawing/2014/main" id="{319691E3-5DF6-4BE4-8DE5-929D7CB40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5343" y="3037662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/>
            <a:r>
              <a:rPr lang="en-US" sz="1400" b="1" dirty="0">
                <a:latin typeface="Tahoma" pitchFamily="34" charset="0"/>
                <a:cs typeface="Arial" charset="0"/>
              </a:rPr>
              <a:t>Passive threats</a:t>
            </a:r>
          </a:p>
        </p:txBody>
      </p:sp>
      <p:sp>
        <p:nvSpPr>
          <p:cNvPr id="80" name="AutoShape 8">
            <a:extLst>
              <a:ext uri="{FF2B5EF4-FFF2-40B4-BE49-F238E27FC236}">
                <a16:creationId xmlns:a16="http://schemas.microsoft.com/office/drawing/2014/main" id="{9424FA30-EB5F-4E36-BC24-769DCA087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9343" y="3040837"/>
            <a:ext cx="1346200" cy="468312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Active threats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81" name="AutoShape 9">
            <a:extLst>
              <a:ext uri="{FF2B5EF4-FFF2-40B4-BE49-F238E27FC236}">
                <a16:creationId xmlns:a16="http://schemas.microsoft.com/office/drawing/2014/main" id="{35B3B9BE-520F-4A2B-8D06-9E7B060B2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8343" y="2064524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Categories of security threats</a:t>
            </a:r>
            <a:endParaRPr lang="en-US" sz="1400" b="1">
              <a:latin typeface="Arial" charset="0"/>
              <a:cs typeface="Arial" charset="0"/>
            </a:endParaRPr>
          </a:p>
        </p:txBody>
      </p:sp>
      <p:sp>
        <p:nvSpPr>
          <p:cNvPr id="14" name="Line 22">
            <a:extLst>
              <a:ext uri="{FF2B5EF4-FFF2-40B4-BE49-F238E27FC236}">
                <a16:creationId xmlns:a16="http://schemas.microsoft.com/office/drawing/2014/main" id="{76CEDEF8-7925-43AA-8E36-DC8C841C2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4988" y="3503524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5" name="Line 23">
            <a:extLst>
              <a:ext uri="{FF2B5EF4-FFF2-40B4-BE49-F238E27FC236}">
                <a16:creationId xmlns:a16="http://schemas.microsoft.com/office/drawing/2014/main" id="{E1C942B0-C569-4D74-A296-6E4B9FF4C35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3732124"/>
            <a:ext cx="2438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6" name="Line 24">
            <a:extLst>
              <a:ext uri="{FF2B5EF4-FFF2-40B4-BE49-F238E27FC236}">
                <a16:creationId xmlns:a16="http://schemas.microsoft.com/office/drawing/2014/main" id="{3FD03FEB-473B-4747-92D7-D8CD9FD79D3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2500" y="3733712"/>
            <a:ext cx="0" cy="333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7" name="Line 25">
            <a:extLst>
              <a:ext uri="{FF2B5EF4-FFF2-40B4-BE49-F238E27FC236}">
                <a16:creationId xmlns:a16="http://schemas.microsoft.com/office/drawing/2014/main" id="{67C13CB9-4496-450A-AE24-CC0CFEBB7600}"/>
              </a:ext>
            </a:extLst>
          </p:cNvPr>
          <p:cNvSpPr>
            <a:spLocks noChangeShapeType="1"/>
          </p:cNvSpPr>
          <p:nvPr/>
        </p:nvSpPr>
        <p:spPr bwMode="auto">
          <a:xfrm>
            <a:off x="8534400" y="3730537"/>
            <a:ext cx="0" cy="3317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8" name="Line 34">
            <a:extLst>
              <a:ext uri="{FF2B5EF4-FFF2-40B4-BE49-F238E27FC236}">
                <a16:creationId xmlns:a16="http://schemas.microsoft.com/office/drawing/2014/main" id="{DC6050AD-165C-46F6-BAF0-395946500BD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732124"/>
            <a:ext cx="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19" name="Line 35">
            <a:extLst>
              <a:ext uri="{FF2B5EF4-FFF2-40B4-BE49-F238E27FC236}">
                <a16:creationId xmlns:a16="http://schemas.microsoft.com/office/drawing/2014/main" id="{EE2FA74C-68B6-44FD-8385-E41D73FAF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3732124"/>
            <a:ext cx="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0" name="Line 36">
            <a:extLst>
              <a:ext uri="{FF2B5EF4-FFF2-40B4-BE49-F238E27FC236}">
                <a16:creationId xmlns:a16="http://schemas.microsoft.com/office/drawing/2014/main" id="{B84E0DF3-B28E-4915-973B-23AF6847415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0" y="3732124"/>
            <a:ext cx="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1" name="Line 37">
            <a:extLst>
              <a:ext uri="{FF2B5EF4-FFF2-40B4-BE49-F238E27FC236}">
                <a16:creationId xmlns:a16="http://schemas.microsoft.com/office/drawing/2014/main" id="{D8FB9A96-F1CD-4F30-A912-2F00030921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34937" y="3750365"/>
            <a:ext cx="19879" cy="104574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2" name="Line 38">
            <a:extLst>
              <a:ext uri="{FF2B5EF4-FFF2-40B4-BE49-F238E27FC236}">
                <a16:creationId xmlns:a16="http://schemas.microsoft.com/office/drawing/2014/main" id="{8FA0EF4F-D174-466C-BD17-C207A86AECD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53600" y="3732124"/>
            <a:ext cx="0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algn="ctr"/>
            <a:endParaRPr lang="en-US" b="1"/>
          </a:p>
        </p:txBody>
      </p:sp>
      <p:sp>
        <p:nvSpPr>
          <p:cNvPr id="23" name="AutoShape 26">
            <a:extLst>
              <a:ext uri="{FF2B5EF4-FFF2-40B4-BE49-F238E27FC236}">
                <a16:creationId xmlns:a16="http://schemas.microsoft.com/office/drawing/2014/main" id="{B26828A6-D71D-4B0C-800F-A2546C620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968" y="3914688"/>
            <a:ext cx="1600200" cy="300036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/>
            <a:r>
              <a:rPr lang="en-US" sz="1200" b="1" dirty="0">
                <a:latin typeface="Tahoma" pitchFamily="34" charset="0"/>
                <a:cs typeface="Arial" charset="0"/>
              </a:rPr>
              <a:t>Masquerade</a:t>
            </a:r>
          </a:p>
        </p:txBody>
      </p:sp>
      <p:sp>
        <p:nvSpPr>
          <p:cNvPr id="25" name="AutoShape 27">
            <a:extLst>
              <a:ext uri="{FF2B5EF4-FFF2-40B4-BE49-F238E27FC236}">
                <a16:creationId xmlns:a16="http://schemas.microsoft.com/office/drawing/2014/main" id="{7E54A09F-64EA-423F-8AC3-6BDA547B7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3914687"/>
            <a:ext cx="989013" cy="306387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 dirty="0">
                <a:latin typeface="Tahoma" pitchFamily="34" charset="0"/>
                <a:cs typeface="Arial" charset="0"/>
              </a:rPr>
              <a:t>Replay</a:t>
            </a:r>
            <a:endParaRPr lang="en-US" sz="3600" b="1" dirty="0">
              <a:cs typeface="Arial" charset="0"/>
            </a:endParaRPr>
          </a:p>
        </p:txBody>
      </p:sp>
      <p:sp>
        <p:nvSpPr>
          <p:cNvPr id="26" name="AutoShape 28">
            <a:extLst>
              <a:ext uri="{FF2B5EF4-FFF2-40B4-BE49-F238E27FC236}">
                <a16:creationId xmlns:a16="http://schemas.microsoft.com/office/drawing/2014/main" id="{7B19DCFC-0F0E-42B1-9778-02EC398B8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3904" y="3908338"/>
            <a:ext cx="1361657" cy="306386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 dirty="0">
                <a:latin typeface="Tahoma" pitchFamily="34" charset="0"/>
                <a:cs typeface="Arial" charset="0"/>
              </a:rPr>
              <a:t>Modification</a:t>
            </a:r>
            <a:endParaRPr lang="en-US" sz="3600" b="1" dirty="0">
              <a:cs typeface="Arial" charset="0"/>
            </a:endParaRPr>
          </a:p>
        </p:txBody>
      </p:sp>
      <p:sp>
        <p:nvSpPr>
          <p:cNvPr id="27" name="AutoShape 29">
            <a:extLst>
              <a:ext uri="{FF2B5EF4-FFF2-40B4-BE49-F238E27FC236}">
                <a16:creationId xmlns:a16="http://schemas.microsoft.com/office/drawing/2014/main" id="{64F94A95-EEAD-4307-B8B3-6EA86E591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9806" y="4348073"/>
            <a:ext cx="1778794" cy="365841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0" rIns="0" bIns="32004" anchor="ctr"/>
          <a:lstStyle/>
          <a:p>
            <a:pPr algn="ctr" rtl="0">
              <a:defRPr/>
            </a:pPr>
            <a:r>
              <a:rPr lang="en-US" sz="1000" b="1">
                <a:latin typeface="Tahoma" pitchFamily="34" charset="0"/>
                <a:cs typeface="Tahoma" pitchFamily="34" charset="0"/>
              </a:rPr>
              <a:t>Denial of service</a:t>
            </a:r>
          </a:p>
        </p:txBody>
      </p:sp>
      <p:sp>
        <p:nvSpPr>
          <p:cNvPr id="28" name="AutoShape 30">
            <a:extLst>
              <a:ext uri="{FF2B5EF4-FFF2-40B4-BE49-F238E27FC236}">
                <a16:creationId xmlns:a16="http://schemas.microsoft.com/office/drawing/2014/main" id="{A3AFD206-6109-41CB-BB77-B329B5D7E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986" y="4353862"/>
            <a:ext cx="1302574" cy="33832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lnSpc>
                <a:spcPct val="85000"/>
              </a:lnSpc>
              <a:defRPr/>
            </a:pPr>
            <a:r>
              <a:rPr lang="en-US" sz="1000" b="1">
                <a:latin typeface="Tahoma" pitchFamily="34" charset="0"/>
                <a:cs typeface="Arial" charset="0"/>
              </a:rPr>
              <a:t>Main in the middle</a:t>
            </a:r>
            <a:endParaRPr lang="en-US" sz="3200" b="1">
              <a:cs typeface="Arial" charset="0"/>
            </a:endParaRPr>
          </a:p>
        </p:txBody>
      </p:sp>
      <p:sp>
        <p:nvSpPr>
          <p:cNvPr id="29" name="AutoShape 31">
            <a:extLst>
              <a:ext uri="{FF2B5EF4-FFF2-40B4-BE49-F238E27FC236}">
                <a16:creationId xmlns:a16="http://schemas.microsoft.com/office/drawing/2014/main" id="{E72A1097-AE9C-4F3D-BE3A-6B71568B3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0892" y="4813000"/>
            <a:ext cx="989013" cy="306388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Persistent</a:t>
            </a:r>
            <a:endParaRPr lang="en-US" sz="3600" b="1">
              <a:cs typeface="Arial" charset="0"/>
            </a:endParaRPr>
          </a:p>
        </p:txBody>
      </p:sp>
      <p:sp>
        <p:nvSpPr>
          <p:cNvPr id="30" name="AutoShape 32">
            <a:extLst>
              <a:ext uri="{FF2B5EF4-FFF2-40B4-BE49-F238E27FC236}">
                <a16:creationId xmlns:a16="http://schemas.microsoft.com/office/drawing/2014/main" id="{F10B7023-5365-4BDA-BA23-1E6ABBA90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2134" y="4813000"/>
            <a:ext cx="989013" cy="306388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lnSpc>
                <a:spcPct val="85000"/>
              </a:lnSpc>
              <a:defRPr/>
            </a:pPr>
            <a:r>
              <a:rPr lang="en-US" sz="1200" b="1">
                <a:latin typeface="Tahoma" pitchFamily="34" charset="0"/>
                <a:cs typeface="Arial" charset="0"/>
              </a:rPr>
              <a:t>Others</a:t>
            </a:r>
            <a:endParaRPr lang="en-US" sz="3600" b="1"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CD94B6-EAF5-4EED-81C3-5EF8AB6996FD}"/>
              </a:ext>
            </a:extLst>
          </p:cNvPr>
          <p:cNvSpPr/>
          <p:nvPr/>
        </p:nvSpPr>
        <p:spPr>
          <a:xfrm>
            <a:off x="853678" y="3578067"/>
            <a:ext cx="486330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2- Replay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A valid data transmission is maliciously or fraudulently repeated or delayed.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This is carried out either by the originator or by an adversary.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This occurs after a hacker captured and altered a key part of a message.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By resending this message, a hacker can often obtain valuable information, or gain access to a system. </a:t>
            </a:r>
          </a:p>
        </p:txBody>
      </p:sp>
      <p:sp>
        <p:nvSpPr>
          <p:cNvPr id="31" name="مستطيل 6">
            <a:extLst>
              <a:ext uri="{FF2B5EF4-FFF2-40B4-BE49-F238E27FC236}">
                <a16:creationId xmlns:a16="http://schemas.microsoft.com/office/drawing/2014/main" id="{40AD5798-D40A-4FBA-B8D0-BFE0A001F1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0493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أطلس">
  <a:themeElements>
    <a:clrScheme name="مخصص 10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E7D5C4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TM16401371[[fn=أطلس]]</Template>
  <TotalTime>0</TotalTime>
  <Words>1069</Words>
  <Application>Microsoft Office PowerPoint</Application>
  <PresentationFormat>Widescreen</PresentationFormat>
  <Paragraphs>179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Rockwell</vt:lpstr>
      <vt:lpstr>Sakkal Majalla</vt:lpstr>
      <vt:lpstr>Tahoma</vt:lpstr>
      <vt:lpstr>Wingdings</vt:lpstr>
      <vt:lpstr>أطلس</vt:lpstr>
      <vt:lpstr>1111 CYS Cyber Security Foundations  4#Lecture   Cyber Security concepts and principles– Part 2 </vt:lpstr>
      <vt:lpstr>PowerPoint Presentation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4 Part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سبر 1111</dc:title>
  <dc:creator>Moneerah Nasser Alghonaim</dc:creator>
  <cp:lastModifiedBy>Saad Aloteibi</cp:lastModifiedBy>
  <cp:revision>284</cp:revision>
  <dcterms:created xsi:type="dcterms:W3CDTF">2021-05-23T05:55:00Z</dcterms:created>
  <dcterms:modified xsi:type="dcterms:W3CDTF">2023-01-18T06:20:04Z</dcterms:modified>
</cp:coreProperties>
</file>