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379" r:id="rId3"/>
    <p:sldId id="327" r:id="rId4"/>
    <p:sldId id="408" r:id="rId5"/>
    <p:sldId id="423" r:id="rId6"/>
    <p:sldId id="420" r:id="rId7"/>
    <p:sldId id="424" r:id="rId8"/>
    <p:sldId id="421" r:id="rId9"/>
    <p:sldId id="422" r:id="rId10"/>
    <p:sldId id="425" r:id="rId11"/>
    <p:sldId id="364" r:id="rId12"/>
    <p:sldId id="32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concepts and principles– Part 1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2EB9E358-18E2-4BA8-829A-A1CB5B28F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 and Threats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24BD065-E9DC-45A5-A330-E66C584F931F}"/>
              </a:ext>
            </a:extLst>
          </p:cNvPr>
          <p:cNvSpPr/>
          <p:nvPr/>
        </p:nvSpPr>
        <p:spPr>
          <a:xfrm>
            <a:off x="915739" y="2136339"/>
            <a:ext cx="96992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Attacks and Threats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A </a:t>
            </a:r>
            <a:r>
              <a:rPr lang="en-US" sz="2400" dirty="0">
                <a:solidFill>
                  <a:srgbClr val="FF0000"/>
                </a:solidFill>
              </a:rPr>
              <a:t>threat</a:t>
            </a:r>
            <a:r>
              <a:rPr lang="en-US" sz="2400" dirty="0"/>
              <a:t> is a potential violation of security.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 violation need not actually occur to be a threat.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 fact that the violation might occur means that those actions should be prevented or guarded against.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Those actions are called </a:t>
            </a:r>
            <a:r>
              <a:rPr lang="en-US" sz="2400" dirty="0">
                <a:solidFill>
                  <a:srgbClr val="FF0000"/>
                </a:solidFill>
              </a:rPr>
              <a:t>attacks</a:t>
            </a:r>
            <a:r>
              <a:rPr lang="en-US" sz="2400" dirty="0"/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Those who execute such actions are called attackers.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Security services counter threats to the security of a system.</a:t>
            </a:r>
          </a:p>
        </p:txBody>
      </p:sp>
      <p:sp>
        <p:nvSpPr>
          <p:cNvPr id="8" name="مستطيل 6">
            <a:extLst>
              <a:ext uri="{FF2B5EF4-FFF2-40B4-BE49-F238E27FC236}">
                <a16:creationId xmlns:a16="http://schemas.microsoft.com/office/drawing/2014/main" id="{89DC84FE-062F-4A5A-9A39-67008BF16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45516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List the main categories of security attacks? 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A0D17548-B5A6-447D-AE60-1748CD925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4 Part 1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DDD6C90C-7725-4015-B994-11F2329F3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CIA Triads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Basic Terminologies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Categories of Attackers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Threats</a:t>
            </a: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8F4AD3C6-132E-4526-B89D-ED91006F6E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23" name="مستطيل 6">
            <a:extLst>
              <a:ext uri="{FF2B5EF4-FFF2-40B4-BE49-F238E27FC236}">
                <a16:creationId xmlns:a16="http://schemas.microsoft.com/office/drawing/2014/main" id="{C463655F-B012-4571-940E-4062539C3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4" name="مجموعة 4">
            <a:extLst>
              <a:ext uri="{FF2B5EF4-FFF2-40B4-BE49-F238E27FC236}">
                <a16:creationId xmlns:a16="http://schemas.microsoft.com/office/drawing/2014/main" id="{54AD5ED6-93AC-437F-B7A0-7401CE565E7D}"/>
              </a:ext>
            </a:extLst>
          </p:cNvPr>
          <p:cNvGrpSpPr/>
          <p:nvPr/>
        </p:nvGrpSpPr>
        <p:grpSpPr>
          <a:xfrm>
            <a:off x="4260913" y="1564343"/>
            <a:ext cx="5539238" cy="523220"/>
            <a:chOff x="4792288" y="1181904"/>
            <a:chExt cx="3986131" cy="523220"/>
          </a:xfrm>
        </p:grpSpPr>
        <p:sp>
          <p:nvSpPr>
            <p:cNvPr id="34" name="TextBox 14">
              <a:extLst>
                <a:ext uri="{FF2B5EF4-FFF2-40B4-BE49-F238E27FC236}">
                  <a16:creationId xmlns:a16="http://schemas.microsoft.com/office/drawing/2014/main" id="{AF071597-2381-4BC2-A334-18A3685CC153}"/>
                </a:ext>
              </a:extLst>
            </p:cNvPr>
            <p:cNvSpPr txBox="1"/>
            <p:nvPr/>
          </p:nvSpPr>
          <p:spPr>
            <a:xfrm>
              <a:off x="5192859" y="1181904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	Explain the concept of CIA</a:t>
              </a:r>
            </a:p>
          </p:txBody>
        </p:sp>
        <p:sp>
          <p:nvSpPr>
            <p:cNvPr id="35" name="شكل بيضاوي 2">
              <a:extLst>
                <a:ext uri="{FF2B5EF4-FFF2-40B4-BE49-F238E27FC236}">
                  <a16:creationId xmlns:a16="http://schemas.microsoft.com/office/drawing/2014/main" id="{026AB8FF-6667-4014-9BFF-D7080653658C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5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260913" y="2464855"/>
            <a:ext cx="6029060" cy="954107"/>
            <a:chOff x="4792288" y="1167116"/>
            <a:chExt cx="3915777" cy="954107"/>
          </a:xfrm>
        </p:grpSpPr>
        <p:sp>
          <p:nvSpPr>
            <p:cNvPr id="32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the basic terminology of Cyber Security</a:t>
              </a:r>
            </a:p>
          </p:txBody>
        </p:sp>
        <p:sp>
          <p:nvSpPr>
            <p:cNvPr id="33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6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260913" y="3513077"/>
            <a:ext cx="5077222" cy="954107"/>
            <a:chOff x="4792288" y="1135444"/>
            <a:chExt cx="3915148" cy="954107"/>
          </a:xfrm>
        </p:grpSpPr>
        <p:sp>
          <p:nvSpPr>
            <p:cNvPr id="30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categories of attackers.</a:t>
              </a:r>
            </a:p>
          </p:txBody>
        </p:sp>
        <p:sp>
          <p:nvSpPr>
            <p:cNvPr id="31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  <p:grpSp>
        <p:nvGrpSpPr>
          <p:cNvPr id="27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260913" y="4888336"/>
            <a:ext cx="5307157" cy="523220"/>
            <a:chOff x="4792288" y="1167116"/>
            <a:chExt cx="4202118" cy="523220"/>
          </a:xfrm>
        </p:grpSpPr>
        <p:sp>
          <p:nvSpPr>
            <p:cNvPr id="28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871901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security attacks and threats</a:t>
              </a:r>
            </a:p>
          </p:txBody>
        </p:sp>
        <p:sp>
          <p:nvSpPr>
            <p:cNvPr id="29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</p:txBody>
      </p:sp>
      <p:grpSp>
        <p:nvGrpSpPr>
          <p:cNvPr id="43" name="Group 36">
            <a:extLst>
              <a:ext uri="{FF2B5EF4-FFF2-40B4-BE49-F238E27FC236}">
                <a16:creationId xmlns:a16="http://schemas.microsoft.com/office/drawing/2014/main" id="{B8D22292-D2AC-4496-9688-FA831C42E508}"/>
              </a:ext>
            </a:extLst>
          </p:cNvPr>
          <p:cNvGrpSpPr>
            <a:grpSpLocks/>
          </p:cNvGrpSpPr>
          <p:nvPr/>
        </p:nvGrpSpPr>
        <p:grpSpPr bwMode="auto">
          <a:xfrm>
            <a:off x="3282156" y="2245420"/>
            <a:ext cx="5627687" cy="1189037"/>
            <a:chOff x="1113" y="1437"/>
            <a:chExt cx="3545" cy="749"/>
          </a:xfrm>
        </p:grpSpPr>
        <p:sp>
          <p:nvSpPr>
            <p:cNvPr id="44" name="Line 4">
              <a:extLst>
                <a:ext uri="{FF2B5EF4-FFF2-40B4-BE49-F238E27FC236}">
                  <a16:creationId xmlns:a16="http://schemas.microsoft.com/office/drawing/2014/main" id="{F5258370-F1B9-4847-A8AF-1798F1218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1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5" name="Line 5">
              <a:extLst>
                <a:ext uri="{FF2B5EF4-FFF2-40B4-BE49-F238E27FC236}">
                  <a16:creationId xmlns:a16="http://schemas.microsoft.com/office/drawing/2014/main" id="{374A1259-E7EE-4AC6-812F-336D986161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3" y="1715"/>
              <a:ext cx="353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315C5514-4BCD-4AB1-8604-85F0CF4E37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3" y="1708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927C2DE-8943-4DF5-9742-7071DAAB3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676EB1B1-1157-42BF-8C43-6F2971172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1719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EBE20E31-0C64-4B9D-B340-C2FD8714B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50" name="AutoShape 10">
            <a:extLst>
              <a:ext uri="{FF2B5EF4-FFF2-40B4-BE49-F238E27FC236}">
                <a16:creationId xmlns:a16="http://schemas.microsoft.com/office/drawing/2014/main" id="{F1F9CD12-76FF-4EF0-A7A6-22A4B6C6E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7468" y="3096320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Interruption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1" name="AutoShape 11">
            <a:extLst>
              <a:ext uri="{FF2B5EF4-FFF2-40B4-BE49-F238E27FC236}">
                <a16:creationId xmlns:a16="http://schemas.microsoft.com/office/drawing/2014/main" id="{666A8097-49CB-4697-B687-2B52B69FA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068" y="3102670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Interception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2" name="AutoShape 12">
            <a:extLst>
              <a:ext uri="{FF2B5EF4-FFF2-40B4-BE49-F238E27FC236}">
                <a16:creationId xmlns:a16="http://schemas.microsoft.com/office/drawing/2014/main" id="{0648383F-D6F1-4779-9433-5B70B993F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668" y="3105845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Modification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B79C91F0-C8D2-409D-B744-704D703C1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268" y="3107432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Fabrication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A408E96B-8405-4683-B11B-EFBAD69B3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3268" y="1869182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attacks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BB9814-A5B6-4F3E-9BCE-DF4F810F2789}"/>
              </a:ext>
            </a:extLst>
          </p:cNvPr>
          <p:cNvSpPr/>
          <p:nvPr/>
        </p:nvSpPr>
        <p:spPr>
          <a:xfrm>
            <a:off x="915739" y="3694957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1- </a:t>
            </a:r>
            <a:r>
              <a:rPr lang="en-US" b="1" dirty="0"/>
              <a:t>Interruption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an attack on the availability of system resources such as:</a:t>
            </a:r>
          </a:p>
          <a:p>
            <a:r>
              <a:rPr lang="en-US" dirty="0"/>
              <a:t>    1- Server resources</a:t>
            </a:r>
          </a:p>
          <a:p>
            <a:r>
              <a:rPr lang="en-US" dirty="0"/>
              <a:t>    2- Database and information resources</a:t>
            </a:r>
          </a:p>
          <a:p>
            <a:r>
              <a:rPr lang="en-US" dirty="0"/>
              <a:t>    3- Local resources</a:t>
            </a:r>
          </a:p>
          <a:p>
            <a:r>
              <a:rPr lang="en-US" dirty="0"/>
              <a:t>   4- Network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 asset of the system is destroyed or becomes unusable.</a:t>
            </a:r>
          </a:p>
        </p:txBody>
      </p:sp>
      <p:sp>
        <p:nvSpPr>
          <p:cNvPr id="55" name="AutoShape 16">
            <a:extLst>
              <a:ext uri="{FF2B5EF4-FFF2-40B4-BE49-F238E27FC236}">
                <a16:creationId xmlns:a16="http://schemas.microsoft.com/office/drawing/2014/main" id="{DF4217E4-B704-4863-8328-BAB3A61E0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268" y="4623643"/>
            <a:ext cx="1539875" cy="300038"/>
          </a:xfrm>
          <a:prstGeom prst="rightArrow">
            <a:avLst>
              <a:gd name="adj1" fmla="val 50000"/>
              <a:gd name="adj2" fmla="val 128307"/>
            </a:avLst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>
              <a:latin typeface="Arial" panose="020B0604020202020204" pitchFamily="34" charset="0"/>
            </a:endParaRPr>
          </a:p>
        </p:txBody>
      </p:sp>
      <p:grpSp>
        <p:nvGrpSpPr>
          <p:cNvPr id="56" name="Group 36">
            <a:extLst>
              <a:ext uri="{FF2B5EF4-FFF2-40B4-BE49-F238E27FC236}">
                <a16:creationId xmlns:a16="http://schemas.microsoft.com/office/drawing/2014/main" id="{1C8B782E-4F0F-4A85-AE1E-C65531A6F2EE}"/>
              </a:ext>
            </a:extLst>
          </p:cNvPr>
          <p:cNvGrpSpPr>
            <a:grpSpLocks/>
          </p:cNvGrpSpPr>
          <p:nvPr/>
        </p:nvGrpSpPr>
        <p:grpSpPr bwMode="auto">
          <a:xfrm>
            <a:off x="8541543" y="5004643"/>
            <a:ext cx="711200" cy="658813"/>
            <a:chOff x="1776" y="3456"/>
            <a:chExt cx="544" cy="543"/>
          </a:xfrm>
        </p:grpSpPr>
        <p:sp>
          <p:nvSpPr>
            <p:cNvPr id="57" name="Text Box 22">
              <a:extLst>
                <a:ext uri="{FF2B5EF4-FFF2-40B4-BE49-F238E27FC236}">
                  <a16:creationId xmlns:a16="http://schemas.microsoft.com/office/drawing/2014/main" id="{41B7BC7E-B5FF-42CA-B157-A205F883B5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3456"/>
              <a:ext cx="544" cy="144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900" b="1" u="sng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Information</a:t>
              </a:r>
              <a:endParaRPr lang="en-US" altLang="en-US" sz="36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58" name="Group 35">
              <a:extLst>
                <a:ext uri="{FF2B5EF4-FFF2-40B4-BE49-F238E27FC236}">
                  <a16:creationId xmlns:a16="http://schemas.microsoft.com/office/drawing/2014/main" id="{591F6296-105C-4389-AD57-C300AA9DC4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8" y="3593"/>
              <a:ext cx="450" cy="406"/>
              <a:chOff x="1828" y="3593"/>
              <a:chExt cx="450" cy="406"/>
            </a:xfrm>
          </p:grpSpPr>
          <p:sp>
            <p:nvSpPr>
              <p:cNvPr id="59" name="AutoShape 31">
                <a:extLst>
                  <a:ext uri="{FF2B5EF4-FFF2-40B4-BE49-F238E27FC236}">
                    <a16:creationId xmlns:a16="http://schemas.microsoft.com/office/drawing/2014/main" id="{3DD5E873-EF7B-42C8-950B-B818615E3F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850" y="3571"/>
                <a:ext cx="406" cy="450"/>
              </a:xfrm>
              <a:prstGeom prst="foldedCorner">
                <a:avLst>
                  <a:gd name="adj" fmla="val 12500"/>
                </a:avLst>
              </a:prstGeom>
              <a:solidFill>
                <a:srgbClr val="CCFF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eaVert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" name="Line 23">
                <a:extLst>
                  <a:ext uri="{FF2B5EF4-FFF2-40B4-BE49-F238E27FC236}">
                    <a16:creationId xmlns:a16="http://schemas.microsoft.com/office/drawing/2014/main" id="{5FD26B1A-4A2E-4A03-8C15-1F169FD9A7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646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24">
                <a:extLst>
                  <a:ext uri="{FF2B5EF4-FFF2-40B4-BE49-F238E27FC236}">
                    <a16:creationId xmlns:a16="http://schemas.microsoft.com/office/drawing/2014/main" id="{4ED26578-31D7-447E-8910-4C5DF83020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4" y="3688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25">
                <a:extLst>
                  <a:ext uri="{FF2B5EF4-FFF2-40B4-BE49-F238E27FC236}">
                    <a16:creationId xmlns:a16="http://schemas.microsoft.com/office/drawing/2014/main" id="{B85F3CAD-227B-40A1-A278-4767EB85FF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39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26">
                <a:extLst>
                  <a:ext uri="{FF2B5EF4-FFF2-40B4-BE49-F238E27FC236}">
                    <a16:creationId xmlns:a16="http://schemas.microsoft.com/office/drawing/2014/main" id="{127BF80E-2C5A-408D-900D-7042F7F34E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81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Line 27">
                <a:extLst>
                  <a:ext uri="{FF2B5EF4-FFF2-40B4-BE49-F238E27FC236}">
                    <a16:creationId xmlns:a16="http://schemas.microsoft.com/office/drawing/2014/main" id="{532A4CD9-6247-448F-B156-8117ECD472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832"/>
                <a:ext cx="33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28">
                <a:extLst>
                  <a:ext uri="{FF2B5EF4-FFF2-40B4-BE49-F238E27FC236}">
                    <a16:creationId xmlns:a16="http://schemas.microsoft.com/office/drawing/2014/main" id="{5CFCE7BA-A224-4BFF-8EEF-01D836F009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874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29">
                <a:extLst>
                  <a:ext uri="{FF2B5EF4-FFF2-40B4-BE49-F238E27FC236}">
                    <a16:creationId xmlns:a16="http://schemas.microsoft.com/office/drawing/2014/main" id="{4A2C29EB-E7B9-4731-B299-0DD48FB5FD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25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30">
                <a:extLst>
                  <a:ext uri="{FF2B5EF4-FFF2-40B4-BE49-F238E27FC236}">
                    <a16:creationId xmlns:a16="http://schemas.microsoft.com/office/drawing/2014/main" id="{C1DC1E59-9A8C-4E3E-995B-54727B4B2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67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AutoShape 44">
            <a:extLst>
              <a:ext uri="{FF2B5EF4-FFF2-40B4-BE49-F238E27FC236}">
                <a16:creationId xmlns:a16="http://schemas.microsoft.com/office/drawing/2014/main" id="{D9EA9270-78CF-49AE-AEEA-EEBEB1B88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6143" y="4014043"/>
            <a:ext cx="838200" cy="1500188"/>
          </a:xfrm>
          <a:prstGeom prst="cube">
            <a:avLst>
              <a:gd name="adj" fmla="val 84093"/>
            </a:avLst>
          </a:prstGeom>
          <a:gradFill rotWithShape="1">
            <a:gsLst>
              <a:gs pos="0">
                <a:schemeClr val="accent1"/>
              </a:gs>
              <a:gs pos="100000">
                <a:srgbClr val="FCF2F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>
              <a:latin typeface="Arial" panose="020B0604020202020204" pitchFamily="34" charset="0"/>
            </a:endParaRPr>
          </a:p>
        </p:txBody>
      </p:sp>
      <p:grpSp>
        <p:nvGrpSpPr>
          <p:cNvPr id="69" name="Group 30">
            <a:extLst>
              <a:ext uri="{FF2B5EF4-FFF2-40B4-BE49-F238E27FC236}">
                <a16:creationId xmlns:a16="http://schemas.microsoft.com/office/drawing/2014/main" id="{AC96EC8E-7385-49D8-BD99-A86FDDB9EF2F}"/>
              </a:ext>
            </a:extLst>
          </p:cNvPr>
          <p:cNvGrpSpPr>
            <a:grpSpLocks/>
          </p:cNvGrpSpPr>
          <p:nvPr/>
        </p:nvGrpSpPr>
        <p:grpSpPr bwMode="auto">
          <a:xfrm>
            <a:off x="10495756" y="4518868"/>
            <a:ext cx="966787" cy="1006475"/>
            <a:chOff x="5103" y="3198"/>
            <a:chExt cx="609" cy="634"/>
          </a:xfrm>
        </p:grpSpPr>
        <p:sp>
          <p:nvSpPr>
            <p:cNvPr id="70" name="Text Box 20">
              <a:extLst>
                <a:ext uri="{FF2B5EF4-FFF2-40B4-BE49-F238E27FC236}">
                  <a16:creationId xmlns:a16="http://schemas.microsoft.com/office/drawing/2014/main" id="{FB78BD70-3F27-43A7-82AE-7FA9DE1DD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3" y="359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Destination</a:t>
              </a:r>
            </a:p>
          </p:txBody>
        </p:sp>
        <p:pic>
          <p:nvPicPr>
            <p:cNvPr id="71" name="Picture 32">
              <a:extLst>
                <a:ext uri="{FF2B5EF4-FFF2-40B4-BE49-F238E27FC236}">
                  <a16:creationId xmlns:a16="http://schemas.microsoft.com/office/drawing/2014/main" id="{71DAB079-B8FA-44B2-8436-75D38290AD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3" y="319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" name="Group 33">
            <a:extLst>
              <a:ext uri="{FF2B5EF4-FFF2-40B4-BE49-F238E27FC236}">
                <a16:creationId xmlns:a16="http://schemas.microsoft.com/office/drawing/2014/main" id="{34AB82C1-F70E-4C6E-9B2A-3E0A283F476C}"/>
              </a:ext>
            </a:extLst>
          </p:cNvPr>
          <p:cNvGrpSpPr>
            <a:grpSpLocks/>
          </p:cNvGrpSpPr>
          <p:nvPr/>
        </p:nvGrpSpPr>
        <p:grpSpPr bwMode="auto">
          <a:xfrm>
            <a:off x="7371556" y="4471243"/>
            <a:ext cx="966787" cy="1006475"/>
            <a:chOff x="3014" y="3168"/>
            <a:chExt cx="609" cy="634"/>
          </a:xfrm>
        </p:grpSpPr>
        <p:sp>
          <p:nvSpPr>
            <p:cNvPr id="73" name="Text Box 20">
              <a:extLst>
                <a:ext uri="{FF2B5EF4-FFF2-40B4-BE49-F238E27FC236}">
                  <a16:creationId xmlns:a16="http://schemas.microsoft.com/office/drawing/2014/main" id="{3486606B-A450-46F1-9B4A-A6D1CBD7B8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4" y="356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Source</a:t>
              </a:r>
            </a:p>
          </p:txBody>
        </p:sp>
        <p:pic>
          <p:nvPicPr>
            <p:cNvPr id="74" name="Picture 35">
              <a:extLst>
                <a:ext uri="{FF2B5EF4-FFF2-40B4-BE49-F238E27FC236}">
                  <a16:creationId xmlns:a16="http://schemas.microsoft.com/office/drawing/2014/main" id="{57E5D17A-0146-45AD-AC4D-43418BFA0C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" y="316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9" name="مستطيل 6">
            <a:extLst>
              <a:ext uri="{FF2B5EF4-FFF2-40B4-BE49-F238E27FC236}">
                <a16:creationId xmlns:a16="http://schemas.microsoft.com/office/drawing/2014/main" id="{0C35F14D-954F-44ED-9F50-0365D48D0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</p:txBody>
      </p:sp>
      <p:grpSp>
        <p:nvGrpSpPr>
          <p:cNvPr id="43" name="Group 36">
            <a:extLst>
              <a:ext uri="{FF2B5EF4-FFF2-40B4-BE49-F238E27FC236}">
                <a16:creationId xmlns:a16="http://schemas.microsoft.com/office/drawing/2014/main" id="{B8D22292-D2AC-4496-9688-FA831C42E508}"/>
              </a:ext>
            </a:extLst>
          </p:cNvPr>
          <p:cNvGrpSpPr>
            <a:grpSpLocks/>
          </p:cNvGrpSpPr>
          <p:nvPr/>
        </p:nvGrpSpPr>
        <p:grpSpPr bwMode="auto">
          <a:xfrm>
            <a:off x="3282156" y="2245420"/>
            <a:ext cx="5627687" cy="1189037"/>
            <a:chOff x="1113" y="1437"/>
            <a:chExt cx="3545" cy="749"/>
          </a:xfrm>
        </p:grpSpPr>
        <p:sp>
          <p:nvSpPr>
            <p:cNvPr id="44" name="Line 4">
              <a:extLst>
                <a:ext uri="{FF2B5EF4-FFF2-40B4-BE49-F238E27FC236}">
                  <a16:creationId xmlns:a16="http://schemas.microsoft.com/office/drawing/2014/main" id="{F5258370-F1B9-4847-A8AF-1798F1218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1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5" name="Line 5">
              <a:extLst>
                <a:ext uri="{FF2B5EF4-FFF2-40B4-BE49-F238E27FC236}">
                  <a16:creationId xmlns:a16="http://schemas.microsoft.com/office/drawing/2014/main" id="{374A1259-E7EE-4AC6-812F-336D986161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3" y="1715"/>
              <a:ext cx="353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315C5514-4BCD-4AB1-8604-85F0CF4E37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3" y="1708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927C2DE-8943-4DF5-9742-7071DAAB3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676EB1B1-1157-42BF-8C43-6F2971172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1719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EBE20E31-0C64-4B9D-B340-C2FD8714B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50" name="AutoShape 10">
            <a:extLst>
              <a:ext uri="{FF2B5EF4-FFF2-40B4-BE49-F238E27FC236}">
                <a16:creationId xmlns:a16="http://schemas.microsoft.com/office/drawing/2014/main" id="{F1F9CD12-76FF-4EF0-A7A6-22A4B6C6E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7468" y="3096320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Interruption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1" name="AutoShape 11">
            <a:extLst>
              <a:ext uri="{FF2B5EF4-FFF2-40B4-BE49-F238E27FC236}">
                <a16:creationId xmlns:a16="http://schemas.microsoft.com/office/drawing/2014/main" id="{666A8097-49CB-4697-B687-2B52B69FA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068" y="3102670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Interception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2" name="AutoShape 12">
            <a:extLst>
              <a:ext uri="{FF2B5EF4-FFF2-40B4-BE49-F238E27FC236}">
                <a16:creationId xmlns:a16="http://schemas.microsoft.com/office/drawing/2014/main" id="{0648383F-D6F1-4779-9433-5B70B993F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668" y="3105845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Modification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B79C91F0-C8D2-409D-B744-704D703C1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268" y="3107432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Fabrication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A408E96B-8405-4683-B11B-EFBAD69B3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3268" y="1869182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attacks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BB9814-A5B6-4F3E-9BCE-DF4F810F2789}"/>
              </a:ext>
            </a:extLst>
          </p:cNvPr>
          <p:cNvSpPr/>
          <p:nvPr/>
        </p:nvSpPr>
        <p:spPr>
          <a:xfrm>
            <a:off x="904460" y="3829743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1- </a:t>
            </a:r>
            <a:r>
              <a:rPr lang="en-US" b="1" dirty="0"/>
              <a:t>Interruption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Examples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1- destruction of a piece of hardware such as a hard disk,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2- cutting the communication line, 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3- disabling the file management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4- denial of service.</a:t>
            </a:r>
          </a:p>
        </p:txBody>
      </p:sp>
      <p:sp>
        <p:nvSpPr>
          <p:cNvPr id="55" name="AutoShape 16">
            <a:extLst>
              <a:ext uri="{FF2B5EF4-FFF2-40B4-BE49-F238E27FC236}">
                <a16:creationId xmlns:a16="http://schemas.microsoft.com/office/drawing/2014/main" id="{DF4217E4-B704-4863-8328-BAB3A61E0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268" y="4623643"/>
            <a:ext cx="1539875" cy="300038"/>
          </a:xfrm>
          <a:prstGeom prst="rightArrow">
            <a:avLst>
              <a:gd name="adj1" fmla="val 50000"/>
              <a:gd name="adj2" fmla="val 128307"/>
            </a:avLst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>
              <a:latin typeface="Arial" panose="020B0604020202020204" pitchFamily="34" charset="0"/>
            </a:endParaRPr>
          </a:p>
        </p:txBody>
      </p:sp>
      <p:grpSp>
        <p:nvGrpSpPr>
          <p:cNvPr id="56" name="Group 36">
            <a:extLst>
              <a:ext uri="{FF2B5EF4-FFF2-40B4-BE49-F238E27FC236}">
                <a16:creationId xmlns:a16="http://schemas.microsoft.com/office/drawing/2014/main" id="{1C8B782E-4F0F-4A85-AE1E-C65531A6F2EE}"/>
              </a:ext>
            </a:extLst>
          </p:cNvPr>
          <p:cNvGrpSpPr>
            <a:grpSpLocks/>
          </p:cNvGrpSpPr>
          <p:nvPr/>
        </p:nvGrpSpPr>
        <p:grpSpPr bwMode="auto">
          <a:xfrm>
            <a:off x="8541543" y="5004643"/>
            <a:ext cx="711200" cy="658813"/>
            <a:chOff x="1776" y="3456"/>
            <a:chExt cx="544" cy="543"/>
          </a:xfrm>
        </p:grpSpPr>
        <p:sp>
          <p:nvSpPr>
            <p:cNvPr id="57" name="Text Box 22">
              <a:extLst>
                <a:ext uri="{FF2B5EF4-FFF2-40B4-BE49-F238E27FC236}">
                  <a16:creationId xmlns:a16="http://schemas.microsoft.com/office/drawing/2014/main" id="{41B7BC7E-B5FF-42CA-B157-A205F883B5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3456"/>
              <a:ext cx="544" cy="144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900" b="1" u="sng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Information</a:t>
              </a:r>
              <a:endParaRPr lang="en-US" altLang="en-US" sz="36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58" name="Group 35">
              <a:extLst>
                <a:ext uri="{FF2B5EF4-FFF2-40B4-BE49-F238E27FC236}">
                  <a16:creationId xmlns:a16="http://schemas.microsoft.com/office/drawing/2014/main" id="{591F6296-105C-4389-AD57-C300AA9DC4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8" y="3593"/>
              <a:ext cx="450" cy="406"/>
              <a:chOff x="1828" y="3593"/>
              <a:chExt cx="450" cy="406"/>
            </a:xfrm>
          </p:grpSpPr>
          <p:sp>
            <p:nvSpPr>
              <p:cNvPr id="59" name="AutoShape 31">
                <a:extLst>
                  <a:ext uri="{FF2B5EF4-FFF2-40B4-BE49-F238E27FC236}">
                    <a16:creationId xmlns:a16="http://schemas.microsoft.com/office/drawing/2014/main" id="{3DD5E873-EF7B-42C8-950B-B818615E3F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850" y="3571"/>
                <a:ext cx="406" cy="450"/>
              </a:xfrm>
              <a:prstGeom prst="foldedCorner">
                <a:avLst>
                  <a:gd name="adj" fmla="val 12500"/>
                </a:avLst>
              </a:prstGeom>
              <a:solidFill>
                <a:srgbClr val="CCFF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eaVert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ar-EG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" name="Line 23">
                <a:extLst>
                  <a:ext uri="{FF2B5EF4-FFF2-40B4-BE49-F238E27FC236}">
                    <a16:creationId xmlns:a16="http://schemas.microsoft.com/office/drawing/2014/main" id="{5FD26B1A-4A2E-4A03-8C15-1F169FD9A7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646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24">
                <a:extLst>
                  <a:ext uri="{FF2B5EF4-FFF2-40B4-BE49-F238E27FC236}">
                    <a16:creationId xmlns:a16="http://schemas.microsoft.com/office/drawing/2014/main" id="{4ED26578-31D7-447E-8910-4C5DF83020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4" y="3688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25">
                <a:extLst>
                  <a:ext uri="{FF2B5EF4-FFF2-40B4-BE49-F238E27FC236}">
                    <a16:creationId xmlns:a16="http://schemas.microsoft.com/office/drawing/2014/main" id="{B85F3CAD-227B-40A1-A278-4767EB85FF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39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Line 26">
                <a:extLst>
                  <a:ext uri="{FF2B5EF4-FFF2-40B4-BE49-F238E27FC236}">
                    <a16:creationId xmlns:a16="http://schemas.microsoft.com/office/drawing/2014/main" id="{127BF80E-2C5A-408D-900D-7042F7F34E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81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Line 27">
                <a:extLst>
                  <a:ext uri="{FF2B5EF4-FFF2-40B4-BE49-F238E27FC236}">
                    <a16:creationId xmlns:a16="http://schemas.microsoft.com/office/drawing/2014/main" id="{532A4CD9-6247-448F-B156-8117ECD472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832"/>
                <a:ext cx="33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Line 28">
                <a:extLst>
                  <a:ext uri="{FF2B5EF4-FFF2-40B4-BE49-F238E27FC236}">
                    <a16:creationId xmlns:a16="http://schemas.microsoft.com/office/drawing/2014/main" id="{5CFCE7BA-A224-4BFF-8EEF-01D836F009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874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29">
                <a:extLst>
                  <a:ext uri="{FF2B5EF4-FFF2-40B4-BE49-F238E27FC236}">
                    <a16:creationId xmlns:a16="http://schemas.microsoft.com/office/drawing/2014/main" id="{4A2C29EB-E7B9-4731-B299-0DD48FB5FD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25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30">
                <a:extLst>
                  <a:ext uri="{FF2B5EF4-FFF2-40B4-BE49-F238E27FC236}">
                    <a16:creationId xmlns:a16="http://schemas.microsoft.com/office/drawing/2014/main" id="{C1DC1E59-9A8C-4E3E-995B-54727B4B20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67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AutoShape 44">
            <a:extLst>
              <a:ext uri="{FF2B5EF4-FFF2-40B4-BE49-F238E27FC236}">
                <a16:creationId xmlns:a16="http://schemas.microsoft.com/office/drawing/2014/main" id="{D9EA9270-78CF-49AE-AEEA-EEBEB1B88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6143" y="4014043"/>
            <a:ext cx="838200" cy="1500188"/>
          </a:xfrm>
          <a:prstGeom prst="cube">
            <a:avLst>
              <a:gd name="adj" fmla="val 84093"/>
            </a:avLst>
          </a:prstGeom>
          <a:gradFill rotWithShape="1">
            <a:gsLst>
              <a:gs pos="0">
                <a:schemeClr val="accent1"/>
              </a:gs>
              <a:gs pos="100000">
                <a:srgbClr val="FCF2F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EG" altLang="en-US">
              <a:latin typeface="Arial" panose="020B0604020202020204" pitchFamily="34" charset="0"/>
            </a:endParaRPr>
          </a:p>
        </p:txBody>
      </p:sp>
      <p:grpSp>
        <p:nvGrpSpPr>
          <p:cNvPr id="69" name="Group 30">
            <a:extLst>
              <a:ext uri="{FF2B5EF4-FFF2-40B4-BE49-F238E27FC236}">
                <a16:creationId xmlns:a16="http://schemas.microsoft.com/office/drawing/2014/main" id="{AC96EC8E-7385-49D8-BD99-A86FDDB9EF2F}"/>
              </a:ext>
            </a:extLst>
          </p:cNvPr>
          <p:cNvGrpSpPr>
            <a:grpSpLocks/>
          </p:cNvGrpSpPr>
          <p:nvPr/>
        </p:nvGrpSpPr>
        <p:grpSpPr bwMode="auto">
          <a:xfrm>
            <a:off x="10495756" y="4518868"/>
            <a:ext cx="966787" cy="1006475"/>
            <a:chOff x="5103" y="3198"/>
            <a:chExt cx="609" cy="634"/>
          </a:xfrm>
        </p:grpSpPr>
        <p:sp>
          <p:nvSpPr>
            <p:cNvPr id="70" name="Text Box 20">
              <a:extLst>
                <a:ext uri="{FF2B5EF4-FFF2-40B4-BE49-F238E27FC236}">
                  <a16:creationId xmlns:a16="http://schemas.microsoft.com/office/drawing/2014/main" id="{FB78BD70-3F27-43A7-82AE-7FA9DE1DD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3" y="359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Destination</a:t>
              </a:r>
            </a:p>
          </p:txBody>
        </p:sp>
        <p:pic>
          <p:nvPicPr>
            <p:cNvPr id="71" name="Picture 32">
              <a:extLst>
                <a:ext uri="{FF2B5EF4-FFF2-40B4-BE49-F238E27FC236}">
                  <a16:creationId xmlns:a16="http://schemas.microsoft.com/office/drawing/2014/main" id="{71DAB079-B8FA-44B2-8436-75D38290AD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3" y="319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2" name="Group 33">
            <a:extLst>
              <a:ext uri="{FF2B5EF4-FFF2-40B4-BE49-F238E27FC236}">
                <a16:creationId xmlns:a16="http://schemas.microsoft.com/office/drawing/2014/main" id="{34AB82C1-F70E-4C6E-9B2A-3E0A283F476C}"/>
              </a:ext>
            </a:extLst>
          </p:cNvPr>
          <p:cNvGrpSpPr>
            <a:grpSpLocks/>
          </p:cNvGrpSpPr>
          <p:nvPr/>
        </p:nvGrpSpPr>
        <p:grpSpPr bwMode="auto">
          <a:xfrm>
            <a:off x="7371556" y="4471243"/>
            <a:ext cx="966787" cy="1006475"/>
            <a:chOff x="3014" y="3168"/>
            <a:chExt cx="609" cy="634"/>
          </a:xfrm>
        </p:grpSpPr>
        <p:sp>
          <p:nvSpPr>
            <p:cNvPr id="73" name="Text Box 20">
              <a:extLst>
                <a:ext uri="{FF2B5EF4-FFF2-40B4-BE49-F238E27FC236}">
                  <a16:creationId xmlns:a16="http://schemas.microsoft.com/office/drawing/2014/main" id="{3486606B-A450-46F1-9B4A-A6D1CBD7B8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4" y="356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Source</a:t>
              </a:r>
            </a:p>
          </p:txBody>
        </p:sp>
        <p:pic>
          <p:nvPicPr>
            <p:cNvPr id="74" name="Picture 35">
              <a:extLst>
                <a:ext uri="{FF2B5EF4-FFF2-40B4-BE49-F238E27FC236}">
                  <a16:creationId xmlns:a16="http://schemas.microsoft.com/office/drawing/2014/main" id="{57E5D17A-0146-45AD-AC4D-43418BFA0C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" y="316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9" name="مستطيل 6">
            <a:extLst>
              <a:ext uri="{FF2B5EF4-FFF2-40B4-BE49-F238E27FC236}">
                <a16:creationId xmlns:a16="http://schemas.microsoft.com/office/drawing/2014/main" id="{914EFD93-5133-4225-92E4-10745E046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127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</p:txBody>
      </p:sp>
      <p:grpSp>
        <p:nvGrpSpPr>
          <p:cNvPr id="43" name="Group 36">
            <a:extLst>
              <a:ext uri="{FF2B5EF4-FFF2-40B4-BE49-F238E27FC236}">
                <a16:creationId xmlns:a16="http://schemas.microsoft.com/office/drawing/2014/main" id="{B8D22292-D2AC-4496-9688-FA831C42E508}"/>
              </a:ext>
            </a:extLst>
          </p:cNvPr>
          <p:cNvGrpSpPr>
            <a:grpSpLocks/>
          </p:cNvGrpSpPr>
          <p:nvPr/>
        </p:nvGrpSpPr>
        <p:grpSpPr bwMode="auto">
          <a:xfrm>
            <a:off x="3282156" y="2245420"/>
            <a:ext cx="5627687" cy="1189037"/>
            <a:chOff x="1113" y="1437"/>
            <a:chExt cx="3545" cy="749"/>
          </a:xfrm>
        </p:grpSpPr>
        <p:sp>
          <p:nvSpPr>
            <p:cNvPr id="44" name="Line 4">
              <a:extLst>
                <a:ext uri="{FF2B5EF4-FFF2-40B4-BE49-F238E27FC236}">
                  <a16:creationId xmlns:a16="http://schemas.microsoft.com/office/drawing/2014/main" id="{F5258370-F1B9-4847-A8AF-1798F1218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1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5" name="Line 5">
              <a:extLst>
                <a:ext uri="{FF2B5EF4-FFF2-40B4-BE49-F238E27FC236}">
                  <a16:creationId xmlns:a16="http://schemas.microsoft.com/office/drawing/2014/main" id="{374A1259-E7EE-4AC6-812F-336D986161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3" y="1715"/>
              <a:ext cx="353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315C5514-4BCD-4AB1-8604-85F0CF4E37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3" y="1708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927C2DE-8943-4DF5-9742-7071DAAB3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676EB1B1-1157-42BF-8C43-6F2971172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1719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EBE20E31-0C64-4B9D-B340-C2FD8714B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50" name="AutoShape 10">
            <a:extLst>
              <a:ext uri="{FF2B5EF4-FFF2-40B4-BE49-F238E27FC236}">
                <a16:creationId xmlns:a16="http://schemas.microsoft.com/office/drawing/2014/main" id="{F1F9CD12-76FF-4EF0-A7A6-22A4B6C6E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7468" y="3096320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Interruption </a:t>
            </a:r>
          </a:p>
        </p:txBody>
      </p:sp>
      <p:sp>
        <p:nvSpPr>
          <p:cNvPr id="51" name="AutoShape 11">
            <a:extLst>
              <a:ext uri="{FF2B5EF4-FFF2-40B4-BE49-F238E27FC236}">
                <a16:creationId xmlns:a16="http://schemas.microsoft.com/office/drawing/2014/main" id="{666A8097-49CB-4697-B687-2B52B69FA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068" y="3102670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 dirty="0">
                <a:latin typeface="Tahoma" pitchFamily="34" charset="0"/>
                <a:cs typeface="Arial" charset="0"/>
              </a:rPr>
              <a:t>Interception</a:t>
            </a:r>
            <a:endParaRPr lang="en-US" sz="4000" b="1" dirty="0">
              <a:latin typeface="Arial" charset="0"/>
              <a:cs typeface="Arial" charset="0"/>
            </a:endParaRPr>
          </a:p>
        </p:txBody>
      </p:sp>
      <p:sp>
        <p:nvSpPr>
          <p:cNvPr id="52" name="AutoShape 12">
            <a:extLst>
              <a:ext uri="{FF2B5EF4-FFF2-40B4-BE49-F238E27FC236}">
                <a16:creationId xmlns:a16="http://schemas.microsoft.com/office/drawing/2014/main" id="{0648383F-D6F1-4779-9433-5B70B993F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668" y="3105845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Modification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B79C91F0-C8D2-409D-B744-704D703C1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268" y="3107432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Fabrication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A408E96B-8405-4683-B11B-EFBAD69B3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3268" y="1869182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attacks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BB9814-A5B6-4F3E-9BCE-DF4F810F2789}"/>
              </a:ext>
            </a:extLst>
          </p:cNvPr>
          <p:cNvSpPr/>
          <p:nvPr/>
        </p:nvSpPr>
        <p:spPr>
          <a:xfrm>
            <a:off x="905668" y="3840871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1- </a:t>
            </a:r>
            <a:r>
              <a:rPr lang="en-US" b="1" dirty="0"/>
              <a:t>Interception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an attack on confidentiality.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Unauthorized party (person, program) gains access to an asset.</a:t>
            </a:r>
          </a:p>
          <a:p>
            <a:r>
              <a:rPr lang="en-US" dirty="0">
                <a:solidFill>
                  <a:srgbClr val="FF0000"/>
                </a:solidFill>
              </a:rPr>
              <a:t>Examples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1- wiretapping to capture data in a network, 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2- unauthorized copying of files or programs.</a:t>
            </a:r>
          </a:p>
        </p:txBody>
      </p:sp>
      <p:sp>
        <p:nvSpPr>
          <p:cNvPr id="39" name="AutoShape 16">
            <a:extLst>
              <a:ext uri="{FF2B5EF4-FFF2-40B4-BE49-F238E27FC236}">
                <a16:creationId xmlns:a16="http://schemas.microsoft.com/office/drawing/2014/main" id="{10B4350F-9F8E-4B8C-A383-80D7F7E4B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619" y="4074219"/>
            <a:ext cx="2454275" cy="300038"/>
          </a:xfrm>
          <a:prstGeom prst="rightArrow">
            <a:avLst>
              <a:gd name="adj1" fmla="val 50269"/>
              <a:gd name="adj2" fmla="val 119063"/>
            </a:avLst>
          </a:prstGeom>
          <a:solidFill>
            <a:srgbClr val="BEABE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grpSp>
        <p:nvGrpSpPr>
          <p:cNvPr id="40" name="Group 36">
            <a:extLst>
              <a:ext uri="{FF2B5EF4-FFF2-40B4-BE49-F238E27FC236}">
                <a16:creationId xmlns:a16="http://schemas.microsoft.com/office/drawing/2014/main" id="{23D00FCC-7EB7-46CE-8FD8-3CDBAE581702}"/>
              </a:ext>
            </a:extLst>
          </p:cNvPr>
          <p:cNvGrpSpPr>
            <a:grpSpLocks/>
          </p:cNvGrpSpPr>
          <p:nvPr/>
        </p:nvGrpSpPr>
        <p:grpSpPr bwMode="auto">
          <a:xfrm>
            <a:off x="8746019" y="4455219"/>
            <a:ext cx="711200" cy="735013"/>
            <a:chOff x="1776" y="3456"/>
            <a:chExt cx="544" cy="543"/>
          </a:xfrm>
        </p:grpSpPr>
        <p:sp>
          <p:nvSpPr>
            <p:cNvPr id="41" name="Text Box 22">
              <a:extLst>
                <a:ext uri="{FF2B5EF4-FFF2-40B4-BE49-F238E27FC236}">
                  <a16:creationId xmlns:a16="http://schemas.microsoft.com/office/drawing/2014/main" id="{DF87AC80-04AD-462B-A560-99B116C2C9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3456"/>
              <a:ext cx="544" cy="144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900" b="1" u="sng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Information</a:t>
              </a:r>
              <a:endParaRPr lang="en-US" altLang="en-US" sz="36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42" name="Group 35">
              <a:extLst>
                <a:ext uri="{FF2B5EF4-FFF2-40B4-BE49-F238E27FC236}">
                  <a16:creationId xmlns:a16="http://schemas.microsoft.com/office/drawing/2014/main" id="{42DB38F4-2A1C-41D9-885C-720D04ED98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8" y="3593"/>
              <a:ext cx="450" cy="406"/>
              <a:chOff x="1828" y="3593"/>
              <a:chExt cx="450" cy="406"/>
            </a:xfrm>
          </p:grpSpPr>
          <p:sp>
            <p:nvSpPr>
              <p:cNvPr id="75" name="AutoShape 31">
                <a:extLst>
                  <a:ext uri="{FF2B5EF4-FFF2-40B4-BE49-F238E27FC236}">
                    <a16:creationId xmlns:a16="http://schemas.microsoft.com/office/drawing/2014/main" id="{C615C808-39BA-47D2-8A3B-8EF8D97E4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850" y="3571"/>
                <a:ext cx="406" cy="450"/>
              </a:xfrm>
              <a:prstGeom prst="foldedCorner">
                <a:avLst>
                  <a:gd name="adj" fmla="val 12500"/>
                </a:avLst>
              </a:prstGeom>
              <a:solidFill>
                <a:srgbClr val="CCFF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eaVert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6" name="Line 23">
                <a:extLst>
                  <a:ext uri="{FF2B5EF4-FFF2-40B4-BE49-F238E27FC236}">
                    <a16:creationId xmlns:a16="http://schemas.microsoft.com/office/drawing/2014/main" id="{924ED81A-37D0-499F-BB9F-CE450B28EE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646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7" name="Line 24">
                <a:extLst>
                  <a:ext uri="{FF2B5EF4-FFF2-40B4-BE49-F238E27FC236}">
                    <a16:creationId xmlns:a16="http://schemas.microsoft.com/office/drawing/2014/main" id="{0A36BA62-BF12-4830-B0B8-69015745B4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4" y="3688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8" name="Line 25">
                <a:extLst>
                  <a:ext uri="{FF2B5EF4-FFF2-40B4-BE49-F238E27FC236}">
                    <a16:creationId xmlns:a16="http://schemas.microsoft.com/office/drawing/2014/main" id="{4D78D345-3EF0-44AD-9E3D-DF7E680EDC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39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9" name="Line 26">
                <a:extLst>
                  <a:ext uri="{FF2B5EF4-FFF2-40B4-BE49-F238E27FC236}">
                    <a16:creationId xmlns:a16="http://schemas.microsoft.com/office/drawing/2014/main" id="{B4B13B0F-871F-4360-A10C-98179F81EB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81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0" name="Line 27">
                <a:extLst>
                  <a:ext uri="{FF2B5EF4-FFF2-40B4-BE49-F238E27FC236}">
                    <a16:creationId xmlns:a16="http://schemas.microsoft.com/office/drawing/2014/main" id="{11C84650-5E18-4322-A50A-9276522B6E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832"/>
                <a:ext cx="33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1" name="Line 28">
                <a:extLst>
                  <a:ext uri="{FF2B5EF4-FFF2-40B4-BE49-F238E27FC236}">
                    <a16:creationId xmlns:a16="http://schemas.microsoft.com/office/drawing/2014/main" id="{2E56E438-D857-4203-AEFD-8F73A8BB9D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874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2" name="Line 29">
                <a:extLst>
                  <a:ext uri="{FF2B5EF4-FFF2-40B4-BE49-F238E27FC236}">
                    <a16:creationId xmlns:a16="http://schemas.microsoft.com/office/drawing/2014/main" id="{7031ACDC-4809-4A20-9CDB-928B9B4AB3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25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3" name="Line 30">
                <a:extLst>
                  <a:ext uri="{FF2B5EF4-FFF2-40B4-BE49-F238E27FC236}">
                    <a16:creationId xmlns:a16="http://schemas.microsoft.com/office/drawing/2014/main" id="{2C92253F-106B-457C-A399-EB280A0C5D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67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4" name="Group 30">
            <a:extLst>
              <a:ext uri="{FF2B5EF4-FFF2-40B4-BE49-F238E27FC236}">
                <a16:creationId xmlns:a16="http://schemas.microsoft.com/office/drawing/2014/main" id="{77A0DC02-5E79-44D4-B791-90258FA11793}"/>
              </a:ext>
            </a:extLst>
          </p:cNvPr>
          <p:cNvGrpSpPr>
            <a:grpSpLocks/>
          </p:cNvGrpSpPr>
          <p:nvPr/>
        </p:nvGrpSpPr>
        <p:grpSpPr bwMode="auto">
          <a:xfrm>
            <a:off x="10700232" y="3969444"/>
            <a:ext cx="966787" cy="1006475"/>
            <a:chOff x="5103" y="3198"/>
            <a:chExt cx="609" cy="634"/>
          </a:xfrm>
        </p:grpSpPr>
        <p:sp>
          <p:nvSpPr>
            <p:cNvPr id="85" name="Text Box 20">
              <a:extLst>
                <a:ext uri="{FF2B5EF4-FFF2-40B4-BE49-F238E27FC236}">
                  <a16:creationId xmlns:a16="http://schemas.microsoft.com/office/drawing/2014/main" id="{20F70550-06F7-4F2E-ABE6-923A54A00D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3" y="359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Destination</a:t>
              </a:r>
            </a:p>
          </p:txBody>
        </p:sp>
        <p:pic>
          <p:nvPicPr>
            <p:cNvPr id="86" name="Picture 32">
              <a:extLst>
                <a:ext uri="{FF2B5EF4-FFF2-40B4-BE49-F238E27FC236}">
                  <a16:creationId xmlns:a16="http://schemas.microsoft.com/office/drawing/2014/main" id="{08707570-AE73-4BA9-93DC-E403EB5B38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3" y="319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7" name="Group 33">
            <a:extLst>
              <a:ext uri="{FF2B5EF4-FFF2-40B4-BE49-F238E27FC236}">
                <a16:creationId xmlns:a16="http://schemas.microsoft.com/office/drawing/2014/main" id="{30D2AA39-F140-456B-8631-E2AC5B038C57}"/>
              </a:ext>
            </a:extLst>
          </p:cNvPr>
          <p:cNvGrpSpPr>
            <a:grpSpLocks/>
          </p:cNvGrpSpPr>
          <p:nvPr/>
        </p:nvGrpSpPr>
        <p:grpSpPr bwMode="auto">
          <a:xfrm>
            <a:off x="7576032" y="3921819"/>
            <a:ext cx="966787" cy="1006475"/>
            <a:chOff x="3014" y="3168"/>
            <a:chExt cx="609" cy="634"/>
          </a:xfrm>
        </p:grpSpPr>
        <p:sp>
          <p:nvSpPr>
            <p:cNvPr id="88" name="Text Box 20">
              <a:extLst>
                <a:ext uri="{FF2B5EF4-FFF2-40B4-BE49-F238E27FC236}">
                  <a16:creationId xmlns:a16="http://schemas.microsoft.com/office/drawing/2014/main" id="{F708DF42-C29E-433D-B508-E471BAF88D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4" y="356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Source</a:t>
              </a:r>
            </a:p>
          </p:txBody>
        </p:sp>
        <p:pic>
          <p:nvPicPr>
            <p:cNvPr id="89" name="Picture 35">
              <a:extLst>
                <a:ext uri="{FF2B5EF4-FFF2-40B4-BE49-F238E27FC236}">
                  <a16:creationId xmlns:a16="http://schemas.microsoft.com/office/drawing/2014/main" id="{246B6AB8-E801-4D06-8C65-A534BF8703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" y="316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0" name="Group 39">
            <a:extLst>
              <a:ext uri="{FF2B5EF4-FFF2-40B4-BE49-F238E27FC236}">
                <a16:creationId xmlns:a16="http://schemas.microsoft.com/office/drawing/2014/main" id="{BA608996-49A1-4CCB-B941-A4B35DA08ECF}"/>
              </a:ext>
            </a:extLst>
          </p:cNvPr>
          <p:cNvGrpSpPr>
            <a:grpSpLocks/>
          </p:cNvGrpSpPr>
          <p:nvPr/>
        </p:nvGrpSpPr>
        <p:grpSpPr bwMode="auto">
          <a:xfrm>
            <a:off x="9317519" y="5217219"/>
            <a:ext cx="1066800" cy="1006475"/>
            <a:chOff x="4320" y="3360"/>
            <a:chExt cx="672" cy="634"/>
          </a:xfrm>
        </p:grpSpPr>
        <p:sp>
          <p:nvSpPr>
            <p:cNvPr id="91" name="Text Box 20">
              <a:extLst>
                <a:ext uri="{FF2B5EF4-FFF2-40B4-BE49-F238E27FC236}">
                  <a16:creationId xmlns:a16="http://schemas.microsoft.com/office/drawing/2014/main" id="{CBFE3EBA-4926-4191-9FCC-64D76DA86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754"/>
              <a:ext cx="67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Unauthorized Party</a:t>
              </a:r>
            </a:p>
          </p:txBody>
        </p:sp>
        <p:pic>
          <p:nvPicPr>
            <p:cNvPr id="92" name="Picture 38">
              <a:extLst>
                <a:ext uri="{FF2B5EF4-FFF2-40B4-BE49-F238E27FC236}">
                  <a16:creationId xmlns:a16="http://schemas.microsoft.com/office/drawing/2014/main" id="{FF472C42-5ED7-4677-86EB-CDFE531377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0" y="3360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3" name="Group 103">
            <a:extLst>
              <a:ext uri="{FF2B5EF4-FFF2-40B4-BE49-F238E27FC236}">
                <a16:creationId xmlns:a16="http://schemas.microsoft.com/office/drawing/2014/main" id="{0671DC85-A33F-4965-8688-7427681A57FE}"/>
              </a:ext>
            </a:extLst>
          </p:cNvPr>
          <p:cNvGrpSpPr>
            <a:grpSpLocks/>
          </p:cNvGrpSpPr>
          <p:nvPr/>
        </p:nvGrpSpPr>
        <p:grpSpPr bwMode="auto">
          <a:xfrm>
            <a:off x="9076219" y="4201219"/>
            <a:ext cx="762000" cy="939800"/>
            <a:chOff x="4080" y="2672"/>
            <a:chExt cx="480" cy="592"/>
          </a:xfrm>
        </p:grpSpPr>
        <p:sp>
          <p:nvSpPr>
            <p:cNvPr id="94" name="Line 101">
              <a:extLst>
                <a:ext uri="{FF2B5EF4-FFF2-40B4-BE49-F238E27FC236}">
                  <a16:creationId xmlns:a16="http://schemas.microsoft.com/office/drawing/2014/main" id="{8F083A8C-9E4D-4DBA-B8DE-FD3C305AF6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688"/>
              <a:ext cx="480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95" name="Line 102">
              <a:extLst>
                <a:ext uri="{FF2B5EF4-FFF2-40B4-BE49-F238E27FC236}">
                  <a16:creationId xmlns:a16="http://schemas.microsoft.com/office/drawing/2014/main" id="{72F431CD-7349-43E5-BFFC-DA48491B68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2672"/>
              <a:ext cx="0" cy="5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55" name="مستطيل 6">
            <a:extLst>
              <a:ext uri="{FF2B5EF4-FFF2-40B4-BE49-F238E27FC236}">
                <a16:creationId xmlns:a16="http://schemas.microsoft.com/office/drawing/2014/main" id="{D2946495-441A-42DA-BF3E-61148CD93A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530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</p:txBody>
      </p:sp>
      <p:grpSp>
        <p:nvGrpSpPr>
          <p:cNvPr id="43" name="Group 36">
            <a:extLst>
              <a:ext uri="{FF2B5EF4-FFF2-40B4-BE49-F238E27FC236}">
                <a16:creationId xmlns:a16="http://schemas.microsoft.com/office/drawing/2014/main" id="{B8D22292-D2AC-4496-9688-FA831C42E508}"/>
              </a:ext>
            </a:extLst>
          </p:cNvPr>
          <p:cNvGrpSpPr>
            <a:grpSpLocks/>
          </p:cNvGrpSpPr>
          <p:nvPr/>
        </p:nvGrpSpPr>
        <p:grpSpPr bwMode="auto">
          <a:xfrm>
            <a:off x="3282156" y="2245420"/>
            <a:ext cx="5627687" cy="1189037"/>
            <a:chOff x="1113" y="1437"/>
            <a:chExt cx="3545" cy="749"/>
          </a:xfrm>
        </p:grpSpPr>
        <p:sp>
          <p:nvSpPr>
            <p:cNvPr id="44" name="Line 4">
              <a:extLst>
                <a:ext uri="{FF2B5EF4-FFF2-40B4-BE49-F238E27FC236}">
                  <a16:creationId xmlns:a16="http://schemas.microsoft.com/office/drawing/2014/main" id="{F5258370-F1B9-4847-A8AF-1798F1218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1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5" name="Line 5">
              <a:extLst>
                <a:ext uri="{FF2B5EF4-FFF2-40B4-BE49-F238E27FC236}">
                  <a16:creationId xmlns:a16="http://schemas.microsoft.com/office/drawing/2014/main" id="{374A1259-E7EE-4AC6-812F-336D986161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3" y="1715"/>
              <a:ext cx="353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315C5514-4BCD-4AB1-8604-85F0CF4E37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3" y="1708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927C2DE-8943-4DF5-9742-7071DAAB3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676EB1B1-1157-42BF-8C43-6F2971172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1719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EBE20E31-0C64-4B9D-B340-C2FD8714B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50" name="AutoShape 10">
            <a:extLst>
              <a:ext uri="{FF2B5EF4-FFF2-40B4-BE49-F238E27FC236}">
                <a16:creationId xmlns:a16="http://schemas.microsoft.com/office/drawing/2014/main" id="{F1F9CD12-76FF-4EF0-A7A6-22A4B6C6E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7468" y="3096320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Interruption </a:t>
            </a:r>
          </a:p>
        </p:txBody>
      </p:sp>
      <p:sp>
        <p:nvSpPr>
          <p:cNvPr id="51" name="AutoShape 11">
            <a:extLst>
              <a:ext uri="{FF2B5EF4-FFF2-40B4-BE49-F238E27FC236}">
                <a16:creationId xmlns:a16="http://schemas.microsoft.com/office/drawing/2014/main" id="{666A8097-49CB-4697-B687-2B52B69FA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068" y="3102670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 dirty="0">
                <a:latin typeface="Tahoma" pitchFamily="34" charset="0"/>
                <a:cs typeface="Arial" charset="0"/>
              </a:rPr>
              <a:t>Interception</a:t>
            </a:r>
            <a:endParaRPr lang="en-US" sz="4000" b="1" dirty="0">
              <a:latin typeface="Arial" charset="0"/>
              <a:cs typeface="Arial" charset="0"/>
            </a:endParaRPr>
          </a:p>
        </p:txBody>
      </p:sp>
      <p:sp>
        <p:nvSpPr>
          <p:cNvPr id="52" name="AutoShape 12">
            <a:extLst>
              <a:ext uri="{FF2B5EF4-FFF2-40B4-BE49-F238E27FC236}">
                <a16:creationId xmlns:a16="http://schemas.microsoft.com/office/drawing/2014/main" id="{0648383F-D6F1-4779-9433-5B70B993F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668" y="3105845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Modification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B79C91F0-C8D2-409D-B744-704D703C1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268" y="3107432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Fabrication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A408E96B-8405-4683-B11B-EFBAD69B3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3268" y="1869182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latin typeface="Tahoma" pitchFamily="34" charset="0"/>
                <a:cs typeface="Arial" charset="0"/>
              </a:rPr>
              <a:t>Categories of security attacks</a:t>
            </a:r>
            <a:endParaRPr lang="en-US" sz="1400" b="1" dirty="0"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BB9814-A5B6-4F3E-9BCE-DF4F810F2789}"/>
              </a:ext>
            </a:extLst>
          </p:cNvPr>
          <p:cNvSpPr/>
          <p:nvPr/>
        </p:nvSpPr>
        <p:spPr>
          <a:xfrm>
            <a:off x="915739" y="3970935"/>
            <a:ext cx="63147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1- </a:t>
            </a:r>
            <a:r>
              <a:rPr lang="en-US" b="1" dirty="0"/>
              <a:t>Interception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are three routes of data interception:</a:t>
            </a:r>
          </a:p>
          <a:p>
            <a:pPr lvl="1"/>
            <a:r>
              <a:rPr lang="en-US" dirty="0"/>
              <a:t>1- Direct observation of display screens or removing Information on USB memory.</a:t>
            </a:r>
          </a:p>
          <a:p>
            <a:pPr lvl="1"/>
            <a:r>
              <a:rPr lang="en-US" dirty="0"/>
              <a:t>2- Interception of data transmissions.</a:t>
            </a:r>
          </a:p>
          <a:p>
            <a:pPr lvl="1"/>
            <a:r>
              <a:rPr lang="en-US" dirty="0"/>
              <a:t>3- Electromagnetic interception.</a:t>
            </a:r>
          </a:p>
        </p:txBody>
      </p:sp>
      <p:sp>
        <p:nvSpPr>
          <p:cNvPr id="39" name="AutoShape 16">
            <a:extLst>
              <a:ext uri="{FF2B5EF4-FFF2-40B4-BE49-F238E27FC236}">
                <a16:creationId xmlns:a16="http://schemas.microsoft.com/office/drawing/2014/main" id="{10B4350F-9F8E-4B8C-A383-80D7F7E4B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619" y="4074219"/>
            <a:ext cx="2454275" cy="300038"/>
          </a:xfrm>
          <a:prstGeom prst="rightArrow">
            <a:avLst>
              <a:gd name="adj1" fmla="val 50269"/>
              <a:gd name="adj2" fmla="val 119063"/>
            </a:avLst>
          </a:prstGeom>
          <a:solidFill>
            <a:srgbClr val="BEABE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grpSp>
        <p:nvGrpSpPr>
          <p:cNvPr id="40" name="Group 36">
            <a:extLst>
              <a:ext uri="{FF2B5EF4-FFF2-40B4-BE49-F238E27FC236}">
                <a16:creationId xmlns:a16="http://schemas.microsoft.com/office/drawing/2014/main" id="{23D00FCC-7EB7-46CE-8FD8-3CDBAE581702}"/>
              </a:ext>
            </a:extLst>
          </p:cNvPr>
          <p:cNvGrpSpPr>
            <a:grpSpLocks/>
          </p:cNvGrpSpPr>
          <p:nvPr/>
        </p:nvGrpSpPr>
        <p:grpSpPr bwMode="auto">
          <a:xfrm>
            <a:off x="8746019" y="4455219"/>
            <a:ext cx="711200" cy="735013"/>
            <a:chOff x="1776" y="3456"/>
            <a:chExt cx="544" cy="543"/>
          </a:xfrm>
        </p:grpSpPr>
        <p:sp>
          <p:nvSpPr>
            <p:cNvPr id="41" name="Text Box 22">
              <a:extLst>
                <a:ext uri="{FF2B5EF4-FFF2-40B4-BE49-F238E27FC236}">
                  <a16:creationId xmlns:a16="http://schemas.microsoft.com/office/drawing/2014/main" id="{DF87AC80-04AD-462B-A560-99B116C2C9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3456"/>
              <a:ext cx="544" cy="144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900" b="1" u="sng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Information</a:t>
              </a:r>
              <a:endParaRPr lang="en-US" altLang="en-US" sz="36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42" name="Group 35">
              <a:extLst>
                <a:ext uri="{FF2B5EF4-FFF2-40B4-BE49-F238E27FC236}">
                  <a16:creationId xmlns:a16="http://schemas.microsoft.com/office/drawing/2014/main" id="{42DB38F4-2A1C-41D9-885C-720D04ED98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8" y="3593"/>
              <a:ext cx="450" cy="406"/>
              <a:chOff x="1828" y="3593"/>
              <a:chExt cx="450" cy="406"/>
            </a:xfrm>
          </p:grpSpPr>
          <p:sp>
            <p:nvSpPr>
              <p:cNvPr id="75" name="AutoShape 31">
                <a:extLst>
                  <a:ext uri="{FF2B5EF4-FFF2-40B4-BE49-F238E27FC236}">
                    <a16:creationId xmlns:a16="http://schemas.microsoft.com/office/drawing/2014/main" id="{C615C808-39BA-47D2-8A3B-8EF8D97E4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850" y="3571"/>
                <a:ext cx="406" cy="450"/>
              </a:xfrm>
              <a:prstGeom prst="foldedCorner">
                <a:avLst>
                  <a:gd name="adj" fmla="val 12500"/>
                </a:avLst>
              </a:prstGeom>
              <a:solidFill>
                <a:srgbClr val="CCFF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eaVert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6" name="Line 23">
                <a:extLst>
                  <a:ext uri="{FF2B5EF4-FFF2-40B4-BE49-F238E27FC236}">
                    <a16:creationId xmlns:a16="http://schemas.microsoft.com/office/drawing/2014/main" id="{924ED81A-37D0-499F-BB9F-CE450B28EE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646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7" name="Line 24">
                <a:extLst>
                  <a:ext uri="{FF2B5EF4-FFF2-40B4-BE49-F238E27FC236}">
                    <a16:creationId xmlns:a16="http://schemas.microsoft.com/office/drawing/2014/main" id="{0A36BA62-BF12-4830-B0B8-69015745B4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4" y="3688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8" name="Line 25">
                <a:extLst>
                  <a:ext uri="{FF2B5EF4-FFF2-40B4-BE49-F238E27FC236}">
                    <a16:creationId xmlns:a16="http://schemas.microsoft.com/office/drawing/2014/main" id="{4D78D345-3EF0-44AD-9E3D-DF7E680EDC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39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9" name="Line 26">
                <a:extLst>
                  <a:ext uri="{FF2B5EF4-FFF2-40B4-BE49-F238E27FC236}">
                    <a16:creationId xmlns:a16="http://schemas.microsoft.com/office/drawing/2014/main" id="{B4B13B0F-871F-4360-A10C-98179F81EB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81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0" name="Line 27">
                <a:extLst>
                  <a:ext uri="{FF2B5EF4-FFF2-40B4-BE49-F238E27FC236}">
                    <a16:creationId xmlns:a16="http://schemas.microsoft.com/office/drawing/2014/main" id="{11C84650-5E18-4322-A50A-9276522B6E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832"/>
                <a:ext cx="33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1" name="Line 28">
                <a:extLst>
                  <a:ext uri="{FF2B5EF4-FFF2-40B4-BE49-F238E27FC236}">
                    <a16:creationId xmlns:a16="http://schemas.microsoft.com/office/drawing/2014/main" id="{2E56E438-D857-4203-AEFD-8F73A8BB9D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874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2" name="Line 29">
                <a:extLst>
                  <a:ext uri="{FF2B5EF4-FFF2-40B4-BE49-F238E27FC236}">
                    <a16:creationId xmlns:a16="http://schemas.microsoft.com/office/drawing/2014/main" id="{7031ACDC-4809-4A20-9CDB-928B9B4AB3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25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3" name="Line 30">
                <a:extLst>
                  <a:ext uri="{FF2B5EF4-FFF2-40B4-BE49-F238E27FC236}">
                    <a16:creationId xmlns:a16="http://schemas.microsoft.com/office/drawing/2014/main" id="{2C92253F-106B-457C-A399-EB280A0C5D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67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4" name="Group 30">
            <a:extLst>
              <a:ext uri="{FF2B5EF4-FFF2-40B4-BE49-F238E27FC236}">
                <a16:creationId xmlns:a16="http://schemas.microsoft.com/office/drawing/2014/main" id="{77A0DC02-5E79-44D4-B791-90258FA11793}"/>
              </a:ext>
            </a:extLst>
          </p:cNvPr>
          <p:cNvGrpSpPr>
            <a:grpSpLocks/>
          </p:cNvGrpSpPr>
          <p:nvPr/>
        </p:nvGrpSpPr>
        <p:grpSpPr bwMode="auto">
          <a:xfrm>
            <a:off x="10700232" y="3969444"/>
            <a:ext cx="966787" cy="1006475"/>
            <a:chOff x="5103" y="3198"/>
            <a:chExt cx="609" cy="634"/>
          </a:xfrm>
        </p:grpSpPr>
        <p:sp>
          <p:nvSpPr>
            <p:cNvPr id="85" name="Text Box 20">
              <a:extLst>
                <a:ext uri="{FF2B5EF4-FFF2-40B4-BE49-F238E27FC236}">
                  <a16:creationId xmlns:a16="http://schemas.microsoft.com/office/drawing/2014/main" id="{20F70550-06F7-4F2E-ABE6-923A54A00D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3" y="359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Destination</a:t>
              </a:r>
            </a:p>
          </p:txBody>
        </p:sp>
        <p:pic>
          <p:nvPicPr>
            <p:cNvPr id="86" name="Picture 32">
              <a:extLst>
                <a:ext uri="{FF2B5EF4-FFF2-40B4-BE49-F238E27FC236}">
                  <a16:creationId xmlns:a16="http://schemas.microsoft.com/office/drawing/2014/main" id="{08707570-AE73-4BA9-93DC-E403EB5B38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3" y="319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7" name="Group 33">
            <a:extLst>
              <a:ext uri="{FF2B5EF4-FFF2-40B4-BE49-F238E27FC236}">
                <a16:creationId xmlns:a16="http://schemas.microsoft.com/office/drawing/2014/main" id="{30D2AA39-F140-456B-8631-E2AC5B038C57}"/>
              </a:ext>
            </a:extLst>
          </p:cNvPr>
          <p:cNvGrpSpPr>
            <a:grpSpLocks/>
          </p:cNvGrpSpPr>
          <p:nvPr/>
        </p:nvGrpSpPr>
        <p:grpSpPr bwMode="auto">
          <a:xfrm>
            <a:off x="7576032" y="3921819"/>
            <a:ext cx="966787" cy="1006475"/>
            <a:chOff x="3014" y="3168"/>
            <a:chExt cx="609" cy="634"/>
          </a:xfrm>
        </p:grpSpPr>
        <p:sp>
          <p:nvSpPr>
            <p:cNvPr id="88" name="Text Box 20">
              <a:extLst>
                <a:ext uri="{FF2B5EF4-FFF2-40B4-BE49-F238E27FC236}">
                  <a16:creationId xmlns:a16="http://schemas.microsoft.com/office/drawing/2014/main" id="{F708DF42-C29E-433D-B508-E471BAF88D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4" y="356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Source</a:t>
              </a:r>
            </a:p>
          </p:txBody>
        </p:sp>
        <p:pic>
          <p:nvPicPr>
            <p:cNvPr id="89" name="Picture 35">
              <a:extLst>
                <a:ext uri="{FF2B5EF4-FFF2-40B4-BE49-F238E27FC236}">
                  <a16:creationId xmlns:a16="http://schemas.microsoft.com/office/drawing/2014/main" id="{246B6AB8-E801-4D06-8C65-A534BF8703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" y="316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0" name="Group 39">
            <a:extLst>
              <a:ext uri="{FF2B5EF4-FFF2-40B4-BE49-F238E27FC236}">
                <a16:creationId xmlns:a16="http://schemas.microsoft.com/office/drawing/2014/main" id="{BA608996-49A1-4CCB-B941-A4B35DA08ECF}"/>
              </a:ext>
            </a:extLst>
          </p:cNvPr>
          <p:cNvGrpSpPr>
            <a:grpSpLocks/>
          </p:cNvGrpSpPr>
          <p:nvPr/>
        </p:nvGrpSpPr>
        <p:grpSpPr bwMode="auto">
          <a:xfrm>
            <a:off x="9317519" y="5217219"/>
            <a:ext cx="1066800" cy="1006475"/>
            <a:chOff x="4320" y="3360"/>
            <a:chExt cx="672" cy="634"/>
          </a:xfrm>
        </p:grpSpPr>
        <p:sp>
          <p:nvSpPr>
            <p:cNvPr id="91" name="Text Box 20">
              <a:extLst>
                <a:ext uri="{FF2B5EF4-FFF2-40B4-BE49-F238E27FC236}">
                  <a16:creationId xmlns:a16="http://schemas.microsoft.com/office/drawing/2014/main" id="{CBFE3EBA-4926-4191-9FCC-64D76DA86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754"/>
              <a:ext cx="67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Unauthorized Party</a:t>
              </a:r>
            </a:p>
          </p:txBody>
        </p:sp>
        <p:pic>
          <p:nvPicPr>
            <p:cNvPr id="92" name="Picture 38">
              <a:extLst>
                <a:ext uri="{FF2B5EF4-FFF2-40B4-BE49-F238E27FC236}">
                  <a16:creationId xmlns:a16="http://schemas.microsoft.com/office/drawing/2014/main" id="{FF472C42-5ED7-4677-86EB-CDFE531377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0" y="3360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3" name="Group 103">
            <a:extLst>
              <a:ext uri="{FF2B5EF4-FFF2-40B4-BE49-F238E27FC236}">
                <a16:creationId xmlns:a16="http://schemas.microsoft.com/office/drawing/2014/main" id="{0671DC85-A33F-4965-8688-7427681A57FE}"/>
              </a:ext>
            </a:extLst>
          </p:cNvPr>
          <p:cNvGrpSpPr>
            <a:grpSpLocks/>
          </p:cNvGrpSpPr>
          <p:nvPr/>
        </p:nvGrpSpPr>
        <p:grpSpPr bwMode="auto">
          <a:xfrm>
            <a:off x="9076219" y="4201219"/>
            <a:ext cx="762000" cy="939800"/>
            <a:chOff x="4080" y="2672"/>
            <a:chExt cx="480" cy="592"/>
          </a:xfrm>
        </p:grpSpPr>
        <p:sp>
          <p:nvSpPr>
            <p:cNvPr id="94" name="Line 101">
              <a:extLst>
                <a:ext uri="{FF2B5EF4-FFF2-40B4-BE49-F238E27FC236}">
                  <a16:creationId xmlns:a16="http://schemas.microsoft.com/office/drawing/2014/main" id="{8F083A8C-9E4D-4DBA-B8DE-FD3C305AF6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688"/>
              <a:ext cx="480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95" name="Line 102">
              <a:extLst>
                <a:ext uri="{FF2B5EF4-FFF2-40B4-BE49-F238E27FC236}">
                  <a16:creationId xmlns:a16="http://schemas.microsoft.com/office/drawing/2014/main" id="{72F431CD-7349-43E5-BFFC-DA48491B68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2672"/>
              <a:ext cx="0" cy="59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55" name="مستطيل 6">
            <a:extLst>
              <a:ext uri="{FF2B5EF4-FFF2-40B4-BE49-F238E27FC236}">
                <a16:creationId xmlns:a16="http://schemas.microsoft.com/office/drawing/2014/main" id="{DAC35459-4524-4C16-AA30-14518878F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332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</p:txBody>
      </p:sp>
      <p:grpSp>
        <p:nvGrpSpPr>
          <p:cNvPr id="43" name="Group 36">
            <a:extLst>
              <a:ext uri="{FF2B5EF4-FFF2-40B4-BE49-F238E27FC236}">
                <a16:creationId xmlns:a16="http://schemas.microsoft.com/office/drawing/2014/main" id="{B8D22292-D2AC-4496-9688-FA831C42E508}"/>
              </a:ext>
            </a:extLst>
          </p:cNvPr>
          <p:cNvGrpSpPr>
            <a:grpSpLocks/>
          </p:cNvGrpSpPr>
          <p:nvPr/>
        </p:nvGrpSpPr>
        <p:grpSpPr bwMode="auto">
          <a:xfrm>
            <a:off x="3282156" y="2245420"/>
            <a:ext cx="5627687" cy="1189037"/>
            <a:chOff x="1113" y="1437"/>
            <a:chExt cx="3545" cy="749"/>
          </a:xfrm>
        </p:grpSpPr>
        <p:sp>
          <p:nvSpPr>
            <p:cNvPr id="44" name="Line 4">
              <a:extLst>
                <a:ext uri="{FF2B5EF4-FFF2-40B4-BE49-F238E27FC236}">
                  <a16:creationId xmlns:a16="http://schemas.microsoft.com/office/drawing/2014/main" id="{F5258370-F1B9-4847-A8AF-1798F1218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1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5" name="Line 5">
              <a:extLst>
                <a:ext uri="{FF2B5EF4-FFF2-40B4-BE49-F238E27FC236}">
                  <a16:creationId xmlns:a16="http://schemas.microsoft.com/office/drawing/2014/main" id="{374A1259-E7EE-4AC6-812F-336D986161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3" y="1715"/>
              <a:ext cx="353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315C5514-4BCD-4AB1-8604-85F0CF4E37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3" y="1708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927C2DE-8943-4DF5-9742-7071DAAB3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676EB1B1-1157-42BF-8C43-6F2971172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1719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EBE20E31-0C64-4B9D-B340-C2FD8714B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50" name="AutoShape 10">
            <a:extLst>
              <a:ext uri="{FF2B5EF4-FFF2-40B4-BE49-F238E27FC236}">
                <a16:creationId xmlns:a16="http://schemas.microsoft.com/office/drawing/2014/main" id="{F1F9CD12-76FF-4EF0-A7A6-22A4B6C6E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7468" y="3096320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Interruption </a:t>
            </a:r>
          </a:p>
        </p:txBody>
      </p:sp>
      <p:sp>
        <p:nvSpPr>
          <p:cNvPr id="51" name="AutoShape 11">
            <a:extLst>
              <a:ext uri="{FF2B5EF4-FFF2-40B4-BE49-F238E27FC236}">
                <a16:creationId xmlns:a16="http://schemas.microsoft.com/office/drawing/2014/main" id="{666A8097-49CB-4697-B687-2B52B69FA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068" y="3102670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Interception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2" name="AutoShape 12">
            <a:extLst>
              <a:ext uri="{FF2B5EF4-FFF2-40B4-BE49-F238E27FC236}">
                <a16:creationId xmlns:a16="http://schemas.microsoft.com/office/drawing/2014/main" id="{0648383F-D6F1-4779-9433-5B70B993F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668" y="3105845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 dirty="0">
                <a:latin typeface="Tahoma" pitchFamily="34" charset="0"/>
                <a:cs typeface="Arial" charset="0"/>
              </a:rPr>
              <a:t>Modification </a:t>
            </a:r>
            <a:endParaRPr lang="en-US" sz="4000" b="1" dirty="0">
              <a:latin typeface="Arial" charset="0"/>
              <a:cs typeface="Arial" charset="0"/>
            </a:endParaRP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B79C91F0-C8D2-409D-B744-704D703C1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268" y="3107432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Fabrication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A408E96B-8405-4683-B11B-EFBAD69B3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3268" y="1869182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attacks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BB9814-A5B6-4F3E-9BCE-DF4F810F2789}"/>
              </a:ext>
            </a:extLst>
          </p:cNvPr>
          <p:cNvSpPr/>
          <p:nvPr/>
        </p:nvSpPr>
        <p:spPr>
          <a:xfrm>
            <a:off x="915739" y="3535633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1- </a:t>
            </a:r>
            <a:r>
              <a:rPr lang="en-US" b="1" dirty="0"/>
              <a:t>Modification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an attack on data integrity.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Unauthorized party gains access and tampers with an asset.</a:t>
            </a:r>
          </a:p>
          <a:p>
            <a:r>
              <a:rPr lang="en-US" dirty="0">
                <a:solidFill>
                  <a:srgbClr val="FF0000"/>
                </a:solidFill>
              </a:rPr>
              <a:t>Examples include:</a:t>
            </a:r>
          </a:p>
          <a:p>
            <a:pPr lvl="1"/>
            <a:r>
              <a:rPr lang="en-US" dirty="0"/>
              <a:t>1- changing values in data files,</a:t>
            </a:r>
          </a:p>
          <a:p>
            <a:pPr lvl="1"/>
            <a:r>
              <a:rPr lang="en-US" dirty="0"/>
              <a:t>2- altering a program so that it performs differently and</a:t>
            </a:r>
          </a:p>
          <a:p>
            <a:pPr lvl="1"/>
            <a:r>
              <a:rPr lang="en-US" dirty="0"/>
              <a:t>3- modifying the content of messages being transmitted in a network.</a:t>
            </a:r>
          </a:p>
        </p:txBody>
      </p:sp>
      <p:grpSp>
        <p:nvGrpSpPr>
          <p:cNvPr id="39" name="Group 36">
            <a:extLst>
              <a:ext uri="{FF2B5EF4-FFF2-40B4-BE49-F238E27FC236}">
                <a16:creationId xmlns:a16="http://schemas.microsoft.com/office/drawing/2014/main" id="{8EDC1916-63C6-42AB-AAD9-F39C7E14545E}"/>
              </a:ext>
            </a:extLst>
          </p:cNvPr>
          <p:cNvGrpSpPr>
            <a:grpSpLocks/>
          </p:cNvGrpSpPr>
          <p:nvPr/>
        </p:nvGrpSpPr>
        <p:grpSpPr bwMode="auto">
          <a:xfrm>
            <a:off x="8969555" y="4340097"/>
            <a:ext cx="635000" cy="709613"/>
            <a:chOff x="1776" y="3456"/>
            <a:chExt cx="544" cy="543"/>
          </a:xfrm>
        </p:grpSpPr>
        <p:sp>
          <p:nvSpPr>
            <p:cNvPr id="40" name="Text Box 22">
              <a:extLst>
                <a:ext uri="{FF2B5EF4-FFF2-40B4-BE49-F238E27FC236}">
                  <a16:creationId xmlns:a16="http://schemas.microsoft.com/office/drawing/2014/main" id="{6C93339F-6D3C-4954-BBA4-23BE864BF3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3456"/>
              <a:ext cx="544" cy="144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800" b="1" u="sng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Information</a:t>
              </a:r>
              <a:endParaRPr lang="en-US" altLang="en-US" sz="32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41" name="Group 35">
              <a:extLst>
                <a:ext uri="{FF2B5EF4-FFF2-40B4-BE49-F238E27FC236}">
                  <a16:creationId xmlns:a16="http://schemas.microsoft.com/office/drawing/2014/main" id="{3D959270-1628-4EDF-9B84-AF02114667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8" y="3593"/>
              <a:ext cx="450" cy="406"/>
              <a:chOff x="1828" y="3593"/>
              <a:chExt cx="450" cy="406"/>
            </a:xfrm>
          </p:grpSpPr>
          <p:sp>
            <p:nvSpPr>
              <p:cNvPr id="42" name="AutoShape 31">
                <a:extLst>
                  <a:ext uri="{FF2B5EF4-FFF2-40B4-BE49-F238E27FC236}">
                    <a16:creationId xmlns:a16="http://schemas.microsoft.com/office/drawing/2014/main" id="{1FCC05D5-4895-4723-9D70-1DC6C31498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850" y="3571"/>
                <a:ext cx="406" cy="450"/>
              </a:xfrm>
              <a:prstGeom prst="foldedCorner">
                <a:avLst>
                  <a:gd name="adj" fmla="val 12500"/>
                </a:avLst>
              </a:prstGeom>
              <a:solidFill>
                <a:srgbClr val="CCFF33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eaVert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5" name="Line 23">
                <a:extLst>
                  <a:ext uri="{FF2B5EF4-FFF2-40B4-BE49-F238E27FC236}">
                    <a16:creationId xmlns:a16="http://schemas.microsoft.com/office/drawing/2014/main" id="{7CA1B2CF-E462-4BB7-A3C5-4A3DEDCE60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646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6" name="Line 24">
                <a:extLst>
                  <a:ext uri="{FF2B5EF4-FFF2-40B4-BE49-F238E27FC236}">
                    <a16:creationId xmlns:a16="http://schemas.microsoft.com/office/drawing/2014/main" id="{B22F73BA-2671-4CFE-BCF3-24750BBECF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4" y="3688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7" name="Line 25">
                <a:extLst>
                  <a:ext uri="{FF2B5EF4-FFF2-40B4-BE49-F238E27FC236}">
                    <a16:creationId xmlns:a16="http://schemas.microsoft.com/office/drawing/2014/main" id="{D9E6A118-84CC-45AD-940E-D5B398901C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39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8" name="Line 26">
                <a:extLst>
                  <a:ext uri="{FF2B5EF4-FFF2-40B4-BE49-F238E27FC236}">
                    <a16:creationId xmlns:a16="http://schemas.microsoft.com/office/drawing/2014/main" id="{00742C47-BEBC-4C10-8022-7931462815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81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79" name="Line 27">
                <a:extLst>
                  <a:ext uri="{FF2B5EF4-FFF2-40B4-BE49-F238E27FC236}">
                    <a16:creationId xmlns:a16="http://schemas.microsoft.com/office/drawing/2014/main" id="{41FD6005-04C0-4B07-AF92-D658E669D7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832"/>
                <a:ext cx="33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0" name="Line 28">
                <a:extLst>
                  <a:ext uri="{FF2B5EF4-FFF2-40B4-BE49-F238E27FC236}">
                    <a16:creationId xmlns:a16="http://schemas.microsoft.com/office/drawing/2014/main" id="{B176FAB8-A91E-4BFA-98C2-4ED6D9C795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874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1" name="Line 29">
                <a:extLst>
                  <a:ext uri="{FF2B5EF4-FFF2-40B4-BE49-F238E27FC236}">
                    <a16:creationId xmlns:a16="http://schemas.microsoft.com/office/drawing/2014/main" id="{64647CE2-0DBA-4EBC-844A-4AE493A573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25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2" name="Line 30">
                <a:extLst>
                  <a:ext uri="{FF2B5EF4-FFF2-40B4-BE49-F238E27FC236}">
                    <a16:creationId xmlns:a16="http://schemas.microsoft.com/office/drawing/2014/main" id="{9F59FF47-E2CC-4BA5-A6D4-85E7A7E130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67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" name="Group 29">
            <a:extLst>
              <a:ext uri="{FF2B5EF4-FFF2-40B4-BE49-F238E27FC236}">
                <a16:creationId xmlns:a16="http://schemas.microsoft.com/office/drawing/2014/main" id="{BE78865B-9640-4FEB-96E7-E1D0592480AA}"/>
              </a:ext>
            </a:extLst>
          </p:cNvPr>
          <p:cNvGrpSpPr>
            <a:grpSpLocks/>
          </p:cNvGrpSpPr>
          <p:nvPr/>
        </p:nvGrpSpPr>
        <p:grpSpPr bwMode="auto">
          <a:xfrm>
            <a:off x="10695168" y="4006722"/>
            <a:ext cx="966787" cy="1006475"/>
            <a:chOff x="5103" y="3198"/>
            <a:chExt cx="609" cy="634"/>
          </a:xfrm>
        </p:grpSpPr>
        <p:sp>
          <p:nvSpPr>
            <p:cNvPr id="84" name="Text Box 20">
              <a:extLst>
                <a:ext uri="{FF2B5EF4-FFF2-40B4-BE49-F238E27FC236}">
                  <a16:creationId xmlns:a16="http://schemas.microsoft.com/office/drawing/2014/main" id="{B319119D-535B-4E65-9894-C0D40E6E9C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3" y="359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Destination</a:t>
              </a:r>
            </a:p>
          </p:txBody>
        </p:sp>
        <p:pic>
          <p:nvPicPr>
            <p:cNvPr id="85" name="Picture 31">
              <a:extLst>
                <a:ext uri="{FF2B5EF4-FFF2-40B4-BE49-F238E27FC236}">
                  <a16:creationId xmlns:a16="http://schemas.microsoft.com/office/drawing/2014/main" id="{EC131DF6-B2C4-4648-80E8-F44CB23C10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3" y="319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6" name="Group 32">
            <a:extLst>
              <a:ext uri="{FF2B5EF4-FFF2-40B4-BE49-F238E27FC236}">
                <a16:creationId xmlns:a16="http://schemas.microsoft.com/office/drawing/2014/main" id="{F55BD5B0-7204-40BC-9415-AC9E8A1F43FB}"/>
              </a:ext>
            </a:extLst>
          </p:cNvPr>
          <p:cNvGrpSpPr>
            <a:grpSpLocks/>
          </p:cNvGrpSpPr>
          <p:nvPr/>
        </p:nvGrpSpPr>
        <p:grpSpPr bwMode="auto">
          <a:xfrm>
            <a:off x="7570968" y="3959097"/>
            <a:ext cx="966787" cy="1006475"/>
            <a:chOff x="3014" y="3168"/>
            <a:chExt cx="609" cy="634"/>
          </a:xfrm>
        </p:grpSpPr>
        <p:sp>
          <p:nvSpPr>
            <p:cNvPr id="87" name="Text Box 20">
              <a:extLst>
                <a:ext uri="{FF2B5EF4-FFF2-40B4-BE49-F238E27FC236}">
                  <a16:creationId xmlns:a16="http://schemas.microsoft.com/office/drawing/2014/main" id="{954084CC-DACA-4CD2-84A9-EDC38EAAD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4" y="356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Source</a:t>
              </a:r>
            </a:p>
          </p:txBody>
        </p:sp>
        <p:pic>
          <p:nvPicPr>
            <p:cNvPr id="88" name="Picture 34">
              <a:extLst>
                <a:ext uri="{FF2B5EF4-FFF2-40B4-BE49-F238E27FC236}">
                  <a16:creationId xmlns:a16="http://schemas.microsoft.com/office/drawing/2014/main" id="{41C78FEB-46BD-4CCF-A135-D06B0C549D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" y="316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9" name="Group 35">
            <a:extLst>
              <a:ext uri="{FF2B5EF4-FFF2-40B4-BE49-F238E27FC236}">
                <a16:creationId xmlns:a16="http://schemas.microsoft.com/office/drawing/2014/main" id="{6D1A1683-DE9B-40E5-8F82-CA0E498043CB}"/>
              </a:ext>
            </a:extLst>
          </p:cNvPr>
          <p:cNvGrpSpPr>
            <a:grpSpLocks/>
          </p:cNvGrpSpPr>
          <p:nvPr/>
        </p:nvGrpSpPr>
        <p:grpSpPr bwMode="auto">
          <a:xfrm>
            <a:off x="9452155" y="5254497"/>
            <a:ext cx="1066800" cy="1006475"/>
            <a:chOff x="4320" y="3360"/>
            <a:chExt cx="672" cy="634"/>
          </a:xfrm>
        </p:grpSpPr>
        <p:sp>
          <p:nvSpPr>
            <p:cNvPr id="90" name="Text Box 20">
              <a:extLst>
                <a:ext uri="{FF2B5EF4-FFF2-40B4-BE49-F238E27FC236}">
                  <a16:creationId xmlns:a16="http://schemas.microsoft.com/office/drawing/2014/main" id="{91BC067D-D8A7-4482-94E6-83B9D3FCD9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754"/>
              <a:ext cx="67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Unauthorized Party</a:t>
              </a:r>
            </a:p>
          </p:txBody>
        </p:sp>
        <p:pic>
          <p:nvPicPr>
            <p:cNvPr id="91" name="Picture 37">
              <a:extLst>
                <a:ext uri="{FF2B5EF4-FFF2-40B4-BE49-F238E27FC236}">
                  <a16:creationId xmlns:a16="http://schemas.microsoft.com/office/drawing/2014/main" id="{4A556EB0-C47E-4DA9-90D8-500C5B6F56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0" y="3360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2" name="Group 47">
            <a:extLst>
              <a:ext uri="{FF2B5EF4-FFF2-40B4-BE49-F238E27FC236}">
                <a16:creationId xmlns:a16="http://schemas.microsoft.com/office/drawing/2014/main" id="{01F3446B-7640-4085-989F-DE8B93BCB056}"/>
              </a:ext>
            </a:extLst>
          </p:cNvPr>
          <p:cNvGrpSpPr>
            <a:grpSpLocks/>
          </p:cNvGrpSpPr>
          <p:nvPr/>
        </p:nvGrpSpPr>
        <p:grpSpPr bwMode="auto">
          <a:xfrm>
            <a:off x="8537755" y="4174997"/>
            <a:ext cx="1219200" cy="990600"/>
            <a:chOff x="3648" y="2632"/>
            <a:chExt cx="768" cy="624"/>
          </a:xfrm>
        </p:grpSpPr>
        <p:sp>
          <p:nvSpPr>
            <p:cNvPr id="93" name="Line 40">
              <a:extLst>
                <a:ext uri="{FF2B5EF4-FFF2-40B4-BE49-F238E27FC236}">
                  <a16:creationId xmlns:a16="http://schemas.microsoft.com/office/drawing/2014/main" id="{BAC91E61-30C0-44F5-873E-331AD54CF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2640"/>
              <a:ext cx="768" cy="0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94" name="Line 41">
              <a:extLst>
                <a:ext uri="{FF2B5EF4-FFF2-40B4-BE49-F238E27FC236}">
                  <a16:creationId xmlns:a16="http://schemas.microsoft.com/office/drawing/2014/main" id="{16B4FF1E-1828-43C3-B1D6-724908AE0A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32"/>
              <a:ext cx="0" cy="624"/>
            </a:xfrm>
            <a:prstGeom prst="line">
              <a:avLst/>
            </a:prstGeom>
            <a:noFill/>
            <a:ln w="38100">
              <a:solidFill>
                <a:srgbClr val="0000CC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46">
            <a:extLst>
              <a:ext uri="{FF2B5EF4-FFF2-40B4-BE49-F238E27FC236}">
                <a16:creationId xmlns:a16="http://schemas.microsoft.com/office/drawing/2014/main" id="{2AB0BBA3-7409-4340-B471-D0BC2CAFD909}"/>
              </a:ext>
            </a:extLst>
          </p:cNvPr>
          <p:cNvGrpSpPr>
            <a:grpSpLocks/>
          </p:cNvGrpSpPr>
          <p:nvPr/>
        </p:nvGrpSpPr>
        <p:grpSpPr bwMode="auto">
          <a:xfrm>
            <a:off x="9985555" y="4187697"/>
            <a:ext cx="838200" cy="914400"/>
            <a:chOff x="4656" y="2640"/>
            <a:chExt cx="528" cy="576"/>
          </a:xfrm>
        </p:grpSpPr>
        <p:sp>
          <p:nvSpPr>
            <p:cNvPr id="96" name="Line 44">
              <a:extLst>
                <a:ext uri="{FF2B5EF4-FFF2-40B4-BE49-F238E27FC236}">
                  <a16:creationId xmlns:a16="http://schemas.microsoft.com/office/drawing/2014/main" id="{E280CA6E-1696-4766-9BCE-AB29D0F0F9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640"/>
              <a:ext cx="0" cy="57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97" name="Line 45">
              <a:extLst>
                <a:ext uri="{FF2B5EF4-FFF2-40B4-BE49-F238E27FC236}">
                  <a16:creationId xmlns:a16="http://schemas.microsoft.com/office/drawing/2014/main" id="{140C2BB7-4D03-4F1C-87AF-EC2806344B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2640"/>
              <a:ext cx="52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36">
            <a:extLst>
              <a:ext uri="{FF2B5EF4-FFF2-40B4-BE49-F238E27FC236}">
                <a16:creationId xmlns:a16="http://schemas.microsoft.com/office/drawing/2014/main" id="{337E81A1-E699-4F2E-A528-B92BA6332A61}"/>
              </a:ext>
            </a:extLst>
          </p:cNvPr>
          <p:cNvGrpSpPr>
            <a:grpSpLocks/>
          </p:cNvGrpSpPr>
          <p:nvPr/>
        </p:nvGrpSpPr>
        <p:grpSpPr bwMode="auto">
          <a:xfrm>
            <a:off x="10036355" y="4340097"/>
            <a:ext cx="635000" cy="709613"/>
            <a:chOff x="1776" y="3456"/>
            <a:chExt cx="544" cy="543"/>
          </a:xfrm>
        </p:grpSpPr>
        <p:sp>
          <p:nvSpPr>
            <p:cNvPr id="99" name="Text Box 22">
              <a:extLst>
                <a:ext uri="{FF2B5EF4-FFF2-40B4-BE49-F238E27FC236}">
                  <a16:creationId xmlns:a16="http://schemas.microsoft.com/office/drawing/2014/main" id="{70865A64-9677-42F1-B14D-59C90DF1B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3456"/>
              <a:ext cx="544" cy="144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800" b="1" u="sng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Information</a:t>
              </a:r>
              <a:endParaRPr lang="en-US" altLang="en-US" sz="32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100" name="Group 35">
              <a:extLst>
                <a:ext uri="{FF2B5EF4-FFF2-40B4-BE49-F238E27FC236}">
                  <a16:creationId xmlns:a16="http://schemas.microsoft.com/office/drawing/2014/main" id="{43EEC442-E445-46D8-9D1B-D8CB68E80D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8" y="3593"/>
              <a:ext cx="450" cy="406"/>
              <a:chOff x="1828" y="3593"/>
              <a:chExt cx="450" cy="406"/>
            </a:xfrm>
          </p:grpSpPr>
          <p:sp>
            <p:nvSpPr>
              <p:cNvPr id="101" name="AutoShape 31">
                <a:extLst>
                  <a:ext uri="{FF2B5EF4-FFF2-40B4-BE49-F238E27FC236}">
                    <a16:creationId xmlns:a16="http://schemas.microsoft.com/office/drawing/2014/main" id="{243819A5-8C59-4281-B56A-58C8E52C18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850" y="3571"/>
                <a:ext cx="406" cy="450"/>
              </a:xfrm>
              <a:prstGeom prst="foldedCorner">
                <a:avLst>
                  <a:gd name="adj" fmla="val 12500"/>
                </a:avLst>
              </a:prstGeom>
              <a:solidFill>
                <a:srgbClr val="E4DCF8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eaVert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102" name="Line 23">
                <a:extLst>
                  <a:ext uri="{FF2B5EF4-FFF2-40B4-BE49-F238E27FC236}">
                    <a16:creationId xmlns:a16="http://schemas.microsoft.com/office/drawing/2014/main" id="{33F1764D-1B6B-4E8B-BDB4-CF398D4E6C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646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3" name="Line 24">
                <a:extLst>
                  <a:ext uri="{FF2B5EF4-FFF2-40B4-BE49-F238E27FC236}">
                    <a16:creationId xmlns:a16="http://schemas.microsoft.com/office/drawing/2014/main" id="{6CC28BBF-2A9E-47D5-B5B4-835E5E87C9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4" y="3688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4" name="Line 25">
                <a:extLst>
                  <a:ext uri="{FF2B5EF4-FFF2-40B4-BE49-F238E27FC236}">
                    <a16:creationId xmlns:a16="http://schemas.microsoft.com/office/drawing/2014/main" id="{71EDE2F2-F09E-4759-9ED5-6D16E65670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39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5" name="Line 26">
                <a:extLst>
                  <a:ext uri="{FF2B5EF4-FFF2-40B4-BE49-F238E27FC236}">
                    <a16:creationId xmlns:a16="http://schemas.microsoft.com/office/drawing/2014/main" id="{F172AB1B-4F75-4B19-A041-13C052F948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81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6" name="Line 27">
                <a:extLst>
                  <a:ext uri="{FF2B5EF4-FFF2-40B4-BE49-F238E27FC236}">
                    <a16:creationId xmlns:a16="http://schemas.microsoft.com/office/drawing/2014/main" id="{1D58346D-3271-4410-980F-6CA43812E7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832"/>
                <a:ext cx="33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7" name="Line 28">
                <a:extLst>
                  <a:ext uri="{FF2B5EF4-FFF2-40B4-BE49-F238E27FC236}">
                    <a16:creationId xmlns:a16="http://schemas.microsoft.com/office/drawing/2014/main" id="{EA1F520D-4F63-4993-968B-DF48E691EE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874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8" name="Line 29">
                <a:extLst>
                  <a:ext uri="{FF2B5EF4-FFF2-40B4-BE49-F238E27FC236}">
                    <a16:creationId xmlns:a16="http://schemas.microsoft.com/office/drawing/2014/main" id="{604DF3F8-4099-4A43-BDD5-7127393193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25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9" name="Line 30">
                <a:extLst>
                  <a:ext uri="{FF2B5EF4-FFF2-40B4-BE49-F238E27FC236}">
                    <a16:creationId xmlns:a16="http://schemas.microsoft.com/office/drawing/2014/main" id="{006CA88D-A482-4F25-874D-D7E6C80CBF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67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مستطيل 6">
            <a:extLst>
              <a:ext uri="{FF2B5EF4-FFF2-40B4-BE49-F238E27FC236}">
                <a16:creationId xmlns:a16="http://schemas.microsoft.com/office/drawing/2014/main" id="{16F80976-C0D3-4227-90F3-7F1D862D6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0202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Attacks</a:t>
            </a:r>
          </a:p>
        </p:txBody>
      </p:sp>
      <p:grpSp>
        <p:nvGrpSpPr>
          <p:cNvPr id="43" name="Group 36">
            <a:extLst>
              <a:ext uri="{FF2B5EF4-FFF2-40B4-BE49-F238E27FC236}">
                <a16:creationId xmlns:a16="http://schemas.microsoft.com/office/drawing/2014/main" id="{B8D22292-D2AC-4496-9688-FA831C42E508}"/>
              </a:ext>
            </a:extLst>
          </p:cNvPr>
          <p:cNvGrpSpPr>
            <a:grpSpLocks/>
          </p:cNvGrpSpPr>
          <p:nvPr/>
        </p:nvGrpSpPr>
        <p:grpSpPr bwMode="auto">
          <a:xfrm>
            <a:off x="3282156" y="2245420"/>
            <a:ext cx="5627687" cy="1189037"/>
            <a:chOff x="1113" y="1437"/>
            <a:chExt cx="3545" cy="749"/>
          </a:xfrm>
        </p:grpSpPr>
        <p:sp>
          <p:nvSpPr>
            <p:cNvPr id="44" name="Line 4">
              <a:extLst>
                <a:ext uri="{FF2B5EF4-FFF2-40B4-BE49-F238E27FC236}">
                  <a16:creationId xmlns:a16="http://schemas.microsoft.com/office/drawing/2014/main" id="{F5258370-F1B9-4847-A8AF-1798F1218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1" y="143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5" name="Line 5">
              <a:extLst>
                <a:ext uri="{FF2B5EF4-FFF2-40B4-BE49-F238E27FC236}">
                  <a16:creationId xmlns:a16="http://schemas.microsoft.com/office/drawing/2014/main" id="{374A1259-E7EE-4AC6-812F-336D986161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3" y="1715"/>
              <a:ext cx="353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6" name="Line 6">
              <a:extLst>
                <a:ext uri="{FF2B5EF4-FFF2-40B4-BE49-F238E27FC236}">
                  <a16:creationId xmlns:a16="http://schemas.microsoft.com/office/drawing/2014/main" id="{315C5514-4BCD-4AB1-8604-85F0CF4E37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3" y="1708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7" name="Line 7">
              <a:extLst>
                <a:ext uri="{FF2B5EF4-FFF2-40B4-BE49-F238E27FC236}">
                  <a16:creationId xmlns:a16="http://schemas.microsoft.com/office/drawing/2014/main" id="{B927C2DE-8943-4DF5-9742-7071DAAB3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4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8" name="Line 8">
              <a:extLst>
                <a:ext uri="{FF2B5EF4-FFF2-40B4-BE49-F238E27FC236}">
                  <a16:creationId xmlns:a16="http://schemas.microsoft.com/office/drawing/2014/main" id="{676EB1B1-1157-42BF-8C43-6F2971172D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1719"/>
              <a:ext cx="0" cy="46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49" name="Line 9">
              <a:extLst>
                <a:ext uri="{FF2B5EF4-FFF2-40B4-BE49-F238E27FC236}">
                  <a16:creationId xmlns:a16="http://schemas.microsoft.com/office/drawing/2014/main" id="{EBE20E31-0C64-4B9D-B340-C2FD8714B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708"/>
              <a:ext cx="0" cy="46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50" name="AutoShape 10">
            <a:extLst>
              <a:ext uri="{FF2B5EF4-FFF2-40B4-BE49-F238E27FC236}">
                <a16:creationId xmlns:a16="http://schemas.microsoft.com/office/drawing/2014/main" id="{F1F9CD12-76FF-4EF0-A7A6-22A4B6C6E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7468" y="3096320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en-US" sz="1400" b="1" dirty="0">
                <a:latin typeface="Tahoma" pitchFamily="34" charset="0"/>
                <a:cs typeface="Arial" charset="0"/>
              </a:rPr>
              <a:t>Interruption </a:t>
            </a:r>
          </a:p>
        </p:txBody>
      </p:sp>
      <p:sp>
        <p:nvSpPr>
          <p:cNvPr id="51" name="AutoShape 11">
            <a:extLst>
              <a:ext uri="{FF2B5EF4-FFF2-40B4-BE49-F238E27FC236}">
                <a16:creationId xmlns:a16="http://schemas.microsoft.com/office/drawing/2014/main" id="{666A8097-49CB-4697-B687-2B52B69FA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068" y="3102670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Interception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2" name="AutoShape 12">
            <a:extLst>
              <a:ext uri="{FF2B5EF4-FFF2-40B4-BE49-F238E27FC236}">
                <a16:creationId xmlns:a16="http://schemas.microsoft.com/office/drawing/2014/main" id="{0648383F-D6F1-4779-9433-5B70B993F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668" y="3105845"/>
            <a:ext cx="1346200" cy="395287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Modification </a:t>
            </a:r>
            <a:endParaRPr lang="en-US" sz="4000" b="1">
              <a:latin typeface="Arial" charset="0"/>
              <a:cs typeface="Arial" charset="0"/>
            </a:endParaRPr>
          </a:p>
        </p:txBody>
      </p:sp>
      <p:sp>
        <p:nvSpPr>
          <p:cNvPr id="53" name="AutoShape 13">
            <a:extLst>
              <a:ext uri="{FF2B5EF4-FFF2-40B4-BE49-F238E27FC236}">
                <a16:creationId xmlns:a16="http://schemas.microsoft.com/office/drawing/2014/main" id="{B79C91F0-C8D2-409D-B744-704D703C1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6268" y="3107432"/>
            <a:ext cx="1346200" cy="400050"/>
          </a:xfrm>
          <a:prstGeom prst="octagon">
            <a:avLst>
              <a:gd name="adj" fmla="val 11718"/>
            </a:avLst>
          </a:prstGeom>
          <a:solidFill>
            <a:srgbClr val="FFC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32004" rIns="64008" bIns="32004" anchor="ctr"/>
          <a:lstStyle/>
          <a:p>
            <a:pPr algn="ctr" rtl="0">
              <a:defRPr/>
            </a:pPr>
            <a:r>
              <a:rPr lang="en-US" sz="1400" b="1" dirty="0">
                <a:latin typeface="Tahoma" pitchFamily="34" charset="0"/>
                <a:cs typeface="Arial" charset="0"/>
              </a:rPr>
              <a:t>Fabrication </a:t>
            </a:r>
            <a:endParaRPr lang="en-US" sz="4000" b="1" dirty="0">
              <a:latin typeface="Arial" charset="0"/>
              <a:cs typeface="Arial" charset="0"/>
            </a:endParaRPr>
          </a:p>
        </p:txBody>
      </p:sp>
      <p:sp>
        <p:nvSpPr>
          <p:cNvPr id="54" name="AutoShape 14">
            <a:extLst>
              <a:ext uri="{FF2B5EF4-FFF2-40B4-BE49-F238E27FC236}">
                <a16:creationId xmlns:a16="http://schemas.microsoft.com/office/drawing/2014/main" id="{A408E96B-8405-4683-B11B-EFBAD69B3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3268" y="1869182"/>
            <a:ext cx="3048000" cy="414338"/>
          </a:xfrm>
          <a:prstGeom prst="octagon">
            <a:avLst>
              <a:gd name="adj" fmla="val 14454"/>
            </a:avLst>
          </a:prstGeom>
          <a:solidFill>
            <a:srgbClr val="DDEBE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>
                <a:latin typeface="Tahoma" pitchFamily="34" charset="0"/>
                <a:cs typeface="Arial" charset="0"/>
              </a:rPr>
              <a:t>Categories of security attacks</a:t>
            </a:r>
            <a:endParaRPr lang="en-US" sz="1400" b="1"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BB9814-A5B6-4F3E-9BCE-DF4F810F2789}"/>
              </a:ext>
            </a:extLst>
          </p:cNvPr>
          <p:cNvSpPr/>
          <p:nvPr/>
        </p:nvSpPr>
        <p:spPr>
          <a:xfrm>
            <a:off x="891604" y="392023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4- </a:t>
            </a:r>
            <a:r>
              <a:rPr lang="en-US" b="1" dirty="0"/>
              <a:t>Fabrication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an attack on authenticity.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Unauthorized party inserts counterfeit objects into system.</a:t>
            </a:r>
          </a:p>
          <a:p>
            <a:r>
              <a:rPr lang="en-US" dirty="0">
                <a:solidFill>
                  <a:srgbClr val="FF0000"/>
                </a:solidFill>
              </a:rPr>
              <a:t>Examples include:</a:t>
            </a:r>
          </a:p>
          <a:p>
            <a:pPr lvl="1"/>
            <a:r>
              <a:rPr lang="en-US" dirty="0"/>
              <a:t>1- insertion of spurious messages in a network or</a:t>
            </a:r>
          </a:p>
          <a:p>
            <a:pPr lvl="1"/>
            <a:r>
              <a:rPr lang="en-US" dirty="0"/>
              <a:t>2- addition of records to a file.</a:t>
            </a:r>
          </a:p>
          <a:p>
            <a:endParaRPr lang="en-US" b="1" dirty="0"/>
          </a:p>
        </p:txBody>
      </p:sp>
      <p:grpSp>
        <p:nvGrpSpPr>
          <p:cNvPr id="39" name="Group 28">
            <a:extLst>
              <a:ext uri="{FF2B5EF4-FFF2-40B4-BE49-F238E27FC236}">
                <a16:creationId xmlns:a16="http://schemas.microsoft.com/office/drawing/2014/main" id="{260EF6B9-288C-474D-9A59-E4B9E7B291AA}"/>
              </a:ext>
            </a:extLst>
          </p:cNvPr>
          <p:cNvGrpSpPr>
            <a:grpSpLocks/>
          </p:cNvGrpSpPr>
          <p:nvPr/>
        </p:nvGrpSpPr>
        <p:grpSpPr bwMode="auto">
          <a:xfrm>
            <a:off x="10150530" y="3986084"/>
            <a:ext cx="966787" cy="1006475"/>
            <a:chOff x="5103" y="3198"/>
            <a:chExt cx="609" cy="634"/>
          </a:xfrm>
        </p:grpSpPr>
        <p:sp>
          <p:nvSpPr>
            <p:cNvPr id="40" name="Text Box 20">
              <a:extLst>
                <a:ext uri="{FF2B5EF4-FFF2-40B4-BE49-F238E27FC236}">
                  <a16:creationId xmlns:a16="http://schemas.microsoft.com/office/drawing/2014/main" id="{4CA9F3CF-912C-406B-91EB-A4A469AE5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3" y="359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Destination</a:t>
              </a:r>
            </a:p>
          </p:txBody>
        </p:sp>
        <p:pic>
          <p:nvPicPr>
            <p:cNvPr id="41" name="Picture 30">
              <a:extLst>
                <a:ext uri="{FF2B5EF4-FFF2-40B4-BE49-F238E27FC236}">
                  <a16:creationId xmlns:a16="http://schemas.microsoft.com/office/drawing/2014/main" id="{61755F71-2616-4566-A868-583A41C3DC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3" y="319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2" name="Group 31">
            <a:extLst>
              <a:ext uri="{FF2B5EF4-FFF2-40B4-BE49-F238E27FC236}">
                <a16:creationId xmlns:a16="http://schemas.microsoft.com/office/drawing/2014/main" id="{86519FA9-FA09-4FE8-960A-588B9515509B}"/>
              </a:ext>
            </a:extLst>
          </p:cNvPr>
          <p:cNvGrpSpPr>
            <a:grpSpLocks/>
          </p:cNvGrpSpPr>
          <p:nvPr/>
        </p:nvGrpSpPr>
        <p:grpSpPr bwMode="auto">
          <a:xfrm>
            <a:off x="7026330" y="3938459"/>
            <a:ext cx="966787" cy="1006475"/>
            <a:chOff x="3014" y="3168"/>
            <a:chExt cx="609" cy="634"/>
          </a:xfrm>
        </p:grpSpPr>
        <p:sp>
          <p:nvSpPr>
            <p:cNvPr id="75" name="Text Box 20">
              <a:extLst>
                <a:ext uri="{FF2B5EF4-FFF2-40B4-BE49-F238E27FC236}">
                  <a16:creationId xmlns:a16="http://schemas.microsoft.com/office/drawing/2014/main" id="{984AF722-4756-4C8C-B16E-7DD933A9B3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4" y="3562"/>
              <a:ext cx="609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rtl="0">
                <a:defRPr/>
              </a:pPr>
              <a:r>
                <a:rPr lang="en-US" sz="1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  <a:cs typeface="Tahoma" pitchFamily="34" charset="0"/>
                </a:rPr>
                <a:t>Information Source</a:t>
              </a:r>
            </a:p>
          </p:txBody>
        </p:sp>
        <p:pic>
          <p:nvPicPr>
            <p:cNvPr id="76" name="Picture 33">
              <a:extLst>
                <a:ext uri="{FF2B5EF4-FFF2-40B4-BE49-F238E27FC236}">
                  <a16:creationId xmlns:a16="http://schemas.microsoft.com/office/drawing/2014/main" id="{C77BB441-4366-4181-A464-059F11EC6B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" y="3168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7" name="Group 34">
            <a:extLst>
              <a:ext uri="{FF2B5EF4-FFF2-40B4-BE49-F238E27FC236}">
                <a16:creationId xmlns:a16="http://schemas.microsoft.com/office/drawing/2014/main" id="{206C3F4D-1082-43D8-8035-8C6B7634E131}"/>
              </a:ext>
            </a:extLst>
          </p:cNvPr>
          <p:cNvGrpSpPr>
            <a:grpSpLocks/>
          </p:cNvGrpSpPr>
          <p:nvPr/>
        </p:nvGrpSpPr>
        <p:grpSpPr bwMode="auto">
          <a:xfrm>
            <a:off x="8907517" y="5233859"/>
            <a:ext cx="1066800" cy="1006475"/>
            <a:chOff x="4320" y="3360"/>
            <a:chExt cx="672" cy="634"/>
          </a:xfrm>
        </p:grpSpPr>
        <p:sp>
          <p:nvSpPr>
            <p:cNvPr id="78" name="Text Box 20">
              <a:extLst>
                <a:ext uri="{FF2B5EF4-FFF2-40B4-BE49-F238E27FC236}">
                  <a16:creationId xmlns:a16="http://schemas.microsoft.com/office/drawing/2014/main" id="{519D8F96-5253-4EE1-84A3-511EA90D5F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754"/>
              <a:ext cx="67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Unauthorized Party</a:t>
              </a:r>
            </a:p>
          </p:txBody>
        </p:sp>
        <p:pic>
          <p:nvPicPr>
            <p:cNvPr id="79" name="Picture 36">
              <a:extLst>
                <a:ext uri="{FF2B5EF4-FFF2-40B4-BE49-F238E27FC236}">
                  <a16:creationId xmlns:a16="http://schemas.microsoft.com/office/drawing/2014/main" id="{CE80F1E0-95E5-40FF-A01C-0E946751A8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0" y="3360"/>
              <a:ext cx="43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0" name="Group 40">
            <a:extLst>
              <a:ext uri="{FF2B5EF4-FFF2-40B4-BE49-F238E27FC236}">
                <a16:creationId xmlns:a16="http://schemas.microsoft.com/office/drawing/2014/main" id="{4C5A89A9-4468-400C-B4CB-70384D8A0217}"/>
              </a:ext>
            </a:extLst>
          </p:cNvPr>
          <p:cNvGrpSpPr>
            <a:grpSpLocks/>
          </p:cNvGrpSpPr>
          <p:nvPr/>
        </p:nvGrpSpPr>
        <p:grpSpPr bwMode="auto">
          <a:xfrm>
            <a:off x="9288517" y="4167059"/>
            <a:ext cx="838200" cy="914400"/>
            <a:chOff x="4656" y="2640"/>
            <a:chExt cx="528" cy="576"/>
          </a:xfrm>
        </p:grpSpPr>
        <p:sp>
          <p:nvSpPr>
            <p:cNvPr id="81" name="Line 41">
              <a:extLst>
                <a:ext uri="{FF2B5EF4-FFF2-40B4-BE49-F238E27FC236}">
                  <a16:creationId xmlns:a16="http://schemas.microsoft.com/office/drawing/2014/main" id="{FDF23256-881F-49FA-BFB3-166BD4BFB0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640"/>
              <a:ext cx="0" cy="57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82" name="Line 42">
              <a:extLst>
                <a:ext uri="{FF2B5EF4-FFF2-40B4-BE49-F238E27FC236}">
                  <a16:creationId xmlns:a16="http://schemas.microsoft.com/office/drawing/2014/main" id="{EF4350A0-1807-4DDE-A4FE-D0CBA53BB0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2640"/>
              <a:ext cx="52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36">
            <a:extLst>
              <a:ext uri="{FF2B5EF4-FFF2-40B4-BE49-F238E27FC236}">
                <a16:creationId xmlns:a16="http://schemas.microsoft.com/office/drawing/2014/main" id="{169B3D09-B732-4041-B428-0D88685F38BC}"/>
              </a:ext>
            </a:extLst>
          </p:cNvPr>
          <p:cNvGrpSpPr>
            <a:grpSpLocks/>
          </p:cNvGrpSpPr>
          <p:nvPr/>
        </p:nvGrpSpPr>
        <p:grpSpPr bwMode="auto">
          <a:xfrm>
            <a:off x="9364717" y="4395659"/>
            <a:ext cx="609600" cy="609600"/>
            <a:chOff x="1776" y="3456"/>
            <a:chExt cx="544" cy="543"/>
          </a:xfrm>
        </p:grpSpPr>
        <p:sp>
          <p:nvSpPr>
            <p:cNvPr id="84" name="Text Box 22">
              <a:extLst>
                <a:ext uri="{FF2B5EF4-FFF2-40B4-BE49-F238E27FC236}">
                  <a16:creationId xmlns:a16="http://schemas.microsoft.com/office/drawing/2014/main" id="{032F3568-CB9C-4051-B48D-2A3F08C0AF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3456"/>
              <a:ext cx="544" cy="144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700" b="1" u="sng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Information</a:t>
              </a:r>
              <a:endParaRPr lang="en-US" altLang="en-US" sz="28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85" name="Group 35">
              <a:extLst>
                <a:ext uri="{FF2B5EF4-FFF2-40B4-BE49-F238E27FC236}">
                  <a16:creationId xmlns:a16="http://schemas.microsoft.com/office/drawing/2014/main" id="{FB759C8C-0D33-42D5-8801-655C44B942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8" y="3593"/>
              <a:ext cx="450" cy="406"/>
              <a:chOff x="1828" y="3593"/>
              <a:chExt cx="450" cy="406"/>
            </a:xfrm>
          </p:grpSpPr>
          <p:sp>
            <p:nvSpPr>
              <p:cNvPr id="86" name="AutoShape 31">
                <a:extLst>
                  <a:ext uri="{FF2B5EF4-FFF2-40B4-BE49-F238E27FC236}">
                    <a16:creationId xmlns:a16="http://schemas.microsoft.com/office/drawing/2014/main" id="{9349766D-E45A-4F04-A672-598542BECC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1850" y="3571"/>
                <a:ext cx="406" cy="450"/>
              </a:xfrm>
              <a:prstGeom prst="foldedCorner">
                <a:avLst>
                  <a:gd name="adj" fmla="val 12500"/>
                </a:avLst>
              </a:prstGeom>
              <a:solidFill>
                <a:srgbClr val="B3DA8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eaVert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87" name="Line 23">
                <a:extLst>
                  <a:ext uri="{FF2B5EF4-FFF2-40B4-BE49-F238E27FC236}">
                    <a16:creationId xmlns:a16="http://schemas.microsoft.com/office/drawing/2014/main" id="{50912B99-5845-4C72-B590-7EBD8B4496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646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8" name="Line 24">
                <a:extLst>
                  <a:ext uri="{FF2B5EF4-FFF2-40B4-BE49-F238E27FC236}">
                    <a16:creationId xmlns:a16="http://schemas.microsoft.com/office/drawing/2014/main" id="{AA0265C8-C518-4F6D-BC4D-263CB12F9D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4" y="3688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89" name="Line 25">
                <a:extLst>
                  <a:ext uri="{FF2B5EF4-FFF2-40B4-BE49-F238E27FC236}">
                    <a16:creationId xmlns:a16="http://schemas.microsoft.com/office/drawing/2014/main" id="{9BF6E9DB-4AF4-4A9F-9966-81AFEE45B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39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0" name="Line 26">
                <a:extLst>
                  <a:ext uri="{FF2B5EF4-FFF2-40B4-BE49-F238E27FC236}">
                    <a16:creationId xmlns:a16="http://schemas.microsoft.com/office/drawing/2014/main" id="{2872E890-B226-441E-967F-1757D577B3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781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1" name="Line 27">
                <a:extLst>
                  <a:ext uri="{FF2B5EF4-FFF2-40B4-BE49-F238E27FC236}">
                    <a16:creationId xmlns:a16="http://schemas.microsoft.com/office/drawing/2014/main" id="{1CF61E2C-55B0-4F95-88D9-434D007370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832"/>
                <a:ext cx="33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2" name="Line 28">
                <a:extLst>
                  <a:ext uri="{FF2B5EF4-FFF2-40B4-BE49-F238E27FC236}">
                    <a16:creationId xmlns:a16="http://schemas.microsoft.com/office/drawing/2014/main" id="{600B4A88-82B9-49AA-8103-9941206572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5" y="3874"/>
                <a:ext cx="3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3" name="Line 29">
                <a:extLst>
                  <a:ext uri="{FF2B5EF4-FFF2-40B4-BE49-F238E27FC236}">
                    <a16:creationId xmlns:a16="http://schemas.microsoft.com/office/drawing/2014/main" id="{58E958D1-AD2F-42A9-B706-AA11FED2A8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25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4" name="Line 30">
                <a:extLst>
                  <a:ext uri="{FF2B5EF4-FFF2-40B4-BE49-F238E27FC236}">
                    <a16:creationId xmlns:a16="http://schemas.microsoft.com/office/drawing/2014/main" id="{559BB2A2-24C4-429D-B8C6-7556072755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66" y="3967"/>
                <a:ext cx="19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5" name="مستطيل 6">
            <a:extLst>
              <a:ext uri="{FF2B5EF4-FFF2-40B4-BE49-F238E27FC236}">
                <a16:creationId xmlns:a16="http://schemas.microsoft.com/office/drawing/2014/main" id="{D9557609-8FCC-4D0D-A97F-D3D8FE2E8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328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637</Words>
  <Application>Microsoft Office PowerPoint</Application>
  <PresentationFormat>Widescreen</PresentationFormat>
  <Paragraphs>131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Rockwell</vt:lpstr>
      <vt:lpstr>Sakkal Majalla</vt:lpstr>
      <vt:lpstr>Tahoma</vt:lpstr>
      <vt:lpstr>Wingdings</vt:lpstr>
      <vt:lpstr>أطلس</vt:lpstr>
      <vt:lpstr>1111 CYS Cyber Security Foundations  4#Lecture   Cyber Security concepts and principles– Part 1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4 Part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280</cp:revision>
  <dcterms:created xsi:type="dcterms:W3CDTF">2021-05-23T05:55:00Z</dcterms:created>
  <dcterms:modified xsi:type="dcterms:W3CDTF">2023-01-18T06:17:44Z</dcterms:modified>
</cp:coreProperties>
</file>