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379" r:id="rId3"/>
    <p:sldId id="327" r:id="rId4"/>
    <p:sldId id="408" r:id="rId5"/>
    <p:sldId id="409" r:id="rId6"/>
    <p:sldId id="415" r:id="rId7"/>
    <p:sldId id="416" r:id="rId8"/>
    <p:sldId id="417" r:id="rId9"/>
    <p:sldId id="418" r:id="rId10"/>
    <p:sldId id="419" r:id="rId11"/>
    <p:sldId id="364" r:id="rId12"/>
    <p:sldId id="32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7F09"/>
    <a:srgbClr val="FBCC9A"/>
    <a:srgbClr val="B8C4C5"/>
    <a:srgbClr val="546668"/>
    <a:srgbClr val="94B6D2"/>
    <a:srgbClr val="A5B592"/>
    <a:srgbClr val="DBE1D3"/>
    <a:srgbClr val="F49E86"/>
    <a:srgbClr val="A5300F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نمط متوسط 3 - تميي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نمط فاتح 2 - تميي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5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19331-4BDF-4E56-9029-698398FA5D34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1106A-63F7-471F-ABE4-1F8412FF9F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431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ar-SA" dirty="0"/>
              <a:t>حرر أنماط نص الشكل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32" name="Flowchart: Delay 10">
            <a:extLst>
              <a:ext uri="{FF2B5EF4-FFF2-40B4-BE49-F238E27FC236}">
                <a16:creationId xmlns:a16="http://schemas.microsoft.com/office/drawing/2014/main" id="{530DC4B3-57F0-4275-AF6C-960710CEFC52}"/>
              </a:ext>
            </a:extLst>
          </p:cNvPr>
          <p:cNvSpPr/>
          <p:nvPr userDrawn="1"/>
        </p:nvSpPr>
        <p:spPr>
          <a:xfrm>
            <a:off x="-1" y="0"/>
            <a:ext cx="3930651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25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C9AC32-DF2D-4CEF-A6CF-B34A2716D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AFB578-A5E3-4921-AA46-FD65CD36E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ACC61-559F-4B5D-8734-C1F414B7E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lowchart: Delay 10">
            <a:extLst>
              <a:ext uri="{FF2B5EF4-FFF2-40B4-BE49-F238E27FC236}">
                <a16:creationId xmlns:a16="http://schemas.microsoft.com/office/drawing/2014/main" id="{BA8A894D-5FE1-4F98-9DF4-9F91D8B46DAA}"/>
              </a:ext>
            </a:extLst>
          </p:cNvPr>
          <p:cNvSpPr/>
          <p:nvPr userDrawn="1"/>
        </p:nvSpPr>
        <p:spPr>
          <a:xfrm>
            <a:off x="0" y="0"/>
            <a:ext cx="3370684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02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205C3EB-E067-429F-A6EE-0F6C7D489CDD}"/>
              </a:ext>
            </a:extLst>
          </p:cNvPr>
          <p:cNvGrpSpPr/>
          <p:nvPr userDrawn="1"/>
        </p:nvGrpSpPr>
        <p:grpSpPr>
          <a:xfrm>
            <a:off x="504497" y="1082566"/>
            <a:ext cx="11067393" cy="5076496"/>
            <a:chOff x="504497" y="1082566"/>
            <a:chExt cx="11067393" cy="507649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F1178E9-1E90-43B6-BADB-C453A5DA8CD8}"/>
                </a:ext>
              </a:extLst>
            </p:cNvPr>
            <p:cNvSpPr/>
            <p:nvPr/>
          </p:nvSpPr>
          <p:spPr>
            <a:xfrm>
              <a:off x="504497" y="1082566"/>
              <a:ext cx="11067393" cy="50764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1CDC70B-3B54-4C10-8D11-ECB5EA9887CB}"/>
                </a:ext>
              </a:extLst>
            </p:cNvPr>
            <p:cNvSpPr/>
            <p:nvPr/>
          </p:nvSpPr>
          <p:spPr>
            <a:xfrm>
              <a:off x="819807" y="1355835"/>
              <a:ext cx="10436772" cy="4562178"/>
            </a:xfrm>
            <a:prstGeom prst="rect">
              <a:avLst/>
            </a:prstGeom>
            <a:solidFill>
              <a:schemeClr val="bg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ACBD8AD9-7C98-4E03-9400-3212125C5BC6}"/>
                </a:ext>
              </a:extLst>
            </p:cNvPr>
            <p:cNvSpPr/>
            <p:nvPr/>
          </p:nvSpPr>
          <p:spPr>
            <a:xfrm>
              <a:off x="504497" y="3268717"/>
              <a:ext cx="4424855" cy="2890345"/>
            </a:xfrm>
            <a:prstGeom prst="triangle">
              <a:avLst>
                <a:gd name="adj" fmla="val 0"/>
              </a:avLst>
            </a:prstGeom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1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1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554635"/>
            <a:ext cx="8679915" cy="1748729"/>
          </a:xfrm>
        </p:spPr>
        <p:txBody>
          <a:bodyPr anchor="ctr">
            <a:noAutofit/>
          </a:bodyPr>
          <a:lstStyle/>
          <a:p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1111 CYS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Cyber Security Foundations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</a:t>
            </a:r>
            <a: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#</a:t>
            </a: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Lecture  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Cyber Security concepts and principles– Part 2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ar-SA" sz="3600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5" name="مستطيل 6">
            <a:extLst>
              <a:ext uri="{FF2B5EF4-FFF2-40B4-BE49-F238E27FC236}">
                <a16:creationId xmlns:a16="http://schemas.microsoft.com/office/drawing/2014/main" id="{F8EB135B-AEA8-4859-9F12-E8CD3EB662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56555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1908313" y="1058059"/>
            <a:ext cx="77790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Categories of Attackers (Based on attacker's skill)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EE63C2-87A4-44B4-BF4A-AB855B1A8DE8}"/>
              </a:ext>
            </a:extLst>
          </p:cNvPr>
          <p:cNvSpPr/>
          <p:nvPr/>
        </p:nvSpPr>
        <p:spPr>
          <a:xfrm>
            <a:off x="915738" y="2113439"/>
            <a:ext cx="1027250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2- Amateurs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Most hackers are amateurs with modest computer and net skills.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However, they are dangerous because they use automated attack programs written by wizard hackers.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They carry out less dangerous attacks than professionals do.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They are called  </a:t>
            </a:r>
            <a:r>
              <a:rPr lang="en-US" sz="2400" dirty="0" err="1"/>
              <a:t>scriptkiddies</a:t>
            </a:r>
            <a:r>
              <a:rPr lang="en-US" sz="2400" dirty="0"/>
              <a:t> as their attacks exploit the scripts containing the codes aimed at misusing the vulnerabilities of the systems. </a:t>
            </a:r>
          </a:p>
        </p:txBody>
      </p:sp>
      <p:sp>
        <p:nvSpPr>
          <p:cNvPr id="9" name="مستطيل 6">
            <a:extLst>
              <a:ext uri="{FF2B5EF4-FFF2-40B4-BE49-F238E27FC236}">
                <a16:creationId xmlns:a16="http://schemas.microsoft.com/office/drawing/2014/main" id="{B0CDA897-3D2A-401D-85FA-938BFC88F7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13708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رسم 3">
            <a:extLst>
              <a:ext uri="{FF2B5EF4-FFF2-40B4-BE49-F238E27FC236}">
                <a16:creationId xmlns:a16="http://schemas.microsoft.com/office/drawing/2014/main" id="{3BE6478E-F9EE-485D-A2E3-6D2AEC76A4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2839" y="1372286"/>
            <a:ext cx="3774341" cy="3774341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42749C3E-1E25-49E7-AB3C-5FE2400D2B39}"/>
              </a:ext>
            </a:extLst>
          </p:cNvPr>
          <p:cNvSpPr txBox="1"/>
          <p:nvPr/>
        </p:nvSpPr>
        <p:spPr>
          <a:xfrm>
            <a:off x="4969567" y="2644170"/>
            <a:ext cx="5486520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sz="3200" dirty="0"/>
              <a:t>List the main categories of attackers? </a:t>
            </a:r>
          </a:p>
          <a:p>
            <a:pPr rtl="1"/>
            <a:endParaRPr lang="ar-SA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15">
            <a:extLst>
              <a:ext uri="{FF2B5EF4-FFF2-40B4-BE49-F238E27FC236}">
                <a16:creationId xmlns:a16="http://schemas.microsoft.com/office/drawing/2014/main" id="{B699706C-6C8D-490A-AB1F-BE4809D9D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8" name="مستطيل 6">
            <a:extLst>
              <a:ext uri="{FF2B5EF4-FFF2-40B4-BE49-F238E27FC236}">
                <a16:creationId xmlns:a16="http://schemas.microsoft.com/office/drawing/2014/main" id="{D53C4C75-6683-4C87-B989-96B7E954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8403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189272"/>
            <a:ext cx="8679915" cy="1748729"/>
          </a:xfrm>
        </p:spPr>
        <p:txBody>
          <a:bodyPr>
            <a:normAutofit/>
          </a:bodyPr>
          <a:lstStyle/>
          <a:p>
            <a:r>
              <a:rPr lang="en-GB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End of Lecture 3 Part 2</a:t>
            </a:r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5" name="مستطيل 6">
            <a:extLst>
              <a:ext uri="{FF2B5EF4-FFF2-40B4-BE49-F238E27FC236}">
                <a16:creationId xmlns:a16="http://schemas.microsoft.com/office/drawing/2014/main" id="{E8E55488-E2BC-48CB-9075-33431ABB0C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257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93ACE14-E7DE-457B-822C-5CF43CC9E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866" y="1595736"/>
            <a:ext cx="6842904" cy="4126707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l" rtl="0">
              <a:lnSpc>
                <a:spcPct val="100000"/>
              </a:lnSpc>
              <a:buNone/>
            </a:pPr>
            <a:r>
              <a:rPr lang="en-GB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Topics:</a:t>
            </a:r>
            <a:endParaRPr lang="ar-SA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CIA Triads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Cyber Security Basic Terminologies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Categories of Attackers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Attacks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Threats</a:t>
            </a:r>
          </a:p>
          <a:p>
            <a:pPr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4BADFC5-BDFB-4EC7-9738-AA9436319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pic>
        <p:nvPicPr>
          <p:cNvPr id="18" name="صورة 17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A2796007-5A94-4264-931C-5B25895A40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3770" y="1720820"/>
            <a:ext cx="4017857" cy="3876539"/>
          </a:xfrm>
          <a:prstGeom prst="rect">
            <a:avLst/>
          </a:prstGeom>
        </p:spPr>
      </p:pic>
      <p:sp>
        <p:nvSpPr>
          <p:cNvPr id="6" name="مستطيل 6">
            <a:extLst>
              <a:ext uri="{FF2B5EF4-FFF2-40B4-BE49-F238E27FC236}">
                <a16:creationId xmlns:a16="http://schemas.microsoft.com/office/drawing/2014/main" id="{32EB1858-F3DD-49DF-A50B-62DABF6A0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26812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15DAF-1B90-440D-94C2-2B542EEE07B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691873"/>
            <a:ext cx="3455987" cy="1006475"/>
          </a:xfrm>
        </p:spPr>
        <p:txBody>
          <a:bodyPr>
            <a:normAutofit/>
          </a:bodyPr>
          <a:lstStyle/>
          <a:p>
            <a:r>
              <a:rPr lang="en-US" b="1" dirty="0"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Objectives </a:t>
            </a:r>
            <a:endParaRPr lang="en-GB" b="1" dirty="0"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pic>
        <p:nvPicPr>
          <p:cNvPr id="9" name="Picture 15">
            <a:extLst>
              <a:ext uri="{FF2B5EF4-FFF2-40B4-BE49-F238E27FC236}">
                <a16:creationId xmlns:a16="http://schemas.microsoft.com/office/drawing/2014/main" id="{7079E822-FE8A-45A5-AA7B-B751F83E5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23" name="مستطيل 6">
            <a:extLst>
              <a:ext uri="{FF2B5EF4-FFF2-40B4-BE49-F238E27FC236}">
                <a16:creationId xmlns:a16="http://schemas.microsoft.com/office/drawing/2014/main" id="{C463655F-B012-4571-940E-4062539C3F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grpSp>
        <p:nvGrpSpPr>
          <p:cNvPr id="24" name="مجموعة 4">
            <a:extLst>
              <a:ext uri="{FF2B5EF4-FFF2-40B4-BE49-F238E27FC236}">
                <a16:creationId xmlns:a16="http://schemas.microsoft.com/office/drawing/2014/main" id="{54AD5ED6-93AC-437F-B7A0-7401CE565E7D}"/>
              </a:ext>
            </a:extLst>
          </p:cNvPr>
          <p:cNvGrpSpPr/>
          <p:nvPr/>
        </p:nvGrpSpPr>
        <p:grpSpPr>
          <a:xfrm>
            <a:off x="4260913" y="1564343"/>
            <a:ext cx="5539238" cy="523220"/>
            <a:chOff x="4792288" y="1181904"/>
            <a:chExt cx="3986131" cy="523220"/>
          </a:xfrm>
        </p:grpSpPr>
        <p:sp>
          <p:nvSpPr>
            <p:cNvPr id="34" name="TextBox 14">
              <a:extLst>
                <a:ext uri="{FF2B5EF4-FFF2-40B4-BE49-F238E27FC236}">
                  <a16:creationId xmlns:a16="http://schemas.microsoft.com/office/drawing/2014/main" id="{AF071597-2381-4BC2-A334-18A3685CC153}"/>
                </a:ext>
              </a:extLst>
            </p:cNvPr>
            <p:cNvSpPr txBox="1"/>
            <p:nvPr/>
          </p:nvSpPr>
          <p:spPr>
            <a:xfrm>
              <a:off x="5192859" y="1181904"/>
              <a:ext cx="35855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	Explain the concept of CIA</a:t>
              </a:r>
            </a:p>
          </p:txBody>
        </p:sp>
        <p:sp>
          <p:nvSpPr>
            <p:cNvPr id="35" name="شكل بيضاوي 2">
              <a:extLst>
                <a:ext uri="{FF2B5EF4-FFF2-40B4-BE49-F238E27FC236}">
                  <a16:creationId xmlns:a16="http://schemas.microsoft.com/office/drawing/2014/main" id="{026AB8FF-6667-4014-9BFF-D7080653658C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ar-SA"/>
            </a:p>
          </p:txBody>
        </p:sp>
      </p:grpSp>
      <p:grpSp>
        <p:nvGrpSpPr>
          <p:cNvPr id="25" name="مجموعة 4">
            <a:extLst>
              <a:ext uri="{FF2B5EF4-FFF2-40B4-BE49-F238E27FC236}">
                <a16:creationId xmlns:a16="http://schemas.microsoft.com/office/drawing/2014/main" id="{DFBB2E2A-19B0-4BDD-9796-09671CC78628}"/>
              </a:ext>
            </a:extLst>
          </p:cNvPr>
          <p:cNvGrpSpPr/>
          <p:nvPr/>
        </p:nvGrpSpPr>
        <p:grpSpPr>
          <a:xfrm>
            <a:off x="4260913" y="2464855"/>
            <a:ext cx="6029060" cy="954107"/>
            <a:chOff x="4792288" y="1167116"/>
            <a:chExt cx="3915777" cy="954107"/>
          </a:xfrm>
        </p:grpSpPr>
        <p:sp>
          <p:nvSpPr>
            <p:cNvPr id="32" name="TextBox 38">
              <a:extLst>
                <a:ext uri="{FF2B5EF4-FFF2-40B4-BE49-F238E27FC236}">
                  <a16:creationId xmlns:a16="http://schemas.microsoft.com/office/drawing/2014/main" id="{8298C16E-6448-4B1C-AB1A-5D62B5B2DE7C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Differentiate between the basic terminology of Cyber Security</a:t>
              </a:r>
            </a:p>
          </p:txBody>
        </p:sp>
        <p:sp>
          <p:nvSpPr>
            <p:cNvPr id="33" name="شكل بيضاوي 2">
              <a:extLst>
                <a:ext uri="{FF2B5EF4-FFF2-40B4-BE49-F238E27FC236}">
                  <a16:creationId xmlns:a16="http://schemas.microsoft.com/office/drawing/2014/main" id="{41EFC118-7865-4D7B-AD05-54466FA3AFF1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2064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ar-SA"/>
            </a:p>
          </p:txBody>
        </p:sp>
      </p:grpSp>
      <p:grpSp>
        <p:nvGrpSpPr>
          <p:cNvPr id="26" name="مجموعة 4">
            <a:extLst>
              <a:ext uri="{FF2B5EF4-FFF2-40B4-BE49-F238E27FC236}">
                <a16:creationId xmlns:a16="http://schemas.microsoft.com/office/drawing/2014/main" id="{35A34580-B1C7-41E2-A4A6-92700B09CD12}"/>
              </a:ext>
            </a:extLst>
          </p:cNvPr>
          <p:cNvGrpSpPr/>
          <p:nvPr/>
        </p:nvGrpSpPr>
        <p:grpSpPr>
          <a:xfrm>
            <a:off x="4260913" y="3513077"/>
            <a:ext cx="5077222" cy="954107"/>
            <a:chOff x="4792288" y="1135444"/>
            <a:chExt cx="3915148" cy="954107"/>
          </a:xfrm>
        </p:grpSpPr>
        <p:sp>
          <p:nvSpPr>
            <p:cNvPr id="30" name="TextBox 41">
              <a:extLst>
                <a:ext uri="{FF2B5EF4-FFF2-40B4-BE49-F238E27FC236}">
                  <a16:creationId xmlns:a16="http://schemas.microsoft.com/office/drawing/2014/main" id="{097BA69D-5798-49A8-8DC0-3E7317439102}"/>
                </a:ext>
              </a:extLst>
            </p:cNvPr>
            <p:cNvSpPr txBox="1"/>
            <p:nvPr/>
          </p:nvSpPr>
          <p:spPr>
            <a:xfrm>
              <a:off x="5121876" y="1135444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solidFill>
                    <a:srgbClr val="FF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Differentiate between categories of attackers.</a:t>
              </a:r>
            </a:p>
          </p:txBody>
        </p:sp>
        <p:sp>
          <p:nvSpPr>
            <p:cNvPr id="31" name="شكل بيضاوي 2">
              <a:extLst>
                <a:ext uri="{FF2B5EF4-FFF2-40B4-BE49-F238E27FC236}">
                  <a16:creationId xmlns:a16="http://schemas.microsoft.com/office/drawing/2014/main" id="{5AD10ABC-3A6F-4C3A-838C-A99A4387EA8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ar-SA"/>
            </a:p>
          </p:txBody>
        </p:sp>
      </p:grpSp>
      <p:grpSp>
        <p:nvGrpSpPr>
          <p:cNvPr id="27" name="مجموعة 4">
            <a:extLst>
              <a:ext uri="{FF2B5EF4-FFF2-40B4-BE49-F238E27FC236}">
                <a16:creationId xmlns:a16="http://schemas.microsoft.com/office/drawing/2014/main" id="{64B1C5EB-1AAC-410D-AA50-09BE5197A0E5}"/>
              </a:ext>
            </a:extLst>
          </p:cNvPr>
          <p:cNvGrpSpPr/>
          <p:nvPr/>
        </p:nvGrpSpPr>
        <p:grpSpPr>
          <a:xfrm>
            <a:off x="4260913" y="4888336"/>
            <a:ext cx="5307157" cy="523220"/>
            <a:chOff x="4792288" y="1167116"/>
            <a:chExt cx="4202118" cy="523220"/>
          </a:xfrm>
        </p:grpSpPr>
        <p:sp>
          <p:nvSpPr>
            <p:cNvPr id="28" name="TextBox 44">
              <a:extLst>
                <a:ext uri="{FF2B5EF4-FFF2-40B4-BE49-F238E27FC236}">
                  <a16:creationId xmlns:a16="http://schemas.microsoft.com/office/drawing/2014/main" id="{C608ACFE-A52F-48E7-B091-1BA4A302BEDC}"/>
                </a:ext>
              </a:extLst>
            </p:cNvPr>
            <p:cNvSpPr txBox="1"/>
            <p:nvPr/>
          </p:nvSpPr>
          <p:spPr>
            <a:xfrm>
              <a:off x="5122505" y="1167116"/>
              <a:ext cx="3871901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Identify the security attacks and threats</a:t>
              </a:r>
            </a:p>
          </p:txBody>
        </p:sp>
        <p:sp>
          <p:nvSpPr>
            <p:cNvPr id="29" name="شكل بيضاوي 2">
              <a:extLst>
                <a:ext uri="{FF2B5EF4-FFF2-40B4-BE49-F238E27FC236}">
                  <a16:creationId xmlns:a16="http://schemas.microsoft.com/office/drawing/2014/main" id="{E34A98E5-07DA-44D5-90B0-EA49EF8B6CA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6DC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ar-SA"/>
            </a:p>
          </p:txBody>
        </p:sp>
      </p:grpSp>
    </p:spTree>
    <p:extLst>
      <p:ext uri="{BB962C8B-B14F-4D97-AF65-F5344CB8AC3E}">
        <p14:creationId xmlns:p14="http://schemas.microsoft.com/office/powerpoint/2010/main" val="144293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Categories of Attackers </a:t>
            </a:r>
          </a:p>
        </p:txBody>
      </p:sp>
      <p:grpSp>
        <p:nvGrpSpPr>
          <p:cNvPr id="9" name="Group 3">
            <a:extLst>
              <a:ext uri="{FF2B5EF4-FFF2-40B4-BE49-F238E27FC236}">
                <a16:creationId xmlns:a16="http://schemas.microsoft.com/office/drawing/2014/main" id="{983A15A9-A2A7-43D2-83C2-3F2ED3877CBE}"/>
              </a:ext>
            </a:extLst>
          </p:cNvPr>
          <p:cNvGrpSpPr>
            <a:grpSpLocks/>
          </p:cNvGrpSpPr>
          <p:nvPr/>
        </p:nvGrpSpPr>
        <p:grpSpPr bwMode="auto">
          <a:xfrm>
            <a:off x="3190323" y="2675490"/>
            <a:ext cx="5194300" cy="1042987"/>
            <a:chOff x="1250" y="1485"/>
            <a:chExt cx="3272" cy="657"/>
          </a:xfrm>
        </p:grpSpPr>
        <p:sp>
          <p:nvSpPr>
            <p:cNvPr id="10" name="Line 4">
              <a:extLst>
                <a:ext uri="{FF2B5EF4-FFF2-40B4-BE49-F238E27FC236}">
                  <a16:creationId xmlns:a16="http://schemas.microsoft.com/office/drawing/2014/main" id="{5B94FDB5-0AC6-4F4E-B9F7-BCA6DD39AC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2" y="1485"/>
              <a:ext cx="0" cy="57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11" name="Line 5">
              <a:extLst>
                <a:ext uri="{FF2B5EF4-FFF2-40B4-BE49-F238E27FC236}">
                  <a16:creationId xmlns:a16="http://schemas.microsoft.com/office/drawing/2014/main" id="{66E38176-3F97-43A8-A572-7008B7D8A1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0" y="1751"/>
              <a:ext cx="32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12" name="Line 6">
              <a:extLst>
                <a:ext uri="{FF2B5EF4-FFF2-40B4-BE49-F238E27FC236}">
                  <a16:creationId xmlns:a16="http://schemas.microsoft.com/office/drawing/2014/main" id="{19482D44-69E3-401D-9AF7-37D3CA1DBD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2" y="1754"/>
              <a:ext cx="0" cy="3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13" name="Line 7">
              <a:extLst>
                <a:ext uri="{FF2B5EF4-FFF2-40B4-BE49-F238E27FC236}">
                  <a16:creationId xmlns:a16="http://schemas.microsoft.com/office/drawing/2014/main" id="{31BD0C47-9871-41C1-9BCD-C672C425B0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22" y="1750"/>
              <a:ext cx="0" cy="38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</p:grpSp>
      <p:sp>
        <p:nvSpPr>
          <p:cNvPr id="14" name="AutoShape 8">
            <a:extLst>
              <a:ext uri="{FF2B5EF4-FFF2-40B4-BE49-F238E27FC236}">
                <a16:creationId xmlns:a16="http://schemas.microsoft.com/office/drawing/2014/main" id="{31301385-6516-4070-A959-81CA427FE8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8423" y="2299252"/>
            <a:ext cx="2540000" cy="357188"/>
          </a:xfrm>
          <a:prstGeom prst="octagon">
            <a:avLst>
              <a:gd name="adj" fmla="val 14454"/>
            </a:avLst>
          </a:prstGeom>
          <a:gradFill rotWithShape="1">
            <a:gsLst>
              <a:gs pos="0">
                <a:srgbClr val="FFFDFB"/>
              </a:gs>
              <a:gs pos="100000">
                <a:srgbClr val="F2F5E7"/>
              </a:gs>
            </a:gsLst>
            <a:lin ang="18900000" scaled="1"/>
          </a:gra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FF0000"/>
            </a:outerShdw>
          </a:effectLst>
        </p:spPr>
        <p:txBody>
          <a:bodyPr lIns="64008" tIns="32400" rIns="64008" bIns="32004" anchor="ctr"/>
          <a:lstStyle/>
          <a:p>
            <a:pPr algn="ctr">
              <a:defRPr/>
            </a:pPr>
            <a:r>
              <a:rPr lang="en-US" sz="1400" b="1" dirty="0">
                <a:solidFill>
                  <a:srgbClr val="0000CC"/>
                </a:solidFill>
                <a:latin typeface="Tahoma" pitchFamily="34" charset="0"/>
                <a:cs typeface="Arial" charset="0"/>
              </a:rPr>
              <a:t>Categories of attackers</a:t>
            </a:r>
            <a:endParaRPr lang="en-US" sz="4000" b="1" dirty="0">
              <a:solidFill>
                <a:srgbClr val="0000CC"/>
              </a:solidFill>
              <a:cs typeface="Arial" charset="0"/>
            </a:endParaRPr>
          </a:p>
        </p:txBody>
      </p:sp>
      <p:grpSp>
        <p:nvGrpSpPr>
          <p:cNvPr id="15" name="Group 9">
            <a:extLst>
              <a:ext uri="{FF2B5EF4-FFF2-40B4-BE49-F238E27FC236}">
                <a16:creationId xmlns:a16="http://schemas.microsoft.com/office/drawing/2014/main" id="{DE1B85C4-F7DA-4F4B-8EF0-55D74E008399}"/>
              </a:ext>
            </a:extLst>
          </p:cNvPr>
          <p:cNvGrpSpPr>
            <a:grpSpLocks/>
          </p:cNvGrpSpPr>
          <p:nvPr/>
        </p:nvGrpSpPr>
        <p:grpSpPr bwMode="auto">
          <a:xfrm>
            <a:off x="2504523" y="3753402"/>
            <a:ext cx="1377950" cy="719138"/>
            <a:chOff x="3198" y="9107"/>
            <a:chExt cx="4638" cy="1157"/>
          </a:xfrm>
        </p:grpSpPr>
        <p:sp>
          <p:nvSpPr>
            <p:cNvPr id="16" name="Line 10">
              <a:extLst>
                <a:ext uri="{FF2B5EF4-FFF2-40B4-BE49-F238E27FC236}">
                  <a16:creationId xmlns:a16="http://schemas.microsoft.com/office/drawing/2014/main" id="{660C4D70-0F32-4FA1-850C-272C51FBE0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1" y="9107"/>
              <a:ext cx="0" cy="46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17" name="Line 11">
              <a:extLst>
                <a:ext uri="{FF2B5EF4-FFF2-40B4-BE49-F238E27FC236}">
                  <a16:creationId xmlns:a16="http://schemas.microsoft.com/office/drawing/2014/main" id="{2C298E74-F98D-4C5A-9012-90F93447C5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576"/>
              <a:ext cx="46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18" name="Line 12">
              <a:extLst>
                <a:ext uri="{FF2B5EF4-FFF2-40B4-BE49-F238E27FC236}">
                  <a16:creationId xmlns:a16="http://schemas.microsoft.com/office/drawing/2014/main" id="{D3A97FC0-2344-45D6-B543-21400FB084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01" y="9581"/>
              <a:ext cx="0" cy="68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19" name="Line 13">
              <a:extLst>
                <a:ext uri="{FF2B5EF4-FFF2-40B4-BE49-F238E27FC236}">
                  <a16:creationId xmlns:a16="http://schemas.microsoft.com/office/drawing/2014/main" id="{36345525-98A6-4AAE-9DB9-5B662333CB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36" y="9574"/>
              <a:ext cx="0" cy="67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</p:grpSp>
      <p:sp>
        <p:nvSpPr>
          <p:cNvPr id="20" name="AutoShape 14">
            <a:extLst>
              <a:ext uri="{FF2B5EF4-FFF2-40B4-BE49-F238E27FC236}">
                <a16:creationId xmlns:a16="http://schemas.microsoft.com/office/drawing/2014/main" id="{D4D1972C-5A20-4D0E-A2CF-AE23AD95D7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3823" y="4294740"/>
            <a:ext cx="1016000" cy="30638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Insider</a:t>
            </a:r>
            <a:endParaRPr lang="en-US" sz="3600" b="1">
              <a:cs typeface="Arial" charset="0"/>
            </a:endParaRPr>
          </a:p>
        </p:txBody>
      </p:sp>
      <p:sp>
        <p:nvSpPr>
          <p:cNvPr id="21" name="AutoShape 15">
            <a:extLst>
              <a:ext uri="{FF2B5EF4-FFF2-40B4-BE49-F238E27FC236}">
                <a16:creationId xmlns:a16="http://schemas.microsoft.com/office/drawing/2014/main" id="{BE2E9C13-3CF8-4F51-BAAC-0A47D67B0E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9711" y="4294740"/>
            <a:ext cx="1016000" cy="30638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Outsider</a:t>
            </a:r>
            <a:endParaRPr lang="en-US" sz="3600" b="1">
              <a:cs typeface="Arial" charset="0"/>
            </a:endParaRPr>
          </a:p>
        </p:txBody>
      </p:sp>
      <p:grpSp>
        <p:nvGrpSpPr>
          <p:cNvPr id="22" name="Group 16">
            <a:extLst>
              <a:ext uri="{FF2B5EF4-FFF2-40B4-BE49-F238E27FC236}">
                <a16:creationId xmlns:a16="http://schemas.microsoft.com/office/drawing/2014/main" id="{DFB0B34A-9FDA-4904-8AD5-E61E3ED94C99}"/>
              </a:ext>
            </a:extLst>
          </p:cNvPr>
          <p:cNvGrpSpPr>
            <a:grpSpLocks/>
          </p:cNvGrpSpPr>
          <p:nvPr/>
        </p:nvGrpSpPr>
        <p:grpSpPr bwMode="auto">
          <a:xfrm>
            <a:off x="7006673" y="3670852"/>
            <a:ext cx="1933575" cy="965200"/>
            <a:chOff x="3654" y="2112"/>
            <a:chExt cx="1218" cy="608"/>
          </a:xfrm>
        </p:grpSpPr>
        <p:grpSp>
          <p:nvGrpSpPr>
            <p:cNvPr id="23" name="Group 17">
              <a:extLst>
                <a:ext uri="{FF2B5EF4-FFF2-40B4-BE49-F238E27FC236}">
                  <a16:creationId xmlns:a16="http://schemas.microsoft.com/office/drawing/2014/main" id="{CEF6FEAB-09CA-45E9-9633-AA4D021DDF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54" y="2365"/>
              <a:ext cx="1218" cy="355"/>
              <a:chOff x="3198" y="9107"/>
              <a:chExt cx="4638" cy="1157"/>
            </a:xfrm>
          </p:grpSpPr>
          <p:sp>
            <p:nvSpPr>
              <p:cNvPr id="27" name="Line 18">
                <a:extLst>
                  <a:ext uri="{FF2B5EF4-FFF2-40B4-BE49-F238E27FC236}">
                    <a16:creationId xmlns:a16="http://schemas.microsoft.com/office/drawing/2014/main" id="{282355A5-516E-430E-A55E-616B96999E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1" y="9107"/>
                <a:ext cx="0" cy="46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Line 19">
                <a:extLst>
                  <a:ext uri="{FF2B5EF4-FFF2-40B4-BE49-F238E27FC236}">
                    <a16:creationId xmlns:a16="http://schemas.microsoft.com/office/drawing/2014/main" id="{CE602CDF-9669-4A8B-9A3A-90C1073EA8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98" y="9576"/>
                <a:ext cx="462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Line 20">
                <a:extLst>
                  <a:ext uri="{FF2B5EF4-FFF2-40B4-BE49-F238E27FC236}">
                    <a16:creationId xmlns:a16="http://schemas.microsoft.com/office/drawing/2014/main" id="{45EAE0C0-C3D0-4006-8A1F-34C8862A7C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1" y="9581"/>
                <a:ext cx="0" cy="68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Line 21">
                <a:extLst>
                  <a:ext uri="{FF2B5EF4-FFF2-40B4-BE49-F238E27FC236}">
                    <a16:creationId xmlns:a16="http://schemas.microsoft.com/office/drawing/2014/main" id="{8DC8F009-C97F-49D2-B7E9-3461C47FBE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836" y="9574"/>
                <a:ext cx="0" cy="67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5" name="Line 22">
              <a:extLst>
                <a:ext uri="{FF2B5EF4-FFF2-40B4-BE49-F238E27FC236}">
                  <a16:creationId xmlns:a16="http://schemas.microsoft.com/office/drawing/2014/main" id="{59CF9D2B-B4F0-4D3E-B929-9EA92B3499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22" y="2112"/>
              <a:ext cx="0" cy="24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26" name="Line 23">
              <a:extLst>
                <a:ext uri="{FF2B5EF4-FFF2-40B4-BE49-F238E27FC236}">
                  <a16:creationId xmlns:a16="http://schemas.microsoft.com/office/drawing/2014/main" id="{81FEF3A5-4796-472C-9F2B-E8358739EFB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4394" y="2234"/>
              <a:ext cx="0" cy="25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</p:grpSp>
      <p:sp>
        <p:nvSpPr>
          <p:cNvPr id="31" name="AutoShape 24">
            <a:extLst>
              <a:ext uri="{FF2B5EF4-FFF2-40B4-BE49-F238E27FC236}">
                <a16:creationId xmlns:a16="http://schemas.microsoft.com/office/drawing/2014/main" id="{881963DB-6851-4C15-AD71-A0F2A8E6A4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4948" y="3440665"/>
            <a:ext cx="2413000" cy="35718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defRPr/>
            </a:pPr>
            <a:r>
              <a:rPr lang="en-US" sz="1200" b="1" dirty="0">
                <a:latin typeface="Tahoma" pitchFamily="34" charset="0"/>
                <a:cs typeface="Arial" charset="0"/>
              </a:rPr>
              <a:t>Based on attacker's skill </a:t>
            </a:r>
            <a:endParaRPr lang="en-US" sz="3600" b="1" dirty="0">
              <a:cs typeface="Arial" charset="0"/>
            </a:endParaRPr>
          </a:p>
        </p:txBody>
      </p:sp>
      <p:sp>
        <p:nvSpPr>
          <p:cNvPr id="32" name="AutoShape 25">
            <a:extLst>
              <a:ext uri="{FF2B5EF4-FFF2-40B4-BE49-F238E27FC236}">
                <a16:creationId xmlns:a16="http://schemas.microsoft.com/office/drawing/2014/main" id="{96FA6539-5D90-4A40-A52A-ECCD94AC3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3823" y="3440665"/>
            <a:ext cx="2413000" cy="35718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defRPr/>
            </a:pPr>
            <a:r>
              <a:rPr lang="en-US" sz="1200" b="1" dirty="0">
                <a:latin typeface="Tahoma" pitchFamily="34" charset="0"/>
                <a:cs typeface="Arial" charset="0"/>
              </a:rPr>
              <a:t>Based on attacker's location</a:t>
            </a:r>
            <a:endParaRPr lang="en-US" sz="3600" b="1" dirty="0">
              <a:cs typeface="Arial" charset="0"/>
            </a:endParaRPr>
          </a:p>
        </p:txBody>
      </p:sp>
      <p:grpSp>
        <p:nvGrpSpPr>
          <p:cNvPr id="33" name="Group 26">
            <a:extLst>
              <a:ext uri="{FF2B5EF4-FFF2-40B4-BE49-F238E27FC236}">
                <a16:creationId xmlns:a16="http://schemas.microsoft.com/office/drawing/2014/main" id="{A4232C69-F884-4898-9D2A-D2671DA90885}"/>
              </a:ext>
            </a:extLst>
          </p:cNvPr>
          <p:cNvGrpSpPr>
            <a:grpSpLocks/>
          </p:cNvGrpSpPr>
          <p:nvPr/>
        </p:nvGrpSpPr>
        <p:grpSpPr bwMode="auto">
          <a:xfrm>
            <a:off x="4303161" y="3747052"/>
            <a:ext cx="2971800" cy="1611313"/>
            <a:chOff x="1951" y="2160"/>
            <a:chExt cx="1872" cy="1015"/>
          </a:xfrm>
        </p:grpSpPr>
        <p:sp>
          <p:nvSpPr>
            <p:cNvPr id="34" name="Line 27">
              <a:extLst>
                <a:ext uri="{FF2B5EF4-FFF2-40B4-BE49-F238E27FC236}">
                  <a16:creationId xmlns:a16="http://schemas.microsoft.com/office/drawing/2014/main" id="{9BF382A2-2810-41BA-AAB6-840D8F6368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2" y="2160"/>
              <a:ext cx="0" cy="75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35" name="Line 28">
              <a:extLst>
                <a:ext uri="{FF2B5EF4-FFF2-40B4-BE49-F238E27FC236}">
                  <a16:creationId xmlns:a16="http://schemas.microsoft.com/office/drawing/2014/main" id="{E5ABE516-B784-4336-8821-68214860D7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3" y="2918"/>
              <a:ext cx="0" cy="1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36" name="Line 29">
              <a:extLst>
                <a:ext uri="{FF2B5EF4-FFF2-40B4-BE49-F238E27FC236}">
                  <a16:creationId xmlns:a16="http://schemas.microsoft.com/office/drawing/2014/main" id="{AE5747AF-291E-47C5-9E6B-4ACB9A9EC7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1" y="2914"/>
              <a:ext cx="186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37" name="Line 30">
              <a:extLst>
                <a:ext uri="{FF2B5EF4-FFF2-40B4-BE49-F238E27FC236}">
                  <a16:creationId xmlns:a16="http://schemas.microsoft.com/office/drawing/2014/main" id="{76C19193-C2F9-4C77-9E21-1C5CA1706F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1" y="2908"/>
              <a:ext cx="0" cy="26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</p:grpSp>
      <p:sp>
        <p:nvSpPr>
          <p:cNvPr id="38" name="AutoShape 31">
            <a:extLst>
              <a:ext uri="{FF2B5EF4-FFF2-40B4-BE49-F238E27FC236}">
                <a16:creationId xmlns:a16="http://schemas.microsoft.com/office/drawing/2014/main" id="{1D143072-8877-4A77-B198-25A97238A2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4311" y="5167865"/>
            <a:ext cx="1905000" cy="30638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Criminals</a:t>
            </a:r>
            <a:endParaRPr lang="en-US" sz="3600" b="1">
              <a:cs typeface="Arial" charset="0"/>
            </a:endParaRPr>
          </a:p>
        </p:txBody>
      </p:sp>
      <p:sp>
        <p:nvSpPr>
          <p:cNvPr id="39" name="AutoShape 32">
            <a:extLst>
              <a:ext uri="{FF2B5EF4-FFF2-40B4-BE49-F238E27FC236}">
                <a16:creationId xmlns:a16="http://schemas.microsoft.com/office/drawing/2014/main" id="{94AB866B-765A-4888-A61A-C0FF5EF979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1348" y="5167865"/>
            <a:ext cx="1905000" cy="30638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Information warfare</a:t>
            </a:r>
            <a:endParaRPr lang="en-US" sz="3600" b="1">
              <a:cs typeface="Arial" charset="0"/>
            </a:endParaRPr>
          </a:p>
        </p:txBody>
      </p:sp>
      <p:sp>
        <p:nvSpPr>
          <p:cNvPr id="40" name="AutoShape 33">
            <a:extLst>
              <a:ext uri="{FF2B5EF4-FFF2-40B4-BE49-F238E27FC236}">
                <a16:creationId xmlns:a16="http://schemas.microsoft.com/office/drawing/2014/main" id="{507D1D2F-88CF-4435-A521-7E779691A1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1448" y="3429552"/>
            <a:ext cx="2413000" cy="357188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defRPr/>
            </a:pPr>
            <a:r>
              <a:rPr lang="en-US" sz="1200" b="1" dirty="0">
                <a:latin typeface="Tahoma" pitchFamily="34" charset="0"/>
                <a:cs typeface="Arial" charset="0"/>
              </a:rPr>
              <a:t>Based on attacker's aim </a:t>
            </a:r>
            <a:endParaRPr lang="en-US" sz="3600" b="1" dirty="0">
              <a:cs typeface="Arial" charset="0"/>
            </a:endParaRPr>
          </a:p>
        </p:txBody>
      </p:sp>
      <p:sp>
        <p:nvSpPr>
          <p:cNvPr id="41" name="AutoShape 34">
            <a:extLst>
              <a:ext uri="{FF2B5EF4-FFF2-40B4-BE49-F238E27FC236}">
                <a16:creationId xmlns:a16="http://schemas.microsoft.com/office/drawing/2014/main" id="{987FCFFB-8DD0-443C-898D-917D90E6F3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90961" y="4483652"/>
            <a:ext cx="1270000" cy="306388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Amateurs</a:t>
            </a:r>
            <a:endParaRPr lang="en-US" sz="3600" b="1">
              <a:cs typeface="Arial" charset="0"/>
            </a:endParaRPr>
          </a:p>
        </p:txBody>
      </p:sp>
      <p:sp>
        <p:nvSpPr>
          <p:cNvPr id="42" name="AutoShape 35">
            <a:extLst>
              <a:ext uri="{FF2B5EF4-FFF2-40B4-BE49-F238E27FC236}">
                <a16:creationId xmlns:a16="http://schemas.microsoft.com/office/drawing/2014/main" id="{F40D1FA5-5E29-4ED6-975B-981F6D7829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8498" y="4483652"/>
            <a:ext cx="1270000" cy="306388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Professionals</a:t>
            </a:r>
            <a:endParaRPr lang="en-US" sz="3600" b="1">
              <a:cs typeface="Arial" charset="0"/>
            </a:endParaRPr>
          </a:p>
        </p:txBody>
      </p:sp>
      <p:sp>
        <p:nvSpPr>
          <p:cNvPr id="43" name="مستطيل 6">
            <a:extLst>
              <a:ext uri="{FF2B5EF4-FFF2-40B4-BE49-F238E27FC236}">
                <a16:creationId xmlns:a16="http://schemas.microsoft.com/office/drawing/2014/main" id="{70C740E1-1D05-4C14-89DE-F295410E5B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71863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0" grpId="0" animBg="1"/>
      <p:bldP spid="21" grpId="0" animBg="1"/>
      <p:bldP spid="31" grpId="0" animBg="1"/>
      <p:bldP spid="32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1908313" y="1058059"/>
            <a:ext cx="760674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Categories of Attackers (Based on attacker's location)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EE63C2-87A4-44B4-BF4A-AB855B1A8DE8}"/>
              </a:ext>
            </a:extLst>
          </p:cNvPr>
          <p:cNvSpPr/>
          <p:nvPr/>
        </p:nvSpPr>
        <p:spPr>
          <a:xfrm>
            <a:off x="915738" y="2113439"/>
            <a:ext cx="1027250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1- Insiders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An Insider is a legitimate user, but attempts to obtain unauthorized access to data, system resources and services or misuses authorized data.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They are disgruntled or dishonest employees or former employees.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They can do great damage due to their internal access permissions and knowledge of corporate systems.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Companies that experience incidents of theft, or sabotage often find that their own employees are the culprits. </a:t>
            </a:r>
          </a:p>
        </p:txBody>
      </p:sp>
      <p:sp>
        <p:nvSpPr>
          <p:cNvPr id="9" name="مستطيل 6">
            <a:extLst>
              <a:ext uri="{FF2B5EF4-FFF2-40B4-BE49-F238E27FC236}">
                <a16:creationId xmlns:a16="http://schemas.microsoft.com/office/drawing/2014/main" id="{74D98A2E-FA9F-4B93-86C7-89851E6540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00029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1908313" y="1058059"/>
            <a:ext cx="760674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Categories of Attackers (Based on attacker's location)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EE63C2-87A4-44B4-BF4A-AB855B1A8DE8}"/>
              </a:ext>
            </a:extLst>
          </p:cNvPr>
          <p:cNvSpPr/>
          <p:nvPr/>
        </p:nvSpPr>
        <p:spPr>
          <a:xfrm>
            <a:off x="915738" y="2113439"/>
            <a:ext cx="1027250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2- Outsiders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An outsider has no authorized access and wishes to enter into that network using security holes.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Those attackers can be further divided into hackers and crackers.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A hacker is a person with good IT skills that can find security holes of the designed systems.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A cracker can defeat anti-piracy protections and uses knowledge in an unethical way. </a:t>
            </a:r>
          </a:p>
        </p:txBody>
      </p:sp>
      <p:sp>
        <p:nvSpPr>
          <p:cNvPr id="9" name="مستطيل 6">
            <a:extLst>
              <a:ext uri="{FF2B5EF4-FFF2-40B4-BE49-F238E27FC236}">
                <a16:creationId xmlns:a16="http://schemas.microsoft.com/office/drawing/2014/main" id="{EF2F7536-F302-4324-A2C7-8C2546A523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98183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1908313" y="1058059"/>
            <a:ext cx="77790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Categories of Attackers (Based on attacker's aim)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EE63C2-87A4-44B4-BF4A-AB855B1A8DE8}"/>
              </a:ext>
            </a:extLst>
          </p:cNvPr>
          <p:cNvSpPr/>
          <p:nvPr/>
        </p:nvSpPr>
        <p:spPr>
          <a:xfrm>
            <a:off x="915738" y="2113439"/>
            <a:ext cx="1027250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1- Criminals and espionage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Criminal attackers steal credit card numbers, trade secretes, and other important information for profit.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They either sell this information or try to extort money from the victim.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They include criminals working alone, members of organized crime gangs, and industrial espionage spices who specialize in stealing high-value trade secretes from corporations.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Governments too engage in industrial espionage to help their industries.</a:t>
            </a:r>
          </a:p>
        </p:txBody>
      </p:sp>
      <p:sp>
        <p:nvSpPr>
          <p:cNvPr id="9" name="مستطيل 6">
            <a:extLst>
              <a:ext uri="{FF2B5EF4-FFF2-40B4-BE49-F238E27FC236}">
                <a16:creationId xmlns:a16="http://schemas.microsoft.com/office/drawing/2014/main" id="{CDA050FB-E03B-4782-B780-7BAF91A19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37018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1908313" y="1058059"/>
            <a:ext cx="77790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Categories of Attackers (Based on attacker's aim)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EE63C2-87A4-44B4-BF4A-AB855B1A8DE8}"/>
              </a:ext>
            </a:extLst>
          </p:cNvPr>
          <p:cNvSpPr/>
          <p:nvPr/>
        </p:nvSpPr>
        <p:spPr>
          <a:xfrm>
            <a:off x="915738" y="2113439"/>
            <a:ext cx="1027250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2- Information warfare and cyberterrorism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Internet can be used for information warfare by using computers instead of missiles to bomb enemy's crucial information technology infrastructure.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Terrorists are likely to use the same type of attacks.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Amateur cyberterrorists may soon approach the damage levels of information warfare.</a:t>
            </a:r>
          </a:p>
        </p:txBody>
      </p:sp>
      <p:sp>
        <p:nvSpPr>
          <p:cNvPr id="9" name="مستطيل 6">
            <a:extLst>
              <a:ext uri="{FF2B5EF4-FFF2-40B4-BE49-F238E27FC236}">
                <a16:creationId xmlns:a16="http://schemas.microsoft.com/office/drawing/2014/main" id="{E53CE293-A71A-4C14-9793-99F52D3010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6589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1908313" y="1058059"/>
            <a:ext cx="77790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Categories of Attackers (Based on attacker's skill)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EE63C2-87A4-44B4-BF4A-AB855B1A8DE8}"/>
              </a:ext>
            </a:extLst>
          </p:cNvPr>
          <p:cNvSpPr/>
          <p:nvPr/>
        </p:nvSpPr>
        <p:spPr>
          <a:xfrm>
            <a:off x="915738" y="2113439"/>
            <a:ext cx="1027250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1- Wizard professional hackers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They are top computer specialists and highly skilled wizard Internet hackers.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They use sophisticated tools and superb knowledge of networks to log into specialized resources on corporate computers illegally.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They read sensitive files, steal important information, or simply vandalize systems.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They generate dangerous attacks for the computer systems and networks. </a:t>
            </a:r>
          </a:p>
        </p:txBody>
      </p:sp>
      <p:sp>
        <p:nvSpPr>
          <p:cNvPr id="9" name="مستطيل 6">
            <a:extLst>
              <a:ext uri="{FF2B5EF4-FFF2-40B4-BE49-F238E27FC236}">
                <a16:creationId xmlns:a16="http://schemas.microsoft.com/office/drawing/2014/main" id="{C63DA5B8-ACF7-4F01-9520-B69C12CE3D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7903835"/>
      </p:ext>
    </p:extLst>
  </p:cSld>
  <p:clrMapOvr>
    <a:masterClrMapping/>
  </p:clrMapOvr>
</p:sld>
</file>

<file path=ppt/theme/theme1.xml><?xml version="1.0" encoding="utf-8"?>
<a:theme xmlns:a="http://schemas.openxmlformats.org/drawingml/2006/main" name="أطلس">
  <a:themeElements>
    <a:clrScheme name="مخصص 10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E7D5C4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TM16401371[[fn=أطلس]]</Template>
  <TotalTime>0</TotalTime>
  <Words>677</Words>
  <Application>Microsoft Office PowerPoint</Application>
  <PresentationFormat>Widescreen</PresentationFormat>
  <Paragraphs>73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Rockwell</vt:lpstr>
      <vt:lpstr>Sakkal Majalla</vt:lpstr>
      <vt:lpstr>Tahoma</vt:lpstr>
      <vt:lpstr>Wingdings</vt:lpstr>
      <vt:lpstr>أطلس</vt:lpstr>
      <vt:lpstr>1111 CYS Cyber Security Foundations  3#Lecture   Cyber Security concepts and principles– Part 2 </vt:lpstr>
      <vt:lpstr>PowerPoint Presentation</vt:lpstr>
      <vt:lpstr>Objectives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Lecture 3 Part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سبر 1111</dc:title>
  <dc:creator>Moneerah Nasser Alghonaim</dc:creator>
  <cp:lastModifiedBy>Saad Aloteibi</cp:lastModifiedBy>
  <cp:revision>276</cp:revision>
  <dcterms:created xsi:type="dcterms:W3CDTF">2021-05-23T05:55:00Z</dcterms:created>
  <dcterms:modified xsi:type="dcterms:W3CDTF">2023-01-18T06:16:12Z</dcterms:modified>
</cp:coreProperties>
</file>