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379" r:id="rId3"/>
    <p:sldId id="327" r:id="rId4"/>
    <p:sldId id="418" r:id="rId5"/>
    <p:sldId id="419" r:id="rId6"/>
    <p:sldId id="420" r:id="rId7"/>
    <p:sldId id="421" r:id="rId8"/>
    <p:sldId id="422" r:id="rId9"/>
    <p:sldId id="364" r:id="rId10"/>
    <p:sldId id="32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Introduction to 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Computer Security – Part 3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2EB9E358-18E2-4BA8-829A-A1CB5B28F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2 Part 3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B92BE2AE-1CD5-4C65-92CA-740FD94CAD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Facets of the security problem of computer systems.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Vulnerabilities of computer systems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Computer Systems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Importance of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Goals of system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domains.</a:t>
            </a:r>
            <a:endParaRPr lang="ar-SA" sz="2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BC4C6AE8-C223-4508-8394-1A1D9001AE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54AD5ED6-93AC-437F-B7A0-7401CE565E7D}"/>
              </a:ext>
            </a:extLst>
          </p:cNvPr>
          <p:cNvGrpSpPr/>
          <p:nvPr/>
        </p:nvGrpSpPr>
        <p:grpSpPr>
          <a:xfrm>
            <a:off x="3695493" y="683669"/>
            <a:ext cx="5441472" cy="523220"/>
            <a:chOff x="4792288" y="1167116"/>
            <a:chExt cx="3915777" cy="5232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F071597-2381-4BC2-A334-18A3685CC153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/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Trace the history of security industry.</a:t>
              </a:r>
            </a:p>
          </p:txBody>
        </p:sp>
        <p:sp>
          <p:nvSpPr>
            <p:cNvPr id="3" name="شكل بيضاوي 2">
              <a:extLst>
                <a:ext uri="{FF2B5EF4-FFF2-40B4-BE49-F238E27FC236}">
                  <a16:creationId xmlns:a16="http://schemas.microsoft.com/office/drawing/2014/main" id="{026AB8FF-6667-4014-9BFF-D7080653658C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182070" y="1963710"/>
            <a:ext cx="5078038" cy="954107"/>
            <a:chOff x="4792288" y="1167116"/>
            <a:chExt cx="3915777" cy="95410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goals of computer security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182070" y="3398402"/>
            <a:ext cx="4945516" cy="954107"/>
            <a:chOff x="4792288" y="1167116"/>
            <a:chExt cx="3915777" cy="954107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Appreciate the need for security in today’s hostile world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7" name="مجموعة 4">
            <a:extLst>
              <a:ext uri="{FF2B5EF4-FFF2-40B4-BE49-F238E27FC236}">
                <a16:creationId xmlns:a16="http://schemas.microsoft.com/office/drawing/2014/main" id="{28108C90-9DFD-4F11-BD0A-8226999348C5}"/>
              </a:ext>
            </a:extLst>
          </p:cNvPr>
          <p:cNvGrpSpPr/>
          <p:nvPr/>
        </p:nvGrpSpPr>
        <p:grpSpPr>
          <a:xfrm>
            <a:off x="3695493" y="5062264"/>
            <a:ext cx="5595980" cy="954107"/>
            <a:chOff x="4792288" y="1167116"/>
            <a:chExt cx="3915777" cy="954107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F0120B3-80C2-40AB-8B0C-16EB31B41959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Security Domains</a:t>
              </a: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9" name="شكل بيضاوي 2">
              <a:extLst>
                <a:ext uri="{FF2B5EF4-FFF2-40B4-BE49-F238E27FC236}">
                  <a16:creationId xmlns:a16="http://schemas.microsoft.com/office/drawing/2014/main" id="{5A4BFD96-EB59-4FB3-858E-B9FAD5656A7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F3CD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3" name="مستطيل 6">
            <a:extLst>
              <a:ext uri="{FF2B5EF4-FFF2-40B4-BE49-F238E27FC236}">
                <a16:creationId xmlns:a16="http://schemas.microsoft.com/office/drawing/2014/main" id="{D60DCA35-01CD-4A7C-BBD2-E781BB2E0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109D4-8B3E-46BA-8C76-1E5F5B4A0096}"/>
              </a:ext>
            </a:extLst>
          </p:cNvPr>
          <p:cNvSpPr/>
          <p:nvPr/>
        </p:nvSpPr>
        <p:spPr>
          <a:xfrm>
            <a:off x="915739" y="3857946"/>
            <a:ext cx="102725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1- Physical security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Physical security is the protection of physical computer equipment from damage by natural disasters and intruders.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Physical security methods include old-fashioned locks and keys, as well as more advanced technologies such as smart cards and biometric devices.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It, therefore, ensures controlling the comings and goings of people and materials.</a:t>
            </a:r>
          </a:p>
        </p:txBody>
      </p:sp>
      <p:grpSp>
        <p:nvGrpSpPr>
          <p:cNvPr id="21" name="Group 4">
            <a:extLst>
              <a:ext uri="{FF2B5EF4-FFF2-40B4-BE49-F238E27FC236}">
                <a16:creationId xmlns:a16="http://schemas.microsoft.com/office/drawing/2014/main" id="{B4979B95-3E11-4B1E-9193-314ECB17616C}"/>
              </a:ext>
            </a:extLst>
          </p:cNvPr>
          <p:cNvGrpSpPr>
            <a:grpSpLocks/>
          </p:cNvGrpSpPr>
          <p:nvPr/>
        </p:nvGrpSpPr>
        <p:grpSpPr bwMode="auto">
          <a:xfrm>
            <a:off x="2714952" y="2154734"/>
            <a:ext cx="6921500" cy="931862"/>
            <a:chOff x="752" y="1437"/>
            <a:chExt cx="4360" cy="587"/>
          </a:xfrm>
        </p:grpSpPr>
        <p:sp>
          <p:nvSpPr>
            <p:cNvPr id="22" name="Line 5">
              <a:extLst>
                <a:ext uri="{FF2B5EF4-FFF2-40B4-BE49-F238E27FC236}">
                  <a16:creationId xmlns:a16="http://schemas.microsoft.com/office/drawing/2014/main" id="{3D1EBD6A-A9F2-4DE0-9189-14AAF0999F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" name="Line 6">
              <a:extLst>
                <a:ext uri="{FF2B5EF4-FFF2-40B4-BE49-F238E27FC236}">
                  <a16:creationId xmlns:a16="http://schemas.microsoft.com/office/drawing/2014/main" id="{B1574E23-2217-4FD3-9D2D-381FE1223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2" y="1715"/>
              <a:ext cx="43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4" name="Line 7">
              <a:extLst>
                <a:ext uri="{FF2B5EF4-FFF2-40B4-BE49-F238E27FC236}">
                  <a16:creationId xmlns:a16="http://schemas.microsoft.com/office/drawing/2014/main" id="{99C79021-8460-485D-B8A1-5F97DFE545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" name="Line 8">
              <a:extLst>
                <a:ext uri="{FF2B5EF4-FFF2-40B4-BE49-F238E27FC236}">
                  <a16:creationId xmlns:a16="http://schemas.microsoft.com/office/drawing/2014/main" id="{0B54560A-D574-4108-8537-C1EE90637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" name="Line 9">
              <a:extLst>
                <a:ext uri="{FF2B5EF4-FFF2-40B4-BE49-F238E27FC236}">
                  <a16:creationId xmlns:a16="http://schemas.microsoft.com/office/drawing/2014/main" id="{1AE27081-9797-4758-A3F3-5F1DF09BE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2" y="1719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7" name="Line 10">
              <a:extLst>
                <a:ext uri="{FF2B5EF4-FFF2-40B4-BE49-F238E27FC236}">
                  <a16:creationId xmlns:a16="http://schemas.microsoft.com/office/drawing/2014/main" id="{7478B082-F1F5-4006-9355-358F97E97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" name="Line 11">
              <a:extLst>
                <a:ext uri="{FF2B5EF4-FFF2-40B4-BE49-F238E27FC236}">
                  <a16:creationId xmlns:a16="http://schemas.microsoft.com/office/drawing/2014/main" id="{BFBFDC26-89B4-4308-AAAA-C71114F15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9" name="AutoShape 12">
            <a:extLst>
              <a:ext uri="{FF2B5EF4-FFF2-40B4-BE49-F238E27FC236}">
                <a16:creationId xmlns:a16="http://schemas.microsoft.com/office/drawing/2014/main" id="{09435734-9949-4104-851E-61224EDF3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8352" y="284529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Physical security</a:t>
            </a:r>
          </a:p>
        </p:txBody>
      </p:sp>
      <p:sp>
        <p:nvSpPr>
          <p:cNvPr id="30" name="AutoShape 13">
            <a:extLst>
              <a:ext uri="{FF2B5EF4-FFF2-40B4-BE49-F238E27FC236}">
                <a16:creationId xmlns:a16="http://schemas.microsoft.com/office/drawing/2014/main" id="{8C1874D0-D26A-4CE7-A999-358432B57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952" y="285164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Operational security</a:t>
            </a:r>
          </a:p>
        </p:txBody>
      </p:sp>
      <p:sp>
        <p:nvSpPr>
          <p:cNvPr id="31" name="AutoShape 14">
            <a:extLst>
              <a:ext uri="{FF2B5EF4-FFF2-40B4-BE49-F238E27FC236}">
                <a16:creationId xmlns:a16="http://schemas.microsoft.com/office/drawing/2014/main" id="{12236808-2902-4F48-8496-A2B899FFC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152" y="2854821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Personal security</a:t>
            </a:r>
          </a:p>
        </p:txBody>
      </p:sp>
      <p:sp>
        <p:nvSpPr>
          <p:cNvPr id="32" name="AutoShape 15">
            <a:extLst>
              <a:ext uri="{FF2B5EF4-FFF2-40B4-BE49-F238E27FC236}">
                <a16:creationId xmlns:a16="http://schemas.microsoft.com/office/drawing/2014/main" id="{64DEA405-A911-4767-B621-EC39898B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752" y="2856409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security</a:t>
            </a:r>
          </a:p>
        </p:txBody>
      </p:sp>
      <p:sp>
        <p:nvSpPr>
          <p:cNvPr id="33" name="AutoShape 16">
            <a:extLst>
              <a:ext uri="{FF2B5EF4-FFF2-40B4-BE49-F238E27FC236}">
                <a16:creationId xmlns:a16="http://schemas.microsoft.com/office/drawing/2014/main" id="{781E71FF-8582-4320-87F2-F28DE490C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3190" y="2862759"/>
            <a:ext cx="1439862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Network security</a:t>
            </a:r>
          </a:p>
        </p:txBody>
      </p:sp>
      <p:sp>
        <p:nvSpPr>
          <p:cNvPr id="34" name="AutoShape 17">
            <a:extLst>
              <a:ext uri="{FF2B5EF4-FFF2-40B4-BE49-F238E27FC236}">
                <a16:creationId xmlns:a16="http://schemas.microsoft.com/office/drawing/2014/main" id="{1ED03730-D135-440D-A869-6C84AB7DC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552" y="1854696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Security domains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5" name="مستطيل 6">
            <a:extLst>
              <a:ext uri="{FF2B5EF4-FFF2-40B4-BE49-F238E27FC236}">
                <a16:creationId xmlns:a16="http://schemas.microsoft.com/office/drawing/2014/main" id="{B4541374-96B1-4A75-8CAA-28AB1784B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060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109D4-8B3E-46BA-8C76-1E5F5B4A0096}"/>
              </a:ext>
            </a:extLst>
          </p:cNvPr>
          <p:cNvSpPr/>
          <p:nvPr/>
        </p:nvSpPr>
        <p:spPr>
          <a:xfrm>
            <a:off x="915739" y="3857946"/>
            <a:ext cx="102725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2- Operational/procedural security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ensures covering everything from managerial policy decisions to reporting hierarchies.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Policies are high-level statements created by management that lay out the organization’s positions on particular issues.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Policies describe mandatory activities but are not specific in their details.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Policies are focused on the result, not the methods for achieving it.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Procedures are step-by step instructions that prescribe exactly how employees act in a given situation or to accomplish a specific task.</a:t>
            </a:r>
          </a:p>
        </p:txBody>
      </p:sp>
      <p:grpSp>
        <p:nvGrpSpPr>
          <p:cNvPr id="21" name="Group 4">
            <a:extLst>
              <a:ext uri="{FF2B5EF4-FFF2-40B4-BE49-F238E27FC236}">
                <a16:creationId xmlns:a16="http://schemas.microsoft.com/office/drawing/2014/main" id="{B4979B95-3E11-4B1E-9193-314ECB17616C}"/>
              </a:ext>
            </a:extLst>
          </p:cNvPr>
          <p:cNvGrpSpPr>
            <a:grpSpLocks/>
          </p:cNvGrpSpPr>
          <p:nvPr/>
        </p:nvGrpSpPr>
        <p:grpSpPr bwMode="auto">
          <a:xfrm>
            <a:off x="2714952" y="2154734"/>
            <a:ext cx="6921500" cy="931862"/>
            <a:chOff x="752" y="1437"/>
            <a:chExt cx="4360" cy="587"/>
          </a:xfrm>
        </p:grpSpPr>
        <p:sp>
          <p:nvSpPr>
            <p:cNvPr id="22" name="Line 5">
              <a:extLst>
                <a:ext uri="{FF2B5EF4-FFF2-40B4-BE49-F238E27FC236}">
                  <a16:creationId xmlns:a16="http://schemas.microsoft.com/office/drawing/2014/main" id="{3D1EBD6A-A9F2-4DE0-9189-14AAF0999F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" name="Line 6">
              <a:extLst>
                <a:ext uri="{FF2B5EF4-FFF2-40B4-BE49-F238E27FC236}">
                  <a16:creationId xmlns:a16="http://schemas.microsoft.com/office/drawing/2014/main" id="{B1574E23-2217-4FD3-9D2D-381FE1223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2" y="1715"/>
              <a:ext cx="43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4" name="Line 7">
              <a:extLst>
                <a:ext uri="{FF2B5EF4-FFF2-40B4-BE49-F238E27FC236}">
                  <a16:creationId xmlns:a16="http://schemas.microsoft.com/office/drawing/2014/main" id="{99C79021-8460-485D-B8A1-5F97DFE545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" name="Line 8">
              <a:extLst>
                <a:ext uri="{FF2B5EF4-FFF2-40B4-BE49-F238E27FC236}">
                  <a16:creationId xmlns:a16="http://schemas.microsoft.com/office/drawing/2014/main" id="{0B54560A-D574-4108-8537-C1EE90637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" name="Line 9">
              <a:extLst>
                <a:ext uri="{FF2B5EF4-FFF2-40B4-BE49-F238E27FC236}">
                  <a16:creationId xmlns:a16="http://schemas.microsoft.com/office/drawing/2014/main" id="{1AE27081-9797-4758-A3F3-5F1DF09BE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2" y="1719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7" name="Line 10">
              <a:extLst>
                <a:ext uri="{FF2B5EF4-FFF2-40B4-BE49-F238E27FC236}">
                  <a16:creationId xmlns:a16="http://schemas.microsoft.com/office/drawing/2014/main" id="{7478B082-F1F5-4006-9355-358F97E97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" name="Line 11">
              <a:extLst>
                <a:ext uri="{FF2B5EF4-FFF2-40B4-BE49-F238E27FC236}">
                  <a16:creationId xmlns:a16="http://schemas.microsoft.com/office/drawing/2014/main" id="{BFBFDC26-89B4-4308-AAAA-C71114F15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9" name="AutoShape 12">
            <a:extLst>
              <a:ext uri="{FF2B5EF4-FFF2-40B4-BE49-F238E27FC236}">
                <a16:creationId xmlns:a16="http://schemas.microsoft.com/office/drawing/2014/main" id="{09435734-9949-4104-851E-61224EDF3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8352" y="284529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Physical security</a:t>
            </a:r>
          </a:p>
        </p:txBody>
      </p:sp>
      <p:sp>
        <p:nvSpPr>
          <p:cNvPr id="30" name="AutoShape 13">
            <a:extLst>
              <a:ext uri="{FF2B5EF4-FFF2-40B4-BE49-F238E27FC236}">
                <a16:creationId xmlns:a16="http://schemas.microsoft.com/office/drawing/2014/main" id="{8C1874D0-D26A-4CE7-A999-358432B57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952" y="285164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Operational security</a:t>
            </a:r>
          </a:p>
        </p:txBody>
      </p:sp>
      <p:sp>
        <p:nvSpPr>
          <p:cNvPr id="31" name="AutoShape 14">
            <a:extLst>
              <a:ext uri="{FF2B5EF4-FFF2-40B4-BE49-F238E27FC236}">
                <a16:creationId xmlns:a16="http://schemas.microsoft.com/office/drawing/2014/main" id="{12236808-2902-4F48-8496-A2B899FFC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152" y="2854821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Personal security</a:t>
            </a:r>
          </a:p>
        </p:txBody>
      </p:sp>
      <p:sp>
        <p:nvSpPr>
          <p:cNvPr id="32" name="AutoShape 15">
            <a:extLst>
              <a:ext uri="{FF2B5EF4-FFF2-40B4-BE49-F238E27FC236}">
                <a16:creationId xmlns:a16="http://schemas.microsoft.com/office/drawing/2014/main" id="{64DEA405-A911-4767-B621-EC39898B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752" y="2856409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security</a:t>
            </a:r>
          </a:p>
        </p:txBody>
      </p:sp>
      <p:sp>
        <p:nvSpPr>
          <p:cNvPr id="33" name="AutoShape 16">
            <a:extLst>
              <a:ext uri="{FF2B5EF4-FFF2-40B4-BE49-F238E27FC236}">
                <a16:creationId xmlns:a16="http://schemas.microsoft.com/office/drawing/2014/main" id="{781E71FF-8582-4320-87F2-F28DE490C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3190" y="2862759"/>
            <a:ext cx="1439862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Network security</a:t>
            </a:r>
          </a:p>
        </p:txBody>
      </p:sp>
      <p:sp>
        <p:nvSpPr>
          <p:cNvPr id="34" name="AutoShape 17">
            <a:extLst>
              <a:ext uri="{FF2B5EF4-FFF2-40B4-BE49-F238E27FC236}">
                <a16:creationId xmlns:a16="http://schemas.microsoft.com/office/drawing/2014/main" id="{1ED03730-D135-440D-A869-6C84AB7DC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552" y="1854696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Security domains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5" name="مستطيل 6">
            <a:extLst>
              <a:ext uri="{FF2B5EF4-FFF2-40B4-BE49-F238E27FC236}">
                <a16:creationId xmlns:a16="http://schemas.microsoft.com/office/drawing/2014/main" id="{D3D672A0-FF87-40B3-B176-CBA676B77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9123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109D4-8B3E-46BA-8C76-1E5F5B4A0096}"/>
              </a:ext>
            </a:extLst>
          </p:cNvPr>
          <p:cNvSpPr/>
          <p:nvPr/>
        </p:nvSpPr>
        <p:spPr>
          <a:xfrm>
            <a:off x="915739" y="3857946"/>
            <a:ext cx="102725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3- Personal security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important for organizations to have policies in place relative to their employees.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encompasses hiring employees, background screening, training, security briefings, monitoring, and handling departures.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organization needs to make sure that it hires individuals who can be trusted with the organization’s data and that of its clients.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Finally, policies must be developed to address the inevitable point in the future when an employee leaves the organization. </a:t>
            </a:r>
          </a:p>
        </p:txBody>
      </p:sp>
      <p:grpSp>
        <p:nvGrpSpPr>
          <p:cNvPr id="21" name="Group 4">
            <a:extLst>
              <a:ext uri="{FF2B5EF4-FFF2-40B4-BE49-F238E27FC236}">
                <a16:creationId xmlns:a16="http://schemas.microsoft.com/office/drawing/2014/main" id="{B4979B95-3E11-4B1E-9193-314ECB17616C}"/>
              </a:ext>
            </a:extLst>
          </p:cNvPr>
          <p:cNvGrpSpPr>
            <a:grpSpLocks/>
          </p:cNvGrpSpPr>
          <p:nvPr/>
        </p:nvGrpSpPr>
        <p:grpSpPr bwMode="auto">
          <a:xfrm>
            <a:off x="2714952" y="2154734"/>
            <a:ext cx="6921500" cy="931862"/>
            <a:chOff x="752" y="1437"/>
            <a:chExt cx="4360" cy="587"/>
          </a:xfrm>
        </p:grpSpPr>
        <p:sp>
          <p:nvSpPr>
            <p:cNvPr id="22" name="Line 5">
              <a:extLst>
                <a:ext uri="{FF2B5EF4-FFF2-40B4-BE49-F238E27FC236}">
                  <a16:creationId xmlns:a16="http://schemas.microsoft.com/office/drawing/2014/main" id="{3D1EBD6A-A9F2-4DE0-9189-14AAF0999F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" name="Line 6">
              <a:extLst>
                <a:ext uri="{FF2B5EF4-FFF2-40B4-BE49-F238E27FC236}">
                  <a16:creationId xmlns:a16="http://schemas.microsoft.com/office/drawing/2014/main" id="{B1574E23-2217-4FD3-9D2D-381FE1223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2" y="1715"/>
              <a:ext cx="43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4" name="Line 7">
              <a:extLst>
                <a:ext uri="{FF2B5EF4-FFF2-40B4-BE49-F238E27FC236}">
                  <a16:creationId xmlns:a16="http://schemas.microsoft.com/office/drawing/2014/main" id="{99C79021-8460-485D-B8A1-5F97DFE545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" name="Line 8">
              <a:extLst>
                <a:ext uri="{FF2B5EF4-FFF2-40B4-BE49-F238E27FC236}">
                  <a16:creationId xmlns:a16="http://schemas.microsoft.com/office/drawing/2014/main" id="{0B54560A-D574-4108-8537-C1EE90637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" name="Line 9">
              <a:extLst>
                <a:ext uri="{FF2B5EF4-FFF2-40B4-BE49-F238E27FC236}">
                  <a16:creationId xmlns:a16="http://schemas.microsoft.com/office/drawing/2014/main" id="{1AE27081-9797-4758-A3F3-5F1DF09BE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2" y="1719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7" name="Line 10">
              <a:extLst>
                <a:ext uri="{FF2B5EF4-FFF2-40B4-BE49-F238E27FC236}">
                  <a16:creationId xmlns:a16="http://schemas.microsoft.com/office/drawing/2014/main" id="{7478B082-F1F5-4006-9355-358F97E97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" name="Line 11">
              <a:extLst>
                <a:ext uri="{FF2B5EF4-FFF2-40B4-BE49-F238E27FC236}">
                  <a16:creationId xmlns:a16="http://schemas.microsoft.com/office/drawing/2014/main" id="{BFBFDC26-89B4-4308-AAAA-C71114F15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9" name="AutoShape 12">
            <a:extLst>
              <a:ext uri="{FF2B5EF4-FFF2-40B4-BE49-F238E27FC236}">
                <a16:creationId xmlns:a16="http://schemas.microsoft.com/office/drawing/2014/main" id="{09435734-9949-4104-851E-61224EDF3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8352" y="284529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Physical security</a:t>
            </a:r>
          </a:p>
        </p:txBody>
      </p:sp>
      <p:sp>
        <p:nvSpPr>
          <p:cNvPr id="30" name="AutoShape 13">
            <a:extLst>
              <a:ext uri="{FF2B5EF4-FFF2-40B4-BE49-F238E27FC236}">
                <a16:creationId xmlns:a16="http://schemas.microsoft.com/office/drawing/2014/main" id="{8C1874D0-D26A-4CE7-A999-358432B57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952" y="285164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Operational security</a:t>
            </a:r>
          </a:p>
        </p:txBody>
      </p:sp>
      <p:sp>
        <p:nvSpPr>
          <p:cNvPr id="31" name="AutoShape 14">
            <a:extLst>
              <a:ext uri="{FF2B5EF4-FFF2-40B4-BE49-F238E27FC236}">
                <a16:creationId xmlns:a16="http://schemas.microsoft.com/office/drawing/2014/main" id="{12236808-2902-4F48-8496-A2B899FFC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152" y="2854821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Personal security</a:t>
            </a:r>
          </a:p>
        </p:txBody>
      </p:sp>
      <p:sp>
        <p:nvSpPr>
          <p:cNvPr id="32" name="AutoShape 15">
            <a:extLst>
              <a:ext uri="{FF2B5EF4-FFF2-40B4-BE49-F238E27FC236}">
                <a16:creationId xmlns:a16="http://schemas.microsoft.com/office/drawing/2014/main" id="{64DEA405-A911-4767-B621-EC39898B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752" y="2856409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security</a:t>
            </a:r>
          </a:p>
        </p:txBody>
      </p:sp>
      <p:sp>
        <p:nvSpPr>
          <p:cNvPr id="33" name="AutoShape 16">
            <a:extLst>
              <a:ext uri="{FF2B5EF4-FFF2-40B4-BE49-F238E27FC236}">
                <a16:creationId xmlns:a16="http://schemas.microsoft.com/office/drawing/2014/main" id="{781E71FF-8582-4320-87F2-F28DE490C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3190" y="2862759"/>
            <a:ext cx="1439862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Network security</a:t>
            </a:r>
          </a:p>
        </p:txBody>
      </p:sp>
      <p:sp>
        <p:nvSpPr>
          <p:cNvPr id="34" name="AutoShape 17">
            <a:extLst>
              <a:ext uri="{FF2B5EF4-FFF2-40B4-BE49-F238E27FC236}">
                <a16:creationId xmlns:a16="http://schemas.microsoft.com/office/drawing/2014/main" id="{1ED03730-D135-440D-A869-6C84AB7DC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552" y="1854696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Security domains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5" name="مستطيل 6">
            <a:extLst>
              <a:ext uri="{FF2B5EF4-FFF2-40B4-BE49-F238E27FC236}">
                <a16:creationId xmlns:a16="http://schemas.microsoft.com/office/drawing/2014/main" id="{934865DB-2804-4E0A-AD64-8E12D7D14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59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109D4-8B3E-46BA-8C76-1E5F5B4A0096}"/>
              </a:ext>
            </a:extLst>
          </p:cNvPr>
          <p:cNvSpPr/>
          <p:nvPr/>
        </p:nvSpPr>
        <p:spPr>
          <a:xfrm>
            <a:off x="915739" y="3857946"/>
            <a:ext cx="102725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4- System security </a:t>
            </a:r>
          </a:p>
          <a:p>
            <a:r>
              <a:rPr lang="en-US" dirty="0"/>
              <a:t>This includes the following:</a:t>
            </a:r>
          </a:p>
          <a:p>
            <a:r>
              <a:rPr lang="en-US" dirty="0"/>
              <a:t>    1- user access and authentication controls, </a:t>
            </a:r>
          </a:p>
          <a:p>
            <a:r>
              <a:rPr lang="en-US" dirty="0"/>
              <a:t>    2- assignment of privilege, </a:t>
            </a:r>
          </a:p>
          <a:p>
            <a:r>
              <a:rPr lang="en-US" dirty="0"/>
              <a:t>    3- maintaining file and file-system integrity, </a:t>
            </a:r>
          </a:p>
          <a:p>
            <a:r>
              <a:rPr lang="en-US" dirty="0"/>
              <a:t>    4- backups, monitoring processes, </a:t>
            </a:r>
          </a:p>
          <a:p>
            <a:r>
              <a:rPr lang="en-US" dirty="0"/>
              <a:t>    5- log-keeping, and </a:t>
            </a:r>
          </a:p>
          <a:p>
            <a:r>
              <a:rPr lang="en-US" dirty="0"/>
              <a:t>    6- auditing.</a:t>
            </a:r>
          </a:p>
        </p:txBody>
      </p:sp>
      <p:grpSp>
        <p:nvGrpSpPr>
          <p:cNvPr id="21" name="Group 4">
            <a:extLst>
              <a:ext uri="{FF2B5EF4-FFF2-40B4-BE49-F238E27FC236}">
                <a16:creationId xmlns:a16="http://schemas.microsoft.com/office/drawing/2014/main" id="{B4979B95-3E11-4B1E-9193-314ECB17616C}"/>
              </a:ext>
            </a:extLst>
          </p:cNvPr>
          <p:cNvGrpSpPr>
            <a:grpSpLocks/>
          </p:cNvGrpSpPr>
          <p:nvPr/>
        </p:nvGrpSpPr>
        <p:grpSpPr bwMode="auto">
          <a:xfrm>
            <a:off x="2714952" y="2154734"/>
            <a:ext cx="6921500" cy="931862"/>
            <a:chOff x="752" y="1437"/>
            <a:chExt cx="4360" cy="587"/>
          </a:xfrm>
        </p:grpSpPr>
        <p:sp>
          <p:nvSpPr>
            <p:cNvPr id="22" name="Line 5">
              <a:extLst>
                <a:ext uri="{FF2B5EF4-FFF2-40B4-BE49-F238E27FC236}">
                  <a16:creationId xmlns:a16="http://schemas.microsoft.com/office/drawing/2014/main" id="{3D1EBD6A-A9F2-4DE0-9189-14AAF0999F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" name="Line 6">
              <a:extLst>
                <a:ext uri="{FF2B5EF4-FFF2-40B4-BE49-F238E27FC236}">
                  <a16:creationId xmlns:a16="http://schemas.microsoft.com/office/drawing/2014/main" id="{B1574E23-2217-4FD3-9D2D-381FE1223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2" y="1715"/>
              <a:ext cx="43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4" name="Line 7">
              <a:extLst>
                <a:ext uri="{FF2B5EF4-FFF2-40B4-BE49-F238E27FC236}">
                  <a16:creationId xmlns:a16="http://schemas.microsoft.com/office/drawing/2014/main" id="{99C79021-8460-485D-B8A1-5F97DFE545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" name="Line 8">
              <a:extLst>
                <a:ext uri="{FF2B5EF4-FFF2-40B4-BE49-F238E27FC236}">
                  <a16:creationId xmlns:a16="http://schemas.microsoft.com/office/drawing/2014/main" id="{0B54560A-D574-4108-8537-C1EE90637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" name="Line 9">
              <a:extLst>
                <a:ext uri="{FF2B5EF4-FFF2-40B4-BE49-F238E27FC236}">
                  <a16:creationId xmlns:a16="http://schemas.microsoft.com/office/drawing/2014/main" id="{1AE27081-9797-4758-A3F3-5F1DF09BE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2" y="1719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7" name="Line 10">
              <a:extLst>
                <a:ext uri="{FF2B5EF4-FFF2-40B4-BE49-F238E27FC236}">
                  <a16:creationId xmlns:a16="http://schemas.microsoft.com/office/drawing/2014/main" id="{7478B082-F1F5-4006-9355-358F97E97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" name="Line 11">
              <a:extLst>
                <a:ext uri="{FF2B5EF4-FFF2-40B4-BE49-F238E27FC236}">
                  <a16:creationId xmlns:a16="http://schemas.microsoft.com/office/drawing/2014/main" id="{BFBFDC26-89B4-4308-AAAA-C71114F15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9" name="AutoShape 12">
            <a:extLst>
              <a:ext uri="{FF2B5EF4-FFF2-40B4-BE49-F238E27FC236}">
                <a16:creationId xmlns:a16="http://schemas.microsoft.com/office/drawing/2014/main" id="{09435734-9949-4104-851E-61224EDF3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8352" y="284529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Physical security</a:t>
            </a:r>
          </a:p>
        </p:txBody>
      </p:sp>
      <p:sp>
        <p:nvSpPr>
          <p:cNvPr id="30" name="AutoShape 13">
            <a:extLst>
              <a:ext uri="{FF2B5EF4-FFF2-40B4-BE49-F238E27FC236}">
                <a16:creationId xmlns:a16="http://schemas.microsoft.com/office/drawing/2014/main" id="{8C1874D0-D26A-4CE7-A999-358432B57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952" y="285164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Operational security</a:t>
            </a:r>
          </a:p>
        </p:txBody>
      </p:sp>
      <p:sp>
        <p:nvSpPr>
          <p:cNvPr id="31" name="AutoShape 14">
            <a:extLst>
              <a:ext uri="{FF2B5EF4-FFF2-40B4-BE49-F238E27FC236}">
                <a16:creationId xmlns:a16="http://schemas.microsoft.com/office/drawing/2014/main" id="{12236808-2902-4F48-8496-A2B899FFC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152" y="2854821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Personal security</a:t>
            </a:r>
          </a:p>
        </p:txBody>
      </p:sp>
      <p:sp>
        <p:nvSpPr>
          <p:cNvPr id="32" name="AutoShape 15">
            <a:extLst>
              <a:ext uri="{FF2B5EF4-FFF2-40B4-BE49-F238E27FC236}">
                <a16:creationId xmlns:a16="http://schemas.microsoft.com/office/drawing/2014/main" id="{64DEA405-A911-4767-B621-EC39898B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752" y="2856409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security</a:t>
            </a:r>
          </a:p>
        </p:txBody>
      </p:sp>
      <p:sp>
        <p:nvSpPr>
          <p:cNvPr id="33" name="AutoShape 16">
            <a:extLst>
              <a:ext uri="{FF2B5EF4-FFF2-40B4-BE49-F238E27FC236}">
                <a16:creationId xmlns:a16="http://schemas.microsoft.com/office/drawing/2014/main" id="{781E71FF-8582-4320-87F2-F28DE490C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3190" y="2862759"/>
            <a:ext cx="1439862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Network security</a:t>
            </a:r>
          </a:p>
        </p:txBody>
      </p:sp>
      <p:sp>
        <p:nvSpPr>
          <p:cNvPr id="34" name="AutoShape 17">
            <a:extLst>
              <a:ext uri="{FF2B5EF4-FFF2-40B4-BE49-F238E27FC236}">
                <a16:creationId xmlns:a16="http://schemas.microsoft.com/office/drawing/2014/main" id="{1ED03730-D135-440D-A869-6C84AB7DC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552" y="1854696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Security domains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5" name="مستطيل 6">
            <a:extLst>
              <a:ext uri="{FF2B5EF4-FFF2-40B4-BE49-F238E27FC236}">
                <a16:creationId xmlns:a16="http://schemas.microsoft.com/office/drawing/2014/main" id="{6E3540AD-B52F-4220-9542-2AF36B29B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5850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109D4-8B3E-46BA-8C76-1E5F5B4A0096}"/>
              </a:ext>
            </a:extLst>
          </p:cNvPr>
          <p:cNvSpPr/>
          <p:nvPr/>
        </p:nvSpPr>
        <p:spPr>
          <a:xfrm>
            <a:off x="915739" y="3857946"/>
            <a:ext cx="102725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5- Network security </a:t>
            </a:r>
          </a:p>
          <a:p>
            <a:r>
              <a:rPr lang="en-US" dirty="0"/>
              <a:t>This ensures the following:</a:t>
            </a:r>
          </a:p>
          <a:p>
            <a:r>
              <a:rPr lang="en-US" dirty="0"/>
              <a:t>    1- protecting network and telecommunications equipment, </a:t>
            </a:r>
          </a:p>
          <a:p>
            <a:r>
              <a:rPr lang="en-US" dirty="0"/>
              <a:t>    2- protecting network servers and transmissions, </a:t>
            </a:r>
          </a:p>
          <a:p>
            <a:r>
              <a:rPr lang="en-US" dirty="0"/>
              <a:t>    3- combating eavesdropping, </a:t>
            </a:r>
          </a:p>
          <a:p>
            <a:r>
              <a:rPr lang="en-US" dirty="0"/>
              <a:t>    4- controlling access from untrusted networks, </a:t>
            </a:r>
          </a:p>
          <a:p>
            <a:r>
              <a:rPr lang="en-US" dirty="0"/>
              <a:t>    5- firewalls, and </a:t>
            </a:r>
          </a:p>
          <a:p>
            <a:r>
              <a:rPr lang="en-US" dirty="0"/>
              <a:t>    6- detecting intrusions.</a:t>
            </a:r>
          </a:p>
        </p:txBody>
      </p:sp>
      <p:grpSp>
        <p:nvGrpSpPr>
          <p:cNvPr id="21" name="Group 4">
            <a:extLst>
              <a:ext uri="{FF2B5EF4-FFF2-40B4-BE49-F238E27FC236}">
                <a16:creationId xmlns:a16="http://schemas.microsoft.com/office/drawing/2014/main" id="{B4979B95-3E11-4B1E-9193-314ECB17616C}"/>
              </a:ext>
            </a:extLst>
          </p:cNvPr>
          <p:cNvGrpSpPr>
            <a:grpSpLocks/>
          </p:cNvGrpSpPr>
          <p:nvPr/>
        </p:nvGrpSpPr>
        <p:grpSpPr bwMode="auto">
          <a:xfrm>
            <a:off x="2714952" y="2154734"/>
            <a:ext cx="6921500" cy="931862"/>
            <a:chOff x="752" y="1437"/>
            <a:chExt cx="4360" cy="587"/>
          </a:xfrm>
        </p:grpSpPr>
        <p:sp>
          <p:nvSpPr>
            <p:cNvPr id="22" name="Line 5">
              <a:extLst>
                <a:ext uri="{FF2B5EF4-FFF2-40B4-BE49-F238E27FC236}">
                  <a16:creationId xmlns:a16="http://schemas.microsoft.com/office/drawing/2014/main" id="{3D1EBD6A-A9F2-4DE0-9189-14AAF0999F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3" name="Line 6">
              <a:extLst>
                <a:ext uri="{FF2B5EF4-FFF2-40B4-BE49-F238E27FC236}">
                  <a16:creationId xmlns:a16="http://schemas.microsoft.com/office/drawing/2014/main" id="{B1574E23-2217-4FD3-9D2D-381FE1223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2" y="1715"/>
              <a:ext cx="435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4" name="Line 7">
              <a:extLst>
                <a:ext uri="{FF2B5EF4-FFF2-40B4-BE49-F238E27FC236}">
                  <a16:creationId xmlns:a16="http://schemas.microsoft.com/office/drawing/2014/main" id="{99C79021-8460-485D-B8A1-5F97DFE545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0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5" name="Line 8">
              <a:extLst>
                <a:ext uri="{FF2B5EF4-FFF2-40B4-BE49-F238E27FC236}">
                  <a16:creationId xmlns:a16="http://schemas.microsoft.com/office/drawing/2014/main" id="{0B54560A-D574-4108-8537-C1EE90637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6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6" name="Line 9">
              <a:extLst>
                <a:ext uri="{FF2B5EF4-FFF2-40B4-BE49-F238E27FC236}">
                  <a16:creationId xmlns:a16="http://schemas.microsoft.com/office/drawing/2014/main" id="{1AE27081-9797-4758-A3F3-5F1DF09BE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2" y="1719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7" name="Line 10">
              <a:extLst>
                <a:ext uri="{FF2B5EF4-FFF2-40B4-BE49-F238E27FC236}">
                  <a16:creationId xmlns:a16="http://schemas.microsoft.com/office/drawing/2014/main" id="{7478B082-F1F5-4006-9355-358F97E97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1716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" name="Line 11">
              <a:extLst>
                <a:ext uri="{FF2B5EF4-FFF2-40B4-BE49-F238E27FC236}">
                  <a16:creationId xmlns:a16="http://schemas.microsoft.com/office/drawing/2014/main" id="{BFBFDC26-89B4-4308-AAAA-C71114F15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716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29" name="AutoShape 12">
            <a:extLst>
              <a:ext uri="{FF2B5EF4-FFF2-40B4-BE49-F238E27FC236}">
                <a16:creationId xmlns:a16="http://schemas.microsoft.com/office/drawing/2014/main" id="{09435734-9949-4104-851E-61224EDF3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8352" y="284529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Physical security</a:t>
            </a:r>
          </a:p>
        </p:txBody>
      </p:sp>
      <p:sp>
        <p:nvSpPr>
          <p:cNvPr id="30" name="AutoShape 13">
            <a:extLst>
              <a:ext uri="{FF2B5EF4-FFF2-40B4-BE49-F238E27FC236}">
                <a16:creationId xmlns:a16="http://schemas.microsoft.com/office/drawing/2014/main" id="{8C1874D0-D26A-4CE7-A999-358432B57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952" y="2851646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Operational security</a:t>
            </a:r>
          </a:p>
        </p:txBody>
      </p:sp>
      <p:sp>
        <p:nvSpPr>
          <p:cNvPr id="31" name="AutoShape 14">
            <a:extLst>
              <a:ext uri="{FF2B5EF4-FFF2-40B4-BE49-F238E27FC236}">
                <a16:creationId xmlns:a16="http://schemas.microsoft.com/office/drawing/2014/main" id="{12236808-2902-4F48-8496-A2B899FFC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152" y="2854821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Personal security</a:t>
            </a:r>
          </a:p>
        </p:txBody>
      </p:sp>
      <p:sp>
        <p:nvSpPr>
          <p:cNvPr id="32" name="AutoShape 15">
            <a:extLst>
              <a:ext uri="{FF2B5EF4-FFF2-40B4-BE49-F238E27FC236}">
                <a16:creationId xmlns:a16="http://schemas.microsoft.com/office/drawing/2014/main" id="{64DEA405-A911-4767-B621-EC39898B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752" y="2856409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security</a:t>
            </a:r>
          </a:p>
        </p:txBody>
      </p:sp>
      <p:sp>
        <p:nvSpPr>
          <p:cNvPr id="33" name="AutoShape 16">
            <a:extLst>
              <a:ext uri="{FF2B5EF4-FFF2-40B4-BE49-F238E27FC236}">
                <a16:creationId xmlns:a16="http://schemas.microsoft.com/office/drawing/2014/main" id="{781E71FF-8582-4320-87F2-F28DE490C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3190" y="2862759"/>
            <a:ext cx="1439862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Network security</a:t>
            </a:r>
          </a:p>
        </p:txBody>
      </p:sp>
      <p:sp>
        <p:nvSpPr>
          <p:cNvPr id="34" name="AutoShape 17">
            <a:extLst>
              <a:ext uri="{FF2B5EF4-FFF2-40B4-BE49-F238E27FC236}">
                <a16:creationId xmlns:a16="http://schemas.microsoft.com/office/drawing/2014/main" id="{1ED03730-D135-440D-A869-6C84AB7DC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552" y="1854696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Security domains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5" name="مستطيل 6">
            <a:extLst>
              <a:ext uri="{FF2B5EF4-FFF2-40B4-BE49-F238E27FC236}">
                <a16:creationId xmlns:a16="http://schemas.microsoft.com/office/drawing/2014/main" id="{ED551636-D891-45C4-BF56-1398582A9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8968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Identify the main security domains?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D63B92DD-E8A0-495B-8997-DDD367CE2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603</Words>
  <Application>Microsoft Office PowerPoint</Application>
  <PresentationFormat>Widescreen</PresentationFormat>
  <Paragraphs>92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Rockwell</vt:lpstr>
      <vt:lpstr>Sakkal Majalla</vt:lpstr>
      <vt:lpstr>Tahoma</vt:lpstr>
      <vt:lpstr>Wingdings</vt:lpstr>
      <vt:lpstr>أطلس</vt:lpstr>
      <vt:lpstr>1111 CYS Cyber Security Foundations  2#Lecture   Introduction to  Computer Security – Part 3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2 Part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267</cp:revision>
  <dcterms:created xsi:type="dcterms:W3CDTF">2021-05-23T05:55:00Z</dcterms:created>
  <dcterms:modified xsi:type="dcterms:W3CDTF">2023-01-18T06:13:11Z</dcterms:modified>
</cp:coreProperties>
</file>