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2"/>
  </p:notesMasterIdLst>
  <p:sldIdLst>
    <p:sldId id="256" r:id="rId2"/>
    <p:sldId id="379" r:id="rId3"/>
    <p:sldId id="327" r:id="rId4"/>
    <p:sldId id="413" r:id="rId5"/>
    <p:sldId id="414" r:id="rId6"/>
    <p:sldId id="415" r:id="rId7"/>
    <p:sldId id="416" r:id="rId8"/>
    <p:sldId id="417" r:id="rId9"/>
    <p:sldId id="364" r:id="rId10"/>
    <p:sldId id="32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5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Introduction to 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Computer Security – Part 2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2EB9E358-18E2-4BA8-829A-A1CB5B28F3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2 Part 2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مستطيل 6">
            <a:extLst>
              <a:ext uri="{FF2B5EF4-FFF2-40B4-BE49-F238E27FC236}">
                <a16:creationId xmlns:a16="http://schemas.microsoft.com/office/drawing/2014/main" id="{B92BE2AE-1CD5-4C65-92CA-740FD94CAD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l" rtl="0">
              <a:lnSpc>
                <a:spcPct val="100000"/>
              </a:lnSpc>
              <a:buNone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Facets of the security problem of computer systems.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Vulnerabilities of computer systems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Meaning of Computer Systems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Importance of Computer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Goals of system security. 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Security domains.</a:t>
            </a: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ar-SA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BC4C6AE8-C223-4508-8394-1A1D9001AE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54AD5ED6-93AC-437F-B7A0-7401CE565E7D}"/>
              </a:ext>
            </a:extLst>
          </p:cNvPr>
          <p:cNvGrpSpPr/>
          <p:nvPr/>
        </p:nvGrpSpPr>
        <p:grpSpPr>
          <a:xfrm>
            <a:off x="3695493" y="683669"/>
            <a:ext cx="5441472" cy="523220"/>
            <a:chOff x="4792288" y="1167116"/>
            <a:chExt cx="3915777" cy="52322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071597-2381-4BC2-A334-18A3685CC153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/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Trace the history of security industry.</a:t>
              </a:r>
            </a:p>
          </p:txBody>
        </p:sp>
        <p:sp>
          <p:nvSpPr>
            <p:cNvPr id="3" name="شكل بيضاوي 2">
              <a:extLst>
                <a:ext uri="{FF2B5EF4-FFF2-40B4-BE49-F238E27FC236}">
                  <a16:creationId xmlns:a16="http://schemas.microsoft.com/office/drawing/2014/main" id="{026AB8FF-6667-4014-9BFF-D7080653658C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182070" y="1963710"/>
            <a:ext cx="5078038" cy="954107"/>
            <a:chOff x="4792288" y="1167116"/>
            <a:chExt cx="3915777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goals of computer security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182070" y="3398402"/>
            <a:ext cx="4945516" cy="954107"/>
            <a:chOff x="4792288" y="1167116"/>
            <a:chExt cx="3915777" cy="954107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Appreciate the need for security in today’s hostile world</a:t>
              </a:r>
              <a:endParaRPr lang="ar-EG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7" name="مجموعة 4">
            <a:extLst>
              <a:ext uri="{FF2B5EF4-FFF2-40B4-BE49-F238E27FC236}">
                <a16:creationId xmlns:a16="http://schemas.microsoft.com/office/drawing/2014/main" id="{28108C90-9DFD-4F11-BD0A-8226999348C5}"/>
              </a:ext>
            </a:extLst>
          </p:cNvPr>
          <p:cNvGrpSpPr/>
          <p:nvPr/>
        </p:nvGrpSpPr>
        <p:grpSpPr>
          <a:xfrm>
            <a:off x="3695493" y="5062264"/>
            <a:ext cx="5595980" cy="954107"/>
            <a:chOff x="4792288" y="1167116"/>
            <a:chExt cx="3915777" cy="954107"/>
          </a:xfrm>
        </p:grpSpPr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CF0120B3-80C2-40AB-8B0C-16EB31B4195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Identify the main Security Domains</a:t>
              </a:r>
            </a:p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9" name="شكل بيضاوي 2">
              <a:extLst>
                <a:ext uri="{FF2B5EF4-FFF2-40B4-BE49-F238E27FC236}">
                  <a16:creationId xmlns:a16="http://schemas.microsoft.com/office/drawing/2014/main" id="{5A4BFD96-EB59-4FB3-858E-B9FAD5656A7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F3CD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3" name="مستطيل 6">
            <a:extLst>
              <a:ext uri="{FF2B5EF4-FFF2-40B4-BE49-F238E27FC236}">
                <a16:creationId xmlns:a16="http://schemas.microsoft.com/office/drawing/2014/main" id="{D60DCA35-01CD-4A7C-BBD2-E781BB2E07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the Security System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EE63C2-87A4-44B4-BF4A-AB855B1A8DE8}"/>
              </a:ext>
            </a:extLst>
          </p:cNvPr>
          <p:cNvSpPr/>
          <p:nvPr/>
        </p:nvSpPr>
        <p:spPr>
          <a:xfrm>
            <a:off x="915738" y="2113439"/>
            <a:ext cx="102725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Aims of Attackers</a:t>
            </a:r>
          </a:p>
          <a:p>
            <a:r>
              <a:rPr lang="en-US" sz="2400" dirty="0"/>
              <a:t>In today’s environment, the computer system encompasses HW, SW, information, operations, peripherals, </a:t>
            </a:r>
            <a:r>
              <a:rPr lang="en-US" sz="2400" dirty="0" err="1"/>
              <a:t>tx</a:t>
            </a:r>
            <a:r>
              <a:rPr lang="en-US" sz="2400" dirty="0"/>
              <a:t> media, people, and networks.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The computer system attack may aim at three goals: </a:t>
            </a:r>
          </a:p>
          <a:p>
            <a:r>
              <a:rPr lang="en-US" sz="2400" dirty="0"/>
              <a:t>   1- To theft of or damage the hardware, </a:t>
            </a:r>
          </a:p>
          <a:p>
            <a:r>
              <a:rPr lang="en-US" sz="2400" dirty="0"/>
              <a:t>   2- To theft of or damage the information, or </a:t>
            </a:r>
          </a:p>
          <a:p>
            <a:r>
              <a:rPr lang="en-US" sz="2400" dirty="0"/>
              <a:t>   3- To disrupt the service. </a:t>
            </a:r>
          </a:p>
        </p:txBody>
      </p:sp>
      <p:sp>
        <p:nvSpPr>
          <p:cNvPr id="8" name="مستطيل 6">
            <a:extLst>
              <a:ext uri="{FF2B5EF4-FFF2-40B4-BE49-F238E27FC236}">
                <a16:creationId xmlns:a16="http://schemas.microsoft.com/office/drawing/2014/main" id="{326B311C-8236-4967-9F72-2E05B1940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91671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the Security System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9D7F43F9-9CF4-45B1-9D1D-3311B6FDECCC}"/>
              </a:ext>
            </a:extLst>
          </p:cNvPr>
          <p:cNvGrpSpPr>
            <a:grpSpLocks/>
          </p:cNvGrpSpPr>
          <p:nvPr/>
        </p:nvGrpSpPr>
        <p:grpSpPr bwMode="auto">
          <a:xfrm>
            <a:off x="2893101" y="2252663"/>
            <a:ext cx="5880100" cy="931862"/>
            <a:chOff x="1064" y="1389"/>
            <a:chExt cx="3704" cy="587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E93B3967-FD9D-4BF8-A4BB-57D4A15BD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A3A69CBA-09E3-4D62-8D58-4A0605BA2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7577D4E4-CD56-4BF7-BE9D-733BC2F2D0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id="{EDE0DB31-D6E7-4727-9E64-ABDC90A45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9A6237B4-BF1E-4473-B8BF-1FA55A6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6D697986-8C6E-4A6A-AB84-A7D859F6A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6" name="AutoShape 11">
            <a:extLst>
              <a:ext uri="{FF2B5EF4-FFF2-40B4-BE49-F238E27FC236}">
                <a16:creationId xmlns:a16="http://schemas.microsoft.com/office/drawing/2014/main" id="{26F01560-A049-4398-AA0C-BC9BA1029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539" y="2943225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Prevention of the attack</a:t>
            </a:r>
            <a:endParaRPr lang="en-US" dirty="0">
              <a:cs typeface="Arial" charset="0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AC0A10C6-06C0-4532-803B-79A62C5EF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301" y="2949575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Detection of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the attack</a:t>
            </a:r>
            <a:endParaRPr lang="en-US" dirty="0">
              <a:cs typeface="Arial" charset="0"/>
            </a:endParaRPr>
          </a:p>
        </p:txBody>
      </p:sp>
      <p:sp>
        <p:nvSpPr>
          <p:cNvPr id="18" name="AutoShape 13">
            <a:extLst>
              <a:ext uri="{FF2B5EF4-FFF2-40B4-BE49-F238E27FC236}">
                <a16:creationId xmlns:a16="http://schemas.microsoft.com/office/drawing/2014/main" id="{36EA133C-E6DE-4C8A-859F-52620D02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001" y="295433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Containment of the Attack</a:t>
            </a:r>
            <a:endParaRPr lang="en-US" dirty="0">
              <a:cs typeface="Arial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BE627A0A-4DCF-4D2F-B67F-39591088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001" y="296068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Recovery from the Attack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3474C82A-D487-4654-9D7C-2A7FFEEEB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01" y="1952625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Goals of the security system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827653" y="3621361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1- Prevention of the attack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Preventing the attack aims at getting that an attack being failed.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Prevention involves implementation of mechanisms that users cannot override.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Preventative mechanisms often are very cumbersome and interfere with system use to the point that they hinder normal use of the system.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But some simple preventative mechanisms, such as passwords, have become widely accepted.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Prevention mechanisms can prevent compromise of parts of the system.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DF946010-69C0-45A0-96B5-AE38438D79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4468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the Security System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9D7F43F9-9CF4-45B1-9D1D-3311B6FDECCC}"/>
              </a:ext>
            </a:extLst>
          </p:cNvPr>
          <p:cNvGrpSpPr>
            <a:grpSpLocks/>
          </p:cNvGrpSpPr>
          <p:nvPr/>
        </p:nvGrpSpPr>
        <p:grpSpPr bwMode="auto">
          <a:xfrm>
            <a:off x="2893101" y="2252663"/>
            <a:ext cx="5880100" cy="931862"/>
            <a:chOff x="1064" y="1389"/>
            <a:chExt cx="3704" cy="587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E93B3967-FD9D-4BF8-A4BB-57D4A15BD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A3A69CBA-09E3-4D62-8D58-4A0605BA2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7577D4E4-CD56-4BF7-BE9D-733BC2F2D0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id="{EDE0DB31-D6E7-4727-9E64-ABDC90A45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9A6237B4-BF1E-4473-B8BF-1FA55A6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6D697986-8C6E-4A6A-AB84-A7D859F6A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6" name="AutoShape 11">
            <a:extLst>
              <a:ext uri="{FF2B5EF4-FFF2-40B4-BE49-F238E27FC236}">
                <a16:creationId xmlns:a16="http://schemas.microsoft.com/office/drawing/2014/main" id="{26F01560-A049-4398-AA0C-BC9BA1029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539" y="2943225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Prevention of the attack</a:t>
            </a:r>
            <a:endParaRPr lang="en-US" dirty="0">
              <a:cs typeface="Arial" charset="0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AC0A10C6-06C0-4532-803B-79A62C5EF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301" y="2949575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Detection of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the attack</a:t>
            </a:r>
            <a:endParaRPr lang="en-US" dirty="0">
              <a:cs typeface="Arial" charset="0"/>
            </a:endParaRPr>
          </a:p>
        </p:txBody>
      </p:sp>
      <p:sp>
        <p:nvSpPr>
          <p:cNvPr id="18" name="AutoShape 13">
            <a:extLst>
              <a:ext uri="{FF2B5EF4-FFF2-40B4-BE49-F238E27FC236}">
                <a16:creationId xmlns:a16="http://schemas.microsoft.com/office/drawing/2014/main" id="{36EA133C-E6DE-4C8A-859F-52620D02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001" y="295433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Containment of the Attack</a:t>
            </a:r>
            <a:endParaRPr lang="en-US" dirty="0">
              <a:cs typeface="Arial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BE627A0A-4DCF-4D2F-B67F-39591088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001" y="296068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Recovery from the Attack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3474C82A-D487-4654-9D7C-2A7FFEEEB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01" y="1952625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Goals of the security system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840353" y="3810720"/>
            <a:ext cx="10272501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2- Detection of the attack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Detecting an attack is most useful when an attack cannot be prevented.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Detection mechanisms accept that an attack will occur; the goal is to determine that an attack is underway, or has occurred, and report it.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attack may be monitored to provide data about its nature, severity, and results (IDS).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Detection mechanisms do not prevent compromise of parts of the system, which is a serious drawback. 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3626241E-04ED-4B0D-BB75-BB0D38BC8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8305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the Security System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9D7F43F9-9CF4-45B1-9D1D-3311B6FDECCC}"/>
              </a:ext>
            </a:extLst>
          </p:cNvPr>
          <p:cNvGrpSpPr>
            <a:grpSpLocks/>
          </p:cNvGrpSpPr>
          <p:nvPr/>
        </p:nvGrpSpPr>
        <p:grpSpPr bwMode="auto">
          <a:xfrm>
            <a:off x="2893101" y="2252663"/>
            <a:ext cx="5880100" cy="931862"/>
            <a:chOff x="1064" y="1389"/>
            <a:chExt cx="3704" cy="587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E93B3967-FD9D-4BF8-A4BB-57D4A15BD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A3A69CBA-09E3-4D62-8D58-4A0605BA2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7577D4E4-CD56-4BF7-BE9D-733BC2F2D0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id="{EDE0DB31-D6E7-4727-9E64-ABDC90A45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9A6237B4-BF1E-4473-B8BF-1FA55A6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6D697986-8C6E-4A6A-AB84-A7D859F6A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6" name="AutoShape 11">
            <a:extLst>
              <a:ext uri="{FF2B5EF4-FFF2-40B4-BE49-F238E27FC236}">
                <a16:creationId xmlns:a16="http://schemas.microsoft.com/office/drawing/2014/main" id="{26F01560-A049-4398-AA0C-BC9BA1029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539" y="2943225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Prevention of the attack</a:t>
            </a:r>
            <a:endParaRPr lang="en-US" dirty="0">
              <a:cs typeface="Arial" charset="0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AC0A10C6-06C0-4532-803B-79A62C5EF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301" y="2949575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Detection of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the attack</a:t>
            </a:r>
            <a:endParaRPr lang="en-US" dirty="0">
              <a:cs typeface="Arial" charset="0"/>
            </a:endParaRPr>
          </a:p>
        </p:txBody>
      </p:sp>
      <p:sp>
        <p:nvSpPr>
          <p:cNvPr id="18" name="AutoShape 13">
            <a:extLst>
              <a:ext uri="{FF2B5EF4-FFF2-40B4-BE49-F238E27FC236}">
                <a16:creationId xmlns:a16="http://schemas.microsoft.com/office/drawing/2014/main" id="{36EA133C-E6DE-4C8A-859F-52620D02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001" y="295433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Containment of the Attack</a:t>
            </a:r>
            <a:endParaRPr lang="en-US" dirty="0">
              <a:cs typeface="Arial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BE627A0A-4DCF-4D2F-B67F-39591088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001" y="296068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Recovery from the Attack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3474C82A-D487-4654-9D7C-2A7FFEEEB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01" y="1952625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Goals of the security system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840353" y="3810720"/>
            <a:ext cx="1027250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3- Containment of the attack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It is not always possible to prevent attacks altogether.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Thus, it is important to deploy mechanisms that help the administrator manage or contain attacks while they are in progress.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 the Internet, malicious traffic needs to be treated as a fact of life, instead of as an error or exceptional condition.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the interim, the administrator needs to contain damage that can impact the normal operation of the network.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BB4CCF23-60BD-4956-8C69-6B7E43ABCD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9015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714952" y="1058059"/>
            <a:ext cx="60582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Goals of the Security System</a:t>
            </a:r>
          </a:p>
        </p:txBody>
      </p:sp>
      <p:grpSp>
        <p:nvGrpSpPr>
          <p:cNvPr id="8" name="Group 4">
            <a:extLst>
              <a:ext uri="{FF2B5EF4-FFF2-40B4-BE49-F238E27FC236}">
                <a16:creationId xmlns:a16="http://schemas.microsoft.com/office/drawing/2014/main" id="{9D7F43F9-9CF4-45B1-9D1D-3311B6FDECCC}"/>
              </a:ext>
            </a:extLst>
          </p:cNvPr>
          <p:cNvGrpSpPr>
            <a:grpSpLocks/>
          </p:cNvGrpSpPr>
          <p:nvPr/>
        </p:nvGrpSpPr>
        <p:grpSpPr bwMode="auto">
          <a:xfrm>
            <a:off x="2893101" y="2252663"/>
            <a:ext cx="5880100" cy="931862"/>
            <a:chOff x="1064" y="1389"/>
            <a:chExt cx="3704" cy="587"/>
          </a:xfrm>
        </p:grpSpPr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E93B3967-FD9D-4BF8-A4BB-57D4A15BDA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389"/>
              <a:ext cx="0" cy="2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1" name="Line 6">
              <a:extLst>
                <a:ext uri="{FF2B5EF4-FFF2-40B4-BE49-F238E27FC236}">
                  <a16:creationId xmlns:a16="http://schemas.microsoft.com/office/drawing/2014/main" id="{A3A69CBA-09E3-4D62-8D58-4A0605BA2F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7"/>
              <a:ext cx="3703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7577D4E4-CD56-4BF7-BE9D-733BC2F2D0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64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3" name="Line 8">
              <a:extLst>
                <a:ext uri="{FF2B5EF4-FFF2-40B4-BE49-F238E27FC236}">
                  <a16:creationId xmlns:a16="http://schemas.microsoft.com/office/drawing/2014/main" id="{EDE0DB31-D6E7-4727-9E64-ABDC90A45F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0" y="1668"/>
              <a:ext cx="0" cy="3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9A6237B4-BF1E-4473-B8BF-1FA55A66C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8" y="1671"/>
              <a:ext cx="0" cy="29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15" name="Line 10">
              <a:extLst>
                <a:ext uri="{FF2B5EF4-FFF2-40B4-BE49-F238E27FC236}">
                  <a16:creationId xmlns:a16="http://schemas.microsoft.com/office/drawing/2014/main" id="{6D697986-8C6E-4A6A-AB84-A7D859F6A4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68" y="1668"/>
              <a:ext cx="0" cy="2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16" name="AutoShape 11">
            <a:extLst>
              <a:ext uri="{FF2B5EF4-FFF2-40B4-BE49-F238E27FC236}">
                <a16:creationId xmlns:a16="http://schemas.microsoft.com/office/drawing/2014/main" id="{26F01560-A049-4398-AA0C-BC9BA1029A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2539" y="2943225"/>
            <a:ext cx="1439862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Prevention of the attack</a:t>
            </a:r>
            <a:endParaRPr lang="en-US" dirty="0">
              <a:cs typeface="Arial" charset="0"/>
            </a:endParaRPr>
          </a:p>
        </p:txBody>
      </p:sp>
      <p:sp>
        <p:nvSpPr>
          <p:cNvPr id="17" name="AutoShape 12">
            <a:extLst>
              <a:ext uri="{FF2B5EF4-FFF2-40B4-BE49-F238E27FC236}">
                <a16:creationId xmlns:a16="http://schemas.microsoft.com/office/drawing/2014/main" id="{AC0A10C6-06C0-4532-803B-79A62C5EFB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2301" y="2949575"/>
            <a:ext cx="1439863" cy="468313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0" rIns="0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Detection of </a:t>
            </a:r>
            <a:br>
              <a:rPr lang="en-US" sz="1300" b="1" dirty="0">
                <a:latin typeface="Tahoma" pitchFamily="34" charset="0"/>
                <a:cs typeface="Arial" charset="0"/>
              </a:rPr>
            </a:br>
            <a:r>
              <a:rPr lang="en-US" sz="1300" b="1" dirty="0">
                <a:latin typeface="Tahoma" pitchFamily="34" charset="0"/>
                <a:cs typeface="Arial" charset="0"/>
              </a:rPr>
              <a:t>the attack</a:t>
            </a:r>
            <a:endParaRPr lang="en-US" dirty="0">
              <a:cs typeface="Arial" charset="0"/>
            </a:endParaRPr>
          </a:p>
        </p:txBody>
      </p:sp>
      <p:sp>
        <p:nvSpPr>
          <p:cNvPr id="18" name="AutoShape 13">
            <a:extLst>
              <a:ext uri="{FF2B5EF4-FFF2-40B4-BE49-F238E27FC236}">
                <a16:creationId xmlns:a16="http://schemas.microsoft.com/office/drawing/2014/main" id="{36EA133C-E6DE-4C8A-859F-52620D023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7001" y="295433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Containment of the Attack</a:t>
            </a:r>
            <a:endParaRPr lang="en-US" dirty="0">
              <a:cs typeface="Arial" charset="0"/>
            </a:endParaRPr>
          </a:p>
        </p:txBody>
      </p:sp>
      <p:sp>
        <p:nvSpPr>
          <p:cNvPr id="19" name="AutoShape 14">
            <a:extLst>
              <a:ext uri="{FF2B5EF4-FFF2-40B4-BE49-F238E27FC236}">
                <a16:creationId xmlns:a16="http://schemas.microsoft.com/office/drawing/2014/main" id="{BE627A0A-4DCF-4D2F-B67F-39591088E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001" y="2960688"/>
            <a:ext cx="1439863" cy="468312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64008" tIns="0" rIns="64008" bIns="0" anchor="ctr"/>
          <a:lstStyle/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Recovery from the Attack</a:t>
            </a:r>
            <a:endParaRPr lang="en-US" dirty="0">
              <a:cs typeface="Arial" charset="0"/>
            </a:endParaRPr>
          </a:p>
        </p:txBody>
      </p:sp>
      <p:sp>
        <p:nvSpPr>
          <p:cNvPr id="20" name="AutoShape 15">
            <a:extLst>
              <a:ext uri="{FF2B5EF4-FFF2-40B4-BE49-F238E27FC236}">
                <a16:creationId xmlns:a16="http://schemas.microsoft.com/office/drawing/2014/main" id="{3474C82A-D487-4654-9D7C-2A7FFEEEB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7401" y="1952625"/>
            <a:ext cx="3124200" cy="414338"/>
          </a:xfrm>
          <a:prstGeom prst="octagon">
            <a:avLst>
              <a:gd name="adj" fmla="val 14454"/>
            </a:avLst>
          </a:prstGeom>
          <a:solidFill>
            <a:srgbClr val="DDDFC7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CC"/>
            </a:outerShdw>
          </a:effectLst>
        </p:spPr>
        <p:txBody>
          <a:bodyPr lIns="64008" tIns="36000" rIns="64008" bIns="32004" anchor="ctr"/>
          <a:lstStyle/>
          <a:p>
            <a:pPr algn="ctr">
              <a:defRPr/>
            </a:pPr>
            <a:r>
              <a:rPr lang="en-US" sz="1400" b="1" dirty="0">
                <a:solidFill>
                  <a:srgbClr val="FF0000"/>
                </a:solidFill>
                <a:latin typeface="Tahoma" pitchFamily="34" charset="0"/>
                <a:cs typeface="Arial" charset="0"/>
              </a:rPr>
              <a:t>Goals of the security system</a:t>
            </a:r>
            <a:endParaRPr lang="en-US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D109D4-8B3E-46BA-8C76-1E5F5B4A0096}"/>
              </a:ext>
            </a:extLst>
          </p:cNvPr>
          <p:cNvSpPr/>
          <p:nvPr/>
        </p:nvSpPr>
        <p:spPr>
          <a:xfrm>
            <a:off x="840353" y="3810720"/>
            <a:ext cx="1027250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4- Recovery from the attack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recovery from an attack may have two forms.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first is to stop an attack and to assess and repair the damage.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As an example, if the attacker deletes a file, it should be recovered.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Recovery is far more complex as the nature of each attack is unique.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some cases, retaliation is part of recovery.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Recovery requires resumption of correct operation of the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second form of recovery is to keep the system functioning correctly while an attack is underway.</a:t>
            </a:r>
          </a:p>
        </p:txBody>
      </p:sp>
      <p:sp>
        <p:nvSpPr>
          <p:cNvPr id="21" name="مستطيل 6">
            <a:extLst>
              <a:ext uri="{FF2B5EF4-FFF2-40B4-BE49-F238E27FC236}">
                <a16:creationId xmlns:a16="http://schemas.microsoft.com/office/drawing/2014/main" id="{DF9DA6F2-C229-44D3-9BFE-0257002C1C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22669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4969567" y="2644170"/>
            <a:ext cx="5486520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What is the main goals of the security system 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D63B92DD-E8A0-495B-8997-DDD367CE2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" y="6327647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741</Words>
  <Application>Microsoft Office PowerPoint</Application>
  <PresentationFormat>Widescreen</PresentationFormat>
  <Paragraphs>81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Rockwell</vt:lpstr>
      <vt:lpstr>Sakkal Majalla</vt:lpstr>
      <vt:lpstr>Tahoma</vt:lpstr>
      <vt:lpstr>Wingdings</vt:lpstr>
      <vt:lpstr>أطلس</vt:lpstr>
      <vt:lpstr>1111 CYS Cyber Security Foundations  2#Lecture   Introduction to  Computer Security – Part 2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2 Part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268</cp:revision>
  <dcterms:created xsi:type="dcterms:W3CDTF">2021-05-23T05:55:00Z</dcterms:created>
  <dcterms:modified xsi:type="dcterms:W3CDTF">2023-01-18T06:12:07Z</dcterms:modified>
</cp:coreProperties>
</file>