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6" r:id="rId2"/>
    <p:sldId id="379" r:id="rId3"/>
    <p:sldId id="327" r:id="rId4"/>
    <p:sldId id="408" r:id="rId5"/>
    <p:sldId id="409" r:id="rId6"/>
    <p:sldId id="410" r:id="rId7"/>
    <p:sldId id="411" r:id="rId8"/>
    <p:sldId id="412" r:id="rId9"/>
    <p:sldId id="364" r:id="rId10"/>
    <p:sldId id="32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7F09"/>
    <a:srgbClr val="FBCC9A"/>
    <a:srgbClr val="B8C4C5"/>
    <a:srgbClr val="546668"/>
    <a:srgbClr val="94B6D2"/>
    <a:srgbClr val="A5B592"/>
    <a:srgbClr val="DBE1D3"/>
    <a:srgbClr val="F49E86"/>
    <a:srgbClr val="A5300F"/>
    <a:srgbClr val="A6A6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النمط المتوسط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E25E649-3F16-4E02-A733-19D2CDBF48F0}" styleName="نمط متوسط 3 - تمييز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نمط فاتح 2 - تمييز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07" d="100"/>
          <a:sy n="107" d="100"/>
        </p:scale>
        <p:origin x="55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519331-4BDF-4E56-9029-698398FA5D34}" type="datetimeFigureOut">
              <a:rPr lang="en-GB" smtClean="0"/>
              <a:t>18/01/2023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01106A-63F7-471F-ABE4-1F8412FF9F40}" type="slidenum">
              <a:rPr lang="en-GB" smtClean="0"/>
              <a:t>‹#›</a:t>
            </a:fld>
            <a:endParaRPr lang="en-GB"/>
          </a:p>
        </p:txBody>
      </p:sp>
    </p:spTree>
    <p:extLst>
      <p:ext uri="{BB962C8B-B14F-4D97-AF65-F5344CB8AC3E}">
        <p14:creationId xmlns:p14="http://schemas.microsoft.com/office/powerpoint/2010/main" val="11054319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1/18/2023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الأيقونة لإضافة صورة</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حرر أنماط نص الشكل الرئيسي</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1/18/2023</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1/18/2023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ومحتوى">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 name="Content Placeholder 2"/>
          <p:cNvSpPr>
            <a:spLocks noGrp="1"/>
          </p:cNvSpPr>
          <p:nvPr>
            <p:ph idx="1"/>
          </p:nvPr>
        </p:nvSpPr>
        <p:spPr>
          <a:xfrm>
            <a:off x="5118447" y="803186"/>
            <a:ext cx="6281873" cy="5248622"/>
          </a:xfrm>
        </p:spPr>
        <p:txBody>
          <a:bodyPr anchor="ctr"/>
          <a:lstStyle/>
          <a:p>
            <a:pPr lvl="0"/>
            <a:r>
              <a:rPr lang="ar-SA" dirty="0"/>
              <a:t>حرر أنماط نص الشكل الرئيسي</a:t>
            </a:r>
          </a:p>
          <a:p>
            <a:pPr lvl="1"/>
            <a:r>
              <a:rPr lang="ar-SA" dirty="0"/>
              <a:t>المستوى الثاني</a:t>
            </a:r>
          </a:p>
          <a:p>
            <a:pPr lvl="2"/>
            <a:r>
              <a:rPr lang="ar-SA" dirty="0"/>
              <a:t>المستوى الثالث</a:t>
            </a:r>
          </a:p>
          <a:p>
            <a:pPr lvl="3"/>
            <a:r>
              <a:rPr lang="ar-SA" dirty="0"/>
              <a:t>المستوى الرابع</a:t>
            </a:r>
          </a:p>
          <a:p>
            <a:pPr lvl="4"/>
            <a:r>
              <a:rPr lang="ar-SA" dirty="0"/>
              <a:t>المستوى الخامس</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حرر أنماط نص الشكل الرئيسي</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1/18/2023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1/18/2023</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مقارنة">
    <p:spTree>
      <p:nvGrpSpPr>
        <p:cNvPr id="1" name=""/>
        <p:cNvGrpSpPr/>
        <p:nvPr/>
      </p:nvGrpSpPr>
      <p:grpSpPr>
        <a:xfrm>
          <a:off x="0" y="0"/>
          <a:ext cx="0" cy="0"/>
          <a:chOff x="0" y="0"/>
          <a:chExt cx="0" cy="0"/>
        </a:xfrm>
      </p:grpSpPr>
      <p:grpSp>
        <p:nvGrpSpPr>
          <p:cNvPr id="39" name="Group 38"/>
          <p:cNvGrpSpPr/>
          <p:nvPr/>
        </p:nvGrpSpPr>
        <p:grpSpPr>
          <a:xfrm flipH="1">
            <a:off x="0"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1/18/2023</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عنوان فقط">
    <p:spTree>
      <p:nvGrpSpPr>
        <p:cNvPr id="1" name=""/>
        <p:cNvGrpSpPr/>
        <p:nvPr/>
      </p:nvGrpSpPr>
      <p:grpSpPr>
        <a:xfrm>
          <a:off x="0" y="0"/>
          <a:ext cx="0" cy="0"/>
          <a:chOff x="0" y="0"/>
          <a:chExt cx="0" cy="0"/>
        </a:xfrm>
      </p:grpSpPr>
      <p:grpSp>
        <p:nvGrpSpPr>
          <p:cNvPr id="77" name="Group 76"/>
          <p:cNvGrpSpPr/>
          <p:nvPr/>
        </p:nvGrpSpPr>
        <p:grpSpPr>
          <a:xfrm flipH="1">
            <a:off x="0"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 name="Date Placeholder 2"/>
          <p:cNvSpPr>
            <a:spLocks noGrp="1"/>
          </p:cNvSpPr>
          <p:nvPr>
            <p:ph type="dt" sz="half" idx="10"/>
          </p:nvPr>
        </p:nvSpPr>
        <p:spPr/>
        <p:txBody>
          <a:bodyPr/>
          <a:lstStyle/>
          <a:p>
            <a:fld id="{48A87A34-81AB-432B-8DAE-1953F412C126}" type="datetimeFigureOut">
              <a:rPr lang="en-US" dirty="0"/>
              <a:t>1/18/2023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32" name="Flowchart: Delay 10">
            <a:extLst>
              <a:ext uri="{FF2B5EF4-FFF2-40B4-BE49-F238E27FC236}">
                <a16:creationId xmlns:a16="http://schemas.microsoft.com/office/drawing/2014/main" id="{530DC4B3-57F0-4275-AF6C-960710CEFC52}"/>
              </a:ext>
            </a:extLst>
          </p:cNvPr>
          <p:cNvSpPr/>
          <p:nvPr userDrawn="1"/>
        </p:nvSpPr>
        <p:spPr>
          <a:xfrm>
            <a:off x="-1" y="0"/>
            <a:ext cx="3930651" cy="6868633"/>
          </a:xfrm>
          <a:custGeom>
            <a:avLst/>
            <a:gdLst>
              <a:gd name="connsiteX0" fmla="*/ 0 w 2913321"/>
              <a:gd name="connsiteY0" fmla="*/ 0 h 6858000"/>
              <a:gd name="connsiteX1" fmla="*/ 1456661 w 2913321"/>
              <a:gd name="connsiteY1" fmla="*/ 0 h 6858000"/>
              <a:gd name="connsiteX2" fmla="*/ 2913322 w 2913321"/>
              <a:gd name="connsiteY2" fmla="*/ 3429000 h 6858000"/>
              <a:gd name="connsiteX3" fmla="*/ 1456661 w 2913321"/>
              <a:gd name="connsiteY3" fmla="*/ 6858000 h 6858000"/>
              <a:gd name="connsiteX4" fmla="*/ 0 w 2913321"/>
              <a:gd name="connsiteY4" fmla="*/ 6858000 h 6858000"/>
              <a:gd name="connsiteX5" fmla="*/ 0 w 2913321"/>
              <a:gd name="connsiteY5" fmla="*/ 0 h 6858000"/>
              <a:gd name="connsiteX0" fmla="*/ 0 w 2935089"/>
              <a:gd name="connsiteY0" fmla="*/ 0 h 6858000"/>
              <a:gd name="connsiteX1" fmla="*/ 457201 w 2935089"/>
              <a:gd name="connsiteY1" fmla="*/ 0 h 6858000"/>
              <a:gd name="connsiteX2" fmla="*/ 2913322 w 2935089"/>
              <a:gd name="connsiteY2" fmla="*/ 3429000 h 6858000"/>
              <a:gd name="connsiteX3" fmla="*/ 1456661 w 2935089"/>
              <a:gd name="connsiteY3" fmla="*/ 6858000 h 6858000"/>
              <a:gd name="connsiteX4" fmla="*/ 0 w 2935089"/>
              <a:gd name="connsiteY4" fmla="*/ 6858000 h 6858000"/>
              <a:gd name="connsiteX5" fmla="*/ 0 w 2935089"/>
              <a:gd name="connsiteY5" fmla="*/ 0 h 6858000"/>
              <a:gd name="connsiteX0" fmla="*/ 0 w 2914459"/>
              <a:gd name="connsiteY0" fmla="*/ 0 h 6868633"/>
              <a:gd name="connsiteX1" fmla="*/ 457201 w 2914459"/>
              <a:gd name="connsiteY1" fmla="*/ 0 h 6868633"/>
              <a:gd name="connsiteX2" fmla="*/ 2913322 w 2914459"/>
              <a:gd name="connsiteY2" fmla="*/ 3429000 h 6868633"/>
              <a:gd name="connsiteX3" fmla="*/ 148856 w 2914459"/>
              <a:gd name="connsiteY3" fmla="*/ 6868633 h 6868633"/>
              <a:gd name="connsiteX4" fmla="*/ 0 w 2914459"/>
              <a:gd name="connsiteY4" fmla="*/ 6858000 h 6868633"/>
              <a:gd name="connsiteX5" fmla="*/ 0 w 2914459"/>
              <a:gd name="connsiteY5" fmla="*/ 0 h 6868633"/>
              <a:gd name="connsiteX0" fmla="*/ 0 w 3371423"/>
              <a:gd name="connsiteY0" fmla="*/ 0 h 6868633"/>
              <a:gd name="connsiteX1" fmla="*/ 457201 w 3371423"/>
              <a:gd name="connsiteY1" fmla="*/ 0 h 6868633"/>
              <a:gd name="connsiteX2" fmla="*/ 3370522 w 3371423"/>
              <a:gd name="connsiteY2" fmla="*/ 3450265 h 6868633"/>
              <a:gd name="connsiteX3" fmla="*/ 148856 w 3371423"/>
              <a:gd name="connsiteY3" fmla="*/ 6868633 h 6868633"/>
              <a:gd name="connsiteX4" fmla="*/ 0 w 3371423"/>
              <a:gd name="connsiteY4" fmla="*/ 6858000 h 6868633"/>
              <a:gd name="connsiteX5" fmla="*/ 0 w 3371423"/>
              <a:gd name="connsiteY5" fmla="*/ 0 h 6868633"/>
              <a:gd name="connsiteX0" fmla="*/ 0 w 3370684"/>
              <a:gd name="connsiteY0" fmla="*/ 0 h 6868633"/>
              <a:gd name="connsiteX1" fmla="*/ 457201 w 3370684"/>
              <a:gd name="connsiteY1" fmla="*/ 0 h 6868633"/>
              <a:gd name="connsiteX2" fmla="*/ 3370522 w 3370684"/>
              <a:gd name="connsiteY2" fmla="*/ 3450265 h 6868633"/>
              <a:gd name="connsiteX3" fmla="*/ 148856 w 3370684"/>
              <a:gd name="connsiteY3" fmla="*/ 6868633 h 6868633"/>
              <a:gd name="connsiteX4" fmla="*/ 0 w 3370684"/>
              <a:gd name="connsiteY4" fmla="*/ 6858000 h 6868633"/>
              <a:gd name="connsiteX5" fmla="*/ 0 w 3370684"/>
              <a:gd name="connsiteY5" fmla="*/ 0 h 6868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70684" h="6868633">
                <a:moveTo>
                  <a:pt x="0" y="0"/>
                </a:moveTo>
                <a:lnTo>
                  <a:pt x="457201" y="0"/>
                </a:lnTo>
                <a:cubicBezTo>
                  <a:pt x="1261693" y="0"/>
                  <a:pt x="3347485" y="1061483"/>
                  <a:pt x="3370522" y="3450265"/>
                </a:cubicBezTo>
                <a:cubicBezTo>
                  <a:pt x="3393559" y="5839047"/>
                  <a:pt x="953348" y="6868633"/>
                  <a:pt x="148856" y="6868633"/>
                </a:cubicBezTo>
                <a:lnTo>
                  <a:pt x="0" y="6858000"/>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98251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9C9AC32-DF2D-4CEF-A6CF-B34A2716D76E}"/>
              </a:ext>
            </a:extLst>
          </p:cNvPr>
          <p:cNvSpPr>
            <a:spLocks noGrp="1"/>
          </p:cNvSpPr>
          <p:nvPr>
            <p:ph type="dt" sz="half" idx="10"/>
          </p:nvPr>
        </p:nvSpPr>
        <p:spPr/>
        <p:txBody>
          <a:bodyPr/>
          <a:lstStyle/>
          <a:p>
            <a:fld id="{48A87A34-81AB-432B-8DAE-1953F412C126}" type="datetimeFigureOut">
              <a:rPr lang="en-US" smtClean="0"/>
              <a:pPr/>
              <a:t>1/18/2023</a:t>
            </a:fld>
            <a:endParaRPr lang="en-US" dirty="0"/>
          </a:p>
        </p:txBody>
      </p:sp>
      <p:sp>
        <p:nvSpPr>
          <p:cNvPr id="4" name="Footer Placeholder 3">
            <a:extLst>
              <a:ext uri="{FF2B5EF4-FFF2-40B4-BE49-F238E27FC236}">
                <a16:creationId xmlns:a16="http://schemas.microsoft.com/office/drawing/2014/main" id="{99AFB578-A5E3-4921-AA46-FD65CD36E55B}"/>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33ACC61-559F-4B5D-8734-C1F414B7E1DA}"/>
              </a:ext>
            </a:extLst>
          </p:cNvPr>
          <p:cNvSpPr>
            <a:spLocks noGrp="1"/>
          </p:cNvSpPr>
          <p:nvPr>
            <p:ph type="sldNum" sz="quarter" idx="12"/>
          </p:nvPr>
        </p:nvSpPr>
        <p:spPr/>
        <p:txBody>
          <a:bodyPr/>
          <a:lstStyle/>
          <a:p>
            <a:fld id="{6D22F896-40B5-4ADD-8801-0D06FADFA095}" type="slidenum">
              <a:rPr lang="en-US" smtClean="0"/>
              <a:pPr/>
              <a:t>‹#›</a:t>
            </a:fld>
            <a:endParaRPr lang="en-US" dirty="0"/>
          </a:p>
        </p:txBody>
      </p:sp>
      <p:sp>
        <p:nvSpPr>
          <p:cNvPr id="11" name="Flowchart: Delay 10">
            <a:extLst>
              <a:ext uri="{FF2B5EF4-FFF2-40B4-BE49-F238E27FC236}">
                <a16:creationId xmlns:a16="http://schemas.microsoft.com/office/drawing/2014/main" id="{BA8A894D-5FE1-4F98-9DF4-9F91D8B46DAA}"/>
              </a:ext>
            </a:extLst>
          </p:cNvPr>
          <p:cNvSpPr/>
          <p:nvPr userDrawn="1"/>
        </p:nvSpPr>
        <p:spPr>
          <a:xfrm>
            <a:off x="0" y="0"/>
            <a:ext cx="3370684" cy="6868633"/>
          </a:xfrm>
          <a:custGeom>
            <a:avLst/>
            <a:gdLst>
              <a:gd name="connsiteX0" fmla="*/ 0 w 2913321"/>
              <a:gd name="connsiteY0" fmla="*/ 0 h 6858000"/>
              <a:gd name="connsiteX1" fmla="*/ 1456661 w 2913321"/>
              <a:gd name="connsiteY1" fmla="*/ 0 h 6858000"/>
              <a:gd name="connsiteX2" fmla="*/ 2913322 w 2913321"/>
              <a:gd name="connsiteY2" fmla="*/ 3429000 h 6858000"/>
              <a:gd name="connsiteX3" fmla="*/ 1456661 w 2913321"/>
              <a:gd name="connsiteY3" fmla="*/ 6858000 h 6858000"/>
              <a:gd name="connsiteX4" fmla="*/ 0 w 2913321"/>
              <a:gd name="connsiteY4" fmla="*/ 6858000 h 6858000"/>
              <a:gd name="connsiteX5" fmla="*/ 0 w 2913321"/>
              <a:gd name="connsiteY5" fmla="*/ 0 h 6858000"/>
              <a:gd name="connsiteX0" fmla="*/ 0 w 2935089"/>
              <a:gd name="connsiteY0" fmla="*/ 0 h 6858000"/>
              <a:gd name="connsiteX1" fmla="*/ 457201 w 2935089"/>
              <a:gd name="connsiteY1" fmla="*/ 0 h 6858000"/>
              <a:gd name="connsiteX2" fmla="*/ 2913322 w 2935089"/>
              <a:gd name="connsiteY2" fmla="*/ 3429000 h 6858000"/>
              <a:gd name="connsiteX3" fmla="*/ 1456661 w 2935089"/>
              <a:gd name="connsiteY3" fmla="*/ 6858000 h 6858000"/>
              <a:gd name="connsiteX4" fmla="*/ 0 w 2935089"/>
              <a:gd name="connsiteY4" fmla="*/ 6858000 h 6858000"/>
              <a:gd name="connsiteX5" fmla="*/ 0 w 2935089"/>
              <a:gd name="connsiteY5" fmla="*/ 0 h 6858000"/>
              <a:gd name="connsiteX0" fmla="*/ 0 w 2914459"/>
              <a:gd name="connsiteY0" fmla="*/ 0 h 6868633"/>
              <a:gd name="connsiteX1" fmla="*/ 457201 w 2914459"/>
              <a:gd name="connsiteY1" fmla="*/ 0 h 6868633"/>
              <a:gd name="connsiteX2" fmla="*/ 2913322 w 2914459"/>
              <a:gd name="connsiteY2" fmla="*/ 3429000 h 6868633"/>
              <a:gd name="connsiteX3" fmla="*/ 148856 w 2914459"/>
              <a:gd name="connsiteY3" fmla="*/ 6868633 h 6868633"/>
              <a:gd name="connsiteX4" fmla="*/ 0 w 2914459"/>
              <a:gd name="connsiteY4" fmla="*/ 6858000 h 6868633"/>
              <a:gd name="connsiteX5" fmla="*/ 0 w 2914459"/>
              <a:gd name="connsiteY5" fmla="*/ 0 h 6868633"/>
              <a:gd name="connsiteX0" fmla="*/ 0 w 3371423"/>
              <a:gd name="connsiteY0" fmla="*/ 0 h 6868633"/>
              <a:gd name="connsiteX1" fmla="*/ 457201 w 3371423"/>
              <a:gd name="connsiteY1" fmla="*/ 0 h 6868633"/>
              <a:gd name="connsiteX2" fmla="*/ 3370522 w 3371423"/>
              <a:gd name="connsiteY2" fmla="*/ 3450265 h 6868633"/>
              <a:gd name="connsiteX3" fmla="*/ 148856 w 3371423"/>
              <a:gd name="connsiteY3" fmla="*/ 6868633 h 6868633"/>
              <a:gd name="connsiteX4" fmla="*/ 0 w 3371423"/>
              <a:gd name="connsiteY4" fmla="*/ 6858000 h 6868633"/>
              <a:gd name="connsiteX5" fmla="*/ 0 w 3371423"/>
              <a:gd name="connsiteY5" fmla="*/ 0 h 6868633"/>
              <a:gd name="connsiteX0" fmla="*/ 0 w 3370684"/>
              <a:gd name="connsiteY0" fmla="*/ 0 h 6868633"/>
              <a:gd name="connsiteX1" fmla="*/ 457201 w 3370684"/>
              <a:gd name="connsiteY1" fmla="*/ 0 h 6868633"/>
              <a:gd name="connsiteX2" fmla="*/ 3370522 w 3370684"/>
              <a:gd name="connsiteY2" fmla="*/ 3450265 h 6868633"/>
              <a:gd name="connsiteX3" fmla="*/ 148856 w 3370684"/>
              <a:gd name="connsiteY3" fmla="*/ 6868633 h 6868633"/>
              <a:gd name="connsiteX4" fmla="*/ 0 w 3370684"/>
              <a:gd name="connsiteY4" fmla="*/ 6858000 h 6868633"/>
              <a:gd name="connsiteX5" fmla="*/ 0 w 3370684"/>
              <a:gd name="connsiteY5" fmla="*/ 0 h 6868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70684" h="6868633">
                <a:moveTo>
                  <a:pt x="0" y="0"/>
                </a:moveTo>
                <a:lnTo>
                  <a:pt x="457201" y="0"/>
                </a:lnTo>
                <a:cubicBezTo>
                  <a:pt x="1261693" y="0"/>
                  <a:pt x="3347485" y="1061483"/>
                  <a:pt x="3370522" y="3450265"/>
                </a:cubicBezTo>
                <a:cubicBezTo>
                  <a:pt x="3393559" y="5839047"/>
                  <a:pt x="953348" y="6868633"/>
                  <a:pt x="148856" y="6868633"/>
                </a:cubicBezTo>
                <a:lnTo>
                  <a:pt x="0" y="6858000"/>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615025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1/18/2023</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grpSp>
        <p:nvGrpSpPr>
          <p:cNvPr id="5" name="Group 4">
            <a:extLst>
              <a:ext uri="{FF2B5EF4-FFF2-40B4-BE49-F238E27FC236}">
                <a16:creationId xmlns:a16="http://schemas.microsoft.com/office/drawing/2014/main" id="{7205C3EB-E067-429F-A6EE-0F6C7D489CDD}"/>
              </a:ext>
            </a:extLst>
          </p:cNvPr>
          <p:cNvGrpSpPr/>
          <p:nvPr userDrawn="1"/>
        </p:nvGrpSpPr>
        <p:grpSpPr>
          <a:xfrm>
            <a:off x="504497" y="1082566"/>
            <a:ext cx="11067393" cy="5076496"/>
            <a:chOff x="504497" y="1082566"/>
            <a:chExt cx="11067393" cy="5076496"/>
          </a:xfrm>
        </p:grpSpPr>
        <p:sp>
          <p:nvSpPr>
            <p:cNvPr id="6" name="Rectangle 5">
              <a:extLst>
                <a:ext uri="{FF2B5EF4-FFF2-40B4-BE49-F238E27FC236}">
                  <a16:creationId xmlns:a16="http://schemas.microsoft.com/office/drawing/2014/main" id="{EF1178E9-1E90-43B6-BADB-C453A5DA8CD8}"/>
                </a:ext>
              </a:extLst>
            </p:cNvPr>
            <p:cNvSpPr/>
            <p:nvPr/>
          </p:nvSpPr>
          <p:spPr>
            <a:xfrm>
              <a:off x="504497" y="1082566"/>
              <a:ext cx="11067393" cy="5076496"/>
            </a:xfrm>
            <a:prstGeom prst="rect">
              <a:avLst/>
            </a:prstGeom>
            <a:solidFill>
              <a:schemeClr val="bg1">
                <a:lumMod val="85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41CDC70B-3B54-4C10-8D11-ECB5EA9887CB}"/>
                </a:ext>
              </a:extLst>
            </p:cNvPr>
            <p:cNvSpPr/>
            <p:nvPr/>
          </p:nvSpPr>
          <p:spPr>
            <a:xfrm>
              <a:off x="819807" y="1355835"/>
              <a:ext cx="10436772" cy="4562178"/>
            </a:xfrm>
            <a:prstGeom prst="rect">
              <a:avLst/>
            </a:prstGeom>
            <a:solidFill>
              <a:schemeClr val="bg1"/>
            </a:solidFill>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Isosceles Triangle 7">
              <a:extLst>
                <a:ext uri="{FF2B5EF4-FFF2-40B4-BE49-F238E27FC236}">
                  <a16:creationId xmlns:a16="http://schemas.microsoft.com/office/drawing/2014/main" id="{ACBD8AD9-7C98-4E03-9400-3212125C5BC6}"/>
                </a:ext>
              </a:extLst>
            </p:cNvPr>
            <p:cNvSpPr/>
            <p:nvPr/>
          </p:nvSpPr>
          <p:spPr>
            <a:xfrm>
              <a:off x="504497" y="3268717"/>
              <a:ext cx="4424855" cy="2890345"/>
            </a:xfrm>
            <a:prstGeom prst="triangle">
              <a:avLst>
                <a:gd name="adj" fmla="val 0"/>
              </a:avLst>
            </a:prstGeom>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ar-SA"/>
              <a:t>حرر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حرر أنماط نص الشكل الرئيسي</a:t>
            </a:r>
          </a:p>
        </p:txBody>
      </p:sp>
      <p:sp>
        <p:nvSpPr>
          <p:cNvPr id="5" name="Date Placeholder 4"/>
          <p:cNvSpPr>
            <a:spLocks noGrp="1"/>
          </p:cNvSpPr>
          <p:nvPr>
            <p:ph type="dt" sz="half" idx="10"/>
          </p:nvPr>
        </p:nvSpPr>
        <p:spPr/>
        <p:txBody>
          <a:bodyPr/>
          <a:lstStyle/>
          <a:p>
            <a:fld id="{48A87A34-81AB-432B-8DAE-1953F412C126}" type="datetimeFigureOut">
              <a:rPr lang="en-US" dirty="0"/>
              <a:t>1/18/2023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1/18/2023</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61" r:id="rId6"/>
    <p:sldLayoutId id="2147483660" r:id="rId7"/>
    <p:sldLayoutId id="2147483655" r:id="rId8"/>
    <p:sldLayoutId id="2147483656" r:id="rId9"/>
    <p:sldLayoutId id="2147483657" r:id="rId10"/>
    <p:sldLayoutId id="2147483658" r:id="rId11"/>
    <p:sldLayoutId id="2147483659" r:id="rId12"/>
  </p:sldLayoutIdLst>
  <p:txStyles>
    <p:titleStyle>
      <a:lvl1pPr algn="ctr" defTabSz="914400" rtl="1"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r" defTabSz="914400" rtl="1"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r" defTabSz="914400" rtl="1"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r" defTabSz="914400" rtl="1"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r" defTabSz="914400" rtl="1"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r" defTabSz="914400" rtl="1"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r" defTabSz="914400" rtl="1"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r" defTabSz="914400" rtl="1"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r" defTabSz="914400" rtl="1"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r" defTabSz="914400" rtl="1"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5.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BC667C2-5917-478C-B32D-4431786A6649}"/>
              </a:ext>
            </a:extLst>
          </p:cNvPr>
          <p:cNvSpPr>
            <a:spLocks noGrp="1"/>
          </p:cNvSpPr>
          <p:nvPr>
            <p:ph type="ctrTitle"/>
          </p:nvPr>
        </p:nvSpPr>
        <p:spPr>
          <a:xfrm>
            <a:off x="1756042" y="2554635"/>
            <a:ext cx="8679915" cy="1748729"/>
          </a:xfrm>
        </p:spPr>
        <p:txBody>
          <a:bodyPr anchor="ctr">
            <a:noAutofit/>
          </a:bodyPr>
          <a:lstStyle/>
          <a:p>
            <a:r>
              <a:rPr lang="en-US" sz="3600" b="1" kern="0" dirty="0">
                <a:solidFill>
                  <a:schemeClr val="tx1"/>
                </a:solidFill>
                <a:latin typeface="Sakkal Majalla" panose="02000000000000000000" pitchFamily="2" charset="-78"/>
                <a:cs typeface="Sakkal Majalla" panose="02000000000000000000" pitchFamily="2" charset="-78"/>
              </a:rPr>
              <a:t>1111 CYS</a:t>
            </a:r>
            <a:br>
              <a:rPr lang="ar-SA" sz="3600" b="1" kern="0" dirty="0">
                <a:solidFill>
                  <a:schemeClr val="tx1"/>
                </a:solidFill>
                <a:latin typeface="Sakkal Majalla" panose="02000000000000000000" pitchFamily="2" charset="-78"/>
                <a:cs typeface="Sakkal Majalla" panose="02000000000000000000" pitchFamily="2" charset="-78"/>
              </a:rPr>
            </a:br>
            <a:r>
              <a:rPr lang="en-US" sz="3600" b="1" kern="0" dirty="0">
                <a:solidFill>
                  <a:schemeClr val="tx1"/>
                </a:solidFill>
                <a:latin typeface="Sakkal Majalla" panose="02000000000000000000" pitchFamily="2" charset="-78"/>
                <a:cs typeface="Sakkal Majalla" panose="02000000000000000000" pitchFamily="2" charset="-78"/>
              </a:rPr>
              <a:t>Cyber Security Foundations</a:t>
            </a:r>
            <a:br>
              <a:rPr lang="en-US" sz="3600" b="1" kern="0" dirty="0">
                <a:solidFill>
                  <a:schemeClr val="tx1"/>
                </a:solidFill>
                <a:latin typeface="Sakkal Majalla" panose="02000000000000000000" pitchFamily="2" charset="-78"/>
                <a:cs typeface="Sakkal Majalla" panose="02000000000000000000" pitchFamily="2" charset="-78"/>
              </a:rPr>
            </a:br>
            <a:br>
              <a:rPr lang="ar-SA" sz="3600" b="1" kern="0" dirty="0">
                <a:solidFill>
                  <a:schemeClr val="tx1"/>
                </a:solidFill>
                <a:latin typeface="Sakkal Majalla" panose="02000000000000000000" pitchFamily="2" charset="-78"/>
                <a:cs typeface="Sakkal Majalla" panose="02000000000000000000" pitchFamily="2" charset="-78"/>
              </a:rPr>
            </a:br>
            <a:r>
              <a:rPr lang="en-GB" sz="3600" b="1" kern="0" dirty="0">
                <a:solidFill>
                  <a:schemeClr val="tx1"/>
                </a:solidFill>
                <a:latin typeface="Sakkal Majalla" panose="02000000000000000000" pitchFamily="2" charset="-78"/>
                <a:cs typeface="Sakkal Majalla" panose="02000000000000000000" pitchFamily="2" charset="-78"/>
              </a:rPr>
              <a:t>2</a:t>
            </a:r>
            <a:r>
              <a:rPr lang="ar-SA" sz="3600" b="1" kern="0" dirty="0">
                <a:solidFill>
                  <a:schemeClr val="tx1"/>
                </a:solidFill>
                <a:latin typeface="Sakkal Majalla" panose="02000000000000000000" pitchFamily="2" charset="-78"/>
                <a:cs typeface="Sakkal Majalla" panose="02000000000000000000" pitchFamily="2" charset="-78"/>
              </a:rPr>
              <a:t>#</a:t>
            </a:r>
            <a:r>
              <a:rPr lang="en-GB" sz="3600" b="1" kern="0" dirty="0">
                <a:solidFill>
                  <a:schemeClr val="tx1"/>
                </a:solidFill>
                <a:latin typeface="Sakkal Majalla" panose="02000000000000000000" pitchFamily="2" charset="-78"/>
                <a:cs typeface="Sakkal Majalla" panose="02000000000000000000" pitchFamily="2" charset="-78"/>
              </a:rPr>
              <a:t>Lecture  </a:t>
            </a:r>
            <a:br>
              <a:rPr lang="ar-SA" sz="3600" b="1" kern="0" dirty="0">
                <a:solidFill>
                  <a:schemeClr val="tx1"/>
                </a:solidFill>
                <a:latin typeface="Sakkal Majalla" panose="02000000000000000000" pitchFamily="2" charset="-78"/>
                <a:cs typeface="Sakkal Majalla" panose="02000000000000000000" pitchFamily="2" charset="-78"/>
              </a:rPr>
            </a:br>
            <a:r>
              <a:rPr lang="en-US" sz="3600" b="1" kern="0" dirty="0">
                <a:solidFill>
                  <a:schemeClr val="tx1"/>
                </a:solidFill>
                <a:latin typeface="Sakkal Majalla" panose="02000000000000000000" pitchFamily="2" charset="-78"/>
                <a:cs typeface="Sakkal Majalla" panose="02000000000000000000" pitchFamily="2" charset="-78"/>
              </a:rPr>
              <a:t>Introduction to </a:t>
            </a:r>
            <a:br>
              <a:rPr lang="en-US" sz="3600" b="1" kern="0" dirty="0">
                <a:solidFill>
                  <a:schemeClr val="tx1"/>
                </a:solidFill>
                <a:latin typeface="Sakkal Majalla" panose="02000000000000000000" pitchFamily="2" charset="-78"/>
                <a:cs typeface="Sakkal Majalla" panose="02000000000000000000" pitchFamily="2" charset="-78"/>
              </a:rPr>
            </a:br>
            <a:r>
              <a:rPr lang="en-US" sz="3600" b="1" kern="0" dirty="0">
                <a:solidFill>
                  <a:schemeClr val="tx1"/>
                </a:solidFill>
                <a:latin typeface="Sakkal Majalla" panose="02000000000000000000" pitchFamily="2" charset="-78"/>
                <a:cs typeface="Sakkal Majalla" panose="02000000000000000000" pitchFamily="2" charset="-78"/>
              </a:rPr>
              <a:t>Computer Security – Part 1</a:t>
            </a:r>
            <a:br>
              <a:rPr lang="en-US" sz="3600" b="1" kern="0" dirty="0">
                <a:solidFill>
                  <a:schemeClr val="tx1"/>
                </a:solidFill>
                <a:latin typeface="Sakkal Majalla" panose="02000000000000000000" pitchFamily="2" charset="-78"/>
                <a:cs typeface="Sakkal Majalla" panose="02000000000000000000" pitchFamily="2" charset="-78"/>
              </a:rPr>
            </a:br>
            <a:endParaRPr lang="ar-SA" sz="3600" dirty="0">
              <a:solidFill>
                <a:schemeClr val="tx1"/>
              </a:solidFill>
            </a:endParaRPr>
          </a:p>
        </p:txBody>
      </p:sp>
      <p:pic>
        <p:nvPicPr>
          <p:cNvPr id="4" name="Picture 15">
            <a:extLst>
              <a:ext uri="{FF2B5EF4-FFF2-40B4-BE49-F238E27FC236}">
                <a16:creationId xmlns:a16="http://schemas.microsoft.com/office/drawing/2014/main" id="{AF838472-B53A-49C3-8F80-A3519617703F}"/>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79905" y="272581"/>
            <a:ext cx="1704611" cy="717950"/>
          </a:xfrm>
          <a:prstGeom prst="rect">
            <a:avLst/>
          </a:prstGeom>
        </p:spPr>
      </p:pic>
      <p:sp>
        <p:nvSpPr>
          <p:cNvPr id="6" name="مستطيل 6">
            <a:extLst>
              <a:ext uri="{FF2B5EF4-FFF2-40B4-BE49-F238E27FC236}">
                <a16:creationId xmlns:a16="http://schemas.microsoft.com/office/drawing/2014/main" id="{2EB9E358-18E2-4BA8-829A-A1CB5B28F3F2}"/>
              </a:ext>
              <a:ext uri="{C183D7F6-B498-43B3-948B-1728B52AA6E4}">
                <adec:decorative xmlns:adec="http://schemas.microsoft.com/office/drawing/2017/decorative" val="1"/>
              </a:ext>
            </a:extLst>
          </p:cNvPr>
          <p:cNvSpPr/>
          <p:nvPr/>
        </p:nvSpPr>
        <p:spPr>
          <a:xfrm>
            <a:off x="0" y="6416255"/>
            <a:ext cx="12192000" cy="338328"/>
          </a:xfrm>
          <a:prstGeom prst="rect">
            <a:avLst/>
          </a:prstGeom>
          <a:solidFill>
            <a:srgbClr val="DFE3E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rtl="0"/>
            <a:r>
              <a:rPr lang="en-GB"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rPr>
              <a:t>King Saud University – Applied Studies and Community Service –</a:t>
            </a:r>
            <a:r>
              <a:rPr lang="en-US"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rPr>
              <a:t>1111 CYS</a:t>
            </a:r>
            <a:endParaRPr lang="ar-SA"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endParaRPr>
          </a:p>
        </p:txBody>
      </p:sp>
    </p:spTree>
    <p:extLst>
      <p:ext uri="{BB962C8B-B14F-4D97-AF65-F5344CB8AC3E}">
        <p14:creationId xmlns:p14="http://schemas.microsoft.com/office/powerpoint/2010/main" val="42565553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BC667C2-5917-478C-B32D-4431786A6649}"/>
              </a:ext>
            </a:extLst>
          </p:cNvPr>
          <p:cNvSpPr>
            <a:spLocks noGrp="1"/>
          </p:cNvSpPr>
          <p:nvPr>
            <p:ph type="ctrTitle"/>
          </p:nvPr>
        </p:nvSpPr>
        <p:spPr>
          <a:xfrm>
            <a:off x="1756042" y="2189272"/>
            <a:ext cx="8679915" cy="1748729"/>
          </a:xfrm>
        </p:spPr>
        <p:txBody>
          <a:bodyPr>
            <a:normAutofit/>
          </a:bodyPr>
          <a:lstStyle/>
          <a:p>
            <a:r>
              <a:rPr lang="en-GB" b="1" kern="0" dirty="0">
                <a:solidFill>
                  <a:schemeClr val="tx1"/>
                </a:solidFill>
                <a:latin typeface="Sakkal Majalla" panose="02000000000000000000" pitchFamily="2" charset="-78"/>
                <a:cs typeface="Sakkal Majalla" panose="02000000000000000000" pitchFamily="2" charset="-78"/>
              </a:rPr>
              <a:t>End of Lecture 2 Part 1</a:t>
            </a:r>
            <a:endParaRPr lang="ar-SA" dirty="0">
              <a:solidFill>
                <a:schemeClr val="tx1"/>
              </a:solidFill>
            </a:endParaRPr>
          </a:p>
        </p:txBody>
      </p:sp>
      <p:pic>
        <p:nvPicPr>
          <p:cNvPr id="4" name="Picture 15">
            <a:extLst>
              <a:ext uri="{FF2B5EF4-FFF2-40B4-BE49-F238E27FC236}">
                <a16:creationId xmlns:a16="http://schemas.microsoft.com/office/drawing/2014/main" id="{AF838472-B53A-49C3-8F80-A3519617703F}"/>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79905" y="272581"/>
            <a:ext cx="1704611" cy="717950"/>
          </a:xfrm>
          <a:prstGeom prst="rect">
            <a:avLst/>
          </a:prstGeom>
        </p:spPr>
      </p:pic>
      <p:sp>
        <p:nvSpPr>
          <p:cNvPr id="6" name="مستطيل 6">
            <a:extLst>
              <a:ext uri="{FF2B5EF4-FFF2-40B4-BE49-F238E27FC236}">
                <a16:creationId xmlns:a16="http://schemas.microsoft.com/office/drawing/2014/main" id="{B92BE2AE-1CD5-4C65-92CA-740FD94CAD72}"/>
              </a:ext>
              <a:ext uri="{C183D7F6-B498-43B3-948B-1728B52AA6E4}">
                <adec:decorative xmlns:adec="http://schemas.microsoft.com/office/drawing/2017/decorative" val="1"/>
              </a:ext>
            </a:extLst>
          </p:cNvPr>
          <p:cNvSpPr/>
          <p:nvPr/>
        </p:nvSpPr>
        <p:spPr>
          <a:xfrm>
            <a:off x="2" y="6327647"/>
            <a:ext cx="12192000" cy="338328"/>
          </a:xfrm>
          <a:prstGeom prst="rect">
            <a:avLst/>
          </a:prstGeom>
          <a:solidFill>
            <a:srgbClr val="DFE3E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rtl="0"/>
            <a:r>
              <a:rPr lang="en-GB"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rPr>
              <a:t>King Saud University – Applied Studies and Community Service –</a:t>
            </a:r>
            <a:r>
              <a:rPr lang="en-US"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rPr>
              <a:t>1111 CYS</a:t>
            </a:r>
            <a:endParaRPr lang="ar-SA"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endParaRPr>
          </a:p>
        </p:txBody>
      </p:sp>
    </p:spTree>
    <p:extLst>
      <p:ext uri="{BB962C8B-B14F-4D97-AF65-F5344CB8AC3E}">
        <p14:creationId xmlns:p14="http://schemas.microsoft.com/office/powerpoint/2010/main" val="327257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093ACE14-E7DE-457B-822C-5CF43CC9EE8B}"/>
              </a:ext>
            </a:extLst>
          </p:cNvPr>
          <p:cNvSpPr>
            <a:spLocks noGrp="1"/>
          </p:cNvSpPr>
          <p:nvPr>
            <p:ph idx="1"/>
          </p:nvPr>
        </p:nvSpPr>
        <p:spPr>
          <a:xfrm>
            <a:off x="680866" y="1595736"/>
            <a:ext cx="6842904" cy="4126707"/>
          </a:xfrm>
          <a:solidFill>
            <a:schemeClr val="bg1"/>
          </a:solidFill>
        </p:spPr>
        <p:txBody>
          <a:bodyPr>
            <a:noAutofit/>
          </a:bodyPr>
          <a:lstStyle/>
          <a:p>
            <a:pPr marL="0" indent="0" algn="l" rtl="0">
              <a:lnSpc>
                <a:spcPct val="100000"/>
              </a:lnSpc>
              <a:buNone/>
            </a:pPr>
            <a:r>
              <a:rPr lang="en-GB" sz="2800" b="1" dirty="0">
                <a:latin typeface="Sakkal Majalla" panose="02000000000000000000" pitchFamily="2" charset="-78"/>
                <a:cs typeface="Sakkal Majalla" panose="02000000000000000000" pitchFamily="2" charset="-78"/>
              </a:rPr>
              <a:t>Topics:</a:t>
            </a:r>
            <a:endParaRPr lang="ar-SA" sz="2800" b="1" dirty="0">
              <a:latin typeface="Sakkal Majalla" panose="02000000000000000000" pitchFamily="2" charset="-78"/>
              <a:cs typeface="Sakkal Majalla" panose="02000000000000000000" pitchFamily="2" charset="-78"/>
            </a:endParaRPr>
          </a:p>
          <a:p>
            <a:pPr marL="0" indent="0" algn="l" rtl="0">
              <a:lnSpc>
                <a:spcPct val="100000"/>
              </a:lnSpc>
              <a:buNone/>
            </a:pPr>
            <a:endParaRPr lang="ar-SA" sz="2400" b="1" dirty="0">
              <a:latin typeface="Sakkal Majalla" panose="02000000000000000000" pitchFamily="2" charset="-78"/>
              <a:cs typeface="Sakkal Majalla" panose="02000000000000000000" pitchFamily="2" charset="-78"/>
            </a:endParaRPr>
          </a:p>
          <a:p>
            <a:pPr marL="446088" indent="-446088" algn="l" rtl="0">
              <a:lnSpc>
                <a:spcPct val="100000"/>
              </a:lnSpc>
              <a:buFont typeface="Wingdings" panose="05000000000000000000" pitchFamily="2" charset="2"/>
              <a:buChar char="ü"/>
            </a:pPr>
            <a:r>
              <a:rPr lang="en-US" sz="2400" b="1" dirty="0">
                <a:latin typeface="Sakkal Majalla" panose="02000000000000000000" pitchFamily="2" charset="-78"/>
                <a:cs typeface="Sakkal Majalla" panose="02000000000000000000" pitchFamily="2" charset="-78"/>
              </a:rPr>
              <a:t>Facets of the security problem of computer systems.</a:t>
            </a:r>
          </a:p>
          <a:p>
            <a:pPr marL="446088" indent="-446088" algn="l" rtl="0">
              <a:lnSpc>
                <a:spcPct val="100000"/>
              </a:lnSpc>
              <a:buFont typeface="Wingdings" panose="05000000000000000000" pitchFamily="2" charset="2"/>
              <a:buChar char="ü"/>
            </a:pPr>
            <a:r>
              <a:rPr lang="en-US" sz="2400" b="1" dirty="0">
                <a:latin typeface="Sakkal Majalla" panose="02000000000000000000" pitchFamily="2" charset="-78"/>
                <a:cs typeface="Sakkal Majalla" panose="02000000000000000000" pitchFamily="2" charset="-78"/>
              </a:rPr>
              <a:t>Vulnerabilities of computer systems security. </a:t>
            </a:r>
          </a:p>
          <a:p>
            <a:pPr marL="446088" indent="-446088" algn="l" rtl="0">
              <a:lnSpc>
                <a:spcPct val="100000"/>
              </a:lnSpc>
              <a:buFont typeface="Wingdings" panose="05000000000000000000" pitchFamily="2" charset="2"/>
              <a:buChar char="ü"/>
            </a:pPr>
            <a:r>
              <a:rPr lang="en-US" sz="2400" b="1" dirty="0">
                <a:latin typeface="Sakkal Majalla" panose="02000000000000000000" pitchFamily="2" charset="-78"/>
                <a:cs typeface="Sakkal Majalla" panose="02000000000000000000" pitchFamily="2" charset="-78"/>
              </a:rPr>
              <a:t>Meaning of Computer Systems Security. </a:t>
            </a:r>
          </a:p>
          <a:p>
            <a:pPr marL="446088" indent="-446088" algn="l" rtl="0">
              <a:lnSpc>
                <a:spcPct val="100000"/>
              </a:lnSpc>
              <a:buFont typeface="Wingdings" panose="05000000000000000000" pitchFamily="2" charset="2"/>
              <a:buChar char="ü"/>
            </a:pPr>
            <a:r>
              <a:rPr lang="en-US" sz="2400" b="1" dirty="0">
                <a:solidFill>
                  <a:srgbClr val="FF0000"/>
                </a:solidFill>
                <a:latin typeface="Sakkal Majalla" panose="02000000000000000000" pitchFamily="2" charset="-78"/>
                <a:cs typeface="Sakkal Majalla" panose="02000000000000000000" pitchFamily="2" charset="-78"/>
              </a:rPr>
              <a:t>Importance of security. </a:t>
            </a:r>
          </a:p>
          <a:p>
            <a:pPr marL="446088" indent="-446088" algn="l" rtl="0">
              <a:lnSpc>
                <a:spcPct val="100000"/>
              </a:lnSpc>
              <a:buFont typeface="Wingdings" panose="05000000000000000000" pitchFamily="2" charset="2"/>
              <a:buChar char="ü"/>
            </a:pPr>
            <a:r>
              <a:rPr lang="en-US" sz="2400" b="1" dirty="0">
                <a:latin typeface="Sakkal Majalla" panose="02000000000000000000" pitchFamily="2" charset="-78"/>
                <a:cs typeface="Sakkal Majalla" panose="02000000000000000000" pitchFamily="2" charset="-78"/>
              </a:rPr>
              <a:t>Goals of system security. </a:t>
            </a:r>
          </a:p>
          <a:p>
            <a:pPr marL="446088" indent="-446088" algn="l" rtl="0">
              <a:lnSpc>
                <a:spcPct val="100000"/>
              </a:lnSpc>
              <a:buFont typeface="Wingdings" panose="05000000000000000000" pitchFamily="2" charset="2"/>
              <a:buChar char="ü"/>
            </a:pPr>
            <a:r>
              <a:rPr lang="en-US" sz="2400" b="1" dirty="0">
                <a:latin typeface="Sakkal Majalla" panose="02000000000000000000" pitchFamily="2" charset="-78"/>
                <a:cs typeface="Sakkal Majalla" panose="02000000000000000000" pitchFamily="2" charset="-78"/>
              </a:rPr>
              <a:t>Security domains.</a:t>
            </a:r>
            <a:endParaRPr lang="ar-SA" sz="2400" b="1" dirty="0">
              <a:latin typeface="Sakkal Majalla" panose="02000000000000000000" pitchFamily="2" charset="-78"/>
              <a:cs typeface="Sakkal Majalla" panose="02000000000000000000" pitchFamily="2" charset="-78"/>
            </a:endParaRPr>
          </a:p>
          <a:p>
            <a:pPr algn="l" rtl="0">
              <a:lnSpc>
                <a:spcPct val="100000"/>
              </a:lnSpc>
              <a:buFont typeface="Wingdings" panose="05000000000000000000" pitchFamily="2" charset="2"/>
              <a:buChar char="ü"/>
            </a:pPr>
            <a:endParaRPr lang="ar-SA" sz="2400" b="1" dirty="0">
              <a:latin typeface="Sakkal Majalla" panose="02000000000000000000" pitchFamily="2" charset="-78"/>
              <a:cs typeface="Sakkal Majalla" panose="02000000000000000000" pitchFamily="2" charset="-78"/>
            </a:endParaRPr>
          </a:p>
          <a:p>
            <a:pPr algn="l" rtl="0">
              <a:lnSpc>
                <a:spcPct val="100000"/>
              </a:lnSpc>
              <a:buFont typeface="Wingdings" panose="05000000000000000000" pitchFamily="2" charset="2"/>
              <a:buChar char="ü"/>
            </a:pPr>
            <a:endParaRPr lang="ar-SA" sz="2400" b="1" dirty="0">
              <a:latin typeface="Sakkal Majalla" panose="02000000000000000000" pitchFamily="2" charset="-78"/>
              <a:cs typeface="Sakkal Majalla" panose="02000000000000000000" pitchFamily="2" charset="-78"/>
            </a:endParaRPr>
          </a:p>
        </p:txBody>
      </p:sp>
      <p:pic>
        <p:nvPicPr>
          <p:cNvPr id="16" name="Picture 15">
            <a:extLst>
              <a:ext uri="{FF2B5EF4-FFF2-40B4-BE49-F238E27FC236}">
                <a16:creationId xmlns:a16="http://schemas.microsoft.com/office/drawing/2014/main" id="{44BADFC5-BDFB-4EC7-9738-AA94363199E9}"/>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79905" y="272581"/>
            <a:ext cx="1704611" cy="717950"/>
          </a:xfrm>
          <a:prstGeom prst="rect">
            <a:avLst/>
          </a:prstGeom>
        </p:spPr>
      </p:pic>
      <p:pic>
        <p:nvPicPr>
          <p:cNvPr id="18" name="صورة 17" descr="صورة تحتوي على نص&#10;&#10;تم إنشاء الوصف تلقائياً">
            <a:extLst>
              <a:ext uri="{FF2B5EF4-FFF2-40B4-BE49-F238E27FC236}">
                <a16:creationId xmlns:a16="http://schemas.microsoft.com/office/drawing/2014/main" id="{A2796007-5A94-4264-931C-5B25895A4013}"/>
              </a:ext>
            </a:extLst>
          </p:cNvPr>
          <p:cNvPicPr>
            <a:picLocks noChangeAspect="1"/>
          </p:cNvPicPr>
          <p:nvPr/>
        </p:nvPicPr>
        <p:blipFill>
          <a:blip r:embed="rId3"/>
          <a:stretch>
            <a:fillRect/>
          </a:stretch>
        </p:blipFill>
        <p:spPr>
          <a:xfrm>
            <a:off x="7523770" y="1720820"/>
            <a:ext cx="4017857" cy="3876539"/>
          </a:xfrm>
          <a:prstGeom prst="rect">
            <a:avLst/>
          </a:prstGeom>
        </p:spPr>
      </p:pic>
      <p:sp>
        <p:nvSpPr>
          <p:cNvPr id="8" name="مستطيل 6">
            <a:extLst>
              <a:ext uri="{FF2B5EF4-FFF2-40B4-BE49-F238E27FC236}">
                <a16:creationId xmlns:a16="http://schemas.microsoft.com/office/drawing/2014/main" id="{BC4C6AE8-C223-4508-8394-1A1D9001AE1F}"/>
              </a:ext>
              <a:ext uri="{C183D7F6-B498-43B3-948B-1728B52AA6E4}">
                <adec:decorative xmlns:adec="http://schemas.microsoft.com/office/drawing/2017/decorative" val="1"/>
              </a:ext>
            </a:extLst>
          </p:cNvPr>
          <p:cNvSpPr/>
          <p:nvPr/>
        </p:nvSpPr>
        <p:spPr>
          <a:xfrm>
            <a:off x="2" y="6327647"/>
            <a:ext cx="12192000" cy="338328"/>
          </a:xfrm>
          <a:prstGeom prst="rect">
            <a:avLst/>
          </a:prstGeom>
          <a:solidFill>
            <a:srgbClr val="DFE3E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rtl="0"/>
            <a:r>
              <a:rPr lang="en-GB"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rPr>
              <a:t>King Saud University – Applied Studies and Community Service –</a:t>
            </a:r>
            <a:r>
              <a:rPr lang="en-US"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rPr>
              <a:t>1111 CYS</a:t>
            </a:r>
            <a:endParaRPr lang="ar-SA"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endParaRPr>
          </a:p>
        </p:txBody>
      </p:sp>
    </p:spTree>
    <p:extLst>
      <p:ext uri="{BB962C8B-B14F-4D97-AF65-F5344CB8AC3E}">
        <p14:creationId xmlns:p14="http://schemas.microsoft.com/office/powerpoint/2010/main" val="3226812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15DAF-1B90-440D-94C2-2B542EEE07BB}"/>
              </a:ext>
            </a:extLst>
          </p:cNvPr>
          <p:cNvSpPr>
            <a:spLocks noGrp="1"/>
          </p:cNvSpPr>
          <p:nvPr>
            <p:ph type="title" idx="4294967295"/>
          </p:nvPr>
        </p:nvSpPr>
        <p:spPr>
          <a:xfrm>
            <a:off x="0" y="2691873"/>
            <a:ext cx="3455987" cy="1006475"/>
          </a:xfrm>
        </p:spPr>
        <p:txBody>
          <a:bodyPr>
            <a:normAutofit/>
          </a:bodyPr>
          <a:lstStyle/>
          <a:p>
            <a:r>
              <a:rPr lang="en-US" b="1" dirty="0">
                <a:latin typeface="Sakkal Majalla" panose="02000000000000000000" pitchFamily="2" charset="-78"/>
                <a:ea typeface="+mn-ea"/>
                <a:cs typeface="Sakkal Majalla" panose="02000000000000000000" pitchFamily="2" charset="-78"/>
              </a:rPr>
              <a:t>Objectives </a:t>
            </a:r>
            <a:endParaRPr lang="en-GB" b="1" dirty="0">
              <a:latin typeface="Sakkal Majalla" panose="02000000000000000000" pitchFamily="2" charset="-78"/>
              <a:ea typeface="+mn-ea"/>
              <a:cs typeface="Sakkal Majalla" panose="02000000000000000000" pitchFamily="2" charset="-78"/>
            </a:endParaRPr>
          </a:p>
        </p:txBody>
      </p:sp>
      <p:pic>
        <p:nvPicPr>
          <p:cNvPr id="9" name="Picture 15">
            <a:extLst>
              <a:ext uri="{FF2B5EF4-FFF2-40B4-BE49-F238E27FC236}">
                <a16:creationId xmlns:a16="http://schemas.microsoft.com/office/drawing/2014/main" id="{7079E822-FE8A-45A5-AA7B-B751F83E5EEA}"/>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79905" y="272581"/>
            <a:ext cx="1704611" cy="717950"/>
          </a:xfrm>
          <a:prstGeom prst="rect">
            <a:avLst/>
          </a:prstGeom>
        </p:spPr>
      </p:pic>
      <p:grpSp>
        <p:nvGrpSpPr>
          <p:cNvPr id="5" name="مجموعة 4">
            <a:extLst>
              <a:ext uri="{FF2B5EF4-FFF2-40B4-BE49-F238E27FC236}">
                <a16:creationId xmlns:a16="http://schemas.microsoft.com/office/drawing/2014/main" id="{54AD5ED6-93AC-437F-B7A0-7401CE565E7D}"/>
              </a:ext>
            </a:extLst>
          </p:cNvPr>
          <p:cNvGrpSpPr/>
          <p:nvPr/>
        </p:nvGrpSpPr>
        <p:grpSpPr>
          <a:xfrm>
            <a:off x="3695493" y="683669"/>
            <a:ext cx="5441472" cy="523220"/>
            <a:chOff x="4792288" y="1167116"/>
            <a:chExt cx="3915777" cy="523220"/>
          </a:xfrm>
        </p:grpSpPr>
        <p:sp>
          <p:nvSpPr>
            <p:cNvPr id="15" name="TextBox 14">
              <a:extLst>
                <a:ext uri="{FF2B5EF4-FFF2-40B4-BE49-F238E27FC236}">
                  <a16:creationId xmlns:a16="http://schemas.microsoft.com/office/drawing/2014/main" id="{AF071597-2381-4BC2-A334-18A3685CC153}"/>
                </a:ext>
              </a:extLst>
            </p:cNvPr>
            <p:cNvSpPr txBox="1"/>
            <p:nvPr/>
          </p:nvSpPr>
          <p:spPr>
            <a:xfrm>
              <a:off x="5122505" y="1167116"/>
              <a:ext cx="3585560" cy="523220"/>
            </a:xfrm>
            <a:prstGeom prst="rect">
              <a:avLst/>
            </a:prstGeom>
            <a:solidFill>
              <a:schemeClr val="bg1"/>
            </a:solidFill>
          </p:spPr>
          <p:txBody>
            <a:bodyPr wrap="square" rtlCol="0">
              <a:spAutoFit/>
            </a:bodyPr>
            <a:lstStyle/>
            <a:p>
              <a:pPr rtl="1"/>
              <a:r>
                <a:rPr lang="en-US" altLang="ar-EG" sz="2800" b="1" dirty="0">
                  <a:latin typeface="Sakkal Majalla" panose="02000000000000000000" pitchFamily="2" charset="-78"/>
                  <a:cs typeface="Sakkal Majalla" panose="02000000000000000000" pitchFamily="2" charset="-78"/>
                </a:rPr>
                <a:t>Trace the history of security industry.</a:t>
              </a:r>
            </a:p>
          </p:txBody>
        </p:sp>
        <p:sp>
          <p:nvSpPr>
            <p:cNvPr id="3" name="شكل بيضاوي 2">
              <a:extLst>
                <a:ext uri="{FF2B5EF4-FFF2-40B4-BE49-F238E27FC236}">
                  <a16:creationId xmlns:a16="http://schemas.microsoft.com/office/drawing/2014/main" id="{026AB8FF-6667-4014-9BFF-D7080653658C}"/>
                </a:ext>
              </a:extLst>
            </p:cNvPr>
            <p:cNvSpPr/>
            <p:nvPr/>
          </p:nvSpPr>
          <p:spPr>
            <a:xfrm>
              <a:off x="4792288" y="1262010"/>
              <a:ext cx="306082" cy="306082"/>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grpSp>
        <p:nvGrpSpPr>
          <p:cNvPr id="41" name="مجموعة 4">
            <a:extLst>
              <a:ext uri="{FF2B5EF4-FFF2-40B4-BE49-F238E27FC236}">
                <a16:creationId xmlns:a16="http://schemas.microsoft.com/office/drawing/2014/main" id="{35A34580-B1C7-41E2-A4A6-92700B09CD12}"/>
              </a:ext>
            </a:extLst>
          </p:cNvPr>
          <p:cNvGrpSpPr/>
          <p:nvPr/>
        </p:nvGrpSpPr>
        <p:grpSpPr>
          <a:xfrm>
            <a:off x="4182070" y="1963710"/>
            <a:ext cx="5078038" cy="954107"/>
            <a:chOff x="4792288" y="1167116"/>
            <a:chExt cx="3915777" cy="954107"/>
          </a:xfrm>
        </p:grpSpPr>
        <p:sp>
          <p:nvSpPr>
            <p:cNvPr id="42" name="TextBox 41">
              <a:extLst>
                <a:ext uri="{FF2B5EF4-FFF2-40B4-BE49-F238E27FC236}">
                  <a16:creationId xmlns:a16="http://schemas.microsoft.com/office/drawing/2014/main" id="{097BA69D-5798-49A8-8DC0-3E7317439102}"/>
                </a:ext>
              </a:extLst>
            </p:cNvPr>
            <p:cNvSpPr txBox="1"/>
            <p:nvPr/>
          </p:nvSpPr>
          <p:spPr>
            <a:xfrm>
              <a:off x="5122505" y="1167116"/>
              <a:ext cx="3585560" cy="954107"/>
            </a:xfrm>
            <a:prstGeom prst="rect">
              <a:avLst/>
            </a:prstGeom>
            <a:solidFill>
              <a:schemeClr val="bg1"/>
            </a:solidFill>
          </p:spPr>
          <p:txBody>
            <a:bodyPr wrap="square" rtlCol="0">
              <a:spAutoFit/>
            </a:bodyPr>
            <a:lstStyle/>
            <a:p>
              <a:pPr rtl="1" fontAlgn="auto">
                <a:spcBef>
                  <a:spcPts val="0"/>
                </a:spcBef>
                <a:spcAft>
                  <a:spcPts val="0"/>
                </a:spcAft>
              </a:pPr>
              <a:r>
                <a:rPr lang="en-US" altLang="ar-EG" sz="2800" b="1" dirty="0">
                  <a:latin typeface="Sakkal Majalla" panose="02000000000000000000" pitchFamily="2" charset="-78"/>
                  <a:cs typeface="Sakkal Majalla" panose="02000000000000000000" pitchFamily="2" charset="-78"/>
                </a:rPr>
                <a:t>Identify the main goals of computer security</a:t>
              </a:r>
              <a:endParaRPr lang="ar-EG" altLang="ar-EG" sz="2800" b="1" dirty="0">
                <a:latin typeface="Sakkal Majalla" panose="02000000000000000000" pitchFamily="2" charset="-78"/>
                <a:cs typeface="Sakkal Majalla" panose="02000000000000000000" pitchFamily="2" charset="-78"/>
              </a:endParaRPr>
            </a:p>
          </p:txBody>
        </p:sp>
        <p:sp>
          <p:nvSpPr>
            <p:cNvPr id="43" name="شكل بيضاوي 2">
              <a:extLst>
                <a:ext uri="{FF2B5EF4-FFF2-40B4-BE49-F238E27FC236}">
                  <a16:creationId xmlns:a16="http://schemas.microsoft.com/office/drawing/2014/main" id="{5AD10ABC-3A6F-4C3A-838C-A99A4387EA8A}"/>
                </a:ext>
              </a:extLst>
            </p:cNvPr>
            <p:cNvSpPr/>
            <p:nvPr/>
          </p:nvSpPr>
          <p:spPr>
            <a:xfrm>
              <a:off x="4792288" y="1262010"/>
              <a:ext cx="306082" cy="306082"/>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grpSp>
        <p:nvGrpSpPr>
          <p:cNvPr id="44" name="مجموعة 4">
            <a:extLst>
              <a:ext uri="{FF2B5EF4-FFF2-40B4-BE49-F238E27FC236}">
                <a16:creationId xmlns:a16="http://schemas.microsoft.com/office/drawing/2014/main" id="{64B1C5EB-1AAC-410D-AA50-09BE5197A0E5}"/>
              </a:ext>
            </a:extLst>
          </p:cNvPr>
          <p:cNvGrpSpPr/>
          <p:nvPr/>
        </p:nvGrpSpPr>
        <p:grpSpPr>
          <a:xfrm>
            <a:off x="4182070" y="3398402"/>
            <a:ext cx="4945516" cy="954107"/>
            <a:chOff x="4792288" y="1167116"/>
            <a:chExt cx="3915777" cy="954107"/>
          </a:xfrm>
        </p:grpSpPr>
        <p:sp>
          <p:nvSpPr>
            <p:cNvPr id="45" name="TextBox 44">
              <a:extLst>
                <a:ext uri="{FF2B5EF4-FFF2-40B4-BE49-F238E27FC236}">
                  <a16:creationId xmlns:a16="http://schemas.microsoft.com/office/drawing/2014/main" id="{C608ACFE-A52F-48E7-B091-1BA4A302BEDC}"/>
                </a:ext>
              </a:extLst>
            </p:cNvPr>
            <p:cNvSpPr txBox="1"/>
            <p:nvPr/>
          </p:nvSpPr>
          <p:spPr>
            <a:xfrm>
              <a:off x="5122505" y="1167116"/>
              <a:ext cx="3585560" cy="954107"/>
            </a:xfrm>
            <a:prstGeom prst="rect">
              <a:avLst/>
            </a:prstGeom>
            <a:solidFill>
              <a:schemeClr val="bg1"/>
            </a:solidFill>
          </p:spPr>
          <p:txBody>
            <a:bodyPr wrap="square" rtlCol="0">
              <a:spAutoFit/>
            </a:bodyPr>
            <a:lstStyle/>
            <a:p>
              <a:pPr rtl="1" fontAlgn="auto">
                <a:spcBef>
                  <a:spcPts val="0"/>
                </a:spcBef>
                <a:spcAft>
                  <a:spcPts val="0"/>
                </a:spcAft>
              </a:pPr>
              <a:r>
                <a:rPr lang="en-US" altLang="ar-EG" sz="2800" b="1" dirty="0">
                  <a:solidFill>
                    <a:srgbClr val="FF0000"/>
                  </a:solidFill>
                  <a:latin typeface="Sakkal Majalla" panose="02000000000000000000" pitchFamily="2" charset="-78"/>
                  <a:cs typeface="Sakkal Majalla" panose="02000000000000000000" pitchFamily="2" charset="-78"/>
                </a:rPr>
                <a:t>Appreciate the need for security in today’s hostile world</a:t>
              </a:r>
              <a:endParaRPr lang="ar-EG" altLang="ar-EG" sz="2800" b="1" dirty="0">
                <a:solidFill>
                  <a:srgbClr val="FF0000"/>
                </a:solidFill>
                <a:latin typeface="Sakkal Majalla" panose="02000000000000000000" pitchFamily="2" charset="-78"/>
                <a:cs typeface="Sakkal Majalla" panose="02000000000000000000" pitchFamily="2" charset="-78"/>
              </a:endParaRPr>
            </a:p>
          </p:txBody>
        </p:sp>
        <p:sp>
          <p:nvSpPr>
            <p:cNvPr id="46" name="شكل بيضاوي 2">
              <a:extLst>
                <a:ext uri="{FF2B5EF4-FFF2-40B4-BE49-F238E27FC236}">
                  <a16:creationId xmlns:a16="http://schemas.microsoft.com/office/drawing/2014/main" id="{E34A98E5-07DA-44D5-90B0-EA49EF8B6CAA}"/>
                </a:ext>
              </a:extLst>
            </p:cNvPr>
            <p:cNvSpPr/>
            <p:nvPr/>
          </p:nvSpPr>
          <p:spPr>
            <a:xfrm>
              <a:off x="4792288" y="1262010"/>
              <a:ext cx="306082" cy="306082"/>
            </a:xfrm>
            <a:prstGeom prst="ellipse">
              <a:avLst/>
            </a:prstGeom>
            <a:solidFill>
              <a:srgbClr val="C6DCCB"/>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grpSp>
        <p:nvGrpSpPr>
          <p:cNvPr id="47" name="مجموعة 4">
            <a:extLst>
              <a:ext uri="{FF2B5EF4-FFF2-40B4-BE49-F238E27FC236}">
                <a16:creationId xmlns:a16="http://schemas.microsoft.com/office/drawing/2014/main" id="{28108C90-9DFD-4F11-BD0A-8226999348C5}"/>
              </a:ext>
            </a:extLst>
          </p:cNvPr>
          <p:cNvGrpSpPr/>
          <p:nvPr/>
        </p:nvGrpSpPr>
        <p:grpSpPr>
          <a:xfrm>
            <a:off x="3695493" y="5062264"/>
            <a:ext cx="5595980" cy="954107"/>
            <a:chOff x="4792288" y="1167116"/>
            <a:chExt cx="3915777" cy="954107"/>
          </a:xfrm>
        </p:grpSpPr>
        <p:sp>
          <p:nvSpPr>
            <p:cNvPr id="48" name="TextBox 47">
              <a:extLst>
                <a:ext uri="{FF2B5EF4-FFF2-40B4-BE49-F238E27FC236}">
                  <a16:creationId xmlns:a16="http://schemas.microsoft.com/office/drawing/2014/main" id="{CF0120B3-80C2-40AB-8B0C-16EB31B41959}"/>
                </a:ext>
              </a:extLst>
            </p:cNvPr>
            <p:cNvSpPr txBox="1"/>
            <p:nvPr/>
          </p:nvSpPr>
          <p:spPr>
            <a:xfrm>
              <a:off x="5122505" y="1167116"/>
              <a:ext cx="3585560" cy="954107"/>
            </a:xfrm>
            <a:prstGeom prst="rect">
              <a:avLst/>
            </a:prstGeom>
            <a:solidFill>
              <a:schemeClr val="bg1"/>
            </a:solidFill>
          </p:spPr>
          <p:txBody>
            <a:bodyPr wrap="square" rtlCol="0">
              <a:spAutoFit/>
            </a:bodyPr>
            <a:lstStyle/>
            <a:p>
              <a:pPr rtl="1" fontAlgn="auto">
                <a:spcBef>
                  <a:spcPts val="0"/>
                </a:spcBef>
                <a:spcAft>
                  <a:spcPts val="0"/>
                </a:spcAft>
              </a:pPr>
              <a:r>
                <a:rPr lang="en-US" altLang="ar-EG" sz="2800" b="1" dirty="0">
                  <a:latin typeface="Sakkal Majalla" panose="02000000000000000000" pitchFamily="2" charset="-78"/>
                  <a:cs typeface="Sakkal Majalla" panose="02000000000000000000" pitchFamily="2" charset="-78"/>
                </a:rPr>
                <a:t>Identify the main Security Domains</a:t>
              </a:r>
            </a:p>
            <a:p>
              <a:pPr rtl="1" fontAlgn="auto">
                <a:spcBef>
                  <a:spcPts val="0"/>
                </a:spcBef>
                <a:spcAft>
                  <a:spcPts val="0"/>
                </a:spcAft>
              </a:pPr>
              <a:endParaRPr lang="ar-EG" altLang="ar-EG" sz="2800" b="1" dirty="0">
                <a:latin typeface="Sakkal Majalla" panose="02000000000000000000" pitchFamily="2" charset="-78"/>
                <a:cs typeface="Sakkal Majalla" panose="02000000000000000000" pitchFamily="2" charset="-78"/>
              </a:endParaRPr>
            </a:p>
          </p:txBody>
        </p:sp>
        <p:sp>
          <p:nvSpPr>
            <p:cNvPr id="49" name="شكل بيضاوي 2">
              <a:extLst>
                <a:ext uri="{FF2B5EF4-FFF2-40B4-BE49-F238E27FC236}">
                  <a16:creationId xmlns:a16="http://schemas.microsoft.com/office/drawing/2014/main" id="{5A4BFD96-EB59-4FB3-858E-B9FAD5656A71}"/>
                </a:ext>
              </a:extLst>
            </p:cNvPr>
            <p:cNvSpPr/>
            <p:nvPr/>
          </p:nvSpPr>
          <p:spPr>
            <a:xfrm>
              <a:off x="4792288" y="1262010"/>
              <a:ext cx="306082" cy="306082"/>
            </a:xfrm>
            <a:prstGeom prst="ellipse">
              <a:avLst/>
            </a:prstGeom>
            <a:solidFill>
              <a:srgbClr val="F3CD6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sp>
        <p:nvSpPr>
          <p:cNvPr id="23" name="مستطيل 6">
            <a:extLst>
              <a:ext uri="{FF2B5EF4-FFF2-40B4-BE49-F238E27FC236}">
                <a16:creationId xmlns:a16="http://schemas.microsoft.com/office/drawing/2014/main" id="{D60DCA35-01CD-4A7C-BBD2-E781BB2E07A2}"/>
              </a:ext>
              <a:ext uri="{C183D7F6-B498-43B3-948B-1728B52AA6E4}">
                <adec:decorative xmlns:adec="http://schemas.microsoft.com/office/drawing/2017/decorative" val="1"/>
              </a:ext>
            </a:extLst>
          </p:cNvPr>
          <p:cNvSpPr/>
          <p:nvPr/>
        </p:nvSpPr>
        <p:spPr>
          <a:xfrm>
            <a:off x="2" y="6327647"/>
            <a:ext cx="12192000" cy="338328"/>
          </a:xfrm>
          <a:prstGeom prst="rect">
            <a:avLst/>
          </a:prstGeom>
          <a:solidFill>
            <a:srgbClr val="DFE3E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rtl="0"/>
            <a:r>
              <a:rPr lang="en-GB"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rPr>
              <a:t>King Saud University – Applied Studies and Community Service –</a:t>
            </a:r>
            <a:r>
              <a:rPr lang="en-US"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rPr>
              <a:t>1111 CYS</a:t>
            </a:r>
            <a:endParaRPr lang="ar-SA"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endParaRPr>
          </a:p>
        </p:txBody>
      </p:sp>
    </p:spTree>
    <p:extLst>
      <p:ext uri="{BB962C8B-B14F-4D97-AF65-F5344CB8AC3E}">
        <p14:creationId xmlns:p14="http://schemas.microsoft.com/office/powerpoint/2010/main" val="1442934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83B18D90-C335-4622-9E2C-B55E3636FC08}"/>
              </a:ext>
            </a:extLst>
          </p:cNvPr>
          <p:cNvSpPr/>
          <p:nvPr/>
        </p:nvSpPr>
        <p:spPr>
          <a:xfrm>
            <a:off x="915739" y="1015955"/>
            <a:ext cx="10272501" cy="668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15">
            <a:extLst>
              <a:ext uri="{FF2B5EF4-FFF2-40B4-BE49-F238E27FC236}">
                <a16:creationId xmlns:a16="http://schemas.microsoft.com/office/drawing/2014/main" id="{3995B03C-842C-4F77-891C-6375EE76D4ED}"/>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79905" y="272581"/>
            <a:ext cx="1704611" cy="717950"/>
          </a:xfrm>
          <a:prstGeom prst="rect">
            <a:avLst/>
          </a:prstGeom>
        </p:spPr>
      </p:pic>
      <p:sp>
        <p:nvSpPr>
          <p:cNvPr id="6" name="TextBox 57">
            <a:extLst>
              <a:ext uri="{FF2B5EF4-FFF2-40B4-BE49-F238E27FC236}">
                <a16:creationId xmlns:a16="http://schemas.microsoft.com/office/drawing/2014/main" id="{2C9CC049-BBD5-4908-B04D-9CAD2043943C}"/>
              </a:ext>
            </a:extLst>
          </p:cNvPr>
          <p:cNvSpPr txBox="1"/>
          <p:nvPr/>
        </p:nvSpPr>
        <p:spPr>
          <a:xfrm>
            <a:off x="2714952" y="1058059"/>
            <a:ext cx="6058249" cy="584775"/>
          </a:xfrm>
          <a:prstGeom prst="rect">
            <a:avLst/>
          </a:prstGeom>
          <a:noFill/>
        </p:spPr>
        <p:txBody>
          <a:bodyPr wrap="square">
            <a:spAutoFit/>
          </a:bodyPr>
          <a:lstStyle/>
          <a:p>
            <a:pPr algn="ctr" rtl="1"/>
            <a:r>
              <a:rPr lang="en-US" sz="3200" b="1" kern="0" dirty="0">
                <a:latin typeface="Sakkal Majalla" panose="02000000000000000000" pitchFamily="2" charset="-78"/>
                <a:cs typeface="Sakkal Majalla" panose="02000000000000000000" pitchFamily="2" charset="-78"/>
              </a:rPr>
              <a:t>Importance of Security </a:t>
            </a:r>
          </a:p>
        </p:txBody>
      </p:sp>
      <p:sp>
        <p:nvSpPr>
          <p:cNvPr id="2" name="Rectangle 1">
            <a:extLst>
              <a:ext uri="{FF2B5EF4-FFF2-40B4-BE49-F238E27FC236}">
                <a16:creationId xmlns:a16="http://schemas.microsoft.com/office/drawing/2014/main" id="{83EE63C2-87A4-44B4-BF4A-AB855B1A8DE8}"/>
              </a:ext>
            </a:extLst>
          </p:cNvPr>
          <p:cNvSpPr/>
          <p:nvPr/>
        </p:nvSpPr>
        <p:spPr>
          <a:xfrm>
            <a:off x="915738" y="2090172"/>
            <a:ext cx="10272501" cy="2677656"/>
          </a:xfrm>
          <a:prstGeom prst="rect">
            <a:avLst/>
          </a:prstGeom>
        </p:spPr>
        <p:txBody>
          <a:bodyPr wrap="square">
            <a:spAutoFit/>
          </a:bodyPr>
          <a:lstStyle/>
          <a:p>
            <a:r>
              <a:rPr lang="en-US" sz="2400" b="1" dirty="0"/>
              <a:t>1- To Avoid Malware's Damage</a:t>
            </a:r>
          </a:p>
          <a:p>
            <a:pPr marL="342900" indent="-342900">
              <a:buFont typeface="Arial" panose="020B0604020202020204" pitchFamily="34" charset="0"/>
              <a:buChar char="•"/>
            </a:pPr>
            <a:r>
              <a:rPr lang="en-US" sz="2400" dirty="0"/>
              <a:t>The viruses and worms are the most common problem that an organization faces.</a:t>
            </a:r>
          </a:p>
          <a:p>
            <a:pPr marL="342900" indent="-342900">
              <a:buFont typeface="Arial" panose="020B0604020202020204" pitchFamily="34" charset="0"/>
              <a:buChar char="•"/>
            </a:pPr>
            <a:r>
              <a:rPr lang="en-US" sz="2400" dirty="0"/>
              <a:t>The organization may be exposed to viruses and worms as a result of employees not following procedures. </a:t>
            </a:r>
          </a:p>
          <a:p>
            <a:pPr marL="342900" indent="-342900">
              <a:buFont typeface="Arial" panose="020B0604020202020204" pitchFamily="34" charset="0"/>
              <a:buChar char="•"/>
            </a:pPr>
            <a:r>
              <a:rPr lang="en-US" sz="2400" dirty="0"/>
              <a:t>Viruses and worms generally are non-discriminating threats that are released without targeting a specific organization.</a:t>
            </a:r>
          </a:p>
        </p:txBody>
      </p:sp>
      <p:sp>
        <p:nvSpPr>
          <p:cNvPr id="24" name="مستطيل 6">
            <a:extLst>
              <a:ext uri="{FF2B5EF4-FFF2-40B4-BE49-F238E27FC236}">
                <a16:creationId xmlns:a16="http://schemas.microsoft.com/office/drawing/2014/main" id="{972FB0DE-068F-4B3E-8A8D-DB0146AD76B0}"/>
              </a:ext>
              <a:ext uri="{C183D7F6-B498-43B3-948B-1728B52AA6E4}">
                <adec:decorative xmlns:adec="http://schemas.microsoft.com/office/drawing/2017/decorative" val="1"/>
              </a:ext>
            </a:extLst>
          </p:cNvPr>
          <p:cNvSpPr/>
          <p:nvPr/>
        </p:nvSpPr>
        <p:spPr>
          <a:xfrm>
            <a:off x="2" y="6327647"/>
            <a:ext cx="12192000" cy="338328"/>
          </a:xfrm>
          <a:prstGeom prst="rect">
            <a:avLst/>
          </a:prstGeom>
          <a:solidFill>
            <a:srgbClr val="DFE3E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rtl="0"/>
            <a:r>
              <a:rPr lang="en-GB"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rPr>
              <a:t>King Saud University – Applied Studies and Community Service –</a:t>
            </a:r>
            <a:r>
              <a:rPr lang="en-US"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rPr>
              <a:t>1111 CYS</a:t>
            </a:r>
            <a:endParaRPr lang="ar-SA"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endParaRPr>
          </a:p>
        </p:txBody>
      </p:sp>
    </p:spTree>
    <p:extLst>
      <p:ext uri="{BB962C8B-B14F-4D97-AF65-F5344CB8AC3E}">
        <p14:creationId xmlns:p14="http://schemas.microsoft.com/office/powerpoint/2010/main" val="3471863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83B18D90-C335-4622-9E2C-B55E3636FC08}"/>
              </a:ext>
            </a:extLst>
          </p:cNvPr>
          <p:cNvSpPr/>
          <p:nvPr/>
        </p:nvSpPr>
        <p:spPr>
          <a:xfrm>
            <a:off x="915739" y="1015955"/>
            <a:ext cx="10272501" cy="668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15">
            <a:extLst>
              <a:ext uri="{FF2B5EF4-FFF2-40B4-BE49-F238E27FC236}">
                <a16:creationId xmlns:a16="http://schemas.microsoft.com/office/drawing/2014/main" id="{3995B03C-842C-4F77-891C-6375EE76D4ED}"/>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79905" y="272581"/>
            <a:ext cx="1704611" cy="717950"/>
          </a:xfrm>
          <a:prstGeom prst="rect">
            <a:avLst/>
          </a:prstGeom>
        </p:spPr>
      </p:pic>
      <p:sp>
        <p:nvSpPr>
          <p:cNvPr id="6" name="TextBox 57">
            <a:extLst>
              <a:ext uri="{FF2B5EF4-FFF2-40B4-BE49-F238E27FC236}">
                <a16:creationId xmlns:a16="http://schemas.microsoft.com/office/drawing/2014/main" id="{2C9CC049-BBD5-4908-B04D-9CAD2043943C}"/>
              </a:ext>
            </a:extLst>
          </p:cNvPr>
          <p:cNvSpPr txBox="1"/>
          <p:nvPr/>
        </p:nvSpPr>
        <p:spPr>
          <a:xfrm>
            <a:off x="2714952" y="1058059"/>
            <a:ext cx="6058249" cy="584775"/>
          </a:xfrm>
          <a:prstGeom prst="rect">
            <a:avLst/>
          </a:prstGeom>
          <a:noFill/>
        </p:spPr>
        <p:txBody>
          <a:bodyPr wrap="square">
            <a:spAutoFit/>
          </a:bodyPr>
          <a:lstStyle/>
          <a:p>
            <a:pPr algn="ctr" rtl="1"/>
            <a:r>
              <a:rPr lang="en-US" sz="3200" b="1" kern="0" dirty="0">
                <a:latin typeface="Sakkal Majalla" panose="02000000000000000000" pitchFamily="2" charset="-78"/>
                <a:cs typeface="Sakkal Majalla" panose="02000000000000000000" pitchFamily="2" charset="-78"/>
              </a:rPr>
              <a:t>Importance of Security </a:t>
            </a:r>
          </a:p>
        </p:txBody>
      </p:sp>
      <p:sp>
        <p:nvSpPr>
          <p:cNvPr id="2" name="Rectangle 1">
            <a:extLst>
              <a:ext uri="{FF2B5EF4-FFF2-40B4-BE49-F238E27FC236}">
                <a16:creationId xmlns:a16="http://schemas.microsoft.com/office/drawing/2014/main" id="{83EE63C2-87A4-44B4-BF4A-AB855B1A8DE8}"/>
              </a:ext>
            </a:extLst>
          </p:cNvPr>
          <p:cNvSpPr/>
          <p:nvPr/>
        </p:nvSpPr>
        <p:spPr>
          <a:xfrm>
            <a:off x="915738" y="2113439"/>
            <a:ext cx="10272501" cy="3785652"/>
          </a:xfrm>
          <a:prstGeom prst="rect">
            <a:avLst/>
          </a:prstGeom>
        </p:spPr>
        <p:txBody>
          <a:bodyPr wrap="square">
            <a:spAutoFit/>
          </a:bodyPr>
          <a:lstStyle/>
          <a:p>
            <a:r>
              <a:rPr lang="en-US" sz="2400" b="1" dirty="0"/>
              <a:t>2- To Prevent Hacker's Sabotage</a:t>
            </a:r>
          </a:p>
          <a:p>
            <a:pPr marL="342900" indent="-342900">
              <a:buFont typeface="Arial" panose="020B0604020202020204" pitchFamily="34" charset="0"/>
              <a:buChar char="•"/>
            </a:pPr>
            <a:r>
              <a:rPr lang="en-US" sz="2400" dirty="0"/>
              <a:t>The hackers deliberately access computer systems and networks without authorization. </a:t>
            </a:r>
          </a:p>
          <a:p>
            <a:pPr marL="342900" indent="-342900">
              <a:buFont typeface="Arial" panose="020B0604020202020204" pitchFamily="34" charset="0"/>
              <a:buChar char="•"/>
            </a:pPr>
            <a:r>
              <a:rPr lang="en-US" sz="2400" dirty="0"/>
              <a:t>The term hacking also applies to the act of exceeding one’s authority in a system. </a:t>
            </a:r>
          </a:p>
          <a:p>
            <a:pPr marL="342900" indent="-342900">
              <a:buFont typeface="Arial" panose="020B0604020202020204" pitchFamily="34" charset="0"/>
              <a:buChar char="•"/>
            </a:pPr>
            <a:r>
              <a:rPr lang="en-US" sz="2400" dirty="0"/>
              <a:t>The process to gain access to a system takes persistence and dogged determination. </a:t>
            </a:r>
          </a:p>
          <a:p>
            <a:pPr marL="342900" indent="-342900">
              <a:buFont typeface="Arial" panose="020B0604020202020204" pitchFamily="34" charset="0"/>
              <a:buChar char="•"/>
            </a:pPr>
            <a:r>
              <a:rPr lang="en-US" sz="2400" dirty="0"/>
              <a:t>The type of attackers has evolved over the years. </a:t>
            </a:r>
          </a:p>
          <a:p>
            <a:pPr marL="342900" indent="-342900">
              <a:buFont typeface="Arial" panose="020B0604020202020204" pitchFamily="34" charset="0"/>
              <a:buChar char="•"/>
            </a:pPr>
            <a:r>
              <a:rPr lang="en-US" sz="2400" dirty="0"/>
              <a:t>The automated tools allow even novice attackers to exploit highly technical and complex vulnerabilities.</a:t>
            </a:r>
          </a:p>
        </p:txBody>
      </p:sp>
      <p:sp>
        <p:nvSpPr>
          <p:cNvPr id="8" name="مستطيل 6">
            <a:extLst>
              <a:ext uri="{FF2B5EF4-FFF2-40B4-BE49-F238E27FC236}">
                <a16:creationId xmlns:a16="http://schemas.microsoft.com/office/drawing/2014/main" id="{484F95E7-F335-4694-9BC8-1C03ED812E55}"/>
              </a:ext>
              <a:ext uri="{C183D7F6-B498-43B3-948B-1728B52AA6E4}">
                <adec:decorative xmlns:adec="http://schemas.microsoft.com/office/drawing/2017/decorative" val="1"/>
              </a:ext>
            </a:extLst>
          </p:cNvPr>
          <p:cNvSpPr/>
          <p:nvPr/>
        </p:nvSpPr>
        <p:spPr>
          <a:xfrm>
            <a:off x="2" y="6327647"/>
            <a:ext cx="12192000" cy="338328"/>
          </a:xfrm>
          <a:prstGeom prst="rect">
            <a:avLst/>
          </a:prstGeom>
          <a:solidFill>
            <a:srgbClr val="DFE3E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rtl="0"/>
            <a:r>
              <a:rPr lang="en-GB"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rPr>
              <a:t>King Saud University – Applied Studies and Community Service –</a:t>
            </a:r>
            <a:r>
              <a:rPr lang="en-US"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rPr>
              <a:t>1111 CYS</a:t>
            </a:r>
            <a:endParaRPr lang="ar-SA"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endParaRPr>
          </a:p>
        </p:txBody>
      </p:sp>
    </p:spTree>
    <p:extLst>
      <p:ext uri="{BB962C8B-B14F-4D97-AF65-F5344CB8AC3E}">
        <p14:creationId xmlns:p14="http://schemas.microsoft.com/office/powerpoint/2010/main" val="2100029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83B18D90-C335-4622-9E2C-B55E3636FC08}"/>
              </a:ext>
            </a:extLst>
          </p:cNvPr>
          <p:cNvSpPr/>
          <p:nvPr/>
        </p:nvSpPr>
        <p:spPr>
          <a:xfrm>
            <a:off x="915739" y="1015955"/>
            <a:ext cx="10272501" cy="668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15">
            <a:extLst>
              <a:ext uri="{FF2B5EF4-FFF2-40B4-BE49-F238E27FC236}">
                <a16:creationId xmlns:a16="http://schemas.microsoft.com/office/drawing/2014/main" id="{3995B03C-842C-4F77-891C-6375EE76D4ED}"/>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79905" y="272581"/>
            <a:ext cx="1704611" cy="717950"/>
          </a:xfrm>
          <a:prstGeom prst="rect">
            <a:avLst/>
          </a:prstGeom>
        </p:spPr>
      </p:pic>
      <p:sp>
        <p:nvSpPr>
          <p:cNvPr id="6" name="TextBox 57">
            <a:extLst>
              <a:ext uri="{FF2B5EF4-FFF2-40B4-BE49-F238E27FC236}">
                <a16:creationId xmlns:a16="http://schemas.microsoft.com/office/drawing/2014/main" id="{2C9CC049-BBD5-4908-B04D-9CAD2043943C}"/>
              </a:ext>
            </a:extLst>
          </p:cNvPr>
          <p:cNvSpPr txBox="1"/>
          <p:nvPr/>
        </p:nvSpPr>
        <p:spPr>
          <a:xfrm>
            <a:off x="2714952" y="1058059"/>
            <a:ext cx="6058249" cy="584775"/>
          </a:xfrm>
          <a:prstGeom prst="rect">
            <a:avLst/>
          </a:prstGeom>
          <a:noFill/>
        </p:spPr>
        <p:txBody>
          <a:bodyPr wrap="square">
            <a:spAutoFit/>
          </a:bodyPr>
          <a:lstStyle/>
          <a:p>
            <a:pPr algn="ctr" rtl="1"/>
            <a:r>
              <a:rPr lang="en-US" sz="3200" b="1" kern="0" dirty="0">
                <a:latin typeface="Sakkal Majalla" panose="02000000000000000000" pitchFamily="2" charset="-78"/>
                <a:cs typeface="Sakkal Majalla" panose="02000000000000000000" pitchFamily="2" charset="-78"/>
              </a:rPr>
              <a:t>Importance of Security </a:t>
            </a:r>
          </a:p>
        </p:txBody>
      </p:sp>
      <p:sp>
        <p:nvSpPr>
          <p:cNvPr id="2" name="Rectangle 1">
            <a:extLst>
              <a:ext uri="{FF2B5EF4-FFF2-40B4-BE49-F238E27FC236}">
                <a16:creationId xmlns:a16="http://schemas.microsoft.com/office/drawing/2014/main" id="{83EE63C2-87A4-44B4-BF4A-AB855B1A8DE8}"/>
              </a:ext>
            </a:extLst>
          </p:cNvPr>
          <p:cNvSpPr/>
          <p:nvPr/>
        </p:nvSpPr>
        <p:spPr>
          <a:xfrm>
            <a:off x="915738" y="2113439"/>
            <a:ext cx="10272501" cy="3785652"/>
          </a:xfrm>
          <a:prstGeom prst="rect">
            <a:avLst/>
          </a:prstGeom>
        </p:spPr>
        <p:txBody>
          <a:bodyPr wrap="square">
            <a:spAutoFit/>
          </a:bodyPr>
          <a:lstStyle/>
          <a:p>
            <a:r>
              <a:rPr lang="en-US" sz="2400" b="1" dirty="0"/>
              <a:t>3- To Save Information Infrastructure</a:t>
            </a:r>
          </a:p>
          <a:p>
            <a:pPr marL="342900" indent="-342900">
              <a:buFont typeface="Arial" panose="020B0604020202020204" pitchFamily="34" charset="0"/>
              <a:buChar char="•"/>
            </a:pPr>
            <a:r>
              <a:rPr lang="en-US" sz="2400" dirty="0"/>
              <a:t>Nations have increasingly become dependent on computer systems and networks.</a:t>
            </a:r>
          </a:p>
          <a:p>
            <a:pPr marL="342900" indent="-342900">
              <a:buFont typeface="Arial" panose="020B0604020202020204" pitchFamily="34" charset="0"/>
              <a:buChar char="•"/>
            </a:pPr>
            <a:r>
              <a:rPr lang="en-US" sz="2400" dirty="0"/>
              <a:t>This information infrastructure might be targeted by terrorist organizations.</a:t>
            </a:r>
          </a:p>
          <a:p>
            <a:pPr marL="342900" indent="-342900">
              <a:buFont typeface="Arial" panose="020B0604020202020204" pitchFamily="34" charset="0"/>
              <a:buChar char="•"/>
            </a:pPr>
            <a:r>
              <a:rPr lang="en-US" sz="2400" dirty="0"/>
              <a:t>Information may also be used as a weapon. </a:t>
            </a:r>
          </a:p>
          <a:p>
            <a:pPr marL="342900" indent="-342900">
              <a:buFont typeface="Arial" panose="020B0604020202020204" pitchFamily="34" charset="0"/>
              <a:buChar char="•"/>
            </a:pPr>
            <a:r>
              <a:rPr lang="en-US" sz="2400" dirty="0"/>
              <a:t>This threat is characterized by longer period of preparation, financial backing, and organized group of attackers. </a:t>
            </a:r>
          </a:p>
          <a:p>
            <a:pPr marL="342900" indent="-342900">
              <a:buFont typeface="Arial" panose="020B0604020202020204" pitchFamily="34" charset="0"/>
              <a:buChar char="•"/>
            </a:pPr>
            <a:r>
              <a:rPr lang="en-US" sz="2400" dirty="0"/>
              <a:t>The threat may include attempts not only to subvert insiders but also to plant individuals inside of a potential </a:t>
            </a:r>
          </a:p>
        </p:txBody>
      </p:sp>
      <p:sp>
        <p:nvSpPr>
          <p:cNvPr id="8" name="مستطيل 6">
            <a:extLst>
              <a:ext uri="{FF2B5EF4-FFF2-40B4-BE49-F238E27FC236}">
                <a16:creationId xmlns:a16="http://schemas.microsoft.com/office/drawing/2014/main" id="{728E2B3F-31E3-49A6-BC3E-8DEB311ECCC1}"/>
              </a:ext>
              <a:ext uri="{C183D7F6-B498-43B3-948B-1728B52AA6E4}">
                <adec:decorative xmlns:adec="http://schemas.microsoft.com/office/drawing/2017/decorative" val="1"/>
              </a:ext>
            </a:extLst>
          </p:cNvPr>
          <p:cNvSpPr/>
          <p:nvPr/>
        </p:nvSpPr>
        <p:spPr>
          <a:xfrm>
            <a:off x="2" y="6327647"/>
            <a:ext cx="12192000" cy="338328"/>
          </a:xfrm>
          <a:prstGeom prst="rect">
            <a:avLst/>
          </a:prstGeom>
          <a:solidFill>
            <a:srgbClr val="DFE3E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rtl="0"/>
            <a:r>
              <a:rPr lang="en-GB"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rPr>
              <a:t>King Saud University – Applied Studies and Community Service –</a:t>
            </a:r>
            <a:r>
              <a:rPr lang="en-US"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rPr>
              <a:t>1111 CYS</a:t>
            </a:r>
            <a:endParaRPr lang="ar-SA"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endParaRPr>
          </a:p>
        </p:txBody>
      </p:sp>
    </p:spTree>
    <p:extLst>
      <p:ext uri="{BB962C8B-B14F-4D97-AF65-F5344CB8AC3E}">
        <p14:creationId xmlns:p14="http://schemas.microsoft.com/office/powerpoint/2010/main" val="2201549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83B18D90-C335-4622-9E2C-B55E3636FC08}"/>
              </a:ext>
            </a:extLst>
          </p:cNvPr>
          <p:cNvSpPr/>
          <p:nvPr/>
        </p:nvSpPr>
        <p:spPr>
          <a:xfrm>
            <a:off x="915739" y="1015955"/>
            <a:ext cx="10272501" cy="668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15">
            <a:extLst>
              <a:ext uri="{FF2B5EF4-FFF2-40B4-BE49-F238E27FC236}">
                <a16:creationId xmlns:a16="http://schemas.microsoft.com/office/drawing/2014/main" id="{3995B03C-842C-4F77-891C-6375EE76D4ED}"/>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79905" y="272581"/>
            <a:ext cx="1704611" cy="717950"/>
          </a:xfrm>
          <a:prstGeom prst="rect">
            <a:avLst/>
          </a:prstGeom>
        </p:spPr>
      </p:pic>
      <p:sp>
        <p:nvSpPr>
          <p:cNvPr id="6" name="TextBox 57">
            <a:extLst>
              <a:ext uri="{FF2B5EF4-FFF2-40B4-BE49-F238E27FC236}">
                <a16:creationId xmlns:a16="http://schemas.microsoft.com/office/drawing/2014/main" id="{2C9CC049-BBD5-4908-B04D-9CAD2043943C}"/>
              </a:ext>
            </a:extLst>
          </p:cNvPr>
          <p:cNvSpPr txBox="1"/>
          <p:nvPr/>
        </p:nvSpPr>
        <p:spPr>
          <a:xfrm>
            <a:off x="2714952" y="1058059"/>
            <a:ext cx="6058249" cy="584775"/>
          </a:xfrm>
          <a:prstGeom prst="rect">
            <a:avLst/>
          </a:prstGeom>
          <a:noFill/>
        </p:spPr>
        <p:txBody>
          <a:bodyPr wrap="square">
            <a:spAutoFit/>
          </a:bodyPr>
          <a:lstStyle/>
          <a:p>
            <a:pPr algn="ctr" rtl="1"/>
            <a:r>
              <a:rPr lang="en-US" sz="3200" b="1" kern="0" dirty="0">
                <a:latin typeface="Sakkal Majalla" panose="02000000000000000000" pitchFamily="2" charset="-78"/>
                <a:cs typeface="Sakkal Majalla" panose="02000000000000000000" pitchFamily="2" charset="-78"/>
              </a:rPr>
              <a:t>Importance of Security </a:t>
            </a:r>
          </a:p>
        </p:txBody>
      </p:sp>
      <p:sp>
        <p:nvSpPr>
          <p:cNvPr id="2" name="Rectangle 1">
            <a:extLst>
              <a:ext uri="{FF2B5EF4-FFF2-40B4-BE49-F238E27FC236}">
                <a16:creationId xmlns:a16="http://schemas.microsoft.com/office/drawing/2014/main" id="{83EE63C2-87A4-44B4-BF4A-AB855B1A8DE8}"/>
              </a:ext>
            </a:extLst>
          </p:cNvPr>
          <p:cNvSpPr/>
          <p:nvPr/>
        </p:nvSpPr>
        <p:spPr>
          <a:xfrm>
            <a:off x="915738" y="2113439"/>
            <a:ext cx="10272501" cy="3046988"/>
          </a:xfrm>
          <a:prstGeom prst="rect">
            <a:avLst/>
          </a:prstGeom>
        </p:spPr>
        <p:txBody>
          <a:bodyPr wrap="square">
            <a:spAutoFit/>
          </a:bodyPr>
          <a:lstStyle/>
          <a:p>
            <a:r>
              <a:rPr lang="en-US" sz="2400" b="1" dirty="0"/>
              <a:t>4- To Combat Cyber Crimes and Fraud</a:t>
            </a:r>
          </a:p>
          <a:p>
            <a:pPr marL="342900" indent="-342900">
              <a:buFont typeface="Arial" panose="020B0604020202020204" pitchFamily="34" charset="0"/>
              <a:buChar char="•"/>
            </a:pPr>
            <a:r>
              <a:rPr lang="en-US" sz="2400" dirty="0"/>
              <a:t>In a networked world, new generation of vandals and data thugs do not need to have physical contact with the victim. </a:t>
            </a:r>
          </a:p>
          <a:p>
            <a:pPr marL="342900" indent="-342900">
              <a:buFont typeface="Arial" panose="020B0604020202020204" pitchFamily="34" charset="0"/>
              <a:buChar char="•"/>
            </a:pPr>
            <a:r>
              <a:rPr lang="en-US" sz="2400" dirty="0"/>
              <a:t>Data can be easily copied, transmitted, modified or destroyed. </a:t>
            </a:r>
          </a:p>
          <a:p>
            <a:pPr marL="342900" indent="-342900">
              <a:buFont typeface="Arial" panose="020B0604020202020204" pitchFamily="34" charset="0"/>
              <a:buChar char="•"/>
            </a:pPr>
            <a:r>
              <a:rPr lang="en-US" sz="2400" dirty="0"/>
              <a:t>Thus, the scene of crime is a particularly difficult one.</a:t>
            </a:r>
          </a:p>
          <a:p>
            <a:pPr marL="342900" indent="-342900">
              <a:buFont typeface="Arial" panose="020B0604020202020204" pitchFamily="34" charset="0"/>
              <a:buChar char="•"/>
            </a:pPr>
            <a:r>
              <a:rPr lang="en-US" sz="2400" dirty="0"/>
              <a:t>There are no traces, identification of the culprits is nearly impossible, apprehension even more so and the legal framework does not make adequate provision for justice in this kind of crime. </a:t>
            </a:r>
          </a:p>
        </p:txBody>
      </p:sp>
      <p:sp>
        <p:nvSpPr>
          <p:cNvPr id="8" name="مستطيل 6">
            <a:extLst>
              <a:ext uri="{FF2B5EF4-FFF2-40B4-BE49-F238E27FC236}">
                <a16:creationId xmlns:a16="http://schemas.microsoft.com/office/drawing/2014/main" id="{79310065-CF1D-451D-9D0E-0449091F3DD8}"/>
              </a:ext>
              <a:ext uri="{C183D7F6-B498-43B3-948B-1728B52AA6E4}">
                <adec:decorative xmlns:adec="http://schemas.microsoft.com/office/drawing/2017/decorative" val="1"/>
              </a:ext>
            </a:extLst>
          </p:cNvPr>
          <p:cNvSpPr/>
          <p:nvPr/>
        </p:nvSpPr>
        <p:spPr>
          <a:xfrm>
            <a:off x="2" y="6327647"/>
            <a:ext cx="12192000" cy="338328"/>
          </a:xfrm>
          <a:prstGeom prst="rect">
            <a:avLst/>
          </a:prstGeom>
          <a:solidFill>
            <a:srgbClr val="DFE3E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rtl="0"/>
            <a:r>
              <a:rPr lang="en-GB"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rPr>
              <a:t>King Saud University – Applied Studies and Community Service –</a:t>
            </a:r>
            <a:r>
              <a:rPr lang="en-US"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rPr>
              <a:t>1111 CYS</a:t>
            </a:r>
            <a:endParaRPr lang="ar-SA"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endParaRPr>
          </a:p>
        </p:txBody>
      </p:sp>
    </p:spTree>
    <p:extLst>
      <p:ext uri="{BB962C8B-B14F-4D97-AF65-F5344CB8AC3E}">
        <p14:creationId xmlns:p14="http://schemas.microsoft.com/office/powerpoint/2010/main" val="3725628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83B18D90-C335-4622-9E2C-B55E3636FC08}"/>
              </a:ext>
            </a:extLst>
          </p:cNvPr>
          <p:cNvSpPr/>
          <p:nvPr/>
        </p:nvSpPr>
        <p:spPr>
          <a:xfrm>
            <a:off x="915739" y="1015955"/>
            <a:ext cx="10272501" cy="668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15">
            <a:extLst>
              <a:ext uri="{FF2B5EF4-FFF2-40B4-BE49-F238E27FC236}">
                <a16:creationId xmlns:a16="http://schemas.microsoft.com/office/drawing/2014/main" id="{3995B03C-842C-4F77-891C-6375EE76D4ED}"/>
              </a:ext>
              <a:ext uri="{C183D7F6-B498-43B3-948B-1728B52AA6E4}">
                <adec:decorative xmlns:adec="http://schemas.microsoft.com/office/drawing/2017/decorative" val="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179905" y="272581"/>
            <a:ext cx="1704611" cy="717950"/>
          </a:xfrm>
          <a:prstGeom prst="rect">
            <a:avLst/>
          </a:prstGeom>
        </p:spPr>
      </p:pic>
      <p:sp>
        <p:nvSpPr>
          <p:cNvPr id="6" name="TextBox 57">
            <a:extLst>
              <a:ext uri="{FF2B5EF4-FFF2-40B4-BE49-F238E27FC236}">
                <a16:creationId xmlns:a16="http://schemas.microsoft.com/office/drawing/2014/main" id="{2C9CC049-BBD5-4908-B04D-9CAD2043943C}"/>
              </a:ext>
            </a:extLst>
          </p:cNvPr>
          <p:cNvSpPr txBox="1"/>
          <p:nvPr/>
        </p:nvSpPr>
        <p:spPr>
          <a:xfrm>
            <a:off x="2714952" y="1058059"/>
            <a:ext cx="6058249" cy="584775"/>
          </a:xfrm>
          <a:prstGeom prst="rect">
            <a:avLst/>
          </a:prstGeom>
          <a:noFill/>
        </p:spPr>
        <p:txBody>
          <a:bodyPr wrap="square">
            <a:spAutoFit/>
          </a:bodyPr>
          <a:lstStyle/>
          <a:p>
            <a:pPr algn="ctr" rtl="1"/>
            <a:r>
              <a:rPr lang="en-US" sz="3200" b="1" kern="0" dirty="0">
                <a:latin typeface="Sakkal Majalla" panose="02000000000000000000" pitchFamily="2" charset="-78"/>
                <a:cs typeface="Sakkal Majalla" panose="02000000000000000000" pitchFamily="2" charset="-78"/>
              </a:rPr>
              <a:t>Importance of Security </a:t>
            </a:r>
          </a:p>
        </p:txBody>
      </p:sp>
      <p:sp>
        <p:nvSpPr>
          <p:cNvPr id="2" name="Rectangle 1">
            <a:extLst>
              <a:ext uri="{FF2B5EF4-FFF2-40B4-BE49-F238E27FC236}">
                <a16:creationId xmlns:a16="http://schemas.microsoft.com/office/drawing/2014/main" id="{83EE63C2-87A4-44B4-BF4A-AB855B1A8DE8}"/>
              </a:ext>
            </a:extLst>
          </p:cNvPr>
          <p:cNvSpPr/>
          <p:nvPr/>
        </p:nvSpPr>
        <p:spPr>
          <a:xfrm>
            <a:off x="915738" y="2113439"/>
            <a:ext cx="10272501" cy="3416320"/>
          </a:xfrm>
          <a:prstGeom prst="rect">
            <a:avLst/>
          </a:prstGeom>
        </p:spPr>
        <p:txBody>
          <a:bodyPr wrap="square">
            <a:spAutoFit/>
          </a:bodyPr>
          <a:lstStyle/>
          <a:p>
            <a:r>
              <a:rPr lang="en-US" sz="2400" b="1" dirty="0"/>
              <a:t>5- To Clear Responsibility</a:t>
            </a:r>
          </a:p>
          <a:p>
            <a:pPr marL="342900" indent="-342900">
              <a:buFont typeface="Arial" panose="020B0604020202020204" pitchFamily="34" charset="0"/>
              <a:buChar char="•"/>
            </a:pPr>
            <a:r>
              <a:rPr lang="en-US" sz="2400" dirty="0"/>
              <a:t>Computer security is a multibillion dollar industry that addresses a threat that now impacts everyone. </a:t>
            </a:r>
          </a:p>
          <a:p>
            <a:pPr marL="342900" indent="-342900">
              <a:buFont typeface="Arial" panose="020B0604020202020204" pitchFamily="34" charset="0"/>
              <a:buChar char="•"/>
            </a:pPr>
            <a:r>
              <a:rPr lang="en-US" sz="2400" dirty="0"/>
              <a:t>If you use a computer of any kind, anywhere, computer security not only affects you, it is your responsibility. </a:t>
            </a:r>
          </a:p>
          <a:p>
            <a:pPr marL="342900" indent="-342900">
              <a:buFont typeface="Arial" panose="020B0604020202020204" pitchFamily="34" charset="0"/>
              <a:buChar char="•"/>
            </a:pPr>
            <a:r>
              <a:rPr lang="en-US" sz="2400" dirty="0"/>
              <a:t>If your device is compromised, you could be an unwitting partner in crime, or at least a source of inconvenience. </a:t>
            </a:r>
          </a:p>
          <a:p>
            <a:pPr marL="342900" indent="-342900">
              <a:buFont typeface="Arial" panose="020B0604020202020204" pitchFamily="34" charset="0"/>
              <a:buChar char="•"/>
            </a:pPr>
            <a:r>
              <a:rPr lang="en-US" sz="2400" dirty="0"/>
              <a:t>you need to worry about power failures, natural disasters, backups.</a:t>
            </a:r>
          </a:p>
          <a:p>
            <a:pPr marL="342900" indent="-342900">
              <a:buFont typeface="Arial" panose="020B0604020202020204" pitchFamily="34" charset="0"/>
              <a:buChar char="•"/>
            </a:pPr>
            <a:r>
              <a:rPr lang="en-US" sz="2400" dirty="0"/>
              <a:t>You have to observe network and security regulations.</a:t>
            </a:r>
          </a:p>
        </p:txBody>
      </p:sp>
      <p:sp>
        <p:nvSpPr>
          <p:cNvPr id="8" name="مستطيل 6">
            <a:extLst>
              <a:ext uri="{FF2B5EF4-FFF2-40B4-BE49-F238E27FC236}">
                <a16:creationId xmlns:a16="http://schemas.microsoft.com/office/drawing/2014/main" id="{D1B32820-FF6C-4069-8AFA-3B8EFE90B705}"/>
              </a:ext>
              <a:ext uri="{C183D7F6-B498-43B3-948B-1728B52AA6E4}">
                <adec:decorative xmlns:adec="http://schemas.microsoft.com/office/drawing/2017/decorative" val="1"/>
              </a:ext>
            </a:extLst>
          </p:cNvPr>
          <p:cNvSpPr/>
          <p:nvPr/>
        </p:nvSpPr>
        <p:spPr>
          <a:xfrm>
            <a:off x="2" y="6327647"/>
            <a:ext cx="12192000" cy="338328"/>
          </a:xfrm>
          <a:prstGeom prst="rect">
            <a:avLst/>
          </a:prstGeom>
          <a:solidFill>
            <a:srgbClr val="DFE3E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rtl="0"/>
            <a:r>
              <a:rPr lang="en-GB"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rPr>
              <a:t>King Saud University – Applied Studies and Community Service –</a:t>
            </a:r>
            <a:r>
              <a:rPr lang="en-US"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rPr>
              <a:t>1111 CYS</a:t>
            </a:r>
            <a:endParaRPr lang="ar-SA"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endParaRPr>
          </a:p>
        </p:txBody>
      </p:sp>
    </p:spTree>
    <p:extLst>
      <p:ext uri="{BB962C8B-B14F-4D97-AF65-F5344CB8AC3E}">
        <p14:creationId xmlns:p14="http://schemas.microsoft.com/office/powerpoint/2010/main" val="55378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رسم 3">
            <a:extLst>
              <a:ext uri="{FF2B5EF4-FFF2-40B4-BE49-F238E27FC236}">
                <a16:creationId xmlns:a16="http://schemas.microsoft.com/office/drawing/2014/main" id="{3BE6478E-F9EE-485D-A2E3-6D2AEC76A4D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052839" y="1372286"/>
            <a:ext cx="3774341" cy="3774341"/>
          </a:xfrm>
          <a:prstGeom prst="rect">
            <a:avLst/>
          </a:prstGeom>
        </p:spPr>
      </p:pic>
      <p:sp>
        <p:nvSpPr>
          <p:cNvPr id="5" name="مربع نص 4">
            <a:extLst>
              <a:ext uri="{FF2B5EF4-FFF2-40B4-BE49-F238E27FC236}">
                <a16:creationId xmlns:a16="http://schemas.microsoft.com/office/drawing/2014/main" id="{42749C3E-1E25-49E7-AB3C-5FE2400D2B39}"/>
              </a:ext>
            </a:extLst>
          </p:cNvPr>
          <p:cNvSpPr txBox="1"/>
          <p:nvPr/>
        </p:nvSpPr>
        <p:spPr>
          <a:xfrm>
            <a:off x="4969567" y="2644170"/>
            <a:ext cx="5486520" cy="1569660"/>
          </a:xfrm>
          <a:prstGeom prst="rect">
            <a:avLst/>
          </a:prstGeom>
          <a:solidFill>
            <a:schemeClr val="bg1"/>
          </a:solidFill>
        </p:spPr>
        <p:txBody>
          <a:bodyPr wrap="square" rtlCol="1">
            <a:spAutoFit/>
          </a:bodyPr>
          <a:lstStyle/>
          <a:p>
            <a:pPr rtl="1"/>
            <a:r>
              <a:rPr lang="en-US" sz="3200" dirty="0"/>
              <a:t>What is the importance of security ?</a:t>
            </a:r>
          </a:p>
          <a:p>
            <a:pPr rtl="1"/>
            <a:endParaRPr lang="ar-SA" sz="3200" b="1" dirty="0">
              <a:latin typeface="Sakkal Majalla" panose="02000000000000000000" pitchFamily="2" charset="-78"/>
              <a:cs typeface="Sakkal Majalla" panose="02000000000000000000" pitchFamily="2" charset="-78"/>
            </a:endParaRPr>
          </a:p>
        </p:txBody>
      </p:sp>
      <p:pic>
        <p:nvPicPr>
          <p:cNvPr id="6" name="Picture 15">
            <a:extLst>
              <a:ext uri="{FF2B5EF4-FFF2-40B4-BE49-F238E27FC236}">
                <a16:creationId xmlns:a16="http://schemas.microsoft.com/office/drawing/2014/main" id="{B699706C-6C8D-490A-AB1F-BE4809D9DB7F}"/>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79905" y="272581"/>
            <a:ext cx="1704611" cy="717950"/>
          </a:xfrm>
          <a:prstGeom prst="rect">
            <a:avLst/>
          </a:prstGeom>
        </p:spPr>
      </p:pic>
      <p:sp>
        <p:nvSpPr>
          <p:cNvPr id="7" name="مستطيل 6">
            <a:extLst>
              <a:ext uri="{FF2B5EF4-FFF2-40B4-BE49-F238E27FC236}">
                <a16:creationId xmlns:a16="http://schemas.microsoft.com/office/drawing/2014/main" id="{D63B92DD-E8A0-495B-8997-DDD367CE2511}"/>
              </a:ext>
              <a:ext uri="{C183D7F6-B498-43B3-948B-1728B52AA6E4}">
                <adec:decorative xmlns:adec="http://schemas.microsoft.com/office/drawing/2017/decorative" val="1"/>
              </a:ext>
            </a:extLst>
          </p:cNvPr>
          <p:cNvSpPr/>
          <p:nvPr/>
        </p:nvSpPr>
        <p:spPr>
          <a:xfrm>
            <a:off x="2" y="6327647"/>
            <a:ext cx="12192000" cy="338328"/>
          </a:xfrm>
          <a:prstGeom prst="rect">
            <a:avLst/>
          </a:prstGeom>
          <a:solidFill>
            <a:srgbClr val="DFE3E5">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defPPr>
              <a:defRPr lang="ar-SA"/>
            </a:defPPr>
            <a:lvl1pPr marL="0" algn="r" defTabSz="914400" rtl="1" eaLnBrk="1" latinLnBrk="0" hangingPunct="1">
              <a:defRPr sz="1800" kern="1200">
                <a:solidFill>
                  <a:schemeClr val="lt1"/>
                </a:solidFill>
                <a:latin typeface="+mn-lt"/>
                <a:ea typeface="+mn-ea"/>
                <a:cs typeface="+mn-cs"/>
              </a:defRPr>
            </a:lvl1pPr>
            <a:lvl2pPr marL="457200" algn="r" defTabSz="914400" rtl="1" eaLnBrk="1" latinLnBrk="0" hangingPunct="1">
              <a:defRPr sz="1800" kern="1200">
                <a:solidFill>
                  <a:schemeClr val="lt1"/>
                </a:solidFill>
                <a:latin typeface="+mn-lt"/>
                <a:ea typeface="+mn-ea"/>
                <a:cs typeface="+mn-cs"/>
              </a:defRPr>
            </a:lvl2pPr>
            <a:lvl3pPr marL="914400" algn="r" defTabSz="914400" rtl="1" eaLnBrk="1" latinLnBrk="0" hangingPunct="1">
              <a:defRPr sz="1800" kern="1200">
                <a:solidFill>
                  <a:schemeClr val="lt1"/>
                </a:solidFill>
                <a:latin typeface="+mn-lt"/>
                <a:ea typeface="+mn-ea"/>
                <a:cs typeface="+mn-cs"/>
              </a:defRPr>
            </a:lvl3pPr>
            <a:lvl4pPr marL="1371600" algn="r" defTabSz="914400" rtl="1" eaLnBrk="1" latinLnBrk="0" hangingPunct="1">
              <a:defRPr sz="1800" kern="1200">
                <a:solidFill>
                  <a:schemeClr val="lt1"/>
                </a:solidFill>
                <a:latin typeface="+mn-lt"/>
                <a:ea typeface="+mn-ea"/>
                <a:cs typeface="+mn-cs"/>
              </a:defRPr>
            </a:lvl4pPr>
            <a:lvl5pPr marL="1828800" algn="r" defTabSz="914400" rtl="1" eaLnBrk="1" latinLnBrk="0" hangingPunct="1">
              <a:defRPr sz="1800" kern="1200">
                <a:solidFill>
                  <a:schemeClr val="lt1"/>
                </a:solidFill>
                <a:latin typeface="+mn-lt"/>
                <a:ea typeface="+mn-ea"/>
                <a:cs typeface="+mn-cs"/>
              </a:defRPr>
            </a:lvl5pPr>
            <a:lvl6pPr marL="2286000" algn="r" defTabSz="914400" rtl="1" eaLnBrk="1" latinLnBrk="0" hangingPunct="1">
              <a:defRPr sz="1800" kern="1200">
                <a:solidFill>
                  <a:schemeClr val="lt1"/>
                </a:solidFill>
                <a:latin typeface="+mn-lt"/>
                <a:ea typeface="+mn-ea"/>
                <a:cs typeface="+mn-cs"/>
              </a:defRPr>
            </a:lvl6pPr>
            <a:lvl7pPr marL="2743200" algn="r" defTabSz="914400" rtl="1" eaLnBrk="1" latinLnBrk="0" hangingPunct="1">
              <a:defRPr sz="1800" kern="1200">
                <a:solidFill>
                  <a:schemeClr val="lt1"/>
                </a:solidFill>
                <a:latin typeface="+mn-lt"/>
                <a:ea typeface="+mn-ea"/>
                <a:cs typeface="+mn-cs"/>
              </a:defRPr>
            </a:lvl7pPr>
            <a:lvl8pPr marL="3200400" algn="r" defTabSz="914400" rtl="1" eaLnBrk="1" latinLnBrk="0" hangingPunct="1">
              <a:defRPr sz="1800" kern="1200">
                <a:solidFill>
                  <a:schemeClr val="lt1"/>
                </a:solidFill>
                <a:latin typeface="+mn-lt"/>
                <a:ea typeface="+mn-ea"/>
                <a:cs typeface="+mn-cs"/>
              </a:defRPr>
            </a:lvl8pPr>
            <a:lvl9pPr marL="3657600" algn="r" defTabSz="914400" rtl="1" eaLnBrk="1" latinLnBrk="0" hangingPunct="1">
              <a:defRPr sz="1800" kern="1200">
                <a:solidFill>
                  <a:schemeClr val="lt1"/>
                </a:solidFill>
                <a:latin typeface="+mn-lt"/>
                <a:ea typeface="+mn-ea"/>
                <a:cs typeface="+mn-cs"/>
              </a:defRPr>
            </a:lvl9pPr>
          </a:lstStyle>
          <a:p>
            <a:pPr algn="ctr" rtl="0"/>
            <a:r>
              <a:rPr lang="en-GB"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rPr>
              <a:t>King Saud University – Applied Studies and Community Service –</a:t>
            </a:r>
            <a:r>
              <a:rPr lang="en-US"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rPr>
              <a:t>1111 CYS</a:t>
            </a:r>
            <a:endParaRPr lang="ar-SA" sz="1400" spc="50" dirty="0">
              <a:ln w="13500">
                <a:solidFill>
                  <a:schemeClr val="accent1">
                    <a:shade val="2500"/>
                    <a:alpha val="6500"/>
                  </a:schemeClr>
                </a:solidFill>
                <a:prstDash val="solid"/>
              </a:ln>
              <a:solidFill>
                <a:schemeClr val="bg2">
                  <a:lumMod val="50000"/>
                  <a:alpha val="95000"/>
                </a:schemeClr>
              </a:solidFill>
              <a:effectLst>
                <a:innerShdw blurRad="50900" dist="38500" dir="13500000">
                  <a:srgbClr val="000000">
                    <a:alpha val="60000"/>
                  </a:srgbClr>
                </a:innerShdw>
              </a:effectLst>
              <a:latin typeface="Sakkal Majalla" pitchFamily="2" charset="-78"/>
              <a:ea typeface="GE Thameen" pitchFamily="18" charset="-78"/>
              <a:cs typeface="Sakkal Majalla" pitchFamily="2" charset="-78"/>
            </a:endParaRPr>
          </a:p>
        </p:txBody>
      </p:sp>
    </p:spTree>
    <p:extLst>
      <p:ext uri="{BB962C8B-B14F-4D97-AF65-F5344CB8AC3E}">
        <p14:creationId xmlns:p14="http://schemas.microsoft.com/office/powerpoint/2010/main" val="378403927"/>
      </p:ext>
    </p:extLst>
  </p:cSld>
  <p:clrMapOvr>
    <a:masterClrMapping/>
  </p:clrMapOvr>
</p:sld>
</file>

<file path=ppt/theme/theme1.xml><?xml version="1.0" encoding="utf-8"?>
<a:theme xmlns:a="http://schemas.openxmlformats.org/drawingml/2006/main" name="أطلس">
  <a:themeElements>
    <a:clrScheme name="مخصص 10">
      <a:dk1>
        <a:sysClr val="windowText" lastClr="000000"/>
      </a:dk1>
      <a:lt1>
        <a:sysClr val="window" lastClr="FFFFFF"/>
      </a:lt1>
      <a:dk2>
        <a:srgbClr val="4E3B30"/>
      </a:dk2>
      <a:lt2>
        <a:srgbClr val="FBEEC9"/>
      </a:lt2>
      <a:accent1>
        <a:srgbClr val="E7D5C4"/>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TM16401371[[fn=أطلس]]</Template>
  <TotalTime>0</TotalTime>
  <Words>606</Words>
  <Application>Microsoft Office PowerPoint</Application>
  <PresentationFormat>Widescreen</PresentationFormat>
  <Paragraphs>58</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Calibri Light</vt:lpstr>
      <vt:lpstr>Rockwell</vt:lpstr>
      <vt:lpstr>Sakkal Majalla</vt:lpstr>
      <vt:lpstr>Wingdings</vt:lpstr>
      <vt:lpstr>أطلس</vt:lpstr>
      <vt:lpstr>1111 CYS Cyber Security Foundations  2#Lecture   Introduction to  Computer Security – Part 1 </vt:lpstr>
      <vt:lpstr>PowerPoint Presentation</vt:lpstr>
      <vt:lpstr>Objectives </vt:lpstr>
      <vt:lpstr>PowerPoint Presentation</vt:lpstr>
      <vt:lpstr>PowerPoint Presentation</vt:lpstr>
      <vt:lpstr>PowerPoint Presentation</vt:lpstr>
      <vt:lpstr>PowerPoint Presentation</vt:lpstr>
      <vt:lpstr>PowerPoint Presentation</vt:lpstr>
      <vt:lpstr>PowerPoint Presentation</vt:lpstr>
      <vt:lpstr>End of Lecture 2 Part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سبر 1111</dc:title>
  <dc:creator>Moneerah Nasser Alghonaim</dc:creator>
  <cp:lastModifiedBy>Saad Aloteibi</cp:lastModifiedBy>
  <cp:revision>266</cp:revision>
  <dcterms:created xsi:type="dcterms:W3CDTF">2021-05-23T05:55:00Z</dcterms:created>
  <dcterms:modified xsi:type="dcterms:W3CDTF">2023-01-18T06:10:37Z</dcterms:modified>
</cp:coreProperties>
</file>