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379" r:id="rId3"/>
    <p:sldId id="327" r:id="rId4"/>
    <p:sldId id="395" r:id="rId5"/>
    <p:sldId id="396" r:id="rId6"/>
    <p:sldId id="398" r:id="rId7"/>
    <p:sldId id="397" r:id="rId8"/>
    <p:sldId id="364" r:id="rId9"/>
    <p:sldId id="32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Introduction to 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Computer Security – Part 3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D93ADBD8-3E2A-40C7-8A8B-7F8AF518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Facets of the security problem of computer systems.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Vulnerabilities of computer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Importance of computer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Goals of system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domains.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E43A952C-4E86-4194-832F-2FD5F0E62B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54AD5ED6-93AC-437F-B7A0-7401CE565E7D}"/>
              </a:ext>
            </a:extLst>
          </p:cNvPr>
          <p:cNvGrpSpPr/>
          <p:nvPr/>
        </p:nvGrpSpPr>
        <p:grpSpPr>
          <a:xfrm>
            <a:off x="3695493" y="683669"/>
            <a:ext cx="5441472" cy="523220"/>
            <a:chOff x="4792288" y="1167116"/>
            <a:chExt cx="3915777" cy="5232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F071597-2381-4BC2-A334-18A3685CC153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/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Trace the history of security industry.</a:t>
              </a:r>
            </a:p>
          </p:txBody>
        </p:sp>
        <p:sp>
          <p:nvSpPr>
            <p:cNvPr id="3" name="شكل بيضاوي 2">
              <a:extLst>
                <a:ext uri="{FF2B5EF4-FFF2-40B4-BE49-F238E27FC236}">
                  <a16:creationId xmlns:a16="http://schemas.microsoft.com/office/drawing/2014/main" id="{026AB8FF-6667-4014-9BFF-D7080653658C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120833" y="2012091"/>
            <a:ext cx="5078038" cy="954107"/>
            <a:chOff x="4792288" y="1167116"/>
            <a:chExt cx="3915777" cy="95410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goals of computer security</a:t>
              </a:r>
              <a:endParaRPr lang="ar-EG" altLang="ar-EG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182070" y="3398402"/>
            <a:ext cx="4945516" cy="1384995"/>
            <a:chOff x="4792288" y="1167116"/>
            <a:chExt cx="3915777" cy="1384995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Appreciate the need for security in today’s hostile world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7" name="مجموعة 4">
            <a:extLst>
              <a:ext uri="{FF2B5EF4-FFF2-40B4-BE49-F238E27FC236}">
                <a16:creationId xmlns:a16="http://schemas.microsoft.com/office/drawing/2014/main" id="{28108C90-9DFD-4F11-BD0A-8226999348C5}"/>
              </a:ext>
            </a:extLst>
          </p:cNvPr>
          <p:cNvGrpSpPr/>
          <p:nvPr/>
        </p:nvGrpSpPr>
        <p:grpSpPr>
          <a:xfrm>
            <a:off x="3695493" y="5062264"/>
            <a:ext cx="5595980" cy="954107"/>
            <a:chOff x="4792288" y="1167116"/>
            <a:chExt cx="3915777" cy="954107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F0120B3-80C2-40AB-8B0C-16EB31B41959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Security Domains</a:t>
              </a: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9" name="شكل بيضاوي 2">
              <a:extLst>
                <a:ext uri="{FF2B5EF4-FFF2-40B4-BE49-F238E27FC236}">
                  <a16:creationId xmlns:a16="http://schemas.microsoft.com/office/drawing/2014/main" id="{5A4BFD96-EB59-4FB3-858E-B9FAD5656A7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F3CD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3" name="مستطيل 6">
            <a:extLst>
              <a:ext uri="{FF2B5EF4-FFF2-40B4-BE49-F238E27FC236}">
                <a16:creationId xmlns:a16="http://schemas.microsoft.com/office/drawing/2014/main" id="{D60DCA35-01CD-4A7C-BBD2-E781BB2E0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6E76C6E5-C3DA-42D7-B1D4-766024C4B98E}"/>
              </a:ext>
            </a:extLst>
          </p:cNvPr>
          <p:cNvSpPr/>
          <p:nvPr/>
        </p:nvSpPr>
        <p:spPr>
          <a:xfrm>
            <a:off x="1212979" y="651452"/>
            <a:ext cx="2547258" cy="6781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900371B9-F023-4D5B-BFB1-8B71C0D25591}"/>
              </a:ext>
            </a:extLst>
          </p:cNvPr>
          <p:cNvSpPr txBox="1">
            <a:spLocks/>
          </p:cNvSpPr>
          <p:nvPr/>
        </p:nvSpPr>
        <p:spPr>
          <a:xfrm>
            <a:off x="1084590" y="584489"/>
            <a:ext cx="2675647" cy="854135"/>
          </a:xfrm>
          <a:prstGeom prst="rect">
            <a:avLst/>
          </a:prstGeom>
        </p:spPr>
        <p:txBody>
          <a:bodyPr vert="horz" lIns="91440" tIns="45720" rIns="91440" bIns="45720" rtlCol="1" anchor="b">
            <a:normAutofit fontScale="92500" lnSpcReduction="1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Potential Vulnerabilities </a:t>
            </a:r>
          </a:p>
        </p:txBody>
      </p:sp>
      <p:pic>
        <p:nvPicPr>
          <p:cNvPr id="12" name="Picture 15">
            <a:extLst>
              <a:ext uri="{FF2B5EF4-FFF2-40B4-BE49-F238E27FC236}">
                <a16:creationId xmlns:a16="http://schemas.microsoft.com/office/drawing/2014/main" id="{EDF95CB9-E652-455B-A74D-E1830FCA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6" name="مستطيل 6">
            <a:extLst>
              <a:ext uri="{FF2B5EF4-FFF2-40B4-BE49-F238E27FC236}">
                <a16:creationId xmlns:a16="http://schemas.microsoft.com/office/drawing/2014/main" id="{5FB47D8C-375B-4516-BCC4-F3B6DAE0D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46" name="Group 20">
            <a:extLst>
              <a:ext uri="{FF2B5EF4-FFF2-40B4-BE49-F238E27FC236}">
                <a16:creationId xmlns:a16="http://schemas.microsoft.com/office/drawing/2014/main" id="{1DE3020D-D8F2-4828-96ED-74818784B7F0}"/>
              </a:ext>
            </a:extLst>
          </p:cNvPr>
          <p:cNvGrpSpPr>
            <a:grpSpLocks/>
          </p:cNvGrpSpPr>
          <p:nvPr/>
        </p:nvGrpSpPr>
        <p:grpSpPr bwMode="auto">
          <a:xfrm>
            <a:off x="2635250" y="1914104"/>
            <a:ext cx="6921500" cy="931862"/>
            <a:chOff x="752" y="1437"/>
            <a:chExt cx="4360" cy="587"/>
          </a:xfrm>
        </p:grpSpPr>
        <p:sp>
          <p:nvSpPr>
            <p:cNvPr id="47" name="Line 6">
              <a:extLst>
                <a:ext uri="{FF2B5EF4-FFF2-40B4-BE49-F238E27FC236}">
                  <a16:creationId xmlns:a16="http://schemas.microsoft.com/office/drawing/2014/main" id="{2DDE09FA-8DA8-41D7-A241-F733A9ECA1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8" name="Line 7">
              <a:extLst>
                <a:ext uri="{FF2B5EF4-FFF2-40B4-BE49-F238E27FC236}">
                  <a16:creationId xmlns:a16="http://schemas.microsoft.com/office/drawing/2014/main" id="{2805B5D6-D30B-42E6-AF17-CD93C1E97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2" y="1715"/>
              <a:ext cx="43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9" name="Line 8">
              <a:extLst>
                <a:ext uri="{FF2B5EF4-FFF2-40B4-BE49-F238E27FC236}">
                  <a16:creationId xmlns:a16="http://schemas.microsoft.com/office/drawing/2014/main" id="{C294141E-C844-48FE-9B81-F2EF5B3AD1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0" name="Line 9">
              <a:extLst>
                <a:ext uri="{FF2B5EF4-FFF2-40B4-BE49-F238E27FC236}">
                  <a16:creationId xmlns:a16="http://schemas.microsoft.com/office/drawing/2014/main" id="{FCBA0799-1938-461E-8FA9-9A38A40D9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1" name="Line 10">
              <a:extLst>
                <a:ext uri="{FF2B5EF4-FFF2-40B4-BE49-F238E27FC236}">
                  <a16:creationId xmlns:a16="http://schemas.microsoft.com/office/drawing/2014/main" id="{338594E0-C507-4D80-BF7A-CA1E6B2383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2" y="1719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2" name="Line 11">
              <a:extLst>
                <a:ext uri="{FF2B5EF4-FFF2-40B4-BE49-F238E27FC236}">
                  <a16:creationId xmlns:a16="http://schemas.microsoft.com/office/drawing/2014/main" id="{6325C53A-6311-4829-9980-41EAEDAAA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5E4E2B4A-1F5F-4057-BA73-380B91D0B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54" name="AutoShape 12">
            <a:extLst>
              <a:ext uri="{FF2B5EF4-FFF2-40B4-BE49-F238E27FC236}">
                <a16:creationId xmlns:a16="http://schemas.microsoft.com/office/drawing/2014/main" id="{E28F2B58-34C9-433F-8AFE-ECD657653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8650" y="260466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Physical weakness</a:t>
            </a:r>
          </a:p>
        </p:txBody>
      </p:sp>
      <p:sp>
        <p:nvSpPr>
          <p:cNvPr id="55" name="AutoShape 13">
            <a:extLst>
              <a:ext uri="{FF2B5EF4-FFF2-40B4-BE49-F238E27FC236}">
                <a16:creationId xmlns:a16="http://schemas.microsoft.com/office/drawing/2014/main" id="{A2CBC08A-776E-4E12-97D7-48228236D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261101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Technology weakness</a:t>
            </a:r>
          </a:p>
        </p:txBody>
      </p:sp>
      <p:sp>
        <p:nvSpPr>
          <p:cNvPr id="56" name="AutoShape 14">
            <a:extLst>
              <a:ext uri="{FF2B5EF4-FFF2-40B4-BE49-F238E27FC236}">
                <a16:creationId xmlns:a16="http://schemas.microsoft.com/office/drawing/2014/main" id="{995B4B91-2D9D-44E7-9021-F913B5B4A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8450" y="2614191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Policy weakness</a:t>
            </a:r>
          </a:p>
        </p:txBody>
      </p:sp>
      <p:sp>
        <p:nvSpPr>
          <p:cNvPr id="57" name="AutoShape 15">
            <a:extLst>
              <a:ext uri="{FF2B5EF4-FFF2-40B4-BE49-F238E27FC236}">
                <a16:creationId xmlns:a16="http://schemas.microsoft.com/office/drawing/2014/main" id="{BD012A0B-7DF0-47C7-880E-D78B6176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1050" y="2615779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Configuration weakness</a:t>
            </a:r>
          </a:p>
        </p:txBody>
      </p:sp>
      <p:sp>
        <p:nvSpPr>
          <p:cNvPr id="58" name="AutoShape 18">
            <a:extLst>
              <a:ext uri="{FF2B5EF4-FFF2-40B4-BE49-F238E27FC236}">
                <a16:creationId xmlns:a16="http://schemas.microsoft.com/office/drawing/2014/main" id="{A27C185F-BBEC-4A35-AADD-846F6B5F9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3488" y="2622129"/>
            <a:ext cx="1439862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Human weakness</a:t>
            </a:r>
          </a:p>
        </p:txBody>
      </p:sp>
      <p:sp>
        <p:nvSpPr>
          <p:cNvPr id="59" name="AutoShape 16">
            <a:extLst>
              <a:ext uri="{FF2B5EF4-FFF2-40B4-BE49-F238E27FC236}">
                <a16:creationId xmlns:a16="http://schemas.microsoft.com/office/drawing/2014/main" id="{D53E1D76-87CE-4382-B75F-949A9C8BB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1614066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Categories of security weakness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229AD0-B299-4C8E-BCF5-31EF1838418E}"/>
              </a:ext>
            </a:extLst>
          </p:cNvPr>
          <p:cNvSpPr/>
          <p:nvPr/>
        </p:nvSpPr>
        <p:spPr>
          <a:xfrm>
            <a:off x="1084590" y="3622448"/>
            <a:ext cx="94243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2- Technology weakness </a:t>
            </a:r>
          </a:p>
          <a:p>
            <a:pPr algn="just"/>
            <a:r>
              <a:rPr lang="en-US" dirty="0"/>
              <a:t>Every technology has some known or unknown inherent weaknesses, or vulnerabilities that can be exploited by attackers.</a:t>
            </a:r>
          </a:p>
          <a:p>
            <a:pPr algn="just"/>
            <a:r>
              <a:rPr lang="en-US" dirty="0">
                <a:solidFill>
                  <a:srgbClr val="FF0000"/>
                </a:solidFill>
              </a:rPr>
              <a:t>Among others, we can mention some:</a:t>
            </a:r>
          </a:p>
          <a:p>
            <a:pPr algn="just"/>
            <a:r>
              <a:rPr lang="en-US" dirty="0"/>
              <a:t>1- Internet protocols were not designed for security. </a:t>
            </a:r>
          </a:p>
          <a:p>
            <a:pPr algn="just"/>
            <a:r>
              <a:rPr lang="en-US" dirty="0"/>
              <a:t>2- Computer and network operating systems has vulnerabilities. </a:t>
            </a:r>
          </a:p>
          <a:p>
            <a:pPr algn="just"/>
            <a:r>
              <a:rPr lang="en-US" dirty="0"/>
              <a:t>3- Network equipment's, such as routers, firewalls, and switches, have security weaknesses that must be recognized and protected against. </a:t>
            </a:r>
          </a:p>
        </p:txBody>
      </p:sp>
    </p:spTree>
    <p:extLst>
      <p:ext uri="{BB962C8B-B14F-4D97-AF65-F5344CB8AC3E}">
        <p14:creationId xmlns:p14="http://schemas.microsoft.com/office/powerpoint/2010/main" val="1206878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6E76C6E5-C3DA-42D7-B1D4-766024C4B98E}"/>
              </a:ext>
            </a:extLst>
          </p:cNvPr>
          <p:cNvSpPr/>
          <p:nvPr/>
        </p:nvSpPr>
        <p:spPr>
          <a:xfrm>
            <a:off x="1212979" y="651452"/>
            <a:ext cx="2547258" cy="6781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900371B9-F023-4D5B-BFB1-8B71C0D25591}"/>
              </a:ext>
            </a:extLst>
          </p:cNvPr>
          <p:cNvSpPr txBox="1">
            <a:spLocks/>
          </p:cNvSpPr>
          <p:nvPr/>
        </p:nvSpPr>
        <p:spPr>
          <a:xfrm>
            <a:off x="1084590" y="584489"/>
            <a:ext cx="2675647" cy="854135"/>
          </a:xfrm>
          <a:prstGeom prst="rect">
            <a:avLst/>
          </a:prstGeom>
        </p:spPr>
        <p:txBody>
          <a:bodyPr vert="horz" lIns="91440" tIns="45720" rIns="91440" bIns="45720" rtlCol="1" anchor="b">
            <a:normAutofit fontScale="92500" lnSpcReduction="1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Potential Vulnerabilities </a:t>
            </a:r>
          </a:p>
        </p:txBody>
      </p:sp>
      <p:pic>
        <p:nvPicPr>
          <p:cNvPr id="12" name="Picture 15">
            <a:extLst>
              <a:ext uri="{FF2B5EF4-FFF2-40B4-BE49-F238E27FC236}">
                <a16:creationId xmlns:a16="http://schemas.microsoft.com/office/drawing/2014/main" id="{EDF95CB9-E652-455B-A74D-E1830FCA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6" name="مستطيل 6">
            <a:extLst>
              <a:ext uri="{FF2B5EF4-FFF2-40B4-BE49-F238E27FC236}">
                <a16:creationId xmlns:a16="http://schemas.microsoft.com/office/drawing/2014/main" id="{5FB47D8C-375B-4516-BCC4-F3B6DAE0D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46" name="Group 20">
            <a:extLst>
              <a:ext uri="{FF2B5EF4-FFF2-40B4-BE49-F238E27FC236}">
                <a16:creationId xmlns:a16="http://schemas.microsoft.com/office/drawing/2014/main" id="{1DE3020D-D8F2-4828-96ED-74818784B7F0}"/>
              </a:ext>
            </a:extLst>
          </p:cNvPr>
          <p:cNvGrpSpPr>
            <a:grpSpLocks/>
          </p:cNvGrpSpPr>
          <p:nvPr/>
        </p:nvGrpSpPr>
        <p:grpSpPr bwMode="auto">
          <a:xfrm>
            <a:off x="2635250" y="1914104"/>
            <a:ext cx="6921500" cy="931862"/>
            <a:chOff x="752" y="1437"/>
            <a:chExt cx="4360" cy="587"/>
          </a:xfrm>
        </p:grpSpPr>
        <p:sp>
          <p:nvSpPr>
            <p:cNvPr id="47" name="Line 6">
              <a:extLst>
                <a:ext uri="{FF2B5EF4-FFF2-40B4-BE49-F238E27FC236}">
                  <a16:creationId xmlns:a16="http://schemas.microsoft.com/office/drawing/2014/main" id="{2DDE09FA-8DA8-41D7-A241-F733A9ECA1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8" name="Line 7">
              <a:extLst>
                <a:ext uri="{FF2B5EF4-FFF2-40B4-BE49-F238E27FC236}">
                  <a16:creationId xmlns:a16="http://schemas.microsoft.com/office/drawing/2014/main" id="{2805B5D6-D30B-42E6-AF17-CD93C1E97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2" y="1715"/>
              <a:ext cx="43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9" name="Line 8">
              <a:extLst>
                <a:ext uri="{FF2B5EF4-FFF2-40B4-BE49-F238E27FC236}">
                  <a16:creationId xmlns:a16="http://schemas.microsoft.com/office/drawing/2014/main" id="{C294141E-C844-48FE-9B81-F2EF5B3AD1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0" name="Line 9">
              <a:extLst>
                <a:ext uri="{FF2B5EF4-FFF2-40B4-BE49-F238E27FC236}">
                  <a16:creationId xmlns:a16="http://schemas.microsoft.com/office/drawing/2014/main" id="{FCBA0799-1938-461E-8FA9-9A38A40D9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1" name="Line 10">
              <a:extLst>
                <a:ext uri="{FF2B5EF4-FFF2-40B4-BE49-F238E27FC236}">
                  <a16:creationId xmlns:a16="http://schemas.microsoft.com/office/drawing/2014/main" id="{338594E0-C507-4D80-BF7A-CA1E6B2383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2" y="1719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2" name="Line 11">
              <a:extLst>
                <a:ext uri="{FF2B5EF4-FFF2-40B4-BE49-F238E27FC236}">
                  <a16:creationId xmlns:a16="http://schemas.microsoft.com/office/drawing/2014/main" id="{6325C53A-6311-4829-9980-41EAEDAAA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5E4E2B4A-1F5F-4057-BA73-380B91D0B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54" name="AutoShape 12">
            <a:extLst>
              <a:ext uri="{FF2B5EF4-FFF2-40B4-BE49-F238E27FC236}">
                <a16:creationId xmlns:a16="http://schemas.microsoft.com/office/drawing/2014/main" id="{E28F2B58-34C9-433F-8AFE-ECD657653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8650" y="260466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Physical weakness</a:t>
            </a:r>
          </a:p>
        </p:txBody>
      </p:sp>
      <p:sp>
        <p:nvSpPr>
          <p:cNvPr id="55" name="AutoShape 13">
            <a:extLst>
              <a:ext uri="{FF2B5EF4-FFF2-40B4-BE49-F238E27FC236}">
                <a16:creationId xmlns:a16="http://schemas.microsoft.com/office/drawing/2014/main" id="{A2CBC08A-776E-4E12-97D7-48228236D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261101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Technology weakness</a:t>
            </a:r>
          </a:p>
        </p:txBody>
      </p:sp>
      <p:sp>
        <p:nvSpPr>
          <p:cNvPr id="56" name="AutoShape 14">
            <a:extLst>
              <a:ext uri="{FF2B5EF4-FFF2-40B4-BE49-F238E27FC236}">
                <a16:creationId xmlns:a16="http://schemas.microsoft.com/office/drawing/2014/main" id="{995B4B91-2D9D-44E7-9021-F913B5B4A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8450" y="2614191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Policy weakness</a:t>
            </a:r>
          </a:p>
        </p:txBody>
      </p:sp>
      <p:sp>
        <p:nvSpPr>
          <p:cNvPr id="57" name="AutoShape 15">
            <a:extLst>
              <a:ext uri="{FF2B5EF4-FFF2-40B4-BE49-F238E27FC236}">
                <a16:creationId xmlns:a16="http://schemas.microsoft.com/office/drawing/2014/main" id="{BD012A0B-7DF0-47C7-880E-D78B6176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1050" y="2615779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Configuration weakness</a:t>
            </a:r>
          </a:p>
        </p:txBody>
      </p:sp>
      <p:sp>
        <p:nvSpPr>
          <p:cNvPr id="58" name="AutoShape 18">
            <a:extLst>
              <a:ext uri="{FF2B5EF4-FFF2-40B4-BE49-F238E27FC236}">
                <a16:creationId xmlns:a16="http://schemas.microsoft.com/office/drawing/2014/main" id="{A27C185F-BBEC-4A35-AADD-846F6B5F9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3488" y="2622129"/>
            <a:ext cx="1439862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Human weakness</a:t>
            </a:r>
          </a:p>
        </p:txBody>
      </p:sp>
      <p:sp>
        <p:nvSpPr>
          <p:cNvPr id="59" name="AutoShape 16">
            <a:extLst>
              <a:ext uri="{FF2B5EF4-FFF2-40B4-BE49-F238E27FC236}">
                <a16:creationId xmlns:a16="http://schemas.microsoft.com/office/drawing/2014/main" id="{D53E1D76-87CE-4382-B75F-949A9C8BB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1614066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Categories of security weakness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229AD0-B299-4C8E-BCF5-31EF1838418E}"/>
              </a:ext>
            </a:extLst>
          </p:cNvPr>
          <p:cNvSpPr/>
          <p:nvPr/>
        </p:nvSpPr>
        <p:spPr>
          <a:xfrm>
            <a:off x="1084590" y="3443099"/>
            <a:ext cx="94243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3- Policy weakness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Security policy weakness is a catchall phrase for company policies, or a lack of policies, that inadvertently lead to security threats.</a:t>
            </a:r>
          </a:p>
          <a:p>
            <a:pPr algn="just"/>
            <a:r>
              <a:rPr lang="en-US" dirty="0">
                <a:solidFill>
                  <a:srgbClr val="FF0000"/>
                </a:solidFill>
              </a:rPr>
              <a:t>The following policy issues that can negatively impact a computer system:</a:t>
            </a:r>
          </a:p>
          <a:p>
            <a:pPr algn="just"/>
            <a:r>
              <a:rPr lang="en-US" dirty="0"/>
              <a:t>1- No written security policy. </a:t>
            </a:r>
          </a:p>
          <a:p>
            <a:pPr algn="just"/>
            <a:r>
              <a:rPr lang="en-US" dirty="0"/>
              <a:t>2- Lack of a disaster recover plan. </a:t>
            </a:r>
          </a:p>
          <a:p>
            <a:pPr algn="just"/>
            <a:r>
              <a:rPr lang="en-US" dirty="0"/>
              <a:t>3- No policy for software and hardware additions or changes. </a:t>
            </a:r>
          </a:p>
          <a:p>
            <a:pPr algn="just"/>
            <a:r>
              <a:rPr lang="en-US" dirty="0"/>
              <a:t>4- Lack of security monitoring. </a:t>
            </a:r>
          </a:p>
          <a:p>
            <a:pPr algn="just"/>
            <a:r>
              <a:rPr lang="en-US" dirty="0"/>
              <a:t>5- Employment policies. </a:t>
            </a:r>
          </a:p>
          <a:p>
            <a:pPr algn="just"/>
            <a:r>
              <a:rPr lang="en-US" dirty="0"/>
              <a:t>6- Internal policies. </a:t>
            </a:r>
          </a:p>
        </p:txBody>
      </p:sp>
    </p:spTree>
    <p:extLst>
      <p:ext uri="{BB962C8B-B14F-4D97-AF65-F5344CB8AC3E}">
        <p14:creationId xmlns:p14="http://schemas.microsoft.com/office/powerpoint/2010/main" val="70701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6E76C6E5-C3DA-42D7-B1D4-766024C4B98E}"/>
              </a:ext>
            </a:extLst>
          </p:cNvPr>
          <p:cNvSpPr/>
          <p:nvPr/>
        </p:nvSpPr>
        <p:spPr>
          <a:xfrm>
            <a:off x="1212979" y="651452"/>
            <a:ext cx="2547258" cy="6781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900371B9-F023-4D5B-BFB1-8B71C0D25591}"/>
              </a:ext>
            </a:extLst>
          </p:cNvPr>
          <p:cNvSpPr txBox="1">
            <a:spLocks/>
          </p:cNvSpPr>
          <p:nvPr/>
        </p:nvSpPr>
        <p:spPr>
          <a:xfrm>
            <a:off x="1084590" y="584489"/>
            <a:ext cx="2675647" cy="854135"/>
          </a:xfrm>
          <a:prstGeom prst="rect">
            <a:avLst/>
          </a:prstGeom>
        </p:spPr>
        <p:txBody>
          <a:bodyPr vert="horz" lIns="91440" tIns="45720" rIns="91440" bIns="45720" rtlCol="1" anchor="b">
            <a:normAutofit fontScale="92500" lnSpcReduction="1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Potential Vulnerabilities </a:t>
            </a:r>
          </a:p>
        </p:txBody>
      </p:sp>
      <p:pic>
        <p:nvPicPr>
          <p:cNvPr id="12" name="Picture 15">
            <a:extLst>
              <a:ext uri="{FF2B5EF4-FFF2-40B4-BE49-F238E27FC236}">
                <a16:creationId xmlns:a16="http://schemas.microsoft.com/office/drawing/2014/main" id="{EDF95CB9-E652-455B-A74D-E1830FCA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6" name="مستطيل 6">
            <a:extLst>
              <a:ext uri="{FF2B5EF4-FFF2-40B4-BE49-F238E27FC236}">
                <a16:creationId xmlns:a16="http://schemas.microsoft.com/office/drawing/2014/main" id="{5FB47D8C-375B-4516-BCC4-F3B6DAE0D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46" name="Group 20">
            <a:extLst>
              <a:ext uri="{FF2B5EF4-FFF2-40B4-BE49-F238E27FC236}">
                <a16:creationId xmlns:a16="http://schemas.microsoft.com/office/drawing/2014/main" id="{1DE3020D-D8F2-4828-96ED-74818784B7F0}"/>
              </a:ext>
            </a:extLst>
          </p:cNvPr>
          <p:cNvGrpSpPr>
            <a:grpSpLocks/>
          </p:cNvGrpSpPr>
          <p:nvPr/>
        </p:nvGrpSpPr>
        <p:grpSpPr bwMode="auto">
          <a:xfrm>
            <a:off x="2635250" y="1914104"/>
            <a:ext cx="6921500" cy="931862"/>
            <a:chOff x="752" y="1437"/>
            <a:chExt cx="4360" cy="587"/>
          </a:xfrm>
        </p:grpSpPr>
        <p:sp>
          <p:nvSpPr>
            <p:cNvPr id="47" name="Line 6">
              <a:extLst>
                <a:ext uri="{FF2B5EF4-FFF2-40B4-BE49-F238E27FC236}">
                  <a16:creationId xmlns:a16="http://schemas.microsoft.com/office/drawing/2014/main" id="{2DDE09FA-8DA8-41D7-A241-F733A9ECA1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8" name="Line 7">
              <a:extLst>
                <a:ext uri="{FF2B5EF4-FFF2-40B4-BE49-F238E27FC236}">
                  <a16:creationId xmlns:a16="http://schemas.microsoft.com/office/drawing/2014/main" id="{2805B5D6-D30B-42E6-AF17-CD93C1E97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2" y="1715"/>
              <a:ext cx="43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9" name="Line 8">
              <a:extLst>
                <a:ext uri="{FF2B5EF4-FFF2-40B4-BE49-F238E27FC236}">
                  <a16:creationId xmlns:a16="http://schemas.microsoft.com/office/drawing/2014/main" id="{C294141E-C844-48FE-9B81-F2EF5B3AD1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0" name="Line 9">
              <a:extLst>
                <a:ext uri="{FF2B5EF4-FFF2-40B4-BE49-F238E27FC236}">
                  <a16:creationId xmlns:a16="http://schemas.microsoft.com/office/drawing/2014/main" id="{FCBA0799-1938-461E-8FA9-9A38A40D9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1" name="Line 10">
              <a:extLst>
                <a:ext uri="{FF2B5EF4-FFF2-40B4-BE49-F238E27FC236}">
                  <a16:creationId xmlns:a16="http://schemas.microsoft.com/office/drawing/2014/main" id="{338594E0-C507-4D80-BF7A-CA1E6B2383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2" y="1719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2" name="Line 11">
              <a:extLst>
                <a:ext uri="{FF2B5EF4-FFF2-40B4-BE49-F238E27FC236}">
                  <a16:creationId xmlns:a16="http://schemas.microsoft.com/office/drawing/2014/main" id="{6325C53A-6311-4829-9980-41EAEDAAA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5E4E2B4A-1F5F-4057-BA73-380B91D0B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54" name="AutoShape 12">
            <a:extLst>
              <a:ext uri="{FF2B5EF4-FFF2-40B4-BE49-F238E27FC236}">
                <a16:creationId xmlns:a16="http://schemas.microsoft.com/office/drawing/2014/main" id="{E28F2B58-34C9-433F-8AFE-ECD657653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8650" y="260466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Physical weakness</a:t>
            </a:r>
          </a:p>
        </p:txBody>
      </p:sp>
      <p:sp>
        <p:nvSpPr>
          <p:cNvPr id="55" name="AutoShape 13">
            <a:extLst>
              <a:ext uri="{FF2B5EF4-FFF2-40B4-BE49-F238E27FC236}">
                <a16:creationId xmlns:a16="http://schemas.microsoft.com/office/drawing/2014/main" id="{A2CBC08A-776E-4E12-97D7-48228236D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261101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Technology weakness</a:t>
            </a:r>
          </a:p>
        </p:txBody>
      </p:sp>
      <p:sp>
        <p:nvSpPr>
          <p:cNvPr id="56" name="AutoShape 14">
            <a:extLst>
              <a:ext uri="{FF2B5EF4-FFF2-40B4-BE49-F238E27FC236}">
                <a16:creationId xmlns:a16="http://schemas.microsoft.com/office/drawing/2014/main" id="{995B4B91-2D9D-44E7-9021-F913B5B4A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8450" y="2614191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Policy weakness</a:t>
            </a:r>
          </a:p>
        </p:txBody>
      </p:sp>
      <p:sp>
        <p:nvSpPr>
          <p:cNvPr id="57" name="AutoShape 15">
            <a:extLst>
              <a:ext uri="{FF2B5EF4-FFF2-40B4-BE49-F238E27FC236}">
                <a16:creationId xmlns:a16="http://schemas.microsoft.com/office/drawing/2014/main" id="{BD012A0B-7DF0-47C7-880E-D78B6176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1050" y="2615779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Configuration weakness</a:t>
            </a:r>
          </a:p>
        </p:txBody>
      </p:sp>
      <p:sp>
        <p:nvSpPr>
          <p:cNvPr id="58" name="AutoShape 18">
            <a:extLst>
              <a:ext uri="{FF2B5EF4-FFF2-40B4-BE49-F238E27FC236}">
                <a16:creationId xmlns:a16="http://schemas.microsoft.com/office/drawing/2014/main" id="{A27C185F-BBEC-4A35-AADD-846F6B5F9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3488" y="2622129"/>
            <a:ext cx="1439862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Human weakness</a:t>
            </a:r>
          </a:p>
        </p:txBody>
      </p:sp>
      <p:sp>
        <p:nvSpPr>
          <p:cNvPr id="59" name="AutoShape 16">
            <a:extLst>
              <a:ext uri="{FF2B5EF4-FFF2-40B4-BE49-F238E27FC236}">
                <a16:creationId xmlns:a16="http://schemas.microsoft.com/office/drawing/2014/main" id="{D53E1D76-87CE-4382-B75F-949A9C8BB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1614066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Categories of security weakness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229AD0-B299-4C8E-BCF5-31EF1838418E}"/>
              </a:ext>
            </a:extLst>
          </p:cNvPr>
          <p:cNvSpPr/>
          <p:nvPr/>
        </p:nvSpPr>
        <p:spPr>
          <a:xfrm>
            <a:off x="1084590" y="3205788"/>
            <a:ext cx="949064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4- Configuration weakness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Many network devices have default settings that ease of installation without regard for security issues.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Installation without correcting these settings may result in problems.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Network administrators need reconfigure the computing devices.</a:t>
            </a:r>
          </a:p>
          <a:p>
            <a:pPr algn="just"/>
            <a:r>
              <a:rPr lang="en-US" dirty="0">
                <a:solidFill>
                  <a:srgbClr val="FF0000"/>
                </a:solidFill>
              </a:rPr>
              <a:t>Some common configuration issues include the following:</a:t>
            </a:r>
          </a:p>
          <a:p>
            <a:pPr algn="just"/>
            <a:r>
              <a:rPr lang="en-US" dirty="0"/>
              <a:t>1- Ineffective access control lists failing to block intended traffic.</a:t>
            </a:r>
          </a:p>
          <a:p>
            <a:pPr algn="just"/>
            <a:r>
              <a:rPr lang="en-US" dirty="0"/>
              <a:t>2- Default, missing, or old passwords.</a:t>
            </a:r>
          </a:p>
          <a:p>
            <a:pPr algn="just"/>
            <a:r>
              <a:rPr lang="en-US" dirty="0"/>
              <a:t>3- Unneeded ports or services left active.</a:t>
            </a:r>
          </a:p>
          <a:p>
            <a:pPr algn="just"/>
            <a:r>
              <a:rPr lang="en-US" dirty="0"/>
              <a:t>4- User IDs and passwords exchanged in clear text.</a:t>
            </a:r>
          </a:p>
          <a:p>
            <a:pPr algn="just"/>
            <a:r>
              <a:rPr lang="en-US" dirty="0"/>
              <a:t>5- Weak or unprotected remote access through the Internet.</a:t>
            </a:r>
          </a:p>
        </p:txBody>
      </p:sp>
    </p:spTree>
    <p:extLst>
      <p:ext uri="{BB962C8B-B14F-4D97-AF65-F5344CB8AC3E}">
        <p14:creationId xmlns:p14="http://schemas.microsoft.com/office/powerpoint/2010/main" val="308298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6E76C6E5-C3DA-42D7-B1D4-766024C4B98E}"/>
              </a:ext>
            </a:extLst>
          </p:cNvPr>
          <p:cNvSpPr/>
          <p:nvPr/>
        </p:nvSpPr>
        <p:spPr>
          <a:xfrm>
            <a:off x="1212979" y="651452"/>
            <a:ext cx="2547258" cy="6781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900371B9-F023-4D5B-BFB1-8B71C0D25591}"/>
              </a:ext>
            </a:extLst>
          </p:cNvPr>
          <p:cNvSpPr txBox="1">
            <a:spLocks/>
          </p:cNvSpPr>
          <p:nvPr/>
        </p:nvSpPr>
        <p:spPr>
          <a:xfrm>
            <a:off x="1084590" y="584489"/>
            <a:ext cx="2675647" cy="854135"/>
          </a:xfrm>
          <a:prstGeom prst="rect">
            <a:avLst/>
          </a:prstGeom>
        </p:spPr>
        <p:txBody>
          <a:bodyPr vert="horz" lIns="91440" tIns="45720" rIns="91440" bIns="45720" rtlCol="1" anchor="b">
            <a:normAutofit fontScale="92500" lnSpcReduction="1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Potential Vulnerabilities </a:t>
            </a:r>
          </a:p>
        </p:txBody>
      </p:sp>
      <p:pic>
        <p:nvPicPr>
          <p:cNvPr id="12" name="Picture 15">
            <a:extLst>
              <a:ext uri="{FF2B5EF4-FFF2-40B4-BE49-F238E27FC236}">
                <a16:creationId xmlns:a16="http://schemas.microsoft.com/office/drawing/2014/main" id="{EDF95CB9-E652-455B-A74D-E1830FCA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6" name="مستطيل 6">
            <a:extLst>
              <a:ext uri="{FF2B5EF4-FFF2-40B4-BE49-F238E27FC236}">
                <a16:creationId xmlns:a16="http://schemas.microsoft.com/office/drawing/2014/main" id="{5FB47D8C-375B-4516-BCC4-F3B6DAE0D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46" name="Group 20">
            <a:extLst>
              <a:ext uri="{FF2B5EF4-FFF2-40B4-BE49-F238E27FC236}">
                <a16:creationId xmlns:a16="http://schemas.microsoft.com/office/drawing/2014/main" id="{1DE3020D-D8F2-4828-96ED-74818784B7F0}"/>
              </a:ext>
            </a:extLst>
          </p:cNvPr>
          <p:cNvGrpSpPr>
            <a:grpSpLocks/>
          </p:cNvGrpSpPr>
          <p:nvPr/>
        </p:nvGrpSpPr>
        <p:grpSpPr bwMode="auto">
          <a:xfrm>
            <a:off x="2635250" y="1914104"/>
            <a:ext cx="6921500" cy="931862"/>
            <a:chOff x="752" y="1437"/>
            <a:chExt cx="4360" cy="587"/>
          </a:xfrm>
        </p:grpSpPr>
        <p:sp>
          <p:nvSpPr>
            <p:cNvPr id="47" name="Line 6">
              <a:extLst>
                <a:ext uri="{FF2B5EF4-FFF2-40B4-BE49-F238E27FC236}">
                  <a16:creationId xmlns:a16="http://schemas.microsoft.com/office/drawing/2014/main" id="{2DDE09FA-8DA8-41D7-A241-F733A9ECA1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8" name="Line 7">
              <a:extLst>
                <a:ext uri="{FF2B5EF4-FFF2-40B4-BE49-F238E27FC236}">
                  <a16:creationId xmlns:a16="http://schemas.microsoft.com/office/drawing/2014/main" id="{2805B5D6-D30B-42E6-AF17-CD93C1E97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2" y="1715"/>
              <a:ext cx="43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9" name="Line 8">
              <a:extLst>
                <a:ext uri="{FF2B5EF4-FFF2-40B4-BE49-F238E27FC236}">
                  <a16:creationId xmlns:a16="http://schemas.microsoft.com/office/drawing/2014/main" id="{C294141E-C844-48FE-9B81-F2EF5B3AD1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0" name="Line 9">
              <a:extLst>
                <a:ext uri="{FF2B5EF4-FFF2-40B4-BE49-F238E27FC236}">
                  <a16:creationId xmlns:a16="http://schemas.microsoft.com/office/drawing/2014/main" id="{FCBA0799-1938-461E-8FA9-9A38A40D9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1" name="Line 10">
              <a:extLst>
                <a:ext uri="{FF2B5EF4-FFF2-40B4-BE49-F238E27FC236}">
                  <a16:creationId xmlns:a16="http://schemas.microsoft.com/office/drawing/2014/main" id="{338594E0-C507-4D80-BF7A-CA1E6B2383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2" y="1719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2" name="Line 11">
              <a:extLst>
                <a:ext uri="{FF2B5EF4-FFF2-40B4-BE49-F238E27FC236}">
                  <a16:creationId xmlns:a16="http://schemas.microsoft.com/office/drawing/2014/main" id="{6325C53A-6311-4829-9980-41EAEDAAA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5E4E2B4A-1F5F-4057-BA73-380B91D0B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54" name="AutoShape 12">
            <a:extLst>
              <a:ext uri="{FF2B5EF4-FFF2-40B4-BE49-F238E27FC236}">
                <a16:creationId xmlns:a16="http://schemas.microsoft.com/office/drawing/2014/main" id="{E28F2B58-34C9-433F-8AFE-ECD657653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8650" y="260466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Physical weakness</a:t>
            </a:r>
          </a:p>
        </p:txBody>
      </p:sp>
      <p:sp>
        <p:nvSpPr>
          <p:cNvPr id="55" name="AutoShape 13">
            <a:extLst>
              <a:ext uri="{FF2B5EF4-FFF2-40B4-BE49-F238E27FC236}">
                <a16:creationId xmlns:a16="http://schemas.microsoft.com/office/drawing/2014/main" id="{A2CBC08A-776E-4E12-97D7-48228236D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0" y="261101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Technology weakness</a:t>
            </a:r>
          </a:p>
        </p:txBody>
      </p:sp>
      <p:sp>
        <p:nvSpPr>
          <p:cNvPr id="56" name="AutoShape 14">
            <a:extLst>
              <a:ext uri="{FF2B5EF4-FFF2-40B4-BE49-F238E27FC236}">
                <a16:creationId xmlns:a16="http://schemas.microsoft.com/office/drawing/2014/main" id="{995B4B91-2D9D-44E7-9021-F913B5B4A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8450" y="2614191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Policy weakness</a:t>
            </a:r>
          </a:p>
        </p:txBody>
      </p:sp>
      <p:sp>
        <p:nvSpPr>
          <p:cNvPr id="57" name="AutoShape 15">
            <a:extLst>
              <a:ext uri="{FF2B5EF4-FFF2-40B4-BE49-F238E27FC236}">
                <a16:creationId xmlns:a16="http://schemas.microsoft.com/office/drawing/2014/main" id="{BD012A0B-7DF0-47C7-880E-D78B6176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1050" y="2615779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Configuration weakness</a:t>
            </a:r>
          </a:p>
        </p:txBody>
      </p:sp>
      <p:sp>
        <p:nvSpPr>
          <p:cNvPr id="58" name="AutoShape 18">
            <a:extLst>
              <a:ext uri="{FF2B5EF4-FFF2-40B4-BE49-F238E27FC236}">
                <a16:creationId xmlns:a16="http://schemas.microsoft.com/office/drawing/2014/main" id="{A27C185F-BBEC-4A35-AADD-846F6B5F9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3488" y="2622129"/>
            <a:ext cx="1439862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Human weakness</a:t>
            </a:r>
          </a:p>
        </p:txBody>
      </p:sp>
      <p:sp>
        <p:nvSpPr>
          <p:cNvPr id="59" name="AutoShape 16">
            <a:extLst>
              <a:ext uri="{FF2B5EF4-FFF2-40B4-BE49-F238E27FC236}">
                <a16:creationId xmlns:a16="http://schemas.microsoft.com/office/drawing/2014/main" id="{D53E1D76-87CE-4382-B75F-949A9C8BB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1614066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Categories of security weakness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229AD0-B299-4C8E-BCF5-31EF1838418E}"/>
              </a:ext>
            </a:extLst>
          </p:cNvPr>
          <p:cNvSpPr/>
          <p:nvPr/>
        </p:nvSpPr>
        <p:spPr>
          <a:xfrm>
            <a:off x="1084590" y="3360505"/>
            <a:ext cx="94243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5- Human weakness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The people who administer and use the computer system represent the greatest vulnerability of all.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Human stupidity, carelessness, laziness, greed, and anger represent the greatest threats to computer system security.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Human vulnerabilities are the most difficult to defend against.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If the administrator is poorly trained, or decides to take to a life of crime, the system is in grave peril.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Staff people can also be bribed or coerced into giving away passwords, opening doors, or otherwise jeopardizing security in the system.</a:t>
            </a:r>
          </a:p>
        </p:txBody>
      </p:sp>
    </p:spTree>
    <p:extLst>
      <p:ext uri="{BB962C8B-B14F-4D97-AF65-F5344CB8AC3E}">
        <p14:creationId xmlns:p14="http://schemas.microsoft.com/office/powerpoint/2010/main" val="10359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What is the main categories of security weakness?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11213555-8878-4DD0-88D3-033C1C408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1 part 3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B92BE2AE-1CD5-4C65-92CA-740FD94CAD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610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Rockwell</vt:lpstr>
      <vt:lpstr>Sakkal Majalla</vt:lpstr>
      <vt:lpstr>Tahoma</vt:lpstr>
      <vt:lpstr>Wingdings</vt:lpstr>
      <vt:lpstr>أطلس</vt:lpstr>
      <vt:lpstr>1111 CYS Cyber Security Foundations  1#Lecture   Introduction to  Computer Security – Part 3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1 part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264</cp:revision>
  <dcterms:created xsi:type="dcterms:W3CDTF">2021-05-23T05:55:00Z</dcterms:created>
  <dcterms:modified xsi:type="dcterms:W3CDTF">2023-01-18T06:09:11Z</dcterms:modified>
</cp:coreProperties>
</file>