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379" r:id="rId3"/>
    <p:sldId id="327" r:id="rId4"/>
    <p:sldId id="362" r:id="rId5"/>
    <p:sldId id="399" r:id="rId6"/>
    <p:sldId id="400" r:id="rId7"/>
    <p:sldId id="401" r:id="rId8"/>
    <p:sldId id="402" r:id="rId9"/>
    <p:sldId id="403" r:id="rId10"/>
    <p:sldId id="405" r:id="rId11"/>
    <p:sldId id="406" r:id="rId12"/>
    <p:sldId id="407" r:id="rId13"/>
    <p:sldId id="364" r:id="rId14"/>
    <p:sldId id="32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Introduction to 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Computer Security – Part 2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D93ADBD8-3E2A-40C7-8A8B-7F8AF5185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12" name="Group 18">
            <a:extLst>
              <a:ext uri="{FF2B5EF4-FFF2-40B4-BE49-F238E27FC236}">
                <a16:creationId xmlns:a16="http://schemas.microsoft.com/office/drawing/2014/main" id="{03812F6F-6319-406D-A6E0-5DB247169BEA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77381"/>
            <a:ext cx="5880100" cy="931862"/>
            <a:chOff x="1064" y="1389"/>
            <a:chExt cx="3704" cy="587"/>
          </a:xfrm>
        </p:grpSpPr>
        <p:sp>
          <p:nvSpPr>
            <p:cNvPr id="13" name="Line 5">
              <a:extLst>
                <a:ext uri="{FF2B5EF4-FFF2-40B4-BE49-F238E27FC236}">
                  <a16:creationId xmlns:a16="http://schemas.microsoft.com/office/drawing/2014/main" id="{8A4FC8B2-19FC-411A-9EE8-CEA964888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6">
              <a:extLst>
                <a:ext uri="{FF2B5EF4-FFF2-40B4-BE49-F238E27FC236}">
                  <a16:creationId xmlns:a16="http://schemas.microsoft.com/office/drawing/2014/main" id="{6DC1ACA9-8151-4421-9BB6-7EAB8098B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7">
              <a:extLst>
                <a:ext uri="{FF2B5EF4-FFF2-40B4-BE49-F238E27FC236}">
                  <a16:creationId xmlns:a16="http://schemas.microsoft.com/office/drawing/2014/main" id="{EFD5CDD9-8A1C-4157-BEB7-0B45BA8505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6" name="Line 8">
              <a:extLst>
                <a:ext uri="{FF2B5EF4-FFF2-40B4-BE49-F238E27FC236}">
                  <a16:creationId xmlns:a16="http://schemas.microsoft.com/office/drawing/2014/main" id="{BF2FC70E-D56E-4C59-983F-A63463604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7" name="Line 9">
              <a:extLst>
                <a:ext uri="{FF2B5EF4-FFF2-40B4-BE49-F238E27FC236}">
                  <a16:creationId xmlns:a16="http://schemas.microsoft.com/office/drawing/2014/main" id="{1D4352B2-518C-45BF-BB5E-5EC98E4F2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8" name="Line 10">
              <a:extLst>
                <a:ext uri="{FF2B5EF4-FFF2-40B4-BE49-F238E27FC236}">
                  <a16:creationId xmlns:a16="http://schemas.microsoft.com/office/drawing/2014/main" id="{144A2B01-9B58-4C70-AFF6-7F44FFFAF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9" name="AutoShape 12">
            <a:extLst>
              <a:ext uri="{FF2B5EF4-FFF2-40B4-BE49-F238E27FC236}">
                <a16:creationId xmlns:a16="http://schemas.microsoft.com/office/drawing/2014/main" id="{056567DA-253D-499D-8E7D-620D43F2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390" y="2867943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EA527442-AFB1-4C25-810A-75B8613D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152" y="2874293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Data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id="{77F872D6-93FD-45AB-A1E8-35310DD72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852" y="287905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administration</a:t>
            </a:r>
            <a:endParaRPr lang="en-US" dirty="0">
              <a:cs typeface="Arial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1B217B5-924C-43AE-884F-189CDF952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852" y="288540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design</a:t>
            </a:r>
            <a:endParaRPr lang="en-US" dirty="0">
              <a:cs typeface="Arial" charset="0"/>
            </a:endParaRPr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B1B66308-E775-4058-829A-5DDFC84A7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9252" y="1877343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Methods of providing security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646F52-E1BB-4A96-97EA-DCE5DEDC14CA}"/>
              </a:ext>
            </a:extLst>
          </p:cNvPr>
          <p:cNvSpPr/>
          <p:nvPr/>
        </p:nvSpPr>
        <p:spPr>
          <a:xfrm>
            <a:off x="1267704" y="3841909"/>
            <a:ext cx="942229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2- Data access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implies monitoring who can access what data, and for what purpose.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system might support discretionary access controls to determine whether other people can read or change the respective data.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system might also support mandatory access controls.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allows the system to determine access rules based on the security levels of the people, the files, and the other objects in the system.</a:t>
            </a:r>
          </a:p>
        </p:txBody>
      </p:sp>
    </p:spTree>
    <p:extLst>
      <p:ext uri="{BB962C8B-B14F-4D97-AF65-F5344CB8AC3E}">
        <p14:creationId xmlns:p14="http://schemas.microsoft.com/office/powerpoint/2010/main" val="387973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12" name="Group 18">
            <a:extLst>
              <a:ext uri="{FF2B5EF4-FFF2-40B4-BE49-F238E27FC236}">
                <a16:creationId xmlns:a16="http://schemas.microsoft.com/office/drawing/2014/main" id="{03812F6F-6319-406D-A6E0-5DB247169BEA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77381"/>
            <a:ext cx="5880100" cy="931862"/>
            <a:chOff x="1064" y="1389"/>
            <a:chExt cx="3704" cy="587"/>
          </a:xfrm>
        </p:grpSpPr>
        <p:sp>
          <p:nvSpPr>
            <p:cNvPr id="13" name="Line 5">
              <a:extLst>
                <a:ext uri="{FF2B5EF4-FFF2-40B4-BE49-F238E27FC236}">
                  <a16:creationId xmlns:a16="http://schemas.microsoft.com/office/drawing/2014/main" id="{8A4FC8B2-19FC-411A-9EE8-CEA964888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6">
              <a:extLst>
                <a:ext uri="{FF2B5EF4-FFF2-40B4-BE49-F238E27FC236}">
                  <a16:creationId xmlns:a16="http://schemas.microsoft.com/office/drawing/2014/main" id="{6DC1ACA9-8151-4421-9BB6-7EAB8098B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7">
              <a:extLst>
                <a:ext uri="{FF2B5EF4-FFF2-40B4-BE49-F238E27FC236}">
                  <a16:creationId xmlns:a16="http://schemas.microsoft.com/office/drawing/2014/main" id="{EFD5CDD9-8A1C-4157-BEB7-0B45BA8505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6" name="Line 8">
              <a:extLst>
                <a:ext uri="{FF2B5EF4-FFF2-40B4-BE49-F238E27FC236}">
                  <a16:creationId xmlns:a16="http://schemas.microsoft.com/office/drawing/2014/main" id="{BF2FC70E-D56E-4C59-983F-A63463604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7" name="Line 9">
              <a:extLst>
                <a:ext uri="{FF2B5EF4-FFF2-40B4-BE49-F238E27FC236}">
                  <a16:creationId xmlns:a16="http://schemas.microsoft.com/office/drawing/2014/main" id="{1D4352B2-518C-45BF-BB5E-5EC98E4F2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8" name="Line 10">
              <a:extLst>
                <a:ext uri="{FF2B5EF4-FFF2-40B4-BE49-F238E27FC236}">
                  <a16:creationId xmlns:a16="http://schemas.microsoft.com/office/drawing/2014/main" id="{144A2B01-9B58-4C70-AFF6-7F44FFFAF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9" name="AutoShape 12">
            <a:extLst>
              <a:ext uri="{FF2B5EF4-FFF2-40B4-BE49-F238E27FC236}">
                <a16:creationId xmlns:a16="http://schemas.microsoft.com/office/drawing/2014/main" id="{056567DA-253D-499D-8E7D-620D43F2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390" y="2867943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EA527442-AFB1-4C25-810A-75B8613D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152" y="2874293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Data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id="{77F872D6-93FD-45AB-A1E8-35310DD72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852" y="287905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administration</a:t>
            </a:r>
            <a:endParaRPr lang="en-US" dirty="0">
              <a:cs typeface="Arial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1B217B5-924C-43AE-884F-189CDF952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852" y="288540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design</a:t>
            </a:r>
            <a:endParaRPr lang="en-US" dirty="0">
              <a:cs typeface="Arial" charset="0"/>
            </a:endParaRPr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B1B66308-E775-4058-829A-5DDFC84A7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9252" y="1877343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Methods of providing security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646F52-E1BB-4A96-97EA-DCE5DEDC14CA}"/>
              </a:ext>
            </a:extLst>
          </p:cNvPr>
          <p:cNvSpPr/>
          <p:nvPr/>
        </p:nvSpPr>
        <p:spPr>
          <a:xfrm>
            <a:off x="1267704" y="3841909"/>
            <a:ext cx="942229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3- System and security administration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imposes performing the offline procedures that make or break a secure system by clearly delineating system administrator responsibilities, by training users appropriately, and by monitoring users to make sure that security policies are observed.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also involves more global security management by figuring out what security threats face the system and the cost to protect against them.</a:t>
            </a:r>
          </a:p>
        </p:txBody>
      </p:sp>
    </p:spTree>
    <p:extLst>
      <p:ext uri="{BB962C8B-B14F-4D97-AF65-F5344CB8AC3E}">
        <p14:creationId xmlns:p14="http://schemas.microsoft.com/office/powerpoint/2010/main" val="21044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12" name="Group 18">
            <a:extLst>
              <a:ext uri="{FF2B5EF4-FFF2-40B4-BE49-F238E27FC236}">
                <a16:creationId xmlns:a16="http://schemas.microsoft.com/office/drawing/2014/main" id="{03812F6F-6319-406D-A6E0-5DB247169BEA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77381"/>
            <a:ext cx="5880100" cy="931862"/>
            <a:chOff x="1064" y="1389"/>
            <a:chExt cx="3704" cy="587"/>
          </a:xfrm>
        </p:grpSpPr>
        <p:sp>
          <p:nvSpPr>
            <p:cNvPr id="13" name="Line 5">
              <a:extLst>
                <a:ext uri="{FF2B5EF4-FFF2-40B4-BE49-F238E27FC236}">
                  <a16:creationId xmlns:a16="http://schemas.microsoft.com/office/drawing/2014/main" id="{8A4FC8B2-19FC-411A-9EE8-CEA964888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6">
              <a:extLst>
                <a:ext uri="{FF2B5EF4-FFF2-40B4-BE49-F238E27FC236}">
                  <a16:creationId xmlns:a16="http://schemas.microsoft.com/office/drawing/2014/main" id="{6DC1ACA9-8151-4421-9BB6-7EAB8098B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7">
              <a:extLst>
                <a:ext uri="{FF2B5EF4-FFF2-40B4-BE49-F238E27FC236}">
                  <a16:creationId xmlns:a16="http://schemas.microsoft.com/office/drawing/2014/main" id="{EFD5CDD9-8A1C-4157-BEB7-0B45BA8505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6" name="Line 8">
              <a:extLst>
                <a:ext uri="{FF2B5EF4-FFF2-40B4-BE49-F238E27FC236}">
                  <a16:creationId xmlns:a16="http://schemas.microsoft.com/office/drawing/2014/main" id="{BF2FC70E-D56E-4C59-983F-A63463604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7" name="Line 9">
              <a:extLst>
                <a:ext uri="{FF2B5EF4-FFF2-40B4-BE49-F238E27FC236}">
                  <a16:creationId xmlns:a16="http://schemas.microsoft.com/office/drawing/2014/main" id="{1D4352B2-518C-45BF-BB5E-5EC98E4F2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8" name="Line 10">
              <a:extLst>
                <a:ext uri="{FF2B5EF4-FFF2-40B4-BE49-F238E27FC236}">
                  <a16:creationId xmlns:a16="http://schemas.microsoft.com/office/drawing/2014/main" id="{144A2B01-9B58-4C70-AFF6-7F44FFFAF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9" name="AutoShape 12">
            <a:extLst>
              <a:ext uri="{FF2B5EF4-FFF2-40B4-BE49-F238E27FC236}">
                <a16:creationId xmlns:a16="http://schemas.microsoft.com/office/drawing/2014/main" id="{056567DA-253D-499D-8E7D-620D43F2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390" y="2867943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EA527442-AFB1-4C25-810A-75B8613D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152" y="2874293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Data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id="{77F872D6-93FD-45AB-A1E8-35310DD72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852" y="287905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administration</a:t>
            </a:r>
            <a:endParaRPr lang="en-US" dirty="0">
              <a:cs typeface="Arial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1B217B5-924C-43AE-884F-189CDF952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852" y="288540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design</a:t>
            </a:r>
            <a:endParaRPr lang="en-US" dirty="0">
              <a:cs typeface="Arial" charset="0"/>
            </a:endParaRPr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B1B66308-E775-4058-829A-5DDFC84A7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9252" y="1877343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Methods of providing security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646F52-E1BB-4A96-97EA-DCE5DEDC14CA}"/>
              </a:ext>
            </a:extLst>
          </p:cNvPr>
          <p:cNvSpPr/>
          <p:nvPr/>
        </p:nvSpPr>
        <p:spPr>
          <a:xfrm>
            <a:off x="1267704" y="3841909"/>
            <a:ext cx="942229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4- System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can be accomplished by taking advantage of basic hardware and software security characteristics.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example, using a system architecture that is able to segment memory, thus isolating privileged processes from non-privileged processes.</a:t>
            </a:r>
          </a:p>
        </p:txBody>
      </p:sp>
    </p:spTree>
    <p:extLst>
      <p:ext uri="{BB962C8B-B14F-4D97-AF65-F5344CB8AC3E}">
        <p14:creationId xmlns:p14="http://schemas.microsoft.com/office/powerpoint/2010/main" val="295684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rtl="1"/>
            <a:r>
              <a:rPr lang="en-US" sz="3200" dirty="0"/>
              <a:t>Define the cyber security term?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11213555-8878-4DD0-88D3-033C1C408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1 Part 2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B92BE2AE-1CD5-4C65-92CA-740FD94CA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of computer systems.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Vulnerabilities of computer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Importance of computer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system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domains.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E43A952C-4E86-4194-832F-2FD5F0E62B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3695493" y="683669"/>
            <a:ext cx="5441472" cy="523220"/>
            <a:chOff x="4792288" y="1167116"/>
            <a:chExt cx="391577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/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Trace the history of security industry.</a:t>
              </a:r>
            </a:p>
          </p:txBody>
        </p:sp>
        <p:sp>
          <p:nvSpPr>
            <p:cNvPr id="3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167401" y="1992721"/>
            <a:ext cx="5066862" cy="954107"/>
            <a:chOff x="4792288" y="1188225"/>
            <a:chExt cx="3907159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13887" y="1188225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goals of computer security</a:t>
              </a:r>
              <a:endParaRPr lang="ar-EG" altLang="ar-EG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182070" y="3398402"/>
            <a:ext cx="4945516" cy="1384995"/>
            <a:chOff x="4792288" y="1167116"/>
            <a:chExt cx="3915777" cy="1384995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138499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Appreciate the need for security in today’s hostile world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7" name="مجموعة 4">
            <a:extLst>
              <a:ext uri="{FF2B5EF4-FFF2-40B4-BE49-F238E27FC236}">
                <a16:creationId xmlns:a16="http://schemas.microsoft.com/office/drawing/2014/main" id="{28108C90-9DFD-4F11-BD0A-8226999348C5}"/>
              </a:ext>
            </a:extLst>
          </p:cNvPr>
          <p:cNvGrpSpPr/>
          <p:nvPr/>
        </p:nvGrpSpPr>
        <p:grpSpPr>
          <a:xfrm>
            <a:off x="3695493" y="5062264"/>
            <a:ext cx="5595980" cy="954107"/>
            <a:chOff x="4792288" y="1167116"/>
            <a:chExt cx="3915777" cy="954107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F0120B3-80C2-40AB-8B0C-16EB31B4195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Security Domains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9" name="شكل بيضاوي 2">
              <a:extLst>
                <a:ext uri="{FF2B5EF4-FFF2-40B4-BE49-F238E27FC236}">
                  <a16:creationId xmlns:a16="http://schemas.microsoft.com/office/drawing/2014/main" id="{5A4BFD96-EB59-4FB3-858E-B9FAD5656A7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F3CD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3" name="مستطيل 6">
            <a:extLst>
              <a:ext uri="{FF2B5EF4-FFF2-40B4-BE49-F238E27FC236}">
                <a16:creationId xmlns:a16="http://schemas.microsoft.com/office/drawing/2014/main" id="{D60DCA35-01CD-4A7C-BBD2-E781BB2E0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396EC-0E73-4B12-A6D7-40BD8E3C498C}"/>
              </a:ext>
            </a:extLst>
          </p:cNvPr>
          <p:cNvSpPr/>
          <p:nvPr/>
        </p:nvSpPr>
        <p:spPr>
          <a:xfrm>
            <a:off x="915739" y="2361625"/>
            <a:ext cx="1027250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Definition of Security</a:t>
            </a:r>
          </a:p>
          <a:p>
            <a:r>
              <a:rPr lang="en-US" sz="2400" dirty="0"/>
              <a:t>It refers to the protection of computing assets and computer network communication assets against:</a:t>
            </a:r>
          </a:p>
          <a:p>
            <a:r>
              <a:rPr lang="en-US" sz="2400" dirty="0"/>
              <a:t>1- abuse, </a:t>
            </a:r>
          </a:p>
          <a:p>
            <a:r>
              <a:rPr lang="en-US" sz="2400" dirty="0"/>
              <a:t>2- unauthorized use, </a:t>
            </a:r>
          </a:p>
          <a:p>
            <a:r>
              <a:rPr lang="en-US" sz="2400" dirty="0"/>
              <a:t>3- unavailability through intentional or unintentional actions, </a:t>
            </a:r>
          </a:p>
          <a:p>
            <a:r>
              <a:rPr lang="en-US" sz="2400" dirty="0"/>
              <a:t>4- protection against undesired information disclosure, alteration, or misinformation. </a:t>
            </a:r>
          </a:p>
        </p:txBody>
      </p:sp>
    </p:spTree>
    <p:extLst>
      <p:ext uri="{BB962C8B-B14F-4D97-AF65-F5344CB8AC3E}">
        <p14:creationId xmlns:p14="http://schemas.microsoft.com/office/powerpoint/2010/main" val="3491429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396EC-0E73-4B12-A6D7-40BD8E3C498C}"/>
              </a:ext>
            </a:extLst>
          </p:cNvPr>
          <p:cNvSpPr/>
          <p:nvPr/>
        </p:nvSpPr>
        <p:spPr>
          <a:xfrm>
            <a:off x="915739" y="2361625"/>
            <a:ext cx="1050763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Fields of Computer Systems Security</a:t>
            </a:r>
          </a:p>
          <a:p>
            <a:r>
              <a:rPr lang="en-US" sz="2400" dirty="0"/>
              <a:t>Computer systems security covers a lot of territory: </a:t>
            </a:r>
          </a:p>
          <a:p>
            <a:r>
              <a:rPr lang="en-US" sz="2400" dirty="0"/>
              <a:t>1- locking the computer room and the machine, </a:t>
            </a:r>
          </a:p>
          <a:p>
            <a:r>
              <a:rPr lang="en-US" sz="2400" dirty="0"/>
              <a:t>2- protecting login accounts with passwords, </a:t>
            </a:r>
          </a:p>
          <a:p>
            <a:r>
              <a:rPr lang="en-US" sz="2400" dirty="0"/>
              <a:t>3- using file protection to keep data from being destroyed, </a:t>
            </a:r>
          </a:p>
          <a:p>
            <a:r>
              <a:rPr lang="en-US" sz="2400" dirty="0"/>
              <a:t>4- encrypting network communications lines, and </a:t>
            </a:r>
          </a:p>
          <a:p>
            <a:r>
              <a:rPr lang="en-US" sz="2400" dirty="0"/>
              <a:t>5- using special shields to keep electromagnetic emanations from leaking out of the computer.</a:t>
            </a:r>
          </a:p>
        </p:txBody>
      </p:sp>
    </p:spTree>
    <p:extLst>
      <p:ext uri="{BB962C8B-B14F-4D97-AF65-F5344CB8AC3E}">
        <p14:creationId xmlns:p14="http://schemas.microsoft.com/office/powerpoint/2010/main" val="3574075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396EC-0E73-4B12-A6D7-40BD8E3C498C}"/>
              </a:ext>
            </a:extLst>
          </p:cNvPr>
          <p:cNvSpPr/>
          <p:nvPr/>
        </p:nvSpPr>
        <p:spPr>
          <a:xfrm>
            <a:off x="842182" y="1726987"/>
            <a:ext cx="105076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Interchangeable Terms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terms information or data security, computer systems security, network security and cyber security are used interchangeably.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However, there are some subtle differences between them. </a:t>
            </a:r>
          </a:p>
        </p:txBody>
      </p:sp>
      <p:grpSp>
        <p:nvGrpSpPr>
          <p:cNvPr id="8" name="Group 47">
            <a:extLst>
              <a:ext uri="{FF2B5EF4-FFF2-40B4-BE49-F238E27FC236}">
                <a16:creationId xmlns:a16="http://schemas.microsoft.com/office/drawing/2014/main" id="{CEB372BF-7880-4F1D-9E58-679A7981E880}"/>
              </a:ext>
            </a:extLst>
          </p:cNvPr>
          <p:cNvGrpSpPr>
            <a:grpSpLocks/>
          </p:cNvGrpSpPr>
          <p:nvPr/>
        </p:nvGrpSpPr>
        <p:grpSpPr bwMode="auto">
          <a:xfrm>
            <a:off x="2491409" y="3296647"/>
            <a:ext cx="7898295" cy="2895165"/>
            <a:chOff x="816" y="2282"/>
            <a:chExt cx="4224" cy="1678"/>
          </a:xfrm>
        </p:grpSpPr>
        <p:grpSp>
          <p:nvGrpSpPr>
            <p:cNvPr id="9" name="Group 6">
              <a:extLst>
                <a:ext uri="{FF2B5EF4-FFF2-40B4-BE49-F238E27FC236}">
                  <a16:creationId xmlns:a16="http://schemas.microsoft.com/office/drawing/2014/main" id="{63331755-D534-432D-8F6F-9D363B73BA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90" y="2454"/>
              <a:ext cx="1482" cy="1084"/>
              <a:chOff x="1584" y="1872"/>
              <a:chExt cx="2160" cy="1584"/>
            </a:xfrm>
          </p:grpSpPr>
          <p:sp>
            <p:nvSpPr>
              <p:cNvPr id="38" name="AutoShape 7">
                <a:extLst>
                  <a:ext uri="{FF2B5EF4-FFF2-40B4-BE49-F238E27FC236}">
                    <a16:creationId xmlns:a16="http://schemas.microsoft.com/office/drawing/2014/main" id="{235AD607-4716-47B7-968B-AD147A724B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1872"/>
                <a:ext cx="720" cy="1536"/>
              </a:xfrm>
              <a:prstGeom prst="cube">
                <a:avLst>
                  <a:gd name="adj" fmla="val 46111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9" name="Rectangle 8">
                <a:extLst>
                  <a:ext uri="{FF2B5EF4-FFF2-40B4-BE49-F238E27FC236}">
                    <a16:creationId xmlns:a16="http://schemas.microsoft.com/office/drawing/2014/main" id="{84AD5A75-6C08-451E-87A5-32D37A68FD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8" y="2496"/>
                <a:ext cx="384" cy="192"/>
              </a:xfrm>
              <a:prstGeom prst="rect">
                <a:avLst/>
              </a:prstGeom>
              <a:solidFill>
                <a:schemeClr val="bg1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rtl="0" eaLnBrk="1" hangingPunct="1"/>
                <a:r>
                  <a:rPr lang="en-US" altLang="en-US" sz="800" b="1">
                    <a:solidFill>
                      <a:srgbClr val="0000CC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Data</a:t>
                </a:r>
              </a:p>
            </p:txBody>
          </p:sp>
          <p:sp>
            <p:nvSpPr>
              <p:cNvPr id="40" name="Rectangle 9">
                <a:extLst>
                  <a:ext uri="{FF2B5EF4-FFF2-40B4-BE49-F238E27FC236}">
                    <a16:creationId xmlns:a16="http://schemas.microsoft.com/office/drawing/2014/main" id="{74A8A8BC-B4D7-44C3-B776-DA0A2566E4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720"/>
                <a:ext cx="384" cy="192"/>
              </a:xfrm>
              <a:prstGeom prst="rect">
                <a:avLst/>
              </a:prstGeom>
              <a:solidFill>
                <a:srgbClr val="A68CE8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rtl="0" eaLnBrk="1" hangingPunct="1"/>
                <a:r>
                  <a:rPr lang="en-US" altLang="en-US" sz="800" b="1">
                    <a:solidFill>
                      <a:schemeClr val="accent2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SW</a:t>
                </a:r>
              </a:p>
            </p:txBody>
          </p:sp>
          <p:sp>
            <p:nvSpPr>
              <p:cNvPr id="41" name="Rectangle 10">
                <a:extLst>
                  <a:ext uri="{FF2B5EF4-FFF2-40B4-BE49-F238E27FC236}">
                    <a16:creationId xmlns:a16="http://schemas.microsoft.com/office/drawing/2014/main" id="{1B04B845-17F1-4BAF-96F2-BAC32FA885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2944"/>
                <a:ext cx="384" cy="192"/>
              </a:xfrm>
              <a:prstGeom prst="rect">
                <a:avLst/>
              </a:prstGeom>
              <a:solidFill>
                <a:srgbClr val="DAB48E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rtl="0" eaLnBrk="1" hangingPunct="1"/>
                <a:r>
                  <a:rPr lang="en-US" altLang="en-US" sz="800" b="1">
                    <a:solidFill>
                      <a:srgbClr val="0000CC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OS</a:t>
                </a:r>
              </a:p>
            </p:txBody>
          </p:sp>
          <p:pic>
            <p:nvPicPr>
              <p:cNvPr id="42" name="Picture 11" descr="computer-case-keyboard-mouse-monitor-12785221">
                <a:extLst>
                  <a:ext uri="{FF2B5EF4-FFF2-40B4-BE49-F238E27FC236}">
                    <a16:creationId xmlns:a16="http://schemas.microsoft.com/office/drawing/2014/main" id="{0A968E7B-C64E-47C4-A884-835AF21347D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2904" t="29160" r="2715" b="26530"/>
              <a:stretch>
                <a:fillRect/>
              </a:stretch>
            </p:blipFill>
            <p:spPr bwMode="auto">
              <a:xfrm>
                <a:off x="1680" y="2319"/>
                <a:ext cx="1200" cy="1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3" name="Line 12">
                <a:extLst>
                  <a:ext uri="{FF2B5EF4-FFF2-40B4-BE49-F238E27FC236}">
                    <a16:creationId xmlns:a16="http://schemas.microsoft.com/office/drawing/2014/main" id="{B9992D72-34F4-4A4C-B29F-0AD3AC981B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3424"/>
                <a:ext cx="216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2700000" algn="ctr" rotWithShape="0">
                  <a:srgbClr val="0000CC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44" name="Rectangle 13">
                <a:extLst>
                  <a:ext uri="{FF2B5EF4-FFF2-40B4-BE49-F238E27FC236}">
                    <a16:creationId xmlns:a16="http://schemas.microsoft.com/office/drawing/2014/main" id="{E7F1538C-A9D2-4B74-992E-2D7996FD8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76" y="3168"/>
                <a:ext cx="384" cy="192"/>
              </a:xfrm>
              <a:prstGeom prst="rect">
                <a:avLst/>
              </a:prstGeom>
              <a:solidFill>
                <a:srgbClr val="E2D4D9"/>
              </a:solidFill>
              <a:ln w="317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rtl="0" eaLnBrk="1" hangingPunct="1"/>
                <a:r>
                  <a:rPr lang="en-US" altLang="en-US" sz="800" b="1">
                    <a:solidFill>
                      <a:schemeClr val="accent2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HW</a:t>
                </a:r>
              </a:p>
            </p:txBody>
          </p:sp>
        </p:grpSp>
        <p:pic>
          <p:nvPicPr>
            <p:cNvPr id="11" name="Picture 14" descr="48405289">
              <a:extLst>
                <a:ext uri="{FF2B5EF4-FFF2-40B4-BE49-F238E27FC236}">
                  <a16:creationId xmlns:a16="http://schemas.microsoft.com/office/drawing/2014/main" id="{0DF64106-4D50-4AD7-801D-9F8ECE9FA7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7" y="2661"/>
              <a:ext cx="1001" cy="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" name="Group 15">
              <a:extLst>
                <a:ext uri="{FF2B5EF4-FFF2-40B4-BE49-F238E27FC236}">
                  <a16:creationId xmlns:a16="http://schemas.microsoft.com/office/drawing/2014/main" id="{874C4361-EEA7-4E71-9F50-B27E5AC9F5FD}"/>
                </a:ext>
              </a:extLst>
            </p:cNvPr>
            <p:cNvGrpSpPr>
              <a:grpSpLocks/>
            </p:cNvGrpSpPr>
            <p:nvPr/>
          </p:nvGrpSpPr>
          <p:grpSpPr bwMode="auto">
            <a:xfrm rot="716508">
              <a:off x="2076" y="2699"/>
              <a:ext cx="1889" cy="799"/>
              <a:chOff x="2352" y="2184"/>
              <a:chExt cx="2544" cy="1205"/>
            </a:xfrm>
          </p:grpSpPr>
          <p:pic>
            <p:nvPicPr>
              <p:cNvPr id="36" name="Picture 16" descr="cable-sxchu-internet-1024x571">
                <a:extLst>
                  <a:ext uri="{FF2B5EF4-FFF2-40B4-BE49-F238E27FC236}">
                    <a16:creationId xmlns:a16="http://schemas.microsoft.com/office/drawing/2014/main" id="{7B522147-A264-40FC-9077-B6BEDCFE3FA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352" y="2640"/>
                <a:ext cx="1344" cy="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7" name="Picture 17" descr="cable-sxchu-internet-1024x571">
                <a:extLst>
                  <a:ext uri="{FF2B5EF4-FFF2-40B4-BE49-F238E27FC236}">
                    <a16:creationId xmlns:a16="http://schemas.microsoft.com/office/drawing/2014/main" id="{C932C7A5-A6F7-4B74-B5C9-94E3C481C18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3552" y="2184"/>
                <a:ext cx="1344" cy="7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3" name="Rectangle 18">
              <a:extLst>
                <a:ext uri="{FF2B5EF4-FFF2-40B4-BE49-F238E27FC236}">
                  <a16:creationId xmlns:a16="http://schemas.microsoft.com/office/drawing/2014/main" id="{5DB9F556-3A5D-40CD-AD0D-E4C943B7E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8" y="2919"/>
              <a:ext cx="63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700" b="1">
                  <a:solidFill>
                    <a:schemeClr val="accent2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Message transaction</a:t>
              </a:r>
            </a:p>
          </p:txBody>
        </p:sp>
        <p:grpSp>
          <p:nvGrpSpPr>
            <p:cNvPr id="14" name="Group 19">
              <a:extLst>
                <a:ext uri="{FF2B5EF4-FFF2-40B4-BE49-F238E27FC236}">
                  <a16:creationId xmlns:a16="http://schemas.microsoft.com/office/drawing/2014/main" id="{CCD2FB7B-A194-4320-95D8-1324F42357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6" y="2409"/>
              <a:ext cx="1630" cy="1284"/>
              <a:chOff x="96" y="2184"/>
              <a:chExt cx="2112" cy="1592"/>
            </a:xfrm>
          </p:grpSpPr>
          <p:sp>
            <p:nvSpPr>
              <p:cNvPr id="34" name="Rectangle 20">
                <a:extLst>
                  <a:ext uri="{FF2B5EF4-FFF2-40B4-BE49-F238E27FC236}">
                    <a16:creationId xmlns:a16="http://schemas.microsoft.com/office/drawing/2014/main" id="{A3519C51-83E1-46C6-AEF3-E47AEE5D83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2184"/>
                <a:ext cx="2112" cy="1592"/>
              </a:xfrm>
              <a:prstGeom prst="rect">
                <a:avLst/>
              </a:prstGeom>
              <a:gradFill rotWithShape="1">
                <a:gsLst>
                  <a:gs pos="0">
                    <a:srgbClr val="5E9EFF">
                      <a:alpha val="17000"/>
                    </a:srgbClr>
                  </a:gs>
                  <a:gs pos="39999">
                    <a:srgbClr val="85C2FF">
                      <a:alpha val="17800"/>
                    </a:srgbClr>
                  </a:gs>
                  <a:gs pos="70000">
                    <a:srgbClr val="C4D6EB">
                      <a:alpha val="18400"/>
                    </a:srgbClr>
                  </a:gs>
                  <a:gs pos="100000">
                    <a:srgbClr val="FFEBFA">
                      <a:alpha val="19000"/>
                    </a:srgbClr>
                  </a:gs>
                </a:gsLst>
                <a:lin ang="5400000" scaled="1"/>
              </a:gradFill>
              <a:ln w="12700" algn="ctr">
                <a:solidFill>
                  <a:schemeClr val="accent2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Arial" charset="0"/>
                </a:endParaRPr>
              </a:p>
            </p:txBody>
          </p:sp>
          <p:sp>
            <p:nvSpPr>
              <p:cNvPr id="35" name="Rectangle 21">
                <a:extLst>
                  <a:ext uri="{FF2B5EF4-FFF2-40B4-BE49-F238E27FC236}">
                    <a16:creationId xmlns:a16="http://schemas.microsoft.com/office/drawing/2014/main" id="{86E47A31-512F-4F70-A325-76197FE1E2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4" y="3632"/>
                <a:ext cx="110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700" b="1">
                    <a:solidFill>
                      <a:srgbClr val="0000CC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Stand alone computer</a:t>
                </a:r>
              </a:p>
            </p:txBody>
          </p:sp>
        </p:grpSp>
        <p:grpSp>
          <p:nvGrpSpPr>
            <p:cNvPr id="15" name="Group 22">
              <a:extLst>
                <a:ext uri="{FF2B5EF4-FFF2-40B4-BE49-F238E27FC236}">
                  <a16:creationId xmlns:a16="http://schemas.microsoft.com/office/drawing/2014/main" id="{D37E40F3-0A6F-46EA-B6C4-B3F1449EDF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51" y="2389"/>
              <a:ext cx="1489" cy="1299"/>
              <a:chOff x="3552" y="2184"/>
              <a:chExt cx="2112" cy="1608"/>
            </a:xfrm>
          </p:grpSpPr>
          <p:sp>
            <p:nvSpPr>
              <p:cNvPr id="32" name="Rectangle 23">
                <a:extLst>
                  <a:ext uri="{FF2B5EF4-FFF2-40B4-BE49-F238E27FC236}">
                    <a16:creationId xmlns:a16="http://schemas.microsoft.com/office/drawing/2014/main" id="{37601AAF-70B1-4D95-ACBB-171075F5C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2" y="2184"/>
                <a:ext cx="2112" cy="1592"/>
              </a:xfrm>
              <a:prstGeom prst="rect">
                <a:avLst/>
              </a:prstGeom>
              <a:gradFill rotWithShape="1">
                <a:gsLst>
                  <a:gs pos="0">
                    <a:srgbClr val="A68CE8">
                      <a:alpha val="18999"/>
                    </a:srgbClr>
                  </a:gs>
                  <a:gs pos="100000">
                    <a:srgbClr val="FFF2D9">
                      <a:alpha val="17000"/>
                    </a:srgbClr>
                  </a:gs>
                </a:gsLst>
                <a:lin ang="5400000" scaled="1"/>
              </a:gradFill>
              <a:ln w="12700" algn="ctr">
                <a:solidFill>
                  <a:schemeClr val="accent2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33" name="Rectangle 24">
                <a:extLst>
                  <a:ext uri="{FF2B5EF4-FFF2-40B4-BE49-F238E27FC236}">
                    <a16:creationId xmlns:a16="http://schemas.microsoft.com/office/drawing/2014/main" id="{418E2C77-D0AD-431D-9BCB-6E6E96C074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2" y="3648"/>
                <a:ext cx="110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700" b="1">
                    <a:solidFill>
                      <a:srgbClr val="0000CC"/>
                    </a:solidFill>
                    <a:latin typeface="Tahoma" panose="020B0604030504040204" pitchFamily="34" charset="0"/>
                    <a:cs typeface="Tahoma" panose="020B0604030504040204" pitchFamily="34" charset="0"/>
                  </a:rPr>
                  <a:t>Internet</a:t>
                </a:r>
              </a:p>
            </p:txBody>
          </p:sp>
        </p:grpSp>
        <p:pic>
          <p:nvPicPr>
            <p:cNvPr id="16" name="Picture 25" descr="data_transfer">
              <a:extLst>
                <a:ext uri="{FF2B5EF4-FFF2-40B4-BE49-F238E27FC236}">
                  <a16:creationId xmlns:a16="http://schemas.microsoft.com/office/drawing/2014/main" id="{95A94672-29AA-4DA1-A8C3-A870D496DE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0" y="3204"/>
              <a:ext cx="597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7" name="Group 27">
              <a:extLst>
                <a:ext uri="{FF2B5EF4-FFF2-40B4-BE49-F238E27FC236}">
                  <a16:creationId xmlns:a16="http://schemas.microsoft.com/office/drawing/2014/main" id="{D10D21FB-22DE-49DE-9641-7774C250C0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2304"/>
              <a:ext cx="408" cy="654"/>
              <a:chOff x="1727" y="1488"/>
              <a:chExt cx="529" cy="864"/>
            </a:xfrm>
          </p:grpSpPr>
          <p:sp>
            <p:nvSpPr>
              <p:cNvPr id="30" name="Line 28">
                <a:extLst>
                  <a:ext uri="{FF2B5EF4-FFF2-40B4-BE49-F238E27FC236}">
                    <a16:creationId xmlns:a16="http://schemas.microsoft.com/office/drawing/2014/main" id="{73D20993-FE30-4EB8-A08B-19F16866B3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V="1">
                <a:off x="1727" y="2352"/>
                <a:ext cx="529" cy="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29">
                <a:extLst>
                  <a:ext uri="{FF2B5EF4-FFF2-40B4-BE49-F238E27FC236}">
                    <a16:creationId xmlns:a16="http://schemas.microsoft.com/office/drawing/2014/main" id="{9EADE66E-81A6-40AD-B5A2-A61113541F9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0800000" flipV="1">
                <a:off x="2248" y="1488"/>
                <a:ext cx="0" cy="864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8" name="AutoShape 30" descr="لوحة قماشية">
              <a:extLst>
                <a:ext uri="{FF2B5EF4-FFF2-40B4-BE49-F238E27FC236}">
                  <a16:creationId xmlns:a16="http://schemas.microsoft.com/office/drawing/2014/main" id="{E5E1D78D-8C44-42E9-88E7-7EE766ABB5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1" y="2282"/>
              <a:ext cx="1911" cy="114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35921" dir="13500000" algn="ctr" rotWithShape="0">
                <a:srgbClr val="A68CE8"/>
              </a:outerShdw>
            </a:effec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800" b="1">
                  <a:solidFill>
                    <a:srgbClr val="0000CC"/>
                  </a:solidFill>
                  <a:latin typeface="Tahoma" pitchFamily="34" charset="0"/>
                  <a:cs typeface="Tahoma" pitchFamily="34" charset="0"/>
                </a:rPr>
                <a:t>Data may be disclosed, abused, modified or damaged.</a:t>
              </a:r>
            </a:p>
          </p:txBody>
        </p:sp>
        <p:sp>
          <p:nvSpPr>
            <p:cNvPr id="19" name="AutoShape 32" descr="باقة أزهار">
              <a:extLst>
                <a:ext uri="{FF2B5EF4-FFF2-40B4-BE49-F238E27FC236}">
                  <a16:creationId xmlns:a16="http://schemas.microsoft.com/office/drawing/2014/main" id="{0E29644F-D88B-40B1-858A-746CBAB999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0" y="3697"/>
              <a:ext cx="1866" cy="12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8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CC"/>
              </a:outerShdw>
            </a:effectLst>
          </p:spPr>
          <p:txBody>
            <a:bodyPr lIns="0" tIns="0" rIns="0" bIns="0" anchor="ctr"/>
            <a:lstStyle/>
            <a:p>
              <a:pPr>
                <a:defRPr/>
              </a:pPr>
              <a:r>
                <a:rPr lang="en-US" sz="800" b="1">
                  <a:solidFill>
                    <a:schemeClr val="accent2"/>
                  </a:solidFill>
                  <a:latin typeface="Tahoma" pitchFamily="34" charset="0"/>
                  <a:cs typeface="Tahoma" pitchFamily="34" charset="0"/>
                </a:rPr>
                <a:t>message may be intercepted, modified or fabricated.</a:t>
              </a:r>
            </a:p>
          </p:txBody>
        </p:sp>
        <p:sp>
          <p:nvSpPr>
            <p:cNvPr id="20" name="Line 33">
              <a:extLst>
                <a:ext uri="{FF2B5EF4-FFF2-40B4-BE49-F238E27FC236}">
                  <a16:creationId xmlns:a16="http://schemas.microsoft.com/office/drawing/2014/main" id="{9CA190E8-7A90-41B7-9C4C-311CA2C8D8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2" y="3442"/>
              <a:ext cx="0" cy="2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utoShape 34">
              <a:extLst>
                <a:ext uri="{FF2B5EF4-FFF2-40B4-BE49-F238E27FC236}">
                  <a16:creationId xmlns:a16="http://schemas.microsoft.com/office/drawing/2014/main" id="{5120AE5B-5FAF-4112-91C9-0FBDCB3568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8" y="2584"/>
              <a:ext cx="1556" cy="270"/>
            </a:xfrm>
            <a:prstGeom prst="leftArrow">
              <a:avLst>
                <a:gd name="adj1" fmla="val 56546"/>
                <a:gd name="adj2" fmla="val 98344"/>
              </a:avLst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rtl="0" eaLnBrk="1" hangingPunct="1"/>
              <a:r>
                <a:rPr lang="en-US" altLang="en-US" sz="700" b="1">
                  <a:solidFill>
                    <a:schemeClr val="bg1"/>
                  </a:solidFill>
                  <a:latin typeface="Tahoma" panose="020B0604030504040204" pitchFamily="34" charset="0"/>
                  <a:cs typeface="Tahoma" panose="020B0604030504040204" pitchFamily="34" charset="0"/>
                </a:rPr>
                <a:t>    Intrusion may be performed</a:t>
              </a:r>
              <a:endParaRPr lang="en-US" altLang="en-US" sz="700" b="1">
                <a:solidFill>
                  <a:schemeClr val="bg1"/>
                </a:solidFill>
              </a:endParaRPr>
            </a:p>
          </p:txBody>
        </p:sp>
        <p:sp>
          <p:nvSpPr>
            <p:cNvPr id="22" name="Line 36">
              <a:extLst>
                <a:ext uri="{FF2B5EF4-FFF2-40B4-BE49-F238E27FC236}">
                  <a16:creationId xmlns:a16="http://schemas.microsoft.com/office/drawing/2014/main" id="{2F515D77-269B-4E4F-8DD8-0E13981F766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2187" y="3039"/>
              <a:ext cx="0" cy="1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37">
              <a:extLst>
                <a:ext uri="{FF2B5EF4-FFF2-40B4-BE49-F238E27FC236}">
                  <a16:creationId xmlns:a16="http://schemas.microsoft.com/office/drawing/2014/main" id="{5298E1D7-4A3B-43F8-828D-9EE29D7D8AE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V="1">
              <a:off x="2187" y="3194"/>
              <a:ext cx="0" cy="1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38">
              <a:extLst>
                <a:ext uri="{FF2B5EF4-FFF2-40B4-BE49-F238E27FC236}">
                  <a16:creationId xmlns:a16="http://schemas.microsoft.com/office/drawing/2014/main" id="{31B27FD4-46DC-457A-9FC4-1B80F4D2F4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1" y="3106"/>
              <a:ext cx="0" cy="79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5" name="Group 39">
              <a:extLst>
                <a:ext uri="{FF2B5EF4-FFF2-40B4-BE49-F238E27FC236}">
                  <a16:creationId xmlns:a16="http://schemas.microsoft.com/office/drawing/2014/main" id="{C9C58447-1D8E-4402-8B56-6E935F9669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3" y="3423"/>
              <a:ext cx="1260" cy="503"/>
              <a:chOff x="144" y="2928"/>
              <a:chExt cx="1632" cy="624"/>
            </a:xfrm>
          </p:grpSpPr>
          <p:sp>
            <p:nvSpPr>
              <p:cNvPr id="27" name="AutoShape 40" descr="لوحة قماشية">
                <a:extLst>
                  <a:ext uri="{FF2B5EF4-FFF2-40B4-BE49-F238E27FC236}">
                    <a16:creationId xmlns:a16="http://schemas.microsoft.com/office/drawing/2014/main" id="{D043E7FC-B362-4836-8124-4CC840DDAE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" y="3360"/>
                <a:ext cx="1632" cy="192"/>
              </a:xfrm>
              <a:prstGeom prst="roundRect">
                <a:avLst>
                  <a:gd name="adj" fmla="val 16667"/>
                </a:avLst>
              </a:prstGeom>
              <a:blipFill dpi="0" rotWithShape="1">
                <a:blip r:embed="rId7" cstate="print"/>
                <a:srcRect/>
                <a:tile tx="0" ty="0" sx="100000" sy="100000" flip="none" algn="tl"/>
              </a:blip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>
                <a:outerShdw dist="28398" dir="1593903" algn="ctr" rotWithShape="0">
                  <a:schemeClr val="accent2"/>
                </a:outerShdw>
              </a:effectLst>
            </p:spPr>
            <p:txBody>
              <a:bodyPr lIns="0" tIns="0" rIns="0" bIns="0" anchor="ctr"/>
              <a:lstStyle/>
              <a:p>
                <a:pPr>
                  <a:defRPr/>
                </a:pPr>
                <a:r>
                  <a:rPr lang="en-US" sz="700" b="1">
                    <a:solidFill>
                      <a:srgbClr val="0000CC"/>
                    </a:solidFill>
                    <a:latin typeface="Tahoma" pitchFamily="34" charset="0"/>
                    <a:cs typeface="Tahoma" pitchFamily="34" charset="0"/>
                  </a:rPr>
                  <a:t>Hardware may be destructed</a:t>
                </a:r>
              </a:p>
            </p:txBody>
          </p:sp>
          <p:sp>
            <p:nvSpPr>
              <p:cNvPr id="28" name="Line 41">
                <a:extLst>
                  <a:ext uri="{FF2B5EF4-FFF2-40B4-BE49-F238E27FC236}">
                    <a16:creationId xmlns:a16="http://schemas.microsoft.com/office/drawing/2014/main" id="{84A63556-01CF-43D5-B8CA-1C19385D5E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V="1">
                <a:off x="1344" y="2840"/>
                <a:ext cx="0" cy="192"/>
              </a:xfrm>
              <a:prstGeom prst="line">
                <a:avLst/>
              </a:prstGeom>
              <a:noFill/>
              <a:ln w="28575">
                <a:solidFill>
                  <a:schemeClr val="accent2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42">
                <a:extLst>
                  <a:ext uri="{FF2B5EF4-FFF2-40B4-BE49-F238E27FC236}">
                    <a16:creationId xmlns:a16="http://schemas.microsoft.com/office/drawing/2014/main" id="{AFB224BE-545E-4259-B0AC-BA27BFD3585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8" y="2928"/>
                <a:ext cx="0" cy="432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" name="AutoShape 35" descr="لوحة قماشية">
              <a:extLst>
                <a:ext uri="{FF2B5EF4-FFF2-40B4-BE49-F238E27FC236}">
                  <a16:creationId xmlns:a16="http://schemas.microsoft.com/office/drawing/2014/main" id="{A9E60F85-78F1-4644-881C-A4339FF634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5" y="3852"/>
              <a:ext cx="1216" cy="10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  <a:headEnd/>
              <a:tailEnd/>
            </a:ln>
            <a:effectLst>
              <a:outerShdw dist="28398" dir="1593903" algn="ctr" rotWithShape="0">
                <a:schemeClr val="accent2"/>
              </a:outerShdw>
            </a:effectLst>
          </p:spPr>
          <p:txBody>
            <a:bodyPr lIns="0" rIns="0" anchor="ctr"/>
            <a:lstStyle/>
            <a:p>
              <a:pPr>
                <a:defRPr/>
              </a:pPr>
              <a:r>
                <a:rPr lang="en-US" sz="800" b="1">
                  <a:solidFill>
                    <a:srgbClr val="0000CC"/>
                  </a:solidFill>
                  <a:latin typeface="Tahoma" pitchFamily="34" charset="0"/>
                  <a:cs typeface="Tahoma" pitchFamily="34" charset="0"/>
                </a:rPr>
                <a:t>Malware may infect the system.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9919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396EC-0E73-4B12-A6D7-40BD8E3C498C}"/>
              </a:ext>
            </a:extLst>
          </p:cNvPr>
          <p:cNvSpPr/>
          <p:nvPr/>
        </p:nvSpPr>
        <p:spPr>
          <a:xfrm>
            <a:off x="842182" y="1726987"/>
            <a:ext cx="105076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Interchangeable Terms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differences lie in the approach to the subject, the methodologies used and the areas of concentration.</a:t>
            </a:r>
          </a:p>
        </p:txBody>
      </p:sp>
      <p:sp>
        <p:nvSpPr>
          <p:cNvPr id="45" name="AutoShape 11">
            <a:extLst>
              <a:ext uri="{FF2B5EF4-FFF2-40B4-BE49-F238E27FC236}">
                <a16:creationId xmlns:a16="http://schemas.microsoft.com/office/drawing/2014/main" id="{280D06FD-5292-42E4-85FE-3178D9525ED3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1676400" y="2969420"/>
            <a:ext cx="4267200" cy="3124200"/>
          </a:xfrm>
          <a:prstGeom prst="roundRect">
            <a:avLst>
              <a:gd name="adj" fmla="val 6343"/>
            </a:avLst>
          </a:prstGeom>
          <a:gradFill rotWithShape="1">
            <a:gsLst>
              <a:gs pos="0">
                <a:srgbClr val="BFDBC5">
                  <a:alpha val="42998"/>
                </a:srgbClr>
              </a:gs>
              <a:gs pos="100000">
                <a:srgbClr val="FDE9CB">
                  <a:alpha val="42000"/>
                </a:srgbClr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solidFill>
                  <a:schemeClr val="accent2"/>
                </a:solidFill>
                <a:latin typeface="Bimini" pitchFamily="2" charset="0"/>
                <a:cs typeface="Tahoma" panose="020B0604030504040204" pitchFamily="34" charset="0"/>
              </a:rPr>
              <a:t>Information or data security</a:t>
            </a:r>
            <a:endParaRPr lang="en-US" altLang="en-US" sz="1800" b="1" u="sng" dirty="0">
              <a:solidFill>
                <a:schemeClr val="folHlink"/>
              </a:solidFill>
              <a:latin typeface="Bimini" pitchFamily="2" charset="0"/>
              <a:cs typeface="Tahoma" panose="020B0604030504040204" pitchFamily="34" charset="0"/>
            </a:endParaRPr>
          </a:p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Char char="v"/>
            </a:pP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It means protecting information and information systems from unauthorized access, use, disclosure, disruption, modification, perusal, inspection, recording or destruction. </a:t>
            </a:r>
          </a:p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Char char="v"/>
            </a:pP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It is concerned with the confidentiality, integrity and availability of data.</a:t>
            </a:r>
          </a:p>
        </p:txBody>
      </p:sp>
      <p:sp>
        <p:nvSpPr>
          <p:cNvPr id="46" name="AutoShape 11">
            <a:extLst>
              <a:ext uri="{FF2B5EF4-FFF2-40B4-BE49-F238E27FC236}">
                <a16:creationId xmlns:a16="http://schemas.microsoft.com/office/drawing/2014/main" id="{25125DA4-A085-4A67-B462-6DAB45B53C30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6096000" y="2969420"/>
            <a:ext cx="4267200" cy="3124200"/>
          </a:xfrm>
          <a:prstGeom prst="roundRect">
            <a:avLst>
              <a:gd name="adj" fmla="val 6713"/>
            </a:avLst>
          </a:prstGeom>
          <a:gradFill rotWithShape="1">
            <a:gsLst>
              <a:gs pos="0">
                <a:srgbClr val="FDE9CB">
                  <a:alpha val="42000"/>
                </a:srgbClr>
              </a:gs>
              <a:gs pos="100000">
                <a:srgbClr val="BFDBC5">
                  <a:alpha val="42998"/>
                </a:srgbClr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solidFill>
                  <a:schemeClr val="accent2"/>
                </a:solidFill>
                <a:latin typeface="Bimini" pitchFamily="2" charset="0"/>
                <a:cs typeface="Tahoma" panose="020B0604030504040204" pitchFamily="34" charset="0"/>
              </a:rPr>
              <a:t>Computer system security</a:t>
            </a:r>
            <a:endParaRPr lang="en-US" altLang="en-US" sz="1800" b="1" u="sng" dirty="0">
              <a:solidFill>
                <a:schemeClr val="folHlink"/>
              </a:solidFill>
              <a:latin typeface="Bimini" pitchFamily="2" charset="0"/>
              <a:cs typeface="Tahoma" panose="020B0604030504040204" pitchFamily="34" charset="0"/>
            </a:endParaRPr>
          </a:p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Char char="v"/>
            </a:pP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It can focus on ensuring the availability and correct operation of a computer system without concern for the information stored or processed. </a:t>
            </a:r>
          </a:p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Char char="v"/>
            </a:pP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It is the generic name for tools designed to protect the processed and stored data and to thwart hackers.</a:t>
            </a:r>
          </a:p>
        </p:txBody>
      </p:sp>
    </p:spTree>
    <p:extLst>
      <p:ext uri="{BB962C8B-B14F-4D97-AF65-F5344CB8AC3E}">
        <p14:creationId xmlns:p14="http://schemas.microsoft.com/office/powerpoint/2010/main" val="390679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500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0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5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0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 animBg="1"/>
      <p:bldP spid="45" grpId="1" build="allAtOnce" animBg="1"/>
      <p:bldP spid="46" grpId="0" build="p" animBg="1"/>
      <p:bldP spid="46" grpId="1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396EC-0E73-4B12-A6D7-40BD8E3C498C}"/>
              </a:ext>
            </a:extLst>
          </p:cNvPr>
          <p:cNvSpPr/>
          <p:nvPr/>
        </p:nvSpPr>
        <p:spPr>
          <a:xfrm>
            <a:off x="842182" y="1726987"/>
            <a:ext cx="105076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Interchangeable Terms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differences lie in the approach to the subject, the methodologies used and the areas of concentration.</a:t>
            </a:r>
          </a:p>
        </p:txBody>
      </p:sp>
      <p:sp>
        <p:nvSpPr>
          <p:cNvPr id="9" name="AutoShape 11">
            <a:extLst>
              <a:ext uri="{FF2B5EF4-FFF2-40B4-BE49-F238E27FC236}">
                <a16:creationId xmlns:a16="http://schemas.microsoft.com/office/drawing/2014/main" id="{2B62A354-10AF-4B0B-9038-F8F685293357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1476876" y="2914131"/>
            <a:ext cx="4267200" cy="2819400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rgbClr val="FDE9CB">
                  <a:alpha val="42000"/>
                </a:srgbClr>
              </a:gs>
              <a:gs pos="100000">
                <a:srgbClr val="BFDBC5">
                  <a:alpha val="42998"/>
                </a:srgbClr>
              </a:gs>
            </a:gsLst>
            <a:lin ang="0" scaled="1"/>
          </a:gradFill>
          <a:ln w="635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solidFill>
                  <a:schemeClr val="accent2"/>
                </a:solidFill>
                <a:latin typeface="Bimini" pitchFamily="2" charset="0"/>
                <a:cs typeface="Tahoma" panose="020B0604030504040204" pitchFamily="34" charset="0"/>
              </a:rPr>
              <a:t>Network security</a:t>
            </a:r>
            <a:endParaRPr lang="en-US" altLang="en-US" sz="1800" b="1" u="sng" dirty="0">
              <a:solidFill>
                <a:schemeClr val="folHlink"/>
              </a:solidFill>
              <a:latin typeface="Bimini" pitchFamily="2" charset="0"/>
              <a:cs typeface="Tahoma" panose="020B0604030504040204" pitchFamily="34" charset="0"/>
            </a:endParaRPr>
          </a:p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Char char="v"/>
            </a:pP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It is the generic name for the collection of tools designed to protect data during their transmission.</a:t>
            </a: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9B5538A0-8ED5-47DF-A0A1-5B1D612B6024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5912705" y="2903160"/>
            <a:ext cx="4267200" cy="2819400"/>
          </a:xfrm>
          <a:prstGeom prst="roundRect">
            <a:avLst>
              <a:gd name="adj" fmla="val 11505"/>
            </a:avLst>
          </a:prstGeom>
          <a:gradFill rotWithShape="1">
            <a:gsLst>
              <a:gs pos="0">
                <a:srgbClr val="FDE9CB">
                  <a:alpha val="42000"/>
                </a:srgbClr>
              </a:gs>
              <a:gs pos="100000">
                <a:srgbClr val="BFDBC5">
                  <a:alpha val="42998"/>
                </a:srgbClr>
              </a:gs>
            </a:gsLst>
            <a:lin ang="0" scaled="1"/>
          </a:gradFill>
          <a:ln w="6350" algn="ctr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solidFill>
                  <a:schemeClr val="accent2"/>
                </a:solidFill>
                <a:latin typeface="Bimini" pitchFamily="2" charset="0"/>
                <a:cs typeface="Tahoma" panose="020B0604030504040204" pitchFamily="34" charset="0"/>
              </a:rPr>
              <a:t>Cyber security</a:t>
            </a:r>
            <a:endParaRPr lang="en-US" altLang="en-US" sz="1800" b="1" u="sng" dirty="0">
              <a:solidFill>
                <a:schemeClr val="folHlink"/>
              </a:solidFill>
              <a:latin typeface="Bimini" pitchFamily="2" charset="0"/>
              <a:cs typeface="Tahoma" panose="020B0604030504040204" pitchFamily="34" charset="0"/>
            </a:endParaRPr>
          </a:p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Char char="v"/>
            </a:pP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In connection with the Internet, the term </a:t>
            </a:r>
            <a:r>
              <a:rPr lang="en-US" altLang="en-US" sz="1800" b="1" dirty="0">
                <a:latin typeface="Bimini" pitchFamily="2" charset="0"/>
                <a:cs typeface="Tahoma" panose="020B0604030504040204" pitchFamily="34" charset="0"/>
              </a:rPr>
              <a:t>Cyber security</a:t>
            </a:r>
            <a:r>
              <a:rPr lang="en-US" altLang="en-US" sz="1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is often used. </a:t>
            </a:r>
          </a:p>
          <a:p>
            <a:pPr algn="l" rtl="0" eaLnBrk="1" hangingPunct="1">
              <a:lnSpc>
                <a:spcPct val="110000"/>
              </a:lnSpc>
              <a:buSzPct val="70000"/>
              <a:buFont typeface="Wingdings" panose="05000000000000000000" pitchFamily="2" charset="2"/>
              <a:buChar char="v"/>
            </a:pPr>
            <a:r>
              <a:rPr lang="en-US" altLang="en-US" sz="1800" dirty="0">
                <a:latin typeface="Tahoma" panose="020B0604030504040204" pitchFamily="34" charset="0"/>
                <a:cs typeface="Tahoma" panose="020B0604030504040204" pitchFamily="34" charset="0"/>
              </a:rPr>
              <a:t>It is the generic name for the collection of tools designed to protect the resources of a private network from users of other networks.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CC85B5-004D-468B-9C1B-2871420853A9}"/>
              </a:ext>
            </a:extLst>
          </p:cNvPr>
          <p:cNvSpPr/>
          <p:nvPr/>
        </p:nvSpPr>
        <p:spPr>
          <a:xfrm>
            <a:off x="901522" y="5740554"/>
            <a:ext cx="101365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Cyber security </a:t>
            </a:r>
            <a:r>
              <a:rPr lang="en-US" dirty="0"/>
              <a:t>refers to the body of technologies, processes, and practices designed to protect networks, devices,  programs, and data from attack, damage, or unauthorized  access.</a:t>
            </a:r>
          </a:p>
        </p:txBody>
      </p:sp>
    </p:spTree>
    <p:extLst>
      <p:ext uri="{BB962C8B-B14F-4D97-AF65-F5344CB8AC3E}">
        <p14:creationId xmlns:p14="http://schemas.microsoft.com/office/powerpoint/2010/main" val="308109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  <p:bldP spid="9" grpId="1" build="allAtOnce" animBg="1"/>
      <p:bldP spid="11" grpId="0" build="p" animBg="1"/>
      <p:bldP spid="11" grpId="1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Security </a:t>
            </a:r>
          </a:p>
          <a:p>
            <a:pPr algn="ctr" rtl="1"/>
            <a:endParaRPr lang="en-GB" sz="3200" dirty="0"/>
          </a:p>
        </p:txBody>
      </p:sp>
      <p:sp>
        <p:nvSpPr>
          <p:cNvPr id="10" name="مستطيل 6">
            <a:extLst>
              <a:ext uri="{FF2B5EF4-FFF2-40B4-BE49-F238E27FC236}">
                <a16:creationId xmlns:a16="http://schemas.microsoft.com/office/drawing/2014/main" id="{4E7B6275-0CBB-42AD-846A-DE2C18E90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12" name="Group 18">
            <a:extLst>
              <a:ext uri="{FF2B5EF4-FFF2-40B4-BE49-F238E27FC236}">
                <a16:creationId xmlns:a16="http://schemas.microsoft.com/office/drawing/2014/main" id="{03812F6F-6319-406D-A6E0-5DB247169BEA}"/>
              </a:ext>
            </a:extLst>
          </p:cNvPr>
          <p:cNvGrpSpPr>
            <a:grpSpLocks/>
          </p:cNvGrpSpPr>
          <p:nvPr/>
        </p:nvGrpSpPr>
        <p:grpSpPr bwMode="auto">
          <a:xfrm>
            <a:off x="2714952" y="2177381"/>
            <a:ext cx="5880100" cy="931862"/>
            <a:chOff x="1064" y="1389"/>
            <a:chExt cx="3704" cy="587"/>
          </a:xfrm>
        </p:grpSpPr>
        <p:sp>
          <p:nvSpPr>
            <p:cNvPr id="13" name="Line 5">
              <a:extLst>
                <a:ext uri="{FF2B5EF4-FFF2-40B4-BE49-F238E27FC236}">
                  <a16:creationId xmlns:a16="http://schemas.microsoft.com/office/drawing/2014/main" id="{8A4FC8B2-19FC-411A-9EE8-CEA964888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6">
              <a:extLst>
                <a:ext uri="{FF2B5EF4-FFF2-40B4-BE49-F238E27FC236}">
                  <a16:creationId xmlns:a16="http://schemas.microsoft.com/office/drawing/2014/main" id="{6DC1ACA9-8151-4421-9BB6-7EAB8098B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7">
              <a:extLst>
                <a:ext uri="{FF2B5EF4-FFF2-40B4-BE49-F238E27FC236}">
                  <a16:creationId xmlns:a16="http://schemas.microsoft.com/office/drawing/2014/main" id="{EFD5CDD9-8A1C-4157-BEB7-0B45BA8505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6" name="Line 8">
              <a:extLst>
                <a:ext uri="{FF2B5EF4-FFF2-40B4-BE49-F238E27FC236}">
                  <a16:creationId xmlns:a16="http://schemas.microsoft.com/office/drawing/2014/main" id="{BF2FC70E-D56E-4C59-983F-A63463604F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7" name="Line 9">
              <a:extLst>
                <a:ext uri="{FF2B5EF4-FFF2-40B4-BE49-F238E27FC236}">
                  <a16:creationId xmlns:a16="http://schemas.microsoft.com/office/drawing/2014/main" id="{1D4352B2-518C-45BF-BB5E-5EC98E4F2A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8" name="Line 10">
              <a:extLst>
                <a:ext uri="{FF2B5EF4-FFF2-40B4-BE49-F238E27FC236}">
                  <a16:creationId xmlns:a16="http://schemas.microsoft.com/office/drawing/2014/main" id="{144A2B01-9B58-4C70-AFF6-7F44FFFAFC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9" name="AutoShape 12">
            <a:extLst>
              <a:ext uri="{FF2B5EF4-FFF2-40B4-BE49-F238E27FC236}">
                <a16:creationId xmlns:a16="http://schemas.microsoft.com/office/drawing/2014/main" id="{056567DA-253D-499D-8E7D-620D43F26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390" y="2867943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3">
            <a:extLst>
              <a:ext uri="{FF2B5EF4-FFF2-40B4-BE49-F238E27FC236}">
                <a16:creationId xmlns:a16="http://schemas.microsoft.com/office/drawing/2014/main" id="{EA527442-AFB1-4C25-810A-75B8613D0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152" y="2874293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Data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access control</a:t>
            </a:r>
            <a:endParaRPr lang="en-US" dirty="0">
              <a:cs typeface="Arial" charset="0"/>
            </a:endParaRPr>
          </a:p>
        </p:txBody>
      </p:sp>
      <p:sp>
        <p:nvSpPr>
          <p:cNvPr id="21" name="AutoShape 15">
            <a:extLst>
              <a:ext uri="{FF2B5EF4-FFF2-40B4-BE49-F238E27FC236}">
                <a16:creationId xmlns:a16="http://schemas.microsoft.com/office/drawing/2014/main" id="{77F872D6-93FD-45AB-A1E8-35310DD72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8852" y="287905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administration</a:t>
            </a:r>
            <a:endParaRPr lang="en-US" dirty="0">
              <a:cs typeface="Arial" charset="0"/>
            </a:endParaRPr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81B217B5-924C-43AE-884F-189CDF9521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852" y="2885406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System design</a:t>
            </a:r>
            <a:endParaRPr lang="en-US" dirty="0">
              <a:cs typeface="Arial" charset="0"/>
            </a:endParaRPr>
          </a:p>
        </p:txBody>
      </p:sp>
      <p:sp>
        <p:nvSpPr>
          <p:cNvPr id="23" name="AutoShape 17">
            <a:extLst>
              <a:ext uri="{FF2B5EF4-FFF2-40B4-BE49-F238E27FC236}">
                <a16:creationId xmlns:a16="http://schemas.microsoft.com/office/drawing/2014/main" id="{B1B66308-E775-4058-829A-5DDFC84A7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9252" y="1877343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Methods of providing security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646F52-E1BB-4A96-97EA-DCE5DEDC14CA}"/>
              </a:ext>
            </a:extLst>
          </p:cNvPr>
          <p:cNvSpPr/>
          <p:nvPr/>
        </p:nvSpPr>
        <p:spPr>
          <a:xfrm>
            <a:off x="1267704" y="3841909"/>
            <a:ext cx="9422295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1- System access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refers to the process of ensuring that unauthorized users don't get into the system, and forcing authorized users to be security-conscious.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example, changing their passwords on a regular basis.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system also protects password data and keeps track of who's doing what in the system, especially if what they're doing is security-related such as logging in, trying to open a file, using special privileges.</a:t>
            </a:r>
          </a:p>
        </p:txBody>
      </p:sp>
    </p:spTree>
    <p:extLst>
      <p:ext uri="{BB962C8B-B14F-4D97-AF65-F5344CB8AC3E}">
        <p14:creationId xmlns:p14="http://schemas.microsoft.com/office/powerpoint/2010/main" val="150936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1025</Words>
  <Application>Microsoft Office PowerPoint</Application>
  <PresentationFormat>Widescreen</PresentationFormat>
  <Paragraphs>118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Bimini</vt:lpstr>
      <vt:lpstr>Bimini-Extended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1#Lecture   Introduction to  Computer Security – Part 2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1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264</cp:revision>
  <dcterms:created xsi:type="dcterms:W3CDTF">2021-05-23T05:55:00Z</dcterms:created>
  <dcterms:modified xsi:type="dcterms:W3CDTF">2023-01-18T06:07:37Z</dcterms:modified>
</cp:coreProperties>
</file>