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379" r:id="rId3"/>
    <p:sldId id="327" r:id="rId4"/>
    <p:sldId id="391" r:id="rId5"/>
    <p:sldId id="370" r:id="rId6"/>
    <p:sldId id="392" r:id="rId7"/>
    <p:sldId id="393" r:id="rId8"/>
    <p:sldId id="364" r:id="rId9"/>
    <p:sldId id="32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Introduction to 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Computer Security – Part 1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D93ADBD8-3E2A-40C7-8A8B-7F8AF5185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866" y="1595736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Facets of the security problem of computer systems.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Meaning of security. </a:t>
            </a: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>
                <a:latin typeface="Sakkal Majalla" panose="02000000000000000000" pitchFamily="2" charset="-78"/>
                <a:cs typeface="Sakkal Majalla" panose="02000000000000000000" pitchFamily="2" charset="-78"/>
              </a:rPr>
              <a:t>Vulnerabilities of computer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>
                <a:latin typeface="Sakkal Majalla" panose="02000000000000000000" pitchFamily="2" charset="-78"/>
                <a:cs typeface="Sakkal Majalla" panose="02000000000000000000" pitchFamily="2" charset="-78"/>
              </a:rPr>
              <a:t>Importance </a:t>
            </a: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of computer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Goals of system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domains.</a:t>
            </a: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2" name="مستطيل 6">
            <a:extLst>
              <a:ext uri="{FF2B5EF4-FFF2-40B4-BE49-F238E27FC236}">
                <a16:creationId xmlns:a16="http://schemas.microsoft.com/office/drawing/2014/main" id="{48D21C0A-002C-ED2F-AE59-AB3B16FCA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54AD5ED6-93AC-437F-B7A0-7401CE565E7D}"/>
              </a:ext>
            </a:extLst>
          </p:cNvPr>
          <p:cNvGrpSpPr/>
          <p:nvPr/>
        </p:nvGrpSpPr>
        <p:grpSpPr>
          <a:xfrm>
            <a:off x="3695493" y="683669"/>
            <a:ext cx="5441472" cy="523220"/>
            <a:chOff x="4792288" y="1167116"/>
            <a:chExt cx="3915777" cy="52322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F071597-2381-4BC2-A334-18A3685CC153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/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Trace the history of security industry.</a:t>
              </a:r>
            </a:p>
          </p:txBody>
        </p:sp>
        <p:sp>
          <p:nvSpPr>
            <p:cNvPr id="3" name="شكل بيضاوي 2">
              <a:extLst>
                <a:ext uri="{FF2B5EF4-FFF2-40B4-BE49-F238E27FC236}">
                  <a16:creationId xmlns:a16="http://schemas.microsoft.com/office/drawing/2014/main" id="{026AB8FF-6667-4014-9BFF-D7080653658C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1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190418" y="2071296"/>
            <a:ext cx="5078038" cy="954107"/>
            <a:chOff x="4792288" y="1167116"/>
            <a:chExt cx="3915777" cy="954107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Identify the main goals of computer security</a:t>
              </a: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3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4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182070" y="3398402"/>
            <a:ext cx="4945516" cy="1384995"/>
            <a:chOff x="4792288" y="1167116"/>
            <a:chExt cx="3915777" cy="1384995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138499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Appreciate the need for security in today’s hostile world</a:t>
              </a: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6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7" name="مجموعة 4">
            <a:extLst>
              <a:ext uri="{FF2B5EF4-FFF2-40B4-BE49-F238E27FC236}">
                <a16:creationId xmlns:a16="http://schemas.microsoft.com/office/drawing/2014/main" id="{28108C90-9DFD-4F11-BD0A-8226999348C5}"/>
              </a:ext>
            </a:extLst>
          </p:cNvPr>
          <p:cNvGrpSpPr/>
          <p:nvPr/>
        </p:nvGrpSpPr>
        <p:grpSpPr>
          <a:xfrm>
            <a:off x="3695493" y="5062264"/>
            <a:ext cx="5595980" cy="954107"/>
            <a:chOff x="4792288" y="1167116"/>
            <a:chExt cx="3915777" cy="954107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CF0120B3-80C2-40AB-8B0C-16EB31B41959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Identify the main Security Domains</a:t>
              </a:r>
            </a:p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9" name="شكل بيضاوي 2">
              <a:extLst>
                <a:ext uri="{FF2B5EF4-FFF2-40B4-BE49-F238E27FC236}">
                  <a16:creationId xmlns:a16="http://schemas.microsoft.com/office/drawing/2014/main" id="{5A4BFD96-EB59-4FB3-858E-B9FAD5656A7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F3CD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4" name="مستطيل 6">
            <a:extLst>
              <a:ext uri="{FF2B5EF4-FFF2-40B4-BE49-F238E27FC236}">
                <a16:creationId xmlns:a16="http://schemas.microsoft.com/office/drawing/2014/main" id="{A74E0E11-701B-8E70-3438-E7271593ED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id="{6E76C6E5-C3DA-42D7-B1D4-766024C4B98E}"/>
              </a:ext>
            </a:extLst>
          </p:cNvPr>
          <p:cNvSpPr/>
          <p:nvPr/>
        </p:nvSpPr>
        <p:spPr>
          <a:xfrm>
            <a:off x="1212978" y="651452"/>
            <a:ext cx="8558143" cy="6781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900371B9-F023-4D5B-BFB1-8B71C0D25591}"/>
              </a:ext>
            </a:extLst>
          </p:cNvPr>
          <p:cNvSpPr txBox="1">
            <a:spLocks/>
          </p:cNvSpPr>
          <p:nvPr/>
        </p:nvSpPr>
        <p:spPr>
          <a:xfrm>
            <a:off x="1084590" y="1003481"/>
            <a:ext cx="2675647" cy="854135"/>
          </a:xfrm>
          <a:prstGeom prst="rect">
            <a:avLst/>
          </a:prstGeom>
        </p:spPr>
        <p:txBody>
          <a:bodyPr vert="horz" lIns="91440" tIns="45720" rIns="91440" bIns="45720" rtlCol="1" anchor="b">
            <a:normAutofit fontScale="92500" lnSpcReduction="1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Facets of the Security Problem </a:t>
            </a:r>
          </a:p>
          <a:p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2" name="Picture 15">
            <a:extLst>
              <a:ext uri="{FF2B5EF4-FFF2-40B4-BE49-F238E27FC236}">
                <a16:creationId xmlns:a16="http://schemas.microsoft.com/office/drawing/2014/main" id="{EDF95CB9-E652-455B-A74D-E1830FCA8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grpSp>
        <p:nvGrpSpPr>
          <p:cNvPr id="19" name="Group 14">
            <a:extLst>
              <a:ext uri="{FF2B5EF4-FFF2-40B4-BE49-F238E27FC236}">
                <a16:creationId xmlns:a16="http://schemas.microsoft.com/office/drawing/2014/main" id="{CBD556CB-7D1B-46B7-B55F-B3D99E3A906C}"/>
              </a:ext>
            </a:extLst>
          </p:cNvPr>
          <p:cNvGrpSpPr>
            <a:grpSpLocks/>
          </p:cNvGrpSpPr>
          <p:nvPr/>
        </p:nvGrpSpPr>
        <p:grpSpPr bwMode="auto">
          <a:xfrm>
            <a:off x="1668791" y="3089829"/>
            <a:ext cx="3024811" cy="2309316"/>
            <a:chOff x="1584" y="1872"/>
            <a:chExt cx="2160" cy="1584"/>
          </a:xfrm>
        </p:grpSpPr>
        <p:sp>
          <p:nvSpPr>
            <p:cNvPr id="21" name="AutoShape 5">
              <a:extLst>
                <a:ext uri="{FF2B5EF4-FFF2-40B4-BE49-F238E27FC236}">
                  <a16:creationId xmlns:a16="http://schemas.microsoft.com/office/drawing/2014/main" id="{B187B628-75C4-4135-8AFD-9B98CBE55D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1872"/>
              <a:ext cx="720" cy="1536"/>
            </a:xfrm>
            <a:prstGeom prst="cube">
              <a:avLst>
                <a:gd name="adj" fmla="val 4611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" name="Rectangle 6">
              <a:extLst>
                <a:ext uri="{FF2B5EF4-FFF2-40B4-BE49-F238E27FC236}">
                  <a16:creationId xmlns:a16="http://schemas.microsoft.com/office/drawing/2014/main" id="{CD781115-AE7B-4899-814A-6811579D4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8" y="2496"/>
              <a:ext cx="384" cy="192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400" b="1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Data</a:t>
              </a:r>
            </a:p>
          </p:txBody>
        </p:sp>
        <p:sp>
          <p:nvSpPr>
            <p:cNvPr id="23" name="Rectangle 7">
              <a:extLst>
                <a:ext uri="{FF2B5EF4-FFF2-40B4-BE49-F238E27FC236}">
                  <a16:creationId xmlns:a16="http://schemas.microsoft.com/office/drawing/2014/main" id="{D85CDAF9-500E-4177-8FB5-1C088A4A80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720"/>
              <a:ext cx="384" cy="192"/>
            </a:xfrm>
            <a:prstGeom prst="rect">
              <a:avLst/>
            </a:prstGeom>
            <a:solidFill>
              <a:srgbClr val="A68CE8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400" b="1">
                  <a:solidFill>
                    <a:schemeClr val="accent2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SW</a:t>
              </a:r>
            </a:p>
          </p:txBody>
        </p:sp>
        <p:sp>
          <p:nvSpPr>
            <p:cNvPr id="24" name="Rectangle 8">
              <a:extLst>
                <a:ext uri="{FF2B5EF4-FFF2-40B4-BE49-F238E27FC236}">
                  <a16:creationId xmlns:a16="http://schemas.microsoft.com/office/drawing/2014/main" id="{9BCC9BB2-9B72-47CE-84BB-C546353D63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944"/>
              <a:ext cx="384" cy="192"/>
            </a:xfrm>
            <a:prstGeom prst="rect">
              <a:avLst/>
            </a:prstGeom>
            <a:solidFill>
              <a:srgbClr val="DAB48E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400" b="1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OS</a:t>
              </a:r>
            </a:p>
          </p:txBody>
        </p:sp>
        <p:pic>
          <p:nvPicPr>
            <p:cNvPr id="25" name="Picture 11" descr="computer-case-keyboard-mouse-monitor-12785221">
              <a:extLst>
                <a:ext uri="{FF2B5EF4-FFF2-40B4-BE49-F238E27FC236}">
                  <a16:creationId xmlns:a16="http://schemas.microsoft.com/office/drawing/2014/main" id="{DBF055BF-D1AA-4D51-B762-A7949F3713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904" t="29160" r="2715" b="26530"/>
            <a:stretch>
              <a:fillRect/>
            </a:stretch>
          </p:blipFill>
          <p:spPr bwMode="auto">
            <a:xfrm>
              <a:off x="1680" y="2319"/>
              <a:ext cx="1200" cy="1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" name="Line 12">
              <a:extLst>
                <a:ext uri="{FF2B5EF4-FFF2-40B4-BE49-F238E27FC236}">
                  <a16:creationId xmlns:a16="http://schemas.microsoft.com/office/drawing/2014/main" id="{6B95ED94-9343-4E23-9DA7-7C18DD24B5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424"/>
              <a:ext cx="21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0000C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37" name="Rectangle 13">
              <a:extLst>
                <a:ext uri="{FF2B5EF4-FFF2-40B4-BE49-F238E27FC236}">
                  <a16:creationId xmlns:a16="http://schemas.microsoft.com/office/drawing/2014/main" id="{2897266F-C507-451E-BF31-5F56322846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3168"/>
              <a:ext cx="384" cy="192"/>
            </a:xfrm>
            <a:prstGeom prst="rect">
              <a:avLst/>
            </a:prstGeom>
            <a:solidFill>
              <a:srgbClr val="E2D4D9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400" b="1">
                  <a:solidFill>
                    <a:schemeClr val="accent2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HW</a:t>
              </a:r>
            </a:p>
          </p:txBody>
        </p:sp>
      </p:grpSp>
      <p:pic>
        <p:nvPicPr>
          <p:cNvPr id="38" name="Picture 22" descr="48405289">
            <a:extLst>
              <a:ext uri="{FF2B5EF4-FFF2-40B4-BE49-F238E27FC236}">
                <a16:creationId xmlns:a16="http://schemas.microsoft.com/office/drawing/2014/main" id="{6349F7A6-16E0-4F61-8156-B76CFD2BCB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8590" y="3544603"/>
            <a:ext cx="2226841" cy="1673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9" name="Group 20">
            <a:extLst>
              <a:ext uri="{FF2B5EF4-FFF2-40B4-BE49-F238E27FC236}">
                <a16:creationId xmlns:a16="http://schemas.microsoft.com/office/drawing/2014/main" id="{7142D08E-3089-4CD2-836F-66F7EA57A350}"/>
              </a:ext>
            </a:extLst>
          </p:cNvPr>
          <p:cNvGrpSpPr>
            <a:grpSpLocks/>
          </p:cNvGrpSpPr>
          <p:nvPr/>
        </p:nvGrpSpPr>
        <p:grpSpPr bwMode="auto">
          <a:xfrm rot="716508">
            <a:off x="4120889" y="3617182"/>
            <a:ext cx="3856634" cy="1699341"/>
            <a:chOff x="2352" y="2184"/>
            <a:chExt cx="2544" cy="1205"/>
          </a:xfrm>
        </p:grpSpPr>
        <p:pic>
          <p:nvPicPr>
            <p:cNvPr id="40" name="Picture 18" descr="cable-sxchu-internet-1024x571">
              <a:extLst>
                <a:ext uri="{FF2B5EF4-FFF2-40B4-BE49-F238E27FC236}">
                  <a16:creationId xmlns:a16="http://schemas.microsoft.com/office/drawing/2014/main" id="{F16C4866-E4D9-43C5-9457-FEF5468094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2640"/>
              <a:ext cx="1344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Picture 19" descr="cable-sxchu-internet-1024x571">
              <a:extLst>
                <a:ext uri="{FF2B5EF4-FFF2-40B4-BE49-F238E27FC236}">
                  <a16:creationId xmlns:a16="http://schemas.microsoft.com/office/drawing/2014/main" id="{57426667-CB29-40CA-8E96-61E4A32FCE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3552" y="2184"/>
              <a:ext cx="1344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2" name="Rectangle 23">
            <a:extLst>
              <a:ext uri="{FF2B5EF4-FFF2-40B4-BE49-F238E27FC236}">
                <a16:creationId xmlns:a16="http://schemas.microsoft.com/office/drawing/2014/main" id="{402AD682-FC31-47A8-BD17-0696AD2B5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0191" y="4110318"/>
            <a:ext cx="1285545" cy="247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b="1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Message transaction</a:t>
            </a:r>
          </a:p>
        </p:txBody>
      </p:sp>
      <p:grpSp>
        <p:nvGrpSpPr>
          <p:cNvPr id="43" name="Group 30">
            <a:extLst>
              <a:ext uri="{FF2B5EF4-FFF2-40B4-BE49-F238E27FC236}">
                <a16:creationId xmlns:a16="http://schemas.microsoft.com/office/drawing/2014/main" id="{2D18DE4F-97B3-4707-8FE5-13E7D973BFC6}"/>
              </a:ext>
            </a:extLst>
          </p:cNvPr>
          <p:cNvGrpSpPr>
            <a:grpSpLocks/>
          </p:cNvGrpSpPr>
          <p:nvPr/>
        </p:nvGrpSpPr>
        <p:grpSpPr bwMode="auto">
          <a:xfrm>
            <a:off x="1516391" y="2968505"/>
            <a:ext cx="3327292" cy="2735440"/>
            <a:chOff x="96" y="2184"/>
            <a:chExt cx="2112" cy="1592"/>
          </a:xfrm>
        </p:grpSpPr>
        <p:sp>
          <p:nvSpPr>
            <p:cNvPr id="44" name="Rectangle 24">
              <a:extLst>
                <a:ext uri="{FF2B5EF4-FFF2-40B4-BE49-F238E27FC236}">
                  <a16:creationId xmlns:a16="http://schemas.microsoft.com/office/drawing/2014/main" id="{E6B942A7-65B7-4292-87A9-3D2117C92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" y="2184"/>
              <a:ext cx="2112" cy="1592"/>
            </a:xfrm>
            <a:prstGeom prst="rect">
              <a:avLst/>
            </a:prstGeom>
            <a:gradFill rotWithShape="1">
              <a:gsLst>
                <a:gs pos="0">
                  <a:srgbClr val="5E9EFF">
                    <a:alpha val="17000"/>
                  </a:srgbClr>
                </a:gs>
                <a:gs pos="39999">
                  <a:srgbClr val="85C2FF">
                    <a:alpha val="17800"/>
                  </a:srgbClr>
                </a:gs>
                <a:gs pos="70000">
                  <a:srgbClr val="C4D6EB">
                    <a:alpha val="18400"/>
                  </a:srgbClr>
                </a:gs>
                <a:gs pos="100000">
                  <a:srgbClr val="FFEBFA">
                    <a:alpha val="19000"/>
                  </a:srgbClr>
                </a:gs>
              </a:gsLst>
              <a:lin ang="5400000" scaled="1"/>
            </a:gradFill>
            <a:ln w="12700" algn="ctr">
              <a:solidFill>
                <a:schemeClr val="accent2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45" name="Rectangle 25">
              <a:extLst>
                <a:ext uri="{FF2B5EF4-FFF2-40B4-BE49-F238E27FC236}">
                  <a16:creationId xmlns:a16="http://schemas.microsoft.com/office/drawing/2014/main" id="{BADB7234-E7CE-4728-B1F7-72020D79CC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3632"/>
              <a:ext cx="110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Stand alone computer</a:t>
              </a:r>
            </a:p>
          </p:txBody>
        </p:sp>
      </p:grpSp>
      <p:grpSp>
        <p:nvGrpSpPr>
          <p:cNvPr id="46" name="Group 32">
            <a:extLst>
              <a:ext uri="{FF2B5EF4-FFF2-40B4-BE49-F238E27FC236}">
                <a16:creationId xmlns:a16="http://schemas.microsoft.com/office/drawing/2014/main" id="{9B553940-CB8A-435D-910D-5F9D4C6DD177}"/>
              </a:ext>
            </a:extLst>
          </p:cNvPr>
          <p:cNvGrpSpPr>
            <a:grpSpLocks/>
          </p:cNvGrpSpPr>
          <p:nvPr/>
        </p:nvGrpSpPr>
        <p:grpSpPr bwMode="auto">
          <a:xfrm>
            <a:off x="7142491" y="2928313"/>
            <a:ext cx="3037414" cy="2762932"/>
            <a:chOff x="3552" y="2184"/>
            <a:chExt cx="2112" cy="1608"/>
          </a:xfrm>
        </p:grpSpPr>
        <p:sp>
          <p:nvSpPr>
            <p:cNvPr id="47" name="Rectangle 26">
              <a:extLst>
                <a:ext uri="{FF2B5EF4-FFF2-40B4-BE49-F238E27FC236}">
                  <a16:creationId xmlns:a16="http://schemas.microsoft.com/office/drawing/2014/main" id="{375F3226-E11A-496A-9825-DE3742DA8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184"/>
              <a:ext cx="2112" cy="1592"/>
            </a:xfrm>
            <a:prstGeom prst="rect">
              <a:avLst/>
            </a:prstGeom>
            <a:gradFill rotWithShape="1">
              <a:gsLst>
                <a:gs pos="0">
                  <a:srgbClr val="A68CE8">
                    <a:alpha val="18999"/>
                  </a:srgbClr>
                </a:gs>
                <a:gs pos="100000">
                  <a:srgbClr val="FFF2D9">
                    <a:alpha val="17000"/>
                  </a:srgbClr>
                </a:gs>
              </a:gsLst>
              <a:lin ang="5400000" scaled="1"/>
            </a:gradFill>
            <a:ln w="12700" algn="ctr">
              <a:solidFill>
                <a:schemeClr val="accent2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8" name="Rectangle 27">
              <a:extLst>
                <a:ext uri="{FF2B5EF4-FFF2-40B4-BE49-F238E27FC236}">
                  <a16:creationId xmlns:a16="http://schemas.microsoft.com/office/drawing/2014/main" id="{43BF62FD-2238-413A-896A-C44F5D5426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3648"/>
              <a:ext cx="110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Internet</a:t>
              </a:r>
            </a:p>
          </p:txBody>
        </p:sp>
      </p:grpSp>
      <p:pic>
        <p:nvPicPr>
          <p:cNvPr id="49" name="Picture 29" descr="data_transfer">
            <a:extLst>
              <a:ext uri="{FF2B5EF4-FFF2-40B4-BE49-F238E27FC236}">
                <a16:creationId xmlns:a16="http://schemas.microsoft.com/office/drawing/2014/main" id="{64893BA1-87FE-4078-A09B-8E3AB0D35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6391" y="4696385"/>
            <a:ext cx="1329918" cy="556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F65B8F6-5DBA-4B27-A9AA-F0A83AC3A0CA}"/>
              </a:ext>
            </a:extLst>
          </p:cNvPr>
          <p:cNvSpPr/>
          <p:nvPr/>
        </p:nvSpPr>
        <p:spPr>
          <a:xfrm>
            <a:off x="1212979" y="1508775"/>
            <a:ext cx="85581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Elements of the Computer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Stand alone computer with: HW, SW, OS and data.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Networked facilities to the Internet.</a:t>
            </a:r>
          </a:p>
        </p:txBody>
      </p:sp>
      <p:sp>
        <p:nvSpPr>
          <p:cNvPr id="3" name="مستطيل 6">
            <a:extLst>
              <a:ext uri="{FF2B5EF4-FFF2-40B4-BE49-F238E27FC236}">
                <a16:creationId xmlns:a16="http://schemas.microsoft.com/office/drawing/2014/main" id="{861C328E-6A4D-E6A0-D6C0-0C93404A58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24417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id="{6E76C6E5-C3DA-42D7-B1D4-766024C4B98E}"/>
              </a:ext>
            </a:extLst>
          </p:cNvPr>
          <p:cNvSpPr/>
          <p:nvPr/>
        </p:nvSpPr>
        <p:spPr>
          <a:xfrm>
            <a:off x="1212979" y="651452"/>
            <a:ext cx="2547258" cy="6781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900371B9-F023-4D5B-BFB1-8B71C0D25591}"/>
              </a:ext>
            </a:extLst>
          </p:cNvPr>
          <p:cNvSpPr txBox="1">
            <a:spLocks/>
          </p:cNvSpPr>
          <p:nvPr/>
        </p:nvSpPr>
        <p:spPr>
          <a:xfrm>
            <a:off x="1084590" y="1003481"/>
            <a:ext cx="2675647" cy="854135"/>
          </a:xfrm>
          <a:prstGeom prst="rect">
            <a:avLst/>
          </a:prstGeom>
        </p:spPr>
        <p:txBody>
          <a:bodyPr vert="horz" lIns="91440" tIns="45720" rIns="91440" bIns="45720" rtlCol="1" anchor="b">
            <a:normAutofit fontScale="92500" lnSpcReduction="1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Facets of the Security Problem </a:t>
            </a:r>
          </a:p>
          <a:p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2" name="Picture 15">
            <a:extLst>
              <a:ext uri="{FF2B5EF4-FFF2-40B4-BE49-F238E27FC236}">
                <a16:creationId xmlns:a16="http://schemas.microsoft.com/office/drawing/2014/main" id="{EDF95CB9-E652-455B-A74D-E1830FCA8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F65B8F6-5DBA-4B27-A9AA-F0A83AC3A0CA}"/>
              </a:ext>
            </a:extLst>
          </p:cNvPr>
          <p:cNvSpPr/>
          <p:nvPr/>
        </p:nvSpPr>
        <p:spPr>
          <a:xfrm>
            <a:off x="991779" y="1591189"/>
            <a:ext cx="90769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Early days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/>
              <a:t>Few decades ago, computer security was mainly concerned with the physical devices that made up the computer.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/>
              <a:t>Now, the high-value item is not the machine, but the information that it stores and processes.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/>
              <a:t>This changed the focus of computer systems security.</a:t>
            </a:r>
          </a:p>
        </p:txBody>
      </p:sp>
      <p:grpSp>
        <p:nvGrpSpPr>
          <p:cNvPr id="50" name="Group 4">
            <a:extLst>
              <a:ext uri="{FF2B5EF4-FFF2-40B4-BE49-F238E27FC236}">
                <a16:creationId xmlns:a16="http://schemas.microsoft.com/office/drawing/2014/main" id="{D1FEA88E-1EEC-4451-9B0E-569D98CD5CD9}"/>
              </a:ext>
            </a:extLst>
          </p:cNvPr>
          <p:cNvGrpSpPr>
            <a:grpSpLocks/>
          </p:cNvGrpSpPr>
          <p:nvPr/>
        </p:nvGrpSpPr>
        <p:grpSpPr bwMode="auto">
          <a:xfrm>
            <a:off x="8544745" y="3872682"/>
            <a:ext cx="3048000" cy="2133600"/>
            <a:chOff x="1584" y="1872"/>
            <a:chExt cx="2160" cy="1584"/>
          </a:xfrm>
        </p:grpSpPr>
        <p:sp>
          <p:nvSpPr>
            <p:cNvPr id="51" name="AutoShape 5">
              <a:extLst>
                <a:ext uri="{FF2B5EF4-FFF2-40B4-BE49-F238E27FC236}">
                  <a16:creationId xmlns:a16="http://schemas.microsoft.com/office/drawing/2014/main" id="{6D6ED2F3-53A2-472C-9701-23964A9D4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1872"/>
              <a:ext cx="720" cy="1536"/>
            </a:xfrm>
            <a:prstGeom prst="cube">
              <a:avLst>
                <a:gd name="adj" fmla="val 4611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" name="Rectangle 6">
              <a:extLst>
                <a:ext uri="{FF2B5EF4-FFF2-40B4-BE49-F238E27FC236}">
                  <a16:creationId xmlns:a16="http://schemas.microsoft.com/office/drawing/2014/main" id="{46C4087D-D1BA-463B-933B-3B9EE6112E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8" y="2496"/>
              <a:ext cx="384" cy="192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400" b="1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Data</a:t>
              </a:r>
            </a:p>
          </p:txBody>
        </p:sp>
        <p:sp>
          <p:nvSpPr>
            <p:cNvPr id="53" name="Rectangle 7">
              <a:extLst>
                <a:ext uri="{FF2B5EF4-FFF2-40B4-BE49-F238E27FC236}">
                  <a16:creationId xmlns:a16="http://schemas.microsoft.com/office/drawing/2014/main" id="{1D2E6033-6ED6-4D51-BDC6-5EA02FBBEA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720"/>
              <a:ext cx="384" cy="192"/>
            </a:xfrm>
            <a:prstGeom prst="rect">
              <a:avLst/>
            </a:prstGeom>
            <a:solidFill>
              <a:srgbClr val="A68CE8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400" b="1">
                  <a:solidFill>
                    <a:schemeClr val="accent2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SW</a:t>
              </a:r>
            </a:p>
          </p:txBody>
        </p:sp>
        <p:sp>
          <p:nvSpPr>
            <p:cNvPr id="54" name="Rectangle 8">
              <a:extLst>
                <a:ext uri="{FF2B5EF4-FFF2-40B4-BE49-F238E27FC236}">
                  <a16:creationId xmlns:a16="http://schemas.microsoft.com/office/drawing/2014/main" id="{51B0F418-D964-4633-B774-329B81DDA8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944"/>
              <a:ext cx="384" cy="192"/>
            </a:xfrm>
            <a:prstGeom prst="rect">
              <a:avLst/>
            </a:prstGeom>
            <a:solidFill>
              <a:srgbClr val="DAB48E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400" b="1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OS</a:t>
              </a:r>
            </a:p>
          </p:txBody>
        </p:sp>
        <p:pic>
          <p:nvPicPr>
            <p:cNvPr id="55" name="Picture 9" descr="computer-case-keyboard-mouse-monitor-12785221">
              <a:extLst>
                <a:ext uri="{FF2B5EF4-FFF2-40B4-BE49-F238E27FC236}">
                  <a16:creationId xmlns:a16="http://schemas.microsoft.com/office/drawing/2014/main" id="{A276661C-2492-4600-ABA1-592B6B0144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904" t="29160" r="2715" b="26530"/>
            <a:stretch>
              <a:fillRect/>
            </a:stretch>
          </p:blipFill>
          <p:spPr bwMode="auto">
            <a:xfrm>
              <a:off x="1680" y="2319"/>
              <a:ext cx="1200" cy="1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" name="Line 10">
              <a:extLst>
                <a:ext uri="{FF2B5EF4-FFF2-40B4-BE49-F238E27FC236}">
                  <a16:creationId xmlns:a16="http://schemas.microsoft.com/office/drawing/2014/main" id="{67735337-87AB-400F-AFB3-927AE22524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424"/>
              <a:ext cx="21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0000C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57" name="Rectangle 11">
              <a:extLst>
                <a:ext uri="{FF2B5EF4-FFF2-40B4-BE49-F238E27FC236}">
                  <a16:creationId xmlns:a16="http://schemas.microsoft.com/office/drawing/2014/main" id="{72CEEF92-D621-41C0-A90C-0A33D3B89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3168"/>
              <a:ext cx="384" cy="192"/>
            </a:xfrm>
            <a:prstGeom prst="rect">
              <a:avLst/>
            </a:prstGeom>
            <a:solidFill>
              <a:srgbClr val="E2D4D9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400" b="1">
                  <a:solidFill>
                    <a:schemeClr val="accent2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HW</a:t>
              </a:r>
            </a:p>
          </p:txBody>
        </p:sp>
      </p:grpSp>
      <p:grpSp>
        <p:nvGrpSpPr>
          <p:cNvPr id="58" name="Group 12">
            <a:extLst>
              <a:ext uri="{FF2B5EF4-FFF2-40B4-BE49-F238E27FC236}">
                <a16:creationId xmlns:a16="http://schemas.microsoft.com/office/drawing/2014/main" id="{19512CD4-7171-441E-8FB6-BB8D8A323308}"/>
              </a:ext>
            </a:extLst>
          </p:cNvPr>
          <p:cNvGrpSpPr>
            <a:grpSpLocks/>
          </p:cNvGrpSpPr>
          <p:nvPr/>
        </p:nvGrpSpPr>
        <p:grpSpPr bwMode="auto">
          <a:xfrm>
            <a:off x="8392345" y="3783782"/>
            <a:ext cx="3352800" cy="2527300"/>
            <a:chOff x="96" y="2184"/>
            <a:chExt cx="2112" cy="1592"/>
          </a:xfrm>
        </p:grpSpPr>
        <p:sp>
          <p:nvSpPr>
            <p:cNvPr id="59" name="Rectangle 13">
              <a:extLst>
                <a:ext uri="{FF2B5EF4-FFF2-40B4-BE49-F238E27FC236}">
                  <a16:creationId xmlns:a16="http://schemas.microsoft.com/office/drawing/2014/main" id="{D794402B-45ED-436A-90DE-ABB87BCB9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" y="2184"/>
              <a:ext cx="2112" cy="1592"/>
            </a:xfrm>
            <a:prstGeom prst="rect">
              <a:avLst/>
            </a:prstGeom>
            <a:gradFill rotWithShape="1">
              <a:gsLst>
                <a:gs pos="0">
                  <a:srgbClr val="FFCCFF">
                    <a:alpha val="29999"/>
                  </a:srgbClr>
                </a:gs>
                <a:gs pos="100000">
                  <a:srgbClr val="C2C69A">
                    <a:alpha val="28998"/>
                  </a:srgbClr>
                </a:gs>
              </a:gsLst>
              <a:path path="shape">
                <a:fillToRect l="50000" t="50000" r="50000" b="50000"/>
              </a:path>
            </a:gradFill>
            <a:ln w="12700" algn="ctr">
              <a:solidFill>
                <a:schemeClr val="accent2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" name="Rectangle 14">
              <a:extLst>
                <a:ext uri="{FF2B5EF4-FFF2-40B4-BE49-F238E27FC236}">
                  <a16:creationId xmlns:a16="http://schemas.microsoft.com/office/drawing/2014/main" id="{BC48B88A-F125-47C9-A323-69680F64CC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3632"/>
              <a:ext cx="1104" cy="144"/>
            </a:xfrm>
            <a:prstGeom prst="rect">
              <a:avLst/>
            </a:prstGeom>
            <a:gradFill rotWithShape="1">
              <a:gsLst>
                <a:gs pos="0">
                  <a:srgbClr val="FFCCFF">
                    <a:alpha val="29999"/>
                  </a:srgbClr>
                </a:gs>
                <a:gs pos="100000">
                  <a:srgbClr val="C2C69A">
                    <a:alpha val="28998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Stand alone computer</a:t>
              </a:r>
            </a:p>
          </p:txBody>
        </p:sp>
      </p:grpSp>
      <p:grpSp>
        <p:nvGrpSpPr>
          <p:cNvPr id="61" name="Group 20">
            <a:extLst>
              <a:ext uri="{FF2B5EF4-FFF2-40B4-BE49-F238E27FC236}">
                <a16:creationId xmlns:a16="http://schemas.microsoft.com/office/drawing/2014/main" id="{7DD2946E-5B69-4B2B-92B6-D760DB34B10E}"/>
              </a:ext>
            </a:extLst>
          </p:cNvPr>
          <p:cNvGrpSpPr>
            <a:grpSpLocks/>
          </p:cNvGrpSpPr>
          <p:nvPr/>
        </p:nvGrpSpPr>
        <p:grpSpPr bwMode="auto">
          <a:xfrm>
            <a:off x="5953945" y="4863282"/>
            <a:ext cx="4559300" cy="1104900"/>
            <a:chOff x="1968" y="3072"/>
            <a:chExt cx="2872" cy="696"/>
          </a:xfrm>
        </p:grpSpPr>
        <p:sp>
          <p:nvSpPr>
            <p:cNvPr id="62" name="AutoShape 17">
              <a:extLst>
                <a:ext uri="{FF2B5EF4-FFF2-40B4-BE49-F238E27FC236}">
                  <a16:creationId xmlns:a16="http://schemas.microsoft.com/office/drawing/2014/main" id="{A639E2B1-B0DC-4D1D-A2E4-EB540DA69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3312"/>
              <a:ext cx="1392" cy="456"/>
            </a:xfrm>
            <a:prstGeom prst="roundRect">
              <a:avLst>
                <a:gd name="adj" fmla="val 16667"/>
              </a:avLst>
            </a:prstGeom>
            <a:solidFill>
              <a:srgbClr val="EEDCCA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>
              <a:outerShdw dist="71842" dir="13500000" algn="ctr" rotWithShape="0">
                <a:srgbClr val="A68CE8"/>
              </a:outerShdw>
            </a:effectLst>
          </p:spPr>
          <p:txBody>
            <a:bodyPr anchor="ctr"/>
            <a:lstStyle/>
            <a:p>
              <a:pPr>
                <a:defRPr/>
              </a:pPr>
              <a:r>
                <a:rPr lang="en-US" sz="1400" b="1">
                  <a:solidFill>
                    <a:srgbClr val="006000"/>
                  </a:solidFill>
                  <a:latin typeface="Tahoma" pitchFamily="34" charset="0"/>
                  <a:cs typeface="Tahoma" pitchFamily="34" charset="0"/>
                </a:rPr>
                <a:t>Data may be disclosed, abused, modified or damaged.</a:t>
              </a:r>
            </a:p>
          </p:txBody>
        </p:sp>
        <p:grpSp>
          <p:nvGrpSpPr>
            <p:cNvPr id="63" name="Group 19">
              <a:extLst>
                <a:ext uri="{FF2B5EF4-FFF2-40B4-BE49-F238E27FC236}">
                  <a16:creationId xmlns:a16="http://schemas.microsoft.com/office/drawing/2014/main" id="{62E827D7-0CD8-401C-B773-183A121DCB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60" y="3072"/>
              <a:ext cx="1680" cy="240"/>
              <a:chOff x="3160" y="3072"/>
              <a:chExt cx="1680" cy="240"/>
            </a:xfrm>
          </p:grpSpPr>
          <p:sp>
            <p:nvSpPr>
              <p:cNvPr id="64" name="Line 16">
                <a:extLst>
                  <a:ext uri="{FF2B5EF4-FFF2-40B4-BE49-F238E27FC236}">
                    <a16:creationId xmlns:a16="http://schemas.microsoft.com/office/drawing/2014/main" id="{78124E31-4CC2-420D-906C-6E3502E179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60" y="3072"/>
                <a:ext cx="1680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Line 18">
                <a:extLst>
                  <a:ext uri="{FF2B5EF4-FFF2-40B4-BE49-F238E27FC236}">
                    <a16:creationId xmlns:a16="http://schemas.microsoft.com/office/drawing/2014/main" id="{33E025D0-0E96-4002-8D02-D7E46380ED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68" y="3072"/>
                <a:ext cx="0" cy="24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" name="مستطيل 6">
            <a:extLst>
              <a:ext uri="{FF2B5EF4-FFF2-40B4-BE49-F238E27FC236}">
                <a16:creationId xmlns:a16="http://schemas.microsoft.com/office/drawing/2014/main" id="{7BAA406E-1331-D035-0803-61A8C552D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69547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id="{6E76C6E5-C3DA-42D7-B1D4-766024C4B98E}"/>
              </a:ext>
            </a:extLst>
          </p:cNvPr>
          <p:cNvSpPr/>
          <p:nvPr/>
        </p:nvSpPr>
        <p:spPr>
          <a:xfrm>
            <a:off x="1212979" y="651452"/>
            <a:ext cx="2547258" cy="6781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900371B9-F023-4D5B-BFB1-8B71C0D25591}"/>
              </a:ext>
            </a:extLst>
          </p:cNvPr>
          <p:cNvSpPr txBox="1">
            <a:spLocks/>
          </p:cNvSpPr>
          <p:nvPr/>
        </p:nvSpPr>
        <p:spPr>
          <a:xfrm>
            <a:off x="1084590" y="1003481"/>
            <a:ext cx="2675647" cy="854135"/>
          </a:xfrm>
          <a:prstGeom prst="rect">
            <a:avLst/>
          </a:prstGeom>
        </p:spPr>
        <p:txBody>
          <a:bodyPr vert="horz" lIns="91440" tIns="45720" rIns="91440" bIns="45720" rtlCol="1" anchor="b">
            <a:normAutofit fontScale="92500" lnSpcReduction="1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Facets of the Security Problem </a:t>
            </a:r>
          </a:p>
          <a:p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2" name="Picture 15">
            <a:extLst>
              <a:ext uri="{FF2B5EF4-FFF2-40B4-BE49-F238E27FC236}">
                <a16:creationId xmlns:a16="http://schemas.microsoft.com/office/drawing/2014/main" id="{EDF95CB9-E652-455B-A74D-E1830FCA8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F65B8F6-5DBA-4B27-A9AA-F0A83AC3A0CA}"/>
              </a:ext>
            </a:extLst>
          </p:cNvPr>
          <p:cNvSpPr/>
          <p:nvPr/>
        </p:nvSpPr>
        <p:spPr>
          <a:xfrm>
            <a:off x="1212979" y="1886718"/>
            <a:ext cx="922724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Electronic business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In the past, no business is conducted across the Internet.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Today, people perform online transactions every day.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Companies rely on Internet to conduct business.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This also encourages others to take advantage of the environment to conduct fraud or theft.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Encryption is a very important part of network security.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More recently, skillful intruders are attacking computers with criminal or military goals in mind.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They may outwit even sophisticated security systems.</a:t>
            </a:r>
          </a:p>
        </p:txBody>
      </p:sp>
      <p:sp>
        <p:nvSpPr>
          <p:cNvPr id="3" name="مستطيل 6">
            <a:extLst>
              <a:ext uri="{FF2B5EF4-FFF2-40B4-BE49-F238E27FC236}">
                <a16:creationId xmlns:a16="http://schemas.microsoft.com/office/drawing/2014/main" id="{A9A683D6-5081-A0D3-26B7-77A7312CD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90236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>
            <a:extLst>
              <a:ext uri="{FF2B5EF4-FFF2-40B4-BE49-F238E27FC236}">
                <a16:creationId xmlns:a16="http://schemas.microsoft.com/office/drawing/2014/main" id="{6E76C6E5-C3DA-42D7-B1D4-766024C4B98E}"/>
              </a:ext>
            </a:extLst>
          </p:cNvPr>
          <p:cNvSpPr/>
          <p:nvPr/>
        </p:nvSpPr>
        <p:spPr>
          <a:xfrm>
            <a:off x="1212979" y="651452"/>
            <a:ext cx="2547258" cy="6781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عنوان 1">
            <a:extLst>
              <a:ext uri="{FF2B5EF4-FFF2-40B4-BE49-F238E27FC236}">
                <a16:creationId xmlns:a16="http://schemas.microsoft.com/office/drawing/2014/main" id="{900371B9-F023-4D5B-BFB1-8B71C0D25591}"/>
              </a:ext>
            </a:extLst>
          </p:cNvPr>
          <p:cNvSpPr txBox="1">
            <a:spLocks/>
          </p:cNvSpPr>
          <p:nvPr/>
        </p:nvSpPr>
        <p:spPr>
          <a:xfrm>
            <a:off x="1084590" y="584489"/>
            <a:ext cx="2675647" cy="854135"/>
          </a:xfrm>
          <a:prstGeom prst="rect">
            <a:avLst/>
          </a:prstGeom>
        </p:spPr>
        <p:txBody>
          <a:bodyPr vert="horz" lIns="91440" tIns="45720" rIns="91440" bIns="45720" rtlCol="1" anchor="b">
            <a:normAutofit fontScale="85000" lnSpcReduction="1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The Holistic Scene of Security Problem </a:t>
            </a:r>
          </a:p>
        </p:txBody>
      </p:sp>
      <p:pic>
        <p:nvPicPr>
          <p:cNvPr id="12" name="Picture 15">
            <a:extLst>
              <a:ext uri="{FF2B5EF4-FFF2-40B4-BE49-F238E27FC236}">
                <a16:creationId xmlns:a16="http://schemas.microsoft.com/office/drawing/2014/main" id="{EDF95CB9-E652-455B-A74D-E1830FCA8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grpSp>
        <p:nvGrpSpPr>
          <p:cNvPr id="7" name="Group 4">
            <a:extLst>
              <a:ext uri="{FF2B5EF4-FFF2-40B4-BE49-F238E27FC236}">
                <a16:creationId xmlns:a16="http://schemas.microsoft.com/office/drawing/2014/main" id="{200FFC12-3779-4241-9D05-8ACAB2308293}"/>
              </a:ext>
            </a:extLst>
          </p:cNvPr>
          <p:cNvGrpSpPr>
            <a:grpSpLocks/>
          </p:cNvGrpSpPr>
          <p:nvPr/>
        </p:nvGrpSpPr>
        <p:grpSpPr bwMode="auto">
          <a:xfrm>
            <a:off x="1815548" y="2419868"/>
            <a:ext cx="3048000" cy="2133600"/>
            <a:chOff x="1584" y="1872"/>
            <a:chExt cx="2160" cy="1584"/>
          </a:xfrm>
        </p:grpSpPr>
        <p:sp>
          <p:nvSpPr>
            <p:cNvPr id="8" name="AutoShape 5">
              <a:extLst>
                <a:ext uri="{FF2B5EF4-FFF2-40B4-BE49-F238E27FC236}">
                  <a16:creationId xmlns:a16="http://schemas.microsoft.com/office/drawing/2014/main" id="{7130CB6A-FEF2-4453-8B0D-A43ACB49BD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1872"/>
              <a:ext cx="720" cy="1536"/>
            </a:xfrm>
            <a:prstGeom prst="cube">
              <a:avLst>
                <a:gd name="adj" fmla="val 4611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782D12C9-6F4F-4160-AC99-1E78E6C57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8" y="2496"/>
              <a:ext cx="384" cy="192"/>
            </a:xfrm>
            <a:prstGeom prst="rect">
              <a:avLst/>
            </a:prstGeom>
            <a:solidFill>
              <a:schemeClr val="bg1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400" b="1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Data</a:t>
              </a: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BB215FD7-8BE2-4AC0-8633-78DCDD9DE5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720"/>
              <a:ext cx="384" cy="192"/>
            </a:xfrm>
            <a:prstGeom prst="rect">
              <a:avLst/>
            </a:prstGeom>
            <a:solidFill>
              <a:srgbClr val="A68CE8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400" b="1">
                  <a:solidFill>
                    <a:schemeClr val="accent2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SW</a:t>
              </a:r>
            </a:p>
          </p:txBody>
        </p:sp>
        <p:sp>
          <p:nvSpPr>
            <p:cNvPr id="11" name="Rectangle 8">
              <a:extLst>
                <a:ext uri="{FF2B5EF4-FFF2-40B4-BE49-F238E27FC236}">
                  <a16:creationId xmlns:a16="http://schemas.microsoft.com/office/drawing/2014/main" id="{F835430A-CC1C-4178-AE70-7DA2F011B6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944"/>
              <a:ext cx="384" cy="192"/>
            </a:xfrm>
            <a:prstGeom prst="rect">
              <a:avLst/>
            </a:prstGeom>
            <a:solidFill>
              <a:srgbClr val="DAB48E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400" b="1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OS</a:t>
              </a:r>
            </a:p>
          </p:txBody>
        </p:sp>
        <p:pic>
          <p:nvPicPr>
            <p:cNvPr id="13" name="Picture 9" descr="computer-case-keyboard-mouse-monitor-12785221">
              <a:extLst>
                <a:ext uri="{FF2B5EF4-FFF2-40B4-BE49-F238E27FC236}">
                  <a16:creationId xmlns:a16="http://schemas.microsoft.com/office/drawing/2014/main" id="{CB60E835-179E-4FF6-8119-A56938DFDA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904" t="29160" r="2715" b="26530"/>
            <a:stretch>
              <a:fillRect/>
            </a:stretch>
          </p:blipFill>
          <p:spPr bwMode="auto">
            <a:xfrm>
              <a:off x="1680" y="2319"/>
              <a:ext cx="1200" cy="1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Line 10">
              <a:extLst>
                <a:ext uri="{FF2B5EF4-FFF2-40B4-BE49-F238E27FC236}">
                  <a16:creationId xmlns:a16="http://schemas.microsoft.com/office/drawing/2014/main" id="{3F29358A-8991-4861-AE44-894BC136F3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424"/>
              <a:ext cx="21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rgbClr val="0000C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5" name="Rectangle 11">
              <a:extLst>
                <a:ext uri="{FF2B5EF4-FFF2-40B4-BE49-F238E27FC236}">
                  <a16:creationId xmlns:a16="http://schemas.microsoft.com/office/drawing/2014/main" id="{114BCC0C-087A-45F4-9787-03D9072B6E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3168"/>
              <a:ext cx="384" cy="192"/>
            </a:xfrm>
            <a:prstGeom prst="rect">
              <a:avLst/>
            </a:prstGeom>
            <a:solidFill>
              <a:srgbClr val="E2D4D9"/>
            </a:solidFill>
            <a:ln w="31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1400" b="1">
                  <a:solidFill>
                    <a:schemeClr val="accent2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HW</a:t>
              </a:r>
            </a:p>
          </p:txBody>
        </p:sp>
      </p:grpSp>
      <p:pic>
        <p:nvPicPr>
          <p:cNvPr id="16" name="Picture 13" descr="48405289">
            <a:extLst>
              <a:ext uri="{FF2B5EF4-FFF2-40B4-BE49-F238E27FC236}">
                <a16:creationId xmlns:a16="http://schemas.microsoft.com/office/drawing/2014/main" id="{3748606E-44E3-45CC-9C22-E225139202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5348" y="2826268"/>
            <a:ext cx="2057400" cy="154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Group 14">
            <a:extLst>
              <a:ext uri="{FF2B5EF4-FFF2-40B4-BE49-F238E27FC236}">
                <a16:creationId xmlns:a16="http://schemas.microsoft.com/office/drawing/2014/main" id="{5B12D4C0-9A41-4978-8149-0AE6C0B29799}"/>
              </a:ext>
            </a:extLst>
          </p:cNvPr>
          <p:cNvGrpSpPr>
            <a:grpSpLocks/>
          </p:cNvGrpSpPr>
          <p:nvPr/>
        </p:nvGrpSpPr>
        <p:grpSpPr bwMode="auto">
          <a:xfrm rot="716508">
            <a:off x="4253948" y="2902468"/>
            <a:ext cx="3886200" cy="1570038"/>
            <a:chOff x="2352" y="2184"/>
            <a:chExt cx="2544" cy="1205"/>
          </a:xfrm>
        </p:grpSpPr>
        <p:pic>
          <p:nvPicPr>
            <p:cNvPr id="18" name="Picture 15" descr="cable-sxchu-internet-1024x571">
              <a:extLst>
                <a:ext uri="{FF2B5EF4-FFF2-40B4-BE49-F238E27FC236}">
                  <a16:creationId xmlns:a16="http://schemas.microsoft.com/office/drawing/2014/main" id="{97EE48C7-966A-4052-8D6C-013B2B166E9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2640"/>
              <a:ext cx="1344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16" descr="cable-sxchu-internet-1024x571">
              <a:extLst>
                <a:ext uri="{FF2B5EF4-FFF2-40B4-BE49-F238E27FC236}">
                  <a16:creationId xmlns:a16="http://schemas.microsoft.com/office/drawing/2014/main" id="{44744EEA-711D-446C-ACE0-AA23F62D69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3552" y="2184"/>
              <a:ext cx="1344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" name="Rectangle 17">
            <a:extLst>
              <a:ext uri="{FF2B5EF4-FFF2-40B4-BE49-F238E27FC236}">
                <a16:creationId xmlns:a16="http://schemas.microsoft.com/office/drawing/2014/main" id="{C3AAE913-1AC2-4B5A-9A6C-1B44621BA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3148" y="3334268"/>
            <a:ext cx="1295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b="1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Message transaction</a:t>
            </a:r>
          </a:p>
        </p:txBody>
      </p:sp>
      <p:grpSp>
        <p:nvGrpSpPr>
          <p:cNvPr id="21" name="Group 18">
            <a:extLst>
              <a:ext uri="{FF2B5EF4-FFF2-40B4-BE49-F238E27FC236}">
                <a16:creationId xmlns:a16="http://schemas.microsoft.com/office/drawing/2014/main" id="{10D8CCE0-D170-465E-9E4E-2C8C3A2567A1}"/>
              </a:ext>
            </a:extLst>
          </p:cNvPr>
          <p:cNvGrpSpPr>
            <a:grpSpLocks/>
          </p:cNvGrpSpPr>
          <p:nvPr/>
        </p:nvGrpSpPr>
        <p:grpSpPr bwMode="auto">
          <a:xfrm>
            <a:off x="1663148" y="2343668"/>
            <a:ext cx="3352800" cy="2527300"/>
            <a:chOff x="96" y="2184"/>
            <a:chExt cx="2112" cy="1592"/>
          </a:xfrm>
        </p:grpSpPr>
        <p:sp>
          <p:nvSpPr>
            <p:cNvPr id="22" name="Rectangle 19">
              <a:extLst>
                <a:ext uri="{FF2B5EF4-FFF2-40B4-BE49-F238E27FC236}">
                  <a16:creationId xmlns:a16="http://schemas.microsoft.com/office/drawing/2014/main" id="{D5729071-D1B3-4E5C-8E70-9F6B2D4D57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" y="2184"/>
              <a:ext cx="2112" cy="1592"/>
            </a:xfrm>
            <a:prstGeom prst="rect">
              <a:avLst/>
            </a:prstGeom>
            <a:gradFill rotWithShape="1">
              <a:gsLst>
                <a:gs pos="0">
                  <a:srgbClr val="5E9EFF">
                    <a:alpha val="17000"/>
                  </a:srgbClr>
                </a:gs>
                <a:gs pos="39999">
                  <a:srgbClr val="85C2FF">
                    <a:alpha val="17800"/>
                  </a:srgbClr>
                </a:gs>
                <a:gs pos="70000">
                  <a:srgbClr val="C4D6EB">
                    <a:alpha val="18400"/>
                  </a:srgbClr>
                </a:gs>
                <a:gs pos="100000">
                  <a:srgbClr val="FFEBFA">
                    <a:alpha val="19000"/>
                  </a:srgbClr>
                </a:gs>
              </a:gsLst>
              <a:lin ang="5400000" scaled="1"/>
            </a:gradFill>
            <a:ln w="12700" algn="ctr">
              <a:solidFill>
                <a:schemeClr val="accent2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23" name="Rectangle 20">
              <a:extLst>
                <a:ext uri="{FF2B5EF4-FFF2-40B4-BE49-F238E27FC236}">
                  <a16:creationId xmlns:a16="http://schemas.microsoft.com/office/drawing/2014/main" id="{52D161FB-4EE6-4D8D-B7A0-2932C06BEB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3632"/>
              <a:ext cx="110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Stand alone computer</a:t>
              </a:r>
            </a:p>
          </p:txBody>
        </p:sp>
      </p:grpSp>
      <p:grpSp>
        <p:nvGrpSpPr>
          <p:cNvPr id="24" name="Group 21">
            <a:extLst>
              <a:ext uri="{FF2B5EF4-FFF2-40B4-BE49-F238E27FC236}">
                <a16:creationId xmlns:a16="http://schemas.microsoft.com/office/drawing/2014/main" id="{7B25279D-2764-473E-906D-CC6114316455}"/>
              </a:ext>
            </a:extLst>
          </p:cNvPr>
          <p:cNvGrpSpPr>
            <a:grpSpLocks/>
          </p:cNvGrpSpPr>
          <p:nvPr/>
        </p:nvGrpSpPr>
        <p:grpSpPr bwMode="auto">
          <a:xfrm>
            <a:off x="7289248" y="2292868"/>
            <a:ext cx="3060700" cy="2552700"/>
            <a:chOff x="3552" y="2184"/>
            <a:chExt cx="2112" cy="1608"/>
          </a:xfrm>
        </p:grpSpPr>
        <p:sp>
          <p:nvSpPr>
            <p:cNvPr id="25" name="Rectangle 22">
              <a:extLst>
                <a:ext uri="{FF2B5EF4-FFF2-40B4-BE49-F238E27FC236}">
                  <a16:creationId xmlns:a16="http://schemas.microsoft.com/office/drawing/2014/main" id="{A2484FC6-D23E-46D2-B085-744420BDD3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184"/>
              <a:ext cx="2112" cy="1592"/>
            </a:xfrm>
            <a:prstGeom prst="rect">
              <a:avLst/>
            </a:prstGeom>
            <a:gradFill rotWithShape="1">
              <a:gsLst>
                <a:gs pos="0">
                  <a:srgbClr val="A68CE8">
                    <a:alpha val="18999"/>
                  </a:srgbClr>
                </a:gs>
                <a:gs pos="100000">
                  <a:srgbClr val="FFF2D9">
                    <a:alpha val="17000"/>
                  </a:srgbClr>
                </a:gs>
              </a:gsLst>
              <a:lin ang="5400000" scaled="1"/>
            </a:gradFill>
            <a:ln w="12700" algn="ctr">
              <a:solidFill>
                <a:schemeClr val="accent2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E10DD09E-460B-420F-ACE4-1B7F339C98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3648"/>
              <a:ext cx="110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b="1">
                  <a:solidFill>
                    <a:srgbClr val="0000CC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Internet</a:t>
              </a:r>
            </a:p>
          </p:txBody>
        </p:sp>
      </p:grpSp>
      <p:pic>
        <p:nvPicPr>
          <p:cNvPr id="27" name="Picture 24" descr="data_transfer">
            <a:extLst>
              <a:ext uri="{FF2B5EF4-FFF2-40B4-BE49-F238E27FC236}">
                <a16:creationId xmlns:a16="http://schemas.microsoft.com/office/drawing/2014/main" id="{880D5378-1774-4B9C-8B1C-932CFBCDE3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648" y="3893068"/>
            <a:ext cx="12287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39">
            <a:extLst>
              <a:ext uri="{FF2B5EF4-FFF2-40B4-BE49-F238E27FC236}">
                <a16:creationId xmlns:a16="http://schemas.microsoft.com/office/drawing/2014/main" id="{9659C87F-63D5-4930-A39E-73D747B611B2}"/>
              </a:ext>
            </a:extLst>
          </p:cNvPr>
          <p:cNvGrpSpPr>
            <a:grpSpLocks/>
          </p:cNvGrpSpPr>
          <p:nvPr/>
        </p:nvGrpSpPr>
        <p:grpSpPr bwMode="auto">
          <a:xfrm>
            <a:off x="4328561" y="1657868"/>
            <a:ext cx="2973387" cy="1752600"/>
            <a:chOff x="1775" y="1248"/>
            <a:chExt cx="1873" cy="1104"/>
          </a:xfrm>
        </p:grpSpPr>
        <p:grpSp>
          <p:nvGrpSpPr>
            <p:cNvPr id="29" name="Group 38">
              <a:extLst>
                <a:ext uri="{FF2B5EF4-FFF2-40B4-BE49-F238E27FC236}">
                  <a16:creationId xmlns:a16="http://schemas.microsoft.com/office/drawing/2014/main" id="{05FB787F-BEB8-4CB4-B6A4-A0128C75C9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5" y="1488"/>
              <a:ext cx="529" cy="864"/>
              <a:chOff x="1727" y="1488"/>
              <a:chExt cx="529" cy="864"/>
            </a:xfrm>
          </p:grpSpPr>
          <p:sp>
            <p:nvSpPr>
              <p:cNvPr id="31" name="Line 27">
                <a:extLst>
                  <a:ext uri="{FF2B5EF4-FFF2-40B4-BE49-F238E27FC236}">
                    <a16:creationId xmlns:a16="http://schemas.microsoft.com/office/drawing/2014/main" id="{5C6CA92B-55D3-4145-9CD6-46F31096755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 flipV="1">
                <a:off x="1727" y="2352"/>
                <a:ext cx="529" cy="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Line 28">
                <a:extLst>
                  <a:ext uri="{FF2B5EF4-FFF2-40B4-BE49-F238E27FC236}">
                    <a16:creationId xmlns:a16="http://schemas.microsoft.com/office/drawing/2014/main" id="{4FACCF25-8BFD-4912-99E5-2309244389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 flipV="1">
                <a:off x="2248" y="1488"/>
                <a:ext cx="0" cy="864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" name="AutoShape 25" descr="لوحة قماشية">
              <a:extLst>
                <a:ext uri="{FF2B5EF4-FFF2-40B4-BE49-F238E27FC236}">
                  <a16:creationId xmlns:a16="http://schemas.microsoft.com/office/drawing/2014/main" id="{1D9C7DED-55F0-4902-B8D0-88EA61585D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1248"/>
              <a:ext cx="1392" cy="408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>
              <a:outerShdw dist="71842" dir="13500000" algn="ctr" rotWithShape="0">
                <a:srgbClr val="A68CE8"/>
              </a:outerShdw>
            </a:effectLst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en-US" sz="1400" b="1">
                  <a:solidFill>
                    <a:srgbClr val="0000CC"/>
                  </a:solidFill>
                  <a:latin typeface="Tahoma" pitchFamily="34" charset="0"/>
                  <a:cs typeface="Tahoma" pitchFamily="34" charset="0"/>
                </a:rPr>
                <a:t>Data may be disclosed, abused, modified or damaged.</a:t>
              </a:r>
            </a:p>
          </p:txBody>
        </p:sp>
      </p:grpSp>
      <p:grpSp>
        <p:nvGrpSpPr>
          <p:cNvPr id="33" name="Group 41">
            <a:extLst>
              <a:ext uri="{FF2B5EF4-FFF2-40B4-BE49-F238E27FC236}">
                <a16:creationId xmlns:a16="http://schemas.microsoft.com/office/drawing/2014/main" id="{25CAC31F-A06D-40C6-814A-2B65B91C556E}"/>
              </a:ext>
            </a:extLst>
          </p:cNvPr>
          <p:cNvGrpSpPr>
            <a:grpSpLocks/>
          </p:cNvGrpSpPr>
          <p:nvPr/>
        </p:nvGrpSpPr>
        <p:grpSpPr bwMode="auto">
          <a:xfrm>
            <a:off x="5168348" y="4362968"/>
            <a:ext cx="2057400" cy="993775"/>
            <a:chOff x="2304" y="2952"/>
            <a:chExt cx="1296" cy="626"/>
          </a:xfrm>
        </p:grpSpPr>
        <p:sp>
          <p:nvSpPr>
            <p:cNvPr id="34" name="AutoShape 30" descr="باقة أزهار">
              <a:extLst>
                <a:ext uri="{FF2B5EF4-FFF2-40B4-BE49-F238E27FC236}">
                  <a16:creationId xmlns:a16="http://schemas.microsoft.com/office/drawing/2014/main" id="{867BC9E7-29EC-4374-AC57-1DB22D0691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168"/>
              <a:ext cx="1296" cy="410"/>
            </a:xfrm>
            <a:prstGeom prst="roundRect">
              <a:avLst>
                <a:gd name="adj" fmla="val 16667"/>
              </a:avLst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>
              <a:outerShdw dist="53882" dir="13500000" algn="ctr" rotWithShape="0">
                <a:srgbClr val="0000CC"/>
              </a:outerShdw>
            </a:effectLst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en-US" sz="1400" b="1">
                  <a:solidFill>
                    <a:schemeClr val="accent2"/>
                  </a:solidFill>
                  <a:latin typeface="Tahoma" pitchFamily="34" charset="0"/>
                  <a:cs typeface="Tahoma" pitchFamily="34" charset="0"/>
                </a:rPr>
                <a:t>message may be intercepted, modified or fabricated.</a:t>
              </a:r>
            </a:p>
          </p:txBody>
        </p:sp>
        <p:sp>
          <p:nvSpPr>
            <p:cNvPr id="35" name="Line 31">
              <a:extLst>
                <a:ext uri="{FF2B5EF4-FFF2-40B4-BE49-F238E27FC236}">
                  <a16:creationId xmlns:a16="http://schemas.microsoft.com/office/drawing/2014/main" id="{86E2319C-50C6-43C7-BE7B-552F41B87F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8" y="2952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" name="AutoShape 32">
            <a:extLst>
              <a:ext uri="{FF2B5EF4-FFF2-40B4-BE49-F238E27FC236}">
                <a16:creationId xmlns:a16="http://schemas.microsoft.com/office/drawing/2014/main" id="{4559CED3-E513-46BD-ADAC-61375260F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4448" y="2673868"/>
            <a:ext cx="3200400" cy="533400"/>
          </a:xfrm>
          <a:prstGeom prst="leftArrow">
            <a:avLst>
              <a:gd name="adj1" fmla="val 56546"/>
              <a:gd name="adj2" fmla="val 102389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en-US" altLang="en-US" sz="1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Intrusion may be performed</a:t>
            </a:r>
            <a:endParaRPr lang="en-US" altLang="en-US" sz="1200" b="1" dirty="0">
              <a:solidFill>
                <a:schemeClr val="bg1"/>
              </a:solidFill>
            </a:endParaRPr>
          </a:p>
        </p:txBody>
      </p:sp>
      <p:grpSp>
        <p:nvGrpSpPr>
          <p:cNvPr id="37" name="Group 47">
            <a:extLst>
              <a:ext uri="{FF2B5EF4-FFF2-40B4-BE49-F238E27FC236}">
                <a16:creationId xmlns:a16="http://schemas.microsoft.com/office/drawing/2014/main" id="{B355A970-C7D8-4F2D-BD12-49A451A6544A}"/>
              </a:ext>
            </a:extLst>
          </p:cNvPr>
          <p:cNvGrpSpPr>
            <a:grpSpLocks/>
          </p:cNvGrpSpPr>
          <p:nvPr/>
        </p:nvGrpSpPr>
        <p:grpSpPr bwMode="auto">
          <a:xfrm>
            <a:off x="1739348" y="4324868"/>
            <a:ext cx="2590800" cy="990600"/>
            <a:chOff x="144" y="2928"/>
            <a:chExt cx="1632" cy="624"/>
          </a:xfrm>
        </p:grpSpPr>
        <p:sp>
          <p:nvSpPr>
            <p:cNvPr id="38" name="AutoShape 43" descr="لوحة قماشية">
              <a:extLst>
                <a:ext uri="{FF2B5EF4-FFF2-40B4-BE49-F238E27FC236}">
                  <a16:creationId xmlns:a16="http://schemas.microsoft.com/office/drawing/2014/main" id="{22530E7F-E3E8-4143-B6D4-E06FF4C102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3360"/>
              <a:ext cx="1632" cy="192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>
              <a:outerShdw dist="45791" dir="2021404" algn="ctr" rotWithShape="0">
                <a:schemeClr val="accent2"/>
              </a:outerShdw>
            </a:effectLst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en-US" sz="1200" b="1">
                  <a:solidFill>
                    <a:srgbClr val="0000CC"/>
                  </a:solidFill>
                  <a:latin typeface="Tahoma" pitchFamily="34" charset="0"/>
                  <a:cs typeface="Tahoma" pitchFamily="34" charset="0"/>
                </a:rPr>
                <a:t>Hardware may be destructed</a:t>
              </a:r>
            </a:p>
          </p:txBody>
        </p:sp>
        <p:sp>
          <p:nvSpPr>
            <p:cNvPr id="39" name="Line 45">
              <a:extLst>
                <a:ext uri="{FF2B5EF4-FFF2-40B4-BE49-F238E27FC236}">
                  <a16:creationId xmlns:a16="http://schemas.microsoft.com/office/drawing/2014/main" id="{9807E12A-2F0F-43D1-9D00-0C97CBCDF49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V="1">
              <a:off x="1344" y="2840"/>
              <a:ext cx="0" cy="19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46">
              <a:extLst>
                <a:ext uri="{FF2B5EF4-FFF2-40B4-BE49-F238E27FC236}">
                  <a16:creationId xmlns:a16="http://schemas.microsoft.com/office/drawing/2014/main" id="{11D37A4C-6EEC-4200-B828-BA2F46C468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8" y="2928"/>
              <a:ext cx="0" cy="432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" name="Group 49">
            <a:extLst>
              <a:ext uri="{FF2B5EF4-FFF2-40B4-BE49-F238E27FC236}">
                <a16:creationId xmlns:a16="http://schemas.microsoft.com/office/drawing/2014/main" id="{780C37C4-1A08-4F7D-B38D-D3B6DF25B36C}"/>
              </a:ext>
            </a:extLst>
          </p:cNvPr>
          <p:cNvGrpSpPr>
            <a:grpSpLocks/>
          </p:cNvGrpSpPr>
          <p:nvPr/>
        </p:nvGrpSpPr>
        <p:grpSpPr bwMode="auto">
          <a:xfrm>
            <a:off x="3339548" y="3702568"/>
            <a:ext cx="1752600" cy="2286000"/>
            <a:chOff x="1152" y="2536"/>
            <a:chExt cx="1104" cy="1440"/>
          </a:xfrm>
        </p:grpSpPr>
        <p:sp>
          <p:nvSpPr>
            <p:cNvPr id="42" name="Line 35">
              <a:extLst>
                <a:ext uri="{FF2B5EF4-FFF2-40B4-BE49-F238E27FC236}">
                  <a16:creationId xmlns:a16="http://schemas.microsoft.com/office/drawing/2014/main" id="{F8174FF5-15E3-469F-BD18-60026E11B1A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V="1">
              <a:off x="1872" y="244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36">
              <a:extLst>
                <a:ext uri="{FF2B5EF4-FFF2-40B4-BE49-F238E27FC236}">
                  <a16:creationId xmlns:a16="http://schemas.microsoft.com/office/drawing/2014/main" id="{2F002357-4E61-4926-A29D-C9541A71B6C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V="1">
              <a:off x="1872" y="2640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37">
              <a:extLst>
                <a:ext uri="{FF2B5EF4-FFF2-40B4-BE49-F238E27FC236}">
                  <a16:creationId xmlns:a16="http://schemas.microsoft.com/office/drawing/2014/main" id="{45CC3959-7F35-4438-A668-CB7D76B48E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8" y="2536"/>
              <a:ext cx="0" cy="11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AutoShape 34" descr="لوحة قماشية">
              <a:extLst>
                <a:ext uri="{FF2B5EF4-FFF2-40B4-BE49-F238E27FC236}">
                  <a16:creationId xmlns:a16="http://schemas.microsoft.com/office/drawing/2014/main" id="{0F8D5AF5-B79B-4282-9C4C-F44C34E72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640"/>
              <a:ext cx="1104" cy="33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>
              <a:outerShdw dist="45791" dir="2021404" algn="ctr" rotWithShape="0">
                <a:schemeClr val="accent2"/>
              </a:outerShdw>
            </a:effectLst>
          </p:spPr>
          <p:txBody>
            <a:bodyPr lIns="0" rIns="0" anchor="ctr"/>
            <a:lstStyle/>
            <a:p>
              <a:pPr rtl="0">
                <a:defRPr/>
              </a:pPr>
              <a:r>
                <a:rPr lang="en-US" sz="1400" b="1">
                  <a:solidFill>
                    <a:srgbClr val="0000CC"/>
                  </a:solidFill>
                  <a:latin typeface="Tahoma" pitchFamily="34" charset="0"/>
                  <a:cs typeface="Tahoma" pitchFamily="34" charset="0"/>
                </a:rPr>
                <a:t>Malware may infect the system.</a:t>
              </a:r>
            </a:p>
          </p:txBody>
        </p:sp>
      </p:grpSp>
      <p:sp>
        <p:nvSpPr>
          <p:cNvPr id="2" name="مستطيل 6">
            <a:extLst>
              <a:ext uri="{FF2B5EF4-FFF2-40B4-BE49-F238E27FC236}">
                <a16:creationId xmlns:a16="http://schemas.microsoft.com/office/drawing/2014/main" id="{340C4422-FFC8-AF99-95CA-3DCE53370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27200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4969567" y="2644170"/>
            <a:ext cx="548652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rtl="1"/>
            <a:r>
              <a:rPr lang="en-US" sz="3200" dirty="0"/>
              <a:t>Discuss the main elements of the Computer System?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2" name="مستطيل 6">
            <a:extLst>
              <a:ext uri="{FF2B5EF4-FFF2-40B4-BE49-F238E27FC236}">
                <a16:creationId xmlns:a16="http://schemas.microsoft.com/office/drawing/2014/main" id="{CF2D8EFA-2737-A890-6998-9594DB832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First Lecture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3" name="مستطيل 6">
            <a:extLst>
              <a:ext uri="{FF2B5EF4-FFF2-40B4-BE49-F238E27FC236}">
                <a16:creationId xmlns:a16="http://schemas.microsoft.com/office/drawing/2014/main" id="{3C9EF779-F594-7579-AFDF-F2000B38F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0</TotalTime>
  <Words>452</Words>
  <Application>Microsoft Office PowerPoint</Application>
  <PresentationFormat>Widescreen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Bimini-Extended</vt:lpstr>
      <vt:lpstr>Calibri</vt:lpstr>
      <vt:lpstr>Calibri Light</vt:lpstr>
      <vt:lpstr>Rockwell</vt:lpstr>
      <vt:lpstr>Sakkal Majalla</vt:lpstr>
      <vt:lpstr>Tahoma</vt:lpstr>
      <vt:lpstr>Wingdings</vt:lpstr>
      <vt:lpstr>أطلس</vt:lpstr>
      <vt:lpstr>1111 CYS Cyber Security Foundations  1#Lecture   Introduction to  Computer Security – Part 1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First Lecture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Saad Aloteibi</cp:lastModifiedBy>
  <cp:revision>266</cp:revision>
  <dcterms:created xsi:type="dcterms:W3CDTF">2021-05-23T05:55:00Z</dcterms:created>
  <dcterms:modified xsi:type="dcterms:W3CDTF">2023-01-18T06:03:19Z</dcterms:modified>
</cp:coreProperties>
</file>