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518E1F-C042-4D47-BDFB-01CD60C5AA23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F9EBFB-075E-45BA-ABD3-80E821E0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07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Example (2)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620688"/>
            <a:ext cx="7992888" cy="504056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>
                <a:solidFill>
                  <a:srgbClr val="002060"/>
                </a:solidFill>
              </a:rPr>
              <a:t>Calculation of the total score of a student in </a:t>
            </a:r>
            <a:r>
              <a:rPr lang="en-US" u="sng" dirty="0" smtClean="0">
                <a:solidFill>
                  <a:srgbClr val="FF0000"/>
                </a:solidFill>
              </a:rPr>
              <a:t>five courses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512" y="872716"/>
            <a:ext cx="7920880" cy="57995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2060"/>
                </a:solidFill>
              </a:rPr>
              <a:t>#include &lt;</a:t>
            </a:r>
            <a:r>
              <a:rPr lang="en-US" sz="1400" dirty="0" err="1" smtClean="0">
                <a:solidFill>
                  <a:srgbClr val="002060"/>
                </a:solidFill>
              </a:rPr>
              <a:t>stdio.h</a:t>
            </a:r>
            <a:r>
              <a:rPr lang="en-US" sz="1400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#define SENTINEL -999</a:t>
            </a:r>
          </a:p>
          <a:p>
            <a:r>
              <a:rPr lang="en-US" sz="1400" dirty="0" err="1">
                <a:solidFill>
                  <a:srgbClr val="002060"/>
                </a:solidFill>
              </a:rPr>
              <a:t>i</a:t>
            </a:r>
            <a:r>
              <a:rPr lang="en-US" sz="1400" dirty="0" err="1" smtClean="0">
                <a:solidFill>
                  <a:srgbClr val="002060"/>
                </a:solidFill>
              </a:rPr>
              <a:t>nt</a:t>
            </a:r>
            <a:r>
              <a:rPr lang="en-US" sz="1400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double score, sum;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course;</a:t>
            </a:r>
            <a:r>
              <a:rPr lang="en-US" sz="1400" dirty="0" smtClean="0">
                <a:solidFill>
                  <a:srgbClr val="002060"/>
                </a:solidFill>
              </a:rPr>
              <a:t>	</a:t>
            </a:r>
            <a:r>
              <a:rPr lang="en-US" sz="1400" dirty="0" smtClean="0">
                <a:solidFill>
                  <a:srgbClr val="00B0F0"/>
                </a:solidFill>
              </a:rPr>
              <a:t>// course counter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   </a:t>
            </a:r>
            <a:r>
              <a:rPr lang="en-US" sz="1400" dirty="0" smtClean="0">
                <a:solidFill>
                  <a:srgbClr val="002060"/>
                </a:solidFill>
              </a:rPr>
              <a:t>char ID[12], code[7];</a:t>
            </a:r>
            <a:r>
              <a:rPr lang="en-US" sz="14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Student ID&gt; “);		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(“%s”, ID); 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B0F0"/>
                </a:solidFill>
              </a:rPr>
              <a:t>   </a:t>
            </a:r>
            <a:r>
              <a:rPr lang="en-US" sz="1400" dirty="0" smtClean="0">
                <a:solidFill>
                  <a:srgbClr val="002060"/>
                </a:solidFill>
              </a:rPr>
              <a:t>sum = 0.0;      </a:t>
            </a:r>
            <a:r>
              <a:rPr lang="en-US" sz="1400" dirty="0" smtClean="0">
                <a:solidFill>
                  <a:srgbClr val="00B0F0"/>
                </a:solidFill>
              </a:rPr>
              <a:t>// initialize the accumulator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for (course = 1; course &lt;= 5; course++)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{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</a:t>
            </a:r>
            <a:r>
              <a:rPr lang="en-US" sz="1400" dirty="0" smtClean="0">
                <a:solidFill>
                  <a:srgbClr val="002060"/>
                </a:solidFill>
              </a:rPr>
              <a:t>score = 0.0;    </a:t>
            </a:r>
            <a:r>
              <a:rPr lang="en-US" sz="1400" dirty="0" smtClean="0">
                <a:solidFill>
                  <a:srgbClr val="00B0F0"/>
                </a:solidFill>
              </a:rPr>
              <a:t>// initialize the loop control variable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Course Code&gt; “);		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(“%s”, code);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while (score != SENTINEL)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{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student’s score&gt; “);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(“%f”, &amp;score);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if (score != -999)	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       sum += score;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} </a:t>
            </a:r>
            <a:r>
              <a:rPr lang="en-US" sz="1400" dirty="0" smtClean="0">
                <a:solidFill>
                  <a:srgbClr val="00B0F0"/>
                </a:solidFill>
              </a:rPr>
              <a:t>// end while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      </a:t>
            </a:r>
            <a:r>
              <a:rPr lang="en-US" sz="1400" dirty="0" err="1" smtClean="0">
                <a:solidFill>
                  <a:srgbClr val="FF0000"/>
                </a:solidFill>
              </a:rPr>
              <a:t>printf</a:t>
            </a:r>
            <a:r>
              <a:rPr lang="en-US" sz="1400" dirty="0" smtClean="0">
                <a:solidFill>
                  <a:srgbClr val="FF0000"/>
                </a:solidFill>
              </a:rPr>
              <a:t> (“Total score for student %s in course %s = %f \n”, ID, code, score);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   } </a:t>
            </a:r>
            <a:r>
              <a:rPr lang="en-US" sz="1400" dirty="0" smtClean="0">
                <a:solidFill>
                  <a:srgbClr val="00B0F0"/>
                </a:solidFill>
              </a:rPr>
              <a:t>// end for (course=…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}</a:t>
            </a:r>
            <a:r>
              <a:rPr lang="en-US" sz="1400" dirty="0" smtClean="0">
                <a:solidFill>
                  <a:srgbClr val="00B0F0"/>
                </a:solidFill>
              </a:rPr>
              <a:t> // end main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043608" y="4509120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4509120"/>
            <a:ext cx="0" cy="10801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3608" y="5589240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3528" y="1988840"/>
            <a:ext cx="2160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3528" y="1988840"/>
            <a:ext cx="0" cy="44644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3528" y="6453336"/>
            <a:ext cx="2160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31540" y="3643314"/>
            <a:ext cx="4680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-758919" y="4830829"/>
            <a:ext cx="2377974" cy="29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1540" y="6021288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475656" y="4509120"/>
            <a:ext cx="3240360" cy="1152128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3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Example (2)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620688"/>
            <a:ext cx="7992888" cy="504056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>
                <a:solidFill>
                  <a:srgbClr val="002060"/>
                </a:solidFill>
              </a:rPr>
              <a:t>Repeat the program for 100 students</a:t>
            </a:r>
            <a:endParaRPr lang="en-US" u="sng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692696"/>
            <a:ext cx="7920880" cy="57995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2060"/>
                </a:solidFill>
              </a:rPr>
              <a:t>#include &lt;</a:t>
            </a:r>
            <a:r>
              <a:rPr lang="en-US" sz="1400" dirty="0" err="1" smtClean="0">
                <a:solidFill>
                  <a:srgbClr val="002060"/>
                </a:solidFill>
              </a:rPr>
              <a:t>stdio.h</a:t>
            </a:r>
            <a:r>
              <a:rPr lang="en-US" sz="1400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#define SENTINEL -999</a:t>
            </a:r>
          </a:p>
          <a:p>
            <a:r>
              <a:rPr lang="en-US" sz="1400" dirty="0" err="1">
                <a:solidFill>
                  <a:srgbClr val="002060"/>
                </a:solidFill>
              </a:rPr>
              <a:t>i</a:t>
            </a:r>
            <a:r>
              <a:rPr lang="en-US" sz="1400" dirty="0" err="1" smtClean="0">
                <a:solidFill>
                  <a:srgbClr val="002060"/>
                </a:solidFill>
              </a:rPr>
              <a:t>nt</a:t>
            </a:r>
            <a:r>
              <a:rPr lang="en-US" sz="1400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double score, sum;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  <a:r>
              <a:rPr lang="en-US" sz="1400" dirty="0" err="1" smtClean="0">
                <a:solidFill>
                  <a:srgbClr val="002060"/>
                </a:solidFill>
              </a:rPr>
              <a:t>int</a:t>
            </a:r>
            <a:r>
              <a:rPr lang="en-US" sz="1400" dirty="0" smtClean="0">
                <a:solidFill>
                  <a:srgbClr val="002060"/>
                </a:solidFill>
              </a:rPr>
              <a:t> course;	</a:t>
            </a:r>
            <a:r>
              <a:rPr lang="en-US" sz="1400" dirty="0" smtClean="0">
                <a:solidFill>
                  <a:srgbClr val="00B0F0"/>
                </a:solidFill>
              </a:rPr>
              <a:t>// course counter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student;</a:t>
            </a:r>
            <a:r>
              <a:rPr lang="en-US" sz="1400" dirty="0" smtClean="0">
                <a:solidFill>
                  <a:srgbClr val="00B0F0"/>
                </a:solidFill>
              </a:rPr>
              <a:t>	// student counter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   </a:t>
            </a:r>
            <a:r>
              <a:rPr lang="en-US" sz="1400" dirty="0" smtClean="0">
                <a:solidFill>
                  <a:srgbClr val="002060"/>
                </a:solidFill>
              </a:rPr>
              <a:t>char ID[12], code[7];</a:t>
            </a:r>
            <a:r>
              <a:rPr lang="en-US" sz="14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</a:t>
            </a:r>
            <a:r>
              <a:rPr lang="en-US" sz="1400" dirty="0" smtClean="0">
                <a:solidFill>
                  <a:srgbClr val="FF0000"/>
                </a:solidFill>
              </a:rPr>
              <a:t>for (student = 1; student &lt;= 100; student++)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Student ID&gt; “);		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(“%s”, ID); 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sum = 0.0;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for (course = 1; course &lt;= 5; course++)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{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score </a:t>
            </a:r>
            <a:r>
              <a:rPr lang="en-US" sz="1400" dirty="0" smtClean="0">
                <a:solidFill>
                  <a:srgbClr val="002060"/>
                </a:solidFill>
              </a:rPr>
              <a:t>= 0.0;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Course Code&gt; “);		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(“%s”, code);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 while (score != SENTINEL)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{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student’s score&gt; “);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(“%f”, &amp;score);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   if (score != -999)	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          sum += score;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} </a:t>
            </a:r>
            <a:r>
              <a:rPr lang="en-US" sz="1400" dirty="0" smtClean="0">
                <a:solidFill>
                  <a:srgbClr val="00B0F0"/>
                </a:solidFill>
              </a:rPr>
              <a:t>// end while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(“Total score for student %s in course %s = %f \n”, ID, code, score);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         </a:t>
            </a:r>
            <a:r>
              <a:rPr lang="en-US" sz="1400" dirty="0" smtClean="0">
                <a:solidFill>
                  <a:srgbClr val="002060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for (course=…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}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// end for(student…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}</a:t>
            </a:r>
            <a:r>
              <a:rPr lang="en-US" sz="1400" dirty="0" smtClean="0">
                <a:solidFill>
                  <a:srgbClr val="00B0F0"/>
                </a:solidFill>
              </a:rPr>
              <a:t> // end main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899592" y="4293096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4293096"/>
            <a:ext cx="0" cy="10801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9592" y="5373216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79512" y="1484784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9512" y="1484784"/>
            <a:ext cx="0" cy="47525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9512" y="6237312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83568" y="3643314"/>
            <a:ext cx="2160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-382017" y="4708899"/>
            <a:ext cx="2161950" cy="307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3568" y="5805264"/>
            <a:ext cx="1080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95536" y="2780928"/>
            <a:ext cx="14401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59532" y="6021288"/>
            <a:ext cx="10801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59532" y="2780928"/>
            <a:ext cx="36004" cy="324036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59632" y="4293096"/>
            <a:ext cx="3240360" cy="1152128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7224" y="3571876"/>
            <a:ext cx="5868652" cy="237626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42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32048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Analysis: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How to calculate the GPA?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The maximum score total of each course is 100 </a:t>
            </a:r>
            <a:r>
              <a:rPr lang="en-US" dirty="0" smtClean="0">
                <a:sym typeface="Wingdings" panose="05000000000000000000" pitchFamily="2" charset="2"/>
              </a:rPr>
              <a:t> The maximum score for 4 courses is 400.</a:t>
            </a:r>
            <a:endParaRPr lang="en-US" dirty="0" smtClean="0"/>
          </a:p>
          <a:p>
            <a:pPr marL="761238" lvl="1" indent="-51435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Calculate it out of 5 as follows:</a:t>
            </a:r>
          </a:p>
          <a:p>
            <a:pPr marL="246888" lvl="1" indent="0">
              <a:buClr>
                <a:schemeClr val="tx2">
                  <a:lumMod val="75000"/>
                </a:schemeClr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Example: the student got 320 out of 400 in all courses.</a:t>
            </a:r>
          </a:p>
          <a:p>
            <a:pPr marL="246888" lvl="1" indent="0">
              <a:buClr>
                <a:schemeClr val="tx2">
                  <a:lumMod val="75000"/>
                </a:schemeClr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        	maximum:		400		5</a:t>
            </a:r>
          </a:p>
          <a:p>
            <a:pPr marL="246888" lvl="1" indent="0">
              <a:buClr>
                <a:schemeClr val="tx2">
                  <a:lumMod val="75000"/>
                </a:schemeClr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	actual score:		320		GPA</a:t>
            </a:r>
          </a:p>
          <a:p>
            <a:pPr marL="246888" lvl="1" indent="0">
              <a:buClr>
                <a:schemeClr val="tx2">
                  <a:lumMod val="75000"/>
                </a:schemeClr>
              </a:buClr>
              <a:buNone/>
            </a:pPr>
            <a:r>
              <a:rPr lang="en-US" dirty="0" smtClean="0"/>
              <a:t>GPA = (320 * 5) / 400 = 4.0 out of 5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(3)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712968" cy="8280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Update the program written in Example (2) so that to calculate the grade average point (GPA) of each student. The total of each course is calculated out of 100.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64088" y="4437112"/>
            <a:ext cx="1152128" cy="432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364088" y="4437112"/>
            <a:ext cx="1152128" cy="432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042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(3)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ectangle 4"/>
          <p:cNvSpPr/>
          <p:nvPr/>
        </p:nvSpPr>
        <p:spPr>
          <a:xfrm>
            <a:off x="179512" y="548680"/>
            <a:ext cx="7920880" cy="62378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2060"/>
                </a:solidFill>
              </a:rPr>
              <a:t>#include &lt;</a:t>
            </a:r>
            <a:r>
              <a:rPr lang="en-US" sz="1400" dirty="0" err="1" smtClean="0">
                <a:solidFill>
                  <a:srgbClr val="002060"/>
                </a:solidFill>
              </a:rPr>
              <a:t>stdio.h</a:t>
            </a:r>
            <a:r>
              <a:rPr lang="en-US" sz="1400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#define SENTINEL -999</a:t>
            </a:r>
          </a:p>
          <a:p>
            <a:r>
              <a:rPr lang="en-US" sz="1400" dirty="0" err="1" smtClean="0">
                <a:solidFill>
                  <a:srgbClr val="002060"/>
                </a:solidFill>
              </a:rPr>
              <a:t>int</a:t>
            </a:r>
            <a:r>
              <a:rPr lang="en-US" sz="1400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double score, sum;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  <a:r>
              <a:rPr lang="en-US" sz="1400" dirty="0" err="1" smtClean="0">
                <a:solidFill>
                  <a:srgbClr val="002060"/>
                </a:solidFill>
              </a:rPr>
              <a:t>int</a:t>
            </a:r>
            <a:r>
              <a:rPr lang="en-US" sz="1400" dirty="0" smtClean="0">
                <a:solidFill>
                  <a:srgbClr val="002060"/>
                </a:solidFill>
              </a:rPr>
              <a:t> course, student;	</a:t>
            </a:r>
            <a:r>
              <a:rPr lang="en-US" sz="1400" dirty="0" smtClean="0">
                <a:solidFill>
                  <a:srgbClr val="00B0F0"/>
                </a:solidFill>
              </a:rPr>
              <a:t>// counter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double GPA;</a:t>
            </a:r>
            <a:r>
              <a:rPr lang="en-US" sz="1400" dirty="0" smtClean="0">
                <a:solidFill>
                  <a:srgbClr val="00B0F0"/>
                </a:solidFill>
              </a:rPr>
              <a:t>	//Grade Point Average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   </a:t>
            </a:r>
            <a:r>
              <a:rPr lang="en-US" sz="1400" dirty="0" smtClean="0">
                <a:solidFill>
                  <a:srgbClr val="002060"/>
                </a:solidFill>
              </a:rPr>
              <a:t>char ID[12], code[7];</a:t>
            </a:r>
            <a:r>
              <a:rPr lang="en-US" sz="14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for (student = 1; student &lt;= 100; student++)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{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Student ID&gt; “);		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(“%s”, ID); 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sum = 0.0;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    for (course = 1; course &lt;= 5; course++)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{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score </a:t>
            </a:r>
            <a:r>
              <a:rPr lang="en-US" sz="1400" dirty="0" smtClean="0">
                <a:solidFill>
                  <a:srgbClr val="002060"/>
                </a:solidFill>
              </a:rPr>
              <a:t>= 0.0;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Course Code&gt; “);		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(“%s”, code);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 while (score != SENTINEL)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{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student’s score&gt; “);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(“%f”, &amp;score);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   if (score != -999)	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          sum += score;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         } </a:t>
            </a:r>
            <a:r>
              <a:rPr lang="en-US" sz="1400" dirty="0" smtClean="0">
                <a:solidFill>
                  <a:srgbClr val="00B0F0"/>
                </a:solidFill>
              </a:rPr>
              <a:t>// end while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(“Total score for student %s in course %s = %f \n”, ID, code, score);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} </a:t>
            </a:r>
            <a:r>
              <a:rPr lang="en-US" sz="1400" dirty="0" smtClean="0">
                <a:solidFill>
                  <a:srgbClr val="00B0F0"/>
                </a:solidFill>
              </a:rPr>
              <a:t>// end for (course=…</a:t>
            </a:r>
          </a:p>
          <a:p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      </a:t>
            </a:r>
            <a:r>
              <a:rPr lang="en-US" sz="1400" dirty="0" smtClean="0">
                <a:solidFill>
                  <a:srgbClr val="FF0000"/>
                </a:solidFill>
              </a:rPr>
              <a:t>    GPA = (sum * 5) / 500;</a:t>
            </a:r>
            <a:r>
              <a:rPr lang="en-US" sz="1400" dirty="0" smtClean="0">
                <a:solidFill>
                  <a:srgbClr val="00B0F0"/>
                </a:solidFill>
              </a:rPr>
              <a:t> // number of courses = 5</a:t>
            </a:r>
          </a:p>
          <a:p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          </a:t>
            </a:r>
            <a:r>
              <a:rPr lang="en-US" sz="1400" dirty="0" err="1" smtClean="0">
                <a:solidFill>
                  <a:srgbClr val="FF0000"/>
                </a:solidFill>
              </a:rPr>
              <a:t>printf</a:t>
            </a:r>
            <a:r>
              <a:rPr lang="en-US" sz="1400" dirty="0" smtClean="0">
                <a:solidFill>
                  <a:srgbClr val="FF0000"/>
                </a:solidFill>
              </a:rPr>
              <a:t> (“GPA of student %s = %f”, ID, GPA);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r>
              <a:rPr lang="en-US" sz="1400" dirty="0" smtClean="0">
                <a:solidFill>
                  <a:srgbClr val="002060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for(student…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}</a:t>
            </a:r>
            <a:r>
              <a:rPr lang="en-US" sz="1400" dirty="0" smtClean="0">
                <a:solidFill>
                  <a:srgbClr val="00B0F0"/>
                </a:solidFill>
              </a:rPr>
              <a:t> // end main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52100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7. self-check exercise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712968" cy="1656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Update the program written in Example (3) so that to do the following: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user ends the courses entry using a sentinel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user ends the data entry of students using a sentinel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Calculate the GPA of each student accordingly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Calculate the average of GPAs for all students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1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8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self-check exercise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712968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Show the output displayed by the following nested loops: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9512" y="1412776"/>
            <a:ext cx="7272808" cy="30963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for 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0;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&lt; 2; ++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{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printf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(“outer %4d\n”,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for (j = 0; j &lt; 3; ++j)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{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printf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(“~~~~~inner%3d%3d\n”,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j);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}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for (k = 2; k &gt; 0; --k)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printf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(“~~~~~inner%3d%3d\n”,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k);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}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9. self-check exercise (3)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712968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Write a program that displays the multiplication table for numbers 0 to 9.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9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self-check exercise (4)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712968" cy="864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Design an interactive input loop that scans pairs of integers until it reaches a pair in which the first integer evenly divides the second.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6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064896" cy="5835048"/>
          </a:xfrm>
        </p:spPr>
        <p:txBody>
          <a:bodyPr/>
          <a:lstStyle/>
          <a:p>
            <a:r>
              <a:rPr lang="en-US" dirty="0" smtClean="0"/>
              <a:t>Nested loops consist of an outer loop with one or more inner loops</a:t>
            </a:r>
          </a:p>
          <a:p>
            <a:r>
              <a:rPr lang="en-US" dirty="0" smtClean="0"/>
              <a:t>Each time the outer loop is repeated, the inner loop starts from the beginning.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WHAT ARE NESTED LOOPS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2833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158417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Analysis: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to calculate the total scores of a single student?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the same steps for 100 students.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712968" cy="8280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Write a complete program that calculates the total scores of each of 100 students in a course. The program should read first the student’s ID.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1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(1)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620688"/>
            <a:ext cx="7992888" cy="504056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>
                <a:solidFill>
                  <a:srgbClr val="002060"/>
                </a:solidFill>
              </a:rPr>
              <a:t>Calculation of the total score of a student: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512" y="872716"/>
            <a:ext cx="7920880" cy="579953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#include &lt;</a:t>
            </a:r>
            <a:r>
              <a:rPr lang="en-US" dirty="0" err="1" smtClean="0">
                <a:solidFill>
                  <a:srgbClr val="002060"/>
                </a:solidFill>
              </a:rPr>
              <a:t>stdio.h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#define SENTINEL -999</a:t>
            </a:r>
          </a:p>
          <a:p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 err="1" smtClean="0">
                <a:solidFill>
                  <a:srgbClr val="002060"/>
                </a:solidFill>
              </a:rPr>
              <a:t>nt</a:t>
            </a:r>
            <a:r>
              <a:rPr lang="en-US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double score; </a:t>
            </a:r>
            <a:r>
              <a:rPr lang="en-US" dirty="0" smtClean="0">
                <a:solidFill>
                  <a:srgbClr val="00B0F0"/>
                </a:solidFill>
              </a:rPr>
              <a:t>// student’s score in an exam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double sum;   </a:t>
            </a:r>
            <a:r>
              <a:rPr lang="en-US" dirty="0" smtClean="0">
                <a:solidFill>
                  <a:srgbClr val="00B0F0"/>
                </a:solidFill>
              </a:rPr>
              <a:t>// accumulator to the scores of a single student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char ID[15];</a:t>
            </a:r>
            <a:r>
              <a:rPr lang="en-US" dirty="0" smtClean="0">
                <a:solidFill>
                  <a:srgbClr val="00B0F0"/>
                </a:solidFill>
              </a:rPr>
              <a:t>    //student’s ID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sum = 0.0;      </a:t>
            </a:r>
            <a:r>
              <a:rPr lang="en-US" dirty="0" smtClean="0">
                <a:solidFill>
                  <a:srgbClr val="00B0F0"/>
                </a:solidFill>
              </a:rPr>
              <a:t>// initialize the accumulator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score = 0.0;    </a:t>
            </a:r>
            <a:r>
              <a:rPr lang="en-US" dirty="0" smtClean="0">
                <a:solidFill>
                  <a:srgbClr val="00B0F0"/>
                </a:solidFill>
              </a:rPr>
              <a:t>// initialize the loop control variable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(“Enter Student ID&gt; “);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scanf</a:t>
            </a:r>
            <a:r>
              <a:rPr lang="en-US" dirty="0" smtClean="0">
                <a:solidFill>
                  <a:srgbClr val="002060"/>
                </a:solidFill>
              </a:rPr>
              <a:t> (“%s”, ID);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while (score != SENTINEL)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{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(“Enter student’s score&gt; “);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</a:t>
            </a:r>
            <a:r>
              <a:rPr lang="en-US" dirty="0" err="1" smtClean="0">
                <a:solidFill>
                  <a:srgbClr val="002060"/>
                </a:solidFill>
              </a:rPr>
              <a:t>scanf</a:t>
            </a:r>
            <a:r>
              <a:rPr lang="en-US" dirty="0" smtClean="0">
                <a:solidFill>
                  <a:srgbClr val="002060"/>
                </a:solidFill>
              </a:rPr>
              <a:t> (“%f”, &amp;score);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if (score != -999)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sum += score;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} </a:t>
            </a:r>
            <a:r>
              <a:rPr lang="en-US" dirty="0" smtClean="0">
                <a:solidFill>
                  <a:srgbClr val="00B0F0"/>
                </a:solidFill>
              </a:rPr>
              <a:t>// end while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}</a:t>
            </a:r>
            <a:r>
              <a:rPr lang="en-US" dirty="0" smtClean="0">
                <a:solidFill>
                  <a:srgbClr val="00B0F0"/>
                </a:solidFill>
              </a:rPr>
              <a:t> // end main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119664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(1)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620688"/>
            <a:ext cx="7992888" cy="504056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>
                <a:solidFill>
                  <a:srgbClr val="002060"/>
                </a:solidFill>
              </a:rPr>
              <a:t>Repeat the program for 100 students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512" y="476672"/>
            <a:ext cx="7920880" cy="6309874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#include &lt;</a:t>
            </a:r>
            <a:r>
              <a:rPr lang="en-US" dirty="0" err="1" smtClean="0">
                <a:solidFill>
                  <a:srgbClr val="002060"/>
                </a:solidFill>
              </a:rPr>
              <a:t>stdio.h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#define SENTINEL -999</a:t>
            </a:r>
          </a:p>
          <a:p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 err="1" smtClean="0">
                <a:solidFill>
                  <a:srgbClr val="002060"/>
                </a:solidFill>
              </a:rPr>
              <a:t>nt</a:t>
            </a:r>
            <a:r>
              <a:rPr lang="en-US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double score; 	</a:t>
            </a:r>
            <a:r>
              <a:rPr lang="en-US" dirty="0" smtClean="0">
                <a:solidFill>
                  <a:srgbClr val="00B0F0"/>
                </a:solidFill>
              </a:rPr>
              <a:t>// student’s score in an exam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double sum;   	</a:t>
            </a:r>
            <a:r>
              <a:rPr lang="en-US" dirty="0" smtClean="0">
                <a:solidFill>
                  <a:srgbClr val="00B0F0"/>
                </a:solidFill>
              </a:rPr>
              <a:t>// accumulator to the scores of a single student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char ID[15];</a:t>
            </a:r>
            <a:r>
              <a:rPr lang="en-US" dirty="0" smtClean="0">
                <a:solidFill>
                  <a:srgbClr val="00B0F0"/>
                </a:solidFill>
              </a:rPr>
              <a:t>  	// student ID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B0F0"/>
                </a:solidFill>
              </a:rPr>
              <a:t>// loop control variable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for 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= 1;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&lt;= 100;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++)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sum = 0.0;      </a:t>
            </a:r>
            <a:r>
              <a:rPr lang="en-US" dirty="0" smtClean="0">
                <a:solidFill>
                  <a:srgbClr val="00B0F0"/>
                </a:solidFill>
              </a:rPr>
              <a:t>// initialize the accumulator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score = 0.0;    </a:t>
            </a:r>
            <a:r>
              <a:rPr lang="en-US" dirty="0" smtClean="0">
                <a:solidFill>
                  <a:srgbClr val="00B0F0"/>
                </a:solidFill>
              </a:rPr>
              <a:t>// initialize the loop control variable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(“Enter Student ID&gt; “);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</a:t>
            </a:r>
            <a:r>
              <a:rPr lang="en-US" dirty="0" err="1" smtClean="0">
                <a:solidFill>
                  <a:srgbClr val="002060"/>
                </a:solidFill>
              </a:rPr>
              <a:t>scanf</a:t>
            </a:r>
            <a:r>
              <a:rPr lang="en-US" dirty="0" smtClean="0">
                <a:solidFill>
                  <a:srgbClr val="002060"/>
                </a:solidFill>
              </a:rPr>
              <a:t> (“%s”, ID);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      while (score != SENTINEL)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{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(“Enter student’s score&gt; “);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</a:t>
            </a:r>
            <a:r>
              <a:rPr lang="en-US" dirty="0" err="1" smtClean="0">
                <a:solidFill>
                  <a:srgbClr val="002060"/>
                </a:solidFill>
              </a:rPr>
              <a:t>scanf</a:t>
            </a:r>
            <a:r>
              <a:rPr lang="en-US" dirty="0" smtClean="0">
                <a:solidFill>
                  <a:srgbClr val="002060"/>
                </a:solidFill>
              </a:rPr>
              <a:t> (“%f”, &amp;score);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if (score != -999)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sum += score;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} </a:t>
            </a:r>
            <a:r>
              <a:rPr lang="en-US" dirty="0" smtClean="0">
                <a:solidFill>
                  <a:srgbClr val="00B0F0"/>
                </a:solidFill>
              </a:rPr>
              <a:t>// end while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  } </a:t>
            </a:r>
            <a:r>
              <a:rPr lang="en-US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}</a:t>
            </a:r>
            <a:r>
              <a:rPr lang="en-US" dirty="0" smtClean="0">
                <a:solidFill>
                  <a:srgbClr val="00B0F0"/>
                </a:solidFill>
              </a:rPr>
              <a:t> // end main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7712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3. Example (1) – check your parenthesis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9512" y="692696"/>
            <a:ext cx="7920880" cy="6093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2060"/>
                </a:solidFill>
              </a:rPr>
              <a:t>#include &lt;</a:t>
            </a:r>
            <a:r>
              <a:rPr lang="en-US" sz="1600" dirty="0" err="1" smtClean="0">
                <a:solidFill>
                  <a:srgbClr val="002060"/>
                </a:solidFill>
              </a:rPr>
              <a:t>stdio.h</a:t>
            </a:r>
            <a:r>
              <a:rPr lang="en-US" sz="1600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#define SENTINEL -999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i</a:t>
            </a:r>
            <a:r>
              <a:rPr lang="en-US" sz="1600" dirty="0" err="1" smtClean="0">
                <a:solidFill>
                  <a:srgbClr val="002060"/>
                </a:solidFill>
              </a:rPr>
              <a:t>nt</a:t>
            </a:r>
            <a:r>
              <a:rPr lang="en-US" sz="1600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double score; 	</a:t>
            </a:r>
            <a:r>
              <a:rPr lang="en-US" sz="1600" dirty="0" smtClean="0">
                <a:solidFill>
                  <a:srgbClr val="00B0F0"/>
                </a:solidFill>
              </a:rPr>
              <a:t>// student’s score in an exam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double sum;   	</a:t>
            </a:r>
            <a:r>
              <a:rPr lang="en-US" sz="1600" dirty="0" smtClean="0">
                <a:solidFill>
                  <a:srgbClr val="00B0F0"/>
                </a:solidFill>
              </a:rPr>
              <a:t>// accumulator to the scores of a single student</a:t>
            </a:r>
          </a:p>
          <a:p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  </a:t>
            </a:r>
            <a:r>
              <a:rPr lang="en-US" sz="1600" dirty="0" smtClean="0">
                <a:solidFill>
                  <a:srgbClr val="002060"/>
                </a:solidFill>
              </a:rPr>
              <a:t>char ID[15];</a:t>
            </a:r>
            <a:r>
              <a:rPr lang="en-US" sz="1600" dirty="0" smtClean="0">
                <a:solidFill>
                  <a:srgbClr val="00B0F0"/>
                </a:solidFill>
              </a:rPr>
              <a:t>	// student ID</a:t>
            </a:r>
          </a:p>
          <a:p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</a:rPr>
              <a:t>int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i</a:t>
            </a:r>
            <a:r>
              <a:rPr lang="en-US" sz="1600" dirty="0" smtClean="0">
                <a:solidFill>
                  <a:srgbClr val="002060"/>
                </a:solidFill>
              </a:rPr>
              <a:t>;</a:t>
            </a:r>
            <a:r>
              <a:rPr lang="en-US" sz="1600" dirty="0" smtClean="0">
                <a:solidFill>
                  <a:srgbClr val="00B0F0"/>
                </a:solidFill>
              </a:rPr>
              <a:t>		// loop control variable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for (</a:t>
            </a:r>
            <a:r>
              <a:rPr lang="en-US" sz="1600" dirty="0" err="1" smtClean="0">
                <a:solidFill>
                  <a:srgbClr val="002060"/>
                </a:solidFill>
              </a:rPr>
              <a:t>i</a:t>
            </a:r>
            <a:r>
              <a:rPr lang="en-US" sz="1600" dirty="0" smtClean="0">
                <a:solidFill>
                  <a:srgbClr val="002060"/>
                </a:solidFill>
              </a:rPr>
              <a:t>= 1; </a:t>
            </a:r>
            <a:r>
              <a:rPr lang="en-US" sz="1600" dirty="0" err="1" smtClean="0">
                <a:solidFill>
                  <a:srgbClr val="002060"/>
                </a:solidFill>
              </a:rPr>
              <a:t>i</a:t>
            </a:r>
            <a:r>
              <a:rPr lang="en-US" sz="1600" dirty="0" smtClean="0">
                <a:solidFill>
                  <a:srgbClr val="002060"/>
                </a:solidFill>
              </a:rPr>
              <a:t> &lt;= 100; </a:t>
            </a:r>
            <a:r>
              <a:rPr lang="en-US" sz="1600" dirty="0" err="1" smtClean="0">
                <a:solidFill>
                  <a:srgbClr val="002060"/>
                </a:solidFill>
              </a:rPr>
              <a:t>i</a:t>
            </a:r>
            <a:r>
              <a:rPr lang="en-US" sz="1600" dirty="0" smtClean="0">
                <a:solidFill>
                  <a:srgbClr val="002060"/>
                </a:solidFill>
              </a:rPr>
              <a:t>++)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sum = 0.0;      </a:t>
            </a:r>
            <a:r>
              <a:rPr lang="en-US" sz="1600" dirty="0" smtClean="0">
                <a:solidFill>
                  <a:srgbClr val="00B0F0"/>
                </a:solidFill>
              </a:rPr>
              <a:t>// initialize the accumulator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score = 0.0;    </a:t>
            </a:r>
            <a:r>
              <a:rPr lang="en-US" sz="1600" dirty="0" smtClean="0">
                <a:solidFill>
                  <a:srgbClr val="00B0F0"/>
                </a:solidFill>
              </a:rPr>
              <a:t>// initialize the loop control variable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</a:t>
            </a:r>
            <a:r>
              <a:rPr lang="en-US" sz="1600" dirty="0" err="1" smtClean="0">
                <a:solidFill>
                  <a:srgbClr val="002060"/>
                </a:solidFill>
              </a:rPr>
              <a:t>printf</a:t>
            </a:r>
            <a:r>
              <a:rPr lang="en-US" sz="1600" dirty="0" smtClean="0">
                <a:solidFill>
                  <a:srgbClr val="002060"/>
                </a:solidFill>
              </a:rPr>
              <a:t> (“Enter Student ID&gt; “);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</a:t>
            </a:r>
            <a:r>
              <a:rPr lang="en-US" sz="1600" dirty="0" err="1" smtClean="0">
                <a:solidFill>
                  <a:srgbClr val="002060"/>
                </a:solidFill>
              </a:rPr>
              <a:t>scanf</a:t>
            </a:r>
            <a:r>
              <a:rPr lang="en-US" sz="1600" dirty="0" smtClean="0">
                <a:solidFill>
                  <a:srgbClr val="002060"/>
                </a:solidFill>
              </a:rPr>
              <a:t> (“%s”, ID);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        while (score != SENTINEL)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   </a:t>
            </a:r>
            <a:r>
              <a:rPr lang="en-US" sz="1600" b="1" dirty="0" smtClean="0">
                <a:solidFill>
                  <a:srgbClr val="00B050"/>
                </a:solidFill>
              </a:rPr>
              <a:t>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     </a:t>
            </a:r>
            <a:r>
              <a:rPr lang="en-US" sz="1600" dirty="0" err="1" smtClean="0">
                <a:solidFill>
                  <a:srgbClr val="002060"/>
                </a:solidFill>
              </a:rPr>
              <a:t>printf</a:t>
            </a:r>
            <a:r>
              <a:rPr lang="en-US" sz="1600" dirty="0" smtClean="0">
                <a:solidFill>
                  <a:srgbClr val="002060"/>
                </a:solidFill>
              </a:rPr>
              <a:t> (“Enter student’s score&gt; “);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     </a:t>
            </a:r>
            <a:r>
              <a:rPr lang="en-US" sz="1600" dirty="0" err="1" smtClean="0">
                <a:solidFill>
                  <a:srgbClr val="002060"/>
                </a:solidFill>
              </a:rPr>
              <a:t>scanf</a:t>
            </a:r>
            <a:r>
              <a:rPr lang="en-US" sz="1600" dirty="0" smtClean="0">
                <a:solidFill>
                  <a:srgbClr val="002060"/>
                </a:solidFill>
              </a:rPr>
              <a:t> (“%f”, &amp;score);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     if (score != -999)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        sum += score;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   </a:t>
            </a:r>
            <a:r>
              <a:rPr lang="en-US" sz="1600" b="1" dirty="0" smtClean="0">
                <a:solidFill>
                  <a:srgbClr val="00B050"/>
                </a:solidFill>
              </a:rPr>
              <a:t>}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// end while</a:t>
            </a:r>
          </a:p>
          <a:p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   </a:t>
            </a:r>
            <a:r>
              <a:rPr lang="en-US" sz="1600" dirty="0" smtClean="0">
                <a:solidFill>
                  <a:srgbClr val="FF0000"/>
                </a:solidFill>
              </a:rPr>
              <a:t>  } </a:t>
            </a:r>
            <a:r>
              <a:rPr lang="en-US" sz="16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}</a:t>
            </a:r>
            <a:r>
              <a:rPr lang="en-US" sz="1600" dirty="0" smtClean="0">
                <a:solidFill>
                  <a:srgbClr val="00B0F0"/>
                </a:solidFill>
              </a:rPr>
              <a:t> // end main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51520" y="1988840"/>
            <a:ext cx="2160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520" y="1988840"/>
            <a:ext cx="0" cy="453650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1520" y="6525344"/>
            <a:ext cx="28803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9552" y="3356992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9552" y="3356992"/>
            <a:ext cx="0" cy="29523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9552" y="630932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971600" y="4797152"/>
            <a:ext cx="2880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71600" y="4797152"/>
            <a:ext cx="0" cy="122413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71600" y="6021288"/>
            <a:ext cx="2880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131840" y="764704"/>
            <a:ext cx="5616624" cy="923330"/>
            <a:chOff x="3131840" y="764704"/>
            <a:chExt cx="5616624" cy="923330"/>
          </a:xfrm>
        </p:grpSpPr>
        <p:sp>
          <p:nvSpPr>
            <p:cNvPr id="27" name="Rounded Rectangle 26"/>
            <p:cNvSpPr/>
            <p:nvPr/>
          </p:nvSpPr>
          <p:spPr>
            <a:xfrm>
              <a:off x="3131840" y="908720"/>
              <a:ext cx="5616624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/>
                <a:t>p</a:t>
              </a:r>
              <a:r>
                <a:rPr lang="en-US" b="1" dirty="0" err="1" smtClean="0"/>
                <a:t>rintf</a:t>
              </a:r>
              <a:r>
                <a:rPr lang="en-US" b="1" dirty="0" smtClean="0"/>
                <a:t> (“Student’s total score= %f”, sum);</a:t>
              </a:r>
              <a:endParaRPr lang="en-US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172400" y="764704"/>
              <a:ext cx="4876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7994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Correct nesting layout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95536" y="692696"/>
            <a:ext cx="1008112" cy="4176464"/>
            <a:chOff x="251520" y="1988840"/>
            <a:chExt cx="1008112" cy="4176464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251520" y="1988840"/>
              <a:ext cx="100811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1520" y="1988840"/>
              <a:ext cx="0" cy="417646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520" y="6165304"/>
              <a:ext cx="100811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39552" y="3140968"/>
              <a:ext cx="72008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39552" y="3140968"/>
              <a:ext cx="0" cy="27363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9552" y="5877272"/>
              <a:ext cx="72008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971600" y="4221088"/>
              <a:ext cx="28803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71600" y="4221088"/>
              <a:ext cx="0" cy="136815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71600" y="5589240"/>
              <a:ext cx="28803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51520" y="5157192"/>
            <a:ext cx="12241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Figure 1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483768" y="692696"/>
            <a:ext cx="1008112" cy="4176464"/>
            <a:chOff x="2483768" y="692696"/>
            <a:chExt cx="1008112" cy="4176464"/>
          </a:xfrm>
        </p:grpSpPr>
        <p:grpSp>
          <p:nvGrpSpPr>
            <p:cNvPr id="17" name="Group 16"/>
            <p:cNvGrpSpPr/>
            <p:nvPr/>
          </p:nvGrpSpPr>
          <p:grpSpPr>
            <a:xfrm>
              <a:off x="2483768" y="692696"/>
              <a:ext cx="1008112" cy="4176464"/>
              <a:chOff x="251520" y="1988840"/>
              <a:chExt cx="1008112" cy="4176464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251520" y="1988840"/>
                <a:ext cx="100811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51520" y="1988840"/>
                <a:ext cx="0" cy="417646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51520" y="6165304"/>
                <a:ext cx="100811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539552" y="2420888"/>
                <a:ext cx="72008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39552" y="2420888"/>
                <a:ext cx="0" cy="345638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39552" y="5877272"/>
                <a:ext cx="7200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971600" y="4221088"/>
                <a:ext cx="288032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971600" y="4221088"/>
                <a:ext cx="0" cy="136815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971600" y="5589240"/>
                <a:ext cx="288032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 flipH="1">
              <a:off x="3203848" y="1340768"/>
              <a:ext cx="288032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3848" y="1340768"/>
              <a:ext cx="0" cy="136815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203848" y="2708920"/>
              <a:ext cx="288032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2483768" y="5157192"/>
            <a:ext cx="12241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Figure 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51520" y="5589240"/>
            <a:ext cx="36004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brace opened first closes last: CORRECT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499992" y="692696"/>
            <a:ext cx="1008112" cy="4176464"/>
            <a:chOff x="251520" y="1988840"/>
            <a:chExt cx="1008112" cy="4176464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251520" y="1988840"/>
              <a:ext cx="100811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51520" y="1988840"/>
              <a:ext cx="0" cy="417646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51520" y="6165304"/>
              <a:ext cx="100811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39552" y="3140968"/>
              <a:ext cx="72008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39552" y="3140968"/>
              <a:ext cx="0" cy="20162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39552" y="5157192"/>
              <a:ext cx="72008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971600" y="4221088"/>
              <a:ext cx="28803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71600" y="4221088"/>
              <a:ext cx="0" cy="136815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71600" y="5589240"/>
              <a:ext cx="28803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444208" y="692696"/>
            <a:ext cx="1008112" cy="4176464"/>
            <a:chOff x="2483768" y="692696"/>
            <a:chExt cx="1008112" cy="4176464"/>
          </a:xfrm>
        </p:grpSpPr>
        <p:grpSp>
          <p:nvGrpSpPr>
            <p:cNvPr id="63" name="Group 62"/>
            <p:cNvGrpSpPr/>
            <p:nvPr/>
          </p:nvGrpSpPr>
          <p:grpSpPr>
            <a:xfrm>
              <a:off x="2483768" y="692696"/>
              <a:ext cx="1008112" cy="4176464"/>
              <a:chOff x="251520" y="1988840"/>
              <a:chExt cx="1008112" cy="4176464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flipH="1">
                <a:off x="251520" y="1988840"/>
                <a:ext cx="100811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51520" y="1988840"/>
                <a:ext cx="0" cy="417646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51520" y="6165304"/>
                <a:ext cx="100811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539552" y="2420888"/>
                <a:ext cx="72008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539552" y="2420888"/>
                <a:ext cx="0" cy="345638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39552" y="5877272"/>
                <a:ext cx="7200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755576" y="3717032"/>
                <a:ext cx="504056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55576" y="3717032"/>
                <a:ext cx="0" cy="187220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55576" y="5589240"/>
                <a:ext cx="504056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>
            <a:xfrm flipH="1">
              <a:off x="3203848" y="1340768"/>
              <a:ext cx="288032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203848" y="1340768"/>
              <a:ext cx="0" cy="208823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03848" y="3429000"/>
              <a:ext cx="288032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4391980" y="5157192"/>
            <a:ext cx="12241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Figure 3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372200" y="5157192"/>
            <a:ext cx="12241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Figure 4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4499992" y="5589240"/>
            <a:ext cx="3600400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Intersecting braces: WRONG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Smiley Face 82"/>
          <p:cNvSpPr/>
          <p:nvPr/>
        </p:nvSpPr>
        <p:spPr>
          <a:xfrm>
            <a:off x="3347864" y="5841268"/>
            <a:ext cx="1008112" cy="828092"/>
          </a:xfrm>
          <a:prstGeom prst="smileyFac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iley Face 83"/>
          <p:cNvSpPr/>
          <p:nvPr/>
        </p:nvSpPr>
        <p:spPr>
          <a:xfrm>
            <a:off x="7740352" y="5841268"/>
            <a:ext cx="1008112" cy="828092"/>
          </a:xfrm>
          <a:prstGeom prst="smileyFace">
            <a:avLst>
              <a:gd name="adj" fmla="val -4653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5508104" y="3717032"/>
            <a:ext cx="864096" cy="144016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7524328" y="3717032"/>
            <a:ext cx="864096" cy="144016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55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8" grpId="0" animBg="1"/>
      <p:bldP spid="3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158417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Analysis:</a:t>
            </a:r>
          </a:p>
          <a:p>
            <a:pPr marL="514350" indent="-514350">
              <a:buAutoNum type="arabicPeriod"/>
            </a:pPr>
            <a:r>
              <a:rPr lang="en-US" dirty="0" smtClean="0"/>
              <a:t>Calculate the total scores of a single student in a single course?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the same steps for 5 courses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the whole program for 100 students.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712968" cy="8280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Write a complete program that calculates the total scores of each of 100 students in </a:t>
            </a:r>
            <a:r>
              <a:rPr lang="en-US" u="sng" dirty="0" smtClean="0">
                <a:solidFill>
                  <a:srgbClr val="0070C0"/>
                </a:solidFill>
              </a:rPr>
              <a:t>each of five courses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8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Example (2)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620688"/>
            <a:ext cx="7992888" cy="504056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>
                <a:solidFill>
                  <a:srgbClr val="002060"/>
                </a:solidFill>
              </a:rPr>
              <a:t>Calculation of the total score of a student in one course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512" y="872716"/>
            <a:ext cx="7920880" cy="57995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2060"/>
                </a:solidFill>
              </a:rPr>
              <a:t>#include &lt;</a:t>
            </a:r>
            <a:r>
              <a:rPr lang="en-US" sz="1600" dirty="0" err="1" smtClean="0">
                <a:solidFill>
                  <a:srgbClr val="002060"/>
                </a:solidFill>
              </a:rPr>
              <a:t>stdio.h</a:t>
            </a:r>
            <a:r>
              <a:rPr lang="en-US" sz="1600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#define SENTINEL -999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i</a:t>
            </a:r>
            <a:r>
              <a:rPr lang="en-US" sz="1600" dirty="0" err="1" smtClean="0">
                <a:solidFill>
                  <a:srgbClr val="002060"/>
                </a:solidFill>
              </a:rPr>
              <a:t>nt</a:t>
            </a:r>
            <a:r>
              <a:rPr lang="en-US" sz="1600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double score; </a:t>
            </a:r>
            <a:r>
              <a:rPr lang="en-US" sz="1600" dirty="0" smtClean="0">
                <a:solidFill>
                  <a:srgbClr val="00B0F0"/>
                </a:solidFill>
              </a:rPr>
              <a:t>// student’s score in an exam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double sum;   </a:t>
            </a:r>
            <a:r>
              <a:rPr lang="en-US" sz="1600" dirty="0" smtClean="0">
                <a:solidFill>
                  <a:srgbClr val="00B0F0"/>
                </a:solidFill>
              </a:rPr>
              <a:t>// accumulator to the scores of a single student</a:t>
            </a:r>
          </a:p>
          <a:p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  </a:t>
            </a:r>
            <a:r>
              <a:rPr lang="en-US" sz="1600" dirty="0" smtClean="0">
                <a:solidFill>
                  <a:srgbClr val="002060"/>
                </a:solidFill>
              </a:rPr>
              <a:t>char ID[12];</a:t>
            </a:r>
            <a:r>
              <a:rPr lang="en-US" sz="1600" dirty="0" smtClean="0">
                <a:solidFill>
                  <a:srgbClr val="00B0F0"/>
                </a:solidFill>
              </a:rPr>
              <a:t>    //student’s 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char code[7];</a:t>
            </a:r>
            <a:r>
              <a:rPr lang="en-US" sz="1600" dirty="0" smtClean="0">
                <a:solidFill>
                  <a:srgbClr val="00B0F0"/>
                </a:solidFill>
              </a:rPr>
              <a:t>  // course code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sum = 0.0;      </a:t>
            </a:r>
            <a:r>
              <a:rPr lang="en-US" sz="1600" dirty="0" smtClean="0">
                <a:solidFill>
                  <a:srgbClr val="00B0F0"/>
                </a:solidFill>
              </a:rPr>
              <a:t>// initialize the accumulator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score = 0.0;    </a:t>
            </a:r>
            <a:r>
              <a:rPr lang="en-US" sz="1600" dirty="0" smtClean="0">
                <a:solidFill>
                  <a:srgbClr val="00B0F0"/>
                </a:solidFill>
              </a:rPr>
              <a:t>// initialize the loop control variable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</a:rPr>
              <a:t>printf</a:t>
            </a:r>
            <a:r>
              <a:rPr lang="en-US" sz="1600" dirty="0" smtClean="0">
                <a:solidFill>
                  <a:srgbClr val="002060"/>
                </a:solidFill>
              </a:rPr>
              <a:t> (“Enter Student ID&gt; “);		</a:t>
            </a:r>
            <a:r>
              <a:rPr lang="en-US" sz="1600" dirty="0" err="1" smtClean="0">
                <a:solidFill>
                  <a:srgbClr val="002060"/>
                </a:solidFill>
              </a:rPr>
              <a:t>scanf</a:t>
            </a:r>
            <a:r>
              <a:rPr lang="en-US" sz="1600" dirty="0" smtClean="0">
                <a:solidFill>
                  <a:srgbClr val="002060"/>
                </a:solidFill>
              </a:rPr>
              <a:t> (“%s”, ID);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printf</a:t>
            </a:r>
            <a:r>
              <a:rPr lang="en-US" sz="1600" dirty="0" smtClean="0">
                <a:solidFill>
                  <a:srgbClr val="FF0000"/>
                </a:solidFill>
              </a:rPr>
              <a:t> (“Enter Course Code&gt; “);		</a:t>
            </a:r>
            <a:r>
              <a:rPr lang="en-US" sz="1600" dirty="0" err="1" smtClean="0">
                <a:solidFill>
                  <a:srgbClr val="FF0000"/>
                </a:solidFill>
              </a:rPr>
              <a:t>scanf</a:t>
            </a:r>
            <a:r>
              <a:rPr lang="en-US" sz="1600" dirty="0" smtClean="0">
                <a:solidFill>
                  <a:srgbClr val="FF0000"/>
                </a:solidFill>
              </a:rPr>
              <a:t> (“%s”, code);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while (score != SENTINEL)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</a:t>
            </a:r>
            <a:r>
              <a:rPr lang="en-US" sz="1600" dirty="0" err="1" smtClean="0">
                <a:solidFill>
                  <a:srgbClr val="002060"/>
                </a:solidFill>
              </a:rPr>
              <a:t>printf</a:t>
            </a:r>
            <a:r>
              <a:rPr lang="en-US" sz="1600" dirty="0" smtClean="0">
                <a:solidFill>
                  <a:srgbClr val="002060"/>
                </a:solidFill>
              </a:rPr>
              <a:t> (“Enter student’s score&gt; “);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</a:t>
            </a:r>
            <a:r>
              <a:rPr lang="en-US" sz="1600" dirty="0" err="1" smtClean="0">
                <a:solidFill>
                  <a:srgbClr val="002060"/>
                </a:solidFill>
              </a:rPr>
              <a:t>scanf</a:t>
            </a:r>
            <a:r>
              <a:rPr lang="en-US" sz="1600" dirty="0" smtClean="0">
                <a:solidFill>
                  <a:srgbClr val="002060"/>
                </a:solidFill>
              </a:rPr>
              <a:t> (“%f”, &amp;score);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if (score != -999)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    sum += score;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} </a:t>
            </a:r>
            <a:r>
              <a:rPr lang="en-US" sz="1600" dirty="0" smtClean="0">
                <a:solidFill>
                  <a:srgbClr val="00B0F0"/>
                </a:solidFill>
              </a:rPr>
              <a:t>// end while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printf</a:t>
            </a:r>
            <a:r>
              <a:rPr lang="en-US" sz="1600" dirty="0" smtClean="0">
                <a:solidFill>
                  <a:srgbClr val="FF0000"/>
                </a:solidFill>
              </a:rPr>
              <a:t> (“Total score in course %s = %f”, code, score);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}</a:t>
            </a:r>
            <a:r>
              <a:rPr lang="en-US" sz="1600" dirty="0" smtClean="0">
                <a:solidFill>
                  <a:srgbClr val="00B0F0"/>
                </a:solidFill>
              </a:rPr>
              <a:t> // end main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83568" y="4509120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3568" y="4509120"/>
            <a:ext cx="0" cy="122413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3568" y="5733256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3528" y="2060848"/>
            <a:ext cx="2160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3528" y="2060848"/>
            <a:ext cx="0" cy="417646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3528" y="6237312"/>
            <a:ext cx="2160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21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309</TotalTime>
  <Words>994</Words>
  <Application>Microsoft Office PowerPoint</Application>
  <PresentationFormat>On-screen Show (4:3)</PresentationFormat>
  <Paragraphs>263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Nested LOOPS</vt:lpstr>
      <vt:lpstr>1. WHAT ARE NESTED LOOPS</vt:lpstr>
      <vt:lpstr>2. Example (1)</vt:lpstr>
      <vt:lpstr>2. Example (1) – cnt’d</vt:lpstr>
      <vt:lpstr>2. Example (1) – cnt’d</vt:lpstr>
      <vt:lpstr>3. Example (1) – check your parenthesis</vt:lpstr>
      <vt:lpstr>4. Correct nesting layout</vt:lpstr>
      <vt:lpstr>5. Example (2)</vt:lpstr>
      <vt:lpstr>5. Example (2) – cnt’d</vt:lpstr>
      <vt:lpstr>5. Example (2) – cnt’d</vt:lpstr>
      <vt:lpstr>5. Example (2) – cnt’d</vt:lpstr>
      <vt:lpstr>6. Example (3)</vt:lpstr>
      <vt:lpstr>6. Example (3) – cnt’d</vt:lpstr>
      <vt:lpstr>7. self-check exercise (1)</vt:lpstr>
      <vt:lpstr>8. self-check exercise (2)</vt:lpstr>
      <vt:lpstr>9. self-check exercise (3)</vt:lpstr>
      <vt:lpstr>10. self-check exercise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Nested LOOPS</dc:title>
  <dc:creator>Soha S.Zaghloul</dc:creator>
  <cp:lastModifiedBy>lab</cp:lastModifiedBy>
  <cp:revision>27</cp:revision>
  <dcterms:created xsi:type="dcterms:W3CDTF">2014-10-18T11:00:19Z</dcterms:created>
  <dcterms:modified xsi:type="dcterms:W3CDTF">2014-10-19T09:28:24Z</dcterms:modified>
</cp:coreProperties>
</file>