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71" d="100"/>
          <a:sy n="71" d="100"/>
        </p:scale>
        <p:origin x="-113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8A2A3-DF6A-40B0-B3A7-A7F369EC34B1}" type="datetimeFigureOut">
              <a:rPr lang="ar-SA" smtClean="0"/>
              <a:pPr/>
              <a:t>25/05/1431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AF869-F3B6-46E3-A97C-275D7405BFA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8A2A3-DF6A-40B0-B3A7-A7F369EC34B1}" type="datetimeFigureOut">
              <a:rPr lang="ar-SA" smtClean="0"/>
              <a:pPr/>
              <a:t>25/05/1431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AF869-F3B6-46E3-A97C-275D7405BFA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8A2A3-DF6A-40B0-B3A7-A7F369EC34B1}" type="datetimeFigureOut">
              <a:rPr lang="ar-SA" smtClean="0"/>
              <a:pPr/>
              <a:t>25/05/1431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AF869-F3B6-46E3-A97C-275D7405BFA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8A2A3-DF6A-40B0-B3A7-A7F369EC34B1}" type="datetimeFigureOut">
              <a:rPr lang="ar-SA" smtClean="0"/>
              <a:pPr/>
              <a:t>25/05/1431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AF869-F3B6-46E3-A97C-275D7405BFA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8A2A3-DF6A-40B0-B3A7-A7F369EC34B1}" type="datetimeFigureOut">
              <a:rPr lang="ar-SA" smtClean="0"/>
              <a:pPr/>
              <a:t>25/05/1431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AF869-F3B6-46E3-A97C-275D7405BFA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8A2A3-DF6A-40B0-B3A7-A7F369EC34B1}" type="datetimeFigureOut">
              <a:rPr lang="ar-SA" smtClean="0"/>
              <a:pPr/>
              <a:t>25/05/1431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AF869-F3B6-46E3-A97C-275D7405BFA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8A2A3-DF6A-40B0-B3A7-A7F369EC34B1}" type="datetimeFigureOut">
              <a:rPr lang="ar-SA" smtClean="0"/>
              <a:pPr/>
              <a:t>25/05/1431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AF869-F3B6-46E3-A97C-275D7405BFA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8A2A3-DF6A-40B0-B3A7-A7F369EC34B1}" type="datetimeFigureOut">
              <a:rPr lang="ar-SA" smtClean="0"/>
              <a:pPr/>
              <a:t>25/05/1431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AF869-F3B6-46E3-A97C-275D7405BFA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8A2A3-DF6A-40B0-B3A7-A7F369EC34B1}" type="datetimeFigureOut">
              <a:rPr lang="ar-SA" smtClean="0"/>
              <a:pPr/>
              <a:t>25/05/1431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AF869-F3B6-46E3-A97C-275D7405BFA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8A2A3-DF6A-40B0-B3A7-A7F369EC34B1}" type="datetimeFigureOut">
              <a:rPr lang="ar-SA" smtClean="0"/>
              <a:pPr/>
              <a:t>25/05/1431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AF869-F3B6-46E3-A97C-275D7405BFA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8A2A3-DF6A-40B0-B3A7-A7F369EC34B1}" type="datetimeFigureOut">
              <a:rPr lang="ar-SA" smtClean="0"/>
              <a:pPr/>
              <a:t>25/05/1431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AF869-F3B6-46E3-A97C-275D7405BFA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B8A2A3-DF6A-40B0-B3A7-A7F369EC34B1}" type="datetimeFigureOut">
              <a:rPr lang="ar-SA" smtClean="0"/>
              <a:pPr/>
              <a:t>25/05/1431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DAF869-F3B6-46E3-A97C-275D7405BFAB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rtl="0"/>
            <a:r>
              <a:rPr lang="en-US" dirty="0" smtClean="0"/>
              <a:t>Pathogenesis of infectious disease</a:t>
            </a:r>
            <a:endParaRPr lang="ar-SA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lvl="0" indent="-514350" algn="l" rtl="0">
              <a:buFont typeface="+mj-lt"/>
              <a:buAutoNum type="arabicPeriod" startAt="7"/>
            </a:pPr>
            <a:r>
              <a:rPr lang="en-US" b="1" dirty="0" smtClean="0"/>
              <a:t>Toxins: </a:t>
            </a:r>
            <a:r>
              <a:rPr lang="en-US" dirty="0" smtClean="0"/>
              <a:t>there are </a:t>
            </a:r>
            <a:r>
              <a:rPr lang="en-US" dirty="0" err="1" smtClean="0"/>
              <a:t>endotoxins</a:t>
            </a:r>
            <a:r>
              <a:rPr lang="en-US" dirty="0" smtClean="0"/>
              <a:t> that </a:t>
            </a:r>
            <a:r>
              <a:rPr lang="en-US" dirty="0" smtClean="0"/>
              <a:t>is integral part of</a:t>
            </a:r>
            <a:r>
              <a:rPr lang="en-US" dirty="0" smtClean="0"/>
              <a:t> </a:t>
            </a:r>
            <a:r>
              <a:rPr lang="en-US" dirty="0" smtClean="0"/>
              <a:t>the cell wall of the gram-negative </a:t>
            </a:r>
            <a:r>
              <a:rPr lang="en-US" dirty="0" smtClean="0"/>
              <a:t>bacteria can cause a number of adverse physiologic effect.</a:t>
            </a:r>
          </a:p>
          <a:p>
            <a:pPr marL="514350" lvl="0" indent="-514350" algn="l" rtl="0">
              <a:buNone/>
            </a:pPr>
            <a:r>
              <a:rPr lang="en-US" dirty="0" smtClean="0"/>
              <a:t> </a:t>
            </a:r>
            <a:r>
              <a:rPr lang="en-US" dirty="0" smtClean="0"/>
              <a:t>     </a:t>
            </a:r>
            <a:r>
              <a:rPr lang="en-US" dirty="0" smtClean="0"/>
              <a:t> </a:t>
            </a:r>
            <a:r>
              <a:rPr lang="en-US" dirty="0" err="1" smtClean="0"/>
              <a:t>Exotoxins</a:t>
            </a:r>
            <a:r>
              <a:rPr lang="en-US" dirty="0" smtClean="0"/>
              <a:t> </a:t>
            </a:r>
            <a:r>
              <a:rPr lang="en-US" dirty="0" smtClean="0"/>
              <a:t>are</a:t>
            </a:r>
            <a:r>
              <a:rPr lang="en-US" dirty="0" smtClean="0"/>
              <a:t> </a:t>
            </a:r>
            <a:r>
              <a:rPr lang="en-US" dirty="0" smtClean="0"/>
              <a:t>the toxins </a:t>
            </a:r>
            <a:r>
              <a:rPr lang="en-US" dirty="0" smtClean="0"/>
              <a:t>that produced within the cells  and then releases from the cell example</a:t>
            </a:r>
            <a:r>
              <a:rPr lang="en-US" dirty="0" smtClean="0"/>
              <a:t>: </a:t>
            </a:r>
          </a:p>
          <a:p>
            <a:pPr lvl="1" algn="l" rtl="0"/>
            <a:r>
              <a:rPr lang="en-US" dirty="0" smtClean="0"/>
              <a:t>Neurotoxins= that cause paralysis.</a:t>
            </a:r>
          </a:p>
          <a:p>
            <a:pPr lvl="1" algn="l" rtl="0"/>
            <a:r>
              <a:rPr lang="en-US" dirty="0" err="1" smtClean="0"/>
              <a:t>Enterotoxins</a:t>
            </a:r>
            <a:r>
              <a:rPr lang="en-US" dirty="0" smtClean="0"/>
              <a:t> = gastro intestinal disease.</a:t>
            </a:r>
          </a:p>
          <a:p>
            <a:endParaRPr lang="ar-SA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lnSpcReduction="10000"/>
          </a:bodyPr>
          <a:lstStyle/>
          <a:p>
            <a:pPr algn="l" rtl="0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Mechanisms by which pathogens escape immune responses:</a:t>
            </a:r>
          </a:p>
          <a:p>
            <a:pPr lvl="0" algn="l" rtl="0"/>
            <a:r>
              <a:rPr lang="en-US" smtClean="0"/>
              <a:t>The pathogens </a:t>
            </a:r>
            <a:r>
              <a:rPr lang="en-US" dirty="0" smtClean="0"/>
              <a:t>change their surface antigens example: </a:t>
            </a:r>
            <a:r>
              <a:rPr lang="en-US" i="1" dirty="0" err="1" smtClean="0"/>
              <a:t>influenze</a:t>
            </a:r>
            <a:r>
              <a:rPr lang="en-US" i="1" dirty="0" smtClean="0"/>
              <a:t> virus, HIV and </a:t>
            </a:r>
            <a:r>
              <a:rPr lang="en-US" i="1" dirty="0" err="1" smtClean="0"/>
              <a:t>nisseria</a:t>
            </a:r>
            <a:r>
              <a:rPr lang="en-US" dirty="0" smtClean="0"/>
              <a:t>.</a:t>
            </a:r>
          </a:p>
          <a:p>
            <a:pPr lvl="0" algn="l" rtl="0"/>
            <a:r>
              <a:rPr lang="en-US" dirty="0" smtClean="0"/>
              <a:t>The pathogen's surface antigens closely resemble host antigens and therefore not recognized by immune system = molecular mimicry.</a:t>
            </a:r>
          </a:p>
          <a:p>
            <a:pPr lvl="0" algn="l" rtl="0"/>
            <a:r>
              <a:rPr lang="en-US" dirty="0" smtClean="0"/>
              <a:t>Destruction of the host antibodies by producing enzyme as (</a:t>
            </a:r>
            <a:r>
              <a:rPr lang="en-US" dirty="0" err="1" smtClean="0"/>
              <a:t>IgA</a:t>
            </a:r>
            <a:r>
              <a:rPr lang="en-US" dirty="0" smtClean="0"/>
              <a:t> protease) that destroy </a:t>
            </a:r>
            <a:r>
              <a:rPr lang="en-US" dirty="0" err="1" smtClean="0"/>
              <a:t>IgA</a:t>
            </a:r>
            <a:r>
              <a:rPr lang="en-US" dirty="0" smtClean="0"/>
              <a:t>.</a:t>
            </a:r>
          </a:p>
          <a:p>
            <a:pPr algn="just" rtl="0"/>
            <a:endParaRPr lang="ar-SA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pPr algn="l" rtl="0"/>
            <a:r>
              <a:rPr lang="en-US" dirty="0" smtClean="0"/>
              <a:t>Path means disease</a:t>
            </a:r>
          </a:p>
          <a:p>
            <a:pPr algn="l" rtl="0"/>
            <a:r>
              <a:rPr lang="en-US" dirty="0" smtClean="0"/>
              <a:t>Pathogens refer to microorganism capable to cause a disease.</a:t>
            </a:r>
          </a:p>
          <a:p>
            <a:pPr algn="l" rtl="0"/>
            <a:r>
              <a:rPr lang="en-US" dirty="0" smtClean="0"/>
              <a:t>Pathology : the study of structural and functional manifestation of disease.</a:t>
            </a:r>
          </a:p>
          <a:p>
            <a:pPr algn="l" rtl="0"/>
            <a:r>
              <a:rPr lang="en-US" dirty="0" smtClean="0"/>
              <a:t>Pathologist : a physician who has specialized in pathology.</a:t>
            </a:r>
          </a:p>
          <a:p>
            <a:pPr algn="l" rtl="0"/>
            <a:r>
              <a:rPr lang="en-US" dirty="0" err="1" smtClean="0"/>
              <a:t>Pathogenicity</a:t>
            </a:r>
            <a:r>
              <a:rPr lang="en-US" dirty="0" smtClean="0"/>
              <a:t> : the ability to cause a disease </a:t>
            </a:r>
          </a:p>
          <a:p>
            <a:pPr algn="l" rtl="0"/>
            <a:r>
              <a:rPr lang="en-US" dirty="0" smtClean="0"/>
              <a:t>Pathogenesis : is the step or mechanisms involved in development of a disease</a:t>
            </a:r>
            <a:endParaRPr lang="ar-S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 fontScale="92500" lnSpcReduction="10000"/>
          </a:bodyPr>
          <a:lstStyle/>
          <a:p>
            <a:pPr algn="l" rtl="0"/>
            <a:r>
              <a:rPr lang="en-US" dirty="0" err="1" smtClean="0"/>
              <a:t>Phs</a:t>
            </a:r>
            <a:r>
              <a:rPr lang="en-US" dirty="0" smtClean="0"/>
              <a:t> in the </a:t>
            </a:r>
            <a:r>
              <a:rPr lang="en-US" dirty="0" err="1" smtClean="0"/>
              <a:t>corse</a:t>
            </a:r>
            <a:r>
              <a:rPr lang="en-US" dirty="0" smtClean="0"/>
              <a:t> of  an infectious disease: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dirty="0" smtClean="0"/>
              <a:t>Incubation period: is the time that elapses between arrival of the pathogens and the onset of symptoms. And it is varies by many factor as health state-virulence of the pathogens- number of pathogens that enter the body. 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dirty="0" err="1" smtClean="0"/>
              <a:t>Prodormal</a:t>
            </a:r>
            <a:r>
              <a:rPr lang="en-US" dirty="0" smtClean="0"/>
              <a:t> period: is the time during which  patient feels out of sorts but not yet experiencing actual symptoms of the disease.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dirty="0" smtClean="0"/>
              <a:t>Period of illness: is the time  during which the patient experiences the typical symptoms associated with that particular disease  .(headache – sore throat-sinus congestion)  </a:t>
            </a:r>
            <a:endParaRPr lang="ar-SA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248400"/>
          </a:xfrm>
        </p:spPr>
        <p:txBody>
          <a:bodyPr>
            <a:normAutofit fontScale="85000" lnSpcReduction="10000"/>
          </a:bodyPr>
          <a:lstStyle/>
          <a:p>
            <a:pPr algn="l" rtl="0"/>
            <a:r>
              <a:rPr lang="en-US" dirty="0" smtClean="0"/>
              <a:t>The convalescent period: is the time during which the patient recover.</a:t>
            </a:r>
          </a:p>
          <a:p>
            <a:pPr algn="l" rtl="0"/>
            <a:r>
              <a:rPr lang="en-US" dirty="0" smtClean="0"/>
              <a:t>Localized infection </a:t>
            </a:r>
          </a:p>
          <a:p>
            <a:pPr algn="l" rtl="0"/>
            <a:r>
              <a:rPr lang="en-US" dirty="0" smtClean="0"/>
              <a:t>Systemic infection </a:t>
            </a:r>
          </a:p>
          <a:p>
            <a:pPr algn="l" rtl="0"/>
            <a:r>
              <a:rPr lang="en-US" dirty="0" smtClean="0"/>
              <a:t>Acute infection : rapid infection followed out by rapid recovery (measles-mumps-influenza)</a:t>
            </a:r>
          </a:p>
          <a:p>
            <a:pPr algn="l" rtl="0"/>
            <a:r>
              <a:rPr lang="en-US" dirty="0" smtClean="0"/>
              <a:t>Chronic infection : slow insidious and last for long time</a:t>
            </a:r>
          </a:p>
          <a:p>
            <a:pPr algn="l" rtl="0"/>
            <a:r>
              <a:rPr lang="en-US" dirty="0" smtClean="0"/>
              <a:t>Symptoms of a disease: define as some evidence of a disease that is experienced by the patients.</a:t>
            </a:r>
          </a:p>
          <a:p>
            <a:pPr algn="l" rtl="0">
              <a:buNone/>
            </a:pPr>
            <a:r>
              <a:rPr lang="en-US" dirty="0" smtClean="0"/>
              <a:t> ( headache-fever-pain-itching)</a:t>
            </a:r>
          </a:p>
          <a:p>
            <a:pPr algn="l" rtl="0"/>
            <a:r>
              <a:rPr lang="en-US" dirty="0" smtClean="0"/>
              <a:t>Asymptomatic disease </a:t>
            </a:r>
          </a:p>
          <a:p>
            <a:pPr algn="l" rtl="0"/>
            <a:r>
              <a:rPr lang="en-US" dirty="0" smtClean="0"/>
              <a:t>Sign of a disease: define as some objective  evidence of a disease that is experienced by the patients. (skin rash-</a:t>
            </a:r>
            <a:r>
              <a:rPr lang="en-US" dirty="0" err="1" smtClean="0"/>
              <a:t>enlargment</a:t>
            </a:r>
            <a:r>
              <a:rPr lang="en-US" dirty="0" smtClean="0"/>
              <a:t> of the spleen)</a:t>
            </a:r>
            <a:endParaRPr lang="ar-SA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pPr algn="l" rtl="0">
              <a:buNone/>
            </a:pPr>
            <a:r>
              <a:rPr lang="en-US" dirty="0" smtClean="0"/>
              <a:t>Latent infection : an old infection that was contained by the body but may re-activate at any time as (  ?)</a:t>
            </a:r>
          </a:p>
          <a:p>
            <a:pPr algn="l" rtl="0">
              <a:buNone/>
            </a:pPr>
            <a:r>
              <a:rPr lang="en-US" dirty="0" smtClean="0"/>
              <a:t>Primary infection: is the infection that the body get exposed to for the first time .</a:t>
            </a:r>
          </a:p>
          <a:p>
            <a:pPr algn="l" rtl="0">
              <a:buNone/>
            </a:pPr>
            <a:r>
              <a:rPr lang="en-US" dirty="0" smtClean="0"/>
              <a:t>Secondary infection : is an infection that follows a primary infection.    </a:t>
            </a:r>
            <a:endParaRPr lang="ar-SA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 fontScale="92500" lnSpcReduction="10000"/>
          </a:bodyPr>
          <a:lstStyle/>
          <a:p>
            <a:pPr algn="l" rtl="0"/>
            <a:r>
              <a:rPr lang="en-US" sz="3500" b="1" dirty="0" smtClean="0"/>
              <a:t>Step in the pathogenesis of infections disease:</a:t>
            </a:r>
            <a:endParaRPr lang="en-US" sz="3500" dirty="0" smtClean="0"/>
          </a:p>
          <a:p>
            <a:pPr marL="514350" lvl="0" indent="-514350" algn="l" rtl="0">
              <a:buFont typeface="+mj-lt"/>
              <a:buAutoNum type="arabicPeriod"/>
            </a:pPr>
            <a:r>
              <a:rPr lang="en-US" b="1" i="1" dirty="0" smtClean="0">
                <a:solidFill>
                  <a:srgbClr val="FF0000"/>
                </a:solidFill>
              </a:rPr>
              <a:t>Entry: </a:t>
            </a:r>
            <a:r>
              <a:rPr lang="en-US" dirty="0" smtClean="0"/>
              <a:t>of the pathogen into the body by: (Penetration, inhalation, ingestion and introduction of the pathogens directly into the blood. [shades needles]</a:t>
            </a:r>
          </a:p>
          <a:p>
            <a:pPr marL="514350" lvl="0" indent="-514350" algn="l" rtl="0">
              <a:buFont typeface="+mj-lt"/>
              <a:buAutoNum type="arabicPeriod"/>
            </a:pPr>
            <a:r>
              <a:rPr lang="en-US" b="1" i="1" dirty="0" smtClean="0">
                <a:solidFill>
                  <a:srgbClr val="FF0000"/>
                </a:solidFill>
              </a:rPr>
              <a:t>Attachment: </a:t>
            </a:r>
            <a:r>
              <a:rPr lang="en-US" dirty="0" smtClean="0"/>
              <a:t>of the pathogen to some tissues within the body.</a:t>
            </a:r>
          </a:p>
          <a:p>
            <a:pPr marL="514350" lvl="0" indent="-514350" algn="l" rtl="0">
              <a:buFont typeface="+mj-lt"/>
              <a:buAutoNum type="arabicPeriod"/>
            </a:pPr>
            <a:r>
              <a:rPr lang="en-US" b="1" i="1" dirty="0" smtClean="0">
                <a:solidFill>
                  <a:srgbClr val="FF0000"/>
                </a:solidFill>
              </a:rPr>
              <a:t>Multiplication: </a:t>
            </a:r>
            <a:r>
              <a:rPr lang="en-US" dirty="0" smtClean="0"/>
              <a:t>with local or system</a:t>
            </a:r>
          </a:p>
          <a:p>
            <a:pPr marL="514350" lvl="0" indent="-514350" algn="l" rtl="0">
              <a:buFont typeface="+mj-lt"/>
              <a:buAutoNum type="arabicPeriod"/>
            </a:pPr>
            <a:r>
              <a:rPr lang="en-US" b="1" i="1" dirty="0" smtClean="0">
                <a:solidFill>
                  <a:srgbClr val="FF0000"/>
                </a:solidFill>
              </a:rPr>
              <a:t>Invasive / spread </a:t>
            </a:r>
            <a:r>
              <a:rPr lang="en-US" dirty="0" smtClean="0"/>
              <a:t>of the pathogens</a:t>
            </a:r>
          </a:p>
          <a:p>
            <a:pPr marL="514350" lvl="0" indent="-514350" algn="l" rtl="0">
              <a:buFont typeface="+mj-lt"/>
              <a:buAutoNum type="arabicPeriod"/>
            </a:pPr>
            <a:r>
              <a:rPr lang="en-US" b="1" i="1" dirty="0" smtClean="0">
                <a:solidFill>
                  <a:srgbClr val="FF0000"/>
                </a:solidFill>
              </a:rPr>
              <a:t>Evasion of a host defenses</a:t>
            </a:r>
            <a:r>
              <a:rPr lang="en-US" dirty="0" smtClean="0"/>
              <a:t>.</a:t>
            </a:r>
          </a:p>
          <a:p>
            <a:pPr marL="514350" lvl="0" indent="-514350" algn="l" rtl="0">
              <a:buFont typeface="+mj-lt"/>
              <a:buAutoNum type="arabicPeriod"/>
            </a:pPr>
            <a:r>
              <a:rPr lang="en-US" b="1" i="1" dirty="0" smtClean="0">
                <a:solidFill>
                  <a:srgbClr val="FF0000"/>
                </a:solidFill>
              </a:rPr>
              <a:t>Damage to host tissue (s). </a:t>
            </a:r>
            <a:r>
              <a:rPr lang="en-US" dirty="0" smtClean="0"/>
              <a:t>extensive or death.</a:t>
            </a:r>
          </a:p>
          <a:p>
            <a:pPr algn="l" rtl="0"/>
            <a:endParaRPr lang="ar-SA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/>
          <a:lstStyle/>
          <a:p>
            <a:pPr algn="l" rtl="0"/>
            <a:r>
              <a:rPr lang="en-US" b="1" i="1" dirty="0" smtClean="0">
                <a:solidFill>
                  <a:srgbClr val="00B050"/>
                </a:solidFill>
              </a:rPr>
              <a:t>Virulence: </a:t>
            </a:r>
          </a:p>
          <a:p>
            <a:pPr algn="l" rtl="0"/>
            <a:r>
              <a:rPr lang="en-US" dirty="0" smtClean="0"/>
              <a:t>is measure or degree of </a:t>
            </a:r>
            <a:r>
              <a:rPr lang="en-US" dirty="0" err="1" smtClean="0"/>
              <a:t>pathogenecitiy</a:t>
            </a:r>
            <a:r>
              <a:rPr lang="en-US" dirty="0" smtClean="0"/>
              <a:t>. different organism vary in their ability to cause disease some strain </a:t>
            </a:r>
            <a:r>
              <a:rPr lang="en-US" i="1" dirty="0" smtClean="0">
                <a:solidFill>
                  <a:srgbClr val="00B050"/>
                </a:solidFill>
              </a:rPr>
              <a:t>virulence</a:t>
            </a:r>
            <a:r>
              <a:rPr lang="en-US" dirty="0" smtClean="0"/>
              <a:t> some is  </a:t>
            </a:r>
            <a:r>
              <a:rPr lang="en-US" i="1" dirty="0" smtClean="0">
                <a:solidFill>
                  <a:srgbClr val="00B050"/>
                </a:solidFill>
              </a:rPr>
              <a:t>a virulence</a:t>
            </a:r>
            <a:r>
              <a:rPr lang="en-US" dirty="0" smtClean="0"/>
              <a:t>. </a:t>
            </a:r>
          </a:p>
          <a:p>
            <a:pPr algn="l" rtl="0"/>
            <a:r>
              <a:rPr lang="en-US" b="1" i="1" dirty="0" smtClean="0">
                <a:solidFill>
                  <a:srgbClr val="00B050"/>
                </a:solidFill>
              </a:rPr>
              <a:t>Virulence factor: </a:t>
            </a:r>
            <a:r>
              <a:rPr lang="en-US" dirty="0" smtClean="0"/>
              <a:t>are the phenotypic characteristics of a microorganism that enable it to cause disease. </a:t>
            </a:r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endParaRPr lang="ar-SA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 fontScale="92500"/>
          </a:bodyPr>
          <a:lstStyle/>
          <a:p>
            <a:pPr marL="514350" lvl="0" indent="-514350" algn="l" rtl="0">
              <a:buFont typeface="+mj-lt"/>
              <a:buAutoNum type="arabicPeriod"/>
            </a:pPr>
            <a:r>
              <a:rPr lang="en-US" b="1" dirty="0" smtClean="0"/>
              <a:t>Structural </a:t>
            </a:r>
            <a:r>
              <a:rPr lang="en-US" b="1" dirty="0" smtClean="0"/>
              <a:t>features </a:t>
            </a:r>
            <a:r>
              <a:rPr lang="en-US" b="1" dirty="0" smtClean="0"/>
              <a:t>as </a:t>
            </a:r>
            <a:r>
              <a:rPr lang="en-US" b="1" dirty="0" err="1" smtClean="0"/>
              <a:t>pili</a:t>
            </a:r>
            <a:r>
              <a:rPr lang="en-US" b="1" dirty="0" smtClean="0"/>
              <a:t> ,capsule, flagella</a:t>
            </a:r>
            <a:r>
              <a:rPr lang="en-US" dirty="0" smtClean="0"/>
              <a:t>. It </a:t>
            </a:r>
            <a:r>
              <a:rPr lang="en-US" dirty="0" smtClean="0"/>
              <a:t>help </a:t>
            </a:r>
            <a:r>
              <a:rPr lang="en-US" dirty="0" smtClean="0"/>
              <a:t>adhesion: which is molecule on the surface of the pathogens that able to recognize the reception on the host cell: that is glycoprotein molecule on the surface of the host cell that the adhesion on the pathogen attach to it.</a:t>
            </a:r>
          </a:p>
          <a:p>
            <a:pPr marL="514350" lvl="0" indent="-514350" algn="l" rtl="0">
              <a:buFont typeface="+mj-lt"/>
              <a:buAutoNum type="arabicPeriod"/>
            </a:pPr>
            <a:r>
              <a:rPr lang="en-US" b="1" dirty="0" smtClean="0"/>
              <a:t>Obligate intracellular pathogens</a:t>
            </a:r>
            <a:r>
              <a:rPr lang="en-US" dirty="0" smtClean="0"/>
              <a:t>.</a:t>
            </a:r>
          </a:p>
          <a:p>
            <a:pPr marL="514350" lvl="0" indent="-514350" algn="l" rtl="0">
              <a:buFont typeface="+mj-lt"/>
              <a:buAutoNum type="arabicPeriod"/>
            </a:pPr>
            <a:r>
              <a:rPr lang="en-US" b="1" dirty="0" smtClean="0"/>
              <a:t>Facultative intracellular pathogens</a:t>
            </a:r>
            <a:r>
              <a:rPr lang="en-US" dirty="0" smtClean="0"/>
              <a:t>.</a:t>
            </a:r>
          </a:p>
          <a:p>
            <a:pPr marL="514350" lvl="0" indent="-514350" algn="l" rtl="0">
              <a:buFont typeface="+mj-lt"/>
              <a:buAutoNum type="arabicPeriod"/>
            </a:pPr>
            <a:r>
              <a:rPr lang="en-US" b="1" dirty="0" smtClean="0"/>
              <a:t>Capsules: </a:t>
            </a:r>
            <a:r>
              <a:rPr lang="en-US" dirty="0" err="1" smtClean="0"/>
              <a:t>antiphagocytic</a:t>
            </a:r>
            <a:r>
              <a:rPr lang="en-US" dirty="0" smtClean="0"/>
              <a:t> by WBC. (No receptor).</a:t>
            </a:r>
          </a:p>
          <a:p>
            <a:pPr marL="514350" lvl="0" indent="-514350" algn="l" rtl="0">
              <a:buFont typeface="+mj-lt"/>
              <a:buAutoNum type="arabicPeriod"/>
            </a:pPr>
            <a:r>
              <a:rPr lang="en-US" b="1" dirty="0" smtClean="0"/>
              <a:t>Flagella</a:t>
            </a:r>
            <a:r>
              <a:rPr lang="en-US" dirty="0" smtClean="0"/>
              <a:t>: move and invade the aqueous area in the body it avoid </a:t>
            </a:r>
            <a:r>
              <a:rPr lang="en-US" dirty="0" err="1" smtClean="0"/>
              <a:t>phagocytosis</a:t>
            </a:r>
            <a:r>
              <a:rPr lang="en-US" dirty="0" smtClean="0"/>
              <a:t>.</a:t>
            </a:r>
          </a:p>
          <a:p>
            <a:pPr algn="l" rtl="0"/>
            <a:endParaRPr lang="ar-SA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fontScale="85000" lnSpcReduction="10000"/>
          </a:bodyPr>
          <a:lstStyle/>
          <a:p>
            <a:pPr marL="514350" lvl="0" indent="-514350" algn="l" rtl="0">
              <a:buFont typeface="+mj-lt"/>
              <a:buAutoNum type="arabicPeriod" startAt="6"/>
            </a:pPr>
            <a:r>
              <a:rPr lang="en-US" b="1" dirty="0" err="1" smtClean="0"/>
              <a:t>Exoenzymes</a:t>
            </a:r>
            <a:r>
              <a:rPr lang="en-US" b="1" dirty="0" smtClean="0"/>
              <a:t> </a:t>
            </a:r>
            <a:r>
              <a:rPr lang="en-US" b="1" dirty="0" smtClean="0"/>
              <a:t>: </a:t>
            </a:r>
            <a:r>
              <a:rPr lang="en-US" dirty="0" smtClean="0"/>
              <a:t>is the two major virulence factors by which bacteria cause disease the </a:t>
            </a:r>
            <a:r>
              <a:rPr lang="en-US" dirty="0" err="1" smtClean="0"/>
              <a:t>exoenzyme</a:t>
            </a:r>
            <a:r>
              <a:rPr lang="en-US" dirty="0" smtClean="0"/>
              <a:t> as </a:t>
            </a:r>
          </a:p>
          <a:p>
            <a:pPr marL="514350" lvl="0" indent="-514350" algn="l" rtl="0">
              <a:buNone/>
            </a:pPr>
            <a:r>
              <a:rPr lang="en-US" dirty="0" smtClean="0"/>
              <a:t>      (a) </a:t>
            </a:r>
            <a:r>
              <a:rPr lang="en-US" dirty="0" err="1" smtClean="0"/>
              <a:t>coagulase</a:t>
            </a:r>
            <a:r>
              <a:rPr lang="en-US" dirty="0" smtClean="0"/>
              <a:t> as in </a:t>
            </a:r>
            <a:r>
              <a:rPr lang="en-US" i="1" dirty="0" err="1" smtClean="0"/>
              <a:t>staphaurus</a:t>
            </a:r>
            <a:r>
              <a:rPr lang="en-US" dirty="0" smtClean="0"/>
              <a:t>: clot plasma → sticky coat → protect it from phagocytes. </a:t>
            </a:r>
          </a:p>
          <a:p>
            <a:pPr marL="514350" lvl="0" indent="-514350" algn="l" rtl="0">
              <a:buNone/>
            </a:pPr>
            <a:r>
              <a:rPr lang="en-US" dirty="0" smtClean="0"/>
              <a:t>     (b) </a:t>
            </a:r>
            <a:r>
              <a:rPr lang="en-US" dirty="0" err="1" smtClean="0"/>
              <a:t>kinases</a:t>
            </a:r>
            <a:r>
              <a:rPr lang="en-US" dirty="0" smtClean="0"/>
              <a:t>: → </a:t>
            </a:r>
            <a:r>
              <a:rPr lang="en-US" i="1" dirty="0" smtClean="0"/>
              <a:t>streptococcus &amp; </a:t>
            </a:r>
            <a:r>
              <a:rPr lang="en-US" i="1" dirty="0" err="1" smtClean="0"/>
              <a:t>stophausus</a:t>
            </a:r>
            <a:r>
              <a:rPr lang="en-US" dirty="0" smtClean="0"/>
              <a:t>: body produce </a:t>
            </a:r>
            <a:r>
              <a:rPr lang="en-US" dirty="0" err="1" smtClean="0"/>
              <a:t>fibricolt</a:t>
            </a:r>
            <a:r>
              <a:rPr lang="en-US" dirty="0" smtClean="0"/>
              <a:t> → </a:t>
            </a:r>
            <a:r>
              <a:rPr lang="en-US" dirty="0" err="1" smtClean="0"/>
              <a:t>kinases</a:t>
            </a:r>
            <a:r>
              <a:rPr lang="en-US" dirty="0" smtClean="0"/>
              <a:t> → </a:t>
            </a:r>
            <a:r>
              <a:rPr lang="en-US" dirty="0" err="1" smtClean="0"/>
              <a:t>lysis</a:t>
            </a:r>
            <a:r>
              <a:rPr lang="en-US" dirty="0" smtClean="0"/>
              <a:t>.</a:t>
            </a:r>
          </a:p>
          <a:p>
            <a:pPr marL="514350" lvl="0" indent="-514350" algn="l" rtl="0">
              <a:buNone/>
            </a:pPr>
            <a:r>
              <a:rPr lang="en-US" dirty="0" smtClean="0"/>
              <a:t>     (c) </a:t>
            </a:r>
            <a:r>
              <a:rPr lang="en-US" dirty="0" err="1" smtClean="0"/>
              <a:t>hyaluronidase</a:t>
            </a:r>
            <a:r>
              <a:rPr lang="en-US" dirty="0" smtClean="0"/>
              <a:t>: enable organism to spread through connective tissue by breaking down </a:t>
            </a:r>
            <a:r>
              <a:rPr lang="en-US" dirty="0" err="1" smtClean="0"/>
              <a:t>hyaluronic</a:t>
            </a:r>
            <a:r>
              <a:rPr lang="en-US" dirty="0" smtClean="0"/>
              <a:t> acid.</a:t>
            </a:r>
          </a:p>
          <a:p>
            <a:pPr marL="514350" lvl="0" indent="-514350" algn="l" rtl="0">
              <a:buNone/>
            </a:pPr>
            <a:r>
              <a:rPr lang="en-US" dirty="0" smtClean="0"/>
              <a:t>     (d) </a:t>
            </a:r>
            <a:r>
              <a:rPr lang="en-US" dirty="0" err="1" smtClean="0"/>
              <a:t>collagenase</a:t>
            </a:r>
            <a:r>
              <a:rPr lang="en-US" dirty="0" smtClean="0"/>
              <a:t>: Break down the collagen to invade tissue.</a:t>
            </a:r>
          </a:p>
          <a:p>
            <a:pPr marL="514350" lvl="0" indent="-514350" algn="l" rtl="0">
              <a:buNone/>
            </a:pPr>
            <a:r>
              <a:rPr lang="en-US" dirty="0" smtClean="0"/>
              <a:t>     (e) </a:t>
            </a:r>
            <a:r>
              <a:rPr lang="en-US" dirty="0" err="1" smtClean="0"/>
              <a:t>hemolysins</a:t>
            </a:r>
            <a:r>
              <a:rPr lang="en-US" dirty="0" smtClean="0"/>
              <a:t>: damage RBC.</a:t>
            </a:r>
          </a:p>
          <a:p>
            <a:pPr marL="514350" lvl="0" indent="-514350" algn="l" rtl="0">
              <a:buNone/>
            </a:pPr>
            <a:r>
              <a:rPr lang="en-US" dirty="0" smtClean="0"/>
              <a:t>      (f) </a:t>
            </a:r>
            <a:r>
              <a:rPr lang="en-US" dirty="0" err="1" smtClean="0"/>
              <a:t>lecithinase</a:t>
            </a:r>
            <a:r>
              <a:rPr lang="en-US" dirty="0" smtClean="0"/>
              <a:t>: damage extensive area of tissue.</a:t>
            </a:r>
          </a:p>
          <a:p>
            <a:pPr algn="l" rtl="0"/>
            <a:endParaRPr lang="ar-SA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734</Words>
  <Application>Microsoft Office PowerPoint</Application>
  <PresentationFormat>عرض على الشاشة (3:4)‏</PresentationFormat>
  <Paragraphs>54</Paragraphs>
  <Slides>11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11</vt:i4>
      </vt:variant>
    </vt:vector>
  </HeadingPairs>
  <TitlesOfParts>
    <vt:vector size="12" baseType="lpstr">
      <vt:lpstr>سمة Office</vt:lpstr>
      <vt:lpstr>Pathogenesis of infectious disease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  <vt:lpstr>الشريحة 11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Pathogenesis of infectious disease</dc:title>
  <dc:creator>ssd</dc:creator>
  <cp:lastModifiedBy>ssd</cp:lastModifiedBy>
  <cp:revision>3</cp:revision>
  <dcterms:created xsi:type="dcterms:W3CDTF">2010-05-07T20:29:45Z</dcterms:created>
  <dcterms:modified xsi:type="dcterms:W3CDTF">2010-05-08T21:01:37Z</dcterms:modified>
</cp:coreProperties>
</file>