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2"/>
  </p:notesMasterIdLst>
  <p:sldIdLst>
    <p:sldId id="256" r:id="rId2"/>
    <p:sldId id="322" r:id="rId3"/>
    <p:sldId id="323" r:id="rId4"/>
    <p:sldId id="257" r:id="rId5"/>
    <p:sldId id="328" r:id="rId6"/>
    <p:sldId id="324" r:id="rId7"/>
    <p:sldId id="329" r:id="rId8"/>
    <p:sldId id="325" r:id="rId9"/>
    <p:sldId id="326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9" r:id="rId19"/>
    <p:sldId id="338" r:id="rId20"/>
    <p:sldId id="32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241E-C183-4D84-A972-06FF37439AF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498F-AA8F-4B37-B680-D29CF3FE7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3498F-AA8F-4B37-B680-D29CF3FE70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75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75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5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75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75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16C91E-F9E8-4937-90EB-729383516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D05B-8C0F-42A9-8EFA-53A52D1FE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1AD38-8E62-455F-A692-2CE9C569F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63" y="609600"/>
            <a:ext cx="63658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89063" y="1981200"/>
            <a:ext cx="31067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106738" cy="4114800"/>
          </a:xfrm>
        </p:spPr>
        <p:txBody>
          <a:bodyPr/>
          <a:lstStyle/>
          <a:p>
            <a:pPr lvl="0"/>
            <a:endParaRPr lang="ar-S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3990D-E938-44C2-A477-40CDED03C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12EB-B6D0-435B-85B1-115BC4C8F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FD732-5145-4683-88BA-AA3DEE7D9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7794F-AC63-4DE6-BAEB-1ECFA8625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7A6C-43A8-4373-830F-736231369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C764B-C716-4127-9C9D-5E765EE83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F23DC-0860-45D7-9E9D-BC9F6C39E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0843B-590B-425E-AC71-871342EC6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9AF43-D8C6-40D4-AB54-6A262E7D83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sa/imgres?imgurl=http://3.bp.blogspot.com/_530eC0BJtoQ/S72-c-hUjGI/AAAAAAAAAr0/vlAu_5EiHkw/s1600/children_drawing.jpg&amp;imgrefurl=http://si1entmoment.blogspot.com/&amp;usg=__k8MWF8kYVyDJFSGox9ynM1YyTew=&amp;h=700&amp;w=553&amp;sz=56&amp;hl=ar&amp;start=12&amp;zoom=1&amp;itbs=1&amp;tbnid=8YO3bhwlNg1txM:&amp;tbnh=140&amp;tbnw=111&amp;prev=/images?q=love+children+/image&amp;hl=ar&amp;safe=active&amp;sa=G&amp;gbv=2&amp;tbs=isch: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8229600" cy="1676400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Foreign body obstruction</a:t>
            </a:r>
            <a:br>
              <a:rPr lang="en-US" dirty="0" smtClean="0">
                <a:latin typeface="Comic Sans MS" pitchFamily="66" charset="0"/>
              </a:rPr>
            </a:br>
            <a:endParaRPr lang="en-US" sz="3200" dirty="0">
              <a:latin typeface="Comic Sans MS" pitchFamily="66" charset="0"/>
            </a:endParaRPr>
          </a:p>
        </p:txBody>
      </p:sp>
      <p:sp>
        <p:nvSpPr>
          <p:cNvPr id="2060" name="AutoShape 1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43363" y="2762250"/>
            <a:ext cx="1057275" cy="1333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7" name="Content Placeholder 3" descr="NHE-9435_3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4800" y="1371600"/>
            <a:ext cx="86106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r>
              <a:rPr lang="en-US" dirty="0" smtClean="0"/>
              <a:t>5- call </a:t>
            </a:r>
            <a:r>
              <a:rPr lang="en-US" b="1" dirty="0" smtClean="0"/>
              <a:t>997</a:t>
            </a:r>
            <a:r>
              <a:rPr lang="en-US" dirty="0" smtClean="0"/>
              <a:t>.</a:t>
            </a:r>
          </a:p>
          <a:p>
            <a:r>
              <a:rPr lang="en-US" dirty="0" smtClean="0"/>
              <a:t>6- Every time you open airways, look for object and remove. </a:t>
            </a:r>
          </a:p>
          <a:p>
            <a:r>
              <a:rPr lang="en-US" b="1" dirty="0" smtClean="0"/>
              <a:t>Never use blind finger sweep.</a:t>
            </a:r>
            <a:r>
              <a:rPr lang="en-US" dirty="0" smtClean="0"/>
              <a:t>.</a:t>
            </a:r>
          </a:p>
          <a:p>
            <a:r>
              <a:rPr lang="en-US" dirty="0" smtClean="0"/>
              <a:t>7- If obstruction is not relieved in 2 minutes, call </a:t>
            </a:r>
            <a:r>
              <a:rPr lang="en-US" b="1" dirty="0" smtClean="0"/>
              <a:t>997.</a:t>
            </a:r>
            <a:endParaRPr lang="en-US" dirty="0" smtClean="0"/>
          </a:p>
          <a:p>
            <a:r>
              <a:rPr lang="en-US" dirty="0" smtClean="0"/>
              <a:t>8- Begin CPR until you succeed or EMS arrive.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B- Child is unconscious: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2"/>
            <a:ext cx="8497888" cy="4535487"/>
          </a:xfrm>
        </p:spPr>
        <p:txBody>
          <a:bodyPr/>
          <a:lstStyle/>
          <a:p>
            <a:r>
              <a:rPr lang="en-US" dirty="0" smtClean="0"/>
              <a:t>Establish unconsciousness. </a:t>
            </a:r>
          </a:p>
          <a:p>
            <a:r>
              <a:rPr lang="en-US" dirty="0" smtClean="0"/>
              <a:t>Call </a:t>
            </a:r>
            <a:r>
              <a:rPr lang="en-US" b="1" dirty="0" smtClean="0"/>
              <a:t>997.</a:t>
            </a:r>
          </a:p>
          <a:p>
            <a:r>
              <a:rPr lang="en-US" dirty="0" smtClean="0"/>
              <a:t>Every time you open airways, look for object and remove by finger sweep.</a:t>
            </a:r>
          </a:p>
          <a:p>
            <a:r>
              <a:rPr lang="en-US" dirty="0" smtClean="0"/>
              <a:t>If no breathing give 2 rescue breaths.</a:t>
            </a:r>
          </a:p>
          <a:p>
            <a:r>
              <a:rPr lang="en-US" dirty="0" smtClean="0"/>
              <a:t>Begin CPR until you succeed or EMS arrive.</a:t>
            </a:r>
          </a:p>
          <a:p>
            <a:r>
              <a:rPr lang="en-US" dirty="0" smtClean="0"/>
              <a:t>After 5 cycles, reassess &amp; progress as mentioned in CPR.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III – Infant FB airway obstruction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017712"/>
            <a:ext cx="4764088" cy="4611687"/>
          </a:xfrm>
        </p:spPr>
        <p:txBody>
          <a:bodyPr/>
          <a:lstStyle/>
          <a:p>
            <a:r>
              <a:rPr lang="en-US" b="1" dirty="0" smtClean="0"/>
              <a:t>A- infant is conscious:</a:t>
            </a:r>
          </a:p>
          <a:p>
            <a:r>
              <a:rPr lang="en-US" dirty="0" smtClean="0"/>
              <a:t>1- Confirm airway obstruction (absent or weak cry).</a:t>
            </a:r>
          </a:p>
          <a:p>
            <a:r>
              <a:rPr lang="en-US" dirty="0" smtClean="0"/>
              <a:t>2- Give 5 back blows, turn carefully supporting head and give 5 chest thrusts.</a:t>
            </a:r>
          </a:p>
          <a:p>
            <a:r>
              <a:rPr lang="en-US" dirty="0" smtClean="0"/>
              <a:t>3- Repeat until succeeding or infant becomes unconscious.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pr-ba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133600"/>
            <a:ext cx="3800475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17712"/>
            <a:ext cx="8497888" cy="4535487"/>
          </a:xfrm>
        </p:spPr>
        <p:txBody>
          <a:bodyPr/>
          <a:lstStyle/>
          <a:p>
            <a:r>
              <a:rPr lang="en-US" dirty="0" smtClean="0"/>
              <a:t>4- Call </a:t>
            </a:r>
            <a:r>
              <a:rPr lang="en-US" b="1" dirty="0" smtClean="0"/>
              <a:t>997.</a:t>
            </a:r>
          </a:p>
          <a:p>
            <a:r>
              <a:rPr lang="en-US" dirty="0" smtClean="0"/>
              <a:t>5- Open airways and look into mouth, remove object, </a:t>
            </a:r>
            <a:r>
              <a:rPr lang="en-US" b="1" dirty="0" smtClean="0"/>
              <a:t>never use blind finger sweep.</a:t>
            </a:r>
          </a:p>
          <a:p>
            <a:r>
              <a:rPr lang="en-US" dirty="0" smtClean="0"/>
              <a:t>6- Try to ventilate.</a:t>
            </a:r>
          </a:p>
          <a:p>
            <a:r>
              <a:rPr lang="en-US" dirty="0" smtClean="0"/>
              <a:t>7- If unsuccessful, begin CPR.</a:t>
            </a:r>
          </a:p>
          <a:p>
            <a:r>
              <a:rPr lang="en-US" dirty="0" smtClean="0"/>
              <a:t>8 – If obstruction is not relieved after 2 minutes, call </a:t>
            </a:r>
            <a:r>
              <a:rPr lang="en-US" b="1" dirty="0" smtClean="0"/>
              <a:t>997.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B- Infant is unconscious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2"/>
            <a:ext cx="8574088" cy="4611687"/>
          </a:xfrm>
        </p:spPr>
        <p:txBody>
          <a:bodyPr/>
          <a:lstStyle/>
          <a:p>
            <a:r>
              <a:rPr lang="en-US" dirty="0" smtClean="0"/>
              <a:t>Establish unconsciousness. </a:t>
            </a:r>
          </a:p>
          <a:p>
            <a:r>
              <a:rPr lang="en-US" dirty="0" smtClean="0"/>
              <a:t>Call </a:t>
            </a:r>
            <a:r>
              <a:rPr lang="en-US" b="1" dirty="0" smtClean="0"/>
              <a:t>997.</a:t>
            </a:r>
          </a:p>
          <a:p>
            <a:r>
              <a:rPr lang="en-US" dirty="0" smtClean="0"/>
              <a:t>Every time you open airways, look for object and remove by finger sweep.</a:t>
            </a:r>
          </a:p>
          <a:p>
            <a:r>
              <a:rPr lang="en-US" dirty="0" smtClean="0"/>
              <a:t>If no breathing give 2 rescue breaths.</a:t>
            </a:r>
          </a:p>
          <a:p>
            <a:r>
              <a:rPr lang="en-US" dirty="0" smtClean="0"/>
              <a:t>Begin CPR until you succeed or EMS arrive.</a:t>
            </a:r>
          </a:p>
          <a:p>
            <a:r>
              <a:rPr lang="en-US" dirty="0" smtClean="0"/>
              <a:t>After 5 cycles, reassess &amp; progress as mentioned in CPR.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Snakes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4" descr="C:\My Images\contort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86116" y="2428868"/>
            <a:ext cx="3116263" cy="3195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 Viper Bites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4538" y="1981200"/>
            <a:ext cx="3979862" cy="4114800"/>
          </a:xfrm>
        </p:spPr>
        <p:txBody>
          <a:bodyPr/>
          <a:lstStyle/>
          <a:p>
            <a:r>
              <a:rPr lang="en-US" sz="2800" smtClean="0"/>
              <a:t>Pain, swelling</a:t>
            </a:r>
          </a:p>
          <a:p>
            <a:r>
              <a:rPr lang="en-US" sz="2800" smtClean="0"/>
              <a:t>Progressive edema</a:t>
            </a:r>
          </a:p>
          <a:p>
            <a:r>
              <a:rPr lang="en-US" sz="2800" smtClean="0"/>
              <a:t>Bruising</a:t>
            </a:r>
          </a:p>
          <a:p>
            <a:r>
              <a:rPr lang="en-US" sz="2800" smtClean="0"/>
              <a:t>Blood-filled vesicles</a:t>
            </a:r>
            <a:r>
              <a:rPr lang="en-US" sz="2000" smtClean="0"/>
              <a:t> </a:t>
            </a:r>
          </a:p>
        </p:txBody>
      </p:sp>
      <p:pic>
        <p:nvPicPr>
          <p:cNvPr id="38916" name="Picture 4" descr="C:\My Documents\My Pictures\rattlesnakebite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03788" y="2057400"/>
            <a:ext cx="3478212" cy="2608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Viper Bites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905000"/>
            <a:ext cx="7180263" cy="4114800"/>
          </a:xfrm>
        </p:spPr>
        <p:txBody>
          <a:bodyPr/>
          <a:lstStyle/>
          <a:p>
            <a:r>
              <a:rPr lang="en-US" sz="2800" smtClean="0"/>
              <a:t>Weakness, sweating, nausea, vomiting</a:t>
            </a:r>
          </a:p>
          <a:p>
            <a:r>
              <a:rPr lang="en-US" sz="2800" smtClean="0"/>
              <a:t>Tachycardia, hypotension, shock</a:t>
            </a:r>
          </a:p>
          <a:p>
            <a:r>
              <a:rPr lang="en-US" sz="2800" smtClean="0"/>
              <a:t>Prolonged clotting</a:t>
            </a:r>
          </a:p>
          <a:p>
            <a:r>
              <a:rPr lang="en-US" sz="2800" smtClean="0"/>
              <a:t>Bleeding gums</a:t>
            </a:r>
          </a:p>
          <a:p>
            <a:r>
              <a:rPr lang="en-US" sz="2800" smtClean="0"/>
              <a:t>Hematemesis, melena, hematuria</a:t>
            </a:r>
          </a:p>
          <a:p>
            <a:r>
              <a:rPr lang="en-US" sz="2800" smtClean="0"/>
              <a:t>Numbness, tingling, neurological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063" y="609600"/>
            <a:ext cx="6840537" cy="1143000"/>
          </a:xfrm>
        </p:spPr>
        <p:txBody>
          <a:bodyPr/>
          <a:lstStyle/>
          <a:p>
            <a:r>
              <a:rPr lang="en-US" sz="4400" dirty="0" smtClean="0"/>
              <a:t>Snake bite Management</a:t>
            </a:r>
            <a:endParaRPr 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451725" cy="4114800"/>
          </a:xfrm>
        </p:spPr>
        <p:txBody>
          <a:bodyPr/>
          <a:lstStyle/>
          <a:p>
            <a:r>
              <a:rPr lang="en-US" sz="2800" smtClean="0"/>
              <a:t>Calm victim</a:t>
            </a:r>
          </a:p>
          <a:p>
            <a:r>
              <a:rPr lang="en-US" sz="2800" smtClean="0"/>
              <a:t>Oxygen</a:t>
            </a:r>
          </a:p>
          <a:p>
            <a:r>
              <a:rPr lang="en-US" sz="2800" smtClean="0"/>
              <a:t>Proximal constricting band ( </a:t>
            </a:r>
            <a:r>
              <a:rPr lang="en-US" sz="2800" u="sng" smtClean="0"/>
              <a:t>+</a:t>
            </a:r>
            <a:r>
              <a:rPr lang="en-US" sz="2800" smtClean="0"/>
              <a:t> )</a:t>
            </a:r>
          </a:p>
          <a:p>
            <a:r>
              <a:rPr lang="en-US" sz="2800" smtClean="0"/>
              <a:t>Clean, bandage wound</a:t>
            </a:r>
          </a:p>
          <a:p>
            <a:r>
              <a:rPr lang="en-US" sz="2800" smtClean="0"/>
              <a:t>Immobilize bitten area, keep dependent</a:t>
            </a:r>
          </a:p>
          <a:p>
            <a:r>
              <a:rPr lang="en-US" sz="2800" smtClean="0"/>
              <a:t>Watch constricting bands, bandages, splints carefully for edema</a:t>
            </a:r>
          </a:p>
          <a:p>
            <a:r>
              <a:rPr lang="en-US" sz="2800" smtClean="0"/>
              <a:t>Transport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0463" y="609600"/>
            <a:ext cx="6764337" cy="1143000"/>
          </a:xfrm>
        </p:spPr>
        <p:txBody>
          <a:bodyPr/>
          <a:lstStyle/>
          <a:p>
            <a:r>
              <a:rPr lang="en-US" sz="4400" smtClean="0"/>
              <a:t>Snakebite Management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981200"/>
            <a:ext cx="7653338" cy="4114800"/>
          </a:xfrm>
        </p:spPr>
        <p:txBody>
          <a:bodyPr/>
          <a:lstStyle/>
          <a:p>
            <a:r>
              <a:rPr lang="en-US" sz="3200" dirty="0" smtClean="0"/>
              <a:t>Do </a:t>
            </a:r>
            <a:r>
              <a:rPr lang="en-US" sz="3200" u="sng" dirty="0" smtClean="0"/>
              <a:t>NOT</a:t>
            </a:r>
            <a:endParaRPr lang="en-US" dirty="0" smtClean="0"/>
          </a:p>
          <a:p>
            <a:pPr lvl="1"/>
            <a:r>
              <a:rPr lang="en-US" dirty="0" smtClean="0"/>
              <a:t>Apply ice</a:t>
            </a:r>
          </a:p>
          <a:p>
            <a:pPr lvl="1"/>
            <a:r>
              <a:rPr lang="en-US" dirty="0" smtClean="0"/>
              <a:t>Cut and suck</a:t>
            </a:r>
          </a:p>
          <a:p>
            <a:pPr lvl="1"/>
            <a:r>
              <a:rPr lang="en-US" dirty="0" smtClean="0"/>
              <a:t>Actively attempt to locate snake</a:t>
            </a:r>
          </a:p>
          <a:p>
            <a:pPr lvl="1"/>
            <a:r>
              <a:rPr lang="en-US" dirty="0" smtClean="0"/>
              <a:t>Bring live venomous snake to hospital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Enumerate commonest causes for FB obstruction.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Remember prophylactic measures against FB airway obstruction.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Identify signs of airway obstruction.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Practice management of airway obstruction in: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– Adult (conscious or unconscious)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– Child (conscious or unconscious)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C- Infant (conscious or unconscious)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b="1" dirty="0" smtClean="0"/>
              <a:t>Thank you</a:t>
            </a:r>
            <a:endParaRPr lang="en-US" sz="9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4114800"/>
            <a:ext cx="4764088" cy="2590799"/>
          </a:xfrm>
        </p:spPr>
        <p:txBody>
          <a:bodyPr/>
          <a:lstStyle/>
          <a:p>
            <a:pPr algn="ctr">
              <a:buNone/>
            </a:pPr>
            <a:endParaRPr lang="en-US" sz="96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45088" y="4267199"/>
            <a:ext cx="3810000" cy="1865313"/>
          </a:xfrm>
        </p:spPr>
        <p:txBody>
          <a:bodyPr/>
          <a:lstStyle/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938" y="214312"/>
            <a:ext cx="7793037" cy="471487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849688" cy="5334000"/>
          </a:xfrm>
        </p:spPr>
        <p:txBody>
          <a:bodyPr/>
          <a:lstStyle/>
          <a:p>
            <a:r>
              <a:rPr lang="en-US" b="1" u="sng" dirty="0" smtClean="0"/>
              <a:t>Causes:</a:t>
            </a:r>
          </a:p>
          <a:p>
            <a:r>
              <a:rPr lang="en-US" dirty="0" smtClean="0"/>
              <a:t>Meat is a common cause of obstruction.</a:t>
            </a:r>
          </a:p>
          <a:p>
            <a:r>
              <a:rPr lang="en-US" dirty="0" smtClean="0"/>
              <a:t>Other foods and foreign bodies.</a:t>
            </a:r>
          </a:p>
          <a:p>
            <a:r>
              <a:rPr lang="en-US" dirty="0" smtClean="0"/>
              <a:t>Dentures.</a:t>
            </a:r>
          </a:p>
          <a:p>
            <a:r>
              <a:rPr lang="en-US" dirty="0" smtClean="0"/>
              <a:t>Elderly with </a:t>
            </a:r>
            <a:r>
              <a:rPr lang="en-US" dirty="0" err="1" smtClean="0"/>
              <a:t>dysphagia</a:t>
            </a:r>
            <a:r>
              <a:rPr lang="en-US" dirty="0" smtClean="0"/>
              <a:t>.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3000" y="152400"/>
            <a:ext cx="4002088" cy="6400800"/>
          </a:xfrm>
        </p:spPr>
        <p:txBody>
          <a:bodyPr/>
          <a:lstStyle/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Remember:</a:t>
            </a:r>
          </a:p>
          <a:p>
            <a:r>
              <a:rPr lang="en-US" sz="2400" dirty="0" smtClean="0"/>
              <a:t>Cut food into small pieces.</a:t>
            </a:r>
          </a:p>
          <a:p>
            <a:r>
              <a:rPr lang="en-US" sz="2400" dirty="0" smtClean="0"/>
              <a:t>Chew slowly.</a:t>
            </a:r>
          </a:p>
          <a:p>
            <a:r>
              <a:rPr lang="en-US" sz="2400" dirty="0" smtClean="0"/>
              <a:t>Avoid running, laughing during chewing or swallowing.</a:t>
            </a:r>
          </a:p>
          <a:p>
            <a:r>
              <a:rPr lang="en-US" sz="2400" dirty="0" smtClean="0"/>
              <a:t>Keep away small foreign bodies such as coins, bids, nuts...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Signs of airway obstruction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76400"/>
            <a:ext cx="7772400" cy="5029199"/>
          </a:xfrm>
        </p:spPr>
        <p:txBody>
          <a:bodyPr/>
          <a:lstStyle/>
          <a:p>
            <a:r>
              <a:rPr lang="en-US" sz="2400" dirty="0" smtClean="0"/>
              <a:t>Obstruction may be partial (patient chocking but able to cough) or complete.</a:t>
            </a:r>
          </a:p>
          <a:p>
            <a:r>
              <a:rPr lang="en-US" sz="2400" dirty="0" smtClean="0"/>
              <a:t>Inability to speak.</a:t>
            </a:r>
          </a:p>
          <a:p>
            <a:r>
              <a:rPr lang="en-US" sz="2400" dirty="0" smtClean="0"/>
              <a:t>Inability to cough.</a:t>
            </a:r>
          </a:p>
          <a:p>
            <a:r>
              <a:rPr lang="en-US" sz="2400" dirty="0" smtClean="0"/>
              <a:t>Difficulty to breath.</a:t>
            </a:r>
          </a:p>
          <a:p>
            <a:r>
              <a:rPr lang="en-US" sz="2400" dirty="0" smtClean="0"/>
              <a:t>High-pitched sounds or no sound during inhalation.</a:t>
            </a:r>
          </a:p>
          <a:p>
            <a:r>
              <a:rPr lang="en-US" sz="2400" dirty="0" smtClean="0"/>
              <a:t>Cyanosis.</a:t>
            </a:r>
          </a:p>
          <a:p>
            <a:r>
              <a:rPr lang="en-US" sz="2400" dirty="0" smtClean="0"/>
              <a:t>Victim clutches his neck.</a:t>
            </a:r>
            <a:endParaRPr lang="en-US" sz="2400" dirty="0"/>
          </a:p>
        </p:txBody>
      </p:sp>
      <p:pic>
        <p:nvPicPr>
          <p:cNvPr id="4" name="Picture 3" descr="choc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4343400"/>
            <a:ext cx="3124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385887"/>
          </a:xfrm>
        </p:spPr>
        <p:txBody>
          <a:bodyPr/>
          <a:lstStyle/>
          <a:p>
            <a:pPr algn="ctr"/>
            <a:r>
              <a:rPr lang="en-US" sz="3600" b="1" dirty="0" smtClean="0"/>
              <a:t>I – Adult FB airway obstruction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2"/>
            <a:ext cx="8574088" cy="4687887"/>
          </a:xfrm>
        </p:spPr>
        <p:txBody>
          <a:bodyPr/>
          <a:lstStyle/>
          <a:p>
            <a:r>
              <a:rPr lang="en-US" b="1" dirty="0" smtClean="0"/>
              <a:t>A – Conscious chocking victim:</a:t>
            </a:r>
          </a:p>
          <a:p>
            <a:r>
              <a:rPr lang="en-US" dirty="0" smtClean="0"/>
              <a:t>1- Ask “are you chocking?”.</a:t>
            </a:r>
          </a:p>
          <a:p>
            <a:r>
              <a:rPr lang="en-US" dirty="0" smtClean="0"/>
              <a:t>2- Recognize signs of chocking.</a:t>
            </a:r>
          </a:p>
          <a:p>
            <a:r>
              <a:rPr lang="en-US" dirty="0" smtClean="0"/>
              <a:t>3- Stand behind, apply </a:t>
            </a:r>
            <a:r>
              <a:rPr lang="en-US" dirty="0" err="1" smtClean="0"/>
              <a:t>Heimlich’s</a:t>
            </a:r>
            <a:r>
              <a:rPr lang="en-US" dirty="0" smtClean="0"/>
              <a:t> maneuver.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For obese or pregnant, use chest thrust.</a:t>
            </a:r>
          </a:p>
          <a:p>
            <a:r>
              <a:rPr lang="en-US" dirty="0" smtClean="0"/>
              <a:t>4- Repeat till FB expulsion or victim becomes unable to talk, becomes cyanosed or unconscious.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Heimlich’s</a:t>
            </a:r>
            <a:r>
              <a:rPr lang="en-US" dirty="0" smtClean="0"/>
              <a:t> maneuver</a:t>
            </a:r>
            <a:endParaRPr lang="en-US" dirty="0"/>
          </a:p>
        </p:txBody>
      </p:sp>
      <p:pic>
        <p:nvPicPr>
          <p:cNvPr id="4" name="Content Placeholder 3" descr="heimlich_1_2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81200"/>
            <a:ext cx="3810000" cy="4648200"/>
          </a:xfrm>
        </p:spPr>
      </p:pic>
      <p:pic>
        <p:nvPicPr>
          <p:cNvPr id="6" name="Content Placeholder 3" descr="heimlich_3_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905000"/>
            <a:ext cx="4383088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2017712"/>
            <a:ext cx="8345488" cy="4687887"/>
          </a:xfrm>
        </p:spPr>
        <p:txBody>
          <a:bodyPr/>
          <a:lstStyle/>
          <a:p>
            <a:r>
              <a:rPr lang="en-US" dirty="0" smtClean="0"/>
              <a:t>5- call </a:t>
            </a:r>
            <a:r>
              <a:rPr lang="en-US" b="1" dirty="0" smtClean="0"/>
              <a:t>997</a:t>
            </a:r>
            <a:r>
              <a:rPr lang="en-US" dirty="0" smtClean="0"/>
              <a:t>.</a:t>
            </a:r>
          </a:p>
          <a:p>
            <a:r>
              <a:rPr lang="en-US" dirty="0" smtClean="0"/>
              <a:t>6- Every time you open airways, look for object and remove by finger sweep.</a:t>
            </a:r>
          </a:p>
          <a:p>
            <a:r>
              <a:rPr lang="en-US" dirty="0" smtClean="0"/>
              <a:t>7- Begin CPR until you succeed or EMS arrive.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B- The victim is unconscious: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17712"/>
            <a:ext cx="8421688" cy="4611687"/>
          </a:xfrm>
        </p:spPr>
        <p:txBody>
          <a:bodyPr/>
          <a:lstStyle/>
          <a:p>
            <a:r>
              <a:rPr lang="en-US" dirty="0" smtClean="0"/>
              <a:t>Establish unconsciousness. </a:t>
            </a:r>
          </a:p>
          <a:p>
            <a:r>
              <a:rPr lang="en-US" dirty="0" smtClean="0"/>
              <a:t>Call </a:t>
            </a:r>
            <a:r>
              <a:rPr lang="en-US" b="1" dirty="0" smtClean="0"/>
              <a:t>997.</a:t>
            </a:r>
          </a:p>
          <a:p>
            <a:r>
              <a:rPr lang="en-US" dirty="0" smtClean="0"/>
              <a:t>Every time you open airways, look for object and remove by finger sweep.</a:t>
            </a:r>
          </a:p>
          <a:p>
            <a:r>
              <a:rPr lang="en-US" dirty="0" smtClean="0"/>
              <a:t>If no breathing give 2 rescue breaths.</a:t>
            </a:r>
          </a:p>
          <a:p>
            <a:r>
              <a:rPr lang="en-US" dirty="0" smtClean="0"/>
              <a:t>Begin CPR until you succeed or EMS arrive.</a:t>
            </a:r>
          </a:p>
          <a:p>
            <a:r>
              <a:rPr lang="en-US" dirty="0" smtClean="0"/>
              <a:t>After 5 cycles, reassess &amp; progress as mentioned in CPR.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II – Child FB airway obstruction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017712"/>
            <a:ext cx="8574088" cy="4535487"/>
          </a:xfrm>
        </p:spPr>
        <p:txBody>
          <a:bodyPr/>
          <a:lstStyle/>
          <a:p>
            <a:r>
              <a:rPr lang="en-US" b="1" dirty="0" smtClean="0"/>
              <a:t>A- Child is Conscious:</a:t>
            </a:r>
          </a:p>
          <a:p>
            <a:r>
              <a:rPr lang="en-US" dirty="0" smtClean="0"/>
              <a:t>1- Ask child “are you chocking?”.</a:t>
            </a:r>
          </a:p>
          <a:p>
            <a:r>
              <a:rPr lang="en-US" dirty="0" smtClean="0"/>
              <a:t>2- Recognize signs of chocking.</a:t>
            </a:r>
          </a:p>
          <a:p>
            <a:r>
              <a:rPr lang="en-US" dirty="0" smtClean="0"/>
              <a:t>3- Stand behind, apply </a:t>
            </a:r>
            <a:r>
              <a:rPr lang="en-US" dirty="0" err="1" smtClean="0"/>
              <a:t>Heimlich’s</a:t>
            </a:r>
            <a:r>
              <a:rPr lang="en-US" dirty="0" smtClean="0"/>
              <a:t> maneuver.</a:t>
            </a:r>
          </a:p>
          <a:p>
            <a:r>
              <a:rPr lang="en-US" dirty="0" smtClean="0"/>
              <a:t>4- Repeat till FB expulsion or victim becomes unable to talk, becomes cyanosed or unconscious.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1481</TotalTime>
  <Words>708</Words>
  <Application>Microsoft Office PowerPoint</Application>
  <PresentationFormat>عرض على الشاشة (3:4)‏</PresentationFormat>
  <Paragraphs>117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Blends</vt:lpstr>
      <vt:lpstr>Foreign body obstruction </vt:lpstr>
      <vt:lpstr>Objectives </vt:lpstr>
      <vt:lpstr>Cont.</vt:lpstr>
      <vt:lpstr>Signs of airway obstruction</vt:lpstr>
      <vt:lpstr>I – Adult FB airway obstruction </vt:lpstr>
      <vt:lpstr>Heimlich’s maneuver</vt:lpstr>
      <vt:lpstr>Cont.</vt:lpstr>
      <vt:lpstr>B- The victim is unconscious:</vt:lpstr>
      <vt:lpstr>II – Child FB airway obstruction </vt:lpstr>
      <vt:lpstr>Cont.</vt:lpstr>
      <vt:lpstr>B- Child is unconscious:</vt:lpstr>
      <vt:lpstr>III – Infant FB airway obstruction</vt:lpstr>
      <vt:lpstr>Cont.</vt:lpstr>
      <vt:lpstr>B- Infant is unconscious</vt:lpstr>
      <vt:lpstr>Snakes</vt:lpstr>
      <vt:lpstr> Viper Bites</vt:lpstr>
      <vt:lpstr>Viper Bites</vt:lpstr>
      <vt:lpstr>Snake bite Management</vt:lpstr>
      <vt:lpstr>Snakebite Management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Emotional Development of Childhood</dc:title>
  <dc:creator>user</dc:creator>
  <cp:lastModifiedBy>Vaio</cp:lastModifiedBy>
  <cp:revision>103</cp:revision>
  <dcterms:created xsi:type="dcterms:W3CDTF">2010-12-06T15:10:00Z</dcterms:created>
  <dcterms:modified xsi:type="dcterms:W3CDTF">2012-09-16T14:34:31Z</dcterms:modified>
</cp:coreProperties>
</file>