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31"/>
  </p:notesMasterIdLst>
  <p:sldIdLst>
    <p:sldId id="256" r:id="rId5"/>
    <p:sldId id="379" r:id="rId6"/>
    <p:sldId id="653" r:id="rId7"/>
    <p:sldId id="677" r:id="rId8"/>
    <p:sldId id="678" r:id="rId9"/>
    <p:sldId id="679" r:id="rId10"/>
    <p:sldId id="680" r:id="rId11"/>
    <p:sldId id="681" r:id="rId12"/>
    <p:sldId id="682" r:id="rId13"/>
    <p:sldId id="683" r:id="rId14"/>
    <p:sldId id="684" r:id="rId15"/>
    <p:sldId id="676" r:id="rId16"/>
    <p:sldId id="685" r:id="rId17"/>
    <p:sldId id="686" r:id="rId18"/>
    <p:sldId id="687" r:id="rId19"/>
    <p:sldId id="689" r:id="rId20"/>
    <p:sldId id="690" r:id="rId21"/>
    <p:sldId id="691" r:id="rId22"/>
    <p:sldId id="692" r:id="rId23"/>
    <p:sldId id="693" r:id="rId24"/>
    <p:sldId id="694" r:id="rId25"/>
    <p:sldId id="695" r:id="rId26"/>
    <p:sldId id="696" r:id="rId27"/>
    <p:sldId id="697" r:id="rId28"/>
    <p:sldId id="698" r:id="rId29"/>
    <p:sldId id="326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C4EE"/>
    <a:srgbClr val="333366"/>
    <a:srgbClr val="E6E6E6"/>
    <a:srgbClr val="0099FF"/>
    <a:srgbClr val="F15728"/>
    <a:srgbClr val="FFFF00"/>
    <a:srgbClr val="B9B9B9"/>
    <a:srgbClr val="66FFFF"/>
    <a:srgbClr val="95D8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نمط متوسط 3 - تميي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نمط ذو نسُق 1 - تميي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نمط فاتح 3 - تميي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نمط فاتح 2 - تميي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نمط متوسط 4 - تميي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نمط متوسط 1 - تميي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19331-4BDF-4E56-9029-698398FA5D34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1106A-63F7-471F-ABE4-1F8412FF9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43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205C3EB-E067-429F-A6EE-0F6C7D489CDD}"/>
              </a:ext>
            </a:extLst>
          </p:cNvPr>
          <p:cNvGrpSpPr/>
          <p:nvPr userDrawn="1"/>
        </p:nvGrpSpPr>
        <p:grpSpPr>
          <a:xfrm>
            <a:off x="504497" y="1082566"/>
            <a:ext cx="11067393" cy="5076496"/>
            <a:chOff x="504497" y="1082566"/>
            <a:chExt cx="11067393" cy="507649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F1178E9-1E90-43B6-BADB-C453A5DA8CD8}"/>
                </a:ext>
              </a:extLst>
            </p:cNvPr>
            <p:cNvSpPr/>
            <p:nvPr/>
          </p:nvSpPr>
          <p:spPr>
            <a:xfrm>
              <a:off x="504497" y="1082566"/>
              <a:ext cx="11067393" cy="50764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1CDC70B-3B54-4C10-8D11-ECB5EA9887CB}"/>
                </a:ext>
              </a:extLst>
            </p:cNvPr>
            <p:cNvSpPr/>
            <p:nvPr/>
          </p:nvSpPr>
          <p:spPr>
            <a:xfrm>
              <a:off x="819807" y="1355835"/>
              <a:ext cx="10436772" cy="4562178"/>
            </a:xfrm>
            <a:prstGeom prst="rect">
              <a:avLst/>
            </a:pr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ACBD8AD9-7C98-4E03-9400-3212125C5BC6}"/>
                </a:ext>
              </a:extLst>
            </p:cNvPr>
            <p:cNvSpPr/>
            <p:nvPr/>
          </p:nvSpPr>
          <p:spPr>
            <a:xfrm>
              <a:off x="504497" y="3268717"/>
              <a:ext cx="4424855" cy="2890345"/>
            </a:xfrm>
            <a:prstGeom prst="triangle">
              <a:avLst>
                <a:gd name="adj" fmla="val 0"/>
              </a:avLst>
            </a:prstGeom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BC667C2-5917-478C-B32D-4431786A66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4" y="2409357"/>
            <a:ext cx="8679915" cy="2027998"/>
          </a:xfrm>
        </p:spPr>
        <p:txBody>
          <a:bodyPr anchor="ctr">
            <a:noAutofit/>
          </a:bodyPr>
          <a:lstStyle/>
          <a:p>
            <a:r>
              <a:rPr lang="en-GB" sz="44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2411</a:t>
            </a:r>
            <a:r>
              <a:rPr lang="ar-SA" sz="44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مال</a:t>
            </a:r>
            <a:r>
              <a:rPr lang="en-US" sz="44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en-US" sz="44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44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مقدمة في </a:t>
            </a:r>
            <a:r>
              <a:rPr lang="ar-SA" sz="4400" b="1" kern="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الاستثمار</a:t>
            </a:r>
            <a:br>
              <a:rPr lang="ar-SA" sz="4400" b="1" kern="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44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SA" sz="44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44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المحاضرة الحادية عشر</a:t>
            </a:r>
            <a:br>
              <a:rPr lang="ar-SA" sz="44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أثر طرق احتساب المخزون على مؤشرات الأداء المالية</a:t>
            </a: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AF838472-B53A-49C3-8F80-A351961770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5" name="مستطيل 6">
            <a:extLst>
              <a:ext uri="{FF2B5EF4-FFF2-40B4-BE49-F238E27FC236}">
                <a16:creationId xmlns:a16="http://schemas.microsoft.com/office/drawing/2014/main" id="{D93ADBD8-3E2A-40C7-8A8B-7F8AF5185F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الحادية عشر</a:t>
            </a:r>
          </a:p>
        </p:txBody>
      </p:sp>
    </p:spTree>
    <p:extLst>
      <p:ext uri="{BB962C8B-B14F-4D97-AF65-F5344CB8AC3E}">
        <p14:creationId xmlns:p14="http://schemas.microsoft.com/office/powerpoint/2010/main" val="4256555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مستطيل 56">
            <a:extLst>
              <a:ext uri="{FF2B5EF4-FFF2-40B4-BE49-F238E27FC236}">
                <a16:creationId xmlns:a16="http://schemas.microsoft.com/office/drawing/2014/main" id="{5F6C1400-27D5-4886-894E-7111ACD43651}"/>
              </a:ext>
            </a:extLst>
          </p:cNvPr>
          <p:cNvSpPr/>
          <p:nvPr/>
        </p:nvSpPr>
        <p:spPr>
          <a:xfrm>
            <a:off x="0" y="1070295"/>
            <a:ext cx="9619861" cy="7357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71F94998-291B-4BF5-9084-5B5B01FFD4F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520330" y="647815"/>
            <a:ext cx="5151342" cy="1651518"/>
          </a:xfrm>
        </p:spPr>
        <p:txBody>
          <a:bodyPr>
            <a:normAutofit/>
          </a:bodyPr>
          <a:lstStyle/>
          <a:p>
            <a:r>
              <a:rPr lang="ar-SA" sz="3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احتياطي </a:t>
            </a:r>
            <a:r>
              <a:rPr lang="en-US" sz="3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LIFO</a:t>
            </a:r>
            <a:endParaRPr lang="ar-SA" sz="3600" b="1" cap="small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8CE9C4F5-E5C5-4A46-A646-BD92F7EE0539}"/>
              </a:ext>
            </a:extLst>
          </p:cNvPr>
          <p:cNvSpPr/>
          <p:nvPr/>
        </p:nvSpPr>
        <p:spPr>
          <a:xfrm>
            <a:off x="9685176" y="1052528"/>
            <a:ext cx="2506823" cy="753485"/>
          </a:xfrm>
          <a:prstGeom prst="rect">
            <a:avLst/>
          </a:prstGeom>
          <a:solidFill>
            <a:srgbClr val="71C3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5F0E481A-83A5-4FB5-932E-DF0E75D97E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56" name="مستطيل 6">
            <a:extLst>
              <a:ext uri="{FF2B5EF4-FFF2-40B4-BE49-F238E27FC236}">
                <a16:creationId xmlns:a16="http://schemas.microsoft.com/office/drawing/2014/main" id="{F63E38DD-C725-4CC8-A408-F42E49EE85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الحادية عشر </a:t>
            </a: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899AF0A-5DA1-44EB-91C8-8B7269E57BF0}"/>
              </a:ext>
            </a:extLst>
          </p:cNvPr>
          <p:cNvSpPr/>
          <p:nvPr/>
        </p:nvSpPr>
        <p:spPr>
          <a:xfrm>
            <a:off x="1790133" y="2237282"/>
            <a:ext cx="8611737" cy="392415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ظل تقلبات الأسعار يصبح أثر اختيار </a:t>
            </a:r>
            <a:r>
              <a:rPr lang="en-US" sz="2400" b="1" dirty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LIFO &amp; FIFO  </a:t>
            </a:r>
            <a:r>
              <a:rPr lang="ar-SA" sz="2400" b="1" dirty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واضحا على مخزون آخر المدة وتكلفة البضاعة المباعة وما يترتب على ذلك من أثر على نسب السيولة والنشاط والربحية. </a:t>
            </a:r>
          </a:p>
          <a:p>
            <a:pPr algn="just" rtl="1">
              <a:lnSpc>
                <a:spcPct val="150000"/>
              </a:lnSpc>
            </a:pP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عليه كان لابد من إدخال التعديلات اللازمة لتكون عملية المقارنة بين الشركات المختلفة صحيحة:</a:t>
            </a:r>
          </a:p>
          <a:p>
            <a:pPr marL="1257300" lvl="2" indent="-342900" algn="just" rtl="1">
              <a:lnSpc>
                <a:spcPct val="150000"/>
              </a:lnSpc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احتياطي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LIFO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=مخزون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FIFO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مخزون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LIFO </a:t>
            </a:r>
          </a:p>
          <a:p>
            <a:pPr marL="1257300" lvl="2" indent="-342900" algn="just" rtl="1">
              <a:lnSpc>
                <a:spcPct val="150000"/>
              </a:lnSpc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مخزون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FIFO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= مخزون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LIFO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+ احتياطي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LIFO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1257300" lvl="2" indent="-342900" algn="just" rtl="1">
              <a:lnSpc>
                <a:spcPct val="150000"/>
              </a:lnSpc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تكلفة البضاعة المباعة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FIFO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= تكلفة البضاعة المباعة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	LIFO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</a:t>
            </a:r>
          </a:p>
          <a:p>
            <a:pPr marL="1257300" lvl="2" indent="-342900" algn="just" rtl="1">
              <a:lnSpc>
                <a:spcPct val="150000"/>
              </a:lnSpc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(نهاية احتياطي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LIFO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بداية احتياطي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LIFO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09205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B0F104F-A524-4929-8454-EF406D6F5AEA}"/>
              </a:ext>
            </a:extLst>
          </p:cNvPr>
          <p:cNvSpPr/>
          <p:nvPr/>
        </p:nvSpPr>
        <p:spPr>
          <a:xfrm>
            <a:off x="326572" y="990532"/>
            <a:ext cx="11485984" cy="52207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E76C6E5-C3DA-42D7-B1D4-766024C4B98E}"/>
              </a:ext>
            </a:extLst>
          </p:cNvPr>
          <p:cNvSpPr/>
          <p:nvPr/>
        </p:nvSpPr>
        <p:spPr>
          <a:xfrm>
            <a:off x="1281870" y="481988"/>
            <a:ext cx="8611228" cy="9006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مثال: تحويل مخزون اخر المدة وتكلفة البضاعة المباعة </a:t>
            </a:r>
            <a:r>
              <a:rPr lang="ar-SA" sz="2800" b="1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 </a:t>
            </a:r>
            <a:r>
              <a:rPr lang="en-US" sz="2800" b="1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LIFO </a:t>
            </a:r>
            <a:r>
              <a:rPr lang="en-US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to </a:t>
            </a:r>
            <a:r>
              <a:rPr lang="en-US" sz="2800" b="1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FIFO</a:t>
            </a:r>
            <a:endParaRPr lang="ar-SA" sz="2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EDF95CB9-E652-455B-A74D-E1830FCA80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8" name="مستطيل 6">
            <a:extLst>
              <a:ext uri="{FF2B5EF4-FFF2-40B4-BE49-F238E27FC236}">
                <a16:creationId xmlns:a16="http://schemas.microsoft.com/office/drawing/2014/main" id="{3834CAEC-73E0-422D-A923-588FC03272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الحادية عشر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94E15BF9-5B96-4EB6-9A77-8002A1C5C89A}"/>
              </a:ext>
            </a:extLst>
          </p:cNvPr>
          <p:cNvSpPr/>
          <p:nvPr/>
        </p:nvSpPr>
        <p:spPr>
          <a:xfrm>
            <a:off x="611931" y="1881185"/>
            <a:ext cx="10968141" cy="3439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شركة الاحساء تستخدم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LIFO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في حساب المخزون وقد كان مخزون اخر المدة لسنتي 2012 و 2013 على التوالي 500 ريال و 700 ريال. وكان احتياطي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LIFO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200 ريال في 2012 و 300 ريال في 2013.</a:t>
            </a:r>
          </a:p>
          <a:p>
            <a:pPr algn="just" rtl="1">
              <a:lnSpc>
                <a:spcPct val="150000"/>
              </a:lnSpc>
            </a:pPr>
            <a:r>
              <a:rPr lang="ar-SA" sz="2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المطلوب تحويل تكلفة المبيعات من نظام </a:t>
            </a:r>
            <a:r>
              <a:rPr lang="en-US" sz="2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LIFO </a:t>
            </a:r>
            <a:r>
              <a:rPr lang="ar-SA" sz="2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الى نظام </a:t>
            </a:r>
            <a:r>
              <a:rPr lang="en-US" sz="2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FIFO</a:t>
            </a:r>
            <a:r>
              <a:rPr lang="ar-SA" sz="24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اذا علمت أن تكلفة المبيعات في سنة 2013 كانت 3000 ريال</a:t>
            </a: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algn="just" rtl="1">
              <a:lnSpc>
                <a:spcPct val="150000"/>
              </a:lnSpc>
            </a:pPr>
            <a:r>
              <a:rPr lang="ar-SA" sz="25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الحل: </a:t>
            </a:r>
          </a:p>
          <a:p>
            <a:pPr algn="just" rtl="1">
              <a:lnSpc>
                <a:spcPct val="150000"/>
              </a:lnSpc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تكلفة البضاعة المباعة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FIFO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= تكلفة البضاعة المباعة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	 LIFO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(نهاية احتياطي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LIFO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بداية احتياطي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LIFO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</a:p>
          <a:p>
            <a:pPr algn="just" rtl="1">
              <a:lnSpc>
                <a:spcPct val="150000"/>
              </a:lnSpc>
            </a:pP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     = 3000 –(300-200)= 2900   </a:t>
            </a:r>
            <a:endParaRPr lang="ar-SA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572C4624-C2E4-44DD-9200-FC368694B3BA}"/>
              </a:ext>
            </a:extLst>
          </p:cNvPr>
          <p:cNvSpPr/>
          <p:nvPr/>
        </p:nvSpPr>
        <p:spPr>
          <a:xfrm>
            <a:off x="1023583" y="3843630"/>
            <a:ext cx="1015393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endParaRPr lang="ar-SA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20614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1F94998-291B-4BF5-9084-5B5B01FFD4F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781887" y="639026"/>
            <a:ext cx="5151342" cy="1651518"/>
          </a:xfrm>
        </p:spPr>
        <p:txBody>
          <a:bodyPr>
            <a:normAutofit/>
          </a:bodyPr>
          <a:lstStyle/>
          <a:p>
            <a:r>
              <a:rPr lang="ar-SA" sz="3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طرق احتساب المخزون</a:t>
            </a:r>
            <a:endParaRPr lang="ar-SA" sz="3600" b="1" cap="small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5F0E481A-83A5-4FB5-932E-DF0E75D97E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56" name="مستطيل 6">
            <a:extLst>
              <a:ext uri="{FF2B5EF4-FFF2-40B4-BE49-F238E27FC236}">
                <a16:creationId xmlns:a16="http://schemas.microsoft.com/office/drawing/2014/main" id="{F63E38DD-C725-4CC8-A408-F42E49EE85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الحادية عشر </a:t>
            </a: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9AE8B46A-3464-412F-8287-C8F829234F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5014" y="990530"/>
            <a:ext cx="7571374" cy="5096371"/>
          </a:xfrm>
          <a:prstGeom prst="rect">
            <a:avLst/>
          </a:prstGeom>
          <a:ln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1688931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1F94998-291B-4BF5-9084-5B5B01FFD4F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781887" y="639026"/>
            <a:ext cx="5151342" cy="1651518"/>
          </a:xfrm>
        </p:spPr>
        <p:txBody>
          <a:bodyPr>
            <a:normAutofit/>
          </a:bodyPr>
          <a:lstStyle/>
          <a:p>
            <a:r>
              <a:rPr lang="ar-SA" sz="3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طرق احتساب المخزون</a:t>
            </a:r>
            <a:endParaRPr lang="ar-SA" sz="3600" b="1" cap="small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5F0E481A-83A5-4FB5-932E-DF0E75D97E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56" name="مستطيل 6">
            <a:extLst>
              <a:ext uri="{FF2B5EF4-FFF2-40B4-BE49-F238E27FC236}">
                <a16:creationId xmlns:a16="http://schemas.microsoft.com/office/drawing/2014/main" id="{F63E38DD-C725-4CC8-A408-F42E49EE85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الحادية عشر 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8C2321B7-3BC3-4416-9176-EA9EAE7AB8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6470" y="908110"/>
            <a:ext cx="7519917" cy="5041779"/>
          </a:xfrm>
          <a:prstGeom prst="rect">
            <a:avLst/>
          </a:prstGeom>
          <a:ln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2722404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1F94998-291B-4BF5-9084-5B5B01FFD4F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781887" y="639026"/>
            <a:ext cx="5151342" cy="1651518"/>
          </a:xfrm>
        </p:spPr>
        <p:txBody>
          <a:bodyPr>
            <a:normAutofit/>
          </a:bodyPr>
          <a:lstStyle/>
          <a:p>
            <a:r>
              <a:rPr lang="ar-SA" sz="3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طرق احتساب المخزون</a:t>
            </a:r>
            <a:endParaRPr lang="ar-SA" sz="3600" b="1" cap="small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5F0E481A-83A5-4FB5-932E-DF0E75D97E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56" name="مستطيل 6">
            <a:extLst>
              <a:ext uri="{FF2B5EF4-FFF2-40B4-BE49-F238E27FC236}">
                <a16:creationId xmlns:a16="http://schemas.microsoft.com/office/drawing/2014/main" id="{F63E38DD-C725-4CC8-A408-F42E49EE85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الحادية عشر 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10C510EF-783F-4198-849C-8BC3C5D3C4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678546"/>
              </p:ext>
            </p:extLst>
          </p:nvPr>
        </p:nvGraphicFramePr>
        <p:xfrm>
          <a:off x="2979737" y="562582"/>
          <a:ext cx="6755642" cy="5072568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4619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6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2714">
                <a:tc gridSpan="2">
                  <a:txBody>
                    <a:bodyPr/>
                    <a:lstStyle/>
                    <a:p>
                      <a:pPr rtl="1"/>
                      <a:r>
                        <a:rPr lang="ar-SA" dirty="0"/>
                        <a:t>قائمة الدخل لشركة المراعي 2013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714">
                <a:tc>
                  <a:txBody>
                    <a:bodyPr/>
                    <a:lstStyle/>
                    <a:p>
                      <a:pPr rtl="1"/>
                      <a:r>
                        <a:rPr lang="ar-SA" sz="1800" dirty="0"/>
                        <a:t>باستخدام </a:t>
                      </a:r>
                      <a:r>
                        <a:rPr lang="en-US" sz="1800" baseline="0" dirty="0"/>
                        <a:t>LIFO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714">
                <a:tc>
                  <a:txBody>
                    <a:bodyPr/>
                    <a:lstStyle/>
                    <a:p>
                      <a:r>
                        <a:rPr lang="ar-SA" dirty="0"/>
                        <a:t>الايرادات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4000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714">
                <a:tc>
                  <a:txBody>
                    <a:bodyPr/>
                    <a:lstStyle/>
                    <a:p>
                      <a:r>
                        <a:rPr lang="ar-SA" dirty="0"/>
                        <a:t>تكلفة المبيعات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3000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714">
                <a:tc>
                  <a:txBody>
                    <a:bodyPr/>
                    <a:lstStyle/>
                    <a:p>
                      <a:r>
                        <a:rPr lang="ar-SA" dirty="0"/>
                        <a:t>مجمل الربح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1000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714">
                <a:tc>
                  <a:txBody>
                    <a:bodyPr/>
                    <a:lstStyle/>
                    <a:p>
                      <a:r>
                        <a:rPr lang="ar-SA" dirty="0"/>
                        <a:t>تكلفة التشغيل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650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714">
                <a:tc>
                  <a:txBody>
                    <a:bodyPr/>
                    <a:lstStyle/>
                    <a:p>
                      <a:r>
                        <a:rPr lang="ar-SA" dirty="0"/>
                        <a:t>الربح التشغيلي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350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714">
                <a:tc>
                  <a:txBody>
                    <a:bodyPr/>
                    <a:lstStyle/>
                    <a:p>
                      <a:r>
                        <a:rPr lang="ar-SA" dirty="0"/>
                        <a:t>الفائدة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714">
                <a:tc>
                  <a:txBody>
                    <a:bodyPr/>
                    <a:lstStyle/>
                    <a:p>
                      <a:r>
                        <a:rPr lang="ar-SA" dirty="0"/>
                        <a:t>الربح قبل الضريبة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300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2714">
                <a:tc>
                  <a:txBody>
                    <a:bodyPr/>
                    <a:lstStyle/>
                    <a:p>
                      <a:r>
                        <a:rPr lang="ar-SA" dirty="0"/>
                        <a:t>الضريبة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2714">
                <a:tc>
                  <a:txBody>
                    <a:bodyPr/>
                    <a:lstStyle/>
                    <a:p>
                      <a:r>
                        <a:rPr lang="ar-SA" dirty="0"/>
                        <a:t>صافي الربح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210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2714">
                <a:tc>
                  <a:txBody>
                    <a:bodyPr/>
                    <a:lstStyle/>
                    <a:p>
                      <a:r>
                        <a:rPr lang="ar-SA" dirty="0"/>
                        <a:t>الأرباح الموزعة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Box 5">
            <a:extLst>
              <a:ext uri="{FF2B5EF4-FFF2-40B4-BE49-F238E27FC236}">
                <a16:creationId xmlns:a16="http://schemas.microsoft.com/office/drawing/2014/main" id="{A0F64186-293E-47D5-9D24-38EC508CF7D6}"/>
              </a:ext>
            </a:extLst>
          </p:cNvPr>
          <p:cNvSpPr txBox="1"/>
          <p:nvPr/>
        </p:nvSpPr>
        <p:spPr>
          <a:xfrm>
            <a:off x="1906640" y="5750566"/>
            <a:ext cx="8901835" cy="461665"/>
          </a:xfrm>
          <a:prstGeom prst="rect">
            <a:avLst/>
          </a:prstGeom>
          <a:solidFill>
            <a:srgbClr val="CCC4EE"/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ملاحظات: في حالة استخدام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FIFO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سكون المخزون أعلى ب100 ريال في 2013 و اعلى ب 90 ريال في 2012 </a:t>
            </a:r>
          </a:p>
        </p:txBody>
      </p:sp>
    </p:spTree>
    <p:extLst>
      <p:ext uri="{BB962C8B-B14F-4D97-AF65-F5344CB8AC3E}">
        <p14:creationId xmlns:p14="http://schemas.microsoft.com/office/powerpoint/2010/main" val="40997190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B0F104F-A524-4929-8454-EF406D6F5AEA}"/>
              </a:ext>
            </a:extLst>
          </p:cNvPr>
          <p:cNvSpPr/>
          <p:nvPr/>
        </p:nvSpPr>
        <p:spPr>
          <a:xfrm>
            <a:off x="353010" y="990531"/>
            <a:ext cx="11485984" cy="52207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E76C6E5-C3DA-42D7-B1D4-766024C4B98E}"/>
              </a:ext>
            </a:extLst>
          </p:cNvPr>
          <p:cNvSpPr/>
          <p:nvPr/>
        </p:nvSpPr>
        <p:spPr>
          <a:xfrm>
            <a:off x="1931349" y="575124"/>
            <a:ext cx="7944656" cy="7144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مثال: تحويل مخزون اخر المدة وتكلفة البضاعة المباعة </a:t>
            </a:r>
            <a:r>
              <a:rPr lang="ar-SA" sz="2800" b="1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</a:t>
            </a:r>
            <a:r>
              <a:rPr lang="en-US" sz="2800" b="1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LIFO </a:t>
            </a:r>
            <a:r>
              <a:rPr lang="en-US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to </a:t>
            </a:r>
            <a:r>
              <a:rPr lang="en-US" sz="2800" b="1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FIFO</a:t>
            </a:r>
            <a:endParaRPr lang="ar-SA" sz="2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EDF95CB9-E652-455B-A74D-E1830FCA80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8" name="مستطيل 6">
            <a:extLst>
              <a:ext uri="{FF2B5EF4-FFF2-40B4-BE49-F238E27FC236}">
                <a16:creationId xmlns:a16="http://schemas.microsoft.com/office/drawing/2014/main" id="{3834CAEC-73E0-422D-A923-588FC03272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الحادية عشر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5814B451-025C-4438-96CA-0F99936767BB}"/>
              </a:ext>
            </a:extLst>
          </p:cNvPr>
          <p:cNvSpPr/>
          <p:nvPr/>
        </p:nvSpPr>
        <p:spPr>
          <a:xfrm>
            <a:off x="2122398" y="1881184"/>
            <a:ext cx="7947207" cy="3439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25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المطلوب حساب كل من مؤشرات الاداء التالية لسنة 2013 بطريقتي </a:t>
            </a:r>
            <a:r>
              <a:rPr lang="en-US" sz="25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LIFO</a:t>
            </a:r>
            <a:r>
              <a:rPr lang="en-US" sz="2500" b="1" dirty="0">
                <a:solidFill>
                  <a:schemeClr val="accent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&amp; FIFO</a:t>
            </a:r>
            <a:r>
              <a:rPr lang="ar-SA" sz="2400" b="1" dirty="0">
                <a:solidFill>
                  <a:schemeClr val="accent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  <a:p>
            <a:pPr marL="457200" indent="-457200" algn="r" rtl="1">
              <a:lnSpc>
                <a:spcPct val="150000"/>
              </a:lnSpc>
              <a:buClr>
                <a:srgbClr val="0000FF"/>
              </a:buClr>
              <a:buFont typeface="+mj-lt"/>
              <a:buAutoNum type="arabicPeriod"/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نسبة التداول</a:t>
            </a:r>
          </a:p>
          <a:p>
            <a:pPr marL="457200" indent="-457200" algn="r" rtl="1">
              <a:lnSpc>
                <a:spcPct val="150000"/>
              </a:lnSpc>
              <a:buClr>
                <a:srgbClr val="0000FF"/>
              </a:buClr>
              <a:buFont typeface="+mj-lt"/>
              <a:buAutoNum type="arabicPeriod"/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معدل دوران المخزون</a:t>
            </a:r>
          </a:p>
          <a:p>
            <a:pPr marL="457200" indent="-457200" algn="r" rtl="1">
              <a:lnSpc>
                <a:spcPct val="150000"/>
              </a:lnSpc>
              <a:buClr>
                <a:srgbClr val="0000FF"/>
              </a:buClr>
              <a:buFont typeface="+mj-lt"/>
              <a:buAutoNum type="arabicPeriod"/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هامش مجمل الربح</a:t>
            </a:r>
          </a:p>
          <a:p>
            <a:pPr marL="457200" indent="-457200" algn="r" rtl="1">
              <a:lnSpc>
                <a:spcPct val="150000"/>
              </a:lnSpc>
              <a:buClr>
                <a:srgbClr val="0000FF"/>
              </a:buClr>
              <a:buFont typeface="+mj-lt"/>
              <a:buAutoNum type="arabicPeriod"/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هامش صافي الربح</a:t>
            </a:r>
          </a:p>
          <a:p>
            <a:pPr marL="457200" indent="-457200" algn="r" rtl="1">
              <a:lnSpc>
                <a:spcPct val="150000"/>
              </a:lnSpc>
              <a:buClr>
                <a:srgbClr val="0000FF"/>
              </a:buClr>
              <a:buFont typeface="+mj-lt"/>
              <a:buAutoNum type="arabicPeriod"/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نسبة العائد على مجموع الأصول</a:t>
            </a:r>
          </a:p>
        </p:txBody>
      </p:sp>
    </p:spTree>
    <p:extLst>
      <p:ext uri="{BB962C8B-B14F-4D97-AF65-F5344CB8AC3E}">
        <p14:creationId xmlns:p14="http://schemas.microsoft.com/office/powerpoint/2010/main" val="397386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B0F104F-A524-4929-8454-EF406D6F5AEA}"/>
              </a:ext>
            </a:extLst>
          </p:cNvPr>
          <p:cNvSpPr/>
          <p:nvPr/>
        </p:nvSpPr>
        <p:spPr>
          <a:xfrm>
            <a:off x="326572" y="990532"/>
            <a:ext cx="11485984" cy="52207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E76C6E5-C3DA-42D7-B1D4-766024C4B98E}"/>
              </a:ext>
            </a:extLst>
          </p:cNvPr>
          <p:cNvSpPr/>
          <p:nvPr/>
        </p:nvSpPr>
        <p:spPr>
          <a:xfrm>
            <a:off x="2026557" y="498709"/>
            <a:ext cx="8081388" cy="6945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مثال: تحويل مخزون اخر المدة وتكلفة البضاعة المباعة </a:t>
            </a:r>
            <a:r>
              <a:rPr lang="ar-SA" sz="2800" b="1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</a:t>
            </a:r>
            <a:r>
              <a:rPr lang="en-US" sz="2800" b="1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LIFO </a:t>
            </a:r>
            <a:r>
              <a:rPr lang="en-US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to </a:t>
            </a:r>
            <a:r>
              <a:rPr lang="en-US" sz="2800" b="1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FIFO</a:t>
            </a:r>
            <a:endParaRPr lang="ar-SA" sz="2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EDF95CB9-E652-455B-A74D-E1830FCA80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8" name="مستطيل 6">
            <a:extLst>
              <a:ext uri="{FF2B5EF4-FFF2-40B4-BE49-F238E27FC236}">
                <a16:creationId xmlns:a16="http://schemas.microsoft.com/office/drawing/2014/main" id="{3834CAEC-73E0-422D-A923-588FC03272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الحادية عشر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D95DDA9F-4AC9-4D50-9B8F-FF04E8A54EC9}"/>
              </a:ext>
            </a:extLst>
          </p:cNvPr>
          <p:cNvSpPr/>
          <p:nvPr/>
        </p:nvSpPr>
        <p:spPr>
          <a:xfrm>
            <a:off x="2449116" y="1396018"/>
            <a:ext cx="7293771" cy="4408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25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الحل</a:t>
            </a:r>
          </a:p>
          <a:p>
            <a:pPr algn="ctr" rtl="1">
              <a:lnSpc>
                <a:spcPct val="150000"/>
              </a:lnSpc>
            </a:pP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أولا: حساب نسبة </a:t>
            </a:r>
            <a:r>
              <a:rPr lang="ar-SA" sz="24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التداول</a:t>
            </a:r>
            <a:endParaRPr lang="ar-SA" sz="24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SA" sz="2400" b="1" dirty="0">
                <a:solidFill>
                  <a:srgbClr val="0000FF"/>
                </a:solidFill>
                <a:highlight>
                  <a:srgbClr val="CCC4EE"/>
                </a:highlight>
                <a:latin typeface="Sakkal Majalla" panose="02000000000000000000" pitchFamily="2" charset="-78"/>
                <a:cs typeface="Sakkal Majalla" panose="02000000000000000000" pitchFamily="2" charset="-78"/>
              </a:rPr>
              <a:t>نسبة التداول</a:t>
            </a:r>
            <a:r>
              <a:rPr lang="en-US" sz="2400" b="1" dirty="0">
                <a:solidFill>
                  <a:srgbClr val="0000FF"/>
                </a:solidFill>
                <a:highlight>
                  <a:srgbClr val="CCC4EE"/>
                </a:highlight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400" b="1" dirty="0">
                <a:solidFill>
                  <a:srgbClr val="0000FF"/>
                </a:solidFill>
                <a:highlight>
                  <a:srgbClr val="CCC4EE"/>
                </a:highlight>
                <a:latin typeface="Sakkal Majalla" panose="02000000000000000000" pitchFamily="2" charset="-78"/>
                <a:cs typeface="Sakkal Majalla" panose="02000000000000000000" pitchFamily="2" charset="-78"/>
              </a:rPr>
              <a:t>:  الاصول المتداولة     </a:t>
            </a:r>
            <a:r>
              <a:rPr lang="ar-SA" sz="2600" b="1" dirty="0">
                <a:solidFill>
                  <a:srgbClr val="0000FF"/>
                </a:solidFill>
                <a:highlight>
                  <a:srgbClr val="CCC4EE"/>
                </a:highlight>
                <a:latin typeface="Sakkal Majalla" panose="02000000000000000000" pitchFamily="2" charset="-78"/>
                <a:cs typeface="Sakkal Majalla" panose="02000000000000000000" pitchFamily="2" charset="-78"/>
              </a:rPr>
              <a:t>÷    </a:t>
            </a:r>
            <a:r>
              <a:rPr lang="ar-SA" sz="2400" b="1" dirty="0">
                <a:solidFill>
                  <a:srgbClr val="0000FF"/>
                </a:solidFill>
                <a:highlight>
                  <a:srgbClr val="CCC4EE"/>
                </a:highlight>
                <a:latin typeface="Sakkal Majalla" panose="02000000000000000000" pitchFamily="2" charset="-78"/>
                <a:cs typeface="Sakkal Majalla" panose="02000000000000000000" pitchFamily="2" charset="-78"/>
              </a:rPr>
              <a:t> الخصوم المتداولة باستخدام </a:t>
            </a:r>
            <a:r>
              <a:rPr lang="en-US" sz="2400" b="1" dirty="0">
                <a:solidFill>
                  <a:srgbClr val="0000FF"/>
                </a:solidFill>
                <a:highlight>
                  <a:srgbClr val="CCC4EE"/>
                </a:highlight>
                <a:latin typeface="Sakkal Majalla" panose="02000000000000000000" pitchFamily="2" charset="-78"/>
                <a:cs typeface="Sakkal Majalla" panose="02000000000000000000" pitchFamily="2" charset="-78"/>
              </a:rPr>
              <a:t>   LIFO</a:t>
            </a:r>
            <a:endParaRPr lang="ar-SA" sz="2400" b="1" dirty="0">
              <a:solidFill>
                <a:srgbClr val="0000FF"/>
              </a:solidFill>
              <a:highlight>
                <a:srgbClr val="CCC4EE"/>
              </a:highlight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SA" sz="2400" b="1" dirty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نسبة التداول :              </a:t>
            </a:r>
            <a:r>
              <a:rPr lang="en-US" sz="2400" b="1" dirty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630                ÷           325               = 1.9   </a:t>
            </a:r>
          </a:p>
          <a:p>
            <a:pPr algn="r" rtl="1">
              <a:lnSpc>
                <a:spcPct val="150000"/>
              </a:lnSpc>
            </a:pP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للحل باستخدام </a:t>
            </a:r>
            <a:r>
              <a:rPr lang="en-US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FIFO</a:t>
            </a: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ar-SA" sz="24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algn="r" rtl="1">
              <a:lnSpc>
                <a:spcPct val="150000"/>
              </a:lnSpc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إضافة احتياطي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LIFO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للمخزون  + 100 ريال</a:t>
            </a:r>
          </a:p>
          <a:p>
            <a:pPr algn="r" rtl="1">
              <a:lnSpc>
                <a:spcPct val="150000"/>
              </a:lnSpc>
            </a:pP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إذا</a:t>
            </a:r>
            <a:r>
              <a:rPr lang="ar-SA" sz="24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ar-SA" sz="2400" b="1" dirty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630 + 100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=     2.25</a:t>
            </a:r>
          </a:p>
          <a:p>
            <a:pPr algn="r" rtl="1"/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325</a:t>
            </a:r>
            <a:endParaRPr lang="en-US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96738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B0F104F-A524-4929-8454-EF406D6F5AEA}"/>
              </a:ext>
            </a:extLst>
          </p:cNvPr>
          <p:cNvSpPr/>
          <p:nvPr/>
        </p:nvSpPr>
        <p:spPr>
          <a:xfrm>
            <a:off x="326572" y="990532"/>
            <a:ext cx="11485984" cy="52207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E76C6E5-C3DA-42D7-B1D4-766024C4B98E}"/>
              </a:ext>
            </a:extLst>
          </p:cNvPr>
          <p:cNvSpPr/>
          <p:nvPr/>
        </p:nvSpPr>
        <p:spPr>
          <a:xfrm>
            <a:off x="1942292" y="653065"/>
            <a:ext cx="7953201" cy="5735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مثال: تحويل مخزون اخر المدة وتكلفة البضاعة المباعة </a:t>
            </a:r>
            <a:r>
              <a:rPr lang="ar-SA" sz="2800" b="1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</a:t>
            </a:r>
            <a:r>
              <a:rPr lang="en-US" sz="2800" b="1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LIFO </a:t>
            </a:r>
            <a:r>
              <a:rPr lang="en-US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to FIFO</a:t>
            </a:r>
            <a:endParaRPr lang="ar-SA" sz="2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EDF95CB9-E652-455B-A74D-E1830FCA80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8" name="مستطيل 6">
            <a:extLst>
              <a:ext uri="{FF2B5EF4-FFF2-40B4-BE49-F238E27FC236}">
                <a16:creationId xmlns:a16="http://schemas.microsoft.com/office/drawing/2014/main" id="{3834CAEC-73E0-422D-A923-588FC03272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الحادية عشر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D95DDA9F-4AC9-4D50-9B8F-FF04E8A54EC9}"/>
              </a:ext>
            </a:extLst>
          </p:cNvPr>
          <p:cNvSpPr/>
          <p:nvPr/>
        </p:nvSpPr>
        <p:spPr>
          <a:xfrm>
            <a:off x="752931" y="1370430"/>
            <a:ext cx="1089815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25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الحل </a:t>
            </a:r>
            <a:r>
              <a:rPr lang="ar-SA" sz="25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4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ثانيا</a:t>
            </a: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معدل دوران المخزون </a:t>
            </a: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54DD2B2B-5DB6-4250-8457-5752BA28A7E8}"/>
              </a:ext>
            </a:extLst>
          </p:cNvPr>
          <p:cNvSpPr txBox="1"/>
          <p:nvPr/>
        </p:nvSpPr>
        <p:spPr>
          <a:xfrm>
            <a:off x="3666145" y="1920715"/>
            <a:ext cx="5071729" cy="923330"/>
          </a:xfrm>
          <a:prstGeom prst="rect">
            <a:avLst/>
          </a:prstGeom>
          <a:solidFill>
            <a:srgbClr val="CCC4EE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SA" b="1" dirty="0">
                <a:solidFill>
                  <a:srgbClr val="0000FF"/>
                </a:solidFill>
              </a:rPr>
              <a:t>معدل دوران المخزون   =     تكلفة البضاعة المباعة </a:t>
            </a:r>
          </a:p>
          <a:p>
            <a:pPr algn="r" rtl="1"/>
            <a:r>
              <a:rPr lang="ar-SA" b="1" dirty="0">
                <a:solidFill>
                  <a:srgbClr val="0000FF"/>
                </a:solidFill>
              </a:rPr>
              <a:t>                            </a:t>
            </a:r>
          </a:p>
          <a:p>
            <a:pPr algn="r" rtl="1"/>
            <a:r>
              <a:rPr lang="ar-SA" b="1" dirty="0">
                <a:solidFill>
                  <a:srgbClr val="0000FF"/>
                </a:solidFill>
              </a:rPr>
              <a:t>                                      متوسط المخزون </a:t>
            </a:r>
          </a:p>
        </p:txBody>
      </p:sp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D0A2F768-BC07-413F-B82C-38EE48994636}"/>
              </a:ext>
            </a:extLst>
          </p:cNvPr>
          <p:cNvCxnSpPr/>
          <p:nvPr/>
        </p:nvCxnSpPr>
        <p:spPr>
          <a:xfrm flipH="1">
            <a:off x="4750495" y="2420533"/>
            <a:ext cx="1733107" cy="0"/>
          </a:xfrm>
          <a:prstGeom prst="line">
            <a:avLst/>
          </a:prstGeom>
          <a:ln w="381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مستطيل 9">
            <a:extLst>
              <a:ext uri="{FF2B5EF4-FFF2-40B4-BE49-F238E27FC236}">
                <a16:creationId xmlns:a16="http://schemas.microsoft.com/office/drawing/2014/main" id="{F450A871-C27B-480B-BF34-31D3758EE162}"/>
              </a:ext>
            </a:extLst>
          </p:cNvPr>
          <p:cNvSpPr/>
          <p:nvPr/>
        </p:nvSpPr>
        <p:spPr>
          <a:xfrm>
            <a:off x="379443" y="2786867"/>
            <a:ext cx="11078898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باستخدام </a:t>
            </a:r>
            <a:r>
              <a:rPr lang="en-US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LIFO</a:t>
            </a: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  <a:p>
            <a:pPr algn="r" rtl="1">
              <a:lnSpc>
                <a:spcPct val="150000"/>
              </a:lnSpc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3000 ÷ (310+290)/2 = 10</a:t>
            </a:r>
          </a:p>
          <a:p>
            <a:pPr algn="r" rtl="1">
              <a:lnSpc>
                <a:spcPct val="150000"/>
              </a:lnSpc>
            </a:pP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للحل باستخدام </a:t>
            </a:r>
            <a:r>
              <a:rPr lang="en-US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FIFO</a:t>
            </a: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ar-SA" sz="24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أولا استخراج تكلفة المبيعات تحت نظام </a:t>
            </a:r>
            <a:r>
              <a:rPr lang="en-US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LIFO 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عن طريق المعادلة</a:t>
            </a:r>
          </a:p>
          <a:p>
            <a:pPr algn="r" rtl="1">
              <a:lnSpc>
                <a:spcPct val="150000"/>
              </a:lnSpc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تكلفة البضاعة المباعة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FIFO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= تكلفة البضاعة المباعة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	 LIFO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-   (نهاية احتياطي 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LIFO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- بداية احتياطي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LIFO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</a:p>
          <a:p>
            <a:pPr algn="r" rtl="1">
              <a:lnSpc>
                <a:spcPct val="150000"/>
              </a:lnSpc>
            </a:pP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= 3000                       –                      (100-90)               =            2990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851307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B0F104F-A524-4929-8454-EF406D6F5AEA}"/>
              </a:ext>
            </a:extLst>
          </p:cNvPr>
          <p:cNvSpPr/>
          <p:nvPr/>
        </p:nvSpPr>
        <p:spPr>
          <a:xfrm>
            <a:off x="326572" y="990532"/>
            <a:ext cx="11485984" cy="52207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E76C6E5-C3DA-42D7-B1D4-766024C4B98E}"/>
              </a:ext>
            </a:extLst>
          </p:cNvPr>
          <p:cNvSpPr/>
          <p:nvPr/>
        </p:nvSpPr>
        <p:spPr>
          <a:xfrm>
            <a:off x="1422544" y="562255"/>
            <a:ext cx="8363400" cy="6603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مثال: تحويل مخزون اخر المدة وتكلفة البضاعة المباعة </a:t>
            </a:r>
            <a:r>
              <a:rPr lang="ar-SA" sz="2800" b="1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</a:t>
            </a:r>
            <a:r>
              <a:rPr lang="en-US" sz="2800" b="1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LIFO </a:t>
            </a:r>
            <a:r>
              <a:rPr lang="en-US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to FIFO</a:t>
            </a:r>
            <a:endParaRPr lang="ar-SA" sz="2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EDF95CB9-E652-455B-A74D-E1830FCA80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8" name="مستطيل 6">
            <a:extLst>
              <a:ext uri="{FF2B5EF4-FFF2-40B4-BE49-F238E27FC236}">
                <a16:creationId xmlns:a16="http://schemas.microsoft.com/office/drawing/2014/main" id="{3834CAEC-73E0-422D-A923-588FC03272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الحادية عشر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D95DDA9F-4AC9-4D50-9B8F-FF04E8A54EC9}"/>
              </a:ext>
            </a:extLst>
          </p:cNvPr>
          <p:cNvSpPr/>
          <p:nvPr/>
        </p:nvSpPr>
        <p:spPr>
          <a:xfrm>
            <a:off x="914401" y="1186114"/>
            <a:ext cx="10898155" cy="1731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25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الحل</a:t>
            </a:r>
          </a:p>
          <a:p>
            <a:pPr algn="ctr" rtl="1">
              <a:lnSpc>
                <a:spcPct val="150000"/>
              </a:lnSpc>
            </a:pP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ثانيا: معدل دوران المخزون</a:t>
            </a:r>
          </a:p>
          <a:p>
            <a:pPr algn="ctr" rtl="1">
              <a:lnSpc>
                <a:spcPct val="150000"/>
              </a:lnSpc>
            </a:pPr>
            <a:r>
              <a:rPr lang="ar-SA" sz="2400" b="1" dirty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تابع حل المثال السابق  </a:t>
            </a: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F450A871-C27B-480B-BF34-31D3758EE162}"/>
              </a:ext>
            </a:extLst>
          </p:cNvPr>
          <p:cNvSpPr/>
          <p:nvPr/>
        </p:nvSpPr>
        <p:spPr>
          <a:xfrm>
            <a:off x="823004" y="2917358"/>
            <a:ext cx="105459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lnSpc>
                <a:spcPct val="150000"/>
              </a:lnSpc>
              <a:buFont typeface="+mj-lt"/>
              <a:buAutoNum type="arabicPeriod" startAt="2"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ثانيا: حساب متوسط المخزون على طريقة </a:t>
            </a:r>
            <a:r>
              <a:rPr lang="en-US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FIFO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وذلك بإضافة احتياطي </a:t>
            </a:r>
            <a:r>
              <a:rPr lang="en-US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LIFO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لمخزون سنتي 2012 و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2013</a:t>
            </a:r>
          </a:p>
          <a:p>
            <a:pPr algn="ctr" rtl="1">
              <a:lnSpc>
                <a:spcPct val="150000"/>
              </a:lnSpc>
            </a:pP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(290+90)+(310+100)         =     395</a:t>
            </a:r>
          </a:p>
          <a:p>
            <a:pPr algn="ctr"/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2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                  </a:t>
            </a:r>
            <a:endParaRPr lang="ar-SA" sz="24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                                                                   </a:t>
            </a:r>
            <a:r>
              <a:rPr lang="en-US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</a:t>
            </a:r>
            <a:endParaRPr lang="ar-SA" sz="24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+mj-lt"/>
              <a:buAutoNum type="arabicPeriod" startAt="3"/>
            </a:pPr>
            <a:r>
              <a:rPr lang="ar-SA" sz="2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وأخيرا 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حساب المعدل</a:t>
            </a:r>
          </a:p>
          <a:p>
            <a:pPr algn="just" rtl="1">
              <a:lnSpc>
                <a:spcPct val="150000"/>
              </a:lnSpc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2990÷395</a:t>
            </a:r>
            <a:r>
              <a:rPr lang="ar-SA" dirty="0"/>
              <a:t>= 7.6</a:t>
            </a:r>
          </a:p>
        </p:txBody>
      </p:sp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553FC0A5-F819-40BA-84A8-BFC6D675A926}"/>
              </a:ext>
            </a:extLst>
          </p:cNvPr>
          <p:cNvCxnSpPr>
            <a:cxnSpLocks/>
          </p:cNvCxnSpPr>
          <p:nvPr/>
        </p:nvCxnSpPr>
        <p:spPr>
          <a:xfrm>
            <a:off x="4380613" y="3600887"/>
            <a:ext cx="244726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1194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B0F104F-A524-4929-8454-EF406D6F5AEA}"/>
              </a:ext>
            </a:extLst>
          </p:cNvPr>
          <p:cNvSpPr/>
          <p:nvPr/>
        </p:nvSpPr>
        <p:spPr>
          <a:xfrm>
            <a:off x="326572" y="990532"/>
            <a:ext cx="11485984" cy="52207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E76C6E5-C3DA-42D7-B1D4-766024C4B98E}"/>
              </a:ext>
            </a:extLst>
          </p:cNvPr>
          <p:cNvSpPr/>
          <p:nvPr/>
        </p:nvSpPr>
        <p:spPr>
          <a:xfrm>
            <a:off x="1411949" y="416720"/>
            <a:ext cx="8414674" cy="5735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مثال: تحويل مخزون اخر المدة وتكلفة البضاعة المباعة </a:t>
            </a:r>
            <a:r>
              <a:rPr lang="ar-SA" sz="2800" b="1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</a:t>
            </a:r>
            <a:r>
              <a:rPr lang="en-US" sz="2800" b="1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LIFO </a:t>
            </a:r>
            <a:r>
              <a:rPr lang="en-US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to FIFO</a:t>
            </a:r>
            <a:endParaRPr lang="ar-SA" sz="2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EDF95CB9-E652-455B-A74D-E1830FCA80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8" name="مستطيل 6">
            <a:extLst>
              <a:ext uri="{FF2B5EF4-FFF2-40B4-BE49-F238E27FC236}">
                <a16:creationId xmlns:a16="http://schemas.microsoft.com/office/drawing/2014/main" id="{3834CAEC-73E0-422D-A923-588FC03272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الحادية عشر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D95DDA9F-4AC9-4D50-9B8F-FF04E8A54EC9}"/>
              </a:ext>
            </a:extLst>
          </p:cNvPr>
          <p:cNvSpPr/>
          <p:nvPr/>
        </p:nvSpPr>
        <p:spPr>
          <a:xfrm>
            <a:off x="914401" y="1111671"/>
            <a:ext cx="10898155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25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الحل</a:t>
            </a:r>
          </a:p>
          <a:p>
            <a:pPr algn="ctr" rtl="1"/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ثالثا: هامش الربح </a:t>
            </a:r>
          </a:p>
          <a:p>
            <a:pPr algn="ctr" rtl="1"/>
            <a:endParaRPr lang="ar-SA" sz="24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F1348BD6-8868-4709-BFF0-B8ED18A8A992}"/>
              </a:ext>
            </a:extLst>
          </p:cNvPr>
          <p:cNvSpPr txBox="1"/>
          <p:nvPr/>
        </p:nvSpPr>
        <p:spPr>
          <a:xfrm>
            <a:off x="3827613" y="2060497"/>
            <a:ext cx="5071729" cy="923330"/>
          </a:xfrm>
          <a:prstGeom prst="rect">
            <a:avLst/>
          </a:prstGeom>
          <a:solidFill>
            <a:srgbClr val="CCC4EE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SA" b="1" dirty="0">
                <a:solidFill>
                  <a:schemeClr val="tx1"/>
                </a:solidFill>
              </a:rPr>
              <a:t>هامش مجمل الربح      =       هامش مجمل الربح </a:t>
            </a:r>
          </a:p>
          <a:p>
            <a:pPr algn="r" rtl="1"/>
            <a:r>
              <a:rPr lang="ar-SA" b="1" dirty="0">
                <a:solidFill>
                  <a:schemeClr val="tx1"/>
                </a:solidFill>
              </a:rPr>
              <a:t>                            </a:t>
            </a:r>
          </a:p>
          <a:p>
            <a:pPr algn="r" rtl="1"/>
            <a:r>
              <a:rPr lang="ar-SA" b="1" dirty="0">
                <a:solidFill>
                  <a:schemeClr val="tx1"/>
                </a:solidFill>
              </a:rPr>
              <a:t>                                          المبيعات </a:t>
            </a:r>
          </a:p>
        </p:txBody>
      </p:sp>
      <p:cxnSp>
        <p:nvCxnSpPr>
          <p:cNvPr id="13" name="رابط مستقيم 12">
            <a:extLst>
              <a:ext uri="{FF2B5EF4-FFF2-40B4-BE49-F238E27FC236}">
                <a16:creationId xmlns:a16="http://schemas.microsoft.com/office/drawing/2014/main" id="{705489AF-7F80-4DA0-A49B-E593BF8030C4}"/>
              </a:ext>
            </a:extLst>
          </p:cNvPr>
          <p:cNvCxnSpPr/>
          <p:nvPr/>
        </p:nvCxnSpPr>
        <p:spPr>
          <a:xfrm flipH="1">
            <a:off x="4826505" y="2543027"/>
            <a:ext cx="1733107" cy="0"/>
          </a:xfrm>
          <a:prstGeom prst="line">
            <a:avLst/>
          </a:prstGeom>
          <a:ln w="381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" name="مستطيل 2">
            <a:extLst>
              <a:ext uri="{FF2B5EF4-FFF2-40B4-BE49-F238E27FC236}">
                <a16:creationId xmlns:a16="http://schemas.microsoft.com/office/drawing/2014/main" id="{AD1406D3-B396-4AF3-B132-3B474CFD33A8}"/>
              </a:ext>
            </a:extLst>
          </p:cNvPr>
          <p:cNvSpPr/>
          <p:nvPr/>
        </p:nvSpPr>
        <p:spPr>
          <a:xfrm>
            <a:off x="2664462" y="3100232"/>
            <a:ext cx="68102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باستخدام </a:t>
            </a:r>
            <a:r>
              <a:rPr lang="en-US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LIFO</a:t>
            </a:r>
            <a:r>
              <a:rPr lang="ar-SA" sz="24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    </a:t>
            </a: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1000÷4000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= 25%</a:t>
            </a:r>
          </a:p>
          <a:p>
            <a:pPr algn="r" rtl="1">
              <a:lnSpc>
                <a:spcPct val="150000"/>
              </a:lnSpc>
            </a:pP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للحل باستخدام </a:t>
            </a:r>
            <a:r>
              <a:rPr lang="en-US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FIFO</a:t>
            </a: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					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استخراج تكلفة المبيعات تحت نظام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FIFO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والتي تساوي 2990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حساب مجمل الربح</a:t>
            </a:r>
            <a:r>
              <a:rPr lang="ar-SA" sz="2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  </a:t>
            </a: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4000 </a:t>
            </a:r>
            <a:r>
              <a:rPr lang="en-US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 2990  = 1010   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 startAt="3"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التعويض في المعادلة</a:t>
            </a:r>
            <a:r>
              <a:rPr lang="ar-SA" sz="2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1010   ÷ 4000    = 25.3 %</a:t>
            </a:r>
          </a:p>
        </p:txBody>
      </p:sp>
    </p:spTree>
    <p:extLst>
      <p:ext uri="{BB962C8B-B14F-4D97-AF65-F5344CB8AC3E}">
        <p14:creationId xmlns:p14="http://schemas.microsoft.com/office/powerpoint/2010/main" val="3182069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>
            <a:extLst>
              <a:ext uri="{FF2B5EF4-FFF2-40B4-BE49-F238E27FC236}">
                <a16:creationId xmlns:a16="http://schemas.microsoft.com/office/drawing/2014/main" id="{D8A8BE06-8955-48E6-9641-BAEE24A012CF}"/>
              </a:ext>
            </a:extLst>
          </p:cNvPr>
          <p:cNvSpPr/>
          <p:nvPr/>
        </p:nvSpPr>
        <p:spPr>
          <a:xfrm>
            <a:off x="801636" y="1674226"/>
            <a:ext cx="3816220" cy="3558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93ACE14-E7DE-457B-822C-5CF43CC9E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7565" y="1079025"/>
            <a:ext cx="6842904" cy="524862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ar-SA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ar-SA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ar-SA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4BADFC5-BDFB-4EC7-9738-AA94363199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7" name="مستطيل 6">
            <a:extLst>
              <a:ext uri="{FF2B5EF4-FFF2-40B4-BE49-F238E27FC236}">
                <a16:creationId xmlns:a16="http://schemas.microsoft.com/office/drawing/2014/main" id="{BA1F146A-31ED-43B9-BE99-C5B39AA34D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الحادية عشر </a:t>
            </a:r>
          </a:p>
        </p:txBody>
      </p:sp>
      <p:pic>
        <p:nvPicPr>
          <p:cNvPr id="18" name="صورة 17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A2796007-5A94-4264-931C-5B25895A40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333" y="1625286"/>
            <a:ext cx="3030280" cy="3558488"/>
          </a:xfrm>
          <a:prstGeom prst="rect">
            <a:avLst/>
          </a:prstGeom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E4596415-7FE5-4858-AA57-94361568E6AB}"/>
              </a:ext>
            </a:extLst>
          </p:cNvPr>
          <p:cNvSpPr/>
          <p:nvPr/>
        </p:nvSpPr>
        <p:spPr>
          <a:xfrm>
            <a:off x="4355310" y="2584416"/>
            <a:ext cx="667690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التعرف على طرق احتساب المخزون .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المقارنة بين طرق احتساب المخزون.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التعرف أثر طرق احتساب المخزون على مؤشرات الأداء المالية.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BCAEEAEA-0719-4DEE-9A32-AD01FB10FEFD}"/>
              </a:ext>
            </a:extLst>
          </p:cNvPr>
          <p:cNvSpPr/>
          <p:nvPr/>
        </p:nvSpPr>
        <p:spPr>
          <a:xfrm>
            <a:off x="7707261" y="1672730"/>
            <a:ext cx="33249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32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سيكون الطالب قادراً على :</a:t>
            </a:r>
          </a:p>
        </p:txBody>
      </p:sp>
    </p:spTree>
    <p:extLst>
      <p:ext uri="{BB962C8B-B14F-4D97-AF65-F5344CB8AC3E}">
        <p14:creationId xmlns:p14="http://schemas.microsoft.com/office/powerpoint/2010/main" val="32268127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B0F104F-A524-4929-8454-EF406D6F5AEA}"/>
              </a:ext>
            </a:extLst>
          </p:cNvPr>
          <p:cNvSpPr/>
          <p:nvPr/>
        </p:nvSpPr>
        <p:spPr>
          <a:xfrm>
            <a:off x="326572" y="990532"/>
            <a:ext cx="11485984" cy="52207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E76C6E5-C3DA-42D7-B1D4-766024C4B98E}"/>
              </a:ext>
            </a:extLst>
          </p:cNvPr>
          <p:cNvSpPr/>
          <p:nvPr/>
        </p:nvSpPr>
        <p:spPr>
          <a:xfrm>
            <a:off x="1944789" y="382761"/>
            <a:ext cx="7901927" cy="6077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مثال: تحويل مخزون اخر المدة وتكلفة البضاعة المباعة </a:t>
            </a:r>
            <a:r>
              <a:rPr lang="ar-SA" sz="2800" b="1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</a:t>
            </a:r>
            <a:r>
              <a:rPr lang="en-US" sz="2800" b="1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LIFO </a:t>
            </a:r>
            <a:r>
              <a:rPr lang="en-US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to FIFO</a:t>
            </a:r>
            <a:endParaRPr lang="ar-SA" sz="2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EDF95CB9-E652-455B-A74D-E1830FCA80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8" name="مستطيل 6">
            <a:extLst>
              <a:ext uri="{FF2B5EF4-FFF2-40B4-BE49-F238E27FC236}">
                <a16:creationId xmlns:a16="http://schemas.microsoft.com/office/drawing/2014/main" id="{3834CAEC-73E0-422D-A923-588FC03272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الحادية عشر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D95DDA9F-4AC9-4D50-9B8F-FF04E8A54EC9}"/>
              </a:ext>
            </a:extLst>
          </p:cNvPr>
          <p:cNvSpPr/>
          <p:nvPr/>
        </p:nvSpPr>
        <p:spPr>
          <a:xfrm>
            <a:off x="914401" y="1106936"/>
            <a:ext cx="10898155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25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الحل</a:t>
            </a:r>
          </a:p>
          <a:p>
            <a:pPr algn="ctr" rtl="1"/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ثالثا: هامش صافي الربح </a:t>
            </a:r>
          </a:p>
          <a:p>
            <a:pPr algn="ctr" rtl="1"/>
            <a:endParaRPr lang="ar-SA" sz="24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F1348BD6-8868-4709-BFF0-B8ED18A8A992}"/>
              </a:ext>
            </a:extLst>
          </p:cNvPr>
          <p:cNvSpPr txBox="1"/>
          <p:nvPr/>
        </p:nvSpPr>
        <p:spPr>
          <a:xfrm>
            <a:off x="3734512" y="2112981"/>
            <a:ext cx="5071729" cy="923330"/>
          </a:xfrm>
          <a:prstGeom prst="rect">
            <a:avLst/>
          </a:prstGeom>
          <a:solidFill>
            <a:srgbClr val="CCC4EE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SA" b="1" dirty="0">
                <a:solidFill>
                  <a:schemeClr val="tx1"/>
                </a:solidFill>
              </a:rPr>
              <a:t>هامش صافي الربح      =       الربح بعد الضريبة</a:t>
            </a:r>
          </a:p>
          <a:p>
            <a:pPr algn="r" rtl="1"/>
            <a:r>
              <a:rPr lang="ar-SA" b="1" dirty="0">
                <a:solidFill>
                  <a:schemeClr val="tx1"/>
                </a:solidFill>
              </a:rPr>
              <a:t>                            </a:t>
            </a:r>
          </a:p>
          <a:p>
            <a:pPr algn="r" rtl="1"/>
            <a:r>
              <a:rPr lang="ar-SA" b="1" dirty="0">
                <a:solidFill>
                  <a:schemeClr val="tx1"/>
                </a:solidFill>
              </a:rPr>
              <a:t>                                          المبيعات </a:t>
            </a:r>
          </a:p>
        </p:txBody>
      </p:sp>
      <p:cxnSp>
        <p:nvCxnSpPr>
          <p:cNvPr id="13" name="رابط مستقيم 12">
            <a:extLst>
              <a:ext uri="{FF2B5EF4-FFF2-40B4-BE49-F238E27FC236}">
                <a16:creationId xmlns:a16="http://schemas.microsoft.com/office/drawing/2014/main" id="{705489AF-7F80-4DA0-A49B-E593BF8030C4}"/>
              </a:ext>
            </a:extLst>
          </p:cNvPr>
          <p:cNvCxnSpPr/>
          <p:nvPr/>
        </p:nvCxnSpPr>
        <p:spPr>
          <a:xfrm flipH="1">
            <a:off x="4799561" y="2574646"/>
            <a:ext cx="1733107" cy="0"/>
          </a:xfrm>
          <a:prstGeom prst="line">
            <a:avLst/>
          </a:prstGeom>
          <a:ln w="381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" name="مستطيل 5">
            <a:extLst>
              <a:ext uri="{FF2B5EF4-FFF2-40B4-BE49-F238E27FC236}">
                <a16:creationId xmlns:a16="http://schemas.microsoft.com/office/drawing/2014/main" id="{D04032A0-78AB-444A-AF90-2D0F7A8EB9DD}"/>
              </a:ext>
            </a:extLst>
          </p:cNvPr>
          <p:cNvSpPr/>
          <p:nvPr/>
        </p:nvSpPr>
        <p:spPr>
          <a:xfrm>
            <a:off x="1136008" y="3152716"/>
            <a:ext cx="986711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باستخدام </a:t>
            </a:r>
            <a:r>
              <a:rPr lang="en-US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LIFO</a:t>
            </a: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  <a:p>
            <a:pPr algn="r" rtl="1">
              <a:lnSpc>
                <a:spcPct val="150000"/>
              </a:lnSpc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210   ÷ 4000    =  5.3%</a:t>
            </a:r>
          </a:p>
          <a:p>
            <a:pPr algn="r" rtl="1">
              <a:lnSpc>
                <a:spcPct val="150000"/>
              </a:lnSpc>
            </a:pP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للحل باستخدام </a:t>
            </a:r>
            <a:r>
              <a:rPr lang="en-US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FIFO</a:t>
            </a: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					</a:t>
            </a:r>
          </a:p>
          <a:p>
            <a:pPr algn="r" rtl="1">
              <a:lnSpc>
                <a:spcPct val="150000"/>
              </a:lnSpc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إضافة قيمة التخفيض في تكلفة البضاعة المباعة و خصم الضريبة المترتبة على الربح الاضافي ثم التعويض في المعادلة.</a:t>
            </a:r>
          </a:p>
          <a:p>
            <a:pPr algn="ctr" rtl="1">
              <a:lnSpc>
                <a:spcPct val="150000"/>
              </a:lnSpc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(210 + 10)   ÷  4000    =   5.5%</a:t>
            </a:r>
            <a:endParaRPr lang="en-US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29979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B0F104F-A524-4929-8454-EF406D6F5AEA}"/>
              </a:ext>
            </a:extLst>
          </p:cNvPr>
          <p:cNvSpPr/>
          <p:nvPr/>
        </p:nvSpPr>
        <p:spPr>
          <a:xfrm>
            <a:off x="326572" y="990532"/>
            <a:ext cx="11485984" cy="52207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EDF95CB9-E652-455B-A74D-E1830FCA80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8" name="مستطيل 6">
            <a:extLst>
              <a:ext uri="{FF2B5EF4-FFF2-40B4-BE49-F238E27FC236}">
                <a16:creationId xmlns:a16="http://schemas.microsoft.com/office/drawing/2014/main" id="{3834CAEC-73E0-422D-A923-588FC03272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الحادية عشر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D95DDA9F-4AC9-4D50-9B8F-FF04E8A54EC9}"/>
              </a:ext>
            </a:extLst>
          </p:cNvPr>
          <p:cNvSpPr/>
          <p:nvPr/>
        </p:nvSpPr>
        <p:spPr>
          <a:xfrm>
            <a:off x="914401" y="951623"/>
            <a:ext cx="10898155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25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الحل</a:t>
            </a:r>
          </a:p>
          <a:p>
            <a:pPr algn="ctr" rtl="1">
              <a:lnSpc>
                <a:spcPct val="150000"/>
              </a:lnSpc>
            </a:pP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رابعا: العائد على مجموع الأصول</a:t>
            </a: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F84C6C30-9837-4154-AFAA-7DFF1E980AF7}"/>
              </a:ext>
            </a:extLst>
          </p:cNvPr>
          <p:cNvSpPr/>
          <p:nvPr/>
        </p:nvSpPr>
        <p:spPr>
          <a:xfrm>
            <a:off x="2543909" y="2245273"/>
            <a:ext cx="7104185" cy="477054"/>
          </a:xfrm>
          <a:prstGeom prst="rect">
            <a:avLst/>
          </a:prstGeom>
          <a:solidFill>
            <a:srgbClr val="CCC4EE"/>
          </a:solidFill>
        </p:spPr>
        <p:txBody>
          <a:bodyPr wrap="square">
            <a:spAutoFit/>
          </a:bodyPr>
          <a:lstStyle/>
          <a:p>
            <a:pPr algn="ctr" rtl="1"/>
            <a:r>
              <a:rPr lang="ar-SA" sz="25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العائد على مجموع الأصول  =   صافي الربح   ÷   مجموع الأصول</a:t>
            </a:r>
            <a:endParaRPr lang="ar-SA" sz="2500" dirty="0"/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85309F9E-6EAF-4DF2-8BDF-4B564A29527F}"/>
              </a:ext>
            </a:extLst>
          </p:cNvPr>
          <p:cNvSpPr/>
          <p:nvPr/>
        </p:nvSpPr>
        <p:spPr>
          <a:xfrm>
            <a:off x="2112793" y="2729205"/>
            <a:ext cx="791354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باستخدام </a:t>
            </a:r>
            <a:r>
              <a:rPr lang="en-US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LIFO</a:t>
            </a: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  <a:p>
            <a:pPr algn="r" rtl="1">
              <a:lnSpc>
                <a:spcPct val="150000"/>
              </a:lnSpc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210  ÷   2070  =   10.1%</a:t>
            </a:r>
          </a:p>
          <a:p>
            <a:pPr algn="r" rtl="1">
              <a:lnSpc>
                <a:spcPct val="150000"/>
              </a:lnSpc>
            </a:pP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للحل باستخدام </a:t>
            </a:r>
            <a:r>
              <a:rPr lang="en-US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FIFO</a:t>
            </a: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ar-SA" sz="24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	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				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اضافة قيمة التخفيض في تكلفة البضاعة المباعة </a:t>
            </a:r>
            <a:r>
              <a:rPr lang="ar-SA" sz="2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= (210  +  10)  =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220</a:t>
            </a:r>
            <a:endParaRPr lang="ar-SA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 startAt="2"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تعديل مجموع الأصول بإضافة احتياطي </a:t>
            </a:r>
            <a:r>
              <a:rPr lang="en-US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LIFO</a:t>
            </a:r>
            <a:r>
              <a:rPr lang="ar-SA" sz="2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للمخزون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=  2070  +  100  = 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2170</a:t>
            </a:r>
            <a:endParaRPr lang="ar-SA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 startAt="3"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التعويض في </a:t>
            </a:r>
            <a:r>
              <a:rPr lang="ar-SA" sz="2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المعادلة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=  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220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÷ 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2170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= 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10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%</a:t>
            </a:r>
            <a:endParaRPr lang="en-US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6E76C6E5-C3DA-42D7-B1D4-766024C4B98E}"/>
              </a:ext>
            </a:extLst>
          </p:cNvPr>
          <p:cNvSpPr/>
          <p:nvPr/>
        </p:nvSpPr>
        <p:spPr>
          <a:xfrm>
            <a:off x="1944789" y="382761"/>
            <a:ext cx="7901927" cy="6077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مثال: تحويل مخزون اخر المدة وتكلفة البضاعة المباعة </a:t>
            </a:r>
            <a:r>
              <a:rPr lang="ar-SA" sz="2800" b="1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</a:t>
            </a:r>
            <a:r>
              <a:rPr lang="en-US" sz="2800" b="1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LIFO </a:t>
            </a:r>
            <a:r>
              <a:rPr lang="en-US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to FIFO</a:t>
            </a:r>
            <a:endParaRPr lang="ar-SA" sz="2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01868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مستطيل 56">
            <a:extLst>
              <a:ext uri="{FF2B5EF4-FFF2-40B4-BE49-F238E27FC236}">
                <a16:creationId xmlns:a16="http://schemas.microsoft.com/office/drawing/2014/main" id="{5F6C1400-27D5-4886-894E-7111ACD43651}"/>
              </a:ext>
            </a:extLst>
          </p:cNvPr>
          <p:cNvSpPr/>
          <p:nvPr/>
        </p:nvSpPr>
        <p:spPr>
          <a:xfrm>
            <a:off x="0" y="1001379"/>
            <a:ext cx="9619861" cy="6792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71F94998-291B-4BF5-9084-5B5B01FFD4F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781886" y="521494"/>
            <a:ext cx="5151342" cy="1651518"/>
          </a:xfrm>
        </p:spPr>
        <p:txBody>
          <a:bodyPr>
            <a:normAutofit/>
          </a:bodyPr>
          <a:lstStyle/>
          <a:p>
            <a:r>
              <a:rPr lang="ar-SA" sz="3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تسييل </a:t>
            </a:r>
            <a:r>
              <a:rPr lang="en-US" sz="3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LIFO</a:t>
            </a:r>
            <a:endParaRPr lang="ar-SA" sz="3600" b="1" cap="small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8CE9C4F5-E5C5-4A46-A646-BD92F7EE0539}"/>
              </a:ext>
            </a:extLst>
          </p:cNvPr>
          <p:cNvSpPr/>
          <p:nvPr/>
        </p:nvSpPr>
        <p:spPr>
          <a:xfrm>
            <a:off x="9685177" y="1013836"/>
            <a:ext cx="2506823" cy="666835"/>
          </a:xfrm>
          <a:prstGeom prst="rect">
            <a:avLst/>
          </a:prstGeom>
          <a:solidFill>
            <a:srgbClr val="71C3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5F0E481A-83A5-4FB5-932E-DF0E75D97E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56" name="مستطيل 6">
            <a:extLst>
              <a:ext uri="{FF2B5EF4-FFF2-40B4-BE49-F238E27FC236}">
                <a16:creationId xmlns:a16="http://schemas.microsoft.com/office/drawing/2014/main" id="{F63E38DD-C725-4CC8-A408-F42E49EE85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الحادية عشر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9DD0896D-8F96-42F1-AD02-A1FC7395069B}"/>
              </a:ext>
            </a:extLst>
          </p:cNvPr>
          <p:cNvSpPr/>
          <p:nvPr/>
        </p:nvSpPr>
        <p:spPr>
          <a:xfrm>
            <a:off x="2575001" y="1703976"/>
            <a:ext cx="7565111" cy="115416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2400" b="1" dirty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عملية تسييل </a:t>
            </a:r>
            <a:r>
              <a:rPr lang="en-US" sz="2400" b="1" dirty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LIFO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عندما يكون عدد الوحدات المباعة اكبر من عدد الوحدات المشتراة.</a:t>
            </a:r>
          </a:p>
          <a:p>
            <a:pPr algn="r" rtl="1">
              <a:lnSpc>
                <a:spcPct val="150000"/>
              </a:lnSpc>
            </a:pPr>
            <a:r>
              <a:rPr lang="ar-SA" sz="2400" b="1" dirty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مثال (1) : </a:t>
            </a:r>
          </a:p>
        </p:txBody>
      </p:sp>
      <p:graphicFrame>
        <p:nvGraphicFramePr>
          <p:cNvPr id="9" name="Table 3">
            <a:extLst>
              <a:ext uri="{FF2B5EF4-FFF2-40B4-BE49-F238E27FC236}">
                <a16:creationId xmlns:a16="http://schemas.microsoft.com/office/drawing/2014/main" id="{C135522E-5323-43BE-B9DE-F1B2505ACB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462036"/>
              </p:ext>
            </p:extLst>
          </p:nvPr>
        </p:nvGraphicFramePr>
        <p:xfrm>
          <a:off x="2676031" y="2881443"/>
          <a:ext cx="7363049" cy="2133600"/>
        </p:xfrm>
        <a:graphic>
          <a:graphicData uri="http://schemas.openxmlformats.org/drawingml/2006/table">
            <a:tbl>
              <a:tblPr rtl="1" firstRow="1" bandRow="1">
                <a:tableStyleId>{BDBED569-4797-4DF1-A0F4-6AAB3CD982D8}</a:tableStyleId>
              </a:tblPr>
              <a:tblGrid>
                <a:gridCol w="2476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8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 rtl="1"/>
                      <a:endParaRPr lang="ar-SA" sz="2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عدد الوحدات</a:t>
                      </a: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قيمة الوحدة</a:t>
                      </a:r>
                      <a:r>
                        <a:rPr lang="en-US" sz="2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2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بالريال</a:t>
                      </a:r>
                    </a:p>
                  </a:txBody>
                  <a:tcPr>
                    <a:solidFill>
                      <a:srgbClr val="CCC4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rtl="1"/>
                      <a:r>
                        <a:rPr lang="ar-SA" sz="2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مخزون أول المدة</a:t>
                      </a: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200" dirty="0"/>
                        <a:t>400</a:t>
                      </a:r>
                      <a:endParaRPr lang="ar-SA" sz="2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200" dirty="0"/>
                        <a:t>5</a:t>
                      </a:r>
                      <a:endParaRPr lang="ar-SA" sz="2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894">
                <a:tc>
                  <a:txBody>
                    <a:bodyPr/>
                    <a:lstStyle/>
                    <a:p>
                      <a:pPr algn="just" rtl="1"/>
                      <a:r>
                        <a:rPr lang="ar-SA" sz="2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محرم</a:t>
                      </a: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200" dirty="0"/>
                        <a:t>300</a:t>
                      </a:r>
                      <a:endParaRPr lang="ar-SA" sz="2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200" dirty="0"/>
                        <a:t>6</a:t>
                      </a:r>
                      <a:endParaRPr lang="ar-SA" sz="2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rtl="1"/>
                      <a:r>
                        <a:rPr lang="ar-SA" sz="2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جمادى ثاني</a:t>
                      </a: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200" dirty="0"/>
                        <a:t>500</a:t>
                      </a:r>
                      <a:endParaRPr lang="ar-SA" sz="2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200" dirty="0"/>
                        <a:t>7</a:t>
                      </a:r>
                      <a:endParaRPr lang="ar-SA" sz="2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rtl="1"/>
                      <a:r>
                        <a:rPr lang="ar-SA" sz="2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ذو الحجة</a:t>
                      </a: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200" dirty="0"/>
                        <a:t>600</a:t>
                      </a:r>
                      <a:endParaRPr lang="ar-SA" sz="2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200" dirty="0"/>
                        <a:t>8</a:t>
                      </a:r>
                      <a:endParaRPr lang="ar-SA" sz="2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مستطيل 5">
            <a:extLst>
              <a:ext uri="{FF2B5EF4-FFF2-40B4-BE49-F238E27FC236}">
                <a16:creationId xmlns:a16="http://schemas.microsoft.com/office/drawing/2014/main" id="{14E75193-0AFE-4558-A60D-AF991153C4F6}"/>
              </a:ext>
            </a:extLst>
          </p:cNvPr>
          <p:cNvSpPr/>
          <p:nvPr/>
        </p:nvSpPr>
        <p:spPr>
          <a:xfrm>
            <a:off x="3136278" y="5015043"/>
            <a:ext cx="6654386" cy="11541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باعت الشركة 1700 وحدة خلال العام الماضي, احسب ارباح تسييل </a:t>
            </a:r>
            <a:r>
              <a:rPr lang="en-US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LIFO</a:t>
            </a:r>
            <a:r>
              <a:rPr lang="ar-SA" sz="2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lvl="0" algn="r" rtl="1">
              <a:lnSpc>
                <a:spcPct val="150000"/>
              </a:lnSpc>
            </a:pP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الحل:  </a:t>
            </a:r>
            <a:r>
              <a:rPr lang="ar-SA" sz="2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ريال </a:t>
            </a:r>
            <a:r>
              <a:rPr lang="en-US" sz="24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LIFO Liquidation Profit</a:t>
            </a:r>
            <a:r>
              <a:rPr lang="en-US" sz="2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= (1700-1400) X (8-5) = </a:t>
            </a:r>
            <a:r>
              <a:rPr lang="en-US" sz="24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900</a:t>
            </a:r>
            <a:endParaRPr lang="en-US" sz="2400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63018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مستطيل 56">
            <a:extLst>
              <a:ext uri="{FF2B5EF4-FFF2-40B4-BE49-F238E27FC236}">
                <a16:creationId xmlns:a16="http://schemas.microsoft.com/office/drawing/2014/main" id="{5F6C1400-27D5-4886-894E-7111ACD43651}"/>
              </a:ext>
            </a:extLst>
          </p:cNvPr>
          <p:cNvSpPr/>
          <p:nvPr/>
        </p:nvSpPr>
        <p:spPr>
          <a:xfrm>
            <a:off x="0" y="990532"/>
            <a:ext cx="9619861" cy="6422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71F94998-291B-4BF5-9084-5B5B01FFD4F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48573" y="494777"/>
            <a:ext cx="5151342" cy="1651518"/>
          </a:xfrm>
        </p:spPr>
        <p:txBody>
          <a:bodyPr>
            <a:normAutofit/>
          </a:bodyPr>
          <a:lstStyle/>
          <a:p>
            <a:r>
              <a:rPr lang="ar-SA" sz="3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تسييل </a:t>
            </a:r>
            <a:r>
              <a:rPr lang="en-US" sz="3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LIFO</a:t>
            </a:r>
            <a:endParaRPr lang="ar-SA" sz="3600" b="1" cap="small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8CE9C4F5-E5C5-4A46-A646-BD92F7EE0539}"/>
              </a:ext>
            </a:extLst>
          </p:cNvPr>
          <p:cNvSpPr/>
          <p:nvPr/>
        </p:nvSpPr>
        <p:spPr>
          <a:xfrm>
            <a:off x="9685177" y="993175"/>
            <a:ext cx="2506823" cy="639640"/>
          </a:xfrm>
          <a:prstGeom prst="rect">
            <a:avLst/>
          </a:prstGeom>
          <a:solidFill>
            <a:srgbClr val="71C3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5F0E481A-83A5-4FB5-932E-DF0E75D97E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56" name="مستطيل 6">
            <a:extLst>
              <a:ext uri="{FF2B5EF4-FFF2-40B4-BE49-F238E27FC236}">
                <a16:creationId xmlns:a16="http://schemas.microsoft.com/office/drawing/2014/main" id="{F63E38DD-C725-4CC8-A408-F42E49EE85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62816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الحادية عشر </a:t>
            </a: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C07BB1A2-AD2C-4DB8-8646-33929AAF64BB}"/>
              </a:ext>
            </a:extLst>
          </p:cNvPr>
          <p:cNvSpPr txBox="1"/>
          <p:nvPr/>
        </p:nvSpPr>
        <p:spPr>
          <a:xfrm>
            <a:off x="2728544" y="1710427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b="1" dirty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مثال (1) :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بداية 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2009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احتوى مخزون شركة القدس على 560 وحدة كالتالي:</a:t>
            </a:r>
            <a:endParaRPr lang="en-US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3" name="عنصر نائب للمحتوى 3">
            <a:extLst>
              <a:ext uri="{FF2B5EF4-FFF2-40B4-BE49-F238E27FC236}">
                <a16:creationId xmlns:a16="http://schemas.microsoft.com/office/drawing/2014/main" id="{D67B62A8-7670-49DA-92BC-605E36F870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242799"/>
              </p:ext>
            </p:extLst>
          </p:nvPr>
        </p:nvGraphicFramePr>
        <p:xfrm>
          <a:off x="2268015" y="2231771"/>
          <a:ext cx="8312458" cy="25603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123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9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26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76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ar-SA" sz="2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التكلفة الاجمالية</a:t>
                      </a:r>
                      <a:endParaRPr lang="en-US" sz="2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ar-SA" sz="2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تكلفة الوحدة ريال</a:t>
                      </a:r>
                      <a:endParaRPr lang="en-US" sz="2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ar-SA" sz="2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عدد الوحدات</a:t>
                      </a:r>
                      <a:endParaRPr lang="en-US" sz="2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ar-SA" sz="2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المشتريات السنوية</a:t>
                      </a:r>
                      <a:endParaRPr lang="en-US" sz="2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2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2005</a:t>
                      </a:r>
                    </a:p>
                  </a:txBody>
                  <a:tcPr>
                    <a:solidFill>
                      <a:srgbClr val="CCC4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2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2006</a:t>
                      </a:r>
                    </a:p>
                  </a:txBody>
                  <a:tcPr>
                    <a:solidFill>
                      <a:srgbClr val="CCC4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2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1680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2007</a:t>
                      </a:r>
                    </a:p>
                  </a:txBody>
                  <a:tcPr>
                    <a:solidFill>
                      <a:srgbClr val="CCC4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2200" u="sng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u="sng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2008</a:t>
                      </a:r>
                    </a:p>
                  </a:txBody>
                  <a:tcPr>
                    <a:solidFill>
                      <a:srgbClr val="CCC4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2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US" sz="2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US" sz="2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مستطيل 2">
            <a:extLst>
              <a:ext uri="{FF2B5EF4-FFF2-40B4-BE49-F238E27FC236}">
                <a16:creationId xmlns:a16="http://schemas.microsoft.com/office/drawing/2014/main" id="{3241A543-28E8-458E-BE3A-FFA0B2DA869B}"/>
              </a:ext>
            </a:extLst>
          </p:cNvPr>
          <p:cNvSpPr/>
          <p:nvPr/>
        </p:nvSpPr>
        <p:spPr>
          <a:xfrm>
            <a:off x="3462413" y="4869703"/>
            <a:ext cx="592366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 algn="just" rtl="1"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ar-SA" sz="2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نتيجة لإضراب عمالي لم تنتج الشركة أي وحدة خلال عام </a:t>
            </a:r>
            <a:r>
              <a:rPr lang="en-US" sz="2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2009</a:t>
            </a:r>
            <a:r>
              <a:rPr lang="ar-SA" sz="2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marL="400050" indent="-400050" algn="just" rtl="1"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ar-SA" sz="2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مبيعات الشركة بلغت 440 وحدة خلال </a:t>
            </a:r>
            <a:r>
              <a:rPr lang="en-US" sz="2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2009</a:t>
            </a:r>
            <a:r>
              <a:rPr lang="ar-SA" sz="2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marL="400050" indent="-400050" algn="just" rtl="1"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ar-SA" sz="2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ظروف العمل الطبيعية ستكون تكلفة الوحدة 14 ريال.</a:t>
            </a:r>
          </a:p>
          <a:p>
            <a:pPr algn="just" rtl="1"/>
            <a:r>
              <a:rPr lang="ar-SA" sz="2300" dirty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المطلوب حساب الربح الاضافي نتيجة تسييل </a:t>
            </a:r>
            <a:r>
              <a:rPr lang="en-US" sz="2300" dirty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LIFO</a:t>
            </a:r>
            <a:r>
              <a:rPr lang="ar-SA" sz="2300" dirty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2300" dirty="0">
              <a:solidFill>
                <a:srgbClr val="0000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458385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مستطيل 56">
            <a:extLst>
              <a:ext uri="{FF2B5EF4-FFF2-40B4-BE49-F238E27FC236}">
                <a16:creationId xmlns:a16="http://schemas.microsoft.com/office/drawing/2014/main" id="{5F6C1400-27D5-4886-894E-7111ACD43651}"/>
              </a:ext>
            </a:extLst>
          </p:cNvPr>
          <p:cNvSpPr/>
          <p:nvPr/>
        </p:nvSpPr>
        <p:spPr>
          <a:xfrm>
            <a:off x="0" y="1052528"/>
            <a:ext cx="9619861" cy="7357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71F94998-291B-4BF5-9084-5B5B01FFD4F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781887" y="639026"/>
            <a:ext cx="5151342" cy="1651518"/>
          </a:xfrm>
        </p:spPr>
        <p:txBody>
          <a:bodyPr>
            <a:normAutofit/>
          </a:bodyPr>
          <a:lstStyle/>
          <a:p>
            <a:r>
              <a:rPr lang="ar-SA" sz="3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تسييل </a:t>
            </a:r>
            <a:r>
              <a:rPr lang="en-US" sz="3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LIFO</a:t>
            </a:r>
            <a:endParaRPr lang="ar-SA" sz="3600" b="1" cap="small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8CE9C4F5-E5C5-4A46-A646-BD92F7EE0539}"/>
              </a:ext>
            </a:extLst>
          </p:cNvPr>
          <p:cNvSpPr/>
          <p:nvPr/>
        </p:nvSpPr>
        <p:spPr>
          <a:xfrm>
            <a:off x="9685176" y="1052529"/>
            <a:ext cx="2506823" cy="735718"/>
          </a:xfrm>
          <a:prstGeom prst="rect">
            <a:avLst/>
          </a:prstGeom>
          <a:solidFill>
            <a:srgbClr val="71C3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5F0E481A-83A5-4FB5-932E-DF0E75D97E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56" name="مستطيل 6">
            <a:extLst>
              <a:ext uri="{FF2B5EF4-FFF2-40B4-BE49-F238E27FC236}">
                <a16:creationId xmlns:a16="http://schemas.microsoft.com/office/drawing/2014/main" id="{F63E38DD-C725-4CC8-A408-F42E49EE85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62816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الحادية عشر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7A83A21E-ACFE-4E2B-BCDF-2CEBCC03EA27}"/>
              </a:ext>
            </a:extLst>
          </p:cNvPr>
          <p:cNvSpPr/>
          <p:nvPr/>
        </p:nvSpPr>
        <p:spPr>
          <a:xfrm>
            <a:off x="3346577" y="2013597"/>
            <a:ext cx="602196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الحل:</a:t>
            </a:r>
          </a:p>
          <a:p>
            <a:pPr algn="r" rtl="1">
              <a:lnSpc>
                <a:spcPct val="150000"/>
              </a:lnSpc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بسبب تسييل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LIFO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تكلفة المبيعات الفعلية كانت 5300 ريال كالتالي:</a:t>
            </a:r>
          </a:p>
        </p:txBody>
      </p:sp>
      <p:graphicFrame>
        <p:nvGraphicFramePr>
          <p:cNvPr id="14" name="جدول 13">
            <a:extLst>
              <a:ext uri="{FF2B5EF4-FFF2-40B4-BE49-F238E27FC236}">
                <a16:creationId xmlns:a16="http://schemas.microsoft.com/office/drawing/2014/main" id="{34A96429-8A71-4054-80B1-6755CA2A3F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20334"/>
              </p:ext>
            </p:extLst>
          </p:nvPr>
        </p:nvGraphicFramePr>
        <p:xfrm>
          <a:off x="2588588" y="3362609"/>
          <a:ext cx="7537940" cy="22860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559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6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14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التكلفة بالريال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عدد الوحدات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SA" sz="2400" dirty="0"/>
                        <a:t>6500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400" dirty="0"/>
                        <a:t>560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مخزون أول المدة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SA" sz="2400" dirty="0"/>
                        <a:t>0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400" dirty="0"/>
                        <a:t>0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+</a:t>
                      </a:r>
                      <a:r>
                        <a:rPr lang="en-US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الوحدات المنتجة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SA" sz="2400" dirty="0"/>
                        <a:t>1200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400" dirty="0"/>
                        <a:t>120 (10ريال  × 120 وحدة)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</a:t>
                      </a:r>
                      <a:r>
                        <a:rPr lang="en-US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مخزون اخر المدة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SA" sz="2400" u="sng" dirty="0"/>
                        <a:t>5300</a:t>
                      </a:r>
                      <a:r>
                        <a:rPr lang="ar-SA" sz="2400" u="none" baseline="0" dirty="0"/>
                        <a:t> ريال</a:t>
                      </a:r>
                      <a:endParaRPr lang="en-US" sz="2400" b="1" u="none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400" u="sng" dirty="0"/>
                        <a:t>440</a:t>
                      </a:r>
                      <a:endParaRPr lang="en-US" sz="2400" b="1" u="none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تكلفة المبيعات الفعلية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0852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مستطيل 56">
            <a:extLst>
              <a:ext uri="{FF2B5EF4-FFF2-40B4-BE49-F238E27FC236}">
                <a16:creationId xmlns:a16="http://schemas.microsoft.com/office/drawing/2014/main" id="{5F6C1400-27D5-4886-894E-7111ACD43651}"/>
              </a:ext>
            </a:extLst>
          </p:cNvPr>
          <p:cNvSpPr/>
          <p:nvPr/>
        </p:nvSpPr>
        <p:spPr>
          <a:xfrm>
            <a:off x="2" y="1052529"/>
            <a:ext cx="9619861" cy="6096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71F94998-291B-4BF5-9084-5B5B01FFD4F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781887" y="631556"/>
            <a:ext cx="5151342" cy="1651518"/>
          </a:xfrm>
        </p:spPr>
        <p:txBody>
          <a:bodyPr>
            <a:normAutofit/>
          </a:bodyPr>
          <a:lstStyle/>
          <a:p>
            <a:r>
              <a:rPr lang="ar-SA" sz="3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تسييل </a:t>
            </a:r>
            <a:r>
              <a:rPr lang="en-US" sz="3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LIFO</a:t>
            </a:r>
            <a:endParaRPr lang="ar-SA" sz="3600" b="1" cap="small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8CE9C4F5-E5C5-4A46-A646-BD92F7EE0539}"/>
              </a:ext>
            </a:extLst>
          </p:cNvPr>
          <p:cNvSpPr/>
          <p:nvPr/>
        </p:nvSpPr>
        <p:spPr>
          <a:xfrm>
            <a:off x="9685176" y="1052529"/>
            <a:ext cx="2506823" cy="609674"/>
          </a:xfrm>
          <a:prstGeom prst="rect">
            <a:avLst/>
          </a:prstGeom>
          <a:solidFill>
            <a:srgbClr val="71C3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5F0E481A-83A5-4FB5-932E-DF0E75D97E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56" name="مستطيل 6">
            <a:extLst>
              <a:ext uri="{FF2B5EF4-FFF2-40B4-BE49-F238E27FC236}">
                <a16:creationId xmlns:a16="http://schemas.microsoft.com/office/drawing/2014/main" id="{F63E38DD-C725-4CC8-A408-F42E49EE85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62816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الحادية عشر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7A83A21E-ACFE-4E2B-BCDF-2CEBCC03EA27}"/>
              </a:ext>
            </a:extLst>
          </p:cNvPr>
          <p:cNvSpPr/>
          <p:nvPr/>
        </p:nvSpPr>
        <p:spPr>
          <a:xfrm>
            <a:off x="1996331" y="1744804"/>
            <a:ext cx="819934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الحل:</a:t>
            </a:r>
          </a:p>
          <a:p>
            <a:pPr algn="r" rtl="1">
              <a:lnSpc>
                <a:spcPct val="150000"/>
              </a:lnSpc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تكلفة المبيعات في حال سير عمليات الانتاج بشكل طبيعي ستكون 6160 كالتالي:</a:t>
            </a:r>
            <a:endParaRPr lang="en-US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9" name="جدول 8">
            <a:extLst>
              <a:ext uri="{FF2B5EF4-FFF2-40B4-BE49-F238E27FC236}">
                <a16:creationId xmlns:a16="http://schemas.microsoft.com/office/drawing/2014/main" id="{BC4D3750-CC3C-4E0D-A88A-EB864B5BED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691007"/>
              </p:ext>
            </p:extLst>
          </p:nvPr>
        </p:nvGraphicFramePr>
        <p:xfrm>
          <a:off x="2734385" y="3070392"/>
          <a:ext cx="7590292" cy="23164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570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1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8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التكلفة بالريال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عدد الوحدات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6500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560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مخزون اول المدة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6160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440  (14ريال ×440   وحدة)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5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+ </a:t>
                      </a:r>
                      <a:r>
                        <a:rPr lang="ar-SA" sz="2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الوحدات المنتجة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6500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560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5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</a:t>
                      </a:r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مخزون اخر المدة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400" u="sng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6160</a:t>
                      </a:r>
                      <a:r>
                        <a:rPr lang="ar-SA" sz="2400" u="none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240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ريال</a:t>
                      </a:r>
                      <a:endParaRPr lang="en-US" sz="2400" b="1" u="none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u="sng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440</a:t>
                      </a:r>
                      <a:endParaRPr lang="en-US" sz="2400" b="1" u="none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تكلفة المبيعات الفعلية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مستطيل 2">
            <a:extLst>
              <a:ext uri="{FF2B5EF4-FFF2-40B4-BE49-F238E27FC236}">
                <a16:creationId xmlns:a16="http://schemas.microsoft.com/office/drawing/2014/main" id="{125AA24B-CB37-47FD-A9DC-05D594B438C0}"/>
              </a:ext>
            </a:extLst>
          </p:cNvPr>
          <p:cNvSpPr/>
          <p:nvPr/>
        </p:nvSpPr>
        <p:spPr>
          <a:xfrm>
            <a:off x="3373886" y="5558298"/>
            <a:ext cx="63112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LIFO Liquidation Profit  : 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6160  –  5300  =  860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ريال  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65782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BC667C2-5917-478C-B32D-4431786A66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2" y="2189272"/>
            <a:ext cx="8679915" cy="1748729"/>
          </a:xfrm>
        </p:spPr>
        <p:txBody>
          <a:bodyPr>
            <a:normAutofit/>
          </a:bodyPr>
          <a:lstStyle/>
          <a:p>
            <a:r>
              <a:rPr lang="ar-SA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انتهت المحاضرة الحادية عشر</a:t>
            </a:r>
            <a:endParaRPr lang="ar-SA" dirty="0">
              <a:solidFill>
                <a:schemeClr val="bg1"/>
              </a:solidFill>
            </a:endParaRP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AF838472-B53A-49C3-8F80-A351961770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6" name="مستطيل 6">
            <a:extLst>
              <a:ext uri="{FF2B5EF4-FFF2-40B4-BE49-F238E27FC236}">
                <a16:creationId xmlns:a16="http://schemas.microsoft.com/office/drawing/2014/main" id="{1A7F1072-B300-4BC5-B08F-BD6335FA35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الحادية عشر </a:t>
            </a:r>
          </a:p>
        </p:txBody>
      </p:sp>
    </p:spTree>
    <p:extLst>
      <p:ext uri="{BB962C8B-B14F-4D97-AF65-F5344CB8AC3E}">
        <p14:creationId xmlns:p14="http://schemas.microsoft.com/office/powerpoint/2010/main" val="327257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مستطيل 56">
            <a:extLst>
              <a:ext uri="{FF2B5EF4-FFF2-40B4-BE49-F238E27FC236}">
                <a16:creationId xmlns:a16="http://schemas.microsoft.com/office/drawing/2014/main" id="{5F6C1400-27D5-4886-894E-7111ACD43651}"/>
              </a:ext>
            </a:extLst>
          </p:cNvPr>
          <p:cNvSpPr/>
          <p:nvPr/>
        </p:nvSpPr>
        <p:spPr>
          <a:xfrm>
            <a:off x="0" y="1070295"/>
            <a:ext cx="9619861" cy="7357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71F94998-291B-4BF5-9084-5B5B01FFD4F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15360" y="634763"/>
            <a:ext cx="5151342" cy="1651518"/>
          </a:xfrm>
        </p:spPr>
        <p:txBody>
          <a:bodyPr>
            <a:normAutofit/>
          </a:bodyPr>
          <a:lstStyle/>
          <a:p>
            <a:r>
              <a:rPr lang="ar-SA" sz="3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طرق احتساب المخزون</a:t>
            </a:r>
            <a:endParaRPr lang="ar-SA" sz="3600" b="1" cap="small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8CE9C4F5-E5C5-4A46-A646-BD92F7EE0539}"/>
              </a:ext>
            </a:extLst>
          </p:cNvPr>
          <p:cNvSpPr/>
          <p:nvPr/>
        </p:nvSpPr>
        <p:spPr>
          <a:xfrm>
            <a:off x="9685176" y="1052528"/>
            <a:ext cx="2506823" cy="753485"/>
          </a:xfrm>
          <a:prstGeom prst="rect">
            <a:avLst/>
          </a:prstGeom>
          <a:solidFill>
            <a:srgbClr val="71C3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5F0E481A-83A5-4FB5-932E-DF0E75D97E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56" name="مستطيل 6">
            <a:extLst>
              <a:ext uri="{FF2B5EF4-FFF2-40B4-BE49-F238E27FC236}">
                <a16:creationId xmlns:a16="http://schemas.microsoft.com/office/drawing/2014/main" id="{F63E38DD-C725-4CC8-A408-F42E49EE85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الحادية عشر </a:t>
            </a:r>
          </a:p>
        </p:txBody>
      </p:sp>
      <p:grpSp>
        <p:nvGrpSpPr>
          <p:cNvPr id="9" name="مجموعة 8"/>
          <p:cNvGrpSpPr/>
          <p:nvPr/>
        </p:nvGrpSpPr>
        <p:grpSpPr>
          <a:xfrm>
            <a:off x="2785226" y="2278295"/>
            <a:ext cx="6621548" cy="3428150"/>
            <a:chOff x="4337565" y="2262447"/>
            <a:chExt cx="6621548" cy="3428150"/>
          </a:xfrm>
        </p:grpSpPr>
        <p:grpSp>
          <p:nvGrpSpPr>
            <p:cNvPr id="15" name="Google Shape;1382;p36">
              <a:extLst>
                <a:ext uri="{FF2B5EF4-FFF2-40B4-BE49-F238E27FC236}">
                  <a16:creationId xmlns:a16="http://schemas.microsoft.com/office/drawing/2014/main" id="{9FCDEB0B-D4DD-4499-9BF5-32268BF25575}"/>
                </a:ext>
              </a:extLst>
            </p:cNvPr>
            <p:cNvGrpSpPr/>
            <p:nvPr/>
          </p:nvGrpSpPr>
          <p:grpSpPr>
            <a:xfrm>
              <a:off x="9366851" y="2262447"/>
              <a:ext cx="1592262" cy="1536004"/>
              <a:chOff x="9092078" y="2209800"/>
              <a:chExt cx="1591582" cy="1866900"/>
            </a:xfrm>
          </p:grpSpPr>
          <p:sp>
            <p:nvSpPr>
              <p:cNvPr id="16" name="Google Shape;1383;p36">
                <a:extLst>
                  <a:ext uri="{FF2B5EF4-FFF2-40B4-BE49-F238E27FC236}">
                    <a16:creationId xmlns:a16="http://schemas.microsoft.com/office/drawing/2014/main" id="{CDF99AA2-A3BE-48AD-8820-188350DB6912}"/>
                  </a:ext>
                </a:extLst>
              </p:cNvPr>
              <p:cNvSpPr/>
              <p:nvPr/>
            </p:nvSpPr>
            <p:spPr>
              <a:xfrm>
                <a:off x="9092078" y="2209800"/>
                <a:ext cx="1591582" cy="1866900"/>
              </a:xfrm>
              <a:custGeom>
                <a:avLst/>
                <a:gdLst/>
                <a:ahLst/>
                <a:cxnLst/>
                <a:rect l="l" t="t" r="r" b="b"/>
                <a:pathLst>
                  <a:path w="1591582" h="1866900" extrusionOk="0">
                    <a:moveTo>
                      <a:pt x="191993" y="0"/>
                    </a:moveTo>
                    <a:lnTo>
                      <a:pt x="1399589" y="0"/>
                    </a:lnTo>
                    <a:cubicBezTo>
                      <a:pt x="1505624" y="0"/>
                      <a:pt x="1591582" y="85958"/>
                      <a:pt x="1591582" y="191993"/>
                    </a:cubicBezTo>
                    <a:lnTo>
                      <a:pt x="1591582" y="1866900"/>
                    </a:lnTo>
                    <a:lnTo>
                      <a:pt x="1591582" y="1866900"/>
                    </a:lnTo>
                    <a:lnTo>
                      <a:pt x="0" y="1866900"/>
                    </a:lnTo>
                    <a:lnTo>
                      <a:pt x="0" y="1866900"/>
                    </a:lnTo>
                    <a:lnTo>
                      <a:pt x="0" y="191993"/>
                    </a:lnTo>
                    <a:cubicBezTo>
                      <a:pt x="0" y="85958"/>
                      <a:pt x="85958" y="0"/>
                      <a:pt x="191993" y="0"/>
                    </a:cubicBezTo>
                    <a:close/>
                  </a:path>
                </a:pathLst>
              </a:custGeom>
              <a:solidFill>
                <a:srgbClr val="1C7CB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" name="Google Shape;1384;p36">
                <a:extLst>
                  <a:ext uri="{FF2B5EF4-FFF2-40B4-BE49-F238E27FC236}">
                    <a16:creationId xmlns:a16="http://schemas.microsoft.com/office/drawing/2014/main" id="{A703A4A5-25EC-4BB6-B2D4-1DE121A3305A}"/>
                  </a:ext>
                </a:extLst>
              </p:cNvPr>
              <p:cNvSpPr txBox="1"/>
              <p:nvPr/>
            </p:nvSpPr>
            <p:spPr>
              <a:xfrm>
                <a:off x="9440652" y="2563851"/>
                <a:ext cx="894432" cy="10156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6E7E9"/>
                  </a:buClr>
                  <a:buSzPts val="6000"/>
                  <a:buFont typeface="Twentieth Century"/>
                  <a:buNone/>
                </a:pPr>
                <a:r>
                  <a:rPr lang="ar-SA" sz="6000" b="1" i="0" u="none" strike="noStrike" cap="none" dirty="0">
                    <a:solidFill>
                      <a:srgbClr val="E6E7E9"/>
                    </a:solidFill>
                    <a:latin typeface="Twentieth Century"/>
                    <a:ea typeface="Twentieth Century"/>
                    <a:cs typeface="Twentieth Century"/>
                    <a:sym typeface="Twentieth Century"/>
                  </a:rPr>
                  <a:t>1</a:t>
                </a:r>
                <a:endParaRPr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7" name="Google Shape;1404;p36">
              <a:extLst>
                <a:ext uri="{FF2B5EF4-FFF2-40B4-BE49-F238E27FC236}">
                  <a16:creationId xmlns:a16="http://schemas.microsoft.com/office/drawing/2014/main" id="{106E04C9-02F0-446A-84E6-779316E75DD6}"/>
                </a:ext>
              </a:extLst>
            </p:cNvPr>
            <p:cNvSpPr/>
            <p:nvPr/>
          </p:nvSpPr>
          <p:spPr>
            <a:xfrm rot="10800000" flipH="1">
              <a:off x="9366851" y="3195897"/>
              <a:ext cx="1592262" cy="2494700"/>
            </a:xfrm>
            <a:custGeom>
              <a:avLst/>
              <a:gdLst/>
              <a:ahLst/>
              <a:cxnLst/>
              <a:rect l="l" t="t" r="r" b="b"/>
              <a:pathLst>
                <a:path w="1591582" h="3031986" extrusionOk="0">
                  <a:moveTo>
                    <a:pt x="0" y="3031986"/>
                  </a:moveTo>
                  <a:lnTo>
                    <a:pt x="357641" y="3031986"/>
                  </a:lnTo>
                  <a:cubicBezTo>
                    <a:pt x="357641" y="2790002"/>
                    <a:pt x="553807" y="2593836"/>
                    <a:pt x="795791" y="2593836"/>
                  </a:cubicBezTo>
                  <a:cubicBezTo>
                    <a:pt x="1037775" y="2593836"/>
                    <a:pt x="1233941" y="2790002"/>
                    <a:pt x="1233941" y="3031986"/>
                  </a:cubicBezTo>
                  <a:lnTo>
                    <a:pt x="1591582" y="3031986"/>
                  </a:lnTo>
                  <a:lnTo>
                    <a:pt x="1591582" y="314242"/>
                  </a:lnTo>
                  <a:cubicBezTo>
                    <a:pt x="1591582" y="140691"/>
                    <a:pt x="1450891" y="0"/>
                    <a:pt x="1277340" y="0"/>
                  </a:cubicBezTo>
                  <a:lnTo>
                    <a:pt x="314242" y="0"/>
                  </a:lnTo>
                  <a:cubicBezTo>
                    <a:pt x="140691" y="0"/>
                    <a:pt x="0" y="140691"/>
                    <a:pt x="0" y="314242"/>
                  </a:cubicBezTo>
                  <a:lnTo>
                    <a:pt x="0" y="3031986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ffectLst>
              <a:outerShdw blurRad="63500" sx="107000" sy="107000">
                <a:srgbClr val="000000">
                  <a:alpha val="22352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30" name="Google Shape;1408;p36">
              <a:extLst>
                <a:ext uri="{FF2B5EF4-FFF2-40B4-BE49-F238E27FC236}">
                  <a16:creationId xmlns:a16="http://schemas.microsoft.com/office/drawing/2014/main" id="{A2DEA981-5F7D-400A-B2C3-14B30F5AF2D0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713136" y="4658926"/>
              <a:ext cx="931862" cy="76669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20C6D44B-4F9E-4B26-A5C7-EA91E3A9CC28}"/>
                </a:ext>
              </a:extLst>
            </p:cNvPr>
            <p:cNvSpPr/>
            <p:nvPr/>
          </p:nvSpPr>
          <p:spPr>
            <a:xfrm>
              <a:off x="9619861" y="3680686"/>
              <a:ext cx="1073888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5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FIFO Method</a:t>
              </a:r>
            </a:p>
          </p:txBody>
        </p:sp>
        <p:grpSp>
          <p:nvGrpSpPr>
            <p:cNvPr id="7" name="مجموعة 6"/>
            <p:cNvGrpSpPr/>
            <p:nvPr/>
          </p:nvGrpSpPr>
          <p:grpSpPr>
            <a:xfrm>
              <a:off x="4337565" y="2262447"/>
              <a:ext cx="4018048" cy="3428150"/>
              <a:chOff x="4337565" y="2262447"/>
              <a:chExt cx="4018048" cy="3428150"/>
            </a:xfrm>
          </p:grpSpPr>
          <p:grpSp>
            <p:nvGrpSpPr>
              <p:cNvPr id="19" name="Google Shape;1385;p36">
                <a:extLst>
                  <a:ext uri="{FF2B5EF4-FFF2-40B4-BE49-F238E27FC236}">
                    <a16:creationId xmlns:a16="http://schemas.microsoft.com/office/drawing/2014/main" id="{9A24DD98-069D-45F1-A948-A8B0F2B80798}"/>
                  </a:ext>
                </a:extLst>
              </p:cNvPr>
              <p:cNvGrpSpPr/>
              <p:nvPr/>
            </p:nvGrpSpPr>
            <p:grpSpPr>
              <a:xfrm>
                <a:off x="6763351" y="2262447"/>
                <a:ext cx="1592262" cy="1536004"/>
                <a:chOff x="6488272" y="2209800"/>
                <a:chExt cx="1591582" cy="1866900"/>
              </a:xfrm>
            </p:grpSpPr>
            <p:sp>
              <p:nvSpPr>
                <p:cNvPr id="20" name="Google Shape;1386;p36">
                  <a:extLst>
                    <a:ext uri="{FF2B5EF4-FFF2-40B4-BE49-F238E27FC236}">
                      <a16:creationId xmlns:a16="http://schemas.microsoft.com/office/drawing/2014/main" id="{8059CEF1-5288-41B7-AD9A-9F5F3F710606}"/>
                    </a:ext>
                  </a:extLst>
                </p:cNvPr>
                <p:cNvSpPr/>
                <p:nvPr/>
              </p:nvSpPr>
              <p:spPr>
                <a:xfrm>
                  <a:off x="6488272" y="2209800"/>
                  <a:ext cx="1591582" cy="1866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1582" h="1866900" extrusionOk="0">
                      <a:moveTo>
                        <a:pt x="191993" y="0"/>
                      </a:moveTo>
                      <a:lnTo>
                        <a:pt x="1399589" y="0"/>
                      </a:lnTo>
                      <a:cubicBezTo>
                        <a:pt x="1505624" y="0"/>
                        <a:pt x="1591582" y="85958"/>
                        <a:pt x="1591582" y="191993"/>
                      </a:cubicBezTo>
                      <a:lnTo>
                        <a:pt x="1591582" y="1866900"/>
                      </a:lnTo>
                      <a:lnTo>
                        <a:pt x="1591582" y="1866900"/>
                      </a:lnTo>
                      <a:lnTo>
                        <a:pt x="0" y="1866900"/>
                      </a:lnTo>
                      <a:lnTo>
                        <a:pt x="0" y="1866900"/>
                      </a:lnTo>
                      <a:lnTo>
                        <a:pt x="0" y="191993"/>
                      </a:lnTo>
                      <a:cubicBezTo>
                        <a:pt x="0" y="85958"/>
                        <a:pt x="85958" y="0"/>
                        <a:pt x="191993" y="0"/>
                      </a:cubicBezTo>
                      <a:close/>
                    </a:path>
                  </a:pathLst>
                </a:custGeom>
                <a:solidFill>
                  <a:srgbClr val="EE952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1" name="Google Shape;1387;p36">
                  <a:extLst>
                    <a:ext uri="{FF2B5EF4-FFF2-40B4-BE49-F238E27FC236}">
                      <a16:creationId xmlns:a16="http://schemas.microsoft.com/office/drawing/2014/main" id="{0DB2046A-0341-4227-A16D-00A1B3200F97}"/>
                    </a:ext>
                  </a:extLst>
                </p:cNvPr>
                <p:cNvSpPr txBox="1"/>
                <p:nvPr/>
              </p:nvSpPr>
              <p:spPr>
                <a:xfrm>
                  <a:off x="6836846" y="2563851"/>
                  <a:ext cx="894432" cy="101566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E6E7E9"/>
                    </a:buClr>
                    <a:buSzPts val="6000"/>
                    <a:buFont typeface="Twentieth Century"/>
                    <a:buNone/>
                  </a:pPr>
                  <a:r>
                    <a:rPr lang="ar-SA" sz="6000" b="1" i="0" u="none" strike="noStrike" cap="none" dirty="0">
                      <a:solidFill>
                        <a:srgbClr val="E6E7E9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rPr>
                    <a:t>2</a:t>
                  </a:r>
                  <a:endParaRPr sz="14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6" name="Google Shape;1403;p36">
                <a:extLst>
                  <a:ext uri="{FF2B5EF4-FFF2-40B4-BE49-F238E27FC236}">
                    <a16:creationId xmlns:a16="http://schemas.microsoft.com/office/drawing/2014/main" id="{ACA420D0-930D-4C18-8C38-9E7DF34CBA17}"/>
                  </a:ext>
                </a:extLst>
              </p:cNvPr>
              <p:cNvSpPr/>
              <p:nvPr/>
            </p:nvSpPr>
            <p:spPr>
              <a:xfrm rot="10800000" flipH="1">
                <a:off x="6763351" y="3195897"/>
                <a:ext cx="1592262" cy="2494700"/>
              </a:xfrm>
              <a:custGeom>
                <a:avLst/>
                <a:gdLst/>
                <a:ahLst/>
                <a:cxnLst/>
                <a:rect l="l" t="t" r="r" b="b"/>
                <a:pathLst>
                  <a:path w="1591582" h="3031986" extrusionOk="0">
                    <a:moveTo>
                      <a:pt x="0" y="3031986"/>
                    </a:moveTo>
                    <a:lnTo>
                      <a:pt x="357641" y="3031986"/>
                    </a:lnTo>
                    <a:cubicBezTo>
                      <a:pt x="357641" y="2790002"/>
                      <a:pt x="553807" y="2593836"/>
                      <a:pt x="795791" y="2593836"/>
                    </a:cubicBezTo>
                    <a:cubicBezTo>
                      <a:pt x="1037775" y="2593836"/>
                      <a:pt x="1233941" y="2790002"/>
                      <a:pt x="1233941" y="3031986"/>
                    </a:cubicBezTo>
                    <a:lnTo>
                      <a:pt x="1591582" y="3031986"/>
                    </a:lnTo>
                    <a:lnTo>
                      <a:pt x="1591582" y="314242"/>
                    </a:lnTo>
                    <a:cubicBezTo>
                      <a:pt x="1591582" y="140691"/>
                      <a:pt x="1450891" y="0"/>
                      <a:pt x="1277340" y="0"/>
                    </a:cubicBezTo>
                    <a:lnTo>
                      <a:pt x="314242" y="0"/>
                    </a:lnTo>
                    <a:cubicBezTo>
                      <a:pt x="140691" y="0"/>
                      <a:pt x="0" y="140691"/>
                      <a:pt x="0" y="314242"/>
                    </a:cubicBezTo>
                    <a:lnTo>
                      <a:pt x="0" y="3031986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ffectLst>
                <a:outerShdw blurRad="63500" sx="107000" sy="107000">
                  <a:srgbClr val="000000">
                    <a:alpha val="22352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29" name="Google Shape;1407;p36">
                <a:extLst>
                  <a:ext uri="{FF2B5EF4-FFF2-40B4-BE49-F238E27FC236}">
                    <a16:creationId xmlns:a16="http://schemas.microsoft.com/office/drawing/2014/main" id="{418BA683-12EE-48A3-9B3F-97936E8F593F}"/>
                  </a:ext>
                </a:extLst>
              </p:cNvPr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7106250" y="4658926"/>
                <a:ext cx="906462" cy="744492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" name="مستطيل 4">
                <a:extLst>
                  <a:ext uri="{FF2B5EF4-FFF2-40B4-BE49-F238E27FC236}">
                    <a16:creationId xmlns:a16="http://schemas.microsoft.com/office/drawing/2014/main" id="{7493A607-4C9F-4932-A537-B96CBE8F0607}"/>
                  </a:ext>
                </a:extLst>
              </p:cNvPr>
              <p:cNvSpPr/>
              <p:nvPr/>
            </p:nvSpPr>
            <p:spPr>
              <a:xfrm>
                <a:off x="7024639" y="3761411"/>
                <a:ext cx="1037463" cy="8617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500" b="1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LIFO </a:t>
                </a:r>
              </a:p>
              <a:p>
                <a:pPr algn="ctr"/>
                <a:r>
                  <a:rPr lang="en-US" sz="2500" b="1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Method</a:t>
                </a:r>
              </a:p>
            </p:txBody>
          </p:sp>
          <p:grpSp>
            <p:nvGrpSpPr>
              <p:cNvPr id="3" name="مجموعة 2"/>
              <p:cNvGrpSpPr/>
              <p:nvPr/>
            </p:nvGrpSpPr>
            <p:grpSpPr>
              <a:xfrm>
                <a:off x="4337565" y="2262447"/>
                <a:ext cx="1592262" cy="3428150"/>
                <a:chOff x="4337565" y="2262447"/>
                <a:chExt cx="1592262" cy="3428150"/>
              </a:xfrm>
            </p:grpSpPr>
            <p:grpSp>
              <p:nvGrpSpPr>
                <p:cNvPr id="22" name="Google Shape;1388;p36">
                  <a:extLst>
                    <a:ext uri="{FF2B5EF4-FFF2-40B4-BE49-F238E27FC236}">
                      <a16:creationId xmlns:a16="http://schemas.microsoft.com/office/drawing/2014/main" id="{404F7FCA-B30F-46F5-B14C-E4BFE6420745}"/>
                    </a:ext>
                  </a:extLst>
                </p:cNvPr>
                <p:cNvGrpSpPr/>
                <p:nvPr/>
              </p:nvGrpSpPr>
              <p:grpSpPr>
                <a:xfrm>
                  <a:off x="4337565" y="2262447"/>
                  <a:ext cx="1592262" cy="1536004"/>
                  <a:chOff x="3991395" y="2209800"/>
                  <a:chExt cx="1591582" cy="1866900"/>
                </a:xfrm>
                <a:solidFill>
                  <a:schemeClr val="accent1">
                    <a:lumMod val="75000"/>
                  </a:schemeClr>
                </a:solidFill>
              </p:grpSpPr>
              <p:sp>
                <p:nvSpPr>
                  <p:cNvPr id="23" name="Google Shape;1389;p36">
                    <a:extLst>
                      <a:ext uri="{FF2B5EF4-FFF2-40B4-BE49-F238E27FC236}">
                        <a16:creationId xmlns:a16="http://schemas.microsoft.com/office/drawing/2014/main" id="{7A63CD25-F8A1-4098-8ED3-19B867AFFB50}"/>
                      </a:ext>
                    </a:extLst>
                  </p:cNvPr>
                  <p:cNvSpPr/>
                  <p:nvPr/>
                </p:nvSpPr>
                <p:spPr>
                  <a:xfrm>
                    <a:off x="3991395" y="2209800"/>
                    <a:ext cx="1591582" cy="18669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91582" h="1866900" extrusionOk="0">
                        <a:moveTo>
                          <a:pt x="191993" y="0"/>
                        </a:moveTo>
                        <a:lnTo>
                          <a:pt x="1399589" y="0"/>
                        </a:lnTo>
                        <a:cubicBezTo>
                          <a:pt x="1505624" y="0"/>
                          <a:pt x="1591582" y="85958"/>
                          <a:pt x="1591582" y="191993"/>
                        </a:cubicBezTo>
                        <a:lnTo>
                          <a:pt x="1591582" y="1866900"/>
                        </a:lnTo>
                        <a:lnTo>
                          <a:pt x="1591582" y="1866900"/>
                        </a:lnTo>
                        <a:lnTo>
                          <a:pt x="0" y="1866900"/>
                        </a:lnTo>
                        <a:lnTo>
                          <a:pt x="0" y="1866900"/>
                        </a:lnTo>
                        <a:lnTo>
                          <a:pt x="0" y="191993"/>
                        </a:lnTo>
                        <a:cubicBezTo>
                          <a:pt x="0" y="85958"/>
                          <a:pt x="85958" y="0"/>
                          <a:pt x="191993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24" name="Google Shape;1390;p36">
                    <a:extLst>
                      <a:ext uri="{FF2B5EF4-FFF2-40B4-BE49-F238E27FC236}">
                        <a16:creationId xmlns:a16="http://schemas.microsoft.com/office/drawing/2014/main" id="{843113A6-9197-444B-8087-C1B768C78689}"/>
                      </a:ext>
                    </a:extLst>
                  </p:cNvPr>
                  <p:cNvSpPr txBox="1"/>
                  <p:nvPr/>
                </p:nvSpPr>
                <p:spPr>
                  <a:xfrm>
                    <a:off x="4339969" y="2563851"/>
                    <a:ext cx="894432" cy="1015663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E6E7E9"/>
                      </a:buClr>
                      <a:buSzPts val="6000"/>
                      <a:buFont typeface="Twentieth Century"/>
                      <a:buNone/>
                    </a:pPr>
                    <a:r>
                      <a:rPr lang="ar-SA" sz="6000" b="1" i="0" u="none" strike="noStrike" cap="none" dirty="0">
                        <a:solidFill>
                          <a:srgbClr val="E6E7E9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rPr>
                      <a:t>3</a:t>
                    </a:r>
                    <a:endParaRPr sz="1400" b="0" i="0" u="none" strike="noStrike" cap="none" dirty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25" name="Google Shape;1402;p36">
                  <a:extLst>
                    <a:ext uri="{FF2B5EF4-FFF2-40B4-BE49-F238E27FC236}">
                      <a16:creationId xmlns:a16="http://schemas.microsoft.com/office/drawing/2014/main" id="{1EC8F18E-FA29-409C-AE1F-21496DA5E77A}"/>
                    </a:ext>
                  </a:extLst>
                </p:cNvPr>
                <p:cNvSpPr/>
                <p:nvPr/>
              </p:nvSpPr>
              <p:spPr>
                <a:xfrm rot="10800000" flipH="1">
                  <a:off x="4337565" y="3195897"/>
                  <a:ext cx="1592262" cy="2494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1582" h="3031986" extrusionOk="0">
                      <a:moveTo>
                        <a:pt x="0" y="3031986"/>
                      </a:moveTo>
                      <a:lnTo>
                        <a:pt x="357641" y="3031986"/>
                      </a:lnTo>
                      <a:cubicBezTo>
                        <a:pt x="357641" y="2790002"/>
                        <a:pt x="553807" y="2593836"/>
                        <a:pt x="795791" y="2593836"/>
                      </a:cubicBezTo>
                      <a:cubicBezTo>
                        <a:pt x="1037775" y="2593836"/>
                        <a:pt x="1233941" y="2790002"/>
                        <a:pt x="1233941" y="3031986"/>
                      </a:cubicBezTo>
                      <a:lnTo>
                        <a:pt x="1591582" y="3031986"/>
                      </a:lnTo>
                      <a:lnTo>
                        <a:pt x="1591582" y="314242"/>
                      </a:lnTo>
                      <a:cubicBezTo>
                        <a:pt x="1591582" y="140691"/>
                        <a:pt x="1450891" y="0"/>
                        <a:pt x="1277340" y="0"/>
                      </a:cubicBezTo>
                      <a:lnTo>
                        <a:pt x="314242" y="0"/>
                      </a:lnTo>
                      <a:cubicBezTo>
                        <a:pt x="140691" y="0"/>
                        <a:pt x="0" y="140691"/>
                        <a:pt x="0" y="314242"/>
                      </a:cubicBezTo>
                      <a:lnTo>
                        <a:pt x="0" y="3031986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>
                  <a:noFill/>
                </a:ln>
                <a:effectLst>
                  <a:outerShdw blurRad="63500" sx="107000" sy="107000">
                    <a:srgbClr val="000000">
                      <a:alpha val="22352"/>
                    </a:srgbClr>
                  </a:outerShd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" name="مستطيل 5">
                  <a:extLst>
                    <a:ext uri="{FF2B5EF4-FFF2-40B4-BE49-F238E27FC236}">
                      <a16:creationId xmlns:a16="http://schemas.microsoft.com/office/drawing/2014/main" id="{C098E802-B438-4D0D-9C99-2B9B2BF88400}"/>
                    </a:ext>
                  </a:extLst>
                </p:cNvPr>
                <p:cNvSpPr/>
                <p:nvPr/>
              </p:nvSpPr>
              <p:spPr>
                <a:xfrm>
                  <a:off x="4381326" y="3766367"/>
                  <a:ext cx="1338888" cy="86177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2500" b="1" dirty="0">
                      <a:latin typeface="Sakkal Majalla" panose="02000000000000000000" pitchFamily="2" charset="-78"/>
                      <a:cs typeface="Sakkal Majalla" panose="02000000000000000000" pitchFamily="2" charset="-78"/>
                    </a:rPr>
                    <a:t>Weighted Average</a:t>
                  </a:r>
                </a:p>
              </p:txBody>
            </p:sp>
          </p:grpSp>
        </p:grpSp>
      </p:grpSp>
      <p:pic>
        <p:nvPicPr>
          <p:cNvPr id="28" name="Google Shape;1406;p36">
            <a:extLst>
              <a:ext uri="{FF2B5EF4-FFF2-40B4-BE49-F238E27FC236}">
                <a16:creationId xmlns:a16="http://schemas.microsoft.com/office/drawing/2014/main" id="{1809D45D-91F0-4690-B832-A7022E6AF354}"/>
              </a:ext>
            </a:extLst>
          </p:cNvPr>
          <p:cNvPicPr preferRelativeResize="0"/>
          <p:nvPr/>
        </p:nvPicPr>
        <p:blipFill rotWithShape="1">
          <a:blip r:embed="rId5">
            <a:alphaModFix/>
            <a:biLevel thresh="7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/>
          <a:stretch/>
        </p:blipFill>
        <p:spPr>
          <a:xfrm>
            <a:off x="3133949" y="4699698"/>
            <a:ext cx="900112" cy="7405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1722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B0F104F-A524-4929-8454-EF406D6F5AEA}"/>
              </a:ext>
            </a:extLst>
          </p:cNvPr>
          <p:cNvSpPr/>
          <p:nvPr/>
        </p:nvSpPr>
        <p:spPr>
          <a:xfrm>
            <a:off x="326572" y="990532"/>
            <a:ext cx="11485984" cy="52207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E76C6E5-C3DA-42D7-B1D4-766024C4B98E}"/>
              </a:ext>
            </a:extLst>
          </p:cNvPr>
          <p:cNvSpPr/>
          <p:nvPr/>
        </p:nvSpPr>
        <p:spPr>
          <a:xfrm>
            <a:off x="3084308" y="578588"/>
            <a:ext cx="6288291" cy="8594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مقارنة بين طرق احتساب المخزون</a:t>
            </a: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EDF95CB9-E652-455B-A74D-E1830FCA80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8" name="مستطيل 6">
            <a:extLst>
              <a:ext uri="{FF2B5EF4-FFF2-40B4-BE49-F238E27FC236}">
                <a16:creationId xmlns:a16="http://schemas.microsoft.com/office/drawing/2014/main" id="{3834CAEC-73E0-422D-A923-588FC03272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الحادية عشر 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2ED5DA34-49FF-49C4-9682-A9B3FFD018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6529750"/>
              </p:ext>
            </p:extLst>
          </p:nvPr>
        </p:nvGraphicFramePr>
        <p:xfrm>
          <a:off x="921640" y="1678193"/>
          <a:ext cx="10295848" cy="4292896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2573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3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3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3896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ar-SA" sz="2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الطريقة</a:t>
                      </a:r>
                    </a:p>
                  </a:txBody>
                  <a:tcPr anchor="ctr"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ar-SA" sz="2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الافتراض</a:t>
                      </a:r>
                    </a:p>
                  </a:txBody>
                  <a:tcPr anchor="ctr"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ar-SA" sz="2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تكلفة المبيعات تتكون من</a:t>
                      </a:r>
                    </a:p>
                  </a:txBody>
                  <a:tcPr anchor="ctr"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ar-SA" sz="2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مخزون اخر المدة يتكون من</a:t>
                      </a:r>
                    </a:p>
                  </a:txBody>
                  <a:tcPr anchor="ctr">
                    <a:solidFill>
                      <a:srgbClr val="CCC4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896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FIFO</a:t>
                      </a:r>
                    </a:p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FIRST IN First OUT</a:t>
                      </a:r>
                      <a:endParaRPr lang="ar-SA" sz="2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ar-SA" sz="24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أول ما يشترى هو أول ما يباع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ar-SA" sz="24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مشتريات</a:t>
                      </a:r>
                      <a:r>
                        <a:rPr lang="ar-SA" sz="24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أول الفترة</a:t>
                      </a:r>
                      <a:endParaRPr lang="ar-SA" sz="24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ar-SA" sz="24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مشتريات آخر الفترة</a:t>
                      </a:r>
                    </a:p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ar-SA" sz="24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(أحدث عمليات الشراء)</a:t>
                      </a:r>
                      <a:endParaRPr lang="ar-SA" sz="24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3896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LIFO</a:t>
                      </a:r>
                    </a:p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LAST IN FIRST OUT</a:t>
                      </a:r>
                      <a:endParaRPr lang="ar-SA" sz="2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ar-SA" sz="24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آخر ما يشترى هو أول ما يباع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ar-SA" sz="24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مشتريات آخر الفترة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ar-SA" sz="24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مشتريات أول الفترة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3896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Weighted Average</a:t>
                      </a:r>
                    </a:p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ar-SA" sz="2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المتوسط الموزون</a:t>
                      </a: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ar-SA" sz="24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مزيج من المشتريات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ar-SA" sz="24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التكلفة لجميع المخزون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التكلفة لجميع المخزون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891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B0F104F-A524-4929-8454-EF406D6F5AEA}"/>
              </a:ext>
            </a:extLst>
          </p:cNvPr>
          <p:cNvSpPr/>
          <p:nvPr/>
        </p:nvSpPr>
        <p:spPr>
          <a:xfrm>
            <a:off x="326572" y="990532"/>
            <a:ext cx="11485984" cy="52207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E76C6E5-C3DA-42D7-B1D4-766024C4B98E}"/>
              </a:ext>
            </a:extLst>
          </p:cNvPr>
          <p:cNvSpPr/>
          <p:nvPr/>
        </p:nvSpPr>
        <p:spPr>
          <a:xfrm>
            <a:off x="3084308" y="646758"/>
            <a:ext cx="6288291" cy="7179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مثال: طرق احتساب المخزون</a:t>
            </a: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EDF95CB9-E652-455B-A74D-E1830FCA80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8" name="مستطيل 6">
            <a:extLst>
              <a:ext uri="{FF2B5EF4-FFF2-40B4-BE49-F238E27FC236}">
                <a16:creationId xmlns:a16="http://schemas.microsoft.com/office/drawing/2014/main" id="{3834CAEC-73E0-422D-A923-588FC03272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الحادية عشر 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E4D54234-BE1F-471D-BBB7-E2BE4CC661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2752855"/>
              </p:ext>
            </p:extLst>
          </p:nvPr>
        </p:nvGraphicFramePr>
        <p:xfrm>
          <a:off x="1341462" y="1569206"/>
          <a:ext cx="9509079" cy="2926080"/>
        </p:xfrm>
        <a:graphic>
          <a:graphicData uri="http://schemas.openxmlformats.org/drawingml/2006/table">
            <a:tbl>
              <a:tblPr rtl="1" firstRow="1" bandRow="1">
                <a:tableStyleId>{22838BEF-8BB2-4498-84A7-C5851F593DF1}</a:tableStyleId>
              </a:tblPr>
              <a:tblGrid>
                <a:gridCol w="2661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3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7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72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 rtl="1"/>
                      <a:r>
                        <a:rPr lang="ar-SA" sz="2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معلومات المخزون</a:t>
                      </a: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عدد الوحدات</a:t>
                      </a: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تكلفة الوحدة</a:t>
                      </a: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القيمة</a:t>
                      </a:r>
                    </a:p>
                  </a:txBody>
                  <a:tcPr>
                    <a:solidFill>
                      <a:srgbClr val="CCC4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rtl="1"/>
                      <a:r>
                        <a:rPr lang="ar-SA" sz="26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 محرم (مخزون أول المدة)</a:t>
                      </a: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4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4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 </a:t>
                      </a:r>
                      <a:r>
                        <a:rPr lang="en-US" sz="24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$</a:t>
                      </a:r>
                      <a:endParaRPr lang="ar-SA" sz="24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4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</a:t>
                      </a:r>
                      <a:r>
                        <a:rPr lang="en-US" sz="24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$ </a:t>
                      </a:r>
                      <a:endParaRPr lang="ar-SA" sz="24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rtl="1"/>
                      <a:r>
                        <a:rPr lang="ar-SA" sz="26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مشتريات 7 محرم</a:t>
                      </a: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4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4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</a:t>
                      </a:r>
                      <a:r>
                        <a:rPr lang="en-US" sz="24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$</a:t>
                      </a:r>
                      <a:r>
                        <a:rPr lang="en-US" sz="24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24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4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9</a:t>
                      </a:r>
                      <a:r>
                        <a:rPr lang="en-US" sz="24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$ </a:t>
                      </a:r>
                      <a:endParaRPr lang="ar-SA" sz="24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rtl="1"/>
                      <a:r>
                        <a:rPr lang="ar-SA" sz="26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مشتريات</a:t>
                      </a:r>
                      <a:r>
                        <a:rPr lang="ar-SA" sz="2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19 محرم</a:t>
                      </a:r>
                      <a:endParaRPr lang="ar-SA" sz="26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4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4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</a:t>
                      </a:r>
                      <a:r>
                        <a:rPr lang="en-US" sz="24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$ </a:t>
                      </a:r>
                      <a:endParaRPr lang="ar-SA" sz="24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4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25</a:t>
                      </a:r>
                      <a:r>
                        <a:rPr lang="en-US" sz="24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$ </a:t>
                      </a:r>
                      <a:endParaRPr lang="ar-SA" sz="24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rtl="1"/>
                      <a:r>
                        <a:rPr lang="ar-SA" sz="26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الاجمالي</a:t>
                      </a: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4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endParaRPr lang="ar-SA" sz="24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4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38 $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rtl="1"/>
                      <a:r>
                        <a:rPr lang="ar-SA" sz="26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عدد الوحدات المباعة</a:t>
                      </a: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400" b="0" u="sng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endParaRPr lang="ar-SA" sz="24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endParaRPr lang="ar-SA" sz="24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مستطيل 5">
            <a:extLst>
              <a:ext uri="{FF2B5EF4-FFF2-40B4-BE49-F238E27FC236}">
                <a16:creationId xmlns:a16="http://schemas.microsoft.com/office/drawing/2014/main" id="{21543B96-1F6C-4949-B690-1A1DF676D7AA}"/>
              </a:ext>
            </a:extLst>
          </p:cNvPr>
          <p:cNvSpPr/>
          <p:nvPr/>
        </p:nvSpPr>
        <p:spPr>
          <a:xfrm>
            <a:off x="2355939" y="4641582"/>
            <a:ext cx="74801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المطلوب حساب تكلفة البضاعة المباعة ومخزون اخر المدة بكل من الطرق التالية:</a:t>
            </a:r>
          </a:p>
          <a:p>
            <a:pPr marL="342900" indent="-342900" algn="r" rtl="1">
              <a:buClr>
                <a:srgbClr val="0000FF"/>
              </a:buClr>
              <a:buFont typeface="+mj-lt"/>
              <a:buAutoNum type="arabicPeriod"/>
            </a:pP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FIFO</a:t>
            </a:r>
          </a:p>
          <a:p>
            <a:pPr marL="342900" indent="-342900" algn="r" rtl="1">
              <a:buClr>
                <a:srgbClr val="0000FF"/>
              </a:buClr>
              <a:buFont typeface="+mj-lt"/>
              <a:buAutoNum type="arabicPeriod"/>
            </a:pP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LIFO</a:t>
            </a:r>
          </a:p>
          <a:p>
            <a:pPr marL="342900" indent="-342900" algn="r" rtl="1">
              <a:buClr>
                <a:srgbClr val="0000FF"/>
              </a:buClr>
              <a:buFont typeface="+mj-lt"/>
              <a:buAutoNum type="arabicPeriod"/>
            </a:pP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Weighted Average</a:t>
            </a:r>
            <a:endParaRPr lang="ar-SA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26475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B0F104F-A524-4929-8454-EF406D6F5AEA}"/>
              </a:ext>
            </a:extLst>
          </p:cNvPr>
          <p:cNvSpPr/>
          <p:nvPr/>
        </p:nvSpPr>
        <p:spPr>
          <a:xfrm>
            <a:off x="326572" y="990532"/>
            <a:ext cx="11485984" cy="52207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E76C6E5-C3DA-42D7-B1D4-766024C4B98E}"/>
              </a:ext>
            </a:extLst>
          </p:cNvPr>
          <p:cNvSpPr/>
          <p:nvPr/>
        </p:nvSpPr>
        <p:spPr>
          <a:xfrm>
            <a:off x="3084308" y="646758"/>
            <a:ext cx="6288291" cy="791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أولا: طريقة </a:t>
            </a:r>
            <a:r>
              <a:rPr lang="en-US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FIFO COGS </a:t>
            </a:r>
            <a:endParaRPr lang="ar-SA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EDF95CB9-E652-455B-A74D-E1830FCA80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8" name="مستطيل 6">
            <a:extLst>
              <a:ext uri="{FF2B5EF4-FFF2-40B4-BE49-F238E27FC236}">
                <a16:creationId xmlns:a16="http://schemas.microsoft.com/office/drawing/2014/main" id="{3834CAEC-73E0-422D-A923-588FC03272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الحادية عشر 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3D386AA4-E06D-4B7C-89A6-B380EECC10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811836"/>
              </p:ext>
            </p:extLst>
          </p:nvPr>
        </p:nvGraphicFramePr>
        <p:xfrm>
          <a:off x="1330633" y="1746469"/>
          <a:ext cx="9144000" cy="4114800"/>
        </p:xfrm>
        <a:graphic>
          <a:graphicData uri="http://schemas.openxmlformats.org/drawingml/2006/table">
            <a:tbl>
              <a:tblPr rtl="1" firstRow="1" bandRow="1">
                <a:tableStyleId>{BDBED569-4797-4DF1-A0F4-6AAB3CD982D8}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A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الوحدات</a:t>
                      </a: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تكلفة</a:t>
                      </a:r>
                      <a:r>
                        <a:rPr lang="ar-SA" sz="26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الوحدة</a:t>
                      </a:r>
                      <a:endParaRPr lang="ar-SA" sz="2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اجمالي القيمة</a:t>
                      </a:r>
                    </a:p>
                  </a:txBody>
                  <a:tcPr>
                    <a:solidFill>
                      <a:srgbClr val="CCC4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6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مخزون</a:t>
                      </a:r>
                      <a:r>
                        <a:rPr lang="ar-SA" sz="2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أول المدة</a:t>
                      </a:r>
                      <a:endParaRPr lang="ar-SA" sz="26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6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مشتريات 7 محرم</a:t>
                      </a: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6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مشتريات 19 محرم</a:t>
                      </a: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600" b="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FIFO COGS</a:t>
                      </a:r>
                      <a:endParaRPr lang="ar-SA" sz="2600" b="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7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A" sz="24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23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6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مخزون</a:t>
                      </a:r>
                      <a:r>
                        <a:rPr lang="ar-SA" sz="2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اخر المدة</a:t>
                      </a:r>
                      <a:endParaRPr lang="ar-SA" sz="2600" b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</a:t>
                      </a:r>
                      <a:endParaRPr lang="ar-SA" sz="240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</a:t>
                      </a:r>
                      <a:endParaRPr lang="ar-SA" sz="240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15</a:t>
                      </a:r>
                      <a:endParaRPr lang="ar-SA" sz="240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4">
                <a:extLst>
                  <a:ext uri="{FF2B5EF4-FFF2-40B4-BE49-F238E27FC236}">
                    <a16:creationId xmlns:a16="http://schemas.microsoft.com/office/drawing/2014/main" id="{54FE6092-88B6-40CA-9F26-EEEC528C2B31}"/>
                  </a:ext>
                </a:extLst>
              </p:cNvPr>
              <p:cNvSpPr txBox="1"/>
              <p:nvPr/>
            </p:nvSpPr>
            <p:spPr>
              <a:xfrm>
                <a:off x="5654809" y="2475538"/>
                <a:ext cx="495649" cy="52322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SA" sz="2800" b="1" i="1" smtClean="0">
                          <a:latin typeface="Cambria Math"/>
                        </a:rPr>
                        <m:t>×</m:t>
                      </m:r>
                    </m:oMath>
                  </m:oMathPara>
                </a14:m>
                <a:endParaRPr lang="ar-SA" sz="2800" b="1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>
          <p:sp>
            <p:nvSpPr>
              <p:cNvPr id="10" name="TextBox 4">
                <a:extLst>
                  <a:ext uri="{FF2B5EF4-FFF2-40B4-BE49-F238E27FC236}">
                    <a16:creationId xmlns:a16="http://schemas.microsoft.com/office/drawing/2014/main" id="{54FE6092-88B6-40CA-9F26-EEEC528C2B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4809" y="2475538"/>
                <a:ext cx="495649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5">
                <a:extLst>
                  <a:ext uri="{FF2B5EF4-FFF2-40B4-BE49-F238E27FC236}">
                    <a16:creationId xmlns:a16="http://schemas.microsoft.com/office/drawing/2014/main" id="{857D6158-19F4-48E2-9A8B-4539ED636F61}"/>
                  </a:ext>
                </a:extLst>
              </p:cNvPr>
              <p:cNvSpPr txBox="1"/>
              <p:nvPr/>
            </p:nvSpPr>
            <p:spPr>
              <a:xfrm>
                <a:off x="5654809" y="3121228"/>
                <a:ext cx="495649" cy="52322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SA" sz="2800" b="1" i="1" smtClean="0">
                          <a:latin typeface="Cambria Math"/>
                        </a:rPr>
                        <m:t>×</m:t>
                      </m:r>
                    </m:oMath>
                  </m:oMathPara>
                </a14:m>
                <a:endParaRPr lang="ar-SA" sz="2800" b="1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>
          <p:sp>
            <p:nvSpPr>
              <p:cNvPr id="11" name="TextBox 5">
                <a:extLst>
                  <a:ext uri="{FF2B5EF4-FFF2-40B4-BE49-F238E27FC236}">
                    <a16:creationId xmlns:a16="http://schemas.microsoft.com/office/drawing/2014/main" id="{857D6158-19F4-48E2-9A8B-4539ED636F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4809" y="3121228"/>
                <a:ext cx="49564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6">
                <a:extLst>
                  <a:ext uri="{FF2B5EF4-FFF2-40B4-BE49-F238E27FC236}">
                    <a16:creationId xmlns:a16="http://schemas.microsoft.com/office/drawing/2014/main" id="{C4F88084-4953-44FD-AA82-E33E0B90E5B5}"/>
                  </a:ext>
                </a:extLst>
              </p:cNvPr>
              <p:cNvSpPr txBox="1"/>
              <p:nvPr/>
            </p:nvSpPr>
            <p:spPr>
              <a:xfrm>
                <a:off x="5654809" y="3707328"/>
                <a:ext cx="495649" cy="52322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SA" sz="2800" b="1" i="1" smtClean="0">
                          <a:latin typeface="Cambria Math"/>
                        </a:rPr>
                        <m:t>×</m:t>
                      </m:r>
                    </m:oMath>
                  </m:oMathPara>
                </a14:m>
                <a:endParaRPr lang="ar-SA" sz="2800" b="1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>
          <p:sp>
            <p:nvSpPr>
              <p:cNvPr id="13" name="TextBox 6">
                <a:extLst>
                  <a:ext uri="{FF2B5EF4-FFF2-40B4-BE49-F238E27FC236}">
                    <a16:creationId xmlns:a16="http://schemas.microsoft.com/office/drawing/2014/main" id="{C4F88084-4953-44FD-AA82-E33E0B90E5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4809" y="3707328"/>
                <a:ext cx="495649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7">
                <a:extLst>
                  <a:ext uri="{FF2B5EF4-FFF2-40B4-BE49-F238E27FC236}">
                    <a16:creationId xmlns:a16="http://schemas.microsoft.com/office/drawing/2014/main" id="{82C3C34B-EC04-4378-BFC7-31A602CEBCEF}"/>
                  </a:ext>
                </a:extLst>
              </p:cNvPr>
              <p:cNvSpPr txBox="1"/>
              <p:nvPr/>
            </p:nvSpPr>
            <p:spPr>
              <a:xfrm>
                <a:off x="5654808" y="5048489"/>
                <a:ext cx="495649" cy="52322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SA" sz="2800" b="1" i="1" smtClean="0">
                          <a:latin typeface="Cambria Math"/>
                        </a:rPr>
                        <m:t>×</m:t>
                      </m:r>
                    </m:oMath>
                  </m:oMathPara>
                </a14:m>
                <a:endParaRPr lang="ar-SA" sz="2800" b="1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>
          <p:sp>
            <p:nvSpPr>
              <p:cNvPr id="14" name="TextBox 7">
                <a:extLst>
                  <a:ext uri="{FF2B5EF4-FFF2-40B4-BE49-F238E27FC236}">
                    <a16:creationId xmlns:a16="http://schemas.microsoft.com/office/drawing/2014/main" id="{82C3C34B-EC04-4378-BFC7-31A602CEBC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4808" y="5048489"/>
                <a:ext cx="495649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6111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B0F104F-A524-4929-8454-EF406D6F5AEA}"/>
              </a:ext>
            </a:extLst>
          </p:cNvPr>
          <p:cNvSpPr/>
          <p:nvPr/>
        </p:nvSpPr>
        <p:spPr>
          <a:xfrm>
            <a:off x="326572" y="990532"/>
            <a:ext cx="11485984" cy="52207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E76C6E5-C3DA-42D7-B1D4-766024C4B98E}"/>
              </a:ext>
            </a:extLst>
          </p:cNvPr>
          <p:cNvSpPr/>
          <p:nvPr/>
        </p:nvSpPr>
        <p:spPr>
          <a:xfrm>
            <a:off x="3084308" y="646758"/>
            <a:ext cx="6288291" cy="791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ثانيا: طريقة </a:t>
            </a:r>
            <a:r>
              <a:rPr lang="en-US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LIFO COGS</a:t>
            </a:r>
            <a:endParaRPr lang="ar-SA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EDF95CB9-E652-455B-A74D-E1830FCA80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8" name="مستطيل 6">
            <a:extLst>
              <a:ext uri="{FF2B5EF4-FFF2-40B4-BE49-F238E27FC236}">
                <a16:creationId xmlns:a16="http://schemas.microsoft.com/office/drawing/2014/main" id="{3834CAEC-73E0-422D-A923-588FC03272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الحادية عشر </a:t>
            </a:r>
          </a:p>
        </p:txBody>
      </p:sp>
      <p:graphicFrame>
        <p:nvGraphicFramePr>
          <p:cNvPr id="15" name="Content Placeholder 3">
            <a:extLst>
              <a:ext uri="{FF2B5EF4-FFF2-40B4-BE49-F238E27FC236}">
                <a16:creationId xmlns:a16="http://schemas.microsoft.com/office/drawing/2014/main" id="{F9D67F9B-68A0-4199-84EB-343C2111A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8201531"/>
              </p:ext>
            </p:extLst>
          </p:nvPr>
        </p:nvGraphicFramePr>
        <p:xfrm>
          <a:off x="1634252" y="2064421"/>
          <a:ext cx="8923496" cy="3749040"/>
        </p:xfrm>
        <a:graphic>
          <a:graphicData uri="http://schemas.openxmlformats.org/drawingml/2006/table">
            <a:tbl>
              <a:tblPr rtl="1" firstRow="1" bandRow="1">
                <a:tableStyleId>{BDBED569-4797-4DF1-A0F4-6AAB3CD982D8}</a:tableStyleId>
              </a:tblPr>
              <a:tblGrid>
                <a:gridCol w="2230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0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08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08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286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A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الوحدات</a:t>
                      </a: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تكلفة</a:t>
                      </a:r>
                      <a:r>
                        <a:rPr lang="ar-SA" sz="24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الوحدة</a:t>
                      </a:r>
                      <a:endParaRPr lang="ar-SA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اجمالي القيمة</a:t>
                      </a:r>
                    </a:p>
                  </a:txBody>
                  <a:tcPr>
                    <a:solidFill>
                      <a:srgbClr val="CCC4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مشتريات 19 محرم</a:t>
                      </a:r>
                      <a:endParaRPr lang="ar-SA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54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مشتريات 7 محرم</a:t>
                      </a:r>
                      <a:endParaRPr lang="ar-SA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FIFO COGS</a:t>
                      </a:r>
                      <a:endParaRPr lang="ar-SA" sz="24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7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A" sz="24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31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مخزون</a:t>
                      </a:r>
                      <a:r>
                        <a:rPr lang="ar-SA" sz="24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اخر المدة</a:t>
                      </a:r>
                      <a:endParaRPr lang="ar-SA" sz="24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(1×3) + (2×2)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وحدة</a:t>
                      </a:r>
                      <a:r>
                        <a:rPr lang="ar-SA" sz="24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بتكلفة 3 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ووحدتان بتكلفة 2</a:t>
                      </a:r>
                      <a:endParaRPr lang="ar-SA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4">
                <a:extLst>
                  <a:ext uri="{FF2B5EF4-FFF2-40B4-BE49-F238E27FC236}">
                    <a16:creationId xmlns:a16="http://schemas.microsoft.com/office/drawing/2014/main" id="{87089C88-44D6-4F41-AFCB-159EF99F369F}"/>
                  </a:ext>
                </a:extLst>
              </p:cNvPr>
              <p:cNvSpPr txBox="1"/>
              <p:nvPr/>
            </p:nvSpPr>
            <p:spPr>
              <a:xfrm>
                <a:off x="5859397" y="2716455"/>
                <a:ext cx="473206" cy="492443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SA" sz="2600" b="1" i="1" smtClean="0">
                          <a:latin typeface="Cambria Math"/>
                        </a:rPr>
                        <m:t>×</m:t>
                      </m:r>
                    </m:oMath>
                  </m:oMathPara>
                </a14:m>
                <a:endParaRPr lang="ar-SA" sz="2600" b="1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>
          <p:sp>
            <p:nvSpPr>
              <p:cNvPr id="16" name="TextBox 4">
                <a:extLst>
                  <a:ext uri="{FF2B5EF4-FFF2-40B4-BE49-F238E27FC236}">
                    <a16:creationId xmlns:a16="http://schemas.microsoft.com/office/drawing/2014/main" id="{87089C88-44D6-4F41-AFCB-159EF99F36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9397" y="2716455"/>
                <a:ext cx="473206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5">
                <a:extLst>
                  <a:ext uri="{FF2B5EF4-FFF2-40B4-BE49-F238E27FC236}">
                    <a16:creationId xmlns:a16="http://schemas.microsoft.com/office/drawing/2014/main" id="{A1EB9215-4DD7-4206-8FAF-47B3E783E4C5}"/>
                  </a:ext>
                </a:extLst>
              </p:cNvPr>
              <p:cNvSpPr txBox="1"/>
              <p:nvPr/>
            </p:nvSpPr>
            <p:spPr>
              <a:xfrm>
                <a:off x="5859397" y="3325303"/>
                <a:ext cx="473206" cy="492443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SA" sz="2600" b="1" i="1" smtClean="0">
                          <a:latin typeface="Cambria Math"/>
                        </a:rPr>
                        <m:t>×</m:t>
                      </m:r>
                    </m:oMath>
                  </m:oMathPara>
                </a14:m>
                <a:endParaRPr lang="ar-SA" sz="2600" b="1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>
          <p:sp>
            <p:nvSpPr>
              <p:cNvPr id="17" name="TextBox 5">
                <a:extLst>
                  <a:ext uri="{FF2B5EF4-FFF2-40B4-BE49-F238E27FC236}">
                    <a16:creationId xmlns:a16="http://schemas.microsoft.com/office/drawing/2014/main" id="{A1EB9215-4DD7-4206-8FAF-47B3E783E4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9397" y="3325303"/>
                <a:ext cx="473206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3128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B0F104F-A524-4929-8454-EF406D6F5AEA}"/>
              </a:ext>
            </a:extLst>
          </p:cNvPr>
          <p:cNvSpPr/>
          <p:nvPr/>
        </p:nvSpPr>
        <p:spPr>
          <a:xfrm>
            <a:off x="244685" y="990531"/>
            <a:ext cx="11485984" cy="52207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E76C6E5-C3DA-42D7-B1D4-766024C4B98E}"/>
              </a:ext>
            </a:extLst>
          </p:cNvPr>
          <p:cNvSpPr/>
          <p:nvPr/>
        </p:nvSpPr>
        <p:spPr>
          <a:xfrm>
            <a:off x="2008262" y="589660"/>
            <a:ext cx="736433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EDF95CB9-E652-455B-A74D-E1830FCA80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8" name="مستطيل 6">
            <a:extLst>
              <a:ext uri="{FF2B5EF4-FFF2-40B4-BE49-F238E27FC236}">
                <a16:creationId xmlns:a16="http://schemas.microsoft.com/office/drawing/2014/main" id="{3834CAEC-73E0-422D-A923-588FC03272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الحادية عشر 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7249815-DDC1-43EA-B904-78932A86E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2847" y="2222010"/>
            <a:ext cx="7406310" cy="215634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أولا:  نحسب متوسط التكلفة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38/10= 3.8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ar-SA" sz="2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تكلفة المبيعات (</a:t>
            </a:r>
            <a:r>
              <a:rPr lang="en-US" sz="2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COGS</a:t>
            </a:r>
            <a:r>
              <a:rPr lang="ar-SA" sz="2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 :    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عددالوحدات المباعة 7  ×  متوسط التكلفة  3.8 = 26.6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ar-SA" sz="2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مخزون اخر المدة:            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عدد الوحدات المتبقية 3   ×  متوسط التكلفة  3.8 = 11.4</a:t>
            </a:r>
          </a:p>
        </p:txBody>
      </p:sp>
      <p:sp>
        <p:nvSpPr>
          <p:cNvPr id="2" name="مربع نص 1"/>
          <p:cNvSpPr txBox="1"/>
          <p:nvPr/>
        </p:nvSpPr>
        <p:spPr>
          <a:xfrm>
            <a:off x="3331790" y="738355"/>
            <a:ext cx="493946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rtl="1"/>
            <a:r>
              <a:rPr lang="ar-SA" sz="3600" b="1" dirty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ثالثا</a:t>
            </a:r>
            <a:r>
              <a:rPr lang="ar-SA" sz="3600" b="1" dirty="0" smtClean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 </a:t>
            </a:r>
            <a:r>
              <a:rPr lang="en-US" sz="3600" b="1" dirty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Weighted </a:t>
            </a:r>
            <a:r>
              <a:rPr lang="en-US" sz="3600" b="1" dirty="0" smtClean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Average COGS</a:t>
            </a:r>
            <a:endParaRPr lang="ar-SA" sz="3600" b="1" dirty="0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4984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B0F104F-A524-4929-8454-EF406D6F5AEA}"/>
              </a:ext>
            </a:extLst>
          </p:cNvPr>
          <p:cNvSpPr/>
          <p:nvPr/>
        </p:nvSpPr>
        <p:spPr>
          <a:xfrm>
            <a:off x="179462" y="963235"/>
            <a:ext cx="11705053" cy="533711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E76C6E5-C3DA-42D7-B1D4-766024C4B98E}"/>
              </a:ext>
            </a:extLst>
          </p:cNvPr>
          <p:cNvSpPr/>
          <p:nvPr/>
        </p:nvSpPr>
        <p:spPr>
          <a:xfrm>
            <a:off x="1342072" y="372417"/>
            <a:ext cx="8501230" cy="5908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3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تقييم المخزون وتكلفة البضاعة المباعة في ظل الحالات الاقتصادية المختلفة</a:t>
            </a: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EDF95CB9-E652-455B-A74D-E1830FCA80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8" name="مستطيل 6">
            <a:extLst>
              <a:ext uri="{FF2B5EF4-FFF2-40B4-BE49-F238E27FC236}">
                <a16:creationId xmlns:a16="http://schemas.microsoft.com/office/drawing/2014/main" id="{3834CAEC-73E0-422D-A923-588FC03272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الحادية عشر 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904088CB-F8FC-4E9C-BBD3-0C035736AF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907689"/>
              </p:ext>
            </p:extLst>
          </p:nvPr>
        </p:nvGraphicFramePr>
        <p:xfrm>
          <a:off x="347208" y="1194319"/>
          <a:ext cx="11369560" cy="4874948"/>
        </p:xfrm>
        <a:graphic>
          <a:graphicData uri="http://schemas.openxmlformats.org/drawingml/2006/table">
            <a:tbl>
              <a:tblPr rtl="1" firstRow="1" bandRow="1">
                <a:tableStyleId>{BDBED569-4797-4DF1-A0F4-6AAB3CD982D8}</a:tableStyleId>
              </a:tblPr>
              <a:tblGrid>
                <a:gridCol w="1119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685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6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6917">
                <a:tc>
                  <a:txBody>
                    <a:bodyPr/>
                    <a:lstStyle/>
                    <a:p>
                      <a:pPr algn="just" rtl="1"/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الحالة الاقتصادية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الحساب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en-US" sz="2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FIFO</a:t>
                      </a:r>
                      <a:endParaRPr lang="ar-SA" sz="2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en-US" sz="2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LIFO</a:t>
                      </a:r>
                      <a:endParaRPr lang="ar-SA" sz="2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2848">
                <a:tc rowSpan="2">
                  <a:txBody>
                    <a:bodyPr/>
                    <a:lstStyle/>
                    <a:p>
                      <a:pPr algn="just" rtl="1"/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تضخم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مخزون</a:t>
                      </a:r>
                      <a:endParaRPr lang="en-US" sz="2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just" rtl="1"/>
                      <a:r>
                        <a:rPr lang="ar-SA" sz="20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اخر المدة</a:t>
                      </a:r>
                      <a:endParaRPr lang="ar-SA" sz="2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000" u="sng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أعلى</a:t>
                      </a:r>
                    </a:p>
                    <a:p>
                      <a:pPr algn="just" rtl="1"/>
                      <a:r>
                        <a:rPr lang="ar-SA" sz="2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لأنه يسعر وفق احدث الاسعار (المرتفعة بسبب التضخم) اما المخزون لاول</a:t>
                      </a:r>
                      <a:r>
                        <a:rPr lang="ar-SA" sz="20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المدة فقد تم تصريفة وفق للاسعار القديمة (الاقل)</a:t>
                      </a:r>
                    </a:p>
                    <a:p>
                      <a:pPr algn="just" rtl="1"/>
                      <a:r>
                        <a:rPr lang="ar-SA" sz="20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وهنا المخزون في القوائم المالية يظهر بقيمة مرتفعة</a:t>
                      </a:r>
                      <a:endParaRPr lang="ar-SA" sz="2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000" u="sng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أقل</a:t>
                      </a:r>
                    </a:p>
                    <a:p>
                      <a:pPr algn="just" rtl="1"/>
                      <a:r>
                        <a:rPr lang="ar-SA" sz="2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لان</a:t>
                      </a:r>
                      <a:r>
                        <a:rPr lang="ar-SA" sz="20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مخزون اخر المدة يسعر بأسعار قديمة مننخفضة</a:t>
                      </a:r>
                    </a:p>
                    <a:p>
                      <a:pPr algn="just" rtl="1"/>
                      <a:r>
                        <a:rPr lang="ar-SA" sz="20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وهنا المخزون يظهر في القوائم المالية بقيمة منخفضة</a:t>
                      </a:r>
                      <a:endParaRPr lang="ar-SA" sz="2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5561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en-US" sz="2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COGS</a:t>
                      </a:r>
                      <a:endParaRPr lang="ar-SA" sz="2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000" u="sng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أقل</a:t>
                      </a:r>
                    </a:p>
                    <a:p>
                      <a:pPr algn="just" rtl="1"/>
                      <a:r>
                        <a:rPr lang="ar-SA" sz="2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لأنها احتسبت بسعر البضاعة</a:t>
                      </a:r>
                      <a:r>
                        <a:rPr lang="ar-SA" sz="20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الواردة أولا بسعر منخفض</a:t>
                      </a:r>
                      <a:endParaRPr lang="ar-SA" sz="2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000" u="sng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أعلى</a:t>
                      </a:r>
                    </a:p>
                    <a:p>
                      <a:pPr algn="just" rtl="1"/>
                      <a:r>
                        <a:rPr lang="ar-SA" sz="2000" u="none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لأنها تباع بالسعر الاخير</a:t>
                      </a:r>
                      <a:r>
                        <a:rPr lang="ar-SA" sz="200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وهو المرتفع في ظل التضخم</a:t>
                      </a:r>
                      <a:endParaRPr lang="ar-SA" sz="2000" b="0" u="none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74">
                <a:tc rowSpan="2">
                  <a:txBody>
                    <a:bodyPr/>
                    <a:lstStyle/>
                    <a:p>
                      <a:pPr algn="just" rtl="1"/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كساد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مخزون</a:t>
                      </a:r>
                      <a:r>
                        <a:rPr lang="ar-SA" sz="20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اخر المدة</a:t>
                      </a:r>
                      <a:endParaRPr lang="ar-SA" sz="2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أقل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أعلى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6265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en-US" sz="2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COGS</a:t>
                      </a:r>
                      <a:endParaRPr lang="ar-SA" sz="2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000" u="sng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أعلى</a:t>
                      </a:r>
                    </a:p>
                    <a:p>
                      <a:pPr algn="just" rtl="1"/>
                      <a:r>
                        <a:rPr lang="ar-SA" sz="2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لأنها احتسبت بسعر الوارد</a:t>
                      </a:r>
                      <a:r>
                        <a:rPr lang="ar-SA" sz="20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أولا المرتفعة قبل الكساد</a:t>
                      </a:r>
                      <a:endParaRPr lang="ar-SA" sz="2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000" u="sng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أقل</a:t>
                      </a:r>
                    </a:p>
                    <a:p>
                      <a:pPr algn="just" rtl="1"/>
                      <a:r>
                        <a:rPr lang="ar-SA" sz="2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لأنها</a:t>
                      </a:r>
                      <a:r>
                        <a:rPr lang="ar-SA" sz="20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احتسبت بسعر الوارد أخيرا المنخفضة خلال الكساد</a:t>
                      </a:r>
                      <a:endParaRPr lang="ar-SA" sz="2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446361"/>
      </p:ext>
    </p:extLst>
  </p:cSld>
  <p:clrMapOvr>
    <a:masterClrMapping/>
  </p:clrMapOvr>
</p:sld>
</file>

<file path=ppt/theme/theme1.xml><?xml version="1.0" encoding="utf-8"?>
<a:theme xmlns:a="http://schemas.openxmlformats.org/drawingml/2006/main" name="أطلس">
  <a:themeElements>
    <a:clrScheme name="Custom 6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333366"/>
      </a:accent1>
      <a:accent2>
        <a:srgbClr val="A5644E"/>
      </a:accent2>
      <a:accent3>
        <a:srgbClr val="04A41F"/>
      </a:accent3>
      <a:accent4>
        <a:srgbClr val="C3986D"/>
      </a:accent4>
      <a:accent5>
        <a:srgbClr val="B5B1DB"/>
      </a:accent5>
      <a:accent6>
        <a:srgbClr val="A5A5A5"/>
      </a:accent6>
      <a:hlink>
        <a:srgbClr val="AD1F1F"/>
      </a:hlink>
      <a:folHlink>
        <a:srgbClr val="FFC42F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6B6228DE70F5479EC389D7DDCD1491" ma:contentTypeVersion="9" ma:contentTypeDescription="Create a new document." ma:contentTypeScope="" ma:versionID="74f92d17f084a3513c8d86786a86e51c">
  <xsd:schema xmlns:xsd="http://www.w3.org/2001/XMLSchema" xmlns:xs="http://www.w3.org/2001/XMLSchema" xmlns:p="http://schemas.microsoft.com/office/2006/metadata/properties" xmlns:ns3="1eb3fd51-1696-4624-be38-5ffb6b849aa0" targetNamespace="http://schemas.microsoft.com/office/2006/metadata/properties" ma:root="true" ma:fieldsID="b24d134c149547107dc2795a413fe02d" ns3:_="">
    <xsd:import namespace="1eb3fd51-1696-4624-be38-5ffb6b849a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b3fd51-1696-4624-be38-5ffb6b849a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9C3B8A-F1D5-4575-B1EA-3B90473073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b3fd51-1696-4624-be38-5ffb6b849a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36DFF8-F42E-4149-9336-B0C7B3DF28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8BF860-356A-4DA2-B581-57833F978803}">
  <ds:schemaRefs>
    <ds:schemaRef ds:uri="http://schemas.microsoft.com/office/2006/documentManagement/types"/>
    <ds:schemaRef ds:uri="1eb3fd51-1696-4624-be38-5ffb6b849aa0"/>
    <ds:schemaRef ds:uri="http://schemas.microsoft.com/office/infopath/2007/PartnerControls"/>
    <ds:schemaRef ds:uri="http://purl.org/dc/terms/"/>
    <ds:schemaRef ds:uri="http://www.w3.org/XML/1998/namespace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TM16401371[[fn=أطلس]]</Template>
  <TotalTime>8024</TotalTime>
  <Words>1931</Words>
  <Application>Microsoft Office PowerPoint</Application>
  <PresentationFormat>شاشة عريضة</PresentationFormat>
  <Paragraphs>360</Paragraphs>
  <Slides>26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10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37" baseType="lpstr">
      <vt:lpstr>Arial</vt:lpstr>
      <vt:lpstr>Calibri</vt:lpstr>
      <vt:lpstr>Calibri Light</vt:lpstr>
      <vt:lpstr>Cambria Math</vt:lpstr>
      <vt:lpstr>GE Thameen</vt:lpstr>
      <vt:lpstr>Rockwell</vt:lpstr>
      <vt:lpstr>Sakkal Majalla</vt:lpstr>
      <vt:lpstr>Times New Roman</vt:lpstr>
      <vt:lpstr>Twentieth Century</vt:lpstr>
      <vt:lpstr>Wingdings</vt:lpstr>
      <vt:lpstr>أطلس</vt:lpstr>
      <vt:lpstr>2411 مال مقدمة في الاستثمار  المحاضرة الحادية عشر أثر طرق احتساب المخزون على مؤشرات الأداء المالية</vt:lpstr>
      <vt:lpstr>عرض تقديمي في PowerPoint</vt:lpstr>
      <vt:lpstr>طرق احتساب المخزون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احتياطي LIFO</vt:lpstr>
      <vt:lpstr>عرض تقديمي في PowerPoint</vt:lpstr>
      <vt:lpstr>طرق احتساب المخزون</vt:lpstr>
      <vt:lpstr>طرق احتساب المخزون</vt:lpstr>
      <vt:lpstr>طرق احتساب المخزون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تسييل LIFO</vt:lpstr>
      <vt:lpstr>تسييل LIFO</vt:lpstr>
      <vt:lpstr>تسييل LIFO</vt:lpstr>
      <vt:lpstr>تسييل LIFO</vt:lpstr>
      <vt:lpstr>انتهت المحاضرة الحادية عشر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2411مال - مقدمة في الاستثمار</dc:title>
  <dc:creator>sarah alqwaizani</dc:creator>
  <cp:lastModifiedBy>maha suliman alqasim</cp:lastModifiedBy>
  <cp:revision>769</cp:revision>
  <dcterms:created xsi:type="dcterms:W3CDTF">2021-05-23T05:55:00Z</dcterms:created>
  <dcterms:modified xsi:type="dcterms:W3CDTF">2022-04-13T08:39:39Z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0x010100FD6B6228DE70F5479EC389D7DDCD1491</vt:lpwstr>
  </property>
</Properties>
</file>