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8"/>
  </p:notesMasterIdLst>
  <p:sldIdLst>
    <p:sldId id="256" r:id="rId2"/>
    <p:sldId id="257" r:id="rId3"/>
    <p:sldId id="270" r:id="rId4"/>
    <p:sldId id="258" r:id="rId5"/>
    <p:sldId id="259" r:id="rId6"/>
    <p:sldId id="260" r:id="rId7"/>
    <p:sldId id="261" r:id="rId8"/>
    <p:sldId id="262" r:id="rId9"/>
    <p:sldId id="264" r:id="rId10"/>
    <p:sldId id="271" r:id="rId11"/>
    <p:sldId id="265" r:id="rId12"/>
    <p:sldId id="266" r:id="rId13"/>
    <p:sldId id="267" r:id="rId14"/>
    <p:sldId id="268" r:id="rId15"/>
    <p:sldId id="269" r:id="rId16"/>
    <p:sldId id="272" r:id="rId17"/>
    <p:sldId id="303" r:id="rId18"/>
    <p:sldId id="334" r:id="rId19"/>
    <p:sldId id="280" r:id="rId20"/>
    <p:sldId id="289" r:id="rId21"/>
    <p:sldId id="290" r:id="rId22"/>
    <p:sldId id="291" r:id="rId23"/>
    <p:sldId id="292" r:id="rId24"/>
    <p:sldId id="293" r:id="rId25"/>
    <p:sldId id="263" r:id="rId26"/>
    <p:sldId id="294" r:id="rId27"/>
    <p:sldId id="295" r:id="rId28"/>
    <p:sldId id="316" r:id="rId29"/>
    <p:sldId id="277" r:id="rId30"/>
    <p:sldId id="276" r:id="rId31"/>
    <p:sldId id="306" r:id="rId32"/>
    <p:sldId id="281" r:id="rId33"/>
    <p:sldId id="287" r:id="rId34"/>
    <p:sldId id="282" r:id="rId35"/>
    <p:sldId id="288" r:id="rId36"/>
    <p:sldId id="283" r:id="rId37"/>
    <p:sldId id="284" r:id="rId38"/>
    <p:sldId id="305" r:id="rId39"/>
    <p:sldId id="335" r:id="rId40"/>
    <p:sldId id="307" r:id="rId41"/>
    <p:sldId id="308" r:id="rId42"/>
    <p:sldId id="309" r:id="rId43"/>
    <p:sldId id="310" r:id="rId44"/>
    <p:sldId id="314" r:id="rId45"/>
    <p:sldId id="318" r:id="rId46"/>
    <p:sldId id="319" r:id="rId47"/>
    <p:sldId id="336" r:id="rId48"/>
    <p:sldId id="320" r:id="rId49"/>
    <p:sldId id="325" r:id="rId50"/>
    <p:sldId id="322" r:id="rId51"/>
    <p:sldId id="323" r:id="rId52"/>
    <p:sldId id="324" r:id="rId53"/>
    <p:sldId id="326" r:id="rId54"/>
    <p:sldId id="321" r:id="rId55"/>
    <p:sldId id="332" r:id="rId56"/>
    <p:sldId id="347" r:id="rId57"/>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ADAA"/>
    <a:srgbClr val="C5F7E1"/>
    <a:srgbClr val="C8F7E9"/>
    <a:srgbClr val="9EF7DA"/>
    <a:srgbClr val="A6F7DA"/>
    <a:srgbClr val="1DF7E4"/>
    <a:srgbClr val="26F7CC"/>
    <a:srgbClr val="4EF7F3"/>
    <a:srgbClr val="4D9FAD"/>
    <a:srgbClr val="4085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93"/>
    <p:restoredTop sz="89884" autoAdjust="0"/>
  </p:normalViewPr>
  <p:slideViewPr>
    <p:cSldViewPr>
      <p:cViewPr varScale="1">
        <p:scale>
          <a:sx n="92" d="100"/>
          <a:sy n="92" d="100"/>
        </p:scale>
        <p:origin x="704"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BDB136B5-8817-4F05-9C2A-69E996C4BE66}" type="datetimeFigureOut">
              <a:rPr lang="en-US" smtClean="0"/>
              <a:pPr/>
              <a:t>4/22/25</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B9575526-1CB7-40AC-BED2-654F094F3760}" type="slidenum">
              <a:rPr lang="en-US" smtClean="0"/>
              <a:pPr/>
              <a:t>‹#›</a:t>
            </a:fld>
            <a:endParaRPr lang="en-US"/>
          </a:p>
        </p:txBody>
      </p:sp>
    </p:spTree>
    <p:extLst>
      <p:ext uri="{BB962C8B-B14F-4D97-AF65-F5344CB8AC3E}">
        <p14:creationId xmlns:p14="http://schemas.microsoft.com/office/powerpoint/2010/main" val="867739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575526-1CB7-40AC-BED2-654F094F376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a:solidFill>
                  <a:schemeClr val="tx1"/>
                </a:solidFill>
                <a:effectLst/>
                <a:latin typeface="+mn-lt"/>
                <a:ea typeface="+mn-ea"/>
                <a:cs typeface="+mn-cs"/>
              </a:rPr>
              <a:t>the </a:t>
            </a:r>
            <a:r>
              <a:rPr lang="en-US" sz="1200" b="1" i="0" u="none" strike="noStrike" kern="1200" dirty="0">
                <a:solidFill>
                  <a:schemeClr val="tx1"/>
                </a:solidFill>
                <a:effectLst/>
                <a:latin typeface="+mn-lt"/>
                <a:ea typeface="+mn-ea"/>
                <a:cs typeface="+mn-cs"/>
              </a:rPr>
              <a:t>Beer</a:t>
            </a:r>
            <a:r>
              <a:rPr lang="en-US" sz="1200" b="0" i="0" u="none" strike="noStrike" kern="1200" dirty="0">
                <a:solidFill>
                  <a:schemeClr val="tx1"/>
                </a:solidFill>
                <a:effectLst/>
                <a:latin typeface="+mn-lt"/>
                <a:ea typeface="+mn-ea"/>
                <a:cs typeface="+mn-cs"/>
              </a:rPr>
              <a:t>-Lambert </a:t>
            </a:r>
            <a:r>
              <a:rPr lang="en-US" sz="1200" b="1" i="0" u="none" strike="noStrike" kern="1200" dirty="0">
                <a:solidFill>
                  <a:schemeClr val="tx1"/>
                </a:solidFill>
                <a:effectLst/>
                <a:latin typeface="+mn-lt"/>
                <a:ea typeface="+mn-ea"/>
                <a:cs typeface="+mn-cs"/>
              </a:rPr>
              <a:t>law</a:t>
            </a:r>
            <a:r>
              <a:rPr lang="en-US" sz="1200" b="0" i="0" u="none" strike="noStrike" kern="1200" dirty="0">
                <a:solidFill>
                  <a:schemeClr val="tx1"/>
                </a:solidFill>
                <a:effectLst/>
                <a:latin typeface="+mn-lt"/>
                <a:ea typeface="+mn-ea"/>
                <a:cs typeface="+mn-cs"/>
              </a:rPr>
              <a:t> states that there is a linear relationship between the concentration and the </a:t>
            </a:r>
            <a:r>
              <a:rPr lang="en-US" sz="1200" b="1" i="0" u="none" strike="noStrike" kern="1200" dirty="0">
                <a:solidFill>
                  <a:schemeClr val="tx1"/>
                </a:solidFill>
                <a:effectLst/>
                <a:latin typeface="+mn-lt"/>
                <a:ea typeface="+mn-ea"/>
                <a:cs typeface="+mn-cs"/>
              </a:rPr>
              <a:t>absorbance</a:t>
            </a:r>
            <a:r>
              <a:rPr lang="en-US" sz="1200" b="0" i="0" u="none" strike="noStrike" kern="1200" dirty="0">
                <a:solidFill>
                  <a:schemeClr val="tx1"/>
                </a:solidFill>
                <a:effectLst/>
                <a:latin typeface="+mn-lt"/>
                <a:ea typeface="+mn-ea"/>
                <a:cs typeface="+mn-cs"/>
              </a:rPr>
              <a:t> of the solution, which enables the concentration of a solution to be calculated by measuring its </a:t>
            </a:r>
            <a:r>
              <a:rPr lang="en-US" sz="1200" b="1" i="0" u="none" strike="noStrike" kern="1200" dirty="0">
                <a:solidFill>
                  <a:schemeClr val="tx1"/>
                </a:solidFill>
                <a:effectLst/>
                <a:latin typeface="+mn-lt"/>
                <a:ea typeface="+mn-ea"/>
                <a:cs typeface="+mn-cs"/>
              </a:rPr>
              <a:t>absorbance </a:t>
            </a:r>
            <a:r>
              <a:rPr lang="en-US" sz="1200" b="0" i="0" u="none" strike="noStrike" kern="1200" dirty="0">
                <a:solidFill>
                  <a:schemeClr val="tx1"/>
                </a:solidFill>
                <a:effectLst/>
                <a:latin typeface="+mn-lt"/>
                <a:ea typeface="+mn-ea"/>
                <a:cs typeface="+mn-cs"/>
              </a:rPr>
              <a:t>extinction coefficient or molar absorptivity</a:t>
            </a:r>
            <a:endParaRPr lang="en-US" dirty="0"/>
          </a:p>
        </p:txBody>
      </p:sp>
      <p:sp>
        <p:nvSpPr>
          <p:cNvPr id="4" name="Slide Number Placeholder 3"/>
          <p:cNvSpPr>
            <a:spLocks noGrp="1"/>
          </p:cNvSpPr>
          <p:nvPr>
            <p:ph type="sldNum" sz="quarter" idx="10"/>
          </p:nvPr>
        </p:nvSpPr>
        <p:spPr/>
        <p:txBody>
          <a:bodyPr/>
          <a:lstStyle/>
          <a:p>
            <a:fld id="{B9575526-1CB7-40AC-BED2-654F094F3760}"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575526-1CB7-40AC-BED2-654F094F3760}"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575526-1CB7-40AC-BED2-654F094F3760}"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575526-1CB7-40AC-BED2-654F094F3760}"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575526-1CB7-40AC-BED2-654F094F3760}" type="slidenum">
              <a:rPr lang="en-US" smtClean="0"/>
              <a:pPr/>
              <a:t>36</a:t>
            </a:fld>
            <a:endParaRPr lang="en-US"/>
          </a:p>
        </p:txBody>
      </p:sp>
    </p:spTree>
    <p:extLst>
      <p:ext uri="{BB962C8B-B14F-4D97-AF65-F5344CB8AC3E}">
        <p14:creationId xmlns:p14="http://schemas.microsoft.com/office/powerpoint/2010/main" val="3706830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575526-1CB7-40AC-BED2-654F094F3760}" type="slidenum">
              <a:rPr lang="en-US" smtClean="0"/>
              <a:pPr/>
              <a:t>51</a:t>
            </a:fld>
            <a:endParaRPr lang="en-US"/>
          </a:p>
        </p:txBody>
      </p:sp>
    </p:spTree>
    <p:extLst>
      <p:ext uri="{BB962C8B-B14F-4D97-AF65-F5344CB8AC3E}">
        <p14:creationId xmlns:p14="http://schemas.microsoft.com/office/powerpoint/2010/main" val="4004172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575526-1CB7-40AC-BED2-654F094F3760}" type="slidenum">
              <a:rPr lang="en-US" smtClean="0"/>
              <a:pPr/>
              <a:t>54</a:t>
            </a:fld>
            <a:endParaRPr lang="en-US"/>
          </a:p>
        </p:txBody>
      </p:sp>
    </p:spTree>
    <p:extLst>
      <p:ext uri="{BB962C8B-B14F-4D97-AF65-F5344CB8AC3E}">
        <p14:creationId xmlns:p14="http://schemas.microsoft.com/office/powerpoint/2010/main" val="2241143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575526-1CB7-40AC-BED2-654F094F3760}" type="slidenum">
              <a:rPr lang="en-US" smtClean="0"/>
              <a:pPr/>
              <a:t>55</a:t>
            </a:fld>
            <a:endParaRPr lang="en-US"/>
          </a:p>
        </p:txBody>
      </p:sp>
    </p:spTree>
    <p:extLst>
      <p:ext uri="{BB962C8B-B14F-4D97-AF65-F5344CB8AC3E}">
        <p14:creationId xmlns:p14="http://schemas.microsoft.com/office/powerpoint/2010/main" val="427176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575526-1CB7-40AC-BED2-654F094F376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a:solidFill>
                  <a:schemeClr val="tx1"/>
                </a:solidFill>
                <a:effectLst/>
                <a:latin typeface="+mn-lt"/>
                <a:ea typeface="+mn-ea"/>
                <a:cs typeface="+mn-cs"/>
              </a:rPr>
              <a:t>Angstrom</a:t>
            </a:r>
          </a:p>
          <a:p>
            <a:r>
              <a:rPr lang="en-US" sz="1200" b="1" i="0" u="none" strike="noStrike" kern="1200" dirty="0">
                <a:solidFill>
                  <a:schemeClr val="tx1"/>
                </a:solidFill>
                <a:effectLst/>
                <a:latin typeface="+mn-lt"/>
                <a:ea typeface="+mn-ea"/>
                <a:cs typeface="+mn-cs"/>
              </a:rPr>
              <a:t>Angstrom</a:t>
            </a:r>
            <a:r>
              <a:rPr lang="en-US" sz="1200" b="0" i="0" u="none" strike="noStrike" kern="1200" dirty="0">
                <a:solidFill>
                  <a:schemeClr val="tx1"/>
                </a:solidFill>
                <a:effectLst/>
                <a:latin typeface="+mn-lt"/>
                <a:ea typeface="+mn-ea"/>
                <a:cs typeface="+mn-cs"/>
              </a:rPr>
              <a:t> (</a:t>
            </a:r>
            <a:r>
              <a:rPr lang="en-US" sz="1200" b="1" i="0" u="none" strike="noStrike" kern="1200" dirty="0" err="1">
                <a:solidFill>
                  <a:schemeClr val="tx1"/>
                </a:solidFill>
                <a:effectLst/>
                <a:latin typeface="+mn-lt"/>
                <a:ea typeface="+mn-ea"/>
                <a:cs typeface="+mn-cs"/>
              </a:rPr>
              <a:t>Å</a:t>
            </a:r>
            <a:r>
              <a:rPr lang="en-US" sz="1200" b="0" i="0" u="none" strike="noStrike" kern="1200" dirty="0">
                <a:solidFill>
                  <a:schemeClr val="tx1"/>
                </a:solidFill>
                <a:effectLst/>
                <a:latin typeface="+mn-lt"/>
                <a:ea typeface="+mn-ea"/>
                <a:cs typeface="+mn-cs"/>
              </a:rPr>
              <a:t>), unit of length used chiefly in measuring wavelengths of light, equal to 10</a:t>
            </a:r>
            <a:r>
              <a:rPr lang="en-US" sz="1200" b="0" i="0" u="none" strike="noStrike" kern="1200" baseline="30000" dirty="0">
                <a:solidFill>
                  <a:schemeClr val="tx1"/>
                </a:solidFill>
                <a:effectLst/>
                <a:latin typeface="+mn-lt"/>
                <a:ea typeface="+mn-ea"/>
                <a:cs typeface="+mn-cs"/>
              </a:rPr>
              <a:t>−10</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metre</a:t>
            </a:r>
            <a:r>
              <a:rPr lang="en-US" sz="1200" b="0" i="0" u="none" strike="noStrike" kern="1200" dirty="0">
                <a:solidFill>
                  <a:schemeClr val="tx1"/>
                </a:solidFill>
                <a:effectLst/>
                <a:latin typeface="+mn-lt"/>
                <a:ea typeface="+mn-ea"/>
                <a:cs typeface="+mn-cs"/>
              </a:rPr>
              <a:t>, or 0.1 nanometer. </a:t>
            </a:r>
            <a:endParaRPr lang="en-US" dirty="0"/>
          </a:p>
        </p:txBody>
      </p:sp>
      <p:sp>
        <p:nvSpPr>
          <p:cNvPr id="4" name="Slide Number Placeholder 3"/>
          <p:cNvSpPr>
            <a:spLocks noGrp="1"/>
          </p:cNvSpPr>
          <p:nvPr>
            <p:ph type="sldNum" sz="quarter" idx="10"/>
          </p:nvPr>
        </p:nvSpPr>
        <p:spPr/>
        <p:txBody>
          <a:bodyPr/>
          <a:lstStyle/>
          <a:p>
            <a:fld id="{B9575526-1CB7-40AC-BED2-654F094F3760}"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575526-1CB7-40AC-BED2-654F094F3760}"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575526-1CB7-40AC-BED2-654F094F3760}"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575526-1CB7-40AC-BED2-654F094F3760}"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575526-1CB7-40AC-BED2-654F094F3760}"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665C1E-9316-4D1E-B903-666C2FF9F1C9}"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575526-1CB7-40AC-BED2-654F094F3760}"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B3D60-ADA6-DF41-A594-AAD00C15F0D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2F1C7A9-D3E0-A648-89D2-102811CFA3C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D995E4C-37C9-D243-9045-42F176885994}"/>
              </a:ext>
            </a:extLst>
          </p:cNvPr>
          <p:cNvSpPr>
            <a:spLocks noGrp="1"/>
          </p:cNvSpPr>
          <p:nvPr>
            <p:ph type="dt" sz="half" idx="10"/>
          </p:nvPr>
        </p:nvSpPr>
        <p:spPr/>
        <p:txBody>
          <a:bodyPr/>
          <a:lstStyle/>
          <a:p>
            <a:fld id="{AAE55896-9504-4DCD-862E-2981682F729B}" type="datetimeFigureOut">
              <a:rPr lang="en-US" smtClean="0"/>
              <a:pPr/>
              <a:t>4/22/25</a:t>
            </a:fld>
            <a:endParaRPr lang="en-US"/>
          </a:p>
        </p:txBody>
      </p:sp>
      <p:sp>
        <p:nvSpPr>
          <p:cNvPr id="5" name="Footer Placeholder 4">
            <a:extLst>
              <a:ext uri="{FF2B5EF4-FFF2-40B4-BE49-F238E27FC236}">
                <a16:creationId xmlns:a16="http://schemas.microsoft.com/office/drawing/2014/main" id="{24035DFA-9C61-1E45-8332-1C5D1CEACA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EA3F76-BD76-904A-9DB5-2649E892E703}"/>
              </a:ext>
            </a:extLst>
          </p:cNvPr>
          <p:cNvSpPr>
            <a:spLocks noGrp="1"/>
          </p:cNvSpPr>
          <p:nvPr>
            <p:ph type="sldNum" sz="quarter" idx="12"/>
          </p:nvPr>
        </p:nvSpPr>
        <p:spPr/>
        <p:txBody>
          <a:bodyPr/>
          <a:lstStyle/>
          <a:p>
            <a:fld id="{8F41EFD3-CFAD-4266-8F67-8BEFF36DB673}" type="slidenum">
              <a:rPr lang="en-US" smtClean="0"/>
              <a:pPr/>
              <a:t>‹#›</a:t>
            </a:fld>
            <a:endParaRPr lang="en-US"/>
          </a:p>
        </p:txBody>
      </p:sp>
    </p:spTree>
    <p:extLst>
      <p:ext uri="{BB962C8B-B14F-4D97-AF65-F5344CB8AC3E}">
        <p14:creationId xmlns:p14="http://schemas.microsoft.com/office/powerpoint/2010/main" val="3968040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A6D03-3130-D445-ACA0-9A83CBCAEC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60F992-7464-204B-9EA6-C6B714BE85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D1E966-D8F7-7C4C-B890-8F32C7E14B5C}"/>
              </a:ext>
            </a:extLst>
          </p:cNvPr>
          <p:cNvSpPr>
            <a:spLocks noGrp="1"/>
          </p:cNvSpPr>
          <p:nvPr>
            <p:ph type="dt" sz="half" idx="10"/>
          </p:nvPr>
        </p:nvSpPr>
        <p:spPr/>
        <p:txBody>
          <a:bodyPr/>
          <a:lstStyle/>
          <a:p>
            <a:fld id="{AAE55896-9504-4DCD-862E-2981682F729B}" type="datetimeFigureOut">
              <a:rPr lang="en-US" smtClean="0"/>
              <a:pPr/>
              <a:t>4/22/25</a:t>
            </a:fld>
            <a:endParaRPr lang="en-US"/>
          </a:p>
        </p:txBody>
      </p:sp>
      <p:sp>
        <p:nvSpPr>
          <p:cNvPr id="5" name="Footer Placeholder 4">
            <a:extLst>
              <a:ext uri="{FF2B5EF4-FFF2-40B4-BE49-F238E27FC236}">
                <a16:creationId xmlns:a16="http://schemas.microsoft.com/office/drawing/2014/main" id="{44D584B5-2412-374B-85E2-CCA1CBB8E9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36467A-B696-A04C-9511-917F9E559054}"/>
              </a:ext>
            </a:extLst>
          </p:cNvPr>
          <p:cNvSpPr>
            <a:spLocks noGrp="1"/>
          </p:cNvSpPr>
          <p:nvPr>
            <p:ph type="sldNum" sz="quarter" idx="12"/>
          </p:nvPr>
        </p:nvSpPr>
        <p:spPr/>
        <p:txBody>
          <a:bodyPr/>
          <a:lstStyle/>
          <a:p>
            <a:fld id="{8F41EFD3-CFAD-4266-8F67-8BEFF36DB673}" type="slidenum">
              <a:rPr lang="en-US" smtClean="0"/>
              <a:pPr/>
              <a:t>‹#›</a:t>
            </a:fld>
            <a:endParaRPr lang="en-US"/>
          </a:p>
        </p:txBody>
      </p:sp>
    </p:spTree>
    <p:extLst>
      <p:ext uri="{BB962C8B-B14F-4D97-AF65-F5344CB8AC3E}">
        <p14:creationId xmlns:p14="http://schemas.microsoft.com/office/powerpoint/2010/main" val="2567622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8C781C-BEBF-0741-8F16-B578F51ECD3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DE70D3-11A6-DF44-96EA-67B41EE87449}"/>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EBF9BA-C908-8347-9E1E-1CA18D4FC80E}"/>
              </a:ext>
            </a:extLst>
          </p:cNvPr>
          <p:cNvSpPr>
            <a:spLocks noGrp="1"/>
          </p:cNvSpPr>
          <p:nvPr>
            <p:ph type="dt" sz="half" idx="10"/>
          </p:nvPr>
        </p:nvSpPr>
        <p:spPr/>
        <p:txBody>
          <a:bodyPr/>
          <a:lstStyle/>
          <a:p>
            <a:fld id="{AAE55896-9504-4DCD-862E-2981682F729B}" type="datetimeFigureOut">
              <a:rPr lang="en-US" smtClean="0"/>
              <a:pPr/>
              <a:t>4/22/25</a:t>
            </a:fld>
            <a:endParaRPr lang="en-US"/>
          </a:p>
        </p:txBody>
      </p:sp>
      <p:sp>
        <p:nvSpPr>
          <p:cNvPr id="5" name="Footer Placeholder 4">
            <a:extLst>
              <a:ext uri="{FF2B5EF4-FFF2-40B4-BE49-F238E27FC236}">
                <a16:creationId xmlns:a16="http://schemas.microsoft.com/office/drawing/2014/main" id="{E4C03245-F452-CA43-89BF-A068C5B48A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3111E-F6FB-7A45-B739-8D3634FD61FA}"/>
              </a:ext>
            </a:extLst>
          </p:cNvPr>
          <p:cNvSpPr>
            <a:spLocks noGrp="1"/>
          </p:cNvSpPr>
          <p:nvPr>
            <p:ph type="sldNum" sz="quarter" idx="12"/>
          </p:nvPr>
        </p:nvSpPr>
        <p:spPr/>
        <p:txBody>
          <a:bodyPr/>
          <a:lstStyle/>
          <a:p>
            <a:fld id="{8F41EFD3-CFAD-4266-8F67-8BEFF36DB673}" type="slidenum">
              <a:rPr lang="en-US" smtClean="0"/>
              <a:pPr/>
              <a:t>‹#›</a:t>
            </a:fld>
            <a:endParaRPr lang="en-US"/>
          </a:p>
        </p:txBody>
      </p:sp>
    </p:spTree>
    <p:extLst>
      <p:ext uri="{BB962C8B-B14F-4D97-AF65-F5344CB8AC3E}">
        <p14:creationId xmlns:p14="http://schemas.microsoft.com/office/powerpoint/2010/main" val="4134341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497AE-20F1-BB40-BB46-B36583333A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741850-3B72-B84C-A726-6CAA228691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B72C5C-A1BB-6840-BD4B-895B062A550C}"/>
              </a:ext>
            </a:extLst>
          </p:cNvPr>
          <p:cNvSpPr>
            <a:spLocks noGrp="1"/>
          </p:cNvSpPr>
          <p:nvPr>
            <p:ph type="dt" sz="half" idx="10"/>
          </p:nvPr>
        </p:nvSpPr>
        <p:spPr/>
        <p:txBody>
          <a:bodyPr/>
          <a:lstStyle/>
          <a:p>
            <a:fld id="{AAE55896-9504-4DCD-862E-2981682F729B}" type="datetimeFigureOut">
              <a:rPr lang="en-US" smtClean="0"/>
              <a:pPr/>
              <a:t>4/22/25</a:t>
            </a:fld>
            <a:endParaRPr lang="en-US"/>
          </a:p>
        </p:txBody>
      </p:sp>
      <p:sp>
        <p:nvSpPr>
          <p:cNvPr id="5" name="Footer Placeholder 4">
            <a:extLst>
              <a:ext uri="{FF2B5EF4-FFF2-40B4-BE49-F238E27FC236}">
                <a16:creationId xmlns:a16="http://schemas.microsoft.com/office/drawing/2014/main" id="{C6BF6089-81B2-BB4E-A504-BFCB9B49F3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EC8AB-AB1F-9047-A470-DD76F1804F8D}"/>
              </a:ext>
            </a:extLst>
          </p:cNvPr>
          <p:cNvSpPr>
            <a:spLocks noGrp="1"/>
          </p:cNvSpPr>
          <p:nvPr>
            <p:ph type="sldNum" sz="quarter" idx="12"/>
          </p:nvPr>
        </p:nvSpPr>
        <p:spPr/>
        <p:txBody>
          <a:bodyPr/>
          <a:lstStyle/>
          <a:p>
            <a:fld id="{8F41EFD3-CFAD-4266-8F67-8BEFF36DB673}" type="slidenum">
              <a:rPr lang="en-US" smtClean="0"/>
              <a:pPr/>
              <a:t>‹#›</a:t>
            </a:fld>
            <a:endParaRPr lang="en-US"/>
          </a:p>
        </p:txBody>
      </p:sp>
    </p:spTree>
    <p:extLst>
      <p:ext uri="{BB962C8B-B14F-4D97-AF65-F5344CB8AC3E}">
        <p14:creationId xmlns:p14="http://schemas.microsoft.com/office/powerpoint/2010/main" val="3192445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95B4B-2933-D741-B699-0B8A0117798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F25BFF1-B46B-DF4F-9490-4897DCDCAB4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64488C5-9426-2E49-A56E-C243FDABC295}"/>
              </a:ext>
            </a:extLst>
          </p:cNvPr>
          <p:cNvSpPr>
            <a:spLocks noGrp="1"/>
          </p:cNvSpPr>
          <p:nvPr>
            <p:ph type="dt" sz="half" idx="10"/>
          </p:nvPr>
        </p:nvSpPr>
        <p:spPr/>
        <p:txBody>
          <a:bodyPr/>
          <a:lstStyle/>
          <a:p>
            <a:fld id="{AAE55896-9504-4DCD-862E-2981682F729B}" type="datetimeFigureOut">
              <a:rPr lang="en-US" smtClean="0"/>
              <a:pPr/>
              <a:t>4/22/25</a:t>
            </a:fld>
            <a:endParaRPr lang="en-US"/>
          </a:p>
        </p:txBody>
      </p:sp>
      <p:sp>
        <p:nvSpPr>
          <p:cNvPr id="5" name="Footer Placeholder 4">
            <a:extLst>
              <a:ext uri="{FF2B5EF4-FFF2-40B4-BE49-F238E27FC236}">
                <a16:creationId xmlns:a16="http://schemas.microsoft.com/office/drawing/2014/main" id="{3F995D48-AC93-764E-B9DE-1255666541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57D6FE-E342-4C4D-95F0-EF8BF51F45C6}"/>
              </a:ext>
            </a:extLst>
          </p:cNvPr>
          <p:cNvSpPr>
            <a:spLocks noGrp="1"/>
          </p:cNvSpPr>
          <p:nvPr>
            <p:ph type="sldNum" sz="quarter" idx="12"/>
          </p:nvPr>
        </p:nvSpPr>
        <p:spPr/>
        <p:txBody>
          <a:bodyPr/>
          <a:lstStyle/>
          <a:p>
            <a:fld id="{8F41EFD3-CFAD-4266-8F67-8BEFF36DB673}" type="slidenum">
              <a:rPr lang="en-US" smtClean="0"/>
              <a:pPr/>
              <a:t>‹#›</a:t>
            </a:fld>
            <a:endParaRPr lang="en-US"/>
          </a:p>
        </p:txBody>
      </p:sp>
    </p:spTree>
    <p:extLst>
      <p:ext uri="{BB962C8B-B14F-4D97-AF65-F5344CB8AC3E}">
        <p14:creationId xmlns:p14="http://schemas.microsoft.com/office/powerpoint/2010/main" val="189880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8A418-3F29-4B44-8EE6-2AF6A21078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87899E-DEEE-2243-B903-5E17C9A97A25}"/>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BB3418-EFF7-0443-8707-EB0A06ED601E}"/>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E9EACA-6A91-8C46-86B0-5DDDE62D582C}"/>
              </a:ext>
            </a:extLst>
          </p:cNvPr>
          <p:cNvSpPr>
            <a:spLocks noGrp="1"/>
          </p:cNvSpPr>
          <p:nvPr>
            <p:ph type="dt" sz="half" idx="10"/>
          </p:nvPr>
        </p:nvSpPr>
        <p:spPr/>
        <p:txBody>
          <a:bodyPr/>
          <a:lstStyle/>
          <a:p>
            <a:fld id="{AAE55896-9504-4DCD-862E-2981682F729B}" type="datetimeFigureOut">
              <a:rPr lang="en-US" smtClean="0"/>
              <a:pPr/>
              <a:t>4/22/25</a:t>
            </a:fld>
            <a:endParaRPr lang="en-US"/>
          </a:p>
        </p:txBody>
      </p:sp>
      <p:sp>
        <p:nvSpPr>
          <p:cNvPr id="6" name="Footer Placeholder 5">
            <a:extLst>
              <a:ext uri="{FF2B5EF4-FFF2-40B4-BE49-F238E27FC236}">
                <a16:creationId xmlns:a16="http://schemas.microsoft.com/office/drawing/2014/main" id="{5646178E-CA9A-2D4A-945C-BB332C391A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AF45E4-67FE-9D46-BF2A-103367489A3E}"/>
              </a:ext>
            </a:extLst>
          </p:cNvPr>
          <p:cNvSpPr>
            <a:spLocks noGrp="1"/>
          </p:cNvSpPr>
          <p:nvPr>
            <p:ph type="sldNum" sz="quarter" idx="12"/>
          </p:nvPr>
        </p:nvSpPr>
        <p:spPr/>
        <p:txBody>
          <a:bodyPr/>
          <a:lstStyle/>
          <a:p>
            <a:fld id="{8F41EFD3-CFAD-4266-8F67-8BEFF36DB673}" type="slidenum">
              <a:rPr lang="en-US" smtClean="0"/>
              <a:pPr/>
              <a:t>‹#›</a:t>
            </a:fld>
            <a:endParaRPr lang="en-US"/>
          </a:p>
        </p:txBody>
      </p:sp>
    </p:spTree>
    <p:extLst>
      <p:ext uri="{BB962C8B-B14F-4D97-AF65-F5344CB8AC3E}">
        <p14:creationId xmlns:p14="http://schemas.microsoft.com/office/powerpoint/2010/main" val="2091327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EDF52-35BB-CB4D-AB53-6A29DF70E87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6DD4F4-7429-284E-9E3E-C6AA9EC8E5D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0778859A-FCF9-D248-AA0B-F0EBFB9DC1BF}"/>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52EE19-F50E-A74C-AF9D-C6F92D2C90A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4B5E7A4-5BD5-3A48-A214-DDF17C738513}"/>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D82ADC-5A3F-C140-9A97-FED15885F089}"/>
              </a:ext>
            </a:extLst>
          </p:cNvPr>
          <p:cNvSpPr>
            <a:spLocks noGrp="1"/>
          </p:cNvSpPr>
          <p:nvPr>
            <p:ph type="dt" sz="half" idx="10"/>
          </p:nvPr>
        </p:nvSpPr>
        <p:spPr/>
        <p:txBody>
          <a:bodyPr/>
          <a:lstStyle/>
          <a:p>
            <a:fld id="{AAE55896-9504-4DCD-862E-2981682F729B}" type="datetimeFigureOut">
              <a:rPr lang="en-US" smtClean="0"/>
              <a:pPr/>
              <a:t>4/22/25</a:t>
            </a:fld>
            <a:endParaRPr lang="en-US"/>
          </a:p>
        </p:txBody>
      </p:sp>
      <p:sp>
        <p:nvSpPr>
          <p:cNvPr id="8" name="Footer Placeholder 7">
            <a:extLst>
              <a:ext uri="{FF2B5EF4-FFF2-40B4-BE49-F238E27FC236}">
                <a16:creationId xmlns:a16="http://schemas.microsoft.com/office/drawing/2014/main" id="{130C46FE-6D1F-6448-B654-C868A2F201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A710B1-0959-D543-B67F-19BB5BD178D8}"/>
              </a:ext>
            </a:extLst>
          </p:cNvPr>
          <p:cNvSpPr>
            <a:spLocks noGrp="1"/>
          </p:cNvSpPr>
          <p:nvPr>
            <p:ph type="sldNum" sz="quarter" idx="12"/>
          </p:nvPr>
        </p:nvSpPr>
        <p:spPr/>
        <p:txBody>
          <a:bodyPr/>
          <a:lstStyle/>
          <a:p>
            <a:fld id="{8F41EFD3-CFAD-4266-8F67-8BEFF36DB673}" type="slidenum">
              <a:rPr lang="en-US" smtClean="0"/>
              <a:pPr/>
              <a:t>‹#›</a:t>
            </a:fld>
            <a:endParaRPr lang="en-US"/>
          </a:p>
        </p:txBody>
      </p:sp>
    </p:spTree>
    <p:extLst>
      <p:ext uri="{BB962C8B-B14F-4D97-AF65-F5344CB8AC3E}">
        <p14:creationId xmlns:p14="http://schemas.microsoft.com/office/powerpoint/2010/main" val="2986764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609A7-92EF-BB40-A624-050AAD4263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7FDB49-2CF7-B84C-B10C-8F287E67CC2C}"/>
              </a:ext>
            </a:extLst>
          </p:cNvPr>
          <p:cNvSpPr>
            <a:spLocks noGrp="1"/>
          </p:cNvSpPr>
          <p:nvPr>
            <p:ph type="dt" sz="half" idx="10"/>
          </p:nvPr>
        </p:nvSpPr>
        <p:spPr/>
        <p:txBody>
          <a:bodyPr/>
          <a:lstStyle/>
          <a:p>
            <a:fld id="{AAE55896-9504-4DCD-862E-2981682F729B}" type="datetimeFigureOut">
              <a:rPr lang="en-US" smtClean="0"/>
              <a:pPr/>
              <a:t>4/22/25</a:t>
            </a:fld>
            <a:endParaRPr lang="en-US"/>
          </a:p>
        </p:txBody>
      </p:sp>
      <p:sp>
        <p:nvSpPr>
          <p:cNvPr id="4" name="Footer Placeholder 3">
            <a:extLst>
              <a:ext uri="{FF2B5EF4-FFF2-40B4-BE49-F238E27FC236}">
                <a16:creationId xmlns:a16="http://schemas.microsoft.com/office/drawing/2014/main" id="{44AB0B31-1507-7D4B-A1A8-9C08B88776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AB9952-6E91-E842-BB28-5AB4A8B23D84}"/>
              </a:ext>
            </a:extLst>
          </p:cNvPr>
          <p:cNvSpPr>
            <a:spLocks noGrp="1"/>
          </p:cNvSpPr>
          <p:nvPr>
            <p:ph type="sldNum" sz="quarter" idx="12"/>
          </p:nvPr>
        </p:nvSpPr>
        <p:spPr/>
        <p:txBody>
          <a:bodyPr/>
          <a:lstStyle/>
          <a:p>
            <a:fld id="{8F41EFD3-CFAD-4266-8F67-8BEFF36DB673}" type="slidenum">
              <a:rPr lang="en-US" smtClean="0"/>
              <a:pPr/>
              <a:t>‹#›</a:t>
            </a:fld>
            <a:endParaRPr lang="en-US"/>
          </a:p>
        </p:txBody>
      </p:sp>
    </p:spTree>
    <p:extLst>
      <p:ext uri="{BB962C8B-B14F-4D97-AF65-F5344CB8AC3E}">
        <p14:creationId xmlns:p14="http://schemas.microsoft.com/office/powerpoint/2010/main" val="4007664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DFC336-23AC-554F-B3CA-F9EE02F696F5}"/>
              </a:ext>
            </a:extLst>
          </p:cNvPr>
          <p:cNvSpPr>
            <a:spLocks noGrp="1"/>
          </p:cNvSpPr>
          <p:nvPr>
            <p:ph type="dt" sz="half" idx="10"/>
          </p:nvPr>
        </p:nvSpPr>
        <p:spPr/>
        <p:txBody>
          <a:bodyPr/>
          <a:lstStyle/>
          <a:p>
            <a:fld id="{AAE55896-9504-4DCD-862E-2981682F729B}" type="datetimeFigureOut">
              <a:rPr lang="en-US" smtClean="0"/>
              <a:pPr/>
              <a:t>4/22/25</a:t>
            </a:fld>
            <a:endParaRPr lang="en-US"/>
          </a:p>
        </p:txBody>
      </p:sp>
      <p:sp>
        <p:nvSpPr>
          <p:cNvPr id="3" name="Footer Placeholder 2">
            <a:extLst>
              <a:ext uri="{FF2B5EF4-FFF2-40B4-BE49-F238E27FC236}">
                <a16:creationId xmlns:a16="http://schemas.microsoft.com/office/drawing/2014/main" id="{2B07FA00-ED84-2C4C-863B-FF36E46205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819EB3-3BBD-A042-BD75-28541918501C}"/>
              </a:ext>
            </a:extLst>
          </p:cNvPr>
          <p:cNvSpPr>
            <a:spLocks noGrp="1"/>
          </p:cNvSpPr>
          <p:nvPr>
            <p:ph type="sldNum" sz="quarter" idx="12"/>
          </p:nvPr>
        </p:nvSpPr>
        <p:spPr/>
        <p:txBody>
          <a:bodyPr/>
          <a:lstStyle/>
          <a:p>
            <a:fld id="{8F41EFD3-CFAD-4266-8F67-8BEFF36DB673}" type="slidenum">
              <a:rPr lang="en-US" smtClean="0"/>
              <a:pPr/>
              <a:t>‹#›</a:t>
            </a:fld>
            <a:endParaRPr lang="en-US"/>
          </a:p>
        </p:txBody>
      </p:sp>
    </p:spTree>
    <p:extLst>
      <p:ext uri="{BB962C8B-B14F-4D97-AF65-F5344CB8AC3E}">
        <p14:creationId xmlns:p14="http://schemas.microsoft.com/office/powerpoint/2010/main" val="1805706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AF2FF-AD4F-6944-AAA4-10BD21C8C85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72F4AAA-DA13-344C-B21B-3CBD374CD7C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11B2E8-36AA-3B4B-8F4B-3AA90FB9E75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71BBA75-33C9-9647-8742-5EBF09524170}"/>
              </a:ext>
            </a:extLst>
          </p:cNvPr>
          <p:cNvSpPr>
            <a:spLocks noGrp="1"/>
          </p:cNvSpPr>
          <p:nvPr>
            <p:ph type="dt" sz="half" idx="10"/>
          </p:nvPr>
        </p:nvSpPr>
        <p:spPr/>
        <p:txBody>
          <a:bodyPr/>
          <a:lstStyle/>
          <a:p>
            <a:fld id="{AAE55896-9504-4DCD-862E-2981682F729B}" type="datetimeFigureOut">
              <a:rPr lang="en-US" smtClean="0"/>
              <a:pPr/>
              <a:t>4/22/25</a:t>
            </a:fld>
            <a:endParaRPr lang="en-US"/>
          </a:p>
        </p:txBody>
      </p:sp>
      <p:sp>
        <p:nvSpPr>
          <p:cNvPr id="6" name="Footer Placeholder 5">
            <a:extLst>
              <a:ext uri="{FF2B5EF4-FFF2-40B4-BE49-F238E27FC236}">
                <a16:creationId xmlns:a16="http://schemas.microsoft.com/office/drawing/2014/main" id="{7704067B-EFC1-D048-A01A-C797597244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F2B758-4A6F-0B4A-8676-3A108099DFAA}"/>
              </a:ext>
            </a:extLst>
          </p:cNvPr>
          <p:cNvSpPr>
            <a:spLocks noGrp="1"/>
          </p:cNvSpPr>
          <p:nvPr>
            <p:ph type="sldNum" sz="quarter" idx="12"/>
          </p:nvPr>
        </p:nvSpPr>
        <p:spPr/>
        <p:txBody>
          <a:bodyPr/>
          <a:lstStyle/>
          <a:p>
            <a:fld id="{8F41EFD3-CFAD-4266-8F67-8BEFF36DB673}" type="slidenum">
              <a:rPr lang="en-US" smtClean="0"/>
              <a:pPr/>
              <a:t>‹#›</a:t>
            </a:fld>
            <a:endParaRPr lang="en-US"/>
          </a:p>
        </p:txBody>
      </p:sp>
    </p:spTree>
    <p:extLst>
      <p:ext uri="{BB962C8B-B14F-4D97-AF65-F5344CB8AC3E}">
        <p14:creationId xmlns:p14="http://schemas.microsoft.com/office/powerpoint/2010/main" val="4203525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CBD17-CC0B-344C-A5D0-2775E668B31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86B966E-57EA-BB4F-B97D-536A84E7AC3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14D9A0F-1744-F74D-AF7F-FA8070F468F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6D457E2-68A7-454F-AF48-4BB31A810BBB}"/>
              </a:ext>
            </a:extLst>
          </p:cNvPr>
          <p:cNvSpPr>
            <a:spLocks noGrp="1"/>
          </p:cNvSpPr>
          <p:nvPr>
            <p:ph type="dt" sz="half" idx="10"/>
          </p:nvPr>
        </p:nvSpPr>
        <p:spPr/>
        <p:txBody>
          <a:bodyPr/>
          <a:lstStyle/>
          <a:p>
            <a:fld id="{AAE55896-9504-4DCD-862E-2981682F729B}" type="datetimeFigureOut">
              <a:rPr lang="en-US" smtClean="0"/>
              <a:pPr/>
              <a:t>4/22/25</a:t>
            </a:fld>
            <a:endParaRPr lang="en-US"/>
          </a:p>
        </p:txBody>
      </p:sp>
      <p:sp>
        <p:nvSpPr>
          <p:cNvPr id="6" name="Footer Placeholder 5">
            <a:extLst>
              <a:ext uri="{FF2B5EF4-FFF2-40B4-BE49-F238E27FC236}">
                <a16:creationId xmlns:a16="http://schemas.microsoft.com/office/drawing/2014/main" id="{A6CC1A22-A57F-7842-9186-2BACC0DA0F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896039-17C8-7449-BC5D-7EB2D4DABC56}"/>
              </a:ext>
            </a:extLst>
          </p:cNvPr>
          <p:cNvSpPr>
            <a:spLocks noGrp="1"/>
          </p:cNvSpPr>
          <p:nvPr>
            <p:ph type="sldNum" sz="quarter" idx="12"/>
          </p:nvPr>
        </p:nvSpPr>
        <p:spPr/>
        <p:txBody>
          <a:bodyPr/>
          <a:lstStyle/>
          <a:p>
            <a:fld id="{8F41EFD3-CFAD-4266-8F67-8BEFF36DB673}" type="slidenum">
              <a:rPr lang="en-US" smtClean="0"/>
              <a:pPr/>
              <a:t>‹#›</a:t>
            </a:fld>
            <a:endParaRPr lang="en-US"/>
          </a:p>
        </p:txBody>
      </p:sp>
    </p:spTree>
    <p:extLst>
      <p:ext uri="{BB962C8B-B14F-4D97-AF65-F5344CB8AC3E}">
        <p14:creationId xmlns:p14="http://schemas.microsoft.com/office/powerpoint/2010/main" val="554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A1FBA3-301E-D84A-AB04-71198106445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0E645B-9E7F-7548-900B-24C5FF8C705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FCB453-B34F-1B4C-A4CF-8DB7D099EE1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AE55896-9504-4DCD-862E-2981682F729B}" type="datetimeFigureOut">
              <a:rPr lang="en-US" smtClean="0"/>
              <a:pPr/>
              <a:t>4/22/25</a:t>
            </a:fld>
            <a:endParaRPr lang="en-US"/>
          </a:p>
        </p:txBody>
      </p:sp>
      <p:sp>
        <p:nvSpPr>
          <p:cNvPr id="5" name="Footer Placeholder 4">
            <a:extLst>
              <a:ext uri="{FF2B5EF4-FFF2-40B4-BE49-F238E27FC236}">
                <a16:creationId xmlns:a16="http://schemas.microsoft.com/office/drawing/2014/main" id="{8BFA8378-41DB-FD4A-94DD-867D2D62BEA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2DAD2E-43FD-EE41-99B3-17ACB9FBD71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F41EFD3-CFAD-4266-8F67-8BEFF36DB673}" type="slidenum">
              <a:rPr lang="en-US" smtClean="0"/>
              <a:pPr/>
              <a:t>‹#›</a:t>
            </a:fld>
            <a:endParaRPr lang="en-US"/>
          </a:p>
        </p:txBody>
      </p:sp>
    </p:spTree>
    <p:extLst>
      <p:ext uri="{BB962C8B-B14F-4D97-AF65-F5344CB8AC3E}">
        <p14:creationId xmlns:p14="http://schemas.microsoft.com/office/powerpoint/2010/main" val="19143942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tiff"/><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0"/>
            <a:ext cx="7461504"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143002" y="1999615"/>
            <a:ext cx="6858000" cy="2764028"/>
          </a:xfrm>
        </p:spPr>
        <p:txBody>
          <a:bodyPr anchor="ctr">
            <a:normAutofit/>
          </a:bodyPr>
          <a:lstStyle/>
          <a:p>
            <a:r>
              <a:rPr lang="en-US" sz="6300" b="1"/>
              <a:t>Spectrophotometry</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5524786"/>
            <a:ext cx="356616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p:cNvPicPr>
            <a:picLocks noChangeAspect="1" noChangeArrowheads="1"/>
          </p:cNvPicPr>
          <p:nvPr/>
        </p:nvPicPr>
        <p:blipFill>
          <a:blip r:embed="rId2" cstate="print"/>
          <a:srcRect/>
          <a:stretch>
            <a:fillRect/>
          </a:stretch>
        </p:blipFill>
        <p:spPr bwMode="auto">
          <a:xfrm>
            <a:off x="533400" y="2209800"/>
            <a:ext cx="8210194" cy="3529221"/>
          </a:xfrm>
          <a:prstGeom prst="rect">
            <a:avLst/>
          </a:prstGeom>
          <a:noFill/>
        </p:spPr>
      </p:pic>
      <p:sp>
        <p:nvSpPr>
          <p:cNvPr id="6" name="Title 1">
            <a:extLst>
              <a:ext uri="{FF2B5EF4-FFF2-40B4-BE49-F238E27FC236}">
                <a16:creationId xmlns:a16="http://schemas.microsoft.com/office/drawing/2014/main" id="{789D90E6-2B92-3445-B8A2-4A3C57646F53}"/>
              </a:ext>
            </a:extLst>
          </p:cNvPr>
          <p:cNvSpPr txBox="1">
            <a:spLocks/>
          </p:cNvSpPr>
          <p:nvPr/>
        </p:nvSpPr>
        <p:spPr>
          <a:xfrm>
            <a:off x="457200" y="152718"/>
            <a:ext cx="8229600" cy="13716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a:solidFill>
                  <a:srgbClr val="C00000"/>
                </a:solidFill>
              </a:rPr>
              <a:t>The essential components of spectrophotometer cont’d</a:t>
            </a:r>
            <a:endParaRPr lang="en-US" sz="2800" b="1" dirty="0">
              <a:solidFill>
                <a:srgbClr val="C00000"/>
              </a:solidFill>
            </a:endParaRPr>
          </a:p>
        </p:txBody>
      </p:sp>
    </p:spTree>
    <p:extLst>
      <p:ext uri="{BB962C8B-B14F-4D97-AF65-F5344CB8AC3E}">
        <p14:creationId xmlns:p14="http://schemas.microsoft.com/office/powerpoint/2010/main" val="3402867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a:t>The fraction of the incident </a:t>
            </a:r>
            <a:r>
              <a:rPr lang="en-US" dirty="0">
                <a:solidFill>
                  <a:srgbClr val="C00000"/>
                </a:solidFill>
              </a:rPr>
              <a:t>light I</a:t>
            </a:r>
            <a:r>
              <a:rPr lang="en-US" baseline="-25000" dirty="0">
                <a:solidFill>
                  <a:srgbClr val="C00000"/>
                </a:solidFill>
              </a:rPr>
              <a:t>0</a:t>
            </a:r>
            <a:r>
              <a:rPr lang="en-US" dirty="0">
                <a:solidFill>
                  <a:srgbClr val="C00000"/>
                </a:solidFill>
              </a:rPr>
              <a:t> </a:t>
            </a:r>
            <a:r>
              <a:rPr lang="en-US" dirty="0"/>
              <a:t>that is absorbed by a solution depends on three factors:</a:t>
            </a:r>
          </a:p>
          <a:p>
            <a:endParaRPr lang="en-US" dirty="0"/>
          </a:p>
          <a:p>
            <a:pPr lvl="1"/>
            <a:r>
              <a:rPr lang="en-US" dirty="0"/>
              <a:t>1- The thickness of the sample or path length.</a:t>
            </a:r>
          </a:p>
          <a:p>
            <a:pPr lvl="1"/>
            <a:r>
              <a:rPr lang="en-US" dirty="0"/>
              <a:t>2- The concentration of the absorbing sample.</a:t>
            </a:r>
          </a:p>
          <a:p>
            <a:pPr lvl="1"/>
            <a:r>
              <a:rPr lang="en-US" dirty="0"/>
              <a:t>3- The chemical nature of the compound.</a:t>
            </a:r>
          </a:p>
          <a:p>
            <a:pPr lvl="1"/>
            <a:endParaRPr lang="en-US" dirty="0"/>
          </a:p>
          <a:p>
            <a:r>
              <a:rPr lang="en-US" dirty="0"/>
              <a:t>The relationship between the concentration, path length, and the amount of light absorbed or transmitted can be exposed mathematically in two laws: </a:t>
            </a:r>
          </a:p>
          <a:p>
            <a:r>
              <a:rPr lang="en-US" dirty="0"/>
              <a:t>1-the Beer law and </a:t>
            </a:r>
          </a:p>
          <a:p>
            <a:r>
              <a:rPr lang="en-US" dirty="0"/>
              <a:t>2- Lambert law.</a:t>
            </a:r>
          </a:p>
        </p:txBody>
      </p:sp>
      <p:sp>
        <p:nvSpPr>
          <p:cNvPr id="6" name="Title 1">
            <a:extLst>
              <a:ext uri="{FF2B5EF4-FFF2-40B4-BE49-F238E27FC236}">
                <a16:creationId xmlns:a16="http://schemas.microsoft.com/office/drawing/2014/main" id="{86349DD3-7B3B-7941-9699-47FFB01FAF65}"/>
              </a:ext>
            </a:extLst>
          </p:cNvPr>
          <p:cNvSpPr>
            <a:spLocks noGrp="1"/>
          </p:cNvSpPr>
          <p:nvPr>
            <p:ph type="title"/>
          </p:nvPr>
        </p:nvSpPr>
        <p:spPr>
          <a:xfrm>
            <a:off x="457200" y="152718"/>
            <a:ext cx="8229600" cy="1371600"/>
          </a:xfrm>
        </p:spPr>
        <p:txBody>
          <a:bodyPr>
            <a:normAutofit/>
          </a:bodyPr>
          <a:lstStyle/>
          <a:p>
            <a:r>
              <a:rPr lang="en-US" sz="2800" b="1" dirty="0">
                <a:solidFill>
                  <a:srgbClr val="C00000"/>
                </a:solidFill>
              </a:rPr>
              <a:t>The essential components of spectrophotometer cont’d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solidFill>
                  <a:srgbClr val="C00000"/>
                </a:solidFill>
              </a:rPr>
              <a:t>Beer law</a:t>
            </a:r>
          </a:p>
        </p:txBody>
      </p:sp>
      <p:sp>
        <p:nvSpPr>
          <p:cNvPr id="3" name="Content Placeholder 2"/>
          <p:cNvSpPr>
            <a:spLocks noGrp="1"/>
          </p:cNvSpPr>
          <p:nvPr>
            <p:ph idx="1"/>
          </p:nvPr>
        </p:nvSpPr>
        <p:spPr/>
        <p:txBody>
          <a:bodyPr>
            <a:normAutofit/>
          </a:bodyPr>
          <a:lstStyle/>
          <a:p>
            <a:r>
              <a:rPr lang="en-US" dirty="0"/>
              <a:t>It states that the intensity of the light transmitted by an absorbing media decreases with increasing concentration of the absorbing compound.</a:t>
            </a:r>
          </a:p>
          <a:p>
            <a:endParaRPr lang="en-US" dirty="0"/>
          </a:p>
          <a:p>
            <a:pPr algn="ctr">
              <a:buNone/>
            </a:pPr>
            <a:r>
              <a:rPr lang="en-US" dirty="0"/>
              <a:t>Log I</a:t>
            </a:r>
            <a:r>
              <a:rPr lang="en-US" baseline="-25000" dirty="0"/>
              <a:t>0 </a:t>
            </a:r>
            <a:r>
              <a:rPr lang="en-US" dirty="0"/>
              <a:t>/ I </a:t>
            </a:r>
            <a:r>
              <a:rPr lang="el-GR" dirty="0">
                <a:latin typeface="Microsoft JhengHei"/>
                <a:ea typeface="Microsoft JhengHei"/>
              </a:rPr>
              <a:t>α</a:t>
            </a:r>
            <a:r>
              <a:rPr lang="en-US" dirty="0"/>
              <a:t> a c</a:t>
            </a:r>
          </a:p>
          <a:p>
            <a:pPr>
              <a:buNone/>
            </a:pPr>
            <a:endParaRPr lang="en-US" dirty="0"/>
          </a:p>
          <a:p>
            <a:pPr>
              <a:buNone/>
            </a:pPr>
            <a:r>
              <a:rPr lang="en-US" dirty="0"/>
              <a:t>I</a:t>
            </a:r>
            <a:r>
              <a:rPr lang="en-US" baseline="-25000" dirty="0"/>
              <a:t>0 </a:t>
            </a:r>
            <a:r>
              <a:rPr lang="en-US" dirty="0"/>
              <a:t>= intensity of the </a:t>
            </a:r>
            <a:r>
              <a:rPr lang="en-US" dirty="0">
                <a:solidFill>
                  <a:srgbClr val="008000"/>
                </a:solidFill>
              </a:rPr>
              <a:t>incident</a:t>
            </a:r>
            <a:r>
              <a:rPr lang="en-US" dirty="0"/>
              <a:t> light</a:t>
            </a:r>
          </a:p>
          <a:p>
            <a:pPr>
              <a:buNone/>
            </a:pPr>
            <a:r>
              <a:rPr lang="en-US" dirty="0"/>
              <a:t>I </a:t>
            </a:r>
            <a:r>
              <a:rPr lang="en-US" dirty="0">
                <a:ea typeface="Microsoft JhengHei"/>
              </a:rPr>
              <a:t>= intensity of the </a:t>
            </a:r>
            <a:r>
              <a:rPr lang="en-US" dirty="0">
                <a:solidFill>
                  <a:srgbClr val="008000"/>
                </a:solidFill>
                <a:ea typeface="Microsoft JhengHei"/>
              </a:rPr>
              <a:t>transmitted</a:t>
            </a:r>
            <a:r>
              <a:rPr lang="en-US" dirty="0">
                <a:ea typeface="Microsoft JhengHei"/>
              </a:rPr>
              <a:t> light</a:t>
            </a:r>
          </a:p>
          <a:p>
            <a:pPr>
              <a:buNone/>
            </a:pPr>
            <a:r>
              <a:rPr lang="en-US" dirty="0"/>
              <a:t>a = a </a:t>
            </a:r>
            <a:r>
              <a:rPr lang="en-US" dirty="0">
                <a:solidFill>
                  <a:srgbClr val="008000"/>
                </a:solidFill>
              </a:rPr>
              <a:t>constant</a:t>
            </a:r>
            <a:r>
              <a:rPr lang="en-US" dirty="0"/>
              <a:t> for every compound at a specific wavelength</a:t>
            </a:r>
          </a:p>
          <a:p>
            <a:pPr>
              <a:buNone/>
            </a:pPr>
            <a:r>
              <a:rPr lang="en-US" dirty="0"/>
              <a:t>c = </a:t>
            </a:r>
            <a:r>
              <a:rPr lang="en-US" dirty="0">
                <a:solidFill>
                  <a:srgbClr val="008000"/>
                </a:solidFill>
              </a:rPr>
              <a:t>concentration</a:t>
            </a:r>
            <a:r>
              <a:rPr lang="en-US" dirty="0"/>
              <a:t> of absorbing compound</a:t>
            </a:r>
          </a:p>
          <a:p>
            <a:pPr>
              <a:buNone/>
            </a:pPr>
            <a:endParaRPr lang="en-US" dirty="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C00000"/>
                </a:solidFill>
              </a:rPr>
              <a:t>Beer law cont’d</a:t>
            </a:r>
          </a:p>
        </p:txBody>
      </p:sp>
      <p:sp>
        <p:nvSpPr>
          <p:cNvPr id="3" name="Content Placeholder 2"/>
          <p:cNvSpPr>
            <a:spLocks noGrp="1"/>
          </p:cNvSpPr>
          <p:nvPr>
            <p:ph idx="1"/>
          </p:nvPr>
        </p:nvSpPr>
        <p:spPr/>
        <p:txBody>
          <a:bodyPr/>
          <a:lstStyle/>
          <a:p>
            <a:r>
              <a:rPr lang="en-US" dirty="0"/>
              <a:t>The amount of light absorbed = I</a:t>
            </a:r>
            <a:r>
              <a:rPr lang="en-US" baseline="-25000" dirty="0"/>
              <a:t>0 </a:t>
            </a:r>
            <a:r>
              <a:rPr lang="en-US" dirty="0"/>
              <a:t>– I</a:t>
            </a:r>
          </a:p>
          <a:p>
            <a:pPr>
              <a:buNone/>
            </a:pPr>
            <a:r>
              <a:rPr lang="en-US" dirty="0"/>
              <a:t>Log I</a:t>
            </a:r>
            <a:r>
              <a:rPr lang="en-US" baseline="-25000" dirty="0"/>
              <a:t>0 </a:t>
            </a:r>
            <a:r>
              <a:rPr lang="en-US" dirty="0"/>
              <a:t>/ I represents the fraction of light absorbed</a:t>
            </a:r>
          </a:p>
          <a:p>
            <a:endParaRPr lang="en-US" dirty="0"/>
          </a:p>
        </p:txBody>
      </p:sp>
      <p:pic>
        <p:nvPicPr>
          <p:cNvPr id="1026" name="Picture 2" descr="Plant Physiology and Development, Sixth Edition">
            <a:extLst>
              <a:ext uri="{FF2B5EF4-FFF2-40B4-BE49-F238E27FC236}">
                <a16:creationId xmlns:a16="http://schemas.microsoft.com/office/drawing/2014/main" id="{B6E62787-1F98-5B49-86FC-97790D6A7D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674" y="3048000"/>
            <a:ext cx="3911600" cy="26501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CA78ED8-8AB8-654A-BB6E-58A3C8F55AF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778"/>
          <a:stretch/>
        </p:blipFill>
        <p:spPr bwMode="auto">
          <a:xfrm>
            <a:off x="5122779" y="3132931"/>
            <a:ext cx="2895600" cy="14390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C00000"/>
                </a:solidFill>
              </a:rPr>
              <a:t>Lambert’s law</a:t>
            </a:r>
          </a:p>
        </p:txBody>
      </p:sp>
      <p:sp>
        <p:nvSpPr>
          <p:cNvPr id="3" name="Content Placeholder 2"/>
          <p:cNvSpPr>
            <a:spLocks noGrp="1"/>
          </p:cNvSpPr>
          <p:nvPr>
            <p:ph idx="1"/>
          </p:nvPr>
        </p:nvSpPr>
        <p:spPr>
          <a:xfrm>
            <a:off x="457200" y="1752600"/>
            <a:ext cx="7620000" cy="4952682"/>
          </a:xfrm>
        </p:spPr>
        <p:txBody>
          <a:bodyPr>
            <a:normAutofit/>
          </a:bodyPr>
          <a:lstStyle/>
          <a:p>
            <a:r>
              <a:rPr lang="en-US" dirty="0"/>
              <a:t>It states that the intensity of the light transmitted by an absorbing media decreases as the thickness or path length of the absorbing media increases.</a:t>
            </a:r>
          </a:p>
          <a:p>
            <a:pPr algn="ctr">
              <a:buNone/>
            </a:pPr>
            <a:r>
              <a:rPr lang="en-US" dirty="0"/>
              <a:t>Log I</a:t>
            </a:r>
            <a:r>
              <a:rPr lang="en-US" baseline="-25000" dirty="0"/>
              <a:t>0 </a:t>
            </a:r>
            <a:r>
              <a:rPr lang="en-US" dirty="0"/>
              <a:t>/ I </a:t>
            </a:r>
            <a:r>
              <a:rPr lang="el-GR" dirty="0">
                <a:latin typeface="Microsoft JhengHei"/>
                <a:ea typeface="Microsoft JhengHei"/>
              </a:rPr>
              <a:t>α</a:t>
            </a:r>
            <a:r>
              <a:rPr lang="en-US" dirty="0"/>
              <a:t> a L</a:t>
            </a:r>
          </a:p>
          <a:p>
            <a:pPr>
              <a:buNone/>
            </a:pPr>
            <a:endParaRPr lang="en-US" dirty="0"/>
          </a:p>
          <a:p>
            <a:pPr>
              <a:buNone/>
            </a:pPr>
            <a:r>
              <a:rPr lang="en-US" dirty="0"/>
              <a:t>L = is the path </a:t>
            </a:r>
            <a:r>
              <a:rPr lang="en-US" dirty="0">
                <a:solidFill>
                  <a:srgbClr val="008000"/>
                </a:solidFill>
              </a:rPr>
              <a:t>length</a:t>
            </a:r>
          </a:p>
          <a:p>
            <a:endParaRPr lang="en-US" dirty="0"/>
          </a:p>
        </p:txBody>
      </p:sp>
      <p:pic>
        <p:nvPicPr>
          <p:cNvPr id="5" name="Picture 2" descr="The principle behind absorption spectrophotometry. Green light of I 0... |  Download Scientific Diagram">
            <a:extLst>
              <a:ext uri="{FF2B5EF4-FFF2-40B4-BE49-F238E27FC236}">
                <a16:creationId xmlns:a16="http://schemas.microsoft.com/office/drawing/2014/main" id="{701EA638-E72A-A34F-93AD-DE9D5FFA6D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0315" y="3416141"/>
            <a:ext cx="5041900" cy="1625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6361E78-DD63-0C4D-BE5E-5607487C3548}"/>
              </a:ext>
            </a:extLst>
          </p:cNvPr>
          <p:cNvSpPr/>
          <p:nvPr/>
        </p:nvSpPr>
        <p:spPr>
          <a:xfrm>
            <a:off x="6248400" y="5638800"/>
            <a:ext cx="325730" cy="369332"/>
          </a:xfrm>
          <a:prstGeom prst="rect">
            <a:avLst/>
          </a:prstGeom>
          <a:solidFill>
            <a:schemeClr val="bg1"/>
          </a:solidFill>
        </p:spPr>
        <p:txBody>
          <a:bodyPr wrap="none">
            <a:spAutoFit/>
          </a:bodyPr>
          <a:lstStyle/>
          <a:p>
            <a:r>
              <a:rPr lang="en-US" b="1" dirty="0"/>
              <a:t>L</a:t>
            </a:r>
          </a:p>
        </p:txBody>
      </p:sp>
      <p:pic>
        <p:nvPicPr>
          <p:cNvPr id="6" name="Picture 5">
            <a:extLst>
              <a:ext uri="{FF2B5EF4-FFF2-40B4-BE49-F238E27FC236}">
                <a16:creationId xmlns:a16="http://schemas.microsoft.com/office/drawing/2014/main" id="{7DE56823-BEE8-5841-9A74-3C770BADCE9E}"/>
              </a:ext>
            </a:extLst>
          </p:cNvPr>
          <p:cNvPicPr>
            <a:picLocks noChangeAspect="1"/>
          </p:cNvPicPr>
          <p:nvPr/>
        </p:nvPicPr>
        <p:blipFill>
          <a:blip r:embed="rId4"/>
          <a:stretch>
            <a:fillRect/>
          </a:stretch>
        </p:blipFill>
        <p:spPr>
          <a:xfrm>
            <a:off x="1034716" y="5270023"/>
            <a:ext cx="3644900" cy="1282700"/>
          </a:xfrm>
          <a:prstGeom prst="rect">
            <a:avLst/>
          </a:prstGeom>
          <a:ln>
            <a:solidFill>
              <a:schemeClr val="tx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C00000"/>
                </a:solidFill>
              </a:rPr>
              <a:t>Lambert-Beer law</a:t>
            </a:r>
          </a:p>
        </p:txBody>
      </p:sp>
      <p:sp>
        <p:nvSpPr>
          <p:cNvPr id="3" name="Content Placeholder 2"/>
          <p:cNvSpPr>
            <a:spLocks noGrp="1"/>
          </p:cNvSpPr>
          <p:nvPr>
            <p:ph idx="1"/>
          </p:nvPr>
        </p:nvSpPr>
        <p:spPr>
          <a:xfrm>
            <a:off x="457200" y="1447800"/>
            <a:ext cx="8058150" cy="5257800"/>
          </a:xfrm>
        </p:spPr>
        <p:txBody>
          <a:bodyPr>
            <a:normAutofit fontScale="92500"/>
          </a:bodyPr>
          <a:lstStyle/>
          <a:p>
            <a:r>
              <a:rPr lang="en-US" dirty="0"/>
              <a:t>Log I</a:t>
            </a:r>
            <a:r>
              <a:rPr lang="en-US" baseline="-25000" dirty="0"/>
              <a:t>0 </a:t>
            </a:r>
            <a:r>
              <a:rPr lang="en-US" dirty="0"/>
              <a:t>/ I </a:t>
            </a:r>
            <a:r>
              <a:rPr lang="en-US" dirty="0">
                <a:latin typeface="Microsoft JhengHei"/>
                <a:ea typeface="Microsoft JhengHei"/>
              </a:rPr>
              <a:t>=</a:t>
            </a:r>
            <a:r>
              <a:rPr lang="en-US" dirty="0"/>
              <a:t> a c </a:t>
            </a:r>
            <a:r>
              <a:rPr lang="en-US" i="1" dirty="0"/>
              <a:t>L</a:t>
            </a:r>
          </a:p>
          <a:p>
            <a:pPr>
              <a:buNone/>
            </a:pPr>
            <a:endParaRPr lang="en-US" dirty="0"/>
          </a:p>
          <a:p>
            <a:pPr>
              <a:buNone/>
            </a:pPr>
            <a:r>
              <a:rPr lang="en-US" dirty="0"/>
              <a:t>a = is the </a:t>
            </a:r>
            <a:r>
              <a:rPr lang="en-US" dirty="0">
                <a:solidFill>
                  <a:srgbClr val="008000"/>
                </a:solidFill>
              </a:rPr>
              <a:t>extinction coefficient </a:t>
            </a:r>
            <a:r>
              <a:rPr lang="en-US" dirty="0"/>
              <a:t>which is a constant for each substance but it differs at different wavelength and it is constant at a specific wavelength</a:t>
            </a:r>
          </a:p>
          <a:p>
            <a:pPr lvl="1"/>
            <a:r>
              <a:rPr lang="en-US" dirty="0"/>
              <a:t>Molar absorption coefficient (a</a:t>
            </a:r>
            <a:r>
              <a:rPr lang="en-US" baseline="-25000" dirty="0"/>
              <a:t>m</a:t>
            </a:r>
            <a:r>
              <a:rPr lang="en-US" dirty="0"/>
              <a:t>); in M</a:t>
            </a:r>
          </a:p>
          <a:p>
            <a:pPr lvl="1"/>
            <a:r>
              <a:rPr lang="en-US" dirty="0"/>
              <a:t>Specific absorption coefficient (a</a:t>
            </a:r>
            <a:r>
              <a:rPr lang="en-US" baseline="-25000" dirty="0"/>
              <a:t>s</a:t>
            </a:r>
            <a:r>
              <a:rPr lang="en-US" dirty="0"/>
              <a:t>); in g/l</a:t>
            </a:r>
          </a:p>
          <a:p>
            <a:pPr lvl="1" algn="just">
              <a:lnSpc>
                <a:spcPct val="160000"/>
              </a:lnSpc>
            </a:pPr>
            <a:r>
              <a:rPr lang="en-US" dirty="0"/>
              <a:t>a</a:t>
            </a:r>
            <a:r>
              <a:rPr lang="en-US" baseline="-25000" dirty="0"/>
              <a:t>m340</a:t>
            </a:r>
            <a:r>
              <a:rPr lang="en-US" dirty="0"/>
              <a:t> = is the molar absorption coefficient of a substance at a wavelength = 340 nm</a:t>
            </a:r>
          </a:p>
          <a:p>
            <a:pPr lvl="1" algn="just">
              <a:lnSpc>
                <a:spcPct val="160000"/>
              </a:lnSpc>
            </a:pPr>
            <a:r>
              <a:rPr lang="en-US" dirty="0">
                <a:solidFill>
                  <a:srgbClr val="0000FF"/>
                </a:solidFill>
              </a:rPr>
              <a:t>a</a:t>
            </a:r>
            <a:r>
              <a:rPr lang="en-US" baseline="-25000" dirty="0">
                <a:solidFill>
                  <a:srgbClr val="0000FF"/>
                </a:solidFill>
              </a:rPr>
              <a:t>m  </a:t>
            </a:r>
            <a:r>
              <a:rPr lang="en-US" dirty="0">
                <a:solidFill>
                  <a:srgbClr val="0000FF"/>
                </a:solidFill>
              </a:rPr>
              <a:t>= a</a:t>
            </a:r>
            <a:r>
              <a:rPr lang="en-US" baseline="-25000" dirty="0">
                <a:solidFill>
                  <a:srgbClr val="0000FF"/>
                </a:solidFill>
              </a:rPr>
              <a:t>s</a:t>
            </a:r>
            <a:r>
              <a:rPr lang="en-US" dirty="0">
                <a:solidFill>
                  <a:srgbClr val="0000FF"/>
                </a:solidFill>
              </a:rPr>
              <a:t> </a:t>
            </a:r>
            <a:r>
              <a:rPr lang="en-US" dirty="0" err="1">
                <a:solidFill>
                  <a:srgbClr val="0000FF"/>
                </a:solidFill>
              </a:rPr>
              <a:t>Mwt</a:t>
            </a:r>
            <a:endParaRPr lang="en-US" dirty="0">
              <a:solidFill>
                <a:srgbClr val="0000FF"/>
              </a:solidFill>
            </a:endParaRPr>
          </a:p>
          <a:p>
            <a:endParaRPr lang="en-US" dirty="0"/>
          </a:p>
          <a:p>
            <a:r>
              <a:rPr lang="en-US" dirty="0"/>
              <a:t>a</a:t>
            </a:r>
            <a:r>
              <a:rPr lang="en-US" baseline="-25000" dirty="0"/>
              <a:t>m   </a:t>
            </a:r>
            <a:r>
              <a:rPr lang="en-US" dirty="0"/>
              <a:t>is most commonly  used in biochemistry, and the path length   </a:t>
            </a:r>
            <a:r>
              <a:rPr lang="en-US" i="1" dirty="0"/>
              <a:t>L </a:t>
            </a:r>
            <a:r>
              <a:rPr lang="en-US" dirty="0"/>
              <a:t>is almost always 1 cm, thus the units for  a</a:t>
            </a:r>
            <a:r>
              <a:rPr lang="en-US" baseline="-25000" dirty="0"/>
              <a:t>m  </a:t>
            </a:r>
            <a:r>
              <a:rPr lang="en-US" dirty="0"/>
              <a:t>is M</a:t>
            </a:r>
            <a:r>
              <a:rPr lang="en-US" baseline="30000" dirty="0"/>
              <a:t>-1</a:t>
            </a:r>
            <a:r>
              <a:rPr lang="en-US" dirty="0"/>
              <a:t> cm</a:t>
            </a:r>
            <a:r>
              <a:rPr lang="en-US" baseline="30000" dirty="0"/>
              <a:t>-1</a:t>
            </a:r>
            <a:r>
              <a:rPr lang="en-US" dirty="0"/>
              <a:t>.</a:t>
            </a:r>
          </a:p>
          <a:p>
            <a:endParaRPr lang="en-US" dirty="0"/>
          </a:p>
          <a:p>
            <a:r>
              <a:rPr lang="en-US" dirty="0"/>
              <a:t>The absorption coefficient varies in different substances,  it also varies with varying wave-lengths also.</a:t>
            </a:r>
          </a:p>
        </p:txBody>
      </p:sp>
      <p:sp>
        <p:nvSpPr>
          <p:cNvPr id="4" name="TextBox 3"/>
          <p:cNvSpPr txBox="1"/>
          <p:nvPr/>
        </p:nvSpPr>
        <p:spPr>
          <a:xfrm>
            <a:off x="3681530" y="901824"/>
            <a:ext cx="184666" cy="369332"/>
          </a:xfrm>
          <a:prstGeom prst="rect">
            <a:avLst/>
          </a:prstGeom>
          <a:noFill/>
        </p:spPr>
        <p:txBody>
          <a:bodyPr wrap="none" rtlCol="0">
            <a:spAutoFit/>
          </a:bodyPr>
          <a:lstStyle/>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1569"/>
            <a:ext cx="5791200" cy="1371600"/>
          </a:xfrm>
        </p:spPr>
        <p:txBody>
          <a:bodyPr/>
          <a:lstStyle/>
          <a:p>
            <a:pPr algn="ctr"/>
            <a:r>
              <a:rPr lang="en-US" b="1" dirty="0">
                <a:solidFill>
                  <a:srgbClr val="C00000"/>
                </a:solidFill>
              </a:rPr>
              <a:t>Lambert-Beer law</a:t>
            </a:r>
          </a:p>
        </p:txBody>
      </p:sp>
      <p:sp>
        <p:nvSpPr>
          <p:cNvPr id="3" name="Content Placeholder 2"/>
          <p:cNvSpPr>
            <a:spLocks noGrp="1"/>
          </p:cNvSpPr>
          <p:nvPr>
            <p:ph idx="1"/>
          </p:nvPr>
        </p:nvSpPr>
        <p:spPr>
          <a:xfrm>
            <a:off x="457200" y="1429058"/>
            <a:ext cx="7620000" cy="4373563"/>
          </a:xfrm>
        </p:spPr>
        <p:txBody>
          <a:bodyPr/>
          <a:lstStyle/>
          <a:p>
            <a:endParaRPr lang="en-US" dirty="0"/>
          </a:p>
          <a:p>
            <a:r>
              <a:rPr lang="en-US" dirty="0"/>
              <a:t>Log I</a:t>
            </a:r>
            <a:r>
              <a:rPr lang="en-US" baseline="-25000" dirty="0"/>
              <a:t>0 </a:t>
            </a:r>
            <a:r>
              <a:rPr lang="en-US" dirty="0"/>
              <a:t>/ I </a:t>
            </a:r>
            <a:r>
              <a:rPr lang="en-US" dirty="0">
                <a:latin typeface="Microsoft JhengHei"/>
                <a:ea typeface="Microsoft JhengHei"/>
              </a:rPr>
              <a:t>= A</a:t>
            </a:r>
          </a:p>
          <a:p>
            <a:endParaRPr lang="en-US" dirty="0">
              <a:latin typeface="Microsoft JhengHei"/>
              <a:ea typeface="Microsoft JhengHei"/>
            </a:endParaRPr>
          </a:p>
          <a:p>
            <a:pPr marL="342900" lvl="1" indent="-342900">
              <a:spcAft>
                <a:spcPts val="600"/>
              </a:spcAft>
            </a:pPr>
            <a:r>
              <a:rPr lang="en-US" dirty="0"/>
              <a:t>A = absorbance or optical density O.D.</a:t>
            </a:r>
          </a:p>
          <a:p>
            <a:pPr marL="342900" lvl="1" indent="-342900">
              <a:spcAft>
                <a:spcPts val="600"/>
              </a:spcAft>
            </a:pPr>
            <a:endParaRPr lang="en-US" dirty="0"/>
          </a:p>
          <a:p>
            <a:pPr marL="342900" lvl="1" indent="-342900">
              <a:spcAft>
                <a:spcPts val="600"/>
              </a:spcAft>
            </a:pPr>
            <a:r>
              <a:rPr lang="en-US" dirty="0"/>
              <a:t>A = a c l</a:t>
            </a:r>
          </a:p>
          <a:p>
            <a:pPr marL="342900" lvl="1" indent="-342900">
              <a:spcAft>
                <a:spcPts val="600"/>
              </a:spcAft>
            </a:pPr>
            <a:endParaRPr lang="en-US" dirty="0"/>
          </a:p>
          <a:p>
            <a:endParaRPr lang="en-US" dirty="0">
              <a:latin typeface="Microsoft JhengHei"/>
              <a:ea typeface="Microsoft JhengHei"/>
            </a:endParaRPr>
          </a:p>
          <a:p>
            <a:endParaRPr lang="en-US" dirty="0"/>
          </a:p>
        </p:txBody>
      </p:sp>
      <p:pic>
        <p:nvPicPr>
          <p:cNvPr id="6" name="Picture 5">
            <a:extLst>
              <a:ext uri="{FF2B5EF4-FFF2-40B4-BE49-F238E27FC236}">
                <a16:creationId xmlns:a16="http://schemas.microsoft.com/office/drawing/2014/main" id="{3776EBAB-24EE-DF4E-966E-C706989C8072}"/>
              </a:ext>
            </a:extLst>
          </p:cNvPr>
          <p:cNvPicPr>
            <a:picLocks noChangeAspect="1"/>
          </p:cNvPicPr>
          <p:nvPr/>
        </p:nvPicPr>
        <p:blipFill>
          <a:blip r:embed="rId2"/>
          <a:stretch>
            <a:fillRect/>
          </a:stretch>
        </p:blipFill>
        <p:spPr>
          <a:xfrm>
            <a:off x="3962400" y="3615839"/>
            <a:ext cx="4267200" cy="2032000"/>
          </a:xfrm>
          <a:prstGeom prst="rect">
            <a:avLst/>
          </a:prstGeom>
        </p:spPr>
      </p:pic>
    </p:spTree>
    <p:extLst>
      <p:ext uri="{BB962C8B-B14F-4D97-AF65-F5344CB8AC3E}">
        <p14:creationId xmlns:p14="http://schemas.microsoft.com/office/powerpoint/2010/main" val="3823743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0D3A84-DD99-5E40-9676-DC20D4CDDB6D}"/>
              </a:ext>
            </a:extLst>
          </p:cNvPr>
          <p:cNvSpPr>
            <a:spLocks noGrp="1"/>
          </p:cNvSpPr>
          <p:nvPr>
            <p:ph idx="1"/>
          </p:nvPr>
        </p:nvSpPr>
        <p:spPr>
          <a:xfrm>
            <a:off x="457200" y="377031"/>
            <a:ext cx="7620000" cy="5105400"/>
          </a:xfrm>
        </p:spPr>
        <p:txBody>
          <a:bodyPr/>
          <a:lstStyle/>
          <a:p>
            <a:r>
              <a:rPr lang="en-US" dirty="0"/>
              <a:t>The two law’s can be combined in one law which is Lambert-Beer Law</a:t>
            </a:r>
          </a:p>
          <a:p>
            <a:pPr algn="ctr"/>
            <a:endParaRPr lang="en-US" dirty="0">
              <a:latin typeface="Arial (Body)"/>
              <a:cs typeface="Arial (Body)"/>
            </a:endParaRPr>
          </a:p>
          <a:p>
            <a:pPr algn="ctr"/>
            <a:endParaRPr lang="en-US" dirty="0">
              <a:latin typeface="Arial (Body)"/>
              <a:cs typeface="Arial (Body)"/>
            </a:endParaRPr>
          </a:p>
          <a:p>
            <a:pPr algn="ctr"/>
            <a:endParaRPr lang="en-US" dirty="0">
              <a:latin typeface="Arial (Body)"/>
              <a:cs typeface="Arial (Body)"/>
            </a:endParaRPr>
          </a:p>
          <a:p>
            <a:pPr algn="ctr"/>
            <a:endParaRPr lang="en-US" dirty="0">
              <a:latin typeface="Arial (Body)"/>
              <a:cs typeface="Arial (Body)"/>
            </a:endParaRPr>
          </a:p>
          <a:p>
            <a:pPr algn="ctr"/>
            <a:endParaRPr lang="en-US" dirty="0">
              <a:latin typeface="Arial (Body)"/>
              <a:cs typeface="Arial (Body)"/>
            </a:endParaRPr>
          </a:p>
          <a:p>
            <a:pPr algn="ctr"/>
            <a:endParaRPr lang="en-US" dirty="0">
              <a:latin typeface="Arial (Body)"/>
              <a:cs typeface="Arial (Body)"/>
            </a:endParaRPr>
          </a:p>
          <a:p>
            <a:pPr algn="ctr"/>
            <a:r>
              <a:rPr lang="en-US" sz="2800" dirty="0">
                <a:solidFill>
                  <a:srgbClr val="C00000"/>
                </a:solidFill>
                <a:latin typeface="Arial (Body)"/>
                <a:cs typeface="Arial (Body)"/>
              </a:rPr>
              <a:t>A = a</a:t>
            </a:r>
            <a:r>
              <a:rPr lang="en-US" sz="2800" baseline="-25000" dirty="0">
                <a:solidFill>
                  <a:srgbClr val="C00000"/>
                </a:solidFill>
                <a:latin typeface="Arial (Body)"/>
                <a:cs typeface="Arial (Body)"/>
              </a:rPr>
              <a:t>m</a:t>
            </a:r>
            <a:r>
              <a:rPr lang="en-US" sz="2800" dirty="0">
                <a:solidFill>
                  <a:srgbClr val="C00000"/>
                </a:solidFill>
                <a:latin typeface="Arial (Body)"/>
                <a:cs typeface="Arial (Body)"/>
              </a:rPr>
              <a:t> x C x L</a:t>
            </a:r>
            <a:endParaRPr lang="en-US" sz="2800" dirty="0">
              <a:solidFill>
                <a:srgbClr val="C00000"/>
              </a:solidFill>
            </a:endParaRPr>
          </a:p>
          <a:p>
            <a:endParaRPr lang="en-US" dirty="0">
              <a:latin typeface="Microsoft JhengHei"/>
              <a:ea typeface="Microsoft JhengHei"/>
            </a:endParaRPr>
          </a:p>
          <a:p>
            <a:endParaRPr lang="en-US" dirty="0">
              <a:latin typeface="Microsoft JhengHei"/>
              <a:ea typeface="Microsoft JhengHei"/>
            </a:endParaRPr>
          </a:p>
          <a:p>
            <a:r>
              <a:rPr lang="en-US" dirty="0">
                <a:latin typeface="Microsoft JhengHei"/>
                <a:ea typeface="Microsoft JhengHei"/>
              </a:rPr>
              <a:t>a</a:t>
            </a:r>
            <a:r>
              <a:rPr lang="en-US" baseline="-25000" dirty="0">
                <a:latin typeface="Microsoft JhengHei"/>
                <a:ea typeface="Microsoft JhengHei"/>
              </a:rPr>
              <a:t>m=</a:t>
            </a:r>
            <a:r>
              <a:rPr lang="en-US" dirty="0">
                <a:latin typeface="Microsoft JhengHei"/>
                <a:ea typeface="Microsoft JhengHei"/>
              </a:rPr>
              <a:t> </a:t>
            </a:r>
            <a:r>
              <a:rPr lang="en-US" dirty="0"/>
              <a:t>Molar absorption coefficient </a:t>
            </a:r>
          </a:p>
          <a:p>
            <a:endParaRPr lang="en-US" dirty="0"/>
          </a:p>
          <a:p>
            <a:endParaRPr lang="en-US" dirty="0"/>
          </a:p>
        </p:txBody>
      </p:sp>
      <p:pic>
        <p:nvPicPr>
          <p:cNvPr id="4" name="Picture 2" descr="absorption spectra - the Beer-Lambert Law">
            <a:extLst>
              <a:ext uri="{FF2B5EF4-FFF2-40B4-BE49-F238E27FC236}">
                <a16:creationId xmlns:a16="http://schemas.microsoft.com/office/drawing/2014/main" id="{12F984D3-F9C2-CD4A-981B-C6AD036208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9050" y="1066800"/>
            <a:ext cx="4025900"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369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F8735-B074-194D-A2CA-2051D2050367}"/>
              </a:ext>
            </a:extLst>
          </p:cNvPr>
          <p:cNvSpPr>
            <a:spLocks noGrp="1"/>
          </p:cNvSpPr>
          <p:nvPr>
            <p:ph type="title"/>
          </p:nvPr>
        </p:nvSpPr>
        <p:spPr/>
        <p:txBody>
          <a:bodyPr/>
          <a:lstStyle/>
          <a:p>
            <a:pPr algn="ctr"/>
            <a:r>
              <a:rPr lang="en-US" b="1" dirty="0">
                <a:solidFill>
                  <a:srgbClr val="C00000"/>
                </a:solidFill>
              </a:rPr>
              <a:t>Blank solution</a:t>
            </a:r>
            <a:br>
              <a:rPr lang="en-US" dirty="0"/>
            </a:br>
            <a:endParaRPr lang="en-US" dirty="0"/>
          </a:p>
        </p:txBody>
      </p:sp>
      <p:sp>
        <p:nvSpPr>
          <p:cNvPr id="3" name="Content Placeholder 2">
            <a:extLst>
              <a:ext uri="{FF2B5EF4-FFF2-40B4-BE49-F238E27FC236}">
                <a16:creationId xmlns:a16="http://schemas.microsoft.com/office/drawing/2014/main" id="{CE0A2041-51A4-8B43-A43A-500CE0BEC93A}"/>
              </a:ext>
            </a:extLst>
          </p:cNvPr>
          <p:cNvSpPr>
            <a:spLocks noGrp="1"/>
          </p:cNvSpPr>
          <p:nvPr>
            <p:ph idx="1"/>
          </p:nvPr>
        </p:nvSpPr>
        <p:spPr>
          <a:xfrm>
            <a:off x="304800" y="1295400"/>
            <a:ext cx="8610600" cy="5257800"/>
          </a:xfrm>
        </p:spPr>
        <p:txBody>
          <a:bodyPr>
            <a:normAutofit/>
          </a:bodyPr>
          <a:lstStyle/>
          <a:p>
            <a:pPr marL="0" indent="0">
              <a:buNone/>
            </a:pPr>
            <a:r>
              <a:rPr lang="en-US" b="0" dirty="0"/>
              <a:t>• Is a solution that is necessary in all spectrophotometry studies.</a:t>
            </a:r>
          </a:p>
          <a:p>
            <a:pPr marL="0" indent="0">
              <a:buNone/>
            </a:pPr>
            <a:r>
              <a:rPr lang="en-US" b="0" dirty="0"/>
              <a:t>• It should contain all components of the assay or test solution </a:t>
            </a:r>
            <a:r>
              <a:rPr lang="en-US" b="0" dirty="0">
                <a:solidFill>
                  <a:srgbClr val="0070C0"/>
                </a:solidFill>
              </a:rPr>
              <a:t>except the component who’s absorbance is being measured.</a:t>
            </a:r>
          </a:p>
          <a:p>
            <a:pPr marL="0" indent="0">
              <a:buNone/>
            </a:pPr>
            <a:r>
              <a:rPr lang="en-US" b="0" dirty="0">
                <a:solidFill>
                  <a:srgbClr val="C00000"/>
                </a:solidFill>
              </a:rPr>
              <a:t>Purpose of the Blank:</a:t>
            </a:r>
          </a:p>
          <a:p>
            <a:r>
              <a:rPr lang="en-US" b="0" dirty="0"/>
              <a:t>The blank will cancel out the absorbance of the substances in the background so that the absorbance of the</a:t>
            </a:r>
          </a:p>
          <a:p>
            <a:r>
              <a:rPr lang="en-US" b="0" dirty="0"/>
              <a:t>tests will be that of the compound under study only.</a:t>
            </a:r>
          </a:p>
          <a:p>
            <a:r>
              <a:rPr lang="en-US" b="0" dirty="0"/>
              <a:t>➢ </a:t>
            </a:r>
            <a:r>
              <a:rPr lang="en-US" dirty="0">
                <a:solidFill>
                  <a:srgbClr val="39ADAA"/>
                </a:solidFill>
              </a:rPr>
              <a:t>Note: </a:t>
            </a:r>
            <a:r>
              <a:rPr lang="en-US" b="0" dirty="0"/>
              <a:t>Glass cuvettes are not to be used in the U.V region, since the glass itself will absorb light thus leading to a false high result.</a:t>
            </a:r>
          </a:p>
          <a:p>
            <a:r>
              <a:rPr lang="en-US" b="0" dirty="0"/>
              <a:t>➢ In the U.V region Quartz cuvettes are to be used!</a:t>
            </a:r>
          </a:p>
          <a:p>
            <a:endParaRPr lang="en-US" b="0" dirty="0"/>
          </a:p>
        </p:txBody>
      </p:sp>
    </p:spTree>
    <p:extLst>
      <p:ext uri="{BB962C8B-B14F-4D97-AF65-F5344CB8AC3E}">
        <p14:creationId xmlns:p14="http://schemas.microsoft.com/office/powerpoint/2010/main" val="3499411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65394"/>
            <a:ext cx="5257800" cy="706090"/>
          </a:xfrm>
        </p:spPr>
        <p:txBody>
          <a:bodyPr>
            <a:noAutofit/>
          </a:bodyPr>
          <a:lstStyle/>
          <a:p>
            <a:pPr algn="ctr"/>
            <a:r>
              <a:rPr lang="en-US" sz="2800" b="1" dirty="0">
                <a:solidFill>
                  <a:srgbClr val="C00000"/>
                </a:solidFill>
              </a:rPr>
              <a:t>Protein determinations </a:t>
            </a:r>
            <a:endParaRPr lang="en-US" sz="2800" dirty="0"/>
          </a:p>
        </p:txBody>
      </p:sp>
      <p:sp>
        <p:nvSpPr>
          <p:cNvPr id="3" name="Content Placeholder 2"/>
          <p:cNvSpPr>
            <a:spLocks noGrp="1"/>
          </p:cNvSpPr>
          <p:nvPr>
            <p:ph idx="1"/>
          </p:nvPr>
        </p:nvSpPr>
        <p:spPr>
          <a:xfrm>
            <a:off x="152400" y="1268760"/>
            <a:ext cx="8820472" cy="5832648"/>
          </a:xfrm>
        </p:spPr>
        <p:txBody>
          <a:bodyPr>
            <a:normAutofit/>
          </a:bodyPr>
          <a:lstStyle/>
          <a:p>
            <a:pPr>
              <a:buNone/>
            </a:pPr>
            <a:r>
              <a:rPr lang="en-US" sz="2000" dirty="0"/>
              <a:t>Proteins in solutions can be determined </a:t>
            </a:r>
            <a:r>
              <a:rPr lang="en-US" sz="2000" dirty="0" err="1"/>
              <a:t>spectrophotometrically</a:t>
            </a:r>
            <a:r>
              <a:rPr lang="en-US" sz="2000" dirty="0"/>
              <a:t> by </a:t>
            </a:r>
            <a:r>
              <a:rPr lang="en-US" dirty="0"/>
              <a:t>two </a:t>
            </a:r>
            <a:r>
              <a:rPr lang="en-US" sz="2000" dirty="0"/>
              <a:t>methods:</a:t>
            </a:r>
          </a:p>
          <a:p>
            <a:pPr marL="342900" indent="-342900">
              <a:buNone/>
            </a:pPr>
            <a:r>
              <a:rPr lang="en-US" sz="2000" dirty="0">
                <a:solidFill>
                  <a:srgbClr val="0000FF"/>
                </a:solidFill>
              </a:rPr>
              <a:t>a) Colorimetrical method:</a:t>
            </a:r>
          </a:p>
          <a:p>
            <a:pPr marL="342900" indent="-342900">
              <a:buNone/>
            </a:pPr>
            <a:r>
              <a:rPr lang="en-US" sz="2000" i="1" dirty="0">
                <a:solidFill>
                  <a:srgbClr val="008000"/>
                </a:solidFill>
              </a:rPr>
              <a:t>Biuret method: </a:t>
            </a:r>
            <a:r>
              <a:rPr lang="en-US" sz="2000" dirty="0"/>
              <a:t>it is based on the reaction of Cu</a:t>
            </a:r>
            <a:r>
              <a:rPr lang="en-US" sz="2000" baseline="30000" dirty="0"/>
              <a:t>2+</a:t>
            </a:r>
            <a:r>
              <a:rPr lang="en-US" sz="2000" dirty="0"/>
              <a:t> with peptides in an alkaline solution producing a purple complex that has an absorption maximum at 540 nm.</a:t>
            </a:r>
          </a:p>
          <a:p>
            <a:pPr marL="0" indent="0">
              <a:buNone/>
            </a:pPr>
            <a:r>
              <a:rPr lang="en-US" sz="2000" dirty="0"/>
              <a:t>Proteins</a:t>
            </a:r>
            <a:r>
              <a:rPr lang="en-US" sz="2000" baseline="30000" dirty="0"/>
              <a:t>  </a:t>
            </a:r>
            <a:r>
              <a:rPr lang="en-US" sz="2000" dirty="0"/>
              <a:t>+  Biuret reagent                       purple complex  </a:t>
            </a:r>
            <a:r>
              <a:rPr lang="en-US" sz="1050" dirty="0"/>
              <a:t>(max absorbance at 540nm)</a:t>
            </a:r>
          </a:p>
          <a:p>
            <a:pPr marL="342900" indent="-342900"/>
            <a:endParaRPr lang="en-US" sz="1050" dirty="0"/>
          </a:p>
          <a:p>
            <a:pPr marL="0" indent="0">
              <a:buNone/>
            </a:pPr>
            <a:r>
              <a:rPr lang="en-US" sz="2000" dirty="0">
                <a:solidFill>
                  <a:srgbClr val="0000FF"/>
                </a:solidFill>
              </a:rPr>
              <a:t>b) Direct </a:t>
            </a:r>
            <a:r>
              <a:rPr lang="en-US" sz="2000" dirty="0" err="1">
                <a:solidFill>
                  <a:srgbClr val="0000FF"/>
                </a:solidFill>
              </a:rPr>
              <a:t>spectrophotomety</a:t>
            </a:r>
            <a:r>
              <a:rPr lang="en-US" sz="2000" dirty="0">
                <a:solidFill>
                  <a:srgbClr val="0000FF"/>
                </a:solidFill>
              </a:rPr>
              <a:t>:</a:t>
            </a:r>
          </a:p>
          <a:p>
            <a:pPr marL="342900" indent="-342900">
              <a:buNone/>
            </a:pPr>
            <a:r>
              <a:rPr lang="en-US" sz="2000" dirty="0"/>
              <a:t>The absorbance at 280nm can be used to determine protein concentration in solutions.</a:t>
            </a:r>
          </a:p>
          <a:p>
            <a:pPr marL="342900" indent="-342900">
              <a:buNone/>
            </a:pPr>
            <a:r>
              <a:rPr lang="en-US" sz="2000" dirty="0"/>
              <a:t>(Because proteins have a distinct absorbance maximum at 280nm due to their aromatic amino acids).</a:t>
            </a:r>
          </a:p>
          <a:p>
            <a:endParaRPr lang="en-US" sz="1800" dirty="0"/>
          </a:p>
        </p:txBody>
      </p:sp>
      <p:cxnSp>
        <p:nvCxnSpPr>
          <p:cNvPr id="5" name="Straight Arrow Connector 4"/>
          <p:cNvCxnSpPr>
            <a:cxnSpLocks/>
          </p:cNvCxnSpPr>
          <p:nvPr/>
        </p:nvCxnSpPr>
        <p:spPr>
          <a:xfrm>
            <a:off x="2971800" y="3132667"/>
            <a:ext cx="1096864"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6" name="TextBox 5"/>
          <p:cNvSpPr txBox="1"/>
          <p:nvPr/>
        </p:nvSpPr>
        <p:spPr>
          <a:xfrm>
            <a:off x="2971800" y="2855668"/>
            <a:ext cx="1211164" cy="276999"/>
          </a:xfrm>
          <a:prstGeom prst="rect">
            <a:avLst/>
          </a:prstGeom>
          <a:noFill/>
        </p:spPr>
        <p:txBody>
          <a:bodyPr wrap="none" rtlCol="0">
            <a:spAutoFit/>
          </a:bodyPr>
          <a:lstStyle/>
          <a:p>
            <a:r>
              <a:rPr lang="en-US" baseline="30000" dirty="0"/>
              <a:t> alkaline media </a:t>
            </a:r>
            <a:endParaRPr lang="en-US" dirty="0"/>
          </a:p>
        </p:txBody>
      </p:sp>
    </p:spTree>
    <p:extLst>
      <p:ext uri="{BB962C8B-B14F-4D97-AF65-F5344CB8AC3E}">
        <p14:creationId xmlns:p14="http://schemas.microsoft.com/office/powerpoint/2010/main" val="3661889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172200" cy="1371600"/>
          </a:xfrm>
        </p:spPr>
        <p:txBody>
          <a:bodyPr/>
          <a:lstStyle/>
          <a:p>
            <a:pPr algn="ctr"/>
            <a:r>
              <a:rPr lang="en-US" b="1" dirty="0">
                <a:solidFill>
                  <a:srgbClr val="C00000"/>
                </a:solidFill>
              </a:rPr>
              <a:t>Spectrophotometry</a:t>
            </a:r>
          </a:p>
        </p:txBody>
      </p:sp>
      <p:sp>
        <p:nvSpPr>
          <p:cNvPr id="3" name="Content Placeholder 2"/>
          <p:cNvSpPr>
            <a:spLocks noGrp="1"/>
          </p:cNvSpPr>
          <p:nvPr>
            <p:ph idx="1"/>
          </p:nvPr>
        </p:nvSpPr>
        <p:spPr>
          <a:xfrm>
            <a:off x="228600" y="1373443"/>
            <a:ext cx="8229600" cy="4373563"/>
          </a:xfrm>
        </p:spPr>
        <p:txBody>
          <a:bodyPr>
            <a:normAutofit/>
          </a:bodyPr>
          <a:lstStyle/>
          <a:p>
            <a:pPr algn="just">
              <a:lnSpc>
                <a:spcPct val="150000"/>
              </a:lnSpc>
            </a:pPr>
            <a:r>
              <a:rPr lang="en-US" dirty="0"/>
              <a:t>It is that technique that measures the amount of light absorbed or transmitted by a substance.</a:t>
            </a:r>
          </a:p>
          <a:p>
            <a:pPr algn="just">
              <a:lnSpc>
                <a:spcPct val="150000"/>
              </a:lnSpc>
            </a:pPr>
            <a:r>
              <a:rPr lang="en-US" dirty="0"/>
              <a:t>It is one of the most important technique in analytical biochemistry.</a:t>
            </a:r>
          </a:p>
          <a:p>
            <a:pPr algn="just">
              <a:lnSpc>
                <a:spcPct val="150000"/>
              </a:lnSpc>
            </a:pPr>
            <a:r>
              <a:rPr lang="en-US" dirty="0"/>
              <a:t>Unknown compounds can be identified by their characteristic absorption spectra in the ultraviolet, visible or infrared regions.</a:t>
            </a:r>
          </a:p>
          <a:p>
            <a:pPr algn="just">
              <a:lnSpc>
                <a:spcPct val="150000"/>
              </a:lnSpc>
            </a:pPr>
            <a:r>
              <a:rPr lang="en-US" dirty="0"/>
              <a:t>Concentrations of known compounds in solutions can be determined by measuring the light absorption at one or more </a:t>
            </a:r>
          </a:p>
          <a:p>
            <a:pPr marL="0" indent="0" algn="just">
              <a:lnSpc>
                <a:spcPct val="150000"/>
              </a:lnSpc>
              <a:buNone/>
            </a:pPr>
            <a:r>
              <a:rPr lang="en-US" dirty="0"/>
              <a:t>wavelengths.</a:t>
            </a:r>
          </a:p>
        </p:txBody>
      </p:sp>
      <p:pic>
        <p:nvPicPr>
          <p:cNvPr id="1026" name="Picture 2" descr="UV and Visible Spectrophotometry Chemical Analysis">
            <a:extLst>
              <a:ext uri="{FF2B5EF4-FFF2-40B4-BE49-F238E27FC236}">
                <a16:creationId xmlns:a16="http://schemas.microsoft.com/office/drawing/2014/main" id="{D1045F57-F8F6-C544-98C6-B1C6749805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61" y="4635694"/>
            <a:ext cx="2752112" cy="2069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2074"/>
          </a:xfrm>
        </p:spPr>
        <p:txBody>
          <a:bodyPr>
            <a:noAutofit/>
          </a:bodyPr>
          <a:lstStyle/>
          <a:p>
            <a:pPr algn="ctr"/>
            <a:r>
              <a:rPr lang="en-US" sz="4000" b="1" dirty="0">
                <a:solidFill>
                  <a:srgbClr val="C00000"/>
                </a:solidFill>
              </a:rPr>
              <a:t>Coupled Assay </a:t>
            </a:r>
          </a:p>
        </p:txBody>
      </p:sp>
      <p:sp>
        <p:nvSpPr>
          <p:cNvPr id="3" name="Content Placeholder 2"/>
          <p:cNvSpPr>
            <a:spLocks noGrp="1"/>
          </p:cNvSpPr>
          <p:nvPr>
            <p:ph idx="1"/>
          </p:nvPr>
        </p:nvSpPr>
        <p:spPr>
          <a:xfrm>
            <a:off x="683568" y="908720"/>
            <a:ext cx="8003232" cy="5760640"/>
          </a:xfrm>
        </p:spPr>
        <p:txBody>
          <a:bodyPr>
            <a:noAutofit/>
          </a:bodyPr>
          <a:lstStyle/>
          <a:p>
            <a:r>
              <a:rPr lang="en-US" dirty="0"/>
              <a:t>Many compounds of biological importance do not have a distinct absorption maximum </a:t>
            </a:r>
            <a:r>
              <a:rPr lang="el-GR" dirty="0">
                <a:cs typeface="Calibri"/>
              </a:rPr>
              <a:t>λ</a:t>
            </a:r>
            <a:r>
              <a:rPr lang="en-US" baseline="-25000" dirty="0">
                <a:cs typeface="Calibri"/>
              </a:rPr>
              <a:t>max </a:t>
            </a:r>
            <a:r>
              <a:rPr lang="en-US" dirty="0">
                <a:cs typeface="Calibri"/>
              </a:rPr>
              <a:t>.</a:t>
            </a:r>
          </a:p>
          <a:p>
            <a:r>
              <a:rPr lang="en-US" dirty="0">
                <a:cs typeface="Times New Roman" pitchFamily="18" charset="0"/>
              </a:rPr>
              <a:t>Their concentration can be determined if they can be linked to or coupled with a reaction that fulfills  the following condition ..</a:t>
            </a:r>
          </a:p>
          <a:p>
            <a:r>
              <a:rPr lang="en-US" i="1" dirty="0">
                <a:solidFill>
                  <a:srgbClr val="0000FF"/>
                </a:solidFill>
                <a:cs typeface="Times New Roman" pitchFamily="18" charset="0"/>
              </a:rPr>
              <a:t>If the promote the formation of another compound that has a characteristic absorption peak.</a:t>
            </a:r>
          </a:p>
          <a:p>
            <a:pPr>
              <a:buNone/>
            </a:pPr>
            <a:endParaRPr lang="en-US" dirty="0">
              <a:cs typeface="Times New Roman" pitchFamily="18" charset="0"/>
            </a:endParaRPr>
          </a:p>
          <a:p>
            <a:pPr>
              <a:buNone/>
            </a:pPr>
            <a:r>
              <a:rPr lang="en-US" dirty="0">
                <a:solidFill>
                  <a:srgbClr val="C00000"/>
                </a:solidFill>
                <a:cs typeface="Times New Roman" pitchFamily="18" charset="0"/>
              </a:rPr>
              <a:t>In coupled assay reactions the product of the first reaction is the substrate of the following reaction ;</a:t>
            </a:r>
          </a:p>
          <a:p>
            <a:pPr>
              <a:buNone/>
            </a:pPr>
            <a:r>
              <a:rPr lang="en-US" dirty="0">
                <a:solidFill>
                  <a:srgbClr val="008000"/>
                </a:solidFill>
                <a:cs typeface="Times New Roman" pitchFamily="18" charset="0"/>
              </a:rPr>
              <a:t>A</a:t>
            </a:r>
            <a:r>
              <a:rPr lang="en-US" dirty="0">
                <a:cs typeface="Times New Roman" pitchFamily="18" charset="0"/>
              </a:rPr>
              <a:t>  +  B  -------</a:t>
            </a:r>
            <a:r>
              <a:rPr lang="en-US" dirty="0">
                <a:cs typeface="Times New Roman" pitchFamily="18" charset="0"/>
                <a:sym typeface="Wingdings" pitchFamily="2" charset="2"/>
              </a:rPr>
              <a:t>-----&gt;  C  +  D </a:t>
            </a:r>
            <a:r>
              <a:rPr lang="en-US" dirty="0">
                <a:cs typeface="Times New Roman" pitchFamily="18" charset="0"/>
              </a:rPr>
              <a:t>-------</a:t>
            </a:r>
            <a:r>
              <a:rPr lang="en-US" dirty="0">
                <a:cs typeface="Times New Roman" pitchFamily="18" charset="0"/>
                <a:sym typeface="Wingdings" pitchFamily="2" charset="2"/>
              </a:rPr>
              <a:t>-----&gt;  E  +   </a:t>
            </a:r>
            <a:r>
              <a:rPr lang="en-US" dirty="0">
                <a:solidFill>
                  <a:srgbClr val="008000"/>
                </a:solidFill>
                <a:cs typeface="Times New Roman" pitchFamily="18" charset="0"/>
                <a:sym typeface="Wingdings" pitchFamily="2" charset="2"/>
              </a:rPr>
              <a:t>F</a:t>
            </a:r>
            <a:r>
              <a:rPr lang="en-US" dirty="0">
                <a:cs typeface="Times New Roman" pitchFamily="18" charset="0"/>
                <a:sym typeface="Wingdings" pitchFamily="2" charset="2"/>
              </a:rPr>
              <a:t> </a:t>
            </a:r>
          </a:p>
          <a:p>
            <a:pPr>
              <a:buNone/>
            </a:pPr>
            <a:r>
              <a:rPr lang="en-US" dirty="0">
                <a:solidFill>
                  <a:srgbClr val="008000"/>
                </a:solidFill>
                <a:cs typeface="Times New Roman" pitchFamily="18" charset="0"/>
              </a:rPr>
              <a:t>A</a:t>
            </a:r>
            <a:r>
              <a:rPr lang="en-US" dirty="0">
                <a:cs typeface="Times New Roman" pitchFamily="18" charset="0"/>
              </a:rPr>
              <a:t> = substance under study that does not have a distinct  </a:t>
            </a:r>
            <a:r>
              <a:rPr lang="el-GR" dirty="0">
                <a:cs typeface="Calibri"/>
              </a:rPr>
              <a:t>λ</a:t>
            </a:r>
            <a:r>
              <a:rPr lang="en-US" baseline="-25000" dirty="0">
                <a:cs typeface="Calibri"/>
              </a:rPr>
              <a:t>max </a:t>
            </a:r>
            <a:endParaRPr lang="en-US" dirty="0">
              <a:cs typeface="Calibri"/>
            </a:endParaRPr>
          </a:p>
          <a:p>
            <a:pPr>
              <a:buNone/>
            </a:pPr>
            <a:r>
              <a:rPr lang="en-US" dirty="0">
                <a:solidFill>
                  <a:srgbClr val="008000"/>
                </a:solidFill>
                <a:cs typeface="Calibri"/>
              </a:rPr>
              <a:t>F</a:t>
            </a:r>
            <a:r>
              <a:rPr lang="en-US" dirty="0">
                <a:cs typeface="Calibri"/>
              </a:rPr>
              <a:t> = has a </a:t>
            </a:r>
            <a:r>
              <a:rPr lang="en-US" dirty="0">
                <a:cs typeface="Times New Roman" pitchFamily="18" charset="0"/>
              </a:rPr>
              <a:t>distinct  </a:t>
            </a:r>
            <a:r>
              <a:rPr lang="el-GR" dirty="0">
                <a:cs typeface="Calibri"/>
              </a:rPr>
              <a:t>λ</a:t>
            </a:r>
            <a:r>
              <a:rPr lang="en-US" baseline="-25000" dirty="0">
                <a:cs typeface="Calibri"/>
              </a:rPr>
              <a:t>max </a:t>
            </a:r>
          </a:p>
          <a:p>
            <a:pPr>
              <a:buNone/>
            </a:pPr>
            <a:r>
              <a:rPr lang="en-US" i="1" dirty="0">
                <a:solidFill>
                  <a:srgbClr val="008000"/>
                </a:solidFill>
                <a:cs typeface="Times New Roman" pitchFamily="18" charset="0"/>
                <a:sym typeface="Wingdings" pitchFamily="2" charset="2"/>
              </a:rPr>
              <a:t>Thus A can be estimated by measuring the absorbance of F</a:t>
            </a:r>
            <a:r>
              <a:rPr lang="en-US" dirty="0">
                <a:cs typeface="Calibri"/>
              </a:rPr>
              <a:t> </a:t>
            </a:r>
            <a:endParaRPr lang="en-US" baseline="30000" dirty="0">
              <a:cs typeface="Calibri"/>
            </a:endParaRPr>
          </a:p>
          <a:p>
            <a:pPr>
              <a:buNone/>
            </a:pPr>
            <a:endParaRPr lang="en-US" dirty="0">
              <a:cs typeface="Calibri"/>
            </a:endParaRPr>
          </a:p>
        </p:txBody>
      </p:sp>
    </p:spTree>
    <p:extLst>
      <p:ext uri="{BB962C8B-B14F-4D97-AF65-F5344CB8AC3E}">
        <p14:creationId xmlns:p14="http://schemas.microsoft.com/office/powerpoint/2010/main" val="13378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pPr algn="ctr"/>
            <a:r>
              <a:rPr lang="en-US" sz="4000" b="1" dirty="0">
                <a:solidFill>
                  <a:srgbClr val="C00000"/>
                </a:solidFill>
              </a:rPr>
              <a:t>Coupled Assay Example </a:t>
            </a:r>
          </a:p>
        </p:txBody>
      </p:sp>
      <p:sp>
        <p:nvSpPr>
          <p:cNvPr id="3" name="Content Placeholder 2"/>
          <p:cNvSpPr>
            <a:spLocks noGrp="1"/>
          </p:cNvSpPr>
          <p:nvPr>
            <p:ph idx="1"/>
          </p:nvPr>
        </p:nvSpPr>
        <p:spPr>
          <a:xfrm>
            <a:off x="172453" y="1752600"/>
            <a:ext cx="8857883" cy="4373563"/>
          </a:xfrm>
        </p:spPr>
        <p:txBody>
          <a:bodyPr>
            <a:normAutofit/>
          </a:bodyPr>
          <a:lstStyle/>
          <a:p>
            <a:r>
              <a:rPr lang="en-US" dirty="0">
                <a:solidFill>
                  <a:srgbClr val="0000FF"/>
                </a:solidFill>
                <a:cs typeface="Calibri"/>
              </a:rPr>
              <a:t>To 2.0 ml of a glucose solution; 1.0 ml of  a solution containing excess ATP, NADP</a:t>
            </a:r>
            <a:r>
              <a:rPr lang="en-US" baseline="30000" dirty="0">
                <a:solidFill>
                  <a:srgbClr val="0000FF"/>
                </a:solidFill>
                <a:cs typeface="Calibri"/>
              </a:rPr>
              <a:t>+</a:t>
            </a:r>
            <a:r>
              <a:rPr lang="en-US" dirty="0">
                <a:solidFill>
                  <a:srgbClr val="0000FF"/>
                </a:solidFill>
                <a:cs typeface="Calibri"/>
              </a:rPr>
              <a:t>, MgCl</a:t>
            </a:r>
            <a:r>
              <a:rPr lang="en-US" baseline="-25000" dirty="0">
                <a:solidFill>
                  <a:srgbClr val="0000FF"/>
                </a:solidFill>
                <a:cs typeface="Calibri"/>
              </a:rPr>
              <a:t>2</a:t>
            </a:r>
            <a:r>
              <a:rPr lang="en-US" dirty="0">
                <a:solidFill>
                  <a:srgbClr val="0000FF"/>
                </a:solidFill>
                <a:cs typeface="Calibri"/>
              </a:rPr>
              <a:t>, hexokinase and Glucose -6-phosphate dehydrogenase was added. Calculate the concentration of glucose in the original solution. </a:t>
            </a:r>
            <a:r>
              <a:rPr lang="en-US" dirty="0">
                <a:solidFill>
                  <a:srgbClr val="0000FF"/>
                </a:solidFill>
              </a:rPr>
              <a:t>Absorbance of final solution at 340 nm increased to 0.91, a</a:t>
            </a:r>
            <a:r>
              <a:rPr lang="en-US" baseline="-25000" dirty="0">
                <a:solidFill>
                  <a:srgbClr val="0000FF"/>
                </a:solidFill>
              </a:rPr>
              <a:t>m</a:t>
            </a:r>
            <a:r>
              <a:rPr lang="en-US" dirty="0">
                <a:solidFill>
                  <a:srgbClr val="0000FF"/>
                </a:solidFill>
              </a:rPr>
              <a:t>= 6220, L = 1 cm.</a:t>
            </a:r>
            <a:endParaRPr lang="en-US" dirty="0">
              <a:solidFill>
                <a:srgbClr val="0000FF"/>
              </a:solidFill>
              <a:cs typeface="Calibri"/>
            </a:endParaRPr>
          </a:p>
          <a:p>
            <a:endParaRPr lang="en-US" dirty="0">
              <a:cs typeface="Calibri"/>
            </a:endParaRPr>
          </a:p>
          <a:p>
            <a:r>
              <a:rPr lang="en-US" dirty="0">
                <a:cs typeface="Calibri"/>
              </a:rPr>
              <a:t>Glucose + ATP.                                  glucose -6-phosphate + ADP</a:t>
            </a:r>
          </a:p>
          <a:p>
            <a:endParaRPr lang="en-US" dirty="0">
              <a:cs typeface="Calibri"/>
            </a:endParaRPr>
          </a:p>
          <a:p>
            <a:r>
              <a:rPr lang="en-US" dirty="0"/>
              <a:t>Glucose-6-phosphate                                                        6-phosphogluconate</a:t>
            </a:r>
          </a:p>
          <a:p>
            <a:pPr marL="0" indent="0" algn="ctr">
              <a:buNone/>
            </a:pPr>
            <a:r>
              <a:rPr lang="en-US" dirty="0"/>
              <a:t>+  NADP</a:t>
            </a:r>
            <a:r>
              <a:rPr lang="en-US" baseline="30000" dirty="0"/>
              <a:t>+</a:t>
            </a:r>
            <a:r>
              <a:rPr lang="en-US" dirty="0"/>
              <a:t>                                                     +</a:t>
            </a:r>
            <a:r>
              <a:rPr lang="en-US" baseline="30000" dirty="0"/>
              <a:t> </a:t>
            </a:r>
            <a:r>
              <a:rPr lang="en-US" dirty="0"/>
              <a:t>NADPH + H</a:t>
            </a:r>
            <a:r>
              <a:rPr lang="en-US" baseline="30000" dirty="0"/>
              <a:t>+</a:t>
            </a:r>
            <a:endParaRPr lang="en-US" dirty="0">
              <a:cs typeface="Calibri"/>
            </a:endParaRPr>
          </a:p>
          <a:p>
            <a:endParaRPr lang="en-US" dirty="0">
              <a:cs typeface="Times New Roman" pitchFamily="18" charset="0"/>
            </a:endParaRP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981200" y="3266968"/>
            <a:ext cx="1857375" cy="590550"/>
          </a:xfrm>
          <a:prstGeom prst="rect">
            <a:avLst/>
          </a:prstGeom>
          <a:noFill/>
          <a:ln w="9525">
            <a:noFill/>
            <a:miter lim="800000"/>
            <a:headEnd/>
            <a:tailEnd/>
          </a:ln>
        </p:spPr>
      </p:pic>
      <p:pic>
        <p:nvPicPr>
          <p:cNvPr id="6" name="Picture 5"/>
          <p:cNvPicPr>
            <a:picLocks noChangeAspect="1" noChangeArrowheads="1"/>
          </p:cNvPicPr>
          <p:nvPr/>
        </p:nvPicPr>
        <p:blipFill>
          <a:blip r:embed="rId3" cstate="print"/>
          <a:srcRect/>
          <a:stretch>
            <a:fillRect/>
          </a:stretch>
        </p:blipFill>
        <p:spPr bwMode="auto">
          <a:xfrm>
            <a:off x="2909887" y="4038600"/>
            <a:ext cx="2828925" cy="533400"/>
          </a:xfrm>
          <a:prstGeom prst="rect">
            <a:avLst/>
          </a:prstGeom>
          <a:noFill/>
          <a:ln w="9525">
            <a:noFill/>
            <a:miter lim="800000"/>
            <a:headEnd/>
            <a:tailEnd/>
          </a:ln>
        </p:spPr>
      </p:pic>
    </p:spTree>
    <p:extLst>
      <p:ext uri="{BB962C8B-B14F-4D97-AF65-F5344CB8AC3E}">
        <p14:creationId xmlns:p14="http://schemas.microsoft.com/office/powerpoint/2010/main" val="4282520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897" y="423240"/>
            <a:ext cx="4698205" cy="706090"/>
          </a:xfrm>
        </p:spPr>
        <p:txBody>
          <a:bodyPr>
            <a:normAutofit fontScale="90000"/>
          </a:bodyPr>
          <a:lstStyle/>
          <a:p>
            <a:pPr algn="ctr"/>
            <a:r>
              <a:rPr lang="en-US" sz="4000" b="1" dirty="0">
                <a:solidFill>
                  <a:srgbClr val="C00000"/>
                </a:solidFill>
              </a:rPr>
              <a:t>Coupled Assay Example </a:t>
            </a:r>
            <a:endParaRPr lang="en-US" sz="4000" dirty="0"/>
          </a:p>
        </p:txBody>
      </p:sp>
      <p:sp>
        <p:nvSpPr>
          <p:cNvPr id="3" name="Content Placeholder 2"/>
          <p:cNvSpPr>
            <a:spLocks noGrp="1"/>
          </p:cNvSpPr>
          <p:nvPr>
            <p:ph idx="1"/>
          </p:nvPr>
        </p:nvSpPr>
        <p:spPr>
          <a:xfrm>
            <a:off x="251520" y="1372728"/>
            <a:ext cx="8712968" cy="5062032"/>
          </a:xfrm>
        </p:spPr>
        <p:txBody>
          <a:bodyPr>
            <a:normAutofit/>
          </a:bodyPr>
          <a:lstStyle/>
          <a:p>
            <a:pPr>
              <a:buNone/>
            </a:pPr>
            <a:r>
              <a:rPr lang="en-US" dirty="0">
                <a:solidFill>
                  <a:srgbClr val="008000"/>
                </a:solidFill>
                <a:latin typeface="Arial (Body)"/>
                <a:cs typeface="Arial (Body)"/>
              </a:rPr>
              <a:t>Glucose</a:t>
            </a:r>
            <a:r>
              <a:rPr lang="en-US" dirty="0">
                <a:latin typeface="Arial (Body)"/>
                <a:cs typeface="Arial (Body)"/>
              </a:rPr>
              <a:t> has no absorption at 340 nm, but </a:t>
            </a:r>
            <a:r>
              <a:rPr lang="en-US" dirty="0">
                <a:solidFill>
                  <a:srgbClr val="008000"/>
                </a:solidFill>
                <a:latin typeface="Arial (Body)"/>
                <a:cs typeface="Arial (Body)"/>
              </a:rPr>
              <a:t>NADPH</a:t>
            </a:r>
            <a:r>
              <a:rPr lang="en-US" dirty="0">
                <a:latin typeface="Arial (Body)"/>
                <a:cs typeface="Arial (Body)"/>
              </a:rPr>
              <a:t>  does!</a:t>
            </a:r>
          </a:p>
          <a:p>
            <a:pPr>
              <a:buNone/>
            </a:pPr>
            <a:r>
              <a:rPr lang="en-US" dirty="0">
                <a:latin typeface="Arial (Body)"/>
                <a:cs typeface="Arial (Body)"/>
              </a:rPr>
              <a:t>From the reaction: 1 mole of glucose produces 1 mole of NADPH, thus each number of NADPH moles produced originates from every mole of glucose in the original solution.</a:t>
            </a:r>
          </a:p>
          <a:p>
            <a:pPr>
              <a:buNone/>
            </a:pPr>
            <a:endParaRPr lang="en-US" dirty="0">
              <a:latin typeface="Arial (Body)"/>
              <a:cs typeface="Arial (Body)"/>
            </a:endParaRPr>
          </a:p>
          <a:p>
            <a:pPr>
              <a:buNone/>
            </a:pPr>
            <a:r>
              <a:rPr lang="en-US" dirty="0">
                <a:latin typeface="Arial (Body)"/>
                <a:cs typeface="Arial (Body)"/>
              </a:rPr>
              <a:t>Absorbance at 340 nm is the absorbance of NADPH = 0.91 </a:t>
            </a:r>
          </a:p>
          <a:p>
            <a:pPr>
              <a:buNone/>
            </a:pPr>
            <a:r>
              <a:rPr lang="en-US" dirty="0">
                <a:latin typeface="Arial (Body)"/>
                <a:cs typeface="Arial (Body)"/>
              </a:rPr>
              <a:t>A = a</a:t>
            </a:r>
            <a:r>
              <a:rPr lang="en-US" baseline="-25000" dirty="0">
                <a:latin typeface="Arial (Body)"/>
                <a:cs typeface="Arial (Body)"/>
              </a:rPr>
              <a:t>m</a:t>
            </a:r>
            <a:r>
              <a:rPr lang="en-US" dirty="0">
                <a:latin typeface="Arial (Body)"/>
                <a:cs typeface="Arial (Body)"/>
              </a:rPr>
              <a:t> x C x 1  = 0.91 = 6220 x C x 1</a:t>
            </a:r>
          </a:p>
          <a:p>
            <a:pPr>
              <a:buNone/>
            </a:pPr>
            <a:r>
              <a:rPr lang="en-US" dirty="0">
                <a:latin typeface="Arial (Body)"/>
                <a:cs typeface="Arial (Body)"/>
              </a:rPr>
              <a:t>C </a:t>
            </a:r>
            <a:r>
              <a:rPr lang="en-US" baseline="-25000" dirty="0">
                <a:latin typeface="Arial (Body)"/>
                <a:cs typeface="Arial (Body)"/>
              </a:rPr>
              <a:t>NADPH  </a:t>
            </a:r>
            <a:r>
              <a:rPr lang="en-US" dirty="0">
                <a:latin typeface="Arial (Body)"/>
                <a:cs typeface="Arial (Body)"/>
              </a:rPr>
              <a:t> = 0.91 / 6220 = 1.46x10</a:t>
            </a:r>
            <a:r>
              <a:rPr lang="en-US" baseline="30000" dirty="0">
                <a:latin typeface="Arial (Body)"/>
                <a:cs typeface="Arial (Body)"/>
              </a:rPr>
              <a:t>-4  </a:t>
            </a:r>
            <a:r>
              <a:rPr lang="en-US" dirty="0">
                <a:latin typeface="Arial (Body)"/>
                <a:cs typeface="Arial (Body)"/>
              </a:rPr>
              <a:t>M</a:t>
            </a:r>
          </a:p>
          <a:p>
            <a:pPr>
              <a:buNone/>
            </a:pPr>
            <a:r>
              <a:rPr lang="en-US" dirty="0">
                <a:latin typeface="Arial (Body)"/>
                <a:cs typeface="Arial (Body)"/>
              </a:rPr>
              <a:t>Thus</a:t>
            </a:r>
            <a:r>
              <a:rPr lang="en-US" baseline="30000" dirty="0">
                <a:latin typeface="Arial (Body)"/>
                <a:cs typeface="Arial (Body)"/>
              </a:rPr>
              <a:t> </a:t>
            </a:r>
            <a:r>
              <a:rPr lang="en-US" dirty="0">
                <a:latin typeface="Arial (Body)"/>
                <a:cs typeface="Arial (Body)"/>
              </a:rPr>
              <a:t>there is  1.46 x 10</a:t>
            </a:r>
            <a:r>
              <a:rPr lang="en-US" baseline="30000" dirty="0">
                <a:latin typeface="Arial (Body)"/>
                <a:cs typeface="Arial (Body)"/>
              </a:rPr>
              <a:t>-4</a:t>
            </a:r>
            <a:r>
              <a:rPr lang="en-US" dirty="0">
                <a:latin typeface="Arial (Body)"/>
                <a:cs typeface="Arial (Body)"/>
              </a:rPr>
              <a:t> M of glucose present in the </a:t>
            </a:r>
            <a:r>
              <a:rPr lang="en-US" i="1" dirty="0">
                <a:solidFill>
                  <a:srgbClr val="FF0000"/>
                </a:solidFill>
                <a:latin typeface="Arial (Body)"/>
                <a:cs typeface="Arial (Body)"/>
              </a:rPr>
              <a:t>test</a:t>
            </a:r>
            <a:r>
              <a:rPr lang="en-US" dirty="0">
                <a:latin typeface="Arial (Body)"/>
                <a:cs typeface="Arial (Body)"/>
              </a:rPr>
              <a:t> solution</a:t>
            </a:r>
          </a:p>
          <a:p>
            <a:pPr>
              <a:buNone/>
            </a:pPr>
            <a:r>
              <a:rPr lang="en-US" dirty="0">
                <a:latin typeface="Arial (Body)"/>
                <a:cs typeface="Arial (Body)"/>
              </a:rPr>
              <a:t>The glucose concentration in the </a:t>
            </a:r>
            <a:r>
              <a:rPr lang="en-US" i="1" dirty="0">
                <a:solidFill>
                  <a:srgbClr val="FF0000"/>
                </a:solidFill>
                <a:latin typeface="Arial (Body)"/>
                <a:cs typeface="Arial (Body)"/>
              </a:rPr>
              <a:t>original</a:t>
            </a:r>
            <a:r>
              <a:rPr lang="en-US" dirty="0">
                <a:latin typeface="Arial (Body)"/>
                <a:cs typeface="Arial (Body)"/>
              </a:rPr>
              <a:t> solution = 1.46 x 10</a:t>
            </a:r>
            <a:r>
              <a:rPr lang="en-US" baseline="30000" dirty="0">
                <a:latin typeface="Arial (Body)"/>
                <a:cs typeface="Arial (Body)"/>
              </a:rPr>
              <a:t>-4</a:t>
            </a:r>
            <a:r>
              <a:rPr lang="en-US" dirty="0">
                <a:latin typeface="Arial (Body)"/>
                <a:cs typeface="Arial (Body)"/>
              </a:rPr>
              <a:t> x (3/2) = 2.2 x 10</a:t>
            </a:r>
            <a:r>
              <a:rPr lang="en-US" baseline="30000" dirty="0">
                <a:latin typeface="Arial (Body)"/>
                <a:cs typeface="Arial (Body)"/>
              </a:rPr>
              <a:t>-4 </a:t>
            </a:r>
            <a:r>
              <a:rPr lang="en-US" dirty="0">
                <a:latin typeface="Arial (Body)"/>
                <a:cs typeface="Arial (Body)"/>
              </a:rPr>
              <a:t> M                                                                                   </a:t>
            </a:r>
            <a:r>
              <a:rPr lang="en-US" dirty="0">
                <a:latin typeface="Wingdings"/>
                <a:ea typeface="Wingdings"/>
                <a:cs typeface="Wingdings"/>
                <a:sym typeface="Wingdings"/>
              </a:rPr>
              <a:t></a:t>
            </a:r>
            <a:r>
              <a:rPr lang="en-US" dirty="0">
                <a:latin typeface="Arial (Body)"/>
                <a:cs typeface="Arial (Body)"/>
              </a:rPr>
              <a:t>      </a:t>
            </a:r>
            <a:endParaRPr lang="en-US" baseline="30000" dirty="0">
              <a:latin typeface="Arial (Body)"/>
              <a:cs typeface="Arial (Body)"/>
            </a:endParaRPr>
          </a:p>
          <a:p>
            <a:pPr>
              <a:buNone/>
            </a:pPr>
            <a:endParaRPr lang="en-US" dirty="0">
              <a:latin typeface="Arial (Body)"/>
              <a:cs typeface="Arial (Body)"/>
            </a:endParaRPr>
          </a:p>
        </p:txBody>
      </p:sp>
      <p:sp>
        <p:nvSpPr>
          <p:cNvPr id="5" name="TextBox 4"/>
          <p:cNvSpPr txBox="1"/>
          <p:nvPr/>
        </p:nvSpPr>
        <p:spPr>
          <a:xfrm>
            <a:off x="7957198" y="5334000"/>
            <a:ext cx="1007290" cy="646331"/>
          </a:xfrm>
          <a:prstGeom prst="rect">
            <a:avLst/>
          </a:prstGeom>
          <a:solidFill>
            <a:schemeClr val="accent4">
              <a:lumMod val="20000"/>
              <a:lumOff val="80000"/>
            </a:schemeClr>
          </a:solidFill>
        </p:spPr>
        <p:txBody>
          <a:bodyPr wrap="square" rtlCol="0">
            <a:spAutoFit/>
          </a:bodyPr>
          <a:lstStyle/>
          <a:p>
            <a:r>
              <a:rPr lang="en-US" dirty="0"/>
              <a:t>Dilution factor</a:t>
            </a:r>
          </a:p>
        </p:txBody>
      </p:sp>
    </p:spTree>
    <p:extLst>
      <p:ext uri="{BB962C8B-B14F-4D97-AF65-F5344CB8AC3E}">
        <p14:creationId xmlns:p14="http://schemas.microsoft.com/office/powerpoint/2010/main" val="391176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2709"/>
            <a:ext cx="8075240" cy="634082"/>
          </a:xfrm>
        </p:spPr>
        <p:txBody>
          <a:bodyPr>
            <a:normAutofit/>
          </a:bodyPr>
          <a:lstStyle/>
          <a:p>
            <a:pPr algn="ctr"/>
            <a:r>
              <a:rPr lang="en-US" b="1" dirty="0">
                <a:solidFill>
                  <a:srgbClr val="C00000"/>
                </a:solidFill>
              </a:rPr>
              <a:t> </a:t>
            </a:r>
            <a:r>
              <a:rPr lang="en-US" sz="3100" b="1" dirty="0">
                <a:solidFill>
                  <a:srgbClr val="C00000"/>
                </a:solidFill>
              </a:rPr>
              <a:t>Problems </a:t>
            </a:r>
          </a:p>
        </p:txBody>
      </p:sp>
      <p:sp>
        <p:nvSpPr>
          <p:cNvPr id="3" name="Content Placeholder 2"/>
          <p:cNvSpPr>
            <a:spLocks noGrp="1"/>
          </p:cNvSpPr>
          <p:nvPr>
            <p:ph idx="1"/>
          </p:nvPr>
        </p:nvSpPr>
        <p:spPr>
          <a:xfrm>
            <a:off x="395536" y="908720"/>
            <a:ext cx="8291264" cy="5949280"/>
          </a:xfrm>
        </p:spPr>
        <p:txBody>
          <a:bodyPr>
            <a:normAutofit fontScale="92500" lnSpcReduction="20000"/>
          </a:bodyPr>
          <a:lstStyle/>
          <a:p>
            <a:pPr>
              <a:buNone/>
            </a:pPr>
            <a:r>
              <a:rPr lang="en-US" sz="2100" dirty="0"/>
              <a:t>Calculate the absorbance and the transmission at 260 nm  and 340 nm of the following solutions in a 1 cm cuvette. </a:t>
            </a:r>
          </a:p>
          <a:p>
            <a:pPr marL="457200" indent="-457200">
              <a:buAutoNum type="alphaLcParenR"/>
            </a:pPr>
            <a:r>
              <a:rPr lang="en-US" sz="2100" dirty="0"/>
              <a:t>2.2 x10</a:t>
            </a:r>
            <a:r>
              <a:rPr lang="en-US" sz="2100" baseline="30000" dirty="0"/>
              <a:t>-5</a:t>
            </a:r>
            <a:r>
              <a:rPr lang="en-US" sz="2100" dirty="0"/>
              <a:t> M NADH </a:t>
            </a:r>
          </a:p>
          <a:p>
            <a:pPr marL="457200" indent="-457200">
              <a:buAutoNum type="alphaLcParenR"/>
            </a:pPr>
            <a:r>
              <a:rPr lang="en-US" sz="2100" dirty="0"/>
              <a:t> 7 x 10</a:t>
            </a:r>
            <a:r>
              <a:rPr lang="en-US" sz="2100" baseline="30000" dirty="0"/>
              <a:t>-6 </a:t>
            </a:r>
            <a:r>
              <a:rPr lang="en-US" sz="2100" dirty="0"/>
              <a:t> M NADH plus 4.2 x 10</a:t>
            </a:r>
            <a:r>
              <a:rPr lang="en-US" sz="2100" baseline="30000" dirty="0"/>
              <a:t>-5  </a:t>
            </a:r>
            <a:r>
              <a:rPr lang="en-US" sz="2100" dirty="0"/>
              <a:t>M ATP.</a:t>
            </a:r>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marL="342900" indent="-342900">
              <a:buAutoNum type="alphaLcParenR"/>
            </a:pPr>
            <a:r>
              <a:rPr lang="en-US" sz="1800" dirty="0">
                <a:solidFill>
                  <a:srgbClr val="008000"/>
                </a:solidFill>
              </a:rPr>
              <a:t>This solution contains one absorbing substance (NADH)</a:t>
            </a:r>
          </a:p>
          <a:p>
            <a:pPr marL="342900" indent="-342900">
              <a:buNone/>
            </a:pPr>
            <a:r>
              <a:rPr lang="en-US" sz="1800" dirty="0"/>
              <a:t>A</a:t>
            </a:r>
            <a:r>
              <a:rPr lang="en-US" sz="1800" baseline="-25000" dirty="0"/>
              <a:t>260</a:t>
            </a:r>
            <a:r>
              <a:rPr lang="en-US" sz="1800" dirty="0"/>
              <a:t>   = </a:t>
            </a:r>
            <a:r>
              <a:rPr lang="en-US" sz="2000" dirty="0"/>
              <a:t>a</a:t>
            </a:r>
            <a:r>
              <a:rPr lang="en-US" sz="1800" baseline="-25000" dirty="0"/>
              <a:t>m</a:t>
            </a:r>
            <a:r>
              <a:rPr lang="en-US" sz="1800" dirty="0"/>
              <a:t> x C x l </a:t>
            </a:r>
          </a:p>
          <a:p>
            <a:pPr marL="342900" indent="-342900">
              <a:buNone/>
            </a:pPr>
            <a:r>
              <a:rPr lang="en-US" sz="1800" dirty="0"/>
              <a:t>A</a:t>
            </a:r>
            <a:r>
              <a:rPr lang="en-US" sz="1800" baseline="-25000" dirty="0"/>
              <a:t>260</a:t>
            </a:r>
            <a:r>
              <a:rPr lang="en-US" sz="1800" dirty="0"/>
              <a:t> = 15000 x (2.2 x10</a:t>
            </a:r>
            <a:r>
              <a:rPr lang="en-US" sz="1800" baseline="30000" dirty="0"/>
              <a:t>-5</a:t>
            </a:r>
            <a:r>
              <a:rPr lang="en-US" sz="1800" dirty="0"/>
              <a:t> ) x 1 = 0.33 </a:t>
            </a:r>
          </a:p>
          <a:p>
            <a:pPr marL="342900" indent="-342900">
              <a:buNone/>
            </a:pPr>
            <a:r>
              <a:rPr lang="en-US" sz="1800" dirty="0"/>
              <a:t>A  = Log</a:t>
            </a:r>
            <a:r>
              <a:rPr lang="en-US" sz="1800" i="1" dirty="0"/>
              <a:t> I</a:t>
            </a:r>
            <a:r>
              <a:rPr lang="en-US" sz="1800" i="1" baseline="-25000" dirty="0"/>
              <a:t>° </a:t>
            </a:r>
            <a:r>
              <a:rPr lang="en-US" sz="1800" dirty="0"/>
              <a:t>/ I  </a:t>
            </a:r>
          </a:p>
          <a:p>
            <a:pPr marL="342900" indent="-342900">
              <a:buNone/>
            </a:pPr>
            <a:r>
              <a:rPr lang="en-US" sz="1800" dirty="0"/>
              <a:t>0.33 = log 1.0 – log I</a:t>
            </a:r>
          </a:p>
          <a:p>
            <a:pPr marL="342900" indent="-342900">
              <a:buNone/>
            </a:pPr>
            <a:r>
              <a:rPr lang="en-US" sz="1800" dirty="0"/>
              <a:t>0.33 = - log I </a:t>
            </a:r>
          </a:p>
          <a:p>
            <a:pPr marL="342900" indent="-342900">
              <a:buNone/>
            </a:pPr>
            <a:r>
              <a:rPr lang="en-US" sz="1800" dirty="0"/>
              <a:t>I = antilog – 0.33 = 0.464</a:t>
            </a:r>
          </a:p>
          <a:p>
            <a:pPr marL="342900" indent="-342900">
              <a:buNone/>
            </a:pPr>
            <a:r>
              <a:rPr lang="en-US" sz="1800" dirty="0">
                <a:solidFill>
                  <a:srgbClr val="C00000"/>
                </a:solidFill>
              </a:rPr>
              <a:t>Absorbance and transmission at 340nm</a:t>
            </a:r>
          </a:p>
          <a:p>
            <a:pPr marL="342900" indent="-342900">
              <a:buNone/>
            </a:pPr>
            <a:r>
              <a:rPr lang="en-US" sz="1800" dirty="0"/>
              <a:t>A = 6220 x 2.2 x10</a:t>
            </a:r>
            <a:r>
              <a:rPr lang="en-US" sz="1800" baseline="30000" dirty="0"/>
              <a:t>-5</a:t>
            </a:r>
            <a:r>
              <a:rPr lang="en-US" sz="1800" dirty="0"/>
              <a:t>  x1 = 0.1368 </a:t>
            </a:r>
          </a:p>
          <a:p>
            <a:pPr marL="342900" indent="-342900">
              <a:buNone/>
            </a:pPr>
            <a:r>
              <a:rPr lang="en-US" sz="1800" dirty="0"/>
              <a:t>A  = Log</a:t>
            </a:r>
            <a:r>
              <a:rPr lang="en-US" sz="1800" i="1" dirty="0"/>
              <a:t> I</a:t>
            </a:r>
            <a:r>
              <a:rPr lang="en-US" sz="1800" i="1" baseline="-25000" dirty="0"/>
              <a:t>° </a:t>
            </a:r>
            <a:r>
              <a:rPr lang="en-US" sz="1800" dirty="0"/>
              <a:t>/ I </a:t>
            </a:r>
          </a:p>
          <a:p>
            <a:pPr marL="342900" indent="-342900">
              <a:buNone/>
            </a:pPr>
            <a:r>
              <a:rPr lang="en-US" sz="1800" dirty="0"/>
              <a:t>0.1368  = log 1.0 – log I   </a:t>
            </a:r>
          </a:p>
        </p:txBody>
      </p:sp>
      <p:graphicFrame>
        <p:nvGraphicFramePr>
          <p:cNvPr id="4" name="Table 3"/>
          <p:cNvGraphicFramePr>
            <a:graphicFrameLocks noGrp="1"/>
          </p:cNvGraphicFramePr>
          <p:nvPr>
            <p:extLst>
              <p:ext uri="{D42A27DB-BD31-4B8C-83A1-F6EECF244321}">
                <p14:modId xmlns:p14="http://schemas.microsoft.com/office/powerpoint/2010/main" val="173895949"/>
              </p:ext>
            </p:extLst>
          </p:nvPr>
        </p:nvGraphicFramePr>
        <p:xfrm>
          <a:off x="838200" y="2057400"/>
          <a:ext cx="6096000" cy="1219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265788">
                <a:tc gridSpan="3">
                  <a:txBody>
                    <a:bodyPr/>
                    <a:lstStyle/>
                    <a:p>
                      <a:pPr algn="ctr"/>
                      <a:r>
                        <a:rPr lang="en-US" sz="1400" dirty="0"/>
                        <a:t>a</a:t>
                      </a:r>
                      <a:r>
                        <a:rPr lang="en-US" sz="1400" baseline="-25000" dirty="0"/>
                        <a:t>m</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265788">
                <a:tc>
                  <a:txBody>
                    <a:bodyPr/>
                    <a:lstStyle/>
                    <a:p>
                      <a:pPr algn="ctr"/>
                      <a:r>
                        <a:rPr lang="en-US" sz="1400" dirty="0"/>
                        <a:t>Compound </a:t>
                      </a:r>
                    </a:p>
                  </a:txBody>
                  <a:tcPr/>
                </a:tc>
                <a:tc>
                  <a:txBody>
                    <a:bodyPr/>
                    <a:lstStyle/>
                    <a:p>
                      <a:pPr algn="ctr"/>
                      <a:r>
                        <a:rPr lang="en-US" sz="1400" dirty="0"/>
                        <a:t>260nm </a:t>
                      </a:r>
                    </a:p>
                  </a:txBody>
                  <a:tcPr/>
                </a:tc>
                <a:tc>
                  <a:txBody>
                    <a:bodyPr/>
                    <a:lstStyle/>
                    <a:p>
                      <a:pPr algn="ctr"/>
                      <a:r>
                        <a:rPr lang="en-US" sz="1400" dirty="0"/>
                        <a:t>340nm </a:t>
                      </a:r>
                    </a:p>
                  </a:txBody>
                  <a:tcPr/>
                </a:tc>
                <a:extLst>
                  <a:ext uri="{0D108BD9-81ED-4DB2-BD59-A6C34878D82A}">
                    <a16:rowId xmlns:a16="http://schemas.microsoft.com/office/drawing/2014/main" val="10001"/>
                  </a:ext>
                </a:extLst>
              </a:tr>
              <a:tr h="265788">
                <a:tc>
                  <a:txBody>
                    <a:bodyPr/>
                    <a:lstStyle/>
                    <a:p>
                      <a:pPr algn="ctr"/>
                      <a:r>
                        <a:rPr lang="en-US" sz="1400" dirty="0"/>
                        <a:t>NADH</a:t>
                      </a:r>
                    </a:p>
                  </a:txBody>
                  <a:tcPr/>
                </a:tc>
                <a:tc>
                  <a:txBody>
                    <a:bodyPr/>
                    <a:lstStyle/>
                    <a:p>
                      <a:pPr algn="ctr"/>
                      <a:r>
                        <a:rPr lang="en-US" sz="1400" dirty="0"/>
                        <a:t>15000</a:t>
                      </a:r>
                    </a:p>
                  </a:txBody>
                  <a:tcPr/>
                </a:tc>
                <a:tc>
                  <a:txBody>
                    <a:bodyPr/>
                    <a:lstStyle/>
                    <a:p>
                      <a:pPr algn="ctr"/>
                      <a:r>
                        <a:rPr lang="en-US" sz="1400" dirty="0"/>
                        <a:t>6220</a:t>
                      </a:r>
                    </a:p>
                  </a:txBody>
                  <a:tcPr/>
                </a:tc>
                <a:extLst>
                  <a:ext uri="{0D108BD9-81ED-4DB2-BD59-A6C34878D82A}">
                    <a16:rowId xmlns:a16="http://schemas.microsoft.com/office/drawing/2014/main" val="10002"/>
                  </a:ext>
                </a:extLst>
              </a:tr>
              <a:tr h="265788">
                <a:tc>
                  <a:txBody>
                    <a:bodyPr/>
                    <a:lstStyle/>
                    <a:p>
                      <a:pPr algn="ctr"/>
                      <a:r>
                        <a:rPr lang="en-US" sz="1400" dirty="0"/>
                        <a:t>ATP</a:t>
                      </a:r>
                    </a:p>
                  </a:txBody>
                  <a:tcPr/>
                </a:tc>
                <a:tc>
                  <a:txBody>
                    <a:bodyPr/>
                    <a:lstStyle/>
                    <a:p>
                      <a:pPr algn="ctr"/>
                      <a:r>
                        <a:rPr lang="en-US" sz="1400" dirty="0"/>
                        <a:t>15400</a:t>
                      </a:r>
                    </a:p>
                  </a:txBody>
                  <a:tcPr/>
                </a:tc>
                <a:tc>
                  <a:txBody>
                    <a:bodyPr/>
                    <a:lstStyle/>
                    <a:p>
                      <a:pPr algn="ctr"/>
                      <a:r>
                        <a:rPr lang="en-US" sz="1400" dirty="0"/>
                        <a:t>0.0</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1246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7" end="1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2074"/>
          </a:xfrm>
        </p:spPr>
        <p:txBody>
          <a:bodyPr>
            <a:noAutofit/>
          </a:bodyPr>
          <a:lstStyle/>
          <a:p>
            <a:pPr algn="ctr"/>
            <a:r>
              <a:rPr lang="en-US" sz="3600" b="1" dirty="0">
                <a:solidFill>
                  <a:srgbClr val="C00000"/>
                </a:solidFill>
              </a:rPr>
              <a:t>Problems</a:t>
            </a:r>
          </a:p>
        </p:txBody>
      </p:sp>
      <p:sp>
        <p:nvSpPr>
          <p:cNvPr id="3" name="Content Placeholder 2"/>
          <p:cNvSpPr>
            <a:spLocks noGrp="1"/>
          </p:cNvSpPr>
          <p:nvPr>
            <p:ph idx="1"/>
          </p:nvPr>
        </p:nvSpPr>
        <p:spPr>
          <a:xfrm>
            <a:off x="395536" y="1124744"/>
            <a:ext cx="8291264" cy="5400600"/>
          </a:xfrm>
        </p:spPr>
        <p:txBody>
          <a:bodyPr>
            <a:normAutofit/>
          </a:bodyPr>
          <a:lstStyle/>
          <a:p>
            <a:pPr>
              <a:buNone/>
            </a:pPr>
            <a:r>
              <a:rPr lang="en-US" sz="1800" dirty="0"/>
              <a:t>0.1368 = -log I</a:t>
            </a:r>
          </a:p>
          <a:p>
            <a:pPr>
              <a:buNone/>
            </a:pPr>
            <a:r>
              <a:rPr lang="en-US" sz="1800" dirty="0"/>
              <a:t>I   = antilog -0.1368 </a:t>
            </a:r>
          </a:p>
          <a:p>
            <a:pPr>
              <a:buNone/>
            </a:pPr>
            <a:r>
              <a:rPr lang="en-US" sz="1800" dirty="0"/>
              <a:t>I = 0.729</a:t>
            </a:r>
          </a:p>
          <a:p>
            <a:pPr>
              <a:buNone/>
            </a:pPr>
            <a:endParaRPr lang="en-US" sz="1800" dirty="0"/>
          </a:p>
          <a:p>
            <a:pPr>
              <a:buNone/>
            </a:pPr>
            <a:r>
              <a:rPr lang="en-US" sz="1800" dirty="0">
                <a:solidFill>
                  <a:srgbClr val="008000"/>
                </a:solidFill>
              </a:rPr>
              <a:t>b) The solution contains two  absorbing substances</a:t>
            </a:r>
          </a:p>
          <a:p>
            <a:pPr>
              <a:buNone/>
            </a:pPr>
            <a:r>
              <a:rPr lang="en-US" sz="1800" dirty="0">
                <a:solidFill>
                  <a:srgbClr val="C00000"/>
                </a:solidFill>
              </a:rPr>
              <a:t>At  260nm </a:t>
            </a:r>
          </a:p>
          <a:p>
            <a:pPr>
              <a:buNone/>
            </a:pPr>
            <a:r>
              <a:rPr lang="en-US" sz="1800" dirty="0"/>
              <a:t>A = A</a:t>
            </a:r>
            <a:r>
              <a:rPr lang="en-US" sz="1800" baseline="-25000" dirty="0"/>
              <a:t>NADH</a:t>
            </a:r>
            <a:r>
              <a:rPr lang="en-US" sz="1800" dirty="0"/>
              <a:t>  + A </a:t>
            </a:r>
            <a:r>
              <a:rPr lang="en-US" sz="1800" baseline="-25000" dirty="0"/>
              <a:t>ATP</a:t>
            </a:r>
            <a:r>
              <a:rPr lang="en-US" sz="1800" dirty="0"/>
              <a:t>  </a:t>
            </a:r>
          </a:p>
          <a:p>
            <a:pPr>
              <a:buNone/>
            </a:pPr>
            <a:r>
              <a:rPr lang="en-US" sz="1800" dirty="0"/>
              <a:t>A</a:t>
            </a:r>
            <a:r>
              <a:rPr lang="en-US" sz="1800" baseline="-25000" dirty="0"/>
              <a:t>NADH  </a:t>
            </a:r>
            <a:r>
              <a:rPr lang="en-US" sz="1800" dirty="0"/>
              <a:t> = 15000 x (7 x 10</a:t>
            </a:r>
            <a:r>
              <a:rPr lang="en-US" sz="1800" baseline="30000" dirty="0"/>
              <a:t>-6 </a:t>
            </a:r>
            <a:r>
              <a:rPr lang="en-US" sz="1800" dirty="0"/>
              <a:t>) x1 = 0.105 </a:t>
            </a:r>
          </a:p>
          <a:p>
            <a:pPr>
              <a:buNone/>
            </a:pPr>
            <a:r>
              <a:rPr lang="en-US" sz="1800" dirty="0"/>
              <a:t> A </a:t>
            </a:r>
            <a:r>
              <a:rPr lang="en-US" sz="1800" baseline="-25000" dirty="0"/>
              <a:t>ATP</a:t>
            </a:r>
            <a:r>
              <a:rPr lang="en-US" sz="1800" dirty="0"/>
              <a:t>  = 15400 x (4.2 x 10</a:t>
            </a:r>
            <a:r>
              <a:rPr lang="en-US" sz="1800" baseline="30000" dirty="0"/>
              <a:t>-5 </a:t>
            </a:r>
            <a:r>
              <a:rPr lang="en-US" sz="1800" dirty="0"/>
              <a:t>)</a:t>
            </a:r>
            <a:r>
              <a:rPr lang="en-US" sz="1800" baseline="30000" dirty="0"/>
              <a:t> </a:t>
            </a:r>
            <a:r>
              <a:rPr lang="en-US" sz="1800" dirty="0"/>
              <a:t>x 1 = 0.646 </a:t>
            </a:r>
          </a:p>
          <a:p>
            <a:pPr>
              <a:buNone/>
            </a:pPr>
            <a:r>
              <a:rPr lang="en-US" sz="1800" dirty="0"/>
              <a:t>A </a:t>
            </a:r>
            <a:r>
              <a:rPr lang="en-US" sz="1800" baseline="-25000" dirty="0"/>
              <a:t>Total  </a:t>
            </a:r>
            <a:r>
              <a:rPr lang="en-US" sz="1800" dirty="0"/>
              <a:t> = 0.105  +  0.646   =  0.751</a:t>
            </a:r>
          </a:p>
          <a:p>
            <a:pPr>
              <a:buNone/>
            </a:pPr>
            <a:r>
              <a:rPr lang="en-US" sz="1800" dirty="0"/>
              <a:t>A= Log</a:t>
            </a:r>
            <a:r>
              <a:rPr lang="en-US" sz="1800" i="1" dirty="0"/>
              <a:t> I</a:t>
            </a:r>
            <a:r>
              <a:rPr lang="en-US" sz="1800" i="1" baseline="-25000" dirty="0"/>
              <a:t>° </a:t>
            </a:r>
            <a:r>
              <a:rPr lang="en-US" sz="1800" dirty="0"/>
              <a:t>/ I  = 0.751 = log 1.0 –log I </a:t>
            </a:r>
          </a:p>
          <a:p>
            <a:pPr>
              <a:buNone/>
            </a:pPr>
            <a:r>
              <a:rPr lang="en-US" sz="1800" dirty="0"/>
              <a:t>0.751 = -log I   ,   I  = antilog  - 0.751 ,   I = 0.177 .</a:t>
            </a:r>
          </a:p>
          <a:p>
            <a:pPr>
              <a:buNone/>
            </a:pPr>
            <a:r>
              <a:rPr lang="en-US" sz="1800" dirty="0"/>
              <a:t>At 340 nm only NADH absorbs</a:t>
            </a:r>
          </a:p>
          <a:p>
            <a:pPr>
              <a:buNone/>
            </a:pPr>
            <a:r>
              <a:rPr lang="en-US" sz="1800" dirty="0"/>
              <a:t>A = 6220 x (7 x 10</a:t>
            </a:r>
            <a:r>
              <a:rPr lang="en-US" sz="1800" baseline="30000" dirty="0"/>
              <a:t>-6 </a:t>
            </a:r>
            <a:r>
              <a:rPr lang="en-US" sz="1800" dirty="0"/>
              <a:t>) x1  = 0.043 </a:t>
            </a:r>
          </a:p>
          <a:p>
            <a:pPr>
              <a:buNone/>
            </a:pPr>
            <a:r>
              <a:rPr lang="en-US" sz="1800" dirty="0"/>
              <a:t>A= Log</a:t>
            </a:r>
            <a:r>
              <a:rPr lang="en-US" sz="1800" i="1" dirty="0"/>
              <a:t> I</a:t>
            </a:r>
            <a:r>
              <a:rPr lang="en-US" sz="1800" i="1" baseline="-25000" dirty="0"/>
              <a:t>° </a:t>
            </a:r>
            <a:r>
              <a:rPr lang="en-US" sz="1800" dirty="0"/>
              <a:t>/ I  = 0.043 = log 1.0 –log I    ,   so   I  = antilog  - 0. 043   ,   I = 0.905 </a:t>
            </a:r>
          </a:p>
        </p:txBody>
      </p:sp>
    </p:spTree>
    <p:extLst>
      <p:ext uri="{BB962C8B-B14F-4D97-AF65-F5344CB8AC3E}">
        <p14:creationId xmlns:p14="http://schemas.microsoft.com/office/powerpoint/2010/main" val="266478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490066"/>
          </a:xfrm>
        </p:spPr>
        <p:txBody>
          <a:bodyPr>
            <a:normAutofit fontScale="90000"/>
          </a:bodyPr>
          <a:lstStyle/>
          <a:p>
            <a:pPr algn="ctr"/>
            <a:r>
              <a:rPr lang="en-US" b="1" dirty="0">
                <a:solidFill>
                  <a:srgbClr val="C00000"/>
                </a:solidFill>
              </a:rPr>
              <a:t>Problems</a:t>
            </a:r>
          </a:p>
        </p:txBody>
      </p:sp>
      <p:sp>
        <p:nvSpPr>
          <p:cNvPr id="3" name="Content Placeholder 2"/>
          <p:cNvSpPr>
            <a:spLocks noGrp="1"/>
          </p:cNvSpPr>
          <p:nvPr>
            <p:ph idx="1"/>
          </p:nvPr>
        </p:nvSpPr>
        <p:spPr>
          <a:xfrm>
            <a:off x="539552" y="980728"/>
            <a:ext cx="8147248" cy="5400600"/>
          </a:xfrm>
        </p:spPr>
        <p:txBody>
          <a:bodyPr>
            <a:normAutofit/>
          </a:bodyPr>
          <a:lstStyle/>
          <a:p>
            <a:pPr>
              <a:buNone/>
            </a:pPr>
            <a:r>
              <a:rPr lang="en-US" sz="1800" dirty="0">
                <a:solidFill>
                  <a:srgbClr val="0000FF"/>
                </a:solidFill>
              </a:rPr>
              <a:t>Calculate the concentration of  ATP and NADPH in solutions with absorbance’s:</a:t>
            </a:r>
          </a:p>
          <a:p>
            <a:pPr>
              <a:buNone/>
            </a:pPr>
            <a:r>
              <a:rPr lang="en-US" sz="1800" dirty="0">
                <a:solidFill>
                  <a:srgbClr val="C00000"/>
                </a:solidFill>
              </a:rPr>
              <a:t>a) 0.15 at 340 nm and 0.9 at 260 nm.</a:t>
            </a:r>
          </a:p>
          <a:p>
            <a:pPr>
              <a:buNone/>
            </a:pPr>
            <a:r>
              <a:rPr lang="en-US" sz="1800" dirty="0">
                <a:solidFill>
                  <a:srgbClr val="C00000"/>
                </a:solidFill>
              </a:rPr>
              <a:t>b) Zero at 340 nm  and 0.750 at 260 nm.</a:t>
            </a:r>
          </a:p>
          <a:p>
            <a:pPr>
              <a:buNone/>
            </a:pPr>
            <a:r>
              <a:rPr lang="en-US" sz="1800" dirty="0">
                <a:solidFill>
                  <a:srgbClr val="C00000"/>
                </a:solidFill>
              </a:rPr>
              <a:t>c) 0.22 at 340 nm and 0.531 at 260 nm.</a:t>
            </a:r>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a:buNone/>
            </a:pPr>
            <a:r>
              <a:rPr lang="en-US" sz="1800" dirty="0">
                <a:solidFill>
                  <a:srgbClr val="008000"/>
                </a:solidFill>
              </a:rPr>
              <a:t>a) Since this solution contains two absorbing substances ,  thus we will start with absorbance at 340nm  since only NADPH absorbs</a:t>
            </a:r>
          </a:p>
          <a:p>
            <a:pPr>
              <a:buNone/>
            </a:pPr>
            <a:r>
              <a:rPr lang="en-US" sz="1800" dirty="0"/>
              <a:t>A </a:t>
            </a:r>
            <a:r>
              <a:rPr lang="en-US" sz="1800" baseline="-25000" dirty="0"/>
              <a:t>340nm  </a:t>
            </a:r>
            <a:r>
              <a:rPr lang="en-US" sz="1800" dirty="0"/>
              <a:t>=  A </a:t>
            </a:r>
            <a:r>
              <a:rPr lang="en-US" sz="1800" baseline="-25000" dirty="0"/>
              <a:t>NADPH </a:t>
            </a:r>
            <a:r>
              <a:rPr lang="en-US" sz="1800" dirty="0"/>
              <a:t> only</a:t>
            </a:r>
          </a:p>
          <a:p>
            <a:pPr>
              <a:buNone/>
            </a:pPr>
            <a:endParaRPr lang="en-US" sz="1800" baseline="-25000" dirty="0"/>
          </a:p>
          <a:p>
            <a:pPr>
              <a:buNone/>
            </a:pPr>
            <a:r>
              <a:rPr lang="en-US" sz="1800" dirty="0"/>
              <a:t>A = </a:t>
            </a:r>
            <a:r>
              <a:rPr lang="en-US" sz="2000" dirty="0"/>
              <a:t>a</a:t>
            </a:r>
            <a:r>
              <a:rPr lang="en-US" sz="1800" baseline="-25000" dirty="0"/>
              <a:t>m</a:t>
            </a:r>
            <a:r>
              <a:rPr lang="en-US" sz="1800" dirty="0"/>
              <a:t> x C x l  = 6220 x C x 1 </a:t>
            </a:r>
          </a:p>
          <a:p>
            <a:pPr>
              <a:buNone/>
            </a:pPr>
            <a:r>
              <a:rPr lang="en-US" sz="1800" dirty="0"/>
              <a:t>C = 0.15 / 6220 = 2.4 x </a:t>
            </a:r>
            <a:r>
              <a:rPr lang="en-US" sz="1800" baseline="30000" dirty="0"/>
              <a:t>10-5</a:t>
            </a:r>
            <a:r>
              <a:rPr lang="en-US" sz="1800" dirty="0"/>
              <a:t> M</a:t>
            </a:r>
          </a:p>
          <a:p>
            <a:pPr>
              <a:buNone/>
            </a:pPr>
            <a:endParaRPr lang="en-US" sz="1800" dirty="0"/>
          </a:p>
          <a:p>
            <a:pPr>
              <a:buNone/>
            </a:pPr>
            <a:endParaRPr lang="en-US" sz="1800" dirty="0"/>
          </a:p>
        </p:txBody>
      </p:sp>
      <p:graphicFrame>
        <p:nvGraphicFramePr>
          <p:cNvPr id="4" name="Table 3"/>
          <p:cNvGraphicFramePr>
            <a:graphicFrameLocks noGrp="1"/>
          </p:cNvGraphicFramePr>
          <p:nvPr/>
        </p:nvGraphicFramePr>
        <p:xfrm>
          <a:off x="1222443" y="2602863"/>
          <a:ext cx="6096000" cy="140740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90496">
                <a:tc gridSpan="3">
                  <a:txBody>
                    <a:bodyPr/>
                    <a:lstStyle/>
                    <a:p>
                      <a:pPr algn="ctr"/>
                      <a:r>
                        <a:rPr lang="en-US" sz="2400" dirty="0"/>
                        <a:t>a</a:t>
                      </a:r>
                      <a:r>
                        <a:rPr lang="en-US" baseline="-25000" dirty="0"/>
                        <a:t>m</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16736">
                <a:tc>
                  <a:txBody>
                    <a:bodyPr/>
                    <a:lstStyle/>
                    <a:p>
                      <a:pPr algn="ctr"/>
                      <a:r>
                        <a:rPr lang="en-US" dirty="0"/>
                        <a:t>Compound</a:t>
                      </a:r>
                      <a:r>
                        <a:rPr lang="en-US" baseline="0" dirty="0"/>
                        <a:t> </a:t>
                      </a:r>
                      <a:endParaRPr lang="en-US" dirty="0"/>
                    </a:p>
                  </a:txBody>
                  <a:tcPr/>
                </a:tc>
                <a:tc>
                  <a:txBody>
                    <a:bodyPr/>
                    <a:lstStyle/>
                    <a:p>
                      <a:pPr algn="ctr"/>
                      <a:r>
                        <a:rPr lang="en-US" dirty="0"/>
                        <a:t>260nm </a:t>
                      </a:r>
                    </a:p>
                  </a:txBody>
                  <a:tcPr/>
                </a:tc>
                <a:tc>
                  <a:txBody>
                    <a:bodyPr/>
                    <a:lstStyle/>
                    <a:p>
                      <a:pPr algn="ctr"/>
                      <a:r>
                        <a:rPr lang="en-US" dirty="0"/>
                        <a:t>340nm </a:t>
                      </a:r>
                    </a:p>
                  </a:txBody>
                  <a:tcPr/>
                </a:tc>
                <a:extLst>
                  <a:ext uri="{0D108BD9-81ED-4DB2-BD59-A6C34878D82A}">
                    <a16:rowId xmlns:a16="http://schemas.microsoft.com/office/drawing/2014/main" val="10001"/>
                  </a:ext>
                </a:extLst>
              </a:tr>
              <a:tr h="316736">
                <a:tc>
                  <a:txBody>
                    <a:bodyPr/>
                    <a:lstStyle/>
                    <a:p>
                      <a:pPr algn="ctr"/>
                      <a:r>
                        <a:rPr lang="en-US" dirty="0"/>
                        <a:t>NADPH</a:t>
                      </a:r>
                    </a:p>
                  </a:txBody>
                  <a:tcPr/>
                </a:tc>
                <a:tc>
                  <a:txBody>
                    <a:bodyPr/>
                    <a:lstStyle/>
                    <a:p>
                      <a:pPr algn="ctr"/>
                      <a:r>
                        <a:rPr lang="en-US" dirty="0"/>
                        <a:t>15000</a:t>
                      </a:r>
                    </a:p>
                  </a:txBody>
                  <a:tcPr/>
                </a:tc>
                <a:tc>
                  <a:txBody>
                    <a:bodyPr/>
                    <a:lstStyle/>
                    <a:p>
                      <a:pPr algn="ctr"/>
                      <a:r>
                        <a:rPr lang="en-US" dirty="0"/>
                        <a:t>6220</a:t>
                      </a:r>
                    </a:p>
                  </a:txBody>
                  <a:tcPr/>
                </a:tc>
                <a:extLst>
                  <a:ext uri="{0D108BD9-81ED-4DB2-BD59-A6C34878D82A}">
                    <a16:rowId xmlns:a16="http://schemas.microsoft.com/office/drawing/2014/main" val="10002"/>
                  </a:ext>
                </a:extLst>
              </a:tr>
              <a:tr h="316736">
                <a:tc>
                  <a:txBody>
                    <a:bodyPr/>
                    <a:lstStyle/>
                    <a:p>
                      <a:pPr algn="ctr"/>
                      <a:r>
                        <a:rPr lang="en-US" dirty="0"/>
                        <a:t>ATP </a:t>
                      </a:r>
                    </a:p>
                  </a:txBody>
                  <a:tcPr/>
                </a:tc>
                <a:tc>
                  <a:txBody>
                    <a:bodyPr/>
                    <a:lstStyle/>
                    <a:p>
                      <a:pPr algn="ctr"/>
                      <a:r>
                        <a:rPr lang="en-US" dirty="0"/>
                        <a:t>15400</a:t>
                      </a:r>
                    </a:p>
                  </a:txBody>
                  <a:tcPr/>
                </a:tc>
                <a:tc>
                  <a:txBody>
                    <a:bodyPr/>
                    <a:lstStyle/>
                    <a:p>
                      <a:pPr algn="ctr"/>
                      <a:r>
                        <a:rPr lang="en-US" dirty="0"/>
                        <a:t>0.0</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3303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4082"/>
          </a:xfrm>
        </p:spPr>
        <p:txBody>
          <a:bodyPr>
            <a:normAutofit/>
          </a:bodyPr>
          <a:lstStyle/>
          <a:p>
            <a:pPr algn="ctr"/>
            <a:r>
              <a:rPr lang="en-US" b="1" dirty="0">
                <a:solidFill>
                  <a:srgbClr val="C00000"/>
                </a:solidFill>
              </a:rPr>
              <a:t>Problems</a:t>
            </a:r>
          </a:p>
        </p:txBody>
      </p:sp>
      <p:sp>
        <p:nvSpPr>
          <p:cNvPr id="3" name="Content Placeholder 2"/>
          <p:cNvSpPr>
            <a:spLocks noGrp="1"/>
          </p:cNvSpPr>
          <p:nvPr>
            <p:ph idx="1"/>
          </p:nvPr>
        </p:nvSpPr>
        <p:spPr>
          <a:xfrm>
            <a:off x="395536" y="980728"/>
            <a:ext cx="8291264" cy="5472608"/>
          </a:xfrm>
        </p:spPr>
        <p:txBody>
          <a:bodyPr>
            <a:normAutofit lnSpcReduction="10000"/>
          </a:bodyPr>
          <a:lstStyle/>
          <a:p>
            <a:r>
              <a:rPr lang="en-US" sz="1800" dirty="0">
                <a:solidFill>
                  <a:srgbClr val="008000"/>
                </a:solidFill>
              </a:rPr>
              <a:t>At 260nm:  </a:t>
            </a:r>
          </a:p>
          <a:p>
            <a:r>
              <a:rPr lang="en-US" sz="1800" dirty="0"/>
              <a:t>A</a:t>
            </a:r>
            <a:r>
              <a:rPr lang="en-US" sz="1800" baseline="-25000" dirty="0"/>
              <a:t>260nm</a:t>
            </a:r>
            <a:r>
              <a:rPr lang="en-US" sz="1800" dirty="0"/>
              <a:t> = </a:t>
            </a:r>
            <a:r>
              <a:rPr lang="en-US" sz="1800" baseline="-25000" dirty="0"/>
              <a:t>   </a:t>
            </a:r>
            <a:r>
              <a:rPr lang="en-US" sz="1800" dirty="0"/>
              <a:t>A </a:t>
            </a:r>
            <a:r>
              <a:rPr lang="en-US" sz="1800" baseline="-25000" dirty="0"/>
              <a:t>ATP</a:t>
            </a:r>
            <a:r>
              <a:rPr lang="en-US" sz="1800" dirty="0"/>
              <a:t>  + A </a:t>
            </a:r>
            <a:r>
              <a:rPr lang="en-US" sz="1800" baseline="-25000" dirty="0"/>
              <a:t>NADPH   </a:t>
            </a:r>
            <a:endParaRPr lang="en-US" sz="1800" dirty="0"/>
          </a:p>
          <a:p>
            <a:pPr>
              <a:buNone/>
            </a:pPr>
            <a:r>
              <a:rPr lang="en-US" sz="1800" dirty="0"/>
              <a:t>A </a:t>
            </a:r>
            <a:r>
              <a:rPr lang="en-US" sz="1800" baseline="-25000" dirty="0"/>
              <a:t>NADPH  </a:t>
            </a:r>
            <a:r>
              <a:rPr lang="en-US" sz="1800" dirty="0"/>
              <a:t> = </a:t>
            </a:r>
            <a:r>
              <a:rPr lang="en-US" sz="2000" dirty="0"/>
              <a:t>a</a:t>
            </a:r>
            <a:r>
              <a:rPr lang="en-US" sz="1800" baseline="-25000" dirty="0"/>
              <a:t>m</a:t>
            </a:r>
            <a:r>
              <a:rPr lang="en-US" sz="1800" dirty="0"/>
              <a:t> x C x l  = 15000 x 2.4 x </a:t>
            </a:r>
            <a:r>
              <a:rPr lang="en-US" sz="1800" baseline="30000" dirty="0"/>
              <a:t>10-5</a:t>
            </a:r>
            <a:r>
              <a:rPr lang="en-US" sz="1800" dirty="0"/>
              <a:t> x1 =  0.36 </a:t>
            </a:r>
          </a:p>
          <a:p>
            <a:pPr>
              <a:buNone/>
            </a:pPr>
            <a:r>
              <a:rPr lang="en-US" sz="1800" dirty="0"/>
              <a:t>A </a:t>
            </a:r>
            <a:r>
              <a:rPr lang="en-US" sz="1800" baseline="-25000" dirty="0"/>
              <a:t>ATP   </a:t>
            </a:r>
            <a:r>
              <a:rPr lang="en-US" sz="1800" dirty="0"/>
              <a:t>=  A </a:t>
            </a:r>
            <a:r>
              <a:rPr lang="en-US" sz="1800" baseline="-25000" dirty="0"/>
              <a:t>Total  </a:t>
            </a:r>
            <a:r>
              <a:rPr lang="en-US" sz="1800" dirty="0"/>
              <a:t> </a:t>
            </a:r>
            <a:r>
              <a:rPr lang="en-US" sz="2000" dirty="0"/>
              <a:t>- </a:t>
            </a:r>
            <a:r>
              <a:rPr lang="en-US" sz="1800" dirty="0"/>
              <a:t>A </a:t>
            </a:r>
            <a:r>
              <a:rPr lang="en-US" sz="1800" baseline="-25000" dirty="0"/>
              <a:t>NADPH     </a:t>
            </a:r>
            <a:r>
              <a:rPr lang="en-US" sz="1800" dirty="0"/>
              <a:t>= 0.9 – 0.36 = 0.54 </a:t>
            </a:r>
          </a:p>
          <a:p>
            <a:pPr>
              <a:buNone/>
            </a:pPr>
            <a:r>
              <a:rPr lang="en-US" sz="1800" dirty="0"/>
              <a:t>A </a:t>
            </a:r>
            <a:r>
              <a:rPr lang="en-US" sz="1800" baseline="-25000" dirty="0"/>
              <a:t>ATP  </a:t>
            </a:r>
            <a:r>
              <a:rPr lang="en-US" sz="1800" dirty="0"/>
              <a:t>=</a:t>
            </a:r>
            <a:r>
              <a:rPr lang="en-US" sz="1800" baseline="-25000" dirty="0"/>
              <a:t>      </a:t>
            </a:r>
            <a:r>
              <a:rPr lang="en-US" sz="2000" dirty="0"/>
              <a:t>a</a:t>
            </a:r>
            <a:r>
              <a:rPr lang="en-US" sz="1800" baseline="-25000" dirty="0"/>
              <a:t>m</a:t>
            </a:r>
            <a:r>
              <a:rPr lang="en-US" sz="1800" dirty="0"/>
              <a:t> x C x l  = 0.54 = 15400 x C  x1 </a:t>
            </a:r>
          </a:p>
          <a:p>
            <a:pPr>
              <a:buNone/>
            </a:pPr>
            <a:r>
              <a:rPr lang="en-US" sz="1800" dirty="0"/>
              <a:t>C = 0.54 / 15400 = 3.5 x 10</a:t>
            </a:r>
            <a:r>
              <a:rPr lang="en-US" sz="1800" baseline="30000" dirty="0"/>
              <a:t>-5</a:t>
            </a:r>
            <a:r>
              <a:rPr lang="en-US" sz="1800" dirty="0"/>
              <a:t>  M </a:t>
            </a:r>
          </a:p>
          <a:p>
            <a:pPr>
              <a:buNone/>
            </a:pPr>
            <a:endParaRPr lang="en-US" sz="1800" dirty="0"/>
          </a:p>
          <a:p>
            <a:pPr>
              <a:buNone/>
            </a:pPr>
            <a:r>
              <a:rPr lang="en-US" sz="1800" dirty="0">
                <a:solidFill>
                  <a:srgbClr val="008000"/>
                </a:solidFill>
              </a:rPr>
              <a:t>b) Since   Absorbance at 340 nm is zero , and   NADPH is the only absorbing substance at that wavelength  thus the concentration of  NADPH is zero</a:t>
            </a:r>
          </a:p>
          <a:p>
            <a:pPr>
              <a:buNone/>
            </a:pPr>
            <a:r>
              <a:rPr lang="en-US" sz="1800" dirty="0"/>
              <a:t>Accordingly  the absorbance 0.75 at 260 nm is the absorbance of ATP only.</a:t>
            </a:r>
          </a:p>
          <a:p>
            <a:pPr>
              <a:buNone/>
            </a:pPr>
            <a:r>
              <a:rPr lang="en-US" sz="1800" dirty="0"/>
              <a:t> A </a:t>
            </a:r>
            <a:r>
              <a:rPr lang="en-US" sz="1800" baseline="-25000" dirty="0"/>
              <a:t>ATP</a:t>
            </a:r>
            <a:r>
              <a:rPr lang="en-US" sz="1800" dirty="0"/>
              <a:t>  = </a:t>
            </a:r>
            <a:r>
              <a:rPr lang="en-US" sz="2000" dirty="0"/>
              <a:t>a</a:t>
            </a:r>
            <a:r>
              <a:rPr lang="en-US" sz="1800" baseline="-25000" dirty="0"/>
              <a:t>m</a:t>
            </a:r>
            <a:r>
              <a:rPr lang="en-US" sz="1800" dirty="0"/>
              <a:t> x C x l  </a:t>
            </a:r>
          </a:p>
          <a:p>
            <a:pPr>
              <a:buNone/>
            </a:pPr>
            <a:r>
              <a:rPr lang="en-US" sz="1800" dirty="0"/>
              <a:t>C </a:t>
            </a:r>
            <a:r>
              <a:rPr lang="en-US" sz="1800" baseline="-25000" dirty="0"/>
              <a:t>ATP  </a:t>
            </a:r>
            <a:r>
              <a:rPr lang="en-US" sz="1800" dirty="0"/>
              <a:t>= 0.751 / 15400 = 4.8x10</a:t>
            </a:r>
            <a:r>
              <a:rPr lang="en-US" sz="1800" baseline="30000" dirty="0"/>
              <a:t>-5  </a:t>
            </a:r>
            <a:r>
              <a:rPr lang="en-US" sz="1800" dirty="0"/>
              <a:t> M</a:t>
            </a:r>
          </a:p>
          <a:p>
            <a:pPr>
              <a:buNone/>
            </a:pPr>
            <a:endParaRPr lang="en-US" sz="1800" baseline="30000" dirty="0"/>
          </a:p>
          <a:p>
            <a:pPr>
              <a:buNone/>
            </a:pPr>
            <a:r>
              <a:rPr lang="en-US" sz="1800" dirty="0">
                <a:solidFill>
                  <a:srgbClr val="008000"/>
                </a:solidFill>
              </a:rPr>
              <a:t>c) At 340nm only NADPH absorbs</a:t>
            </a:r>
          </a:p>
          <a:p>
            <a:pPr>
              <a:buNone/>
            </a:pPr>
            <a:r>
              <a:rPr lang="en-US" sz="1800" dirty="0"/>
              <a:t>0.22 = 6220 x C x1 </a:t>
            </a:r>
          </a:p>
          <a:p>
            <a:pPr>
              <a:buNone/>
            </a:pPr>
            <a:r>
              <a:rPr lang="en-US" sz="1800" dirty="0"/>
              <a:t>C</a:t>
            </a:r>
            <a:r>
              <a:rPr lang="en-US" sz="1800" baseline="-25000" dirty="0"/>
              <a:t>NADPH</a:t>
            </a:r>
            <a:r>
              <a:rPr lang="en-US" sz="1800" dirty="0"/>
              <a:t>  = 0.22/ 6220 = 3.5 x10</a:t>
            </a:r>
            <a:r>
              <a:rPr lang="en-US" sz="1800" baseline="30000" dirty="0"/>
              <a:t>-5 </a:t>
            </a:r>
            <a:r>
              <a:rPr lang="en-US" sz="1800" dirty="0"/>
              <a:t>  M</a:t>
            </a:r>
            <a:endParaRPr lang="en-US" sz="1800" baseline="30000" dirty="0"/>
          </a:p>
        </p:txBody>
      </p:sp>
    </p:spTree>
    <p:extLst>
      <p:ext uri="{BB962C8B-B14F-4D97-AF65-F5344CB8AC3E}">
        <p14:creationId xmlns:p14="http://schemas.microsoft.com/office/powerpoint/2010/main" val="313036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4082"/>
          </a:xfrm>
        </p:spPr>
        <p:txBody>
          <a:bodyPr>
            <a:normAutofit/>
          </a:bodyPr>
          <a:lstStyle/>
          <a:p>
            <a:pPr algn="ctr"/>
            <a:r>
              <a:rPr lang="en-US" b="1" dirty="0">
                <a:solidFill>
                  <a:srgbClr val="C00000"/>
                </a:solidFill>
              </a:rPr>
              <a:t>Problems</a:t>
            </a:r>
          </a:p>
        </p:txBody>
      </p:sp>
      <p:sp>
        <p:nvSpPr>
          <p:cNvPr id="3" name="Content Placeholder 2"/>
          <p:cNvSpPr>
            <a:spLocks noGrp="1"/>
          </p:cNvSpPr>
          <p:nvPr>
            <p:ph idx="1"/>
          </p:nvPr>
        </p:nvSpPr>
        <p:spPr>
          <a:xfrm>
            <a:off x="539552" y="1124744"/>
            <a:ext cx="8147248" cy="5256584"/>
          </a:xfrm>
        </p:spPr>
        <p:txBody>
          <a:bodyPr>
            <a:normAutofit/>
          </a:bodyPr>
          <a:lstStyle/>
          <a:p>
            <a:pPr>
              <a:buNone/>
            </a:pPr>
            <a:r>
              <a:rPr lang="en-US" sz="1800" dirty="0"/>
              <a:t>At  260nm both  ATP  and NADPH absorb</a:t>
            </a:r>
          </a:p>
          <a:p>
            <a:pPr>
              <a:buNone/>
            </a:pPr>
            <a:r>
              <a:rPr lang="en-US" sz="1800" dirty="0"/>
              <a:t>Thus   A  = A </a:t>
            </a:r>
            <a:r>
              <a:rPr lang="en-US" sz="1800" baseline="-25000" dirty="0"/>
              <a:t>ATP</a:t>
            </a:r>
            <a:r>
              <a:rPr lang="en-US" sz="1800" dirty="0"/>
              <a:t>  + A </a:t>
            </a:r>
            <a:r>
              <a:rPr lang="en-US" sz="1800" baseline="-25000" dirty="0"/>
              <a:t>NADPH </a:t>
            </a:r>
          </a:p>
          <a:p>
            <a:pPr>
              <a:buNone/>
            </a:pPr>
            <a:r>
              <a:rPr lang="en-US" sz="1800" dirty="0"/>
              <a:t>A </a:t>
            </a:r>
            <a:r>
              <a:rPr lang="en-US" sz="1800" baseline="-25000" dirty="0"/>
              <a:t>NADPH  </a:t>
            </a:r>
            <a:r>
              <a:rPr lang="en-US" sz="1800" dirty="0"/>
              <a:t> = 15000  x ( 3.5 x 10</a:t>
            </a:r>
            <a:r>
              <a:rPr lang="en-US" sz="1800" baseline="30000" dirty="0"/>
              <a:t>-5  </a:t>
            </a:r>
            <a:r>
              <a:rPr lang="en-US" sz="1800" dirty="0"/>
              <a:t> ) x1 = 0.53 </a:t>
            </a:r>
          </a:p>
          <a:p>
            <a:pPr>
              <a:buNone/>
            </a:pPr>
            <a:r>
              <a:rPr lang="en-US" sz="1800" dirty="0"/>
              <a:t>Since   A </a:t>
            </a:r>
            <a:r>
              <a:rPr lang="en-US" sz="1800" baseline="-25000" dirty="0"/>
              <a:t>NADPH  </a:t>
            </a:r>
            <a:r>
              <a:rPr lang="en-US" sz="1800" dirty="0"/>
              <a:t> =  </a:t>
            </a:r>
            <a:r>
              <a:rPr lang="en-US" sz="1800" baseline="-25000" dirty="0"/>
              <a:t> </a:t>
            </a:r>
            <a:r>
              <a:rPr lang="en-US" sz="1800" dirty="0" err="1"/>
              <a:t>A</a:t>
            </a:r>
            <a:r>
              <a:rPr lang="en-US" sz="1800" baseline="-25000" dirty="0" err="1"/>
              <a:t>total</a:t>
            </a:r>
            <a:r>
              <a:rPr lang="en-US" sz="1800" baseline="-25000" dirty="0"/>
              <a:t> </a:t>
            </a:r>
          </a:p>
          <a:p>
            <a:pPr>
              <a:buNone/>
            </a:pPr>
            <a:r>
              <a:rPr lang="en-US" sz="1800" dirty="0"/>
              <a:t>Thus  ATP concentration must be Zero</a:t>
            </a:r>
          </a:p>
        </p:txBody>
      </p:sp>
    </p:spTree>
    <p:extLst>
      <p:ext uri="{BB962C8B-B14F-4D97-AF65-F5344CB8AC3E}">
        <p14:creationId xmlns:p14="http://schemas.microsoft.com/office/powerpoint/2010/main" val="326568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A56740-A79F-E645-921B-370477B89FF9}"/>
              </a:ext>
            </a:extLst>
          </p:cNvPr>
          <p:cNvSpPr>
            <a:spLocks noGrp="1"/>
          </p:cNvSpPr>
          <p:nvPr>
            <p:ph idx="1"/>
          </p:nvPr>
        </p:nvSpPr>
        <p:spPr>
          <a:xfrm>
            <a:off x="342900" y="609600"/>
            <a:ext cx="8458200" cy="4373563"/>
          </a:xfrm>
        </p:spPr>
        <p:txBody>
          <a:bodyPr>
            <a:normAutofit/>
          </a:bodyPr>
          <a:lstStyle/>
          <a:p>
            <a:r>
              <a:rPr lang="en-US" sz="2800" dirty="0">
                <a:solidFill>
                  <a:srgbClr val="0070C0"/>
                </a:solidFill>
              </a:rPr>
              <a:t>A solution containing 2 g/l of a light absorbing substance in a 1 cm  cuvette transmits 75% of the incident light at 260 nm. </a:t>
            </a:r>
          </a:p>
          <a:p>
            <a:r>
              <a:rPr lang="en-US" sz="2800" dirty="0">
                <a:solidFill>
                  <a:srgbClr val="0070C0"/>
                </a:solidFill>
              </a:rPr>
              <a:t>Calculate the transmission of a solution containing</a:t>
            </a:r>
          </a:p>
          <a:p>
            <a:r>
              <a:rPr lang="en-US" sz="2800" dirty="0">
                <a:solidFill>
                  <a:srgbClr val="0070C0"/>
                </a:solidFill>
              </a:rPr>
              <a:t>a) 4 g/l.</a:t>
            </a:r>
          </a:p>
          <a:p>
            <a:r>
              <a:rPr lang="en-US" sz="2800" dirty="0">
                <a:solidFill>
                  <a:srgbClr val="0070C0"/>
                </a:solidFill>
              </a:rPr>
              <a:t>b) 6 g/l.</a:t>
            </a:r>
          </a:p>
          <a:p>
            <a:r>
              <a:rPr lang="en-US" sz="2800" dirty="0">
                <a:solidFill>
                  <a:srgbClr val="0070C0"/>
                </a:solidFill>
              </a:rPr>
              <a:t>c) If the </a:t>
            </a:r>
            <a:r>
              <a:rPr lang="en-US" sz="2800" dirty="0" err="1">
                <a:solidFill>
                  <a:srgbClr val="0070C0"/>
                </a:solidFill>
              </a:rPr>
              <a:t>Mwt</a:t>
            </a:r>
            <a:r>
              <a:rPr lang="en-US" sz="2800" dirty="0">
                <a:solidFill>
                  <a:srgbClr val="0070C0"/>
                </a:solidFill>
              </a:rPr>
              <a:t> is 250, calculate am.</a:t>
            </a:r>
          </a:p>
          <a:p>
            <a:r>
              <a:rPr lang="en-US" sz="2800" dirty="0">
                <a:solidFill>
                  <a:srgbClr val="0070C0"/>
                </a:solidFill>
              </a:rPr>
              <a:t>d) What type of cuvette should you use here? Why?</a:t>
            </a:r>
          </a:p>
          <a:p>
            <a:endParaRPr lang="en-US" sz="2800" dirty="0">
              <a:solidFill>
                <a:srgbClr val="0070C0"/>
              </a:solidFill>
            </a:endParaRPr>
          </a:p>
        </p:txBody>
      </p:sp>
    </p:spTree>
    <p:extLst>
      <p:ext uri="{BB962C8B-B14F-4D97-AF65-F5344CB8AC3E}">
        <p14:creationId xmlns:p14="http://schemas.microsoft.com/office/powerpoint/2010/main" val="578286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3200" b="1" dirty="0">
                <a:solidFill>
                  <a:srgbClr val="C00000"/>
                </a:solidFill>
              </a:rPr>
              <a:t>Solutions Containing One Absorbing Substance </a:t>
            </a:r>
            <a:endParaRPr lang="en-US" sz="3200" dirty="0"/>
          </a:p>
        </p:txBody>
      </p:sp>
      <p:sp>
        <p:nvSpPr>
          <p:cNvPr id="3" name="Content Placeholder 2"/>
          <p:cNvSpPr>
            <a:spLocks noGrp="1"/>
          </p:cNvSpPr>
          <p:nvPr>
            <p:ph idx="1"/>
          </p:nvPr>
        </p:nvSpPr>
        <p:spPr>
          <a:xfrm>
            <a:off x="457200" y="1752600"/>
            <a:ext cx="7620000" cy="5105400"/>
          </a:xfrm>
        </p:spPr>
        <p:txBody>
          <a:bodyPr>
            <a:normAutofit/>
          </a:bodyPr>
          <a:lstStyle/>
          <a:p>
            <a:pPr marL="0" indent="0">
              <a:buNone/>
            </a:pPr>
            <a:r>
              <a:rPr lang="en-US" dirty="0"/>
              <a:t>A = Log I</a:t>
            </a:r>
            <a:r>
              <a:rPr lang="en-US" baseline="-25000" dirty="0"/>
              <a:t>0 </a:t>
            </a:r>
            <a:r>
              <a:rPr lang="en-US" dirty="0"/>
              <a:t>/ I </a:t>
            </a:r>
          </a:p>
          <a:p>
            <a:pPr marL="0" indent="0">
              <a:buNone/>
            </a:pPr>
            <a:r>
              <a:rPr lang="en-US" dirty="0"/>
              <a:t>A = log 1.0 /0.75 = 0.124 </a:t>
            </a:r>
            <a:endParaRPr lang="en-US" u="sng" dirty="0"/>
          </a:p>
          <a:p>
            <a:pPr marL="0" indent="0">
              <a:buNone/>
            </a:pPr>
            <a:r>
              <a:rPr lang="en-US" dirty="0"/>
              <a:t>A = a</a:t>
            </a:r>
            <a:r>
              <a:rPr lang="en-US" baseline="-25000" dirty="0"/>
              <a:t>s</a:t>
            </a:r>
            <a:r>
              <a:rPr lang="en-US" dirty="0"/>
              <a:t> c l  </a:t>
            </a:r>
          </a:p>
          <a:p>
            <a:pPr marL="0" indent="0">
              <a:buNone/>
            </a:pPr>
            <a:r>
              <a:rPr lang="en-US" dirty="0"/>
              <a:t>a</a:t>
            </a:r>
            <a:r>
              <a:rPr lang="en-US" baseline="-25000" dirty="0"/>
              <a:t>s</a:t>
            </a:r>
            <a:r>
              <a:rPr lang="en-US" dirty="0"/>
              <a:t> =  A / c  l  = 0.124 / 2 × 1</a:t>
            </a:r>
          </a:p>
          <a:p>
            <a:pPr marL="0" indent="0">
              <a:buNone/>
            </a:pPr>
            <a:r>
              <a:rPr lang="en-US" dirty="0"/>
              <a:t>a</a:t>
            </a:r>
            <a:r>
              <a:rPr lang="en-US" baseline="-25000" dirty="0"/>
              <a:t>s</a:t>
            </a:r>
            <a:r>
              <a:rPr lang="en-US" dirty="0"/>
              <a:t> = 0.0625</a:t>
            </a:r>
          </a:p>
          <a:p>
            <a:pPr marL="0" indent="0">
              <a:buNone/>
            </a:pPr>
            <a:endParaRPr lang="en-US" dirty="0"/>
          </a:p>
          <a:p>
            <a:pPr marL="0" indent="0">
              <a:buNone/>
            </a:pPr>
            <a:r>
              <a:rPr lang="en-US" dirty="0">
                <a:solidFill>
                  <a:srgbClr val="FF0000"/>
                </a:solidFill>
              </a:rPr>
              <a:t>A) </a:t>
            </a:r>
            <a:r>
              <a:rPr lang="en-US" dirty="0"/>
              <a:t>log </a:t>
            </a:r>
            <a:r>
              <a:rPr lang="en-US" i="1" dirty="0"/>
              <a:t>I</a:t>
            </a:r>
            <a:r>
              <a:rPr lang="en-US" i="1" baseline="-25000" dirty="0"/>
              <a:t>° </a:t>
            </a:r>
            <a:r>
              <a:rPr lang="en-US" dirty="0"/>
              <a:t>/ I  = a</a:t>
            </a:r>
            <a:r>
              <a:rPr lang="en-US" baseline="-25000" dirty="0"/>
              <a:t>s</a:t>
            </a:r>
            <a:r>
              <a:rPr lang="en-US" dirty="0"/>
              <a:t> c l </a:t>
            </a:r>
          </a:p>
          <a:p>
            <a:pPr marL="0" indent="0">
              <a:buNone/>
            </a:pPr>
            <a:r>
              <a:rPr lang="en-US" dirty="0"/>
              <a:t>Log 1.0 – log I = 0.06 x c x l</a:t>
            </a:r>
          </a:p>
          <a:p>
            <a:pPr marL="0" indent="0">
              <a:buNone/>
            </a:pPr>
            <a:r>
              <a:rPr lang="en-US" dirty="0"/>
              <a:t>0 – log I = 0.0625 x c x l</a:t>
            </a:r>
          </a:p>
          <a:p>
            <a:pPr marL="0" indent="0">
              <a:buNone/>
            </a:pPr>
            <a:r>
              <a:rPr lang="en-US" dirty="0"/>
              <a:t>- log I = 0.0625 x 4 x 1 = - 0.25 </a:t>
            </a:r>
          </a:p>
          <a:p>
            <a:pPr marL="0" indent="0">
              <a:buNone/>
            </a:pPr>
            <a:r>
              <a:rPr lang="en-US" dirty="0"/>
              <a:t>I = antilog - 0.25  = 0.562   </a:t>
            </a:r>
            <a:r>
              <a:rPr lang="en-US" dirty="0">
                <a:latin typeface="Wingdings"/>
                <a:ea typeface="Wingdings"/>
                <a:cs typeface="Wingdings"/>
                <a:sym typeface="Wingdings"/>
              </a:rPr>
              <a:t></a:t>
            </a:r>
            <a:r>
              <a:rPr lang="en-US" dirty="0"/>
              <a:t> 56.2% </a:t>
            </a:r>
          </a:p>
        </p:txBody>
      </p:sp>
    </p:spTree>
    <p:extLst>
      <p:ext uri="{BB962C8B-B14F-4D97-AF65-F5344CB8AC3E}">
        <p14:creationId xmlns:p14="http://schemas.microsoft.com/office/powerpoint/2010/main" val="19011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718"/>
            <a:ext cx="6096000" cy="1371600"/>
          </a:xfrm>
        </p:spPr>
        <p:txBody>
          <a:bodyPr/>
          <a:lstStyle/>
          <a:p>
            <a:pPr algn="ctr"/>
            <a:r>
              <a:rPr lang="en-US" b="1" dirty="0" err="1">
                <a:solidFill>
                  <a:srgbClr val="C00000"/>
                </a:solidFill>
              </a:rPr>
              <a:t>Spectrophotometry</a:t>
            </a:r>
            <a:r>
              <a:rPr lang="en-US" b="1" dirty="0">
                <a:solidFill>
                  <a:srgbClr val="C00000"/>
                </a:solidFill>
              </a:rPr>
              <a:t> cont’d</a:t>
            </a:r>
          </a:p>
        </p:txBody>
      </p:sp>
      <p:sp>
        <p:nvSpPr>
          <p:cNvPr id="3" name="Content Placeholder 2"/>
          <p:cNvSpPr>
            <a:spLocks noGrp="1"/>
          </p:cNvSpPr>
          <p:nvPr>
            <p:ph idx="1"/>
          </p:nvPr>
        </p:nvSpPr>
        <p:spPr/>
        <p:txBody>
          <a:bodyPr/>
          <a:lstStyle/>
          <a:p>
            <a:r>
              <a:rPr lang="en-US" dirty="0"/>
              <a:t>Spectrophotometry is used for both and quantitative and qualitative analysis .</a:t>
            </a:r>
          </a:p>
          <a:p>
            <a:endParaRPr lang="en-US" u="sng" dirty="0"/>
          </a:p>
          <a:p>
            <a:r>
              <a:rPr lang="en-US" dirty="0">
                <a:solidFill>
                  <a:srgbClr val="C00000"/>
                </a:solidFill>
              </a:rPr>
              <a:t>Enzyme catalyzed reactions </a:t>
            </a:r>
            <a:r>
              <a:rPr lang="en-US" dirty="0"/>
              <a:t>can be followed by measuring the absorption of the substrate or product .</a:t>
            </a:r>
          </a:p>
          <a:p>
            <a:endParaRPr lang="en-US" sz="1400" dirty="0"/>
          </a:p>
          <a:p>
            <a:endParaRPr lang="en-US" dirty="0"/>
          </a:p>
        </p:txBody>
      </p:sp>
    </p:spTree>
    <p:extLst>
      <p:ext uri="{BB962C8B-B14F-4D97-AF65-F5344CB8AC3E}">
        <p14:creationId xmlns:p14="http://schemas.microsoft.com/office/powerpoint/2010/main" val="1336333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077200" cy="562074"/>
          </a:xfrm>
        </p:spPr>
        <p:txBody>
          <a:bodyPr>
            <a:noAutofit/>
          </a:bodyPr>
          <a:lstStyle/>
          <a:p>
            <a:r>
              <a:rPr lang="en-US" sz="3200" b="1" dirty="0">
                <a:solidFill>
                  <a:srgbClr val="C00000"/>
                </a:solidFill>
              </a:rPr>
              <a:t>Solutions Containing One Absorbing Substance</a:t>
            </a:r>
            <a:endParaRPr lang="en-US" sz="3200" dirty="0"/>
          </a:p>
        </p:txBody>
      </p:sp>
      <p:sp>
        <p:nvSpPr>
          <p:cNvPr id="3" name="Content Placeholder 2"/>
          <p:cNvSpPr>
            <a:spLocks noGrp="1"/>
          </p:cNvSpPr>
          <p:nvPr>
            <p:ph idx="1"/>
          </p:nvPr>
        </p:nvSpPr>
        <p:spPr>
          <a:xfrm>
            <a:off x="228600" y="1476464"/>
            <a:ext cx="9361040" cy="4883224"/>
          </a:xfrm>
        </p:spPr>
        <p:txBody>
          <a:bodyPr>
            <a:normAutofit/>
          </a:bodyPr>
          <a:lstStyle/>
          <a:p>
            <a:pPr marL="0" indent="0">
              <a:buNone/>
            </a:pPr>
            <a:r>
              <a:rPr lang="en-US" sz="2400" dirty="0">
                <a:solidFill>
                  <a:srgbClr val="FF0000"/>
                </a:solidFill>
              </a:rPr>
              <a:t>B) </a:t>
            </a:r>
            <a:r>
              <a:rPr lang="en-US" sz="2400" dirty="0"/>
              <a:t>Log I</a:t>
            </a:r>
            <a:r>
              <a:rPr lang="en-US" sz="2400" baseline="-25000" dirty="0"/>
              <a:t>0 </a:t>
            </a:r>
            <a:r>
              <a:rPr lang="en-US" sz="2400" dirty="0"/>
              <a:t>/ l = a</a:t>
            </a:r>
            <a:r>
              <a:rPr lang="en-US" sz="2400" baseline="-25000" dirty="0"/>
              <a:t>s</a:t>
            </a:r>
            <a:r>
              <a:rPr lang="en-US" sz="2400" dirty="0"/>
              <a:t> c l</a:t>
            </a:r>
          </a:p>
          <a:p>
            <a:pPr marL="0" indent="0">
              <a:buNone/>
            </a:pPr>
            <a:r>
              <a:rPr lang="en-US" sz="2400" dirty="0"/>
              <a:t>Log 1.0 - log I = 0.0625 x 6 x1.</a:t>
            </a:r>
          </a:p>
          <a:p>
            <a:pPr marL="0" indent="0">
              <a:buNone/>
            </a:pPr>
            <a:r>
              <a:rPr lang="en-US" sz="2400" dirty="0"/>
              <a:t>- log I = 0.375 </a:t>
            </a:r>
          </a:p>
          <a:p>
            <a:pPr marL="0" indent="0">
              <a:buNone/>
            </a:pPr>
            <a:r>
              <a:rPr lang="en-US" sz="2400" dirty="0"/>
              <a:t>Log I = - 0.375</a:t>
            </a:r>
          </a:p>
          <a:p>
            <a:pPr marL="0" indent="0">
              <a:buNone/>
            </a:pPr>
            <a:r>
              <a:rPr lang="en-US" sz="2400" dirty="0"/>
              <a:t>I = antilog - 0.375   =  0.422 </a:t>
            </a:r>
            <a:r>
              <a:rPr lang="en-US" sz="2400" dirty="0">
                <a:latin typeface="Wingdings"/>
                <a:ea typeface="Wingdings"/>
                <a:cs typeface="Wingdings"/>
                <a:sym typeface="Wingdings"/>
              </a:rPr>
              <a:t></a:t>
            </a:r>
            <a:r>
              <a:rPr lang="en-US" sz="2400" dirty="0"/>
              <a:t> 42.2%</a:t>
            </a:r>
          </a:p>
          <a:p>
            <a:pPr marL="0" indent="0">
              <a:buNone/>
            </a:pPr>
            <a:endParaRPr lang="en-US" sz="2400" dirty="0"/>
          </a:p>
          <a:p>
            <a:pPr marL="0" indent="0">
              <a:buNone/>
            </a:pPr>
            <a:r>
              <a:rPr lang="en-US" sz="2400" dirty="0">
                <a:solidFill>
                  <a:srgbClr val="FF0000"/>
                </a:solidFill>
              </a:rPr>
              <a:t>C)</a:t>
            </a:r>
            <a:r>
              <a:rPr lang="en-US" sz="2400" dirty="0"/>
              <a:t> a</a:t>
            </a:r>
            <a:r>
              <a:rPr lang="en-US" sz="2400" baseline="-25000" dirty="0"/>
              <a:t>m</a:t>
            </a:r>
            <a:r>
              <a:rPr lang="en-US" sz="2400" dirty="0"/>
              <a:t> = a</a:t>
            </a:r>
            <a:r>
              <a:rPr lang="en-US" sz="2400" baseline="-25000" dirty="0"/>
              <a:t>s</a:t>
            </a:r>
            <a:r>
              <a:rPr lang="en-US" sz="2400" dirty="0"/>
              <a:t> x </a:t>
            </a:r>
            <a:r>
              <a:rPr lang="en-US" sz="2400" dirty="0" err="1"/>
              <a:t>Mwt</a:t>
            </a:r>
            <a:r>
              <a:rPr lang="en-US" sz="2400" dirty="0"/>
              <a:t> = 0.0625 x 250 = 15.63</a:t>
            </a:r>
          </a:p>
          <a:p>
            <a:pPr marL="0" indent="0">
              <a:buNone/>
            </a:pPr>
            <a:r>
              <a:rPr lang="en-US" sz="2400" dirty="0">
                <a:solidFill>
                  <a:srgbClr val="FF0000"/>
                </a:solidFill>
              </a:rPr>
              <a:t>D)</a:t>
            </a:r>
            <a:r>
              <a:rPr lang="en-US" sz="2400" dirty="0"/>
              <a:t> Quartz cuvettes should be used at the U.V range.</a:t>
            </a:r>
          </a:p>
        </p:txBody>
      </p:sp>
    </p:spTree>
    <p:extLst>
      <p:ext uri="{BB962C8B-B14F-4D97-AF65-F5344CB8AC3E}">
        <p14:creationId xmlns:p14="http://schemas.microsoft.com/office/powerpoint/2010/main" val="23271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CF35C-766D-434E-9566-350242F5A5FA}"/>
              </a:ext>
            </a:extLst>
          </p:cNvPr>
          <p:cNvSpPr>
            <a:spLocks noGrp="1"/>
          </p:cNvSpPr>
          <p:nvPr>
            <p:ph type="title"/>
          </p:nvPr>
        </p:nvSpPr>
        <p:spPr>
          <a:xfrm>
            <a:off x="381000" y="2362200"/>
            <a:ext cx="5791200" cy="1371600"/>
          </a:xfrm>
        </p:spPr>
        <p:txBody>
          <a:bodyPr>
            <a:normAutofit/>
          </a:bodyPr>
          <a:lstStyle/>
          <a:p>
            <a:r>
              <a:rPr lang="en-US" sz="5400" b="1" u="sng" dirty="0">
                <a:solidFill>
                  <a:srgbClr val="C00000"/>
                </a:solidFill>
              </a:rPr>
              <a:t>REVISION</a:t>
            </a:r>
          </a:p>
        </p:txBody>
      </p:sp>
    </p:spTree>
    <p:extLst>
      <p:ext uri="{BB962C8B-B14F-4D97-AF65-F5344CB8AC3E}">
        <p14:creationId xmlns:p14="http://schemas.microsoft.com/office/powerpoint/2010/main" val="936570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9040"/>
            <a:ext cx="9525000" cy="634082"/>
          </a:xfrm>
        </p:spPr>
        <p:txBody>
          <a:bodyPr>
            <a:noAutofit/>
          </a:bodyPr>
          <a:lstStyle/>
          <a:p>
            <a:pPr algn="ctr"/>
            <a:r>
              <a:rPr lang="en-US" sz="2800" b="1" dirty="0">
                <a:solidFill>
                  <a:srgbClr val="C00000"/>
                </a:solidFill>
              </a:rPr>
              <a:t>Solutions Containing One Absorbing Substance</a:t>
            </a:r>
            <a:endParaRPr lang="en-US" sz="2800" dirty="0"/>
          </a:p>
        </p:txBody>
      </p:sp>
      <p:sp>
        <p:nvSpPr>
          <p:cNvPr id="3" name="Content Placeholder 2"/>
          <p:cNvSpPr>
            <a:spLocks noGrp="1"/>
          </p:cNvSpPr>
          <p:nvPr>
            <p:ph idx="1"/>
          </p:nvPr>
        </p:nvSpPr>
        <p:spPr>
          <a:xfrm>
            <a:off x="323528" y="1752600"/>
            <a:ext cx="8820472" cy="4724400"/>
          </a:xfrm>
        </p:spPr>
        <p:txBody>
          <a:bodyPr>
            <a:noAutofit/>
          </a:bodyPr>
          <a:lstStyle/>
          <a:p>
            <a:pPr marL="342900" indent="-342900">
              <a:buNone/>
            </a:pPr>
            <a:r>
              <a:rPr lang="en-US" sz="2800" dirty="0">
                <a:solidFill>
                  <a:srgbClr val="0000FF"/>
                </a:solidFill>
              </a:rPr>
              <a:t>A solution containing 10</a:t>
            </a:r>
            <a:r>
              <a:rPr lang="en-US" sz="2800" baseline="30000" dirty="0">
                <a:solidFill>
                  <a:srgbClr val="0000FF"/>
                </a:solidFill>
              </a:rPr>
              <a:t>-5</a:t>
            </a:r>
            <a:r>
              <a:rPr lang="en-US" sz="2800" dirty="0">
                <a:solidFill>
                  <a:srgbClr val="0000FF"/>
                </a:solidFill>
              </a:rPr>
              <a:t> M ATP, has a transmission  0.702 (70.2%) at 260 nm in a 1 cm cuvette. Calculate:</a:t>
            </a:r>
          </a:p>
          <a:p>
            <a:pPr marL="457200" indent="-457200">
              <a:buAutoNum type="alphaLcParenR"/>
            </a:pPr>
            <a:r>
              <a:rPr lang="en-US" sz="2800" dirty="0">
                <a:solidFill>
                  <a:srgbClr val="0000FF"/>
                </a:solidFill>
              </a:rPr>
              <a:t>The transmission of the solution in a 3 cm cuvette.</a:t>
            </a:r>
          </a:p>
          <a:p>
            <a:pPr marL="457200" indent="-457200">
              <a:buAutoNum type="alphaLcParenR"/>
            </a:pPr>
            <a:r>
              <a:rPr lang="en-US" sz="2800" dirty="0">
                <a:solidFill>
                  <a:srgbClr val="0000FF"/>
                </a:solidFill>
              </a:rPr>
              <a:t>The absorbance of the solution in a 1 cm and 3 cm cuvette.</a:t>
            </a:r>
          </a:p>
          <a:p>
            <a:pPr marL="457200" indent="-457200">
              <a:buAutoNum type="alphaLcParenR"/>
            </a:pPr>
            <a:r>
              <a:rPr lang="en-US" sz="2800" dirty="0">
                <a:solidFill>
                  <a:srgbClr val="0000FF"/>
                </a:solidFill>
              </a:rPr>
              <a:t>The absorbance if the concentration increased to 5x 10</a:t>
            </a:r>
            <a:r>
              <a:rPr lang="en-US" sz="2800" baseline="30000" dirty="0">
                <a:solidFill>
                  <a:srgbClr val="0000FF"/>
                </a:solidFill>
              </a:rPr>
              <a:t>-5</a:t>
            </a:r>
            <a:r>
              <a:rPr lang="en-US" sz="2800" dirty="0">
                <a:solidFill>
                  <a:srgbClr val="0000FF"/>
                </a:solidFill>
              </a:rPr>
              <a:t> M of ATP, in a 1 cm cuvette.</a:t>
            </a:r>
          </a:p>
        </p:txBody>
      </p:sp>
      <p:pic>
        <p:nvPicPr>
          <p:cNvPr id="7" name="Picture 6">
            <a:extLst>
              <a:ext uri="{FF2B5EF4-FFF2-40B4-BE49-F238E27FC236}">
                <a16:creationId xmlns:a16="http://schemas.microsoft.com/office/drawing/2014/main" id="{7F804F80-B61B-CE44-A90C-CAA6C63F0327}"/>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15555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8600" y="24063"/>
            <a:ext cx="9601200" cy="1371600"/>
          </a:xfrm>
        </p:spPr>
        <p:txBody>
          <a:bodyPr>
            <a:noAutofit/>
          </a:bodyPr>
          <a:lstStyle/>
          <a:p>
            <a:pPr algn="ctr"/>
            <a:r>
              <a:rPr lang="en-US" sz="2800" b="1" dirty="0">
                <a:solidFill>
                  <a:srgbClr val="C00000"/>
                </a:solidFill>
              </a:rPr>
              <a:t>Solutions Containing One Absorbing Substance</a:t>
            </a:r>
            <a:endParaRPr lang="en-US" sz="2800" dirty="0"/>
          </a:p>
        </p:txBody>
      </p:sp>
      <p:sp>
        <p:nvSpPr>
          <p:cNvPr id="5" name="Content Placeholder 4"/>
          <p:cNvSpPr>
            <a:spLocks noGrp="1"/>
          </p:cNvSpPr>
          <p:nvPr>
            <p:ph sz="half" idx="1"/>
          </p:nvPr>
        </p:nvSpPr>
        <p:spPr>
          <a:xfrm>
            <a:off x="457200" y="1574800"/>
            <a:ext cx="4465320" cy="4525963"/>
          </a:xfrm>
          <a:ln>
            <a:solidFill>
              <a:schemeClr val="tx2"/>
            </a:solidFill>
          </a:ln>
        </p:spPr>
        <p:txBody>
          <a:bodyPr>
            <a:normAutofit/>
          </a:bodyPr>
          <a:lstStyle/>
          <a:p>
            <a:pPr marL="0" indent="0">
              <a:buNone/>
            </a:pPr>
            <a:r>
              <a:rPr lang="en-US" dirty="0">
                <a:solidFill>
                  <a:srgbClr val="C00000"/>
                </a:solidFill>
              </a:rPr>
              <a:t>a) </a:t>
            </a:r>
            <a:r>
              <a:rPr lang="en-US" dirty="0"/>
              <a:t>A = Log</a:t>
            </a:r>
            <a:r>
              <a:rPr lang="en-US" i="1" dirty="0"/>
              <a:t> I</a:t>
            </a:r>
            <a:r>
              <a:rPr lang="en-US" i="1" baseline="-25000" dirty="0"/>
              <a:t>° </a:t>
            </a:r>
            <a:r>
              <a:rPr lang="en-US" dirty="0"/>
              <a:t>/ I  = a</a:t>
            </a:r>
            <a:r>
              <a:rPr lang="en-US" baseline="-25000" dirty="0"/>
              <a:t>m</a:t>
            </a:r>
            <a:r>
              <a:rPr lang="en-US" dirty="0"/>
              <a:t> c l  </a:t>
            </a:r>
          </a:p>
          <a:p>
            <a:pPr marL="0" indent="0">
              <a:buNone/>
            </a:pPr>
            <a:r>
              <a:rPr lang="en-US" dirty="0"/>
              <a:t>A = log 1.0 / 0.702 = 0.152</a:t>
            </a:r>
          </a:p>
          <a:p>
            <a:pPr marL="0" indent="0">
              <a:buNone/>
            </a:pPr>
            <a:r>
              <a:rPr lang="en-US" dirty="0"/>
              <a:t>0.152 = a</a:t>
            </a:r>
            <a:r>
              <a:rPr lang="en-US" baseline="-25000" dirty="0"/>
              <a:t>m </a:t>
            </a:r>
            <a:r>
              <a:rPr lang="en-US" dirty="0"/>
              <a:t> x 10</a:t>
            </a:r>
            <a:r>
              <a:rPr lang="en-US" baseline="30000" dirty="0"/>
              <a:t>-5 </a:t>
            </a:r>
            <a:r>
              <a:rPr lang="en-US" dirty="0"/>
              <a:t> x</a:t>
            </a:r>
            <a:r>
              <a:rPr lang="en-US" baseline="30000" dirty="0"/>
              <a:t> </a:t>
            </a:r>
            <a:r>
              <a:rPr lang="en-US" dirty="0"/>
              <a:t>1 </a:t>
            </a:r>
          </a:p>
          <a:p>
            <a:pPr marL="0" indent="0">
              <a:buNone/>
            </a:pPr>
            <a:r>
              <a:rPr lang="en-US" dirty="0"/>
              <a:t> a</a:t>
            </a:r>
            <a:r>
              <a:rPr lang="en-US" baseline="-25000" dirty="0"/>
              <a:t>m  </a:t>
            </a:r>
            <a:r>
              <a:rPr lang="en-US" dirty="0"/>
              <a:t>= 0.152 / 10</a:t>
            </a:r>
            <a:r>
              <a:rPr lang="en-US" baseline="30000" dirty="0"/>
              <a:t>-5 </a:t>
            </a:r>
            <a:r>
              <a:rPr lang="en-US" dirty="0"/>
              <a:t> =   15200 M</a:t>
            </a:r>
            <a:r>
              <a:rPr lang="en-US" baseline="30000" dirty="0"/>
              <a:t>-1</a:t>
            </a:r>
            <a:r>
              <a:rPr lang="en-US" dirty="0"/>
              <a:t> cm</a:t>
            </a:r>
            <a:r>
              <a:rPr lang="en-US" baseline="30000" dirty="0"/>
              <a:t>-1</a:t>
            </a:r>
            <a:endParaRPr lang="en-US" dirty="0"/>
          </a:p>
          <a:p>
            <a:pPr marL="0" indent="0">
              <a:buNone/>
            </a:pPr>
            <a:r>
              <a:rPr lang="en-US" dirty="0"/>
              <a:t>A = 15200 x 10</a:t>
            </a:r>
            <a:r>
              <a:rPr lang="en-US" baseline="30000" dirty="0"/>
              <a:t>-5 </a:t>
            </a:r>
            <a:r>
              <a:rPr lang="en-US" dirty="0"/>
              <a:t> x 3 = 0.456</a:t>
            </a:r>
          </a:p>
          <a:p>
            <a:pPr marL="0" indent="0">
              <a:buNone/>
            </a:pPr>
            <a:r>
              <a:rPr lang="en-US" dirty="0"/>
              <a:t>A = Log</a:t>
            </a:r>
            <a:r>
              <a:rPr lang="en-US" i="1" dirty="0"/>
              <a:t> I</a:t>
            </a:r>
            <a:r>
              <a:rPr lang="en-US" i="1" baseline="-25000" dirty="0"/>
              <a:t>° </a:t>
            </a:r>
            <a:r>
              <a:rPr lang="en-US" dirty="0"/>
              <a:t>/ I  </a:t>
            </a:r>
          </a:p>
          <a:p>
            <a:pPr marL="0" indent="0">
              <a:buNone/>
            </a:pPr>
            <a:r>
              <a:rPr lang="en-US" dirty="0"/>
              <a:t>0.456 = log 1.0 / I </a:t>
            </a:r>
          </a:p>
          <a:p>
            <a:pPr marL="0" indent="0">
              <a:buNone/>
            </a:pPr>
            <a:r>
              <a:rPr lang="en-US" dirty="0"/>
              <a:t>0.456 = log1 – log I = 0 – log I =  - log I </a:t>
            </a:r>
          </a:p>
          <a:p>
            <a:pPr marL="0" indent="0">
              <a:buNone/>
            </a:pPr>
            <a:r>
              <a:rPr lang="en-US" dirty="0"/>
              <a:t>Thus I = antilog  - 0.456 = 0.349 </a:t>
            </a:r>
            <a:r>
              <a:rPr lang="en-US" dirty="0">
                <a:latin typeface="Wingdings"/>
                <a:ea typeface="Wingdings"/>
                <a:cs typeface="Wingdings"/>
                <a:sym typeface="Wingdings"/>
              </a:rPr>
              <a:t></a:t>
            </a:r>
            <a:r>
              <a:rPr lang="en-US" dirty="0"/>
              <a:t>  34.9% </a:t>
            </a:r>
          </a:p>
          <a:p>
            <a:endParaRPr lang="en-US" dirty="0"/>
          </a:p>
          <a:p>
            <a:endParaRPr lang="en-US" dirty="0"/>
          </a:p>
        </p:txBody>
      </p:sp>
      <p:sp>
        <p:nvSpPr>
          <p:cNvPr id="6" name="Content Placeholder 5"/>
          <p:cNvSpPr>
            <a:spLocks noGrp="1"/>
          </p:cNvSpPr>
          <p:nvPr>
            <p:ph sz="half" idx="2"/>
          </p:nvPr>
        </p:nvSpPr>
        <p:spPr>
          <a:xfrm>
            <a:off x="5257800" y="1574800"/>
            <a:ext cx="3886200" cy="4525962"/>
          </a:xfrm>
          <a:ln>
            <a:solidFill>
              <a:schemeClr val="tx1"/>
            </a:solidFill>
          </a:ln>
        </p:spPr>
        <p:txBody>
          <a:bodyPr>
            <a:normAutofit/>
          </a:bodyPr>
          <a:lstStyle/>
          <a:p>
            <a:pPr marL="0" indent="0">
              <a:buNone/>
            </a:pPr>
            <a:r>
              <a:rPr lang="en-US" dirty="0">
                <a:solidFill>
                  <a:srgbClr val="C00000"/>
                </a:solidFill>
              </a:rPr>
              <a:t>b) </a:t>
            </a:r>
            <a:r>
              <a:rPr lang="en-US" dirty="0"/>
              <a:t>A in a 1 cm cuvette.</a:t>
            </a:r>
          </a:p>
          <a:p>
            <a:pPr marL="0" indent="0">
              <a:buNone/>
            </a:pPr>
            <a:r>
              <a:rPr lang="en-US" dirty="0"/>
              <a:t>A = 15200 x 10</a:t>
            </a:r>
            <a:r>
              <a:rPr lang="en-US" baseline="30000" dirty="0"/>
              <a:t>-5 </a:t>
            </a:r>
            <a:r>
              <a:rPr lang="en-US" dirty="0"/>
              <a:t>x 1 = 0.15 </a:t>
            </a:r>
          </a:p>
          <a:p>
            <a:pPr marL="0" indent="0">
              <a:buNone/>
            </a:pPr>
            <a:r>
              <a:rPr lang="en-US" dirty="0"/>
              <a:t>A in a 3 cm cuvette.</a:t>
            </a:r>
          </a:p>
          <a:p>
            <a:pPr marL="0" indent="0">
              <a:buNone/>
            </a:pPr>
            <a:r>
              <a:rPr lang="en-US" dirty="0"/>
              <a:t>A = 15200 x 10</a:t>
            </a:r>
            <a:r>
              <a:rPr lang="en-US" baseline="30000" dirty="0"/>
              <a:t>-5 </a:t>
            </a:r>
            <a:r>
              <a:rPr lang="en-US" dirty="0"/>
              <a:t>x 3 = 0.456 </a:t>
            </a:r>
          </a:p>
          <a:p>
            <a:pPr marL="0" indent="0">
              <a:buNone/>
            </a:pPr>
            <a:endParaRPr lang="en-US" dirty="0"/>
          </a:p>
          <a:p>
            <a:pPr marL="0" indent="0">
              <a:buNone/>
            </a:pPr>
            <a:r>
              <a:rPr lang="en-US" dirty="0">
                <a:solidFill>
                  <a:srgbClr val="D1282E"/>
                </a:solidFill>
              </a:rPr>
              <a:t>c)</a:t>
            </a:r>
            <a:r>
              <a:rPr lang="en-US" dirty="0"/>
              <a:t> A = 15200 x (5 x 10</a:t>
            </a:r>
            <a:r>
              <a:rPr lang="en-US" baseline="30000" dirty="0"/>
              <a:t>-5</a:t>
            </a:r>
            <a:r>
              <a:rPr lang="en-US" dirty="0"/>
              <a:t>) x 1 = 0.76 </a:t>
            </a:r>
          </a:p>
          <a:p>
            <a:endParaRPr lang="en-US" dirty="0"/>
          </a:p>
        </p:txBody>
      </p:sp>
    </p:spTree>
    <p:extLst>
      <p:ext uri="{BB962C8B-B14F-4D97-AF65-F5344CB8AC3E}">
        <p14:creationId xmlns:p14="http://schemas.microsoft.com/office/powerpoint/2010/main" val="378814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8971"/>
            <a:ext cx="9296400" cy="634082"/>
          </a:xfrm>
        </p:spPr>
        <p:txBody>
          <a:bodyPr>
            <a:noAutofit/>
          </a:bodyPr>
          <a:lstStyle/>
          <a:p>
            <a:pPr algn="ctr"/>
            <a:r>
              <a:rPr lang="en-US" sz="2800" b="1" dirty="0">
                <a:solidFill>
                  <a:srgbClr val="C00000"/>
                </a:solidFill>
              </a:rPr>
              <a:t>Solutions Containing One Absorbing Substance</a:t>
            </a:r>
            <a:endParaRPr lang="en-US" sz="2800" dirty="0"/>
          </a:p>
        </p:txBody>
      </p:sp>
      <p:sp>
        <p:nvSpPr>
          <p:cNvPr id="3" name="Content Placeholder 2"/>
          <p:cNvSpPr>
            <a:spLocks noGrp="1"/>
          </p:cNvSpPr>
          <p:nvPr>
            <p:ph idx="1"/>
          </p:nvPr>
        </p:nvSpPr>
        <p:spPr>
          <a:xfrm>
            <a:off x="457200" y="1461728"/>
            <a:ext cx="8075240" cy="4696544"/>
          </a:xfrm>
        </p:spPr>
        <p:txBody>
          <a:bodyPr>
            <a:normAutofit/>
          </a:bodyPr>
          <a:lstStyle/>
          <a:p>
            <a:pPr>
              <a:buNone/>
            </a:pPr>
            <a:r>
              <a:rPr lang="en-US" sz="2400" dirty="0">
                <a:solidFill>
                  <a:srgbClr val="0000FF"/>
                </a:solidFill>
              </a:rPr>
              <a:t>A protein solution (0.3 ml) was diluted with 0.9 ml of water. To 0.5 ml of this diluted solution, 4.5 ml of biuret reagent was added and the color was allowed to develop. The absorbance of the mixture at 540 nm was 0.18 in a 1 cm diameter tube. </a:t>
            </a:r>
          </a:p>
          <a:p>
            <a:pPr>
              <a:buNone/>
            </a:pPr>
            <a:r>
              <a:rPr lang="en-US" sz="2400" dirty="0">
                <a:solidFill>
                  <a:srgbClr val="0000FF"/>
                </a:solidFill>
              </a:rPr>
              <a:t>A standard solution (0.5 ml containing 4 mg of protein/ml) plus 4.5 ml of biuret reagent gave an absorbance of 0.12 in the same size test tube.</a:t>
            </a:r>
          </a:p>
          <a:p>
            <a:pPr marL="457200" indent="-457200">
              <a:buAutoNum type="alphaLcParenR"/>
            </a:pPr>
            <a:r>
              <a:rPr lang="en-US" sz="2400" dirty="0">
                <a:solidFill>
                  <a:srgbClr val="0000FF"/>
                </a:solidFill>
              </a:rPr>
              <a:t>Calculate the protein concentration in the undiluted unknown solution.</a:t>
            </a:r>
          </a:p>
          <a:p>
            <a:pPr marL="457200" indent="-457200">
              <a:buAutoNum type="alphaLcParenR"/>
            </a:pPr>
            <a:r>
              <a:rPr lang="en-US" sz="2400" dirty="0">
                <a:solidFill>
                  <a:srgbClr val="0000FF"/>
                </a:solidFill>
              </a:rPr>
              <a:t>What is the composition of the blank here ?</a:t>
            </a:r>
          </a:p>
        </p:txBody>
      </p:sp>
    </p:spTree>
    <p:extLst>
      <p:ext uri="{BB962C8B-B14F-4D97-AF65-F5344CB8AC3E}">
        <p14:creationId xmlns:p14="http://schemas.microsoft.com/office/powerpoint/2010/main" val="3747856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152400"/>
            <a:ext cx="8686800" cy="1371600"/>
          </a:xfrm>
        </p:spPr>
        <p:txBody>
          <a:bodyPr>
            <a:noAutofit/>
          </a:bodyPr>
          <a:lstStyle/>
          <a:p>
            <a:pPr algn="ctr"/>
            <a:r>
              <a:rPr lang="en-US" sz="2800" b="1" dirty="0">
                <a:solidFill>
                  <a:srgbClr val="C00000"/>
                </a:solidFill>
              </a:rPr>
              <a:t>Solutions Containing One Absorbing Substance</a:t>
            </a:r>
            <a:endParaRPr lang="en-US" sz="2800" dirty="0"/>
          </a:p>
        </p:txBody>
      </p:sp>
      <p:sp>
        <p:nvSpPr>
          <p:cNvPr id="3" name="Content Placeholder 2"/>
          <p:cNvSpPr>
            <a:spLocks noGrp="1"/>
          </p:cNvSpPr>
          <p:nvPr>
            <p:ph idx="1"/>
          </p:nvPr>
        </p:nvSpPr>
        <p:spPr/>
        <p:txBody>
          <a:bodyPr>
            <a:noAutofit/>
          </a:bodyPr>
          <a:lstStyle/>
          <a:p>
            <a:r>
              <a:rPr lang="en-US" sz="1800" dirty="0">
                <a:solidFill>
                  <a:schemeClr val="tx2"/>
                </a:solidFill>
              </a:rPr>
              <a:t>A) </a:t>
            </a:r>
            <a:r>
              <a:rPr lang="en-US" sz="1800" dirty="0"/>
              <a:t>Concentration of standard  </a:t>
            </a:r>
            <a:r>
              <a:rPr lang="en-US" sz="1800" dirty="0" err="1"/>
              <a:t>C</a:t>
            </a:r>
            <a:r>
              <a:rPr lang="en-US" sz="1800" baseline="-25000" dirty="0" err="1"/>
              <a:t>st</a:t>
            </a:r>
            <a:r>
              <a:rPr lang="en-US" sz="1800" baseline="-25000" dirty="0"/>
              <a:t>  </a:t>
            </a:r>
            <a:r>
              <a:rPr lang="en-US" sz="1800" dirty="0"/>
              <a:t> = 4 mg/ml</a:t>
            </a:r>
          </a:p>
          <a:p>
            <a:r>
              <a:rPr lang="en-US" sz="1800" dirty="0"/>
              <a:t>Thus  </a:t>
            </a:r>
            <a:r>
              <a:rPr lang="en-US" sz="1800" dirty="0" err="1"/>
              <a:t>C</a:t>
            </a:r>
            <a:r>
              <a:rPr lang="en-US" sz="1800" baseline="-25000" dirty="0" err="1"/>
              <a:t>st</a:t>
            </a:r>
            <a:r>
              <a:rPr lang="en-US" sz="1800" baseline="-25000" dirty="0"/>
              <a:t>  </a:t>
            </a:r>
            <a:r>
              <a:rPr lang="en-US" sz="1800" dirty="0"/>
              <a:t> = 4 g/L </a:t>
            </a:r>
          </a:p>
          <a:p>
            <a:r>
              <a:rPr lang="en-US" sz="1800" dirty="0" err="1"/>
              <a:t>A</a:t>
            </a:r>
            <a:r>
              <a:rPr lang="en-US" sz="1800" baseline="-25000" dirty="0" err="1"/>
              <a:t>standard</a:t>
            </a:r>
            <a:r>
              <a:rPr lang="en-US" sz="1800" dirty="0"/>
              <a:t> = a</a:t>
            </a:r>
            <a:r>
              <a:rPr lang="en-US" sz="1800" baseline="-25000" dirty="0"/>
              <a:t>s </a:t>
            </a:r>
            <a:r>
              <a:rPr lang="en-US" sz="1800" dirty="0"/>
              <a:t> x C x l </a:t>
            </a:r>
          </a:p>
          <a:p>
            <a:r>
              <a:rPr lang="en-US" sz="1800" dirty="0"/>
              <a:t>0.12 = a</a:t>
            </a:r>
            <a:r>
              <a:rPr lang="en-US" sz="1800" baseline="-25000" dirty="0"/>
              <a:t>s </a:t>
            </a:r>
            <a:r>
              <a:rPr lang="en-US" sz="1800" dirty="0"/>
              <a:t> x 4 x 1</a:t>
            </a:r>
          </a:p>
          <a:p>
            <a:r>
              <a:rPr lang="en-US" sz="1800" dirty="0"/>
              <a:t>So   a</a:t>
            </a:r>
            <a:r>
              <a:rPr lang="en-US" sz="1800" baseline="-25000" dirty="0"/>
              <a:t>s </a:t>
            </a:r>
            <a:r>
              <a:rPr lang="en-US" sz="1800" dirty="0"/>
              <a:t> = 0.12 / 4 = 0.03 </a:t>
            </a:r>
          </a:p>
          <a:p>
            <a:r>
              <a:rPr lang="en-US" sz="1800" dirty="0"/>
              <a:t> </a:t>
            </a:r>
            <a:r>
              <a:rPr lang="en-US" sz="1800" dirty="0" err="1"/>
              <a:t>A</a:t>
            </a:r>
            <a:r>
              <a:rPr lang="en-US" sz="1800" baseline="-25000" dirty="0" err="1"/>
              <a:t>test</a:t>
            </a:r>
            <a:r>
              <a:rPr lang="en-US" sz="1800" baseline="-25000" dirty="0"/>
              <a:t>  </a:t>
            </a:r>
            <a:r>
              <a:rPr lang="en-US" sz="1800" dirty="0"/>
              <a:t> = a</a:t>
            </a:r>
            <a:r>
              <a:rPr lang="en-US" sz="1800" baseline="-25000" dirty="0"/>
              <a:t>s </a:t>
            </a:r>
            <a:r>
              <a:rPr lang="en-US" sz="1800" dirty="0"/>
              <a:t> x C x l </a:t>
            </a:r>
            <a:endParaRPr lang="en-US" sz="1800" baseline="-25000" dirty="0"/>
          </a:p>
          <a:p>
            <a:r>
              <a:rPr lang="en-US" sz="1800" dirty="0"/>
              <a:t>0.18 = 0.03 x C x1 </a:t>
            </a:r>
          </a:p>
          <a:p>
            <a:r>
              <a:rPr lang="en-US" sz="1800" dirty="0"/>
              <a:t>So </a:t>
            </a:r>
            <a:r>
              <a:rPr lang="en-US" sz="1800" dirty="0" err="1"/>
              <a:t>C</a:t>
            </a:r>
            <a:r>
              <a:rPr lang="en-US" sz="1800" baseline="-25000" dirty="0" err="1"/>
              <a:t>test</a:t>
            </a:r>
            <a:r>
              <a:rPr lang="en-US" sz="1800" dirty="0"/>
              <a:t>  = 0.18 / 0.03 = 6 g/L   = 6 mg/ml </a:t>
            </a:r>
          </a:p>
          <a:p>
            <a:r>
              <a:rPr lang="en-US" sz="1800" dirty="0"/>
              <a:t>The concentration of protein in the undiluted solution:</a:t>
            </a:r>
          </a:p>
          <a:p>
            <a:r>
              <a:rPr lang="en-US" sz="1800" dirty="0" err="1"/>
              <a:t>C</a:t>
            </a:r>
            <a:r>
              <a:rPr lang="en-US" sz="1800" baseline="-25000" dirty="0" err="1"/>
              <a:t>undiluted</a:t>
            </a:r>
            <a:r>
              <a:rPr lang="en-US" sz="1800" baseline="-25000" dirty="0"/>
              <a:t>  </a:t>
            </a:r>
            <a:r>
              <a:rPr lang="en-US" sz="1800" dirty="0"/>
              <a:t> =  6 x (1.2/0.3) = 24 mg/ml .</a:t>
            </a:r>
          </a:p>
          <a:p>
            <a:r>
              <a:rPr lang="en-US" sz="1800" dirty="0">
                <a:latin typeface="Wingdings"/>
                <a:ea typeface="Wingdings"/>
                <a:cs typeface="Wingdings"/>
                <a:sym typeface="Wingdings"/>
              </a:rPr>
              <a:t>        </a:t>
            </a:r>
            <a:endParaRPr lang="en-US" sz="1800" dirty="0">
              <a:solidFill>
                <a:srgbClr val="D1282E"/>
              </a:solidFill>
            </a:endParaRPr>
          </a:p>
          <a:p>
            <a:r>
              <a:rPr lang="en-US" sz="1800" dirty="0">
                <a:solidFill>
                  <a:srgbClr val="D1282E"/>
                </a:solidFill>
              </a:rPr>
              <a:t>b) </a:t>
            </a:r>
            <a:r>
              <a:rPr lang="en-US" sz="1800" dirty="0"/>
              <a:t>The blank should contain 4.5 ml of biuret and 0.5 ml of distilled water only.</a:t>
            </a:r>
          </a:p>
          <a:p>
            <a:endParaRPr lang="en-US" sz="1800" dirty="0"/>
          </a:p>
        </p:txBody>
      </p:sp>
      <p:sp>
        <p:nvSpPr>
          <p:cNvPr id="5" name="TextBox 4"/>
          <p:cNvSpPr txBox="1"/>
          <p:nvPr/>
        </p:nvSpPr>
        <p:spPr>
          <a:xfrm>
            <a:off x="2667000" y="5756831"/>
            <a:ext cx="1600200" cy="369332"/>
          </a:xfrm>
          <a:prstGeom prst="rect">
            <a:avLst/>
          </a:prstGeom>
          <a:noFill/>
        </p:spPr>
        <p:txBody>
          <a:bodyPr wrap="square" rtlCol="0">
            <a:spAutoFit/>
          </a:bodyPr>
          <a:lstStyle/>
          <a:p>
            <a:r>
              <a:rPr lang="en-US" dirty="0"/>
              <a:t>Dilution factor</a:t>
            </a:r>
          </a:p>
        </p:txBody>
      </p:sp>
    </p:spTree>
    <p:extLst>
      <p:ext uri="{BB962C8B-B14F-4D97-AF65-F5344CB8AC3E}">
        <p14:creationId xmlns:p14="http://schemas.microsoft.com/office/powerpoint/2010/main" val="54443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5" y="478734"/>
            <a:ext cx="10820400" cy="562074"/>
          </a:xfrm>
        </p:spPr>
        <p:txBody>
          <a:bodyPr>
            <a:noAutofit/>
          </a:bodyPr>
          <a:lstStyle/>
          <a:p>
            <a:r>
              <a:rPr lang="en-US" sz="2800" b="1" dirty="0">
                <a:solidFill>
                  <a:srgbClr val="C00000"/>
                </a:solidFill>
              </a:rPr>
              <a:t>Solutions Containing Two Absorbing Substance</a:t>
            </a:r>
            <a:endParaRPr lang="en-US" sz="2800" dirty="0"/>
          </a:p>
        </p:txBody>
      </p:sp>
      <p:sp>
        <p:nvSpPr>
          <p:cNvPr id="3" name="Content Placeholder 2"/>
          <p:cNvSpPr>
            <a:spLocks noGrp="1"/>
          </p:cNvSpPr>
          <p:nvPr>
            <p:ph idx="1"/>
          </p:nvPr>
        </p:nvSpPr>
        <p:spPr>
          <a:xfrm>
            <a:off x="228600" y="1266698"/>
            <a:ext cx="8363272" cy="5112568"/>
          </a:xfrm>
        </p:spPr>
        <p:txBody>
          <a:bodyPr>
            <a:normAutofit lnSpcReduction="10000"/>
          </a:bodyPr>
          <a:lstStyle/>
          <a:p>
            <a:pPr>
              <a:buNone/>
            </a:pPr>
            <a:r>
              <a:rPr lang="en-US" sz="1800" dirty="0">
                <a:solidFill>
                  <a:srgbClr val="0000FF"/>
                </a:solidFill>
              </a:rPr>
              <a:t>A solution containing NAD</a:t>
            </a:r>
            <a:r>
              <a:rPr lang="en-US" sz="1800" baseline="30000" dirty="0">
                <a:solidFill>
                  <a:srgbClr val="0000FF"/>
                </a:solidFill>
              </a:rPr>
              <a:t>+   </a:t>
            </a:r>
            <a:r>
              <a:rPr lang="en-US" sz="1800" dirty="0">
                <a:solidFill>
                  <a:srgbClr val="0000FF"/>
                </a:solidFill>
              </a:rPr>
              <a:t>and  NADH  had an absorbance of 0.311 in a 1 cm cuvette at 340 nm, and 1.2 at 260 nm. Calculate the concentration of the oxidized and reduced forms of the coenzyme in the solution. Both NAD</a:t>
            </a:r>
            <a:r>
              <a:rPr lang="en-US" sz="1800" baseline="30000" dirty="0">
                <a:solidFill>
                  <a:srgbClr val="0000FF"/>
                </a:solidFill>
              </a:rPr>
              <a:t>+ </a:t>
            </a:r>
            <a:r>
              <a:rPr lang="en-US" sz="1800" dirty="0">
                <a:solidFill>
                  <a:srgbClr val="0000FF"/>
                </a:solidFill>
              </a:rPr>
              <a:t> and  NADH  absorb at 260nm, but only NADH  absorbs at 340nm.</a:t>
            </a:r>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r>
              <a:rPr lang="en-US" sz="1800" dirty="0">
                <a:solidFill>
                  <a:srgbClr val="C00000"/>
                </a:solidFill>
              </a:rPr>
              <a:t>Absorbance at 340nm </a:t>
            </a:r>
            <a:r>
              <a:rPr lang="en-US" sz="1800" dirty="0"/>
              <a:t>represents the absorbance of NADH only since NAD</a:t>
            </a:r>
            <a:r>
              <a:rPr lang="en-US" sz="1800" baseline="30000" dirty="0"/>
              <a:t>+  </a:t>
            </a:r>
            <a:r>
              <a:rPr lang="en-US" sz="1800" dirty="0"/>
              <a:t> does not absorb at that wavelength. So the concentration of NADH can be obtained.</a:t>
            </a:r>
          </a:p>
          <a:p>
            <a:pPr>
              <a:buNone/>
            </a:pPr>
            <a:r>
              <a:rPr lang="en-US" sz="1800" dirty="0"/>
              <a:t>A</a:t>
            </a:r>
            <a:r>
              <a:rPr lang="en-US" sz="1800" baseline="-25000" dirty="0"/>
              <a:t>340nm </a:t>
            </a:r>
            <a:r>
              <a:rPr lang="en-US" sz="1800" dirty="0"/>
              <a:t> = A</a:t>
            </a:r>
            <a:r>
              <a:rPr lang="en-US" sz="1800" baseline="-25000" dirty="0"/>
              <a:t>NADH </a:t>
            </a:r>
            <a:r>
              <a:rPr lang="en-US" sz="1800" dirty="0"/>
              <a:t> = </a:t>
            </a:r>
            <a:r>
              <a:rPr lang="en-US" sz="2000" dirty="0"/>
              <a:t>a</a:t>
            </a:r>
            <a:r>
              <a:rPr lang="en-US" sz="1800" baseline="-25000" dirty="0"/>
              <a:t>m</a:t>
            </a:r>
            <a:r>
              <a:rPr lang="en-US" sz="1800" dirty="0"/>
              <a:t> x C x l  </a:t>
            </a:r>
          </a:p>
          <a:p>
            <a:pPr>
              <a:buNone/>
            </a:pPr>
            <a:r>
              <a:rPr lang="en-US" sz="1800" dirty="0"/>
              <a:t>0.311 = 6220 x C x 1 </a:t>
            </a:r>
          </a:p>
          <a:p>
            <a:pPr>
              <a:buNone/>
            </a:pPr>
            <a:r>
              <a:rPr lang="en-US" sz="1800" dirty="0"/>
              <a:t>So C</a:t>
            </a:r>
            <a:r>
              <a:rPr lang="en-US" sz="1800" baseline="-25000" dirty="0"/>
              <a:t>NADH  </a:t>
            </a:r>
            <a:r>
              <a:rPr lang="en-US" sz="1800" dirty="0"/>
              <a:t> = 0.311/6220 = 5 x 10</a:t>
            </a:r>
            <a:r>
              <a:rPr lang="en-US" sz="1800" baseline="30000" dirty="0"/>
              <a:t>-5   </a:t>
            </a:r>
            <a:r>
              <a:rPr lang="en-US" sz="1800" dirty="0"/>
              <a:t>M</a:t>
            </a:r>
          </a:p>
          <a:p>
            <a:r>
              <a:rPr lang="en-US" sz="1800" dirty="0">
                <a:solidFill>
                  <a:srgbClr val="C00000"/>
                </a:solidFill>
              </a:rPr>
              <a:t>Absorbance at 260nm</a:t>
            </a:r>
            <a:endParaRPr lang="en-US" sz="1800" dirty="0"/>
          </a:p>
          <a:p>
            <a:pPr>
              <a:buNone/>
            </a:pPr>
            <a:r>
              <a:rPr lang="en-US" sz="1800" dirty="0"/>
              <a:t>A</a:t>
            </a:r>
            <a:r>
              <a:rPr lang="en-US" sz="1800" baseline="-25000" dirty="0"/>
              <a:t>260nm  </a:t>
            </a:r>
            <a:r>
              <a:rPr lang="en-US" sz="1800" dirty="0"/>
              <a:t>= A</a:t>
            </a:r>
            <a:r>
              <a:rPr lang="en-US" sz="1800" baseline="-25000" dirty="0"/>
              <a:t>NADH  </a:t>
            </a:r>
            <a:r>
              <a:rPr lang="en-US" sz="1800" dirty="0"/>
              <a:t>+ A</a:t>
            </a:r>
            <a:r>
              <a:rPr lang="en-US" sz="1800" baseline="-25000" dirty="0"/>
              <a:t>NAD+   </a:t>
            </a:r>
            <a:r>
              <a:rPr lang="en-US" sz="1800" dirty="0"/>
              <a:t>( since both absorb at this wavelength )</a:t>
            </a:r>
          </a:p>
        </p:txBody>
      </p:sp>
      <p:graphicFrame>
        <p:nvGraphicFramePr>
          <p:cNvPr id="4" name="Table 3"/>
          <p:cNvGraphicFramePr>
            <a:graphicFrameLocks noGrp="1"/>
          </p:cNvGraphicFramePr>
          <p:nvPr>
            <p:extLst>
              <p:ext uri="{D42A27DB-BD31-4B8C-83A1-F6EECF244321}">
                <p14:modId xmlns:p14="http://schemas.microsoft.com/office/powerpoint/2010/main" val="2812547795"/>
              </p:ext>
            </p:extLst>
          </p:nvPr>
        </p:nvGraphicFramePr>
        <p:xfrm>
          <a:off x="1219200" y="2481862"/>
          <a:ext cx="4572000" cy="134112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297180">
                <a:tc gridSpan="3">
                  <a:txBody>
                    <a:bodyPr/>
                    <a:lstStyle/>
                    <a:p>
                      <a:pPr algn="ctr"/>
                      <a:r>
                        <a:rPr lang="en-US" sz="1600" dirty="0"/>
                        <a:t>a</a:t>
                      </a:r>
                      <a:r>
                        <a:rPr lang="en-US" sz="1600" baseline="-25000" dirty="0"/>
                        <a:t>m</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297180">
                <a:tc>
                  <a:txBody>
                    <a:bodyPr/>
                    <a:lstStyle/>
                    <a:p>
                      <a:r>
                        <a:rPr lang="en-US" sz="1600" dirty="0"/>
                        <a:t>Compound </a:t>
                      </a:r>
                    </a:p>
                  </a:txBody>
                  <a:tcPr/>
                </a:tc>
                <a:tc>
                  <a:txBody>
                    <a:bodyPr/>
                    <a:lstStyle/>
                    <a:p>
                      <a:r>
                        <a:rPr lang="en-US" sz="1600" dirty="0"/>
                        <a:t>260nm </a:t>
                      </a:r>
                    </a:p>
                  </a:txBody>
                  <a:tcPr/>
                </a:tc>
                <a:tc>
                  <a:txBody>
                    <a:bodyPr/>
                    <a:lstStyle/>
                    <a:p>
                      <a:r>
                        <a:rPr lang="en-US" sz="1600" dirty="0"/>
                        <a:t>340nm </a:t>
                      </a:r>
                    </a:p>
                  </a:txBody>
                  <a:tcPr/>
                </a:tc>
                <a:extLst>
                  <a:ext uri="{0D108BD9-81ED-4DB2-BD59-A6C34878D82A}">
                    <a16:rowId xmlns:a16="http://schemas.microsoft.com/office/drawing/2014/main" val="10001"/>
                  </a:ext>
                </a:extLst>
              </a:tr>
              <a:tr h="297180">
                <a:tc>
                  <a:txBody>
                    <a:bodyPr/>
                    <a:lstStyle/>
                    <a:p>
                      <a:r>
                        <a:rPr lang="en-US" sz="1600" dirty="0"/>
                        <a:t>NAD</a:t>
                      </a:r>
                      <a:r>
                        <a:rPr lang="en-US" sz="1600" baseline="30000" dirty="0"/>
                        <a:t>+ </a:t>
                      </a:r>
                      <a:endParaRPr lang="en-US" sz="1600" dirty="0"/>
                    </a:p>
                  </a:txBody>
                  <a:tcPr/>
                </a:tc>
                <a:tc>
                  <a:txBody>
                    <a:bodyPr/>
                    <a:lstStyle/>
                    <a:p>
                      <a:r>
                        <a:rPr lang="en-US" sz="1600" dirty="0"/>
                        <a:t>18000</a:t>
                      </a:r>
                    </a:p>
                  </a:txBody>
                  <a:tcPr/>
                </a:tc>
                <a:tc>
                  <a:txBody>
                    <a:bodyPr/>
                    <a:lstStyle/>
                    <a:p>
                      <a:r>
                        <a:rPr lang="en-US" sz="1600" dirty="0"/>
                        <a:t>0.0</a:t>
                      </a:r>
                    </a:p>
                  </a:txBody>
                  <a:tcPr/>
                </a:tc>
                <a:extLst>
                  <a:ext uri="{0D108BD9-81ED-4DB2-BD59-A6C34878D82A}">
                    <a16:rowId xmlns:a16="http://schemas.microsoft.com/office/drawing/2014/main" val="10002"/>
                  </a:ext>
                </a:extLst>
              </a:tr>
              <a:tr h="297180">
                <a:tc>
                  <a:txBody>
                    <a:bodyPr/>
                    <a:lstStyle/>
                    <a:p>
                      <a:r>
                        <a:rPr lang="en-US" sz="1600" dirty="0"/>
                        <a:t>NADH </a:t>
                      </a:r>
                    </a:p>
                  </a:txBody>
                  <a:tcPr/>
                </a:tc>
                <a:tc>
                  <a:txBody>
                    <a:bodyPr/>
                    <a:lstStyle/>
                    <a:p>
                      <a:r>
                        <a:rPr lang="en-US" sz="1600" dirty="0"/>
                        <a:t>15000</a:t>
                      </a:r>
                    </a:p>
                  </a:txBody>
                  <a:tcPr/>
                </a:tc>
                <a:tc>
                  <a:txBody>
                    <a:bodyPr/>
                    <a:lstStyle/>
                    <a:p>
                      <a:r>
                        <a:rPr lang="en-US" sz="1600" dirty="0"/>
                        <a:t>6220</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4122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677487"/>
            <a:ext cx="9829800" cy="562074"/>
          </a:xfrm>
        </p:spPr>
        <p:txBody>
          <a:bodyPr>
            <a:noAutofit/>
          </a:bodyPr>
          <a:lstStyle/>
          <a:p>
            <a:pPr algn="ctr"/>
            <a:r>
              <a:rPr lang="en-US" sz="2800" b="1" dirty="0">
                <a:solidFill>
                  <a:srgbClr val="C00000"/>
                </a:solidFill>
              </a:rPr>
              <a:t>Solutions Containing Two Absorbing Substance</a:t>
            </a:r>
            <a:endParaRPr lang="en-US" sz="2800" dirty="0"/>
          </a:p>
        </p:txBody>
      </p:sp>
      <p:sp>
        <p:nvSpPr>
          <p:cNvPr id="3" name="Content Placeholder 2"/>
          <p:cNvSpPr>
            <a:spLocks noGrp="1"/>
          </p:cNvSpPr>
          <p:nvPr>
            <p:ph idx="1"/>
          </p:nvPr>
        </p:nvSpPr>
        <p:spPr>
          <a:xfrm>
            <a:off x="457200" y="2209800"/>
            <a:ext cx="8075240" cy="3362672"/>
          </a:xfrm>
        </p:spPr>
        <p:txBody>
          <a:bodyPr>
            <a:normAutofit/>
          </a:bodyPr>
          <a:lstStyle/>
          <a:p>
            <a:r>
              <a:rPr lang="en-US" sz="1800" dirty="0"/>
              <a:t>A</a:t>
            </a:r>
            <a:r>
              <a:rPr lang="en-US" sz="1800" baseline="-25000" dirty="0"/>
              <a:t>NADH  </a:t>
            </a:r>
            <a:r>
              <a:rPr lang="en-US" sz="1800" dirty="0"/>
              <a:t> =</a:t>
            </a:r>
            <a:r>
              <a:rPr lang="en-US" sz="2000" dirty="0"/>
              <a:t> a</a:t>
            </a:r>
            <a:r>
              <a:rPr lang="en-US" sz="1800" baseline="-25000" dirty="0"/>
              <a:t>m</a:t>
            </a:r>
            <a:r>
              <a:rPr lang="en-US" sz="1800" dirty="0"/>
              <a:t> x C x l  = 15000 x 5 x 10</a:t>
            </a:r>
            <a:r>
              <a:rPr lang="en-US" sz="1800" baseline="30000" dirty="0"/>
              <a:t>-5</a:t>
            </a:r>
            <a:r>
              <a:rPr lang="en-US" sz="1800" dirty="0"/>
              <a:t>  x 1 = 0.75</a:t>
            </a:r>
          </a:p>
          <a:p>
            <a:pPr>
              <a:buNone/>
            </a:pPr>
            <a:r>
              <a:rPr lang="en-US" sz="1800" dirty="0"/>
              <a:t>Thus   A</a:t>
            </a:r>
            <a:r>
              <a:rPr lang="en-US" sz="1800" baseline="-25000" dirty="0"/>
              <a:t>NAD+</a:t>
            </a:r>
            <a:r>
              <a:rPr lang="en-US" sz="1800" dirty="0"/>
              <a:t>  =  A </a:t>
            </a:r>
            <a:r>
              <a:rPr lang="en-US" sz="1800" baseline="-25000" dirty="0"/>
              <a:t>total</a:t>
            </a:r>
            <a:r>
              <a:rPr lang="en-US" sz="1800" dirty="0"/>
              <a:t>  -   A</a:t>
            </a:r>
            <a:r>
              <a:rPr lang="en-US" sz="1800" baseline="-25000" dirty="0"/>
              <a:t>NADH</a:t>
            </a:r>
            <a:r>
              <a:rPr lang="en-US" sz="1800" dirty="0"/>
              <a:t>  = 1.2 – 0.75 =  0.45 </a:t>
            </a:r>
          </a:p>
          <a:p>
            <a:pPr>
              <a:buNone/>
            </a:pPr>
            <a:r>
              <a:rPr lang="en-US" sz="1800" dirty="0"/>
              <a:t>Since A</a:t>
            </a:r>
            <a:r>
              <a:rPr lang="en-US" sz="1800" baseline="-25000" dirty="0"/>
              <a:t>NAD+  </a:t>
            </a:r>
            <a:r>
              <a:rPr lang="en-US" sz="1800" dirty="0"/>
              <a:t> = </a:t>
            </a:r>
            <a:r>
              <a:rPr lang="en-US" sz="2000" dirty="0"/>
              <a:t>a</a:t>
            </a:r>
            <a:r>
              <a:rPr lang="en-US" sz="1800" baseline="-25000" dirty="0"/>
              <a:t>m</a:t>
            </a:r>
            <a:r>
              <a:rPr lang="en-US" sz="1800" dirty="0"/>
              <a:t> x C</a:t>
            </a:r>
            <a:r>
              <a:rPr lang="en-US" sz="1800" baseline="-25000" dirty="0"/>
              <a:t>NAD+ </a:t>
            </a:r>
            <a:r>
              <a:rPr lang="en-US" sz="1800" dirty="0"/>
              <a:t> x l  </a:t>
            </a:r>
          </a:p>
          <a:p>
            <a:pPr>
              <a:buNone/>
            </a:pPr>
            <a:r>
              <a:rPr lang="en-US" sz="1800" dirty="0"/>
              <a:t>0.45 = 18000 x C</a:t>
            </a:r>
            <a:r>
              <a:rPr lang="en-US" sz="1800" baseline="-25000" dirty="0"/>
              <a:t>NAD+</a:t>
            </a:r>
            <a:r>
              <a:rPr lang="en-US" sz="1800" dirty="0"/>
              <a:t> x 1 </a:t>
            </a:r>
          </a:p>
          <a:p>
            <a:pPr>
              <a:buNone/>
            </a:pPr>
            <a:r>
              <a:rPr lang="en-US" sz="1800" dirty="0"/>
              <a:t>C</a:t>
            </a:r>
            <a:r>
              <a:rPr lang="en-US" sz="1800" baseline="-25000" dirty="0"/>
              <a:t>NAD+ </a:t>
            </a:r>
            <a:r>
              <a:rPr lang="en-US" sz="1800" dirty="0"/>
              <a:t> = 0.45 / 18000 = 2.5 x 10</a:t>
            </a:r>
            <a:r>
              <a:rPr lang="en-US" sz="1800" baseline="30000" dirty="0"/>
              <a:t>-5</a:t>
            </a:r>
            <a:r>
              <a:rPr lang="en-US" sz="1800" dirty="0"/>
              <a:t> M </a:t>
            </a:r>
          </a:p>
          <a:p>
            <a:pPr>
              <a:buNone/>
            </a:pPr>
            <a:endParaRPr lang="en-US" sz="1800" dirty="0"/>
          </a:p>
          <a:p>
            <a:pPr>
              <a:buNone/>
            </a:pPr>
            <a:endParaRPr lang="en-US" sz="1800" dirty="0"/>
          </a:p>
        </p:txBody>
      </p:sp>
    </p:spTree>
    <p:extLst>
      <p:ext uri="{BB962C8B-B14F-4D97-AF65-F5344CB8AC3E}">
        <p14:creationId xmlns:p14="http://schemas.microsoft.com/office/powerpoint/2010/main" val="179788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485874-5CD9-CA42-9E49-BDFDAF073424}"/>
              </a:ext>
            </a:extLst>
          </p:cNvPr>
          <p:cNvSpPr>
            <a:spLocks noGrp="1"/>
          </p:cNvSpPr>
          <p:nvPr>
            <p:ph idx="1"/>
          </p:nvPr>
        </p:nvSpPr>
        <p:spPr>
          <a:xfrm>
            <a:off x="190500" y="99218"/>
            <a:ext cx="8763000" cy="4373563"/>
          </a:xfrm>
        </p:spPr>
        <p:txBody>
          <a:bodyPr/>
          <a:lstStyle/>
          <a:p>
            <a:r>
              <a:rPr lang="en-US" b="0" dirty="0">
                <a:solidFill>
                  <a:srgbClr val="0070C0"/>
                </a:solidFill>
              </a:rPr>
              <a:t>Below is a table prepared by a biochemistry student to construct a standard curve for protein analysis. The Bradford assay was used with bovine serum albumin (BSA, 0.1mg/ml ), as standard protein . Complete the table by filling in the approximate A595 that will be obtained for each tube. Assume the procedure was conducted correctly.</a:t>
            </a:r>
          </a:p>
          <a:p>
            <a:endParaRPr lang="en-US" dirty="0"/>
          </a:p>
        </p:txBody>
      </p:sp>
      <p:graphicFrame>
        <p:nvGraphicFramePr>
          <p:cNvPr id="4" name="Table 4">
            <a:extLst>
              <a:ext uri="{FF2B5EF4-FFF2-40B4-BE49-F238E27FC236}">
                <a16:creationId xmlns:a16="http://schemas.microsoft.com/office/drawing/2014/main" id="{A03BA715-D0C9-844C-AE84-9294C71068DD}"/>
              </a:ext>
            </a:extLst>
          </p:cNvPr>
          <p:cNvGraphicFramePr>
            <a:graphicFrameLocks noGrp="1"/>
          </p:cNvGraphicFramePr>
          <p:nvPr>
            <p:extLst>
              <p:ext uri="{D42A27DB-BD31-4B8C-83A1-F6EECF244321}">
                <p14:modId xmlns:p14="http://schemas.microsoft.com/office/powerpoint/2010/main" val="3569255963"/>
              </p:ext>
            </p:extLst>
          </p:nvPr>
        </p:nvGraphicFramePr>
        <p:xfrm>
          <a:off x="457199" y="1742132"/>
          <a:ext cx="8229599" cy="3779639"/>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3478160250"/>
                    </a:ext>
                  </a:extLst>
                </a:gridCol>
                <a:gridCol w="827314">
                  <a:extLst>
                    <a:ext uri="{9D8B030D-6E8A-4147-A177-3AD203B41FA5}">
                      <a16:colId xmlns:a16="http://schemas.microsoft.com/office/drawing/2014/main" val="1568732747"/>
                    </a:ext>
                  </a:extLst>
                </a:gridCol>
                <a:gridCol w="1175657">
                  <a:extLst>
                    <a:ext uri="{9D8B030D-6E8A-4147-A177-3AD203B41FA5}">
                      <a16:colId xmlns:a16="http://schemas.microsoft.com/office/drawing/2014/main" val="3147629873"/>
                    </a:ext>
                  </a:extLst>
                </a:gridCol>
                <a:gridCol w="1175657">
                  <a:extLst>
                    <a:ext uri="{9D8B030D-6E8A-4147-A177-3AD203B41FA5}">
                      <a16:colId xmlns:a16="http://schemas.microsoft.com/office/drawing/2014/main" val="1356128002"/>
                    </a:ext>
                  </a:extLst>
                </a:gridCol>
                <a:gridCol w="1175657">
                  <a:extLst>
                    <a:ext uri="{9D8B030D-6E8A-4147-A177-3AD203B41FA5}">
                      <a16:colId xmlns:a16="http://schemas.microsoft.com/office/drawing/2014/main" val="2538884596"/>
                    </a:ext>
                  </a:extLst>
                </a:gridCol>
                <a:gridCol w="1175657">
                  <a:extLst>
                    <a:ext uri="{9D8B030D-6E8A-4147-A177-3AD203B41FA5}">
                      <a16:colId xmlns:a16="http://schemas.microsoft.com/office/drawing/2014/main" val="4078976757"/>
                    </a:ext>
                  </a:extLst>
                </a:gridCol>
                <a:gridCol w="1175657">
                  <a:extLst>
                    <a:ext uri="{9D8B030D-6E8A-4147-A177-3AD203B41FA5}">
                      <a16:colId xmlns:a16="http://schemas.microsoft.com/office/drawing/2014/main" val="3556567361"/>
                    </a:ext>
                  </a:extLst>
                </a:gridCol>
              </a:tblGrid>
              <a:tr h="627213">
                <a:tc>
                  <a:txBody>
                    <a:bodyPr/>
                    <a:lstStyle/>
                    <a:p>
                      <a:pPr algn="ctr"/>
                      <a:r>
                        <a:rPr lang="en-US" dirty="0">
                          <a:effectLst/>
                        </a:rPr>
                        <a:t>Reagents</a:t>
                      </a:r>
                    </a:p>
                  </a:txBody>
                  <a:tcPr/>
                </a:tc>
                <a:tc>
                  <a:txBody>
                    <a:bodyPr/>
                    <a:lstStyle/>
                    <a:p>
                      <a:pPr algn="ctr"/>
                      <a:r>
                        <a:rPr lang="en-US" dirty="0">
                          <a:effectLst/>
                        </a:rPr>
                        <a:t>1</a:t>
                      </a:r>
                      <a:endParaRPr lang="en-US" dirty="0">
                        <a:effectLst/>
                        <a:latin typeface="Helvetica" pitchFamily="2" charset="0"/>
                      </a:endParaRPr>
                    </a:p>
                  </a:txBody>
                  <a:tcPr/>
                </a:tc>
                <a:tc>
                  <a:txBody>
                    <a:bodyPr/>
                    <a:lstStyle/>
                    <a:p>
                      <a:pPr algn="ctr"/>
                      <a:r>
                        <a:rPr lang="en-US" dirty="0">
                          <a:effectLst/>
                        </a:rPr>
                        <a:t>2</a:t>
                      </a:r>
                      <a:endParaRPr lang="en-US" dirty="0">
                        <a:effectLst/>
                        <a:latin typeface="Helvetica" pitchFamily="2" charset="0"/>
                      </a:endParaRPr>
                    </a:p>
                  </a:txBody>
                  <a:tcPr/>
                </a:tc>
                <a:tc>
                  <a:txBody>
                    <a:bodyPr/>
                    <a:lstStyle/>
                    <a:p>
                      <a:pPr algn="ctr"/>
                      <a:r>
                        <a:rPr lang="en-US" dirty="0">
                          <a:effectLst/>
                        </a:rPr>
                        <a:t>3</a:t>
                      </a:r>
                      <a:endParaRPr lang="en-US" dirty="0">
                        <a:effectLst/>
                        <a:latin typeface="Helvetica" pitchFamily="2" charset="0"/>
                      </a:endParaRPr>
                    </a:p>
                  </a:txBody>
                  <a:tcPr/>
                </a:tc>
                <a:tc>
                  <a:txBody>
                    <a:bodyPr/>
                    <a:lstStyle/>
                    <a:p>
                      <a:pPr algn="ctr"/>
                      <a:r>
                        <a:rPr lang="en-US" dirty="0">
                          <a:effectLst/>
                        </a:rPr>
                        <a:t>4</a:t>
                      </a:r>
                      <a:endParaRPr lang="en-US" dirty="0">
                        <a:effectLst/>
                        <a:latin typeface="Helvetica" pitchFamily="2" charset="0"/>
                      </a:endParaRPr>
                    </a:p>
                  </a:txBody>
                  <a:tcPr/>
                </a:tc>
                <a:tc>
                  <a:txBody>
                    <a:bodyPr/>
                    <a:lstStyle/>
                    <a:p>
                      <a:pPr algn="ctr"/>
                      <a:r>
                        <a:rPr lang="en-US" dirty="0">
                          <a:effectLst/>
                        </a:rPr>
                        <a:t>5</a:t>
                      </a:r>
                      <a:endParaRPr lang="en-US" dirty="0">
                        <a:effectLst/>
                        <a:latin typeface="Helvetica" pitchFamily="2" charset="0"/>
                      </a:endParaRPr>
                    </a:p>
                  </a:txBody>
                  <a:tcPr/>
                </a:tc>
                <a:tc>
                  <a:txBody>
                    <a:bodyPr/>
                    <a:lstStyle/>
                    <a:p>
                      <a:pPr algn="ctr"/>
                      <a:r>
                        <a:rPr lang="en-US" dirty="0">
                          <a:effectLst/>
                        </a:rPr>
                        <a:t>6</a:t>
                      </a:r>
                      <a:endParaRPr lang="en-US" dirty="0">
                        <a:effectLst/>
                        <a:latin typeface="Helvetica" pitchFamily="2" charset="0"/>
                      </a:endParaRPr>
                    </a:p>
                  </a:txBody>
                  <a:tcPr/>
                </a:tc>
                <a:extLst>
                  <a:ext uri="{0D108BD9-81ED-4DB2-BD59-A6C34878D82A}">
                    <a16:rowId xmlns:a16="http://schemas.microsoft.com/office/drawing/2014/main" val="3460431369"/>
                  </a:ext>
                </a:extLst>
              </a:tr>
              <a:tr h="6272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rPr>
                        <a:t>H2O (ml)</a:t>
                      </a:r>
                    </a:p>
                  </a:txBody>
                  <a:tcPr/>
                </a:tc>
                <a:tc>
                  <a:txBody>
                    <a:bodyPr/>
                    <a:lstStyle/>
                    <a:p>
                      <a:pPr algn="ctr"/>
                      <a:r>
                        <a:rPr lang="en-US" dirty="0"/>
                        <a:t>1.0</a:t>
                      </a:r>
                    </a:p>
                  </a:txBody>
                  <a:tcPr/>
                </a:tc>
                <a:tc>
                  <a:txBody>
                    <a:bodyPr/>
                    <a:lstStyle/>
                    <a:p>
                      <a:pPr algn="ctr"/>
                      <a:r>
                        <a:rPr lang="en-US" dirty="0"/>
                        <a:t>0.9</a:t>
                      </a:r>
                    </a:p>
                  </a:txBody>
                  <a:tcPr/>
                </a:tc>
                <a:tc>
                  <a:txBody>
                    <a:bodyPr/>
                    <a:lstStyle/>
                    <a:p>
                      <a:pPr algn="ctr"/>
                      <a:r>
                        <a:rPr lang="en-US" dirty="0"/>
                        <a:t>0.8</a:t>
                      </a:r>
                    </a:p>
                  </a:txBody>
                  <a:tcPr/>
                </a:tc>
                <a:tc>
                  <a:txBody>
                    <a:bodyPr/>
                    <a:lstStyle/>
                    <a:p>
                      <a:pPr algn="ctr"/>
                      <a:r>
                        <a:rPr lang="en-US" dirty="0"/>
                        <a:t>0.6</a:t>
                      </a:r>
                    </a:p>
                  </a:txBody>
                  <a:tcPr/>
                </a:tc>
                <a:tc>
                  <a:txBody>
                    <a:bodyPr/>
                    <a:lstStyle/>
                    <a:p>
                      <a:pPr algn="ctr"/>
                      <a:r>
                        <a:rPr lang="en-US" dirty="0"/>
                        <a:t>0.2</a:t>
                      </a:r>
                    </a:p>
                  </a:txBody>
                  <a:tcPr/>
                </a:tc>
                <a:tc>
                  <a:txBody>
                    <a:bodyPr/>
                    <a:lstStyle/>
                    <a:p>
                      <a:pPr algn="ctr"/>
                      <a:r>
                        <a:rPr lang="en-US" dirty="0"/>
                        <a:t>----</a:t>
                      </a:r>
                    </a:p>
                  </a:txBody>
                  <a:tcPr/>
                </a:tc>
                <a:extLst>
                  <a:ext uri="{0D108BD9-81ED-4DB2-BD59-A6C34878D82A}">
                    <a16:rowId xmlns:a16="http://schemas.microsoft.com/office/drawing/2014/main" val="105817403"/>
                  </a:ext>
                </a:extLst>
              </a:tr>
              <a:tr h="670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rPr>
                        <a:t>BSA volume (ml)</a:t>
                      </a:r>
                    </a:p>
                  </a:txBody>
                  <a:tcPr/>
                </a:tc>
                <a:tc>
                  <a:txBody>
                    <a:bodyPr/>
                    <a:lstStyle/>
                    <a:p>
                      <a:pPr algn="ctr"/>
                      <a:r>
                        <a:rPr lang="en-US" dirty="0"/>
                        <a:t>----</a:t>
                      </a:r>
                    </a:p>
                  </a:txBody>
                  <a:tcPr/>
                </a:tc>
                <a:tc>
                  <a:txBody>
                    <a:bodyPr/>
                    <a:lstStyle/>
                    <a:p>
                      <a:pPr algn="ctr"/>
                      <a:r>
                        <a:rPr lang="en-US" dirty="0"/>
                        <a:t>0.1</a:t>
                      </a:r>
                    </a:p>
                  </a:txBody>
                  <a:tcPr/>
                </a:tc>
                <a:tc>
                  <a:txBody>
                    <a:bodyPr/>
                    <a:lstStyle/>
                    <a:p>
                      <a:pPr algn="ctr"/>
                      <a:r>
                        <a:rPr lang="en-US" dirty="0"/>
                        <a:t>0.2</a:t>
                      </a:r>
                    </a:p>
                  </a:txBody>
                  <a:tcPr/>
                </a:tc>
                <a:tc>
                  <a:txBody>
                    <a:bodyPr/>
                    <a:lstStyle/>
                    <a:p>
                      <a:pPr algn="ctr"/>
                      <a:r>
                        <a:rPr lang="en-US" dirty="0"/>
                        <a:t>0.4</a:t>
                      </a:r>
                    </a:p>
                  </a:txBody>
                  <a:tcPr/>
                </a:tc>
                <a:tc>
                  <a:txBody>
                    <a:bodyPr/>
                    <a:lstStyle/>
                    <a:p>
                      <a:pPr algn="ctr"/>
                      <a:r>
                        <a:rPr lang="en-US" dirty="0"/>
                        <a:t>0.8</a:t>
                      </a:r>
                    </a:p>
                  </a:txBody>
                  <a:tcPr/>
                </a:tc>
                <a:tc>
                  <a:txBody>
                    <a:bodyPr/>
                    <a:lstStyle/>
                    <a:p>
                      <a:pPr algn="ctr"/>
                      <a:r>
                        <a:rPr lang="en-US" dirty="0"/>
                        <a:t>1.0</a:t>
                      </a:r>
                    </a:p>
                  </a:txBody>
                  <a:tcPr/>
                </a:tc>
                <a:extLst>
                  <a:ext uri="{0D108BD9-81ED-4DB2-BD59-A6C34878D82A}">
                    <a16:rowId xmlns:a16="http://schemas.microsoft.com/office/drawing/2014/main" val="3891425864"/>
                  </a:ext>
                </a:extLst>
              </a:tr>
              <a:tr h="8960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rPr>
                        <a:t>Bradford reagent (ml)</a:t>
                      </a:r>
                    </a:p>
                  </a:txBody>
                  <a:tcPr/>
                </a:tc>
                <a:tc>
                  <a:txBody>
                    <a:bodyPr/>
                    <a:lstStyle/>
                    <a:p>
                      <a:pPr algn="ctr"/>
                      <a:r>
                        <a:rPr lang="en-US" dirty="0"/>
                        <a:t>5.0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5.0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5.0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5.0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5.0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5.0</a:t>
                      </a:r>
                    </a:p>
                  </a:txBody>
                  <a:tcPr/>
                </a:tc>
                <a:extLst>
                  <a:ext uri="{0D108BD9-81ED-4DB2-BD59-A6C34878D82A}">
                    <a16:rowId xmlns:a16="http://schemas.microsoft.com/office/drawing/2014/main" val="1306263280"/>
                  </a:ext>
                </a:extLst>
              </a:tr>
              <a:tr h="958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rPr>
                        <a:t>A595</a:t>
                      </a:r>
                    </a:p>
                  </a:txBody>
                  <a:tcPr/>
                </a:tc>
                <a:tc>
                  <a:txBody>
                    <a:bodyPr/>
                    <a:lstStyle/>
                    <a:p>
                      <a:pPr algn="ctr"/>
                      <a:endParaRPr lang="en-US"/>
                    </a:p>
                  </a:txBody>
                  <a:tcPr/>
                </a:tc>
                <a:tc>
                  <a:txBody>
                    <a:bodyPr/>
                    <a:lstStyle/>
                    <a:p>
                      <a:pPr algn="ctr"/>
                      <a:r>
                        <a:rPr lang="en-US" dirty="0"/>
                        <a:t>0.08</a:t>
                      </a:r>
                    </a:p>
                  </a:txBody>
                  <a:tcPr/>
                </a:tc>
                <a:tc>
                  <a:txBody>
                    <a:bodyPr/>
                    <a:lstStyle/>
                    <a:p>
                      <a:pPr algn="ctr"/>
                      <a:r>
                        <a:rPr lang="en-US" dirty="0">
                          <a:solidFill>
                            <a:srgbClr val="C00000"/>
                          </a:solidFill>
                        </a:rPr>
                        <a:t>?</a:t>
                      </a:r>
                    </a:p>
                    <a:p>
                      <a:pPr algn="ctr"/>
                      <a:endParaRPr lang="en-US" dirty="0">
                        <a:solidFill>
                          <a:srgbClr val="C00000"/>
                        </a:solidFill>
                      </a:endParaRPr>
                    </a:p>
                    <a:p>
                      <a:pPr algn="ctr"/>
                      <a:endParaRPr lang="en-US" dirty="0">
                        <a:solidFill>
                          <a:srgbClr val="C00000"/>
                        </a:solidFill>
                      </a:endParaRPr>
                    </a:p>
                  </a:txBody>
                  <a:tcPr/>
                </a:tc>
                <a:tc>
                  <a:txBody>
                    <a:bodyPr/>
                    <a:lstStyle/>
                    <a:p>
                      <a:pPr algn="ctr"/>
                      <a:r>
                        <a:rPr lang="en-US" dirty="0">
                          <a:solidFill>
                            <a:srgbClr val="C00000"/>
                          </a:solidFill>
                        </a:rPr>
                        <a:t>?</a:t>
                      </a:r>
                    </a:p>
                  </a:txBody>
                  <a:tcPr/>
                </a:tc>
                <a:tc>
                  <a:txBody>
                    <a:bodyPr/>
                    <a:lstStyle/>
                    <a:p>
                      <a:pPr algn="ctr"/>
                      <a:r>
                        <a:rPr lang="en-US" dirty="0">
                          <a:solidFill>
                            <a:srgbClr val="C00000"/>
                          </a:solidFill>
                        </a:rPr>
                        <a:t>?</a:t>
                      </a:r>
                    </a:p>
                  </a:txBody>
                  <a:tcPr/>
                </a:tc>
                <a:tc>
                  <a:txBody>
                    <a:bodyPr/>
                    <a:lstStyle/>
                    <a:p>
                      <a:pPr algn="ctr"/>
                      <a:r>
                        <a:rPr lang="en-US" dirty="0">
                          <a:solidFill>
                            <a:srgbClr val="C00000"/>
                          </a:solidFill>
                        </a:rPr>
                        <a:t>?</a:t>
                      </a:r>
                    </a:p>
                  </a:txBody>
                  <a:tcPr/>
                </a:tc>
                <a:extLst>
                  <a:ext uri="{0D108BD9-81ED-4DB2-BD59-A6C34878D82A}">
                    <a16:rowId xmlns:a16="http://schemas.microsoft.com/office/drawing/2014/main" val="1669523796"/>
                  </a:ext>
                </a:extLst>
              </a:tr>
            </a:tbl>
          </a:graphicData>
        </a:graphic>
      </p:graphicFrame>
      <p:sp>
        <p:nvSpPr>
          <p:cNvPr id="6" name="Rectangle 5">
            <a:extLst>
              <a:ext uri="{FF2B5EF4-FFF2-40B4-BE49-F238E27FC236}">
                <a16:creationId xmlns:a16="http://schemas.microsoft.com/office/drawing/2014/main" id="{92A683FC-92D3-1C45-AA7F-3DC84B1CC44F}"/>
              </a:ext>
            </a:extLst>
          </p:cNvPr>
          <p:cNvSpPr/>
          <p:nvPr/>
        </p:nvSpPr>
        <p:spPr>
          <a:xfrm>
            <a:off x="2057400" y="5608438"/>
            <a:ext cx="6705600" cy="1200329"/>
          </a:xfrm>
          <a:prstGeom prst="rect">
            <a:avLst/>
          </a:prstGeom>
        </p:spPr>
        <p:txBody>
          <a:bodyPr wrap="square">
            <a:spAutoFit/>
          </a:bodyPr>
          <a:lstStyle/>
          <a:p>
            <a:r>
              <a:rPr lang="en-US" dirty="0">
                <a:latin typeface="Helvetica" pitchFamily="2" charset="0"/>
              </a:rPr>
              <a:t>Known BSA volume ---------------------Known Absorbance</a:t>
            </a:r>
          </a:p>
          <a:p>
            <a:r>
              <a:rPr lang="en-US" dirty="0">
                <a:latin typeface="Helvetica" pitchFamily="2" charset="0"/>
              </a:rPr>
              <a:t>0.1 ----------------0.08</a:t>
            </a:r>
          </a:p>
          <a:p>
            <a:r>
              <a:rPr lang="en-US" dirty="0">
                <a:latin typeface="Helvetica" pitchFamily="2" charset="0"/>
              </a:rPr>
              <a:t>0.2 ---------------- ?</a:t>
            </a:r>
          </a:p>
          <a:p>
            <a:r>
              <a:rPr lang="en-US" b="1" dirty="0">
                <a:latin typeface="Helvetica" pitchFamily="2" charset="0"/>
              </a:rPr>
              <a:t>Absorbance of tube 3 = (0.2 x 0.08) /0.1 = 0.16</a:t>
            </a:r>
            <a:endParaRPr lang="en-US" b="1" dirty="0">
              <a:effectLst/>
              <a:latin typeface="Helvetica" pitchFamily="2" charset="0"/>
            </a:endParaRPr>
          </a:p>
        </p:txBody>
      </p:sp>
      <p:sp>
        <p:nvSpPr>
          <p:cNvPr id="2" name="Rectangle 1">
            <a:extLst>
              <a:ext uri="{FF2B5EF4-FFF2-40B4-BE49-F238E27FC236}">
                <a16:creationId xmlns:a16="http://schemas.microsoft.com/office/drawing/2014/main" id="{AEE96457-02A8-7840-B1C5-AAAA76DEFE62}"/>
              </a:ext>
            </a:extLst>
          </p:cNvPr>
          <p:cNvSpPr/>
          <p:nvPr/>
        </p:nvSpPr>
        <p:spPr>
          <a:xfrm>
            <a:off x="4114799" y="4876800"/>
            <a:ext cx="914400" cy="5583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dirty="0">
                <a:solidFill>
                  <a:schemeClr val="tx1"/>
                </a:solidFill>
              </a:rPr>
              <a:t>(0.16)</a:t>
            </a:r>
          </a:p>
        </p:txBody>
      </p:sp>
      <p:sp>
        <p:nvSpPr>
          <p:cNvPr id="7" name="Rectangle 6">
            <a:extLst>
              <a:ext uri="{FF2B5EF4-FFF2-40B4-BE49-F238E27FC236}">
                <a16:creationId xmlns:a16="http://schemas.microsoft.com/office/drawing/2014/main" id="{3CE7A90D-612A-B240-B6ED-0D2DF6765F4F}"/>
              </a:ext>
            </a:extLst>
          </p:cNvPr>
          <p:cNvSpPr/>
          <p:nvPr/>
        </p:nvSpPr>
        <p:spPr>
          <a:xfrm>
            <a:off x="5263814" y="4884821"/>
            <a:ext cx="914400" cy="5583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dirty="0">
                <a:solidFill>
                  <a:schemeClr val="tx1"/>
                </a:solidFill>
              </a:rPr>
              <a:t>(0.32)</a:t>
            </a:r>
          </a:p>
        </p:txBody>
      </p:sp>
      <p:sp>
        <p:nvSpPr>
          <p:cNvPr id="8" name="Rectangle 7">
            <a:extLst>
              <a:ext uri="{FF2B5EF4-FFF2-40B4-BE49-F238E27FC236}">
                <a16:creationId xmlns:a16="http://schemas.microsoft.com/office/drawing/2014/main" id="{60A47308-E0AF-184B-8BED-7F71B463F2ED}"/>
              </a:ext>
            </a:extLst>
          </p:cNvPr>
          <p:cNvSpPr/>
          <p:nvPr/>
        </p:nvSpPr>
        <p:spPr>
          <a:xfrm>
            <a:off x="6495043" y="4884821"/>
            <a:ext cx="914400" cy="5583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dirty="0">
                <a:solidFill>
                  <a:schemeClr val="tx1"/>
                </a:solidFill>
              </a:rPr>
              <a:t>(0.6)</a:t>
            </a:r>
          </a:p>
        </p:txBody>
      </p:sp>
      <p:sp>
        <p:nvSpPr>
          <p:cNvPr id="9" name="Rectangle 8">
            <a:extLst>
              <a:ext uri="{FF2B5EF4-FFF2-40B4-BE49-F238E27FC236}">
                <a16:creationId xmlns:a16="http://schemas.microsoft.com/office/drawing/2014/main" id="{6A03CA89-6BCC-4E4A-AFCA-CBCB075C35F4}"/>
              </a:ext>
            </a:extLst>
          </p:cNvPr>
          <p:cNvSpPr/>
          <p:nvPr/>
        </p:nvSpPr>
        <p:spPr>
          <a:xfrm>
            <a:off x="7726272" y="4884821"/>
            <a:ext cx="914400" cy="5583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dirty="0">
                <a:solidFill>
                  <a:schemeClr val="tx1"/>
                </a:solidFill>
              </a:rPr>
              <a:t>(0.8)</a:t>
            </a:r>
          </a:p>
        </p:txBody>
      </p:sp>
    </p:spTree>
    <p:extLst>
      <p:ext uri="{BB962C8B-B14F-4D97-AF65-F5344CB8AC3E}">
        <p14:creationId xmlns:p14="http://schemas.microsoft.com/office/powerpoint/2010/main" val="333913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CF35C-766D-434E-9566-350242F5A5FA}"/>
              </a:ext>
            </a:extLst>
          </p:cNvPr>
          <p:cNvSpPr>
            <a:spLocks noGrp="1"/>
          </p:cNvSpPr>
          <p:nvPr>
            <p:ph type="title"/>
          </p:nvPr>
        </p:nvSpPr>
        <p:spPr>
          <a:xfrm>
            <a:off x="381000" y="2362200"/>
            <a:ext cx="5791200" cy="1371600"/>
          </a:xfrm>
        </p:spPr>
        <p:txBody>
          <a:bodyPr>
            <a:normAutofit/>
          </a:bodyPr>
          <a:lstStyle/>
          <a:p>
            <a:r>
              <a:rPr lang="en-US" sz="5400" b="1" u="sng" dirty="0">
                <a:solidFill>
                  <a:srgbClr val="C00000"/>
                </a:solidFill>
              </a:rPr>
              <a:t>REVISION</a:t>
            </a:r>
          </a:p>
        </p:txBody>
      </p:sp>
    </p:spTree>
    <p:extLst>
      <p:ext uri="{BB962C8B-B14F-4D97-AF65-F5344CB8AC3E}">
        <p14:creationId xmlns:p14="http://schemas.microsoft.com/office/powerpoint/2010/main" val="2901511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228600"/>
            <a:ext cx="9220200" cy="1371600"/>
          </a:xfrm>
        </p:spPr>
        <p:txBody>
          <a:bodyPr/>
          <a:lstStyle/>
          <a:p>
            <a:pPr algn="ctr"/>
            <a:r>
              <a:rPr lang="en-US" b="1" dirty="0" err="1">
                <a:solidFill>
                  <a:srgbClr val="C00000"/>
                </a:solidFill>
              </a:rPr>
              <a:t>Spectrophotometry</a:t>
            </a:r>
            <a:r>
              <a:rPr lang="en-US" b="1" dirty="0">
                <a:solidFill>
                  <a:srgbClr val="C00000"/>
                </a:solidFill>
              </a:rPr>
              <a:t> cont’d</a:t>
            </a:r>
          </a:p>
        </p:txBody>
      </p:sp>
      <p:sp>
        <p:nvSpPr>
          <p:cNvPr id="6" name="Content Placeholder 5"/>
          <p:cNvSpPr>
            <a:spLocks noGrp="1"/>
          </p:cNvSpPr>
          <p:nvPr>
            <p:ph idx="1"/>
          </p:nvPr>
        </p:nvSpPr>
        <p:spPr>
          <a:xfrm>
            <a:off x="457200" y="2103437"/>
            <a:ext cx="7620000" cy="4373563"/>
          </a:xfrm>
        </p:spPr>
        <p:txBody>
          <a:bodyPr>
            <a:normAutofit/>
          </a:bodyPr>
          <a:lstStyle/>
          <a:p>
            <a:endParaRPr lang="en-US" dirty="0"/>
          </a:p>
          <a:p>
            <a:endParaRPr lang="en-US" dirty="0"/>
          </a:p>
          <a:p>
            <a:r>
              <a:rPr lang="en-US" dirty="0"/>
              <a:t>The ultra violet and the visible regions are the ones that we usually use in the </a:t>
            </a:r>
            <a:r>
              <a:rPr lang="en-US" dirty="0" err="1"/>
              <a:t>spectrophotometry</a:t>
            </a:r>
            <a:r>
              <a:rPr lang="en-US" dirty="0"/>
              <a:t>.</a:t>
            </a:r>
          </a:p>
          <a:p>
            <a:pPr>
              <a:buNone/>
            </a:pPr>
            <a:r>
              <a:rPr lang="en-US" dirty="0"/>
              <a:t>1 nm = 10</a:t>
            </a:r>
            <a:r>
              <a:rPr lang="en-US" baseline="30000" dirty="0"/>
              <a:t>-9</a:t>
            </a:r>
            <a:r>
              <a:rPr lang="en-US" dirty="0"/>
              <a:t> m </a:t>
            </a:r>
          </a:p>
          <a:p>
            <a:pPr>
              <a:buNone/>
            </a:pPr>
            <a:r>
              <a:rPr lang="en-US" dirty="0"/>
              <a:t>1 A</a:t>
            </a:r>
            <a:r>
              <a:rPr lang="en-US" baseline="30000" dirty="0"/>
              <a:t>°</a:t>
            </a:r>
            <a:r>
              <a:rPr lang="en-US" dirty="0"/>
              <a:t> = 10</a:t>
            </a:r>
            <a:r>
              <a:rPr lang="en-US" baseline="30000" dirty="0"/>
              <a:t>-10</a:t>
            </a:r>
            <a:r>
              <a:rPr lang="en-US" dirty="0"/>
              <a:t> m</a:t>
            </a:r>
          </a:p>
          <a:p>
            <a:pPr>
              <a:buNone/>
            </a:pPr>
            <a:r>
              <a:rPr lang="en-US" dirty="0"/>
              <a:t>1 </a:t>
            </a:r>
            <a:r>
              <a:rPr lang="el-GR" dirty="0">
                <a:latin typeface="Times New Roman"/>
                <a:cs typeface="Times New Roman"/>
              </a:rPr>
              <a:t>μ</a:t>
            </a:r>
            <a:r>
              <a:rPr lang="en-US" dirty="0"/>
              <a:t>m = 10</a:t>
            </a:r>
            <a:r>
              <a:rPr lang="en-US" baseline="30000" dirty="0"/>
              <a:t>-6</a:t>
            </a:r>
            <a:r>
              <a:rPr lang="en-US" dirty="0"/>
              <a:t> m</a:t>
            </a:r>
          </a:p>
          <a:p>
            <a:r>
              <a:rPr lang="el-GR" dirty="0"/>
              <a:t>λ</a:t>
            </a:r>
            <a:r>
              <a:rPr lang="en-US" dirty="0"/>
              <a:t> is the symbol of wavelength.</a:t>
            </a:r>
          </a:p>
        </p:txBody>
      </p:sp>
      <p:graphicFrame>
        <p:nvGraphicFramePr>
          <p:cNvPr id="7" name="Content Placeholder 3"/>
          <p:cNvGraphicFramePr>
            <a:graphicFrameLocks/>
          </p:cNvGraphicFramePr>
          <p:nvPr>
            <p:extLst>
              <p:ext uri="{D42A27DB-BD31-4B8C-83A1-F6EECF244321}">
                <p14:modId xmlns:p14="http://schemas.microsoft.com/office/powerpoint/2010/main" val="3353048656"/>
              </p:ext>
            </p:extLst>
          </p:nvPr>
        </p:nvGraphicFramePr>
        <p:xfrm>
          <a:off x="152401" y="1524000"/>
          <a:ext cx="8762999" cy="949960"/>
        </p:xfrm>
        <a:graphic>
          <a:graphicData uri="http://schemas.openxmlformats.org/drawingml/2006/table">
            <a:tbl>
              <a:tblPr firstRow="1" bandRow="1">
                <a:tableStyleId>{5C22544A-7EE6-4342-B048-85BDC9FD1C3A}</a:tableStyleId>
              </a:tblPr>
              <a:tblGrid>
                <a:gridCol w="1095375">
                  <a:extLst>
                    <a:ext uri="{9D8B030D-6E8A-4147-A177-3AD203B41FA5}">
                      <a16:colId xmlns:a16="http://schemas.microsoft.com/office/drawing/2014/main" val="20000"/>
                    </a:ext>
                  </a:extLst>
                </a:gridCol>
                <a:gridCol w="1330098">
                  <a:extLst>
                    <a:ext uri="{9D8B030D-6E8A-4147-A177-3AD203B41FA5}">
                      <a16:colId xmlns:a16="http://schemas.microsoft.com/office/drawing/2014/main" val="20001"/>
                    </a:ext>
                  </a:extLst>
                </a:gridCol>
                <a:gridCol w="1564821">
                  <a:extLst>
                    <a:ext uri="{9D8B030D-6E8A-4147-A177-3AD203B41FA5}">
                      <a16:colId xmlns:a16="http://schemas.microsoft.com/office/drawing/2014/main" val="20002"/>
                    </a:ext>
                  </a:extLst>
                </a:gridCol>
                <a:gridCol w="1408339">
                  <a:extLst>
                    <a:ext uri="{9D8B030D-6E8A-4147-A177-3AD203B41FA5}">
                      <a16:colId xmlns:a16="http://schemas.microsoft.com/office/drawing/2014/main" val="20003"/>
                    </a:ext>
                  </a:extLst>
                </a:gridCol>
                <a:gridCol w="1721304">
                  <a:extLst>
                    <a:ext uri="{9D8B030D-6E8A-4147-A177-3AD203B41FA5}">
                      <a16:colId xmlns:a16="http://schemas.microsoft.com/office/drawing/2014/main" val="20004"/>
                    </a:ext>
                  </a:extLst>
                </a:gridCol>
                <a:gridCol w="1643062">
                  <a:extLst>
                    <a:ext uri="{9D8B030D-6E8A-4147-A177-3AD203B41FA5}">
                      <a16:colId xmlns:a16="http://schemas.microsoft.com/office/drawing/2014/main" val="20005"/>
                    </a:ext>
                  </a:extLst>
                </a:gridCol>
              </a:tblGrid>
              <a:tr h="370840">
                <a:tc>
                  <a:txBody>
                    <a:bodyPr/>
                    <a:lstStyle/>
                    <a:p>
                      <a:pPr algn="ctr"/>
                      <a:r>
                        <a:rPr lang="en-US" b="1" dirty="0"/>
                        <a:t>Regions</a:t>
                      </a:r>
                    </a:p>
                  </a:txBody>
                  <a:tcPr/>
                </a:tc>
                <a:tc>
                  <a:txBody>
                    <a:bodyPr/>
                    <a:lstStyle/>
                    <a:p>
                      <a:pPr algn="ctr"/>
                      <a:r>
                        <a:rPr lang="en-US" b="1" dirty="0"/>
                        <a:t>X-Ray</a:t>
                      </a:r>
                    </a:p>
                  </a:txBody>
                  <a:tcPr/>
                </a:tc>
                <a:tc>
                  <a:txBody>
                    <a:bodyPr/>
                    <a:lstStyle/>
                    <a:p>
                      <a:pPr algn="ctr"/>
                      <a:r>
                        <a:rPr lang="en-US" b="1" dirty="0"/>
                        <a:t>Ultraviolet</a:t>
                      </a:r>
                    </a:p>
                  </a:txBody>
                  <a:tcPr/>
                </a:tc>
                <a:tc>
                  <a:txBody>
                    <a:bodyPr/>
                    <a:lstStyle/>
                    <a:p>
                      <a:pPr algn="ctr"/>
                      <a:r>
                        <a:rPr lang="en-US" b="1" dirty="0"/>
                        <a:t>Visible</a:t>
                      </a:r>
                    </a:p>
                  </a:txBody>
                  <a:tcPr/>
                </a:tc>
                <a:tc>
                  <a:txBody>
                    <a:bodyPr/>
                    <a:lstStyle/>
                    <a:p>
                      <a:pPr algn="ctr"/>
                      <a:r>
                        <a:rPr lang="en-US" b="1" dirty="0"/>
                        <a:t>Infrared</a:t>
                      </a:r>
                    </a:p>
                  </a:txBody>
                  <a:tcPr/>
                </a:tc>
                <a:tc>
                  <a:txBody>
                    <a:bodyPr/>
                    <a:lstStyle/>
                    <a:p>
                      <a:pPr algn="ctr"/>
                      <a:r>
                        <a:rPr lang="en-US" b="1" dirty="0"/>
                        <a:t>microwave</a:t>
                      </a:r>
                    </a:p>
                  </a:txBody>
                  <a:tcPr/>
                </a:tc>
                <a:extLst>
                  <a:ext uri="{0D108BD9-81ED-4DB2-BD59-A6C34878D82A}">
                    <a16:rowId xmlns:a16="http://schemas.microsoft.com/office/drawing/2014/main" val="10000"/>
                  </a:ext>
                </a:extLst>
              </a:tr>
              <a:tr h="370840">
                <a:tc>
                  <a:txBody>
                    <a:bodyPr/>
                    <a:lstStyle/>
                    <a:p>
                      <a:pPr algn="ctr"/>
                      <a:r>
                        <a:rPr lang="en-US" sz="1600" dirty="0"/>
                        <a:t>Wave length</a:t>
                      </a:r>
                    </a:p>
                  </a:txBody>
                  <a:tcPr/>
                </a:tc>
                <a:tc>
                  <a:txBody>
                    <a:bodyPr/>
                    <a:lstStyle/>
                    <a:p>
                      <a:pPr algn="ctr"/>
                      <a:r>
                        <a:rPr lang="en-US" sz="1600" dirty="0"/>
                        <a:t>0.1 -100 nm</a:t>
                      </a:r>
                    </a:p>
                  </a:txBody>
                  <a:tcPr/>
                </a:tc>
                <a:tc>
                  <a:txBody>
                    <a:bodyPr/>
                    <a:lstStyle/>
                    <a:p>
                      <a:pPr algn="ctr"/>
                      <a:r>
                        <a:rPr lang="en-US" sz="1600" dirty="0"/>
                        <a:t>100 - 400 nm</a:t>
                      </a:r>
                    </a:p>
                  </a:txBody>
                  <a:tcPr/>
                </a:tc>
                <a:tc>
                  <a:txBody>
                    <a:bodyPr/>
                    <a:lstStyle/>
                    <a:p>
                      <a:pPr algn="ctr"/>
                      <a:r>
                        <a:rPr lang="en-US" sz="1600" dirty="0"/>
                        <a:t>400 - 800 nm</a:t>
                      </a:r>
                    </a:p>
                  </a:txBody>
                  <a:tcPr/>
                </a:tc>
                <a:tc>
                  <a:txBody>
                    <a:bodyPr/>
                    <a:lstStyle/>
                    <a:p>
                      <a:pPr algn="ctr"/>
                      <a:r>
                        <a:rPr lang="en-US" sz="1600" dirty="0"/>
                        <a:t>800 nm - 100 </a:t>
                      </a:r>
                      <a:r>
                        <a:rPr lang="el-GR" sz="1600" dirty="0">
                          <a:latin typeface="Times New Roman"/>
                          <a:cs typeface="Times New Roman"/>
                        </a:rPr>
                        <a:t>μ</a:t>
                      </a:r>
                      <a:r>
                        <a:rPr lang="en-US" sz="1600" dirty="0"/>
                        <a:t>m</a:t>
                      </a:r>
                    </a:p>
                  </a:txBody>
                  <a:tcPr/>
                </a:tc>
                <a:tc>
                  <a:txBody>
                    <a:bodyPr/>
                    <a:lstStyle/>
                    <a:p>
                      <a:pPr algn="ctr"/>
                      <a:r>
                        <a:rPr lang="en-US" sz="1600" dirty="0"/>
                        <a:t>100 </a:t>
                      </a:r>
                      <a:r>
                        <a:rPr lang="el-GR" sz="1600" dirty="0">
                          <a:latin typeface="Times New Roman"/>
                          <a:cs typeface="Times New Roman"/>
                        </a:rPr>
                        <a:t>μ</a:t>
                      </a:r>
                      <a:r>
                        <a:rPr lang="en-US" sz="1600" dirty="0"/>
                        <a:t>m - 30 cm</a:t>
                      </a: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3C5644-B941-7E41-AEC8-BAF72ECEC438}"/>
              </a:ext>
            </a:extLst>
          </p:cNvPr>
          <p:cNvSpPr>
            <a:spLocks noGrp="1"/>
          </p:cNvSpPr>
          <p:nvPr>
            <p:ph idx="1"/>
          </p:nvPr>
        </p:nvSpPr>
        <p:spPr>
          <a:xfrm>
            <a:off x="457200" y="152400"/>
            <a:ext cx="8458200" cy="6477000"/>
          </a:xfrm>
        </p:spPr>
        <p:txBody>
          <a:bodyPr/>
          <a:lstStyle/>
          <a:p>
            <a:r>
              <a:rPr lang="en-US" dirty="0"/>
              <a:t>What is the net charge of the following amino acids:</a:t>
            </a:r>
          </a:p>
          <a:p>
            <a:r>
              <a:rPr lang="en-US" dirty="0"/>
              <a:t>a) Glutamate at pH 10 pKa1= 2.19 , pKa2 = 4.25 , and pKa3=9.67</a:t>
            </a:r>
          </a:p>
          <a:p>
            <a:r>
              <a:rPr lang="en-US" dirty="0"/>
              <a:t>b) Lysine at pH 1.5 pKa1= 2.18 , pKa2 = 8.95 , and pKa3=10.53</a:t>
            </a:r>
          </a:p>
          <a:p>
            <a:r>
              <a:rPr lang="en-US" dirty="0"/>
              <a:t>c) Serine at pH 5.8 pKa1= 2.21 , pKa2 = 9.15</a:t>
            </a:r>
          </a:p>
          <a:p>
            <a:r>
              <a:rPr lang="en-US" dirty="0"/>
              <a:t>d) Isoleucine at pH 1.0 pKa1= 2.36 , pKa2 = 9.68</a:t>
            </a:r>
          </a:p>
          <a:p>
            <a:endParaRPr lang="en-US" dirty="0"/>
          </a:p>
        </p:txBody>
      </p:sp>
      <p:pic>
        <p:nvPicPr>
          <p:cNvPr id="4" name="Picture 3">
            <a:extLst>
              <a:ext uri="{FF2B5EF4-FFF2-40B4-BE49-F238E27FC236}">
                <a16:creationId xmlns:a16="http://schemas.microsoft.com/office/drawing/2014/main" id="{3815D994-22D2-BD4C-8DA4-6EDCC10C29CA}"/>
              </a:ext>
            </a:extLst>
          </p:cNvPr>
          <p:cNvPicPr>
            <a:picLocks noChangeAspect="1"/>
          </p:cNvPicPr>
          <p:nvPr/>
        </p:nvPicPr>
        <p:blipFill>
          <a:blip r:embed="rId2"/>
          <a:stretch>
            <a:fillRect/>
          </a:stretch>
        </p:blipFill>
        <p:spPr>
          <a:xfrm>
            <a:off x="236621" y="2438400"/>
            <a:ext cx="4349750" cy="4004021"/>
          </a:xfrm>
          <a:prstGeom prst="rect">
            <a:avLst/>
          </a:prstGeom>
        </p:spPr>
      </p:pic>
      <p:pic>
        <p:nvPicPr>
          <p:cNvPr id="1026" name="Picture 2">
            <a:extLst>
              <a:ext uri="{FF2B5EF4-FFF2-40B4-BE49-F238E27FC236}">
                <a16:creationId xmlns:a16="http://schemas.microsoft.com/office/drawing/2014/main" id="{3E958E8F-6468-6A48-B907-2A139F76A2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851" r="4699" b="67808"/>
          <a:stretch/>
        </p:blipFill>
        <p:spPr bwMode="auto">
          <a:xfrm>
            <a:off x="6437894" y="1524335"/>
            <a:ext cx="2057400" cy="10529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olved: The Structure Of Lysine Is Shown At The Right In I... | Chegg.com">
            <a:extLst>
              <a:ext uri="{FF2B5EF4-FFF2-40B4-BE49-F238E27FC236}">
                <a16:creationId xmlns:a16="http://schemas.microsoft.com/office/drawing/2014/main" id="{B4D2359B-E158-8E48-BC84-26DC1FA89A0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499" t="26284" r="17501"/>
          <a:stretch/>
        </p:blipFill>
        <p:spPr bwMode="auto">
          <a:xfrm>
            <a:off x="4902528" y="2435224"/>
            <a:ext cx="1486763" cy="25674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serine Structure - C3H7NO3 - Over 100 million chemical compounds |  Mol-Instincts">
            <a:extLst>
              <a:ext uri="{FF2B5EF4-FFF2-40B4-BE49-F238E27FC236}">
                <a16:creationId xmlns:a16="http://schemas.microsoft.com/office/drawing/2014/main" id="{B7751747-C040-E140-9446-26CF0DF121E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966" t="22222" r="8333" b="22222"/>
          <a:stretch/>
        </p:blipFill>
        <p:spPr bwMode="auto">
          <a:xfrm>
            <a:off x="6345985" y="2756695"/>
            <a:ext cx="2241218"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soleucine and leucine de novo antibody sequencing | Digital Proteomics">
            <a:extLst>
              <a:ext uri="{FF2B5EF4-FFF2-40B4-BE49-F238E27FC236}">
                <a16:creationId xmlns:a16="http://schemas.microsoft.com/office/drawing/2014/main" id="{98FDA2B4-4208-2744-BFCF-D17FF56ECA2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4042" b="37586"/>
          <a:stretch/>
        </p:blipFill>
        <p:spPr bwMode="auto">
          <a:xfrm>
            <a:off x="6345985" y="4460084"/>
            <a:ext cx="2354797" cy="1336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99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6080CD-8E01-A442-8D7B-0561FA877172}"/>
              </a:ext>
            </a:extLst>
          </p:cNvPr>
          <p:cNvSpPr>
            <a:spLocks noGrp="1"/>
          </p:cNvSpPr>
          <p:nvPr>
            <p:ph idx="1"/>
          </p:nvPr>
        </p:nvSpPr>
        <p:spPr>
          <a:xfrm>
            <a:off x="457200" y="228600"/>
            <a:ext cx="8305800" cy="6400800"/>
          </a:xfrm>
        </p:spPr>
        <p:txBody>
          <a:bodyPr/>
          <a:lstStyle/>
          <a:p>
            <a:r>
              <a:rPr lang="en-US" dirty="0">
                <a:solidFill>
                  <a:srgbClr val="C00000"/>
                </a:solidFill>
              </a:rPr>
              <a:t>Choose the correct answer:</a:t>
            </a:r>
          </a:p>
          <a:p>
            <a:pPr marL="457200" indent="-457200">
              <a:buAutoNum type="alphaUcParenR"/>
            </a:pPr>
            <a:r>
              <a:rPr lang="en-US" dirty="0">
                <a:solidFill>
                  <a:srgbClr val="0070C0"/>
                </a:solidFill>
              </a:rPr>
              <a:t>The amino acid arginine contains </a:t>
            </a:r>
            <a:r>
              <a:rPr lang="en-US" dirty="0">
                <a:solidFill>
                  <a:srgbClr val="C00000"/>
                </a:solidFill>
              </a:rPr>
              <a:t>a guanidino R-group </a:t>
            </a:r>
            <a:r>
              <a:rPr lang="en-US" dirty="0">
                <a:solidFill>
                  <a:srgbClr val="0070C0"/>
                </a:solidFill>
              </a:rPr>
              <a:t>and has </a:t>
            </a:r>
            <a:r>
              <a:rPr lang="en-US" dirty="0" err="1">
                <a:solidFill>
                  <a:srgbClr val="0070C0"/>
                </a:solidFill>
              </a:rPr>
              <a:t>pKa</a:t>
            </a:r>
            <a:r>
              <a:rPr lang="en-US" dirty="0">
                <a:solidFill>
                  <a:srgbClr val="0070C0"/>
                </a:solidFill>
              </a:rPr>
              <a:t> values of 2.2, 9.0, and 12.5. </a:t>
            </a:r>
          </a:p>
          <a:p>
            <a:r>
              <a:rPr lang="en-US" dirty="0">
                <a:solidFill>
                  <a:srgbClr val="0070C0"/>
                </a:solidFill>
              </a:rPr>
              <a:t>A sample of arginine is titrated from pH=1.0 to pH=14.0 with NaOH.</a:t>
            </a:r>
          </a:p>
          <a:p>
            <a:endParaRPr lang="en-US" dirty="0"/>
          </a:p>
          <a:p>
            <a:endParaRPr lang="en-US" dirty="0"/>
          </a:p>
          <a:p>
            <a:endParaRPr lang="en-US" dirty="0"/>
          </a:p>
          <a:p>
            <a:endParaRPr lang="en-US" dirty="0"/>
          </a:p>
          <a:p>
            <a:r>
              <a:rPr lang="en-US" dirty="0"/>
              <a:t>1._____ At pH=2.2,</a:t>
            </a:r>
          </a:p>
          <a:p>
            <a:r>
              <a:rPr lang="en-US" dirty="0"/>
              <a:t>a) all of the amino acid molecules will be in the fully protonated form.</a:t>
            </a:r>
          </a:p>
          <a:p>
            <a:r>
              <a:rPr lang="en-US" dirty="0"/>
              <a:t>b) half of the amino acid molecules will be in the fully protonated form.</a:t>
            </a:r>
          </a:p>
          <a:p>
            <a:r>
              <a:rPr lang="en-US" dirty="0"/>
              <a:t>c) all of the amino acid molecules will be in the zwitterion form.</a:t>
            </a:r>
          </a:p>
          <a:p>
            <a:r>
              <a:rPr lang="en-US" dirty="0"/>
              <a:t>d) half of the amino acid molecules will be in the zwitterion form.</a:t>
            </a:r>
          </a:p>
          <a:p>
            <a:endParaRPr lang="en-US" dirty="0"/>
          </a:p>
        </p:txBody>
      </p:sp>
      <p:pic>
        <p:nvPicPr>
          <p:cNvPr id="5" name="Picture 4">
            <a:extLst>
              <a:ext uri="{FF2B5EF4-FFF2-40B4-BE49-F238E27FC236}">
                <a16:creationId xmlns:a16="http://schemas.microsoft.com/office/drawing/2014/main" id="{DE916F3E-CD84-EE47-A7CA-C997877E840C}"/>
              </a:ext>
            </a:extLst>
          </p:cNvPr>
          <p:cNvPicPr>
            <a:picLocks noChangeAspect="1"/>
          </p:cNvPicPr>
          <p:nvPr/>
        </p:nvPicPr>
        <p:blipFill>
          <a:blip r:embed="rId2"/>
          <a:stretch>
            <a:fillRect/>
          </a:stretch>
        </p:blipFill>
        <p:spPr>
          <a:xfrm>
            <a:off x="6697024" y="1957137"/>
            <a:ext cx="1335974" cy="1624263"/>
          </a:xfrm>
          <a:prstGeom prst="rect">
            <a:avLst/>
          </a:prstGeom>
        </p:spPr>
      </p:pic>
    </p:spTree>
    <p:extLst>
      <p:ext uri="{BB962C8B-B14F-4D97-AF65-F5344CB8AC3E}">
        <p14:creationId xmlns:p14="http://schemas.microsoft.com/office/powerpoint/2010/main" val="190505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32C452-2BF7-D049-B1BE-52EC3067BBA8}"/>
              </a:ext>
            </a:extLst>
          </p:cNvPr>
          <p:cNvSpPr>
            <a:spLocks noGrp="1"/>
          </p:cNvSpPr>
          <p:nvPr>
            <p:ph idx="1"/>
          </p:nvPr>
        </p:nvSpPr>
        <p:spPr>
          <a:xfrm>
            <a:off x="228600" y="304800"/>
            <a:ext cx="8686800" cy="6324600"/>
          </a:xfrm>
        </p:spPr>
        <p:txBody>
          <a:bodyPr>
            <a:normAutofit/>
          </a:bodyPr>
          <a:lstStyle/>
          <a:p>
            <a:r>
              <a:rPr lang="en-US" sz="2800" dirty="0">
                <a:solidFill>
                  <a:srgbClr val="C00000"/>
                </a:solidFill>
              </a:rPr>
              <a:t>Cont’d</a:t>
            </a:r>
          </a:p>
          <a:p>
            <a:r>
              <a:rPr lang="en-US" dirty="0">
                <a:solidFill>
                  <a:srgbClr val="0070C0"/>
                </a:solidFill>
              </a:rPr>
              <a:t>2._____ At pH=12.5,</a:t>
            </a:r>
          </a:p>
          <a:p>
            <a:r>
              <a:rPr lang="en-US" dirty="0"/>
              <a:t>a) half the amino acid molecules have a -2 charge.</a:t>
            </a:r>
          </a:p>
          <a:p>
            <a:r>
              <a:rPr lang="en-US" dirty="0"/>
              <a:t>b) all the amino acid molecules have a -2 charge.</a:t>
            </a:r>
          </a:p>
          <a:p>
            <a:r>
              <a:rPr lang="en-US" dirty="0"/>
              <a:t>c) half the amino acid molecules have a -1 charge.</a:t>
            </a:r>
          </a:p>
          <a:p>
            <a:r>
              <a:rPr lang="en-US" dirty="0"/>
              <a:t>d) all the amino acid molecules have a -1 charge.</a:t>
            </a:r>
          </a:p>
          <a:p>
            <a:endParaRPr lang="en-US" dirty="0"/>
          </a:p>
          <a:p>
            <a:r>
              <a:rPr lang="en-US" dirty="0">
                <a:solidFill>
                  <a:srgbClr val="0070C0"/>
                </a:solidFill>
              </a:rPr>
              <a:t>3._____ For arginine molecules at pH=14,</a:t>
            </a:r>
          </a:p>
          <a:p>
            <a:r>
              <a:rPr lang="en-US" dirty="0"/>
              <a:t>a) all the ionizable groups will be charged.</a:t>
            </a:r>
          </a:p>
          <a:p>
            <a:r>
              <a:rPr lang="en-US" dirty="0"/>
              <a:t>b) all the guanidino groups will be charged.</a:t>
            </a:r>
          </a:p>
          <a:p>
            <a:r>
              <a:rPr lang="en-US" dirty="0"/>
              <a:t>c) all the amino groups will be charged.</a:t>
            </a:r>
          </a:p>
          <a:p>
            <a:r>
              <a:rPr lang="en-US" dirty="0"/>
              <a:t>d) all the carboxyl groups will be charged.</a:t>
            </a:r>
          </a:p>
          <a:p>
            <a:endParaRPr lang="en-US" sz="2800" dirty="0">
              <a:solidFill>
                <a:srgbClr val="C00000"/>
              </a:solidFill>
            </a:endParaRPr>
          </a:p>
        </p:txBody>
      </p:sp>
    </p:spTree>
    <p:extLst>
      <p:ext uri="{BB962C8B-B14F-4D97-AF65-F5344CB8AC3E}">
        <p14:creationId xmlns:p14="http://schemas.microsoft.com/office/powerpoint/2010/main" val="19961647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32C452-2BF7-D049-B1BE-52EC3067BBA8}"/>
              </a:ext>
            </a:extLst>
          </p:cNvPr>
          <p:cNvSpPr>
            <a:spLocks noGrp="1"/>
          </p:cNvSpPr>
          <p:nvPr>
            <p:ph idx="1"/>
          </p:nvPr>
        </p:nvSpPr>
        <p:spPr>
          <a:xfrm>
            <a:off x="228600" y="152400"/>
            <a:ext cx="8686800" cy="6324600"/>
          </a:xfrm>
        </p:spPr>
        <p:txBody>
          <a:bodyPr>
            <a:normAutofit/>
          </a:bodyPr>
          <a:lstStyle/>
          <a:p>
            <a:r>
              <a:rPr lang="en-US" sz="2800" dirty="0">
                <a:solidFill>
                  <a:srgbClr val="C00000"/>
                </a:solidFill>
              </a:rPr>
              <a:t>Cont’d</a:t>
            </a:r>
          </a:p>
          <a:p>
            <a:r>
              <a:rPr lang="en-US" dirty="0">
                <a:solidFill>
                  <a:srgbClr val="0070C0"/>
                </a:solidFill>
              </a:rPr>
              <a:t>4_____ What is the isoelectric point of arginine?</a:t>
            </a:r>
          </a:p>
          <a:p>
            <a:r>
              <a:rPr lang="en-US" dirty="0"/>
              <a:t>a) 5.60</a:t>
            </a:r>
          </a:p>
          <a:p>
            <a:r>
              <a:rPr lang="en-US" dirty="0"/>
              <a:t>b) 7.00</a:t>
            </a:r>
          </a:p>
          <a:p>
            <a:r>
              <a:rPr lang="en-US" dirty="0"/>
              <a:t>c) 7.90</a:t>
            </a:r>
          </a:p>
          <a:p>
            <a:r>
              <a:rPr lang="en-US" dirty="0"/>
              <a:t>d) 10.75</a:t>
            </a:r>
          </a:p>
          <a:p>
            <a:r>
              <a:rPr lang="en-US" dirty="0">
                <a:solidFill>
                  <a:srgbClr val="0070C0"/>
                </a:solidFill>
              </a:rPr>
              <a:t>5._____ A solution with a pH of 2.2 contains 6.0 mmol of arginine. If 12.0 mmol of NaOH is added to the solution, what will be the pH after the NaOH has completely reacted with the arginine?</a:t>
            </a:r>
          </a:p>
          <a:p>
            <a:r>
              <a:rPr lang="en-US" dirty="0"/>
              <a:t>a) 14.00</a:t>
            </a:r>
          </a:p>
          <a:p>
            <a:r>
              <a:rPr lang="en-US" dirty="0"/>
              <a:t>b) 12.50</a:t>
            </a:r>
          </a:p>
          <a:p>
            <a:r>
              <a:rPr lang="en-US" dirty="0"/>
              <a:t>c) 10.75</a:t>
            </a:r>
          </a:p>
          <a:p>
            <a:r>
              <a:rPr lang="en-US" dirty="0"/>
              <a:t>d) 5.60</a:t>
            </a:r>
          </a:p>
          <a:p>
            <a:endParaRPr lang="en-US" dirty="0"/>
          </a:p>
          <a:p>
            <a:endParaRPr lang="en-US" sz="2800" dirty="0">
              <a:solidFill>
                <a:srgbClr val="C00000"/>
              </a:solidFill>
            </a:endParaRPr>
          </a:p>
        </p:txBody>
      </p:sp>
      <p:pic>
        <p:nvPicPr>
          <p:cNvPr id="6" name="Picture 5">
            <a:extLst>
              <a:ext uri="{FF2B5EF4-FFF2-40B4-BE49-F238E27FC236}">
                <a16:creationId xmlns:a16="http://schemas.microsoft.com/office/drawing/2014/main" id="{B172CDE8-51FD-BC49-87D1-3317F4D47083}"/>
              </a:ext>
            </a:extLst>
          </p:cNvPr>
          <p:cNvPicPr>
            <a:picLocks noChangeAspect="1"/>
          </p:cNvPicPr>
          <p:nvPr/>
        </p:nvPicPr>
        <p:blipFill>
          <a:blip r:embed="rId2"/>
          <a:stretch>
            <a:fillRect/>
          </a:stretch>
        </p:blipFill>
        <p:spPr>
          <a:xfrm>
            <a:off x="2596147" y="4013200"/>
            <a:ext cx="6299200" cy="2692400"/>
          </a:xfrm>
          <a:prstGeom prst="rect">
            <a:avLst/>
          </a:prstGeom>
        </p:spPr>
      </p:pic>
    </p:spTree>
    <p:extLst>
      <p:ext uri="{BB962C8B-B14F-4D97-AF65-F5344CB8AC3E}">
        <p14:creationId xmlns:p14="http://schemas.microsoft.com/office/powerpoint/2010/main" val="341374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F97C24-35A2-D44B-BD46-2A95FFDD3FE1}"/>
              </a:ext>
            </a:extLst>
          </p:cNvPr>
          <p:cNvSpPr>
            <a:spLocks noGrp="1"/>
          </p:cNvSpPr>
          <p:nvPr>
            <p:ph idx="1"/>
          </p:nvPr>
        </p:nvSpPr>
        <p:spPr>
          <a:xfrm>
            <a:off x="457200" y="152400"/>
            <a:ext cx="8458200" cy="6477000"/>
          </a:xfrm>
        </p:spPr>
        <p:txBody>
          <a:bodyPr/>
          <a:lstStyle/>
          <a:p>
            <a:r>
              <a:rPr lang="en-US" dirty="0"/>
              <a:t>You have titrated the </a:t>
            </a:r>
            <a:r>
              <a:rPr lang="en-US" dirty="0" err="1"/>
              <a:t>a.a.</a:t>
            </a:r>
            <a:r>
              <a:rPr lang="en-US" dirty="0"/>
              <a:t> -glutamic acid- with strong acid:</a:t>
            </a:r>
          </a:p>
          <a:p>
            <a:pPr marL="457200" indent="-457200">
              <a:buAutoNum type="alphaLcParenR"/>
            </a:pPr>
            <a:r>
              <a:rPr lang="en-US" dirty="0">
                <a:solidFill>
                  <a:srgbClr val="0070C0"/>
                </a:solidFill>
              </a:rPr>
              <a:t>Draw a reasonable titration curve, label the axis and significant transitions</a:t>
            </a:r>
          </a:p>
          <a:p>
            <a:r>
              <a:rPr lang="en-US" dirty="0" err="1">
                <a:solidFill>
                  <a:srgbClr val="0070C0"/>
                </a:solidFill>
              </a:rPr>
              <a:t>pKa</a:t>
            </a:r>
            <a:r>
              <a:rPr lang="el-GR" baseline="-25000" dirty="0">
                <a:solidFill>
                  <a:srgbClr val="0070C0"/>
                </a:solidFill>
              </a:rPr>
              <a:t>α-</a:t>
            </a:r>
            <a:r>
              <a:rPr lang="en-US" baseline="-25000" dirty="0">
                <a:solidFill>
                  <a:srgbClr val="0070C0"/>
                </a:solidFill>
              </a:rPr>
              <a:t>COOH</a:t>
            </a:r>
            <a:r>
              <a:rPr lang="en-US" dirty="0">
                <a:solidFill>
                  <a:srgbClr val="0070C0"/>
                </a:solidFill>
              </a:rPr>
              <a:t>= 2.19 , </a:t>
            </a:r>
            <a:r>
              <a:rPr lang="en-US" dirty="0" err="1">
                <a:solidFill>
                  <a:srgbClr val="0070C0"/>
                </a:solidFill>
              </a:rPr>
              <a:t>pKa</a:t>
            </a:r>
            <a:r>
              <a:rPr lang="el-GR" baseline="-25000" dirty="0">
                <a:solidFill>
                  <a:srgbClr val="0070C0"/>
                </a:solidFill>
              </a:rPr>
              <a:t>α-</a:t>
            </a:r>
            <a:r>
              <a:rPr lang="en-US" baseline="-25000" dirty="0">
                <a:solidFill>
                  <a:srgbClr val="0070C0"/>
                </a:solidFill>
              </a:rPr>
              <a:t>amino </a:t>
            </a:r>
            <a:r>
              <a:rPr lang="en-US" dirty="0">
                <a:solidFill>
                  <a:srgbClr val="0070C0"/>
                </a:solidFill>
              </a:rPr>
              <a:t>= 9.4 , and </a:t>
            </a:r>
            <a:r>
              <a:rPr lang="en-US" dirty="0" err="1">
                <a:solidFill>
                  <a:srgbClr val="0070C0"/>
                </a:solidFill>
              </a:rPr>
              <a:t>pKa</a:t>
            </a:r>
            <a:r>
              <a:rPr lang="en-US" baseline="-25000" dirty="0" err="1">
                <a:solidFill>
                  <a:srgbClr val="0070C0"/>
                </a:solidFill>
              </a:rPr>
              <a:t>R</a:t>
            </a:r>
            <a:r>
              <a:rPr lang="en-US" baseline="-25000" dirty="0">
                <a:solidFill>
                  <a:srgbClr val="0070C0"/>
                </a:solidFill>
              </a:rPr>
              <a:t>-COOH</a:t>
            </a:r>
            <a:r>
              <a:rPr lang="en-US" dirty="0">
                <a:solidFill>
                  <a:srgbClr val="0070C0"/>
                </a:solidFill>
              </a:rPr>
              <a:t>=4.25</a:t>
            </a:r>
          </a:p>
          <a:p>
            <a:endParaRPr lang="en-US" dirty="0"/>
          </a:p>
          <a:p>
            <a:endParaRPr lang="en-US" dirty="0">
              <a:solidFill>
                <a:srgbClr val="0070C0"/>
              </a:solidFill>
            </a:endParaRPr>
          </a:p>
          <a:p>
            <a:r>
              <a:rPr lang="en-US" dirty="0">
                <a:solidFill>
                  <a:srgbClr val="0070C0"/>
                </a:solidFill>
              </a:rPr>
              <a:t>b) Calculate the isoelectric point?</a:t>
            </a:r>
          </a:p>
          <a:p>
            <a:endParaRPr lang="en-US" dirty="0"/>
          </a:p>
          <a:p>
            <a:r>
              <a:rPr lang="en-US" sz="1600" dirty="0" err="1"/>
              <a:t>pI</a:t>
            </a:r>
            <a:r>
              <a:rPr lang="en-US" sz="1600" dirty="0"/>
              <a:t> = (</a:t>
            </a:r>
            <a:r>
              <a:rPr lang="en-US" sz="1600" dirty="0" err="1"/>
              <a:t>pKa</a:t>
            </a:r>
            <a:r>
              <a:rPr lang="el-GR" sz="1600" baseline="-25000" dirty="0"/>
              <a:t>α</a:t>
            </a:r>
            <a:r>
              <a:rPr lang="el-GR" sz="1600" dirty="0"/>
              <a:t>-</a:t>
            </a:r>
            <a:r>
              <a:rPr lang="en-US" sz="1600" dirty="0"/>
              <a:t>COOH + </a:t>
            </a:r>
            <a:r>
              <a:rPr lang="en-US" sz="1600" dirty="0" err="1"/>
              <a:t>pKa</a:t>
            </a:r>
            <a:r>
              <a:rPr lang="en-US" sz="1600" baseline="-25000" dirty="0" err="1"/>
              <a:t>R</a:t>
            </a:r>
            <a:r>
              <a:rPr lang="en-US" sz="1600" dirty="0"/>
              <a:t>-COOH) /2</a:t>
            </a:r>
          </a:p>
          <a:p>
            <a:r>
              <a:rPr lang="en-US" sz="1800" dirty="0" err="1"/>
              <a:t>pI</a:t>
            </a:r>
            <a:r>
              <a:rPr lang="en-US" sz="1800" dirty="0"/>
              <a:t> = (2.19 + 4.25) /2 = 3.2</a:t>
            </a:r>
          </a:p>
          <a:p>
            <a:endParaRPr lang="en-US" dirty="0"/>
          </a:p>
          <a:p>
            <a:endParaRPr lang="en-US" dirty="0"/>
          </a:p>
          <a:p>
            <a:pPr marL="457200" indent="-457200">
              <a:buAutoNum type="alphaLcParenR"/>
            </a:pPr>
            <a:endParaRPr lang="en-US" dirty="0"/>
          </a:p>
          <a:p>
            <a:endParaRPr lang="en-US" dirty="0"/>
          </a:p>
        </p:txBody>
      </p:sp>
      <p:pic>
        <p:nvPicPr>
          <p:cNvPr id="5" name="Picture 4">
            <a:extLst>
              <a:ext uri="{FF2B5EF4-FFF2-40B4-BE49-F238E27FC236}">
                <a16:creationId xmlns:a16="http://schemas.microsoft.com/office/drawing/2014/main" id="{C3DD97C0-13B8-1E49-A215-485D4AB07D08}"/>
              </a:ext>
            </a:extLst>
          </p:cNvPr>
          <p:cNvPicPr>
            <a:picLocks noChangeAspect="1"/>
          </p:cNvPicPr>
          <p:nvPr/>
        </p:nvPicPr>
        <p:blipFill rotWithShape="1">
          <a:blip r:embed="rId2"/>
          <a:srcRect t="2199" r="9944" b="4253"/>
          <a:stretch/>
        </p:blipFill>
        <p:spPr>
          <a:xfrm>
            <a:off x="4334437" y="3148263"/>
            <a:ext cx="4580963" cy="3709737"/>
          </a:xfrm>
          <a:prstGeom prst="rect">
            <a:avLst/>
          </a:prstGeom>
        </p:spPr>
      </p:pic>
      <p:pic>
        <p:nvPicPr>
          <p:cNvPr id="2050" name="Picture 2">
            <a:extLst>
              <a:ext uri="{FF2B5EF4-FFF2-40B4-BE49-F238E27FC236}">
                <a16:creationId xmlns:a16="http://schemas.microsoft.com/office/drawing/2014/main" id="{45EB6C35-4CE6-7A46-B662-B5F9980B9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875083"/>
            <a:ext cx="2609850" cy="1237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25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332606-B534-EE42-9428-5431265EDBD9}"/>
              </a:ext>
            </a:extLst>
          </p:cNvPr>
          <p:cNvSpPr>
            <a:spLocks noGrp="1"/>
          </p:cNvSpPr>
          <p:nvPr>
            <p:ph idx="1"/>
          </p:nvPr>
        </p:nvSpPr>
        <p:spPr>
          <a:xfrm>
            <a:off x="228600" y="304800"/>
            <a:ext cx="8153400" cy="5973763"/>
          </a:xfrm>
          <a:ln>
            <a:noFill/>
          </a:ln>
        </p:spPr>
        <p:txBody>
          <a:bodyPr>
            <a:normAutofit/>
          </a:bodyPr>
          <a:lstStyle/>
          <a:p>
            <a:r>
              <a:rPr lang="en-US" dirty="0">
                <a:solidFill>
                  <a:srgbClr val="0070C0"/>
                </a:solidFill>
              </a:rPr>
              <a:t> Describe how you would prepare a 1 L of the following buffer 0.025M formic acid (</a:t>
            </a:r>
            <a:r>
              <a:rPr lang="en-US" dirty="0" err="1">
                <a:solidFill>
                  <a:srgbClr val="0070C0"/>
                </a:solidFill>
              </a:rPr>
              <a:t>mwt</a:t>
            </a:r>
            <a:r>
              <a:rPr lang="en-US" dirty="0">
                <a:solidFill>
                  <a:srgbClr val="0070C0"/>
                </a:solidFill>
              </a:rPr>
              <a:t> =178.93 g/mol) / sodium </a:t>
            </a:r>
            <a:r>
              <a:rPr lang="en-US" dirty="0" err="1">
                <a:solidFill>
                  <a:srgbClr val="0070C0"/>
                </a:solidFill>
              </a:rPr>
              <a:t>formate</a:t>
            </a:r>
            <a:r>
              <a:rPr lang="en-US" dirty="0">
                <a:solidFill>
                  <a:srgbClr val="0070C0"/>
                </a:solidFill>
              </a:rPr>
              <a:t> (</a:t>
            </a:r>
            <a:r>
              <a:rPr lang="en-US" dirty="0" err="1">
                <a:solidFill>
                  <a:srgbClr val="0070C0"/>
                </a:solidFill>
              </a:rPr>
              <a:t>mwt</a:t>
            </a:r>
            <a:r>
              <a:rPr lang="en-US" dirty="0">
                <a:solidFill>
                  <a:srgbClr val="0070C0"/>
                </a:solidFill>
              </a:rPr>
              <a:t> = 68.01 g/mol) buffer, pH = 4.0, containing 0.05M glucose (</a:t>
            </a:r>
            <a:r>
              <a:rPr lang="en-US" dirty="0" err="1">
                <a:solidFill>
                  <a:srgbClr val="0070C0"/>
                </a:solidFill>
              </a:rPr>
              <a:t>mwt</a:t>
            </a:r>
            <a:r>
              <a:rPr lang="en-US" dirty="0">
                <a:solidFill>
                  <a:srgbClr val="0070C0"/>
                </a:solidFill>
              </a:rPr>
              <a:t>= 180.156g/mol). (</a:t>
            </a:r>
            <a:r>
              <a:rPr lang="en-US" dirty="0" err="1">
                <a:solidFill>
                  <a:srgbClr val="0070C0"/>
                </a:solidFill>
              </a:rPr>
              <a:t>pKa</a:t>
            </a:r>
            <a:r>
              <a:rPr lang="en-US" dirty="0">
                <a:solidFill>
                  <a:srgbClr val="0070C0"/>
                </a:solidFill>
              </a:rPr>
              <a:t> =3.75)</a:t>
            </a:r>
            <a:endParaRPr lang="en-US" dirty="0"/>
          </a:p>
          <a:p>
            <a:r>
              <a:rPr lang="en-US" b="0" dirty="0"/>
              <a:t>pH = </a:t>
            </a:r>
            <a:r>
              <a:rPr lang="en-US" b="0" dirty="0" err="1"/>
              <a:t>pKa</a:t>
            </a:r>
            <a:r>
              <a:rPr lang="en-US" b="0" dirty="0"/>
              <a:t> + log [sodium </a:t>
            </a:r>
            <a:r>
              <a:rPr lang="en-US" b="0" dirty="0" err="1"/>
              <a:t>formate</a:t>
            </a:r>
            <a:r>
              <a:rPr lang="en-US" b="0" dirty="0"/>
              <a:t> (A-)]/ [formic acid(HA)]</a:t>
            </a:r>
          </a:p>
          <a:p>
            <a:r>
              <a:rPr lang="en-US" b="0" dirty="0"/>
              <a:t>Assume [A-] = y , [HA] = 0.025 –y</a:t>
            </a:r>
          </a:p>
          <a:p>
            <a:r>
              <a:rPr lang="en-US" b="0" dirty="0"/>
              <a:t>4= 3.75 + log y /( 0.025-y)------- 1.77=y / (0.025-y).  (after antilog)</a:t>
            </a:r>
          </a:p>
          <a:p>
            <a:r>
              <a:rPr lang="en-US" b="0" dirty="0"/>
              <a:t>[A-] = y = 0.016 M </a:t>
            </a:r>
          </a:p>
          <a:p>
            <a:r>
              <a:rPr lang="en-US" b="0" dirty="0"/>
              <a:t>[HA] = 0.025 - 0.016 = 9 x 10</a:t>
            </a:r>
            <a:r>
              <a:rPr lang="en-US" b="0" baseline="30000" dirty="0"/>
              <a:t>-3</a:t>
            </a:r>
            <a:r>
              <a:rPr lang="en-US" b="0" dirty="0"/>
              <a:t> M</a:t>
            </a:r>
          </a:p>
          <a:p>
            <a:r>
              <a:rPr lang="en-US" b="0" dirty="0">
                <a:solidFill>
                  <a:srgbClr val="C00000"/>
                </a:solidFill>
              </a:rPr>
              <a:t>no. of moles of A-</a:t>
            </a:r>
            <a:r>
              <a:rPr lang="en-US" b="0" dirty="0"/>
              <a:t> = M x V (L) = 0.016 x 1 = 0.016 moles</a:t>
            </a:r>
          </a:p>
          <a:p>
            <a:r>
              <a:rPr lang="en-US" b="0" dirty="0">
                <a:solidFill>
                  <a:srgbClr val="C00000"/>
                </a:solidFill>
              </a:rPr>
              <a:t>no. of moles of HA </a:t>
            </a:r>
            <a:r>
              <a:rPr lang="en-US" b="0" dirty="0"/>
              <a:t>= M x V (L) = 9 x 10-3 x 1 = 9 x 10</a:t>
            </a:r>
            <a:r>
              <a:rPr lang="en-US" b="0" baseline="30000" dirty="0"/>
              <a:t>-3</a:t>
            </a:r>
            <a:r>
              <a:rPr lang="en-US" b="0" dirty="0"/>
              <a:t> moles</a:t>
            </a:r>
          </a:p>
          <a:p>
            <a:r>
              <a:rPr lang="en-US" b="0" dirty="0">
                <a:solidFill>
                  <a:srgbClr val="C00000"/>
                </a:solidFill>
              </a:rPr>
              <a:t>wt. of A</a:t>
            </a:r>
            <a:r>
              <a:rPr lang="en-US" b="0" baseline="30000" dirty="0">
                <a:solidFill>
                  <a:srgbClr val="C00000"/>
                </a:solidFill>
              </a:rPr>
              <a:t>-</a:t>
            </a:r>
            <a:r>
              <a:rPr lang="en-US" b="0" dirty="0">
                <a:solidFill>
                  <a:srgbClr val="C00000"/>
                </a:solidFill>
              </a:rPr>
              <a:t> </a:t>
            </a:r>
            <a:r>
              <a:rPr lang="en-US" b="0" dirty="0"/>
              <a:t>= no. of moles x </a:t>
            </a:r>
            <a:r>
              <a:rPr lang="en-US" b="0" dirty="0" err="1"/>
              <a:t>mwt</a:t>
            </a:r>
            <a:r>
              <a:rPr lang="en-US" b="0" dirty="0"/>
              <a:t> = 0.016 x 68.01 = </a:t>
            </a:r>
            <a:r>
              <a:rPr lang="en-US" b="0" dirty="0">
                <a:solidFill>
                  <a:srgbClr val="C00000"/>
                </a:solidFill>
              </a:rPr>
              <a:t>1.088 g</a:t>
            </a:r>
          </a:p>
          <a:p>
            <a:r>
              <a:rPr lang="en-US" b="0" dirty="0" err="1">
                <a:solidFill>
                  <a:srgbClr val="C00000"/>
                </a:solidFill>
              </a:rPr>
              <a:t>wt</a:t>
            </a:r>
            <a:r>
              <a:rPr lang="en-US" b="0" dirty="0">
                <a:solidFill>
                  <a:srgbClr val="C00000"/>
                </a:solidFill>
              </a:rPr>
              <a:t> of HA</a:t>
            </a:r>
            <a:r>
              <a:rPr lang="en-US" b="0" dirty="0"/>
              <a:t>= no. of moles x </a:t>
            </a:r>
            <a:r>
              <a:rPr lang="en-US" b="0" dirty="0" err="1"/>
              <a:t>mwt</a:t>
            </a:r>
            <a:r>
              <a:rPr lang="en-US" b="0" dirty="0"/>
              <a:t> = 9 x 10-3 x 178.93 = </a:t>
            </a:r>
            <a:r>
              <a:rPr lang="en-US" b="0" dirty="0">
                <a:solidFill>
                  <a:srgbClr val="C00000"/>
                </a:solidFill>
              </a:rPr>
              <a:t>1.610 g</a:t>
            </a:r>
            <a:endParaRPr lang="en-US" dirty="0"/>
          </a:p>
          <a:p>
            <a:r>
              <a:rPr lang="en-US" b="0" dirty="0">
                <a:solidFill>
                  <a:srgbClr val="C00000"/>
                </a:solidFill>
              </a:rPr>
              <a:t>Note: </a:t>
            </a:r>
            <a:r>
              <a:rPr lang="en-US" b="0" dirty="0"/>
              <a:t>any additions of salts or sugars (that does not release </a:t>
            </a:r>
            <a:r>
              <a:rPr lang="en-US" b="0" dirty="0" err="1"/>
              <a:t>H</a:t>
            </a:r>
            <a:r>
              <a:rPr lang="en-US" b="0" baseline="30000" dirty="0" err="1"/>
              <a:t>+</a:t>
            </a:r>
            <a:r>
              <a:rPr lang="en-US" b="0" dirty="0" err="1"/>
              <a:t>or</a:t>
            </a:r>
            <a:r>
              <a:rPr lang="en-US" b="0" dirty="0"/>
              <a:t> OH</a:t>
            </a:r>
            <a:r>
              <a:rPr lang="en-US" b="0" baseline="30000" dirty="0"/>
              <a:t>-</a:t>
            </a:r>
            <a:r>
              <a:rPr lang="en-US" b="0" dirty="0"/>
              <a:t>) such as NaCl, EDTA, CaCl2 to buffers will not affect pH of solution.</a:t>
            </a:r>
          </a:p>
          <a:p>
            <a:endParaRPr lang="en-US" b="0" dirty="0"/>
          </a:p>
          <a:p>
            <a:endParaRPr lang="en-US" dirty="0"/>
          </a:p>
        </p:txBody>
      </p:sp>
      <p:sp>
        <p:nvSpPr>
          <p:cNvPr id="4" name="Rectangle 3">
            <a:extLst>
              <a:ext uri="{FF2B5EF4-FFF2-40B4-BE49-F238E27FC236}">
                <a16:creationId xmlns:a16="http://schemas.microsoft.com/office/drawing/2014/main" id="{1FD9D6CC-4791-714E-B54D-DED19F8C618A}"/>
              </a:ext>
            </a:extLst>
          </p:cNvPr>
          <p:cNvSpPr/>
          <p:nvPr/>
        </p:nvSpPr>
        <p:spPr>
          <a:xfrm>
            <a:off x="30480" y="5082381"/>
            <a:ext cx="8153400" cy="60960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D98EFA1-A814-E94D-BE25-691F8A7A3B19}"/>
              </a:ext>
            </a:extLst>
          </p:cNvPr>
          <p:cNvSpPr/>
          <p:nvPr/>
        </p:nvSpPr>
        <p:spPr>
          <a:xfrm>
            <a:off x="6601326" y="2737732"/>
            <a:ext cx="2286000" cy="923330"/>
          </a:xfrm>
          <a:prstGeom prst="rect">
            <a:avLst/>
          </a:prstGeom>
          <a:solidFill>
            <a:srgbClr val="C5F7E1"/>
          </a:solidFill>
          <a:ln>
            <a:noFill/>
            <a:prstDash val="dash"/>
          </a:ln>
        </p:spPr>
        <p:txBody>
          <a:bodyPr wrap="square">
            <a:spAutoFit/>
          </a:bodyPr>
          <a:lstStyle/>
          <a:p>
            <a:r>
              <a:rPr lang="en-US" dirty="0">
                <a:latin typeface="Helvetica" pitchFamily="2" charset="0"/>
              </a:rPr>
              <a:t>Components of 0.025M </a:t>
            </a:r>
            <a:r>
              <a:rPr lang="en-US" dirty="0" err="1">
                <a:latin typeface="Helvetica" pitchFamily="2" charset="0"/>
              </a:rPr>
              <a:t>formate</a:t>
            </a:r>
            <a:endParaRPr lang="en-US" dirty="0">
              <a:latin typeface="Helvetica" pitchFamily="2" charset="0"/>
            </a:endParaRPr>
          </a:p>
          <a:p>
            <a:r>
              <a:rPr lang="en-US" dirty="0">
                <a:latin typeface="Helvetica" pitchFamily="2" charset="0"/>
              </a:rPr>
              <a:t>buffer, pH =4</a:t>
            </a:r>
            <a:endParaRPr lang="en-US" dirty="0">
              <a:effectLst/>
              <a:latin typeface="Helvetica" pitchFamily="2" charset="0"/>
            </a:endParaRPr>
          </a:p>
        </p:txBody>
      </p:sp>
      <p:sp>
        <p:nvSpPr>
          <p:cNvPr id="11" name="Right Brace 10">
            <a:extLst>
              <a:ext uri="{FF2B5EF4-FFF2-40B4-BE49-F238E27FC236}">
                <a16:creationId xmlns:a16="http://schemas.microsoft.com/office/drawing/2014/main" id="{3DD30383-B566-3643-A428-8D81482CFC2E}"/>
              </a:ext>
            </a:extLst>
          </p:cNvPr>
          <p:cNvSpPr/>
          <p:nvPr/>
        </p:nvSpPr>
        <p:spPr>
          <a:xfrm>
            <a:off x="6858000" y="4377531"/>
            <a:ext cx="304800" cy="685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7563516A-4492-A14A-A3B1-2888B16D4BC9}"/>
              </a:ext>
            </a:extLst>
          </p:cNvPr>
          <p:cNvCxnSpPr>
            <a:cxnSpLocks/>
            <a:stCxn id="11" idx="1"/>
          </p:cNvCxnSpPr>
          <p:nvPr/>
        </p:nvCxnSpPr>
        <p:spPr>
          <a:xfrm flipV="1">
            <a:off x="7162800" y="3542793"/>
            <a:ext cx="429126" cy="11776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32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332606-B534-EE42-9428-5431265EDBD9}"/>
              </a:ext>
            </a:extLst>
          </p:cNvPr>
          <p:cNvSpPr>
            <a:spLocks noGrp="1"/>
          </p:cNvSpPr>
          <p:nvPr>
            <p:ph idx="1"/>
          </p:nvPr>
        </p:nvSpPr>
        <p:spPr>
          <a:xfrm>
            <a:off x="381000" y="381000"/>
            <a:ext cx="7696200" cy="5745163"/>
          </a:xfrm>
        </p:spPr>
        <p:txBody>
          <a:bodyPr/>
          <a:lstStyle/>
          <a:p>
            <a:r>
              <a:rPr lang="en-US" b="0" dirty="0">
                <a:solidFill>
                  <a:srgbClr val="C00000"/>
                </a:solidFill>
              </a:rPr>
              <a:t>** This buffer contains glucose, its calculated weight is added to the buffer components where it not</a:t>
            </a:r>
          </a:p>
          <a:p>
            <a:endParaRPr lang="en-US" b="0" dirty="0">
              <a:solidFill>
                <a:srgbClr val="C00000"/>
              </a:solidFill>
            </a:endParaRPr>
          </a:p>
          <a:p>
            <a:r>
              <a:rPr lang="en-US" b="0" dirty="0"/>
              <a:t>effect the pH of buffer since it is a sugar that does not dissociate to H+ or OH- **</a:t>
            </a:r>
          </a:p>
          <a:p>
            <a:endParaRPr lang="en-US" b="0" dirty="0"/>
          </a:p>
          <a:p>
            <a:r>
              <a:rPr lang="en-US" b="0" dirty="0">
                <a:solidFill>
                  <a:srgbClr val="C00000"/>
                </a:solidFill>
              </a:rPr>
              <a:t>no. of moles of glucose </a:t>
            </a:r>
            <a:r>
              <a:rPr lang="en-US" b="0" dirty="0"/>
              <a:t>= M x V (L) = 0.05 x 1= 0.05 moles</a:t>
            </a:r>
          </a:p>
          <a:p>
            <a:r>
              <a:rPr lang="en-US" b="0" dirty="0" err="1">
                <a:solidFill>
                  <a:srgbClr val="C00000"/>
                </a:solidFill>
              </a:rPr>
              <a:t>wt</a:t>
            </a:r>
            <a:r>
              <a:rPr lang="en-US" b="0" dirty="0">
                <a:solidFill>
                  <a:srgbClr val="C00000"/>
                </a:solidFill>
              </a:rPr>
              <a:t> of glucose</a:t>
            </a:r>
            <a:r>
              <a:rPr lang="en-US" b="0" dirty="0"/>
              <a:t>= no. of moles x </a:t>
            </a:r>
            <a:r>
              <a:rPr lang="en-US" b="0" dirty="0" err="1"/>
              <a:t>mwt</a:t>
            </a:r>
            <a:r>
              <a:rPr lang="en-US" b="0" dirty="0"/>
              <a:t> = 0.05 x 180.156 = 9.0078 g</a:t>
            </a:r>
          </a:p>
          <a:p>
            <a:r>
              <a:rPr lang="en-US" b="0" dirty="0"/>
              <a:t>To prepare 1L  of this buffer ---------dissolve 1.088g of sodium </a:t>
            </a:r>
            <a:r>
              <a:rPr lang="en-US" b="0" dirty="0" err="1"/>
              <a:t>formate</a:t>
            </a:r>
            <a:r>
              <a:rPr lang="en-US" b="0" dirty="0"/>
              <a:t>, 1.61g of formic acid and 9.0078g of glucose in some water, then complete to the final volume of 1 liter and check </a:t>
            </a:r>
            <a:r>
              <a:rPr lang="en-US" b="0" dirty="0" err="1"/>
              <a:t>pH.</a:t>
            </a:r>
            <a:endParaRPr lang="en-US" b="0" dirty="0"/>
          </a:p>
          <a:p>
            <a:endParaRPr lang="en-US" dirty="0"/>
          </a:p>
        </p:txBody>
      </p:sp>
    </p:spTree>
    <p:extLst>
      <p:ext uri="{BB962C8B-B14F-4D97-AF65-F5344CB8AC3E}">
        <p14:creationId xmlns:p14="http://schemas.microsoft.com/office/powerpoint/2010/main" val="291044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CF35C-766D-434E-9566-350242F5A5FA}"/>
              </a:ext>
            </a:extLst>
          </p:cNvPr>
          <p:cNvSpPr>
            <a:spLocks noGrp="1"/>
          </p:cNvSpPr>
          <p:nvPr>
            <p:ph type="title"/>
          </p:nvPr>
        </p:nvSpPr>
        <p:spPr>
          <a:xfrm>
            <a:off x="381000" y="2362200"/>
            <a:ext cx="5791200" cy="1371600"/>
          </a:xfrm>
        </p:spPr>
        <p:txBody>
          <a:bodyPr>
            <a:normAutofit/>
          </a:bodyPr>
          <a:lstStyle/>
          <a:p>
            <a:r>
              <a:rPr lang="en-US" sz="5400" b="1" u="sng" dirty="0">
                <a:solidFill>
                  <a:srgbClr val="C00000"/>
                </a:solidFill>
              </a:rPr>
              <a:t>REVISION</a:t>
            </a:r>
          </a:p>
        </p:txBody>
      </p:sp>
    </p:spTree>
    <p:extLst>
      <p:ext uri="{BB962C8B-B14F-4D97-AF65-F5344CB8AC3E}">
        <p14:creationId xmlns:p14="http://schemas.microsoft.com/office/powerpoint/2010/main" val="8945753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332606-B534-EE42-9428-5431265EDBD9}"/>
              </a:ext>
            </a:extLst>
          </p:cNvPr>
          <p:cNvSpPr>
            <a:spLocks noGrp="1"/>
          </p:cNvSpPr>
          <p:nvPr>
            <p:ph idx="1"/>
          </p:nvPr>
        </p:nvSpPr>
        <p:spPr>
          <a:xfrm>
            <a:off x="304800" y="304800"/>
            <a:ext cx="8534400" cy="6248400"/>
          </a:xfrm>
        </p:spPr>
        <p:txBody>
          <a:bodyPr>
            <a:normAutofit/>
          </a:bodyPr>
          <a:lstStyle/>
          <a:p>
            <a:r>
              <a:rPr lang="en-US" dirty="0">
                <a:solidFill>
                  <a:srgbClr val="0070C0"/>
                </a:solidFill>
              </a:rPr>
              <a:t>4.9g of CH</a:t>
            </a:r>
            <a:r>
              <a:rPr lang="en-US" baseline="-25000" dirty="0">
                <a:solidFill>
                  <a:srgbClr val="0070C0"/>
                </a:solidFill>
              </a:rPr>
              <a:t>3</a:t>
            </a:r>
            <a:r>
              <a:rPr lang="en-US" dirty="0">
                <a:solidFill>
                  <a:srgbClr val="0070C0"/>
                </a:solidFill>
              </a:rPr>
              <a:t>COOK (</a:t>
            </a:r>
            <a:r>
              <a:rPr lang="en-US" dirty="0" err="1">
                <a:solidFill>
                  <a:srgbClr val="0070C0"/>
                </a:solidFill>
              </a:rPr>
              <a:t>mwt</a:t>
            </a:r>
            <a:r>
              <a:rPr lang="en-US" dirty="0">
                <a:solidFill>
                  <a:srgbClr val="0070C0"/>
                </a:solidFill>
              </a:rPr>
              <a:t>= 98 g/mol) is dissolved in 125 cm</a:t>
            </a:r>
            <a:r>
              <a:rPr lang="en-US" baseline="30000" dirty="0">
                <a:solidFill>
                  <a:srgbClr val="0070C0"/>
                </a:solidFill>
              </a:rPr>
              <a:t>3</a:t>
            </a:r>
            <a:r>
              <a:rPr lang="en-US" dirty="0">
                <a:solidFill>
                  <a:srgbClr val="0070C0"/>
                </a:solidFill>
              </a:rPr>
              <a:t> of 1M CH</a:t>
            </a:r>
            <a:r>
              <a:rPr lang="en-US" baseline="-25000" dirty="0">
                <a:solidFill>
                  <a:srgbClr val="0070C0"/>
                </a:solidFill>
              </a:rPr>
              <a:t>3</a:t>
            </a:r>
            <a:r>
              <a:rPr lang="en-US" dirty="0">
                <a:solidFill>
                  <a:srgbClr val="0070C0"/>
                </a:solidFill>
              </a:rPr>
              <a:t>COOH and the solution was made up to 250ml, </a:t>
            </a:r>
            <a:r>
              <a:rPr lang="en-US" dirty="0" err="1">
                <a:solidFill>
                  <a:srgbClr val="0070C0"/>
                </a:solidFill>
              </a:rPr>
              <a:t>pKa</a:t>
            </a:r>
            <a:r>
              <a:rPr lang="en-US" dirty="0">
                <a:solidFill>
                  <a:srgbClr val="0070C0"/>
                </a:solidFill>
              </a:rPr>
              <a:t>=4.7.</a:t>
            </a:r>
          </a:p>
          <a:p>
            <a:r>
              <a:rPr lang="en-US" dirty="0">
                <a:solidFill>
                  <a:srgbClr val="0070C0"/>
                </a:solidFill>
              </a:rPr>
              <a:t>a) Calculate the pH of the final solution.</a:t>
            </a:r>
          </a:p>
          <a:p>
            <a:r>
              <a:rPr lang="en-US" b="0" dirty="0"/>
              <a:t>pH = </a:t>
            </a:r>
            <a:r>
              <a:rPr lang="en-US" b="0" dirty="0" err="1"/>
              <a:t>pKa</a:t>
            </a:r>
            <a:r>
              <a:rPr lang="en-US" b="0" dirty="0"/>
              <a:t> + log [CH</a:t>
            </a:r>
            <a:r>
              <a:rPr lang="en-US" b="0" baseline="-25000" dirty="0"/>
              <a:t>3</a:t>
            </a:r>
            <a:r>
              <a:rPr lang="en-US" b="0" dirty="0"/>
              <a:t>COOK (A-)/ CH</a:t>
            </a:r>
            <a:r>
              <a:rPr lang="en-US" b="0" baseline="-25000" dirty="0"/>
              <a:t>3</a:t>
            </a:r>
            <a:r>
              <a:rPr lang="en-US" b="0" dirty="0"/>
              <a:t>COOH (HA)] </a:t>
            </a:r>
          </a:p>
          <a:p>
            <a:r>
              <a:rPr lang="en-US" b="0" dirty="0"/>
              <a:t>(no. of moles is calculated instead of concentration since it is a ratio)</a:t>
            </a:r>
          </a:p>
          <a:p>
            <a:r>
              <a:rPr lang="en-US" b="0" dirty="0"/>
              <a:t>no. of moles of A- = </a:t>
            </a:r>
            <a:r>
              <a:rPr lang="en-US" b="0" dirty="0" err="1"/>
              <a:t>wt</a:t>
            </a:r>
            <a:r>
              <a:rPr lang="en-US" b="0" dirty="0"/>
              <a:t> / </a:t>
            </a:r>
            <a:r>
              <a:rPr lang="en-US" b="0" dirty="0" err="1"/>
              <a:t>mwt</a:t>
            </a:r>
            <a:r>
              <a:rPr lang="en-US" b="0" dirty="0"/>
              <a:t> = 4.9 / 98 = 0.05 moles</a:t>
            </a:r>
          </a:p>
          <a:p>
            <a:r>
              <a:rPr lang="en-US" b="0" dirty="0"/>
              <a:t>no. of moles of HA= M x V (L) = 1 x 0.125 = 0.125 moles </a:t>
            </a:r>
          </a:p>
          <a:p>
            <a:r>
              <a:rPr lang="en-US" b="0" dirty="0"/>
              <a:t>( V= 125 cm3 =125 ml = 0.125L)</a:t>
            </a:r>
          </a:p>
          <a:p>
            <a:r>
              <a:rPr lang="en-US" b="0" dirty="0"/>
              <a:t>pH = 4.7 + log 0.05/0.125</a:t>
            </a:r>
          </a:p>
          <a:p>
            <a:r>
              <a:rPr lang="en-US" b="0" dirty="0"/>
              <a:t>pH = 4.3</a:t>
            </a:r>
          </a:p>
          <a:p>
            <a:r>
              <a:rPr lang="en-US" dirty="0">
                <a:solidFill>
                  <a:srgbClr val="0070C0"/>
                </a:solidFill>
              </a:rPr>
              <a:t>b) Molarity of the buffer</a:t>
            </a:r>
          </a:p>
          <a:p>
            <a:r>
              <a:rPr lang="en-US" b="0" dirty="0"/>
              <a:t>M buffer = no. of moles of buffer / V of buffer </a:t>
            </a:r>
            <a:r>
              <a:rPr lang="en-US" b="0" baseline="-25000" dirty="0"/>
              <a:t>(L)</a:t>
            </a:r>
          </a:p>
          <a:p>
            <a:r>
              <a:rPr lang="en-US" b="0" dirty="0"/>
              <a:t>No. of moles of buffer = no of moles A- + no. of moles HA</a:t>
            </a:r>
          </a:p>
          <a:p>
            <a:r>
              <a:rPr lang="en-US" b="0" dirty="0"/>
              <a:t>= 0.05 + 0.125 = 0.175 moles</a:t>
            </a:r>
          </a:p>
          <a:p>
            <a:r>
              <a:rPr lang="en-US" b="0" dirty="0"/>
              <a:t>M </a:t>
            </a:r>
            <a:r>
              <a:rPr lang="en-US" b="0" baseline="-25000" dirty="0"/>
              <a:t>buffer </a:t>
            </a:r>
            <a:r>
              <a:rPr lang="en-US" b="0" dirty="0"/>
              <a:t>= 0.175 / 0.25 = 0.7M</a:t>
            </a:r>
          </a:p>
          <a:p>
            <a:endParaRPr lang="en-US" dirty="0"/>
          </a:p>
        </p:txBody>
      </p:sp>
    </p:spTree>
    <p:extLst>
      <p:ext uri="{BB962C8B-B14F-4D97-AF65-F5344CB8AC3E}">
        <p14:creationId xmlns:p14="http://schemas.microsoft.com/office/powerpoint/2010/main" val="315335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7643CC-E9E7-A44A-9A8E-492E6E1B8204}"/>
              </a:ext>
            </a:extLst>
          </p:cNvPr>
          <p:cNvSpPr>
            <a:spLocks noGrp="1"/>
          </p:cNvSpPr>
          <p:nvPr>
            <p:ph idx="1"/>
          </p:nvPr>
        </p:nvSpPr>
        <p:spPr>
          <a:xfrm>
            <a:off x="457200" y="304800"/>
            <a:ext cx="8305800" cy="6553200"/>
          </a:xfrm>
        </p:spPr>
        <p:txBody>
          <a:bodyPr/>
          <a:lstStyle/>
          <a:p>
            <a:r>
              <a:rPr lang="en-US" dirty="0">
                <a:solidFill>
                  <a:srgbClr val="0070C0"/>
                </a:solidFill>
              </a:rPr>
              <a:t>Blood plasma at pH 7.4 contains 2.4 x 10</a:t>
            </a:r>
            <a:r>
              <a:rPr lang="en-US" baseline="30000" dirty="0">
                <a:solidFill>
                  <a:srgbClr val="0070C0"/>
                </a:solidFill>
              </a:rPr>
              <a:t>-2</a:t>
            </a:r>
            <a:r>
              <a:rPr lang="en-US" dirty="0">
                <a:solidFill>
                  <a:srgbClr val="0070C0"/>
                </a:solidFill>
              </a:rPr>
              <a:t> M H</a:t>
            </a:r>
            <a:r>
              <a:rPr lang="en-US" baseline="-25000" dirty="0">
                <a:solidFill>
                  <a:srgbClr val="0070C0"/>
                </a:solidFill>
              </a:rPr>
              <a:t>2</a:t>
            </a:r>
            <a:r>
              <a:rPr lang="en-US" dirty="0">
                <a:solidFill>
                  <a:srgbClr val="0070C0"/>
                </a:solidFill>
              </a:rPr>
              <a:t>CO</a:t>
            </a:r>
            <a:r>
              <a:rPr lang="en-US" baseline="-25000" dirty="0">
                <a:solidFill>
                  <a:srgbClr val="0070C0"/>
                </a:solidFill>
              </a:rPr>
              <a:t>3 </a:t>
            </a:r>
            <a:r>
              <a:rPr lang="en-US" dirty="0">
                <a:solidFill>
                  <a:srgbClr val="0070C0"/>
                </a:solidFill>
              </a:rPr>
              <a:t>and 1.2 x 10</a:t>
            </a:r>
            <a:r>
              <a:rPr lang="en-US" baseline="30000" dirty="0">
                <a:solidFill>
                  <a:srgbClr val="0070C0"/>
                </a:solidFill>
              </a:rPr>
              <a:t>-3</a:t>
            </a:r>
            <a:r>
              <a:rPr lang="en-US" dirty="0">
                <a:solidFill>
                  <a:srgbClr val="0070C0"/>
                </a:solidFill>
              </a:rPr>
              <a:t> M HCO</a:t>
            </a:r>
            <a:r>
              <a:rPr lang="en-US" baseline="-25000" dirty="0">
                <a:solidFill>
                  <a:srgbClr val="0070C0"/>
                </a:solidFill>
              </a:rPr>
              <a:t>3</a:t>
            </a:r>
            <a:r>
              <a:rPr lang="en-US" baseline="30000" dirty="0">
                <a:solidFill>
                  <a:srgbClr val="0070C0"/>
                </a:solidFill>
              </a:rPr>
              <a:t>-</a:t>
            </a:r>
            <a:r>
              <a:rPr lang="en-US" dirty="0">
                <a:solidFill>
                  <a:srgbClr val="0070C0"/>
                </a:solidFill>
              </a:rPr>
              <a:t>. Calculate the pH after the addition of 3.2 x 10</a:t>
            </a:r>
            <a:r>
              <a:rPr lang="en-US" baseline="30000" dirty="0">
                <a:solidFill>
                  <a:srgbClr val="0070C0"/>
                </a:solidFill>
              </a:rPr>
              <a:t>-3</a:t>
            </a:r>
            <a:r>
              <a:rPr lang="en-US" dirty="0">
                <a:solidFill>
                  <a:srgbClr val="0070C0"/>
                </a:solidFill>
              </a:rPr>
              <a:t> M H+. Assume that the concentration of dissolved H</a:t>
            </a:r>
            <a:r>
              <a:rPr lang="en-US" baseline="-25000" dirty="0">
                <a:solidFill>
                  <a:srgbClr val="0070C0"/>
                </a:solidFill>
              </a:rPr>
              <a:t>2</a:t>
            </a:r>
            <a:r>
              <a:rPr lang="en-US" dirty="0">
                <a:solidFill>
                  <a:srgbClr val="0070C0"/>
                </a:solidFill>
              </a:rPr>
              <a:t>CO</a:t>
            </a:r>
            <a:r>
              <a:rPr lang="en-US" baseline="-25000" dirty="0">
                <a:solidFill>
                  <a:srgbClr val="0070C0"/>
                </a:solidFill>
              </a:rPr>
              <a:t>3 </a:t>
            </a:r>
            <a:r>
              <a:rPr lang="en-US" dirty="0">
                <a:solidFill>
                  <a:srgbClr val="0070C0"/>
                </a:solidFill>
              </a:rPr>
              <a:t>is maintained constant at 2.4 x 10</a:t>
            </a:r>
            <a:r>
              <a:rPr lang="en-US" baseline="30000" dirty="0">
                <a:solidFill>
                  <a:srgbClr val="0070C0"/>
                </a:solidFill>
              </a:rPr>
              <a:t>-2</a:t>
            </a:r>
            <a:r>
              <a:rPr lang="en-US" dirty="0">
                <a:solidFill>
                  <a:srgbClr val="0070C0"/>
                </a:solidFill>
              </a:rPr>
              <a:t> M (</a:t>
            </a:r>
            <a:r>
              <a:rPr lang="en-US" dirty="0" err="1">
                <a:solidFill>
                  <a:srgbClr val="0070C0"/>
                </a:solidFill>
              </a:rPr>
              <a:t>pKa</a:t>
            </a:r>
            <a:r>
              <a:rPr lang="en-US" dirty="0">
                <a:solidFill>
                  <a:srgbClr val="0070C0"/>
                </a:solidFill>
              </a:rPr>
              <a:t> =6.1)?</a:t>
            </a:r>
          </a:p>
          <a:p>
            <a:r>
              <a:rPr lang="en-US" b="0" dirty="0"/>
              <a:t>HCO3</a:t>
            </a:r>
            <a:r>
              <a:rPr lang="en-US" b="0" baseline="30000" dirty="0"/>
              <a:t>-</a:t>
            </a:r>
            <a:r>
              <a:rPr lang="en-US" b="0" dirty="0"/>
              <a:t> + H</a:t>
            </a:r>
            <a:r>
              <a:rPr lang="en-US" b="0" baseline="30000" dirty="0"/>
              <a:t>+</a:t>
            </a:r>
            <a:r>
              <a:rPr lang="en-US" b="0" dirty="0"/>
              <a:t> ------------H</a:t>
            </a:r>
            <a:r>
              <a:rPr lang="en-US" b="0" baseline="-25000" dirty="0"/>
              <a:t>2</a:t>
            </a:r>
            <a:r>
              <a:rPr lang="en-US" b="0" dirty="0"/>
              <a:t>CO</a:t>
            </a:r>
            <a:r>
              <a:rPr lang="en-US" b="0" baseline="-25000" dirty="0"/>
              <a:t>3</a:t>
            </a:r>
          </a:p>
          <a:p>
            <a:r>
              <a:rPr lang="en-US" b="0" dirty="0"/>
              <a:t>[HCO3</a:t>
            </a:r>
            <a:r>
              <a:rPr lang="en-US" b="0" baseline="30000" dirty="0"/>
              <a:t>-</a:t>
            </a:r>
            <a:r>
              <a:rPr lang="en-US" b="0" dirty="0"/>
              <a:t>] = 1.2 x 10</a:t>
            </a:r>
            <a:r>
              <a:rPr lang="en-US" b="0" baseline="30000" dirty="0"/>
              <a:t>-3</a:t>
            </a:r>
            <a:r>
              <a:rPr lang="en-US" b="0" dirty="0"/>
              <a:t> + 3.2 x 10</a:t>
            </a:r>
            <a:r>
              <a:rPr lang="en-US" b="0" baseline="30000" dirty="0"/>
              <a:t>-3</a:t>
            </a:r>
            <a:r>
              <a:rPr lang="en-US" b="0" dirty="0"/>
              <a:t> = 4.4 x 10</a:t>
            </a:r>
            <a:r>
              <a:rPr lang="en-US" b="0" baseline="30000" dirty="0"/>
              <a:t>-3</a:t>
            </a:r>
            <a:r>
              <a:rPr lang="en-US" b="0" dirty="0"/>
              <a:t> M</a:t>
            </a:r>
          </a:p>
          <a:p>
            <a:r>
              <a:rPr lang="en-US" b="0" dirty="0"/>
              <a:t>pH = </a:t>
            </a:r>
            <a:r>
              <a:rPr lang="en-US" b="0" dirty="0" err="1"/>
              <a:t>pKa</a:t>
            </a:r>
            <a:r>
              <a:rPr lang="en-US" b="0" dirty="0"/>
              <a:t> + log (HCO</a:t>
            </a:r>
            <a:r>
              <a:rPr lang="en-US" b="0" baseline="-25000" dirty="0"/>
              <a:t>3</a:t>
            </a:r>
            <a:r>
              <a:rPr lang="en-US" b="0" baseline="30000" dirty="0"/>
              <a:t>-</a:t>
            </a:r>
            <a:r>
              <a:rPr lang="en-US" b="0" dirty="0"/>
              <a:t>/H</a:t>
            </a:r>
            <a:r>
              <a:rPr lang="en-US" b="0" baseline="-25000" dirty="0"/>
              <a:t>2</a:t>
            </a:r>
            <a:r>
              <a:rPr lang="en-US" b="0" dirty="0"/>
              <a:t>CO</a:t>
            </a:r>
            <a:r>
              <a:rPr lang="en-US" b="0" baseline="-25000" dirty="0"/>
              <a:t>3)</a:t>
            </a:r>
          </a:p>
          <a:p>
            <a:r>
              <a:rPr lang="en-US" b="0" dirty="0"/>
              <a:t>pH = 6.1 + log (0.0044/0.024)</a:t>
            </a:r>
          </a:p>
          <a:p>
            <a:r>
              <a:rPr lang="en-US" b="0" dirty="0"/>
              <a:t>pH = 5.32</a:t>
            </a:r>
          </a:p>
          <a:p>
            <a:r>
              <a:rPr lang="en-US" dirty="0">
                <a:solidFill>
                  <a:srgbClr val="0070C0"/>
                </a:solidFill>
              </a:rPr>
              <a:t>Design a shortcut method for preparing a 0.5M Phosphate buffer, pH = 7.0, where only one form of phosphate is provided?</a:t>
            </a:r>
          </a:p>
          <a:p>
            <a:endParaRPr lang="en-US" dirty="0"/>
          </a:p>
        </p:txBody>
      </p:sp>
      <p:pic>
        <p:nvPicPr>
          <p:cNvPr id="4" name="Picture 3">
            <a:extLst>
              <a:ext uri="{FF2B5EF4-FFF2-40B4-BE49-F238E27FC236}">
                <a16:creationId xmlns:a16="http://schemas.microsoft.com/office/drawing/2014/main" id="{D8EBB864-B1DA-B341-9617-AE5388F0C466}"/>
              </a:ext>
            </a:extLst>
          </p:cNvPr>
          <p:cNvPicPr>
            <a:picLocks noChangeAspect="1"/>
          </p:cNvPicPr>
          <p:nvPr/>
        </p:nvPicPr>
        <p:blipFill>
          <a:blip r:embed="rId2"/>
          <a:stretch>
            <a:fillRect/>
          </a:stretch>
        </p:blipFill>
        <p:spPr>
          <a:xfrm>
            <a:off x="1752600" y="4630754"/>
            <a:ext cx="3368973" cy="2074846"/>
          </a:xfrm>
          <a:prstGeom prst="rect">
            <a:avLst/>
          </a:prstGeom>
        </p:spPr>
      </p:pic>
    </p:spTree>
    <p:extLst>
      <p:ext uri="{BB962C8B-B14F-4D97-AF65-F5344CB8AC3E}">
        <p14:creationId xmlns:p14="http://schemas.microsoft.com/office/powerpoint/2010/main" val="95036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43000" y="221536"/>
            <a:ext cx="6019800" cy="1371600"/>
          </a:xfrm>
        </p:spPr>
        <p:txBody>
          <a:bodyPr/>
          <a:lstStyle/>
          <a:p>
            <a:pPr algn="ctr"/>
            <a:r>
              <a:rPr lang="en-US" b="1" dirty="0" err="1">
                <a:solidFill>
                  <a:srgbClr val="C00000"/>
                </a:solidFill>
              </a:rPr>
              <a:t>Spectrophotometry</a:t>
            </a:r>
            <a:r>
              <a:rPr lang="en-US" b="1" dirty="0">
                <a:solidFill>
                  <a:srgbClr val="C00000"/>
                </a:solidFill>
              </a:rPr>
              <a:t> cont’d</a:t>
            </a:r>
          </a:p>
        </p:txBody>
      </p:sp>
      <p:sp>
        <p:nvSpPr>
          <p:cNvPr id="3" name="Content Placeholder 2"/>
          <p:cNvSpPr>
            <a:spLocks noGrp="1"/>
          </p:cNvSpPr>
          <p:nvPr>
            <p:ph idx="1"/>
          </p:nvPr>
        </p:nvSpPr>
        <p:spPr/>
        <p:txBody>
          <a:bodyPr/>
          <a:lstStyle/>
          <a:p>
            <a:r>
              <a:rPr lang="en-US" dirty="0"/>
              <a:t>Wave number is the reciprocal of the wavelength </a:t>
            </a:r>
          </a:p>
          <a:p>
            <a:endParaRPr lang="en-US" dirty="0"/>
          </a:p>
          <a:p>
            <a:pPr>
              <a:buNone/>
            </a:pPr>
            <a:r>
              <a:rPr lang="en-US" dirty="0"/>
              <a:t>		wave number (cm</a:t>
            </a:r>
            <a:r>
              <a:rPr lang="en-US" baseline="30000" dirty="0"/>
              <a:t>-1</a:t>
            </a:r>
            <a:r>
              <a:rPr lang="en-US" dirty="0"/>
              <a:t>) =		</a:t>
            </a:r>
          </a:p>
          <a:p>
            <a:endParaRPr lang="en-US" dirty="0"/>
          </a:p>
        </p:txBody>
      </p:sp>
      <p:sp>
        <p:nvSpPr>
          <p:cNvPr id="5" name="TextBox 4"/>
          <p:cNvSpPr txBox="1"/>
          <p:nvPr/>
        </p:nvSpPr>
        <p:spPr>
          <a:xfrm>
            <a:off x="4399844" y="2391658"/>
            <a:ext cx="457200" cy="400110"/>
          </a:xfrm>
          <a:prstGeom prst="rect">
            <a:avLst/>
          </a:prstGeom>
          <a:noFill/>
        </p:spPr>
        <p:txBody>
          <a:bodyPr wrap="square" rtlCol="0">
            <a:spAutoFit/>
          </a:bodyPr>
          <a:lstStyle/>
          <a:p>
            <a:r>
              <a:rPr lang="en-US" sz="2000" dirty="0"/>
              <a:t>1</a:t>
            </a:r>
          </a:p>
        </p:txBody>
      </p:sp>
      <p:sp>
        <p:nvSpPr>
          <p:cNvPr id="6" name="TextBox 5"/>
          <p:cNvSpPr txBox="1"/>
          <p:nvPr/>
        </p:nvSpPr>
        <p:spPr>
          <a:xfrm>
            <a:off x="4018844" y="2823067"/>
            <a:ext cx="1676400" cy="400110"/>
          </a:xfrm>
          <a:prstGeom prst="rect">
            <a:avLst/>
          </a:prstGeom>
          <a:noFill/>
        </p:spPr>
        <p:txBody>
          <a:bodyPr wrap="square" rtlCol="0">
            <a:spAutoFit/>
          </a:bodyPr>
          <a:lstStyle/>
          <a:p>
            <a:r>
              <a:rPr lang="en-US" sz="2000" dirty="0"/>
              <a:t>Wavelength</a:t>
            </a:r>
            <a:r>
              <a:rPr lang="ar-SA" sz="2000" dirty="0"/>
              <a:t>  </a:t>
            </a:r>
            <a:endParaRPr lang="en-US" sz="2000" dirty="0"/>
          </a:p>
        </p:txBody>
      </p:sp>
      <p:cxnSp>
        <p:nvCxnSpPr>
          <p:cNvPr id="8" name="Straight Connector 7"/>
          <p:cNvCxnSpPr/>
          <p:nvPr/>
        </p:nvCxnSpPr>
        <p:spPr>
          <a:xfrm>
            <a:off x="3990975" y="2777657"/>
            <a:ext cx="1524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332606-B534-EE42-9428-5431265EDBD9}"/>
              </a:ext>
            </a:extLst>
          </p:cNvPr>
          <p:cNvSpPr>
            <a:spLocks noGrp="1"/>
          </p:cNvSpPr>
          <p:nvPr>
            <p:ph idx="1"/>
          </p:nvPr>
        </p:nvSpPr>
        <p:spPr>
          <a:xfrm>
            <a:off x="304800" y="228600"/>
            <a:ext cx="8610600" cy="6477000"/>
          </a:xfrm>
        </p:spPr>
        <p:txBody>
          <a:bodyPr>
            <a:normAutofit/>
          </a:bodyPr>
          <a:lstStyle/>
          <a:p>
            <a:r>
              <a:rPr lang="en-US" dirty="0">
                <a:solidFill>
                  <a:srgbClr val="0070C0"/>
                </a:solidFill>
              </a:rPr>
              <a:t>An enzyme –catalyzed reaction was carried out in a solution containing 0.2M Tris buffer. The pH of the reaction mixture at the start was 7.8. As a result of the reaction, 0.03mole/liter of H+ was produced. (</a:t>
            </a:r>
            <a:r>
              <a:rPr lang="en-US" dirty="0" err="1">
                <a:solidFill>
                  <a:srgbClr val="0070C0"/>
                </a:solidFill>
              </a:rPr>
              <a:t>pKa</a:t>
            </a:r>
            <a:r>
              <a:rPr lang="en-US" dirty="0">
                <a:solidFill>
                  <a:srgbClr val="0070C0"/>
                </a:solidFill>
              </a:rPr>
              <a:t> of Tris = 8.1)</a:t>
            </a:r>
          </a:p>
          <a:p>
            <a:r>
              <a:rPr lang="en-US" dirty="0">
                <a:solidFill>
                  <a:srgbClr val="0070C0"/>
                </a:solidFill>
              </a:rPr>
              <a:t>a) What was </a:t>
            </a:r>
            <a:r>
              <a:rPr lang="en-US" dirty="0">
                <a:solidFill>
                  <a:srgbClr val="C00000"/>
                </a:solidFill>
              </a:rPr>
              <a:t>the ratio </a:t>
            </a:r>
            <a:r>
              <a:rPr lang="en-US" dirty="0">
                <a:solidFill>
                  <a:srgbClr val="0070C0"/>
                </a:solidFill>
              </a:rPr>
              <a:t>of Tris</a:t>
            </a:r>
            <a:r>
              <a:rPr lang="en-US" baseline="30000" dirty="0">
                <a:solidFill>
                  <a:srgbClr val="0070C0"/>
                </a:solidFill>
              </a:rPr>
              <a:t>+</a:t>
            </a:r>
            <a:r>
              <a:rPr lang="en-US" dirty="0">
                <a:solidFill>
                  <a:srgbClr val="0070C0"/>
                </a:solidFill>
              </a:rPr>
              <a:t> (conjugate acid) / Tris</a:t>
            </a:r>
            <a:r>
              <a:rPr lang="en-US" baseline="30000" dirty="0">
                <a:solidFill>
                  <a:srgbClr val="0070C0"/>
                </a:solidFill>
              </a:rPr>
              <a:t>0</a:t>
            </a:r>
            <a:r>
              <a:rPr lang="en-US" dirty="0">
                <a:solidFill>
                  <a:srgbClr val="0070C0"/>
                </a:solidFill>
              </a:rPr>
              <a:t> (conjugate base) at the start of the reaction?</a:t>
            </a:r>
          </a:p>
          <a:p>
            <a:r>
              <a:rPr lang="en-US" b="0" dirty="0"/>
              <a:t>pH = </a:t>
            </a:r>
            <a:r>
              <a:rPr lang="en-US" b="0" dirty="0" err="1"/>
              <a:t>pKa</a:t>
            </a:r>
            <a:r>
              <a:rPr lang="en-US" b="0" dirty="0"/>
              <a:t> + log Tris</a:t>
            </a:r>
            <a:r>
              <a:rPr lang="en-US" b="0" baseline="30000" dirty="0"/>
              <a:t>0</a:t>
            </a:r>
            <a:r>
              <a:rPr lang="en-US" b="0" dirty="0"/>
              <a:t>/ Tris</a:t>
            </a:r>
            <a:r>
              <a:rPr lang="en-US" b="0" baseline="30000" dirty="0"/>
              <a:t>+</a:t>
            </a:r>
            <a:r>
              <a:rPr lang="en-US" b="0" dirty="0"/>
              <a:t> </a:t>
            </a:r>
          </a:p>
          <a:p>
            <a:r>
              <a:rPr lang="en-US" b="0" dirty="0"/>
              <a:t>7.8 = 8.1 + log Tris</a:t>
            </a:r>
            <a:r>
              <a:rPr lang="en-US" b="0" baseline="30000" dirty="0"/>
              <a:t>0</a:t>
            </a:r>
            <a:r>
              <a:rPr lang="en-US" b="0" dirty="0"/>
              <a:t>/ Tris</a:t>
            </a:r>
            <a:r>
              <a:rPr lang="en-US" b="0" baseline="30000" dirty="0"/>
              <a:t>+</a:t>
            </a:r>
            <a:r>
              <a:rPr lang="en-US" b="0" dirty="0"/>
              <a:t> </a:t>
            </a:r>
          </a:p>
          <a:p>
            <a:r>
              <a:rPr lang="en-US" b="0" dirty="0"/>
              <a:t>-0.3 =log Tris</a:t>
            </a:r>
            <a:r>
              <a:rPr lang="en-US" b="0" baseline="30000" dirty="0"/>
              <a:t>0</a:t>
            </a:r>
            <a:r>
              <a:rPr lang="en-US" b="0" dirty="0"/>
              <a:t>/ Tris</a:t>
            </a:r>
            <a:r>
              <a:rPr lang="en-US" b="0" baseline="30000" dirty="0"/>
              <a:t>+</a:t>
            </a:r>
            <a:r>
              <a:rPr lang="en-US" b="0" dirty="0"/>
              <a:t> </a:t>
            </a:r>
          </a:p>
          <a:p>
            <a:r>
              <a:rPr lang="en-US" b="0" dirty="0"/>
              <a:t>+0.3 =log Tris</a:t>
            </a:r>
            <a:r>
              <a:rPr lang="en-US" b="0" baseline="30000" dirty="0"/>
              <a:t>+</a:t>
            </a:r>
            <a:r>
              <a:rPr lang="en-US" b="0" dirty="0"/>
              <a:t>/ Tris</a:t>
            </a:r>
            <a:r>
              <a:rPr lang="en-US" b="0" baseline="30000" dirty="0"/>
              <a:t>0 </a:t>
            </a:r>
            <a:r>
              <a:rPr lang="en-US" b="0" dirty="0"/>
              <a:t>(to get red of –</a:t>
            </a:r>
            <a:r>
              <a:rPr lang="en-US" b="0" dirty="0" err="1"/>
              <a:t>ve</a:t>
            </a:r>
            <a:r>
              <a:rPr lang="en-US" b="0" dirty="0"/>
              <a:t> , multiply by (-1) and reverse the fraction in the opposite side)</a:t>
            </a:r>
          </a:p>
          <a:p>
            <a:r>
              <a:rPr lang="en-US" b="0" dirty="0"/>
              <a:t>+ 0.3 = log Tris</a:t>
            </a:r>
            <a:r>
              <a:rPr lang="en-US" b="0" baseline="30000" dirty="0"/>
              <a:t>+</a:t>
            </a:r>
            <a:r>
              <a:rPr lang="en-US" b="0" dirty="0"/>
              <a:t>/ Tris</a:t>
            </a:r>
            <a:r>
              <a:rPr lang="en-US" b="0" baseline="30000" dirty="0"/>
              <a:t>0</a:t>
            </a:r>
            <a:r>
              <a:rPr lang="en-US" b="0" dirty="0"/>
              <a:t>   (take antilog)</a:t>
            </a:r>
          </a:p>
          <a:p>
            <a:r>
              <a:rPr lang="en-US" b="0" dirty="0"/>
              <a:t>Tris</a:t>
            </a:r>
            <a:r>
              <a:rPr lang="en-US" b="0" baseline="30000" dirty="0"/>
              <a:t>+</a:t>
            </a:r>
            <a:r>
              <a:rPr lang="en-US" b="0" dirty="0"/>
              <a:t>/ Tris</a:t>
            </a:r>
            <a:r>
              <a:rPr lang="en-US" b="0" baseline="30000" dirty="0"/>
              <a:t>0</a:t>
            </a:r>
            <a:r>
              <a:rPr lang="en-US" b="0" dirty="0"/>
              <a:t> = antilog of 0.3 = 2 </a:t>
            </a:r>
          </a:p>
          <a:p>
            <a:r>
              <a:rPr lang="en-US" b="0" dirty="0"/>
              <a:t>The ratio is Tris</a:t>
            </a:r>
            <a:r>
              <a:rPr lang="en-US" b="0" baseline="30000" dirty="0"/>
              <a:t>+</a:t>
            </a:r>
            <a:r>
              <a:rPr lang="en-US" b="0" dirty="0"/>
              <a:t>/ Tris</a:t>
            </a:r>
            <a:r>
              <a:rPr lang="en-US" b="0" baseline="30000" dirty="0"/>
              <a:t>0</a:t>
            </a:r>
            <a:r>
              <a:rPr lang="en-US" b="0" dirty="0"/>
              <a:t> =2/1</a:t>
            </a:r>
          </a:p>
          <a:p>
            <a:endParaRPr lang="en-US" dirty="0"/>
          </a:p>
          <a:p>
            <a:endParaRPr lang="en-US" dirty="0"/>
          </a:p>
        </p:txBody>
      </p:sp>
    </p:spTree>
    <p:extLst>
      <p:ext uri="{BB962C8B-B14F-4D97-AF65-F5344CB8AC3E}">
        <p14:creationId xmlns:p14="http://schemas.microsoft.com/office/powerpoint/2010/main" val="308028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332606-B534-EE42-9428-5431265EDBD9}"/>
              </a:ext>
            </a:extLst>
          </p:cNvPr>
          <p:cNvSpPr>
            <a:spLocks noGrp="1"/>
          </p:cNvSpPr>
          <p:nvPr>
            <p:ph idx="1"/>
          </p:nvPr>
        </p:nvSpPr>
        <p:spPr>
          <a:xfrm>
            <a:off x="381000" y="442118"/>
            <a:ext cx="8382000" cy="5973763"/>
          </a:xfrm>
        </p:spPr>
        <p:txBody>
          <a:bodyPr>
            <a:normAutofit fontScale="92500" lnSpcReduction="10000"/>
          </a:bodyPr>
          <a:lstStyle/>
          <a:p>
            <a:r>
              <a:rPr lang="en-US" dirty="0">
                <a:solidFill>
                  <a:srgbClr val="0070C0"/>
                </a:solidFill>
              </a:rPr>
              <a:t>b) What are the concentrations of Tris </a:t>
            </a:r>
            <a:r>
              <a:rPr lang="en-US" baseline="30000" dirty="0">
                <a:solidFill>
                  <a:srgbClr val="0070C0"/>
                </a:solidFill>
              </a:rPr>
              <a:t>+</a:t>
            </a:r>
            <a:r>
              <a:rPr lang="en-US" dirty="0">
                <a:solidFill>
                  <a:srgbClr val="0070C0"/>
                </a:solidFill>
              </a:rPr>
              <a:t> and Tris</a:t>
            </a:r>
            <a:r>
              <a:rPr lang="en-US" baseline="30000" dirty="0">
                <a:solidFill>
                  <a:srgbClr val="0070C0"/>
                </a:solidFill>
              </a:rPr>
              <a:t>0</a:t>
            </a:r>
            <a:r>
              <a:rPr lang="en-US" dirty="0">
                <a:solidFill>
                  <a:srgbClr val="0070C0"/>
                </a:solidFill>
              </a:rPr>
              <a:t> at the start of the reaction?</a:t>
            </a:r>
          </a:p>
          <a:p>
            <a:r>
              <a:rPr lang="en-US" dirty="0"/>
              <a:t>-From the ratio above: Tris </a:t>
            </a:r>
            <a:r>
              <a:rPr lang="en-US" baseline="30000" dirty="0"/>
              <a:t>+</a:t>
            </a:r>
            <a:r>
              <a:rPr lang="en-US" dirty="0"/>
              <a:t> = 2 , Tris </a:t>
            </a:r>
            <a:r>
              <a:rPr lang="en-US" baseline="30000" dirty="0"/>
              <a:t>0</a:t>
            </a:r>
            <a:r>
              <a:rPr lang="en-US" dirty="0"/>
              <a:t> =1 -------- total components in the solution =2+1=3</a:t>
            </a:r>
          </a:p>
          <a:p>
            <a:r>
              <a:rPr lang="en-US" dirty="0"/>
              <a:t>-</a:t>
            </a:r>
            <a:r>
              <a:rPr lang="en-US" b="0" dirty="0"/>
              <a:t>For [Tris+], multiply the concentration of buffer by 2/3 </a:t>
            </a:r>
          </a:p>
          <a:p>
            <a:r>
              <a:rPr lang="en-US" b="0" dirty="0"/>
              <a:t>[Tris+] = 𝟐/𝟑 x 0.2 = 0.133M</a:t>
            </a:r>
          </a:p>
          <a:p>
            <a:r>
              <a:rPr lang="en-US" b="0" dirty="0"/>
              <a:t>For [Tris</a:t>
            </a:r>
            <a:r>
              <a:rPr lang="en-US" b="0" baseline="30000" dirty="0"/>
              <a:t>0</a:t>
            </a:r>
            <a:r>
              <a:rPr lang="en-US" b="0" dirty="0"/>
              <a:t>], multiply the concentration of buffer by 1/3</a:t>
            </a:r>
          </a:p>
          <a:p>
            <a:r>
              <a:rPr lang="en-US" b="0" dirty="0"/>
              <a:t>[Tris0] = 𝟏/𝟑 x 0.2 = 0.067M</a:t>
            </a:r>
          </a:p>
          <a:p>
            <a:r>
              <a:rPr lang="en-US" b="0" dirty="0"/>
              <a:t>Check: The pH is less than the </a:t>
            </a:r>
            <a:r>
              <a:rPr lang="en-US" b="0" dirty="0" err="1"/>
              <a:t>pKa</a:t>
            </a:r>
            <a:r>
              <a:rPr lang="en-US" b="0" dirty="0"/>
              <a:t> ; [conjugate acid] &gt; [conjugate base]; 0.133M&gt;0.067M</a:t>
            </a:r>
          </a:p>
          <a:p>
            <a:r>
              <a:rPr lang="en-US" dirty="0">
                <a:solidFill>
                  <a:srgbClr val="0070C0"/>
                </a:solidFill>
              </a:rPr>
              <a:t>c) Write the chemical equation showing how the Tris buffer maintained a near constant </a:t>
            </a:r>
            <a:r>
              <a:rPr lang="en-US" dirty="0" err="1">
                <a:solidFill>
                  <a:srgbClr val="0070C0"/>
                </a:solidFill>
              </a:rPr>
              <a:t>pH.</a:t>
            </a:r>
            <a:endParaRPr lang="en-US" dirty="0">
              <a:solidFill>
                <a:srgbClr val="0070C0"/>
              </a:solidFill>
            </a:endParaRPr>
          </a:p>
          <a:p>
            <a:r>
              <a:rPr lang="en-US" dirty="0"/>
              <a:t>-The conjugate base reacts with the excess H+:</a:t>
            </a:r>
          </a:p>
          <a:p>
            <a:r>
              <a:rPr lang="en-US" dirty="0"/>
              <a:t>Tris</a:t>
            </a:r>
            <a:r>
              <a:rPr lang="en-US" baseline="30000" dirty="0"/>
              <a:t>0</a:t>
            </a:r>
            <a:r>
              <a:rPr lang="en-US" dirty="0"/>
              <a:t> + H</a:t>
            </a:r>
            <a:r>
              <a:rPr lang="en-US" baseline="30000" dirty="0"/>
              <a:t>+</a:t>
            </a:r>
            <a:r>
              <a:rPr lang="en-US" dirty="0"/>
              <a:t> ------------Tris</a:t>
            </a:r>
            <a:r>
              <a:rPr lang="en-US" baseline="30000" dirty="0"/>
              <a:t>+</a:t>
            </a:r>
          </a:p>
          <a:p>
            <a:r>
              <a:rPr lang="en-US" dirty="0">
                <a:solidFill>
                  <a:srgbClr val="0070C0"/>
                </a:solidFill>
              </a:rPr>
              <a:t>What are the concentrations of Tris</a:t>
            </a:r>
            <a:r>
              <a:rPr lang="en-US" baseline="30000" dirty="0">
                <a:solidFill>
                  <a:srgbClr val="0070C0"/>
                </a:solidFill>
              </a:rPr>
              <a:t>+</a:t>
            </a:r>
            <a:r>
              <a:rPr lang="en-US" dirty="0">
                <a:solidFill>
                  <a:srgbClr val="0070C0"/>
                </a:solidFill>
              </a:rPr>
              <a:t> and Tris</a:t>
            </a:r>
            <a:r>
              <a:rPr lang="en-US" baseline="30000" dirty="0">
                <a:solidFill>
                  <a:srgbClr val="0070C0"/>
                </a:solidFill>
              </a:rPr>
              <a:t>0</a:t>
            </a:r>
            <a:r>
              <a:rPr lang="en-US" dirty="0">
                <a:solidFill>
                  <a:srgbClr val="0070C0"/>
                </a:solidFill>
              </a:rPr>
              <a:t> at the end of the reaction?</a:t>
            </a:r>
          </a:p>
          <a:p>
            <a:r>
              <a:rPr lang="en-US" b="0" dirty="0"/>
              <a:t>As a result of the reaction, 0.03 mole/ liter of H+ was produced, the amounts of Tris+ and Tris</a:t>
            </a:r>
            <a:r>
              <a:rPr lang="en-US" b="0" baseline="30000" dirty="0"/>
              <a:t>0</a:t>
            </a:r>
          </a:p>
          <a:p>
            <a:r>
              <a:rPr lang="en-US" b="0" dirty="0"/>
              <a:t>change as (Tris</a:t>
            </a:r>
            <a:r>
              <a:rPr lang="en-US" b="0" baseline="30000" dirty="0"/>
              <a:t>0</a:t>
            </a:r>
            <a:r>
              <a:rPr lang="en-US" b="0" dirty="0"/>
              <a:t> reacts with H</a:t>
            </a:r>
            <a:r>
              <a:rPr lang="en-US" b="0" baseline="30000" dirty="0"/>
              <a:t>+</a:t>
            </a:r>
            <a:r>
              <a:rPr lang="en-US" b="0" dirty="0"/>
              <a:t> released to produce more Tris+):</a:t>
            </a:r>
          </a:p>
          <a:p>
            <a:r>
              <a:rPr lang="en-US" b="0" dirty="0"/>
              <a:t>[Tris</a:t>
            </a:r>
            <a:r>
              <a:rPr lang="en-US" b="0" baseline="30000" dirty="0"/>
              <a:t>+</a:t>
            </a:r>
            <a:r>
              <a:rPr lang="en-US" b="0" dirty="0"/>
              <a:t>] = 0.133 + 0.03 = 0.163 M</a:t>
            </a:r>
          </a:p>
          <a:p>
            <a:r>
              <a:rPr lang="en-US" b="0" dirty="0"/>
              <a:t>[Tris</a:t>
            </a:r>
            <a:r>
              <a:rPr lang="en-US" b="0" baseline="30000" dirty="0"/>
              <a:t>0</a:t>
            </a:r>
            <a:r>
              <a:rPr lang="en-US" b="0" dirty="0"/>
              <a:t>] = 0.067 – 0.03 = 0.037 M</a:t>
            </a:r>
          </a:p>
          <a:p>
            <a:endParaRPr lang="en-US" dirty="0"/>
          </a:p>
        </p:txBody>
      </p:sp>
    </p:spTree>
    <p:extLst>
      <p:ext uri="{BB962C8B-B14F-4D97-AF65-F5344CB8AC3E}">
        <p14:creationId xmlns:p14="http://schemas.microsoft.com/office/powerpoint/2010/main" val="194896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77B3A5-6ADE-3247-9DB1-09920E6607AD}"/>
              </a:ext>
            </a:extLst>
          </p:cNvPr>
          <p:cNvSpPr>
            <a:spLocks noGrp="1"/>
          </p:cNvSpPr>
          <p:nvPr>
            <p:ph idx="1"/>
          </p:nvPr>
        </p:nvSpPr>
        <p:spPr>
          <a:xfrm>
            <a:off x="457200" y="152400"/>
            <a:ext cx="8382000" cy="6553200"/>
          </a:xfrm>
        </p:spPr>
        <p:txBody>
          <a:bodyPr/>
          <a:lstStyle/>
          <a:p>
            <a:r>
              <a:rPr lang="en-US" dirty="0">
                <a:solidFill>
                  <a:srgbClr val="0070C0"/>
                </a:solidFill>
              </a:rPr>
              <a:t>e) What was the final pH of the reaction mixture?</a:t>
            </a:r>
          </a:p>
          <a:p>
            <a:r>
              <a:rPr lang="en-US" b="0" dirty="0"/>
              <a:t>pH = </a:t>
            </a:r>
            <a:r>
              <a:rPr lang="en-US" b="0" dirty="0" err="1"/>
              <a:t>pKa</a:t>
            </a:r>
            <a:r>
              <a:rPr lang="en-US" b="0" dirty="0"/>
              <a:t> + log Tris</a:t>
            </a:r>
            <a:r>
              <a:rPr lang="en-US" b="0" baseline="30000" dirty="0"/>
              <a:t>0</a:t>
            </a:r>
            <a:r>
              <a:rPr lang="en-US" b="0" dirty="0"/>
              <a:t>/ Tris</a:t>
            </a:r>
            <a:r>
              <a:rPr lang="en-US" b="0" baseline="30000" dirty="0"/>
              <a:t>+</a:t>
            </a:r>
            <a:r>
              <a:rPr lang="en-US" b="0" dirty="0"/>
              <a:t> </a:t>
            </a:r>
          </a:p>
          <a:p>
            <a:r>
              <a:rPr lang="en-US" b="0" dirty="0"/>
              <a:t>pH = 8.1 + log 0.037/0.163</a:t>
            </a:r>
          </a:p>
          <a:p>
            <a:r>
              <a:rPr lang="en-US" b="0" dirty="0"/>
              <a:t>pH= 7.456</a:t>
            </a:r>
          </a:p>
          <a:p>
            <a:endParaRPr lang="en-US" b="0" dirty="0"/>
          </a:p>
          <a:p>
            <a:r>
              <a:rPr lang="en-US" dirty="0">
                <a:solidFill>
                  <a:srgbClr val="0070C0"/>
                </a:solidFill>
              </a:rPr>
              <a:t>f) What would the final pH be if no buffer were present?</a:t>
            </a:r>
          </a:p>
          <a:p>
            <a:r>
              <a:rPr lang="en-US" b="0" dirty="0"/>
              <a:t>If no buffer were present, the production of 0.03M H+ would bring the pH to:</a:t>
            </a:r>
          </a:p>
          <a:p>
            <a:r>
              <a:rPr lang="en-US" b="0" dirty="0"/>
              <a:t>pH = - log [H</a:t>
            </a:r>
            <a:r>
              <a:rPr lang="en-US" b="0" baseline="30000" dirty="0"/>
              <a:t>+</a:t>
            </a:r>
            <a:r>
              <a:rPr lang="en-US" b="0" dirty="0"/>
              <a:t>]</a:t>
            </a:r>
          </a:p>
          <a:p>
            <a:r>
              <a:rPr lang="en-US" b="0" dirty="0"/>
              <a:t>pH = -log 0.03 </a:t>
            </a:r>
          </a:p>
          <a:p>
            <a:r>
              <a:rPr lang="en-US" b="0" dirty="0"/>
              <a:t> pH = 1.52</a:t>
            </a:r>
          </a:p>
          <a:p>
            <a:endParaRPr lang="en-US" dirty="0"/>
          </a:p>
        </p:txBody>
      </p:sp>
    </p:spTree>
    <p:extLst>
      <p:ext uri="{BB962C8B-B14F-4D97-AF65-F5344CB8AC3E}">
        <p14:creationId xmlns:p14="http://schemas.microsoft.com/office/powerpoint/2010/main" val="279398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C692C-904D-DF45-9002-FA6B3A94E38B}"/>
              </a:ext>
            </a:extLst>
          </p:cNvPr>
          <p:cNvSpPr>
            <a:spLocks noGrp="1"/>
          </p:cNvSpPr>
          <p:nvPr>
            <p:ph idx="1"/>
          </p:nvPr>
        </p:nvSpPr>
        <p:spPr>
          <a:xfrm>
            <a:off x="533400" y="76200"/>
            <a:ext cx="8305800" cy="6781800"/>
          </a:xfrm>
        </p:spPr>
        <p:txBody>
          <a:bodyPr>
            <a:normAutofit/>
          </a:bodyPr>
          <a:lstStyle/>
          <a:p>
            <a:r>
              <a:rPr lang="en-US" dirty="0">
                <a:solidFill>
                  <a:srgbClr val="0070C0"/>
                </a:solidFill>
              </a:rPr>
              <a:t>What volume of glacial acetic acid (density 1.06g/ml, </a:t>
            </a:r>
            <a:r>
              <a:rPr lang="en-US" dirty="0" err="1">
                <a:solidFill>
                  <a:srgbClr val="0070C0"/>
                </a:solidFill>
              </a:rPr>
              <a:t>mwt</a:t>
            </a:r>
            <a:r>
              <a:rPr lang="en-US" dirty="0">
                <a:solidFill>
                  <a:srgbClr val="0070C0"/>
                </a:solidFill>
              </a:rPr>
              <a:t>= 60.05g/mol) and what weight of solid potassium acetate (</a:t>
            </a:r>
            <a:r>
              <a:rPr lang="en-US" dirty="0" err="1">
                <a:solidFill>
                  <a:srgbClr val="0070C0"/>
                </a:solidFill>
              </a:rPr>
              <a:t>mwt</a:t>
            </a:r>
            <a:r>
              <a:rPr lang="en-US" dirty="0">
                <a:solidFill>
                  <a:srgbClr val="0070C0"/>
                </a:solidFill>
              </a:rPr>
              <a:t>= 98.142 g/mol) are required to prepare 5L of 0.2M acetate buffer, pH = 5.0, </a:t>
            </a:r>
            <a:r>
              <a:rPr lang="en-US" dirty="0" err="1">
                <a:solidFill>
                  <a:srgbClr val="0070C0"/>
                </a:solidFill>
              </a:rPr>
              <a:t>pKa</a:t>
            </a:r>
            <a:r>
              <a:rPr lang="en-US" dirty="0">
                <a:solidFill>
                  <a:srgbClr val="0070C0"/>
                </a:solidFill>
              </a:rPr>
              <a:t> =4.77?</a:t>
            </a:r>
          </a:p>
          <a:p>
            <a:r>
              <a:rPr lang="en-US" sz="1600" b="0" dirty="0"/>
              <a:t>pH = </a:t>
            </a:r>
            <a:r>
              <a:rPr lang="en-US" sz="1600" b="0" dirty="0" err="1"/>
              <a:t>pKa</a:t>
            </a:r>
            <a:r>
              <a:rPr lang="en-US" sz="1600" b="0" dirty="0"/>
              <a:t> + log CH</a:t>
            </a:r>
            <a:r>
              <a:rPr lang="en-US" sz="1600" b="0" baseline="-25000" dirty="0"/>
              <a:t>3</a:t>
            </a:r>
            <a:r>
              <a:rPr lang="en-US" sz="1600" b="0" dirty="0"/>
              <a:t>COOK (A-)/CH</a:t>
            </a:r>
            <a:r>
              <a:rPr lang="en-US" sz="1600" b="0" baseline="-25000" dirty="0"/>
              <a:t>3</a:t>
            </a:r>
            <a:r>
              <a:rPr lang="en-US" sz="1600" b="0" dirty="0"/>
              <a:t>COOH (HA);   </a:t>
            </a:r>
          </a:p>
          <a:p>
            <a:r>
              <a:rPr lang="en-US" sz="1600" b="0" dirty="0"/>
              <a:t>Assume [A-] = y , [HA] = 0.2 –y</a:t>
            </a:r>
          </a:p>
          <a:p>
            <a:r>
              <a:rPr lang="en-US" sz="1600" b="0" dirty="0"/>
              <a:t>5 = 4.77 + log [y  / (0.2 –y)]</a:t>
            </a:r>
          </a:p>
          <a:p>
            <a:r>
              <a:rPr lang="en-US" sz="1600" b="0" dirty="0"/>
              <a:t>0.23 =  y  / (0.2 –y).   (after antilog) 0.3396 – 1.698 y = y </a:t>
            </a:r>
          </a:p>
          <a:p>
            <a:r>
              <a:rPr lang="en-US" sz="1600" b="0" dirty="0"/>
              <a:t>0.3396 = 2.698y </a:t>
            </a:r>
          </a:p>
          <a:p>
            <a:r>
              <a:rPr lang="en-US" sz="1600" b="0" dirty="0"/>
              <a:t>y = 0.3396/2.698</a:t>
            </a:r>
          </a:p>
          <a:p>
            <a:r>
              <a:rPr lang="en-US" sz="1600" b="0" dirty="0"/>
              <a:t>[A-] = y = 0.126M ; [HA] = 0.2 – 0.126= 0.074 M</a:t>
            </a:r>
          </a:p>
          <a:p>
            <a:r>
              <a:rPr lang="en-US" sz="1600" b="0" dirty="0"/>
              <a:t>no. of moles of A- = M x V (L) = 0.126 x 5 = 0.63 moles</a:t>
            </a:r>
          </a:p>
          <a:p>
            <a:r>
              <a:rPr lang="en-US" sz="1600" b="0" dirty="0"/>
              <a:t>no. of moles of HA = M x V (L) = 0.074 x 5 = 0.37 moles</a:t>
            </a:r>
          </a:p>
          <a:p>
            <a:r>
              <a:rPr lang="en-US" sz="1600" b="0" dirty="0"/>
              <a:t>wt. of A- = no. of moles x </a:t>
            </a:r>
            <a:r>
              <a:rPr lang="en-US" sz="1600" b="0" dirty="0" err="1"/>
              <a:t>mwt</a:t>
            </a:r>
            <a:r>
              <a:rPr lang="en-US" sz="1600" b="0" dirty="0"/>
              <a:t> = 0.63 x 98.142 = 61.8 g</a:t>
            </a:r>
          </a:p>
          <a:p>
            <a:r>
              <a:rPr lang="en-US" sz="1600" b="0" dirty="0" err="1"/>
              <a:t>wt</a:t>
            </a:r>
            <a:r>
              <a:rPr lang="en-US" sz="1600" b="0" dirty="0"/>
              <a:t> of HA= no. of moles x </a:t>
            </a:r>
            <a:r>
              <a:rPr lang="en-US" sz="1600" b="0" dirty="0" err="1"/>
              <a:t>mwt</a:t>
            </a:r>
            <a:r>
              <a:rPr lang="en-US" sz="1600" b="0" dirty="0"/>
              <a:t> = 0.37 x 60.05 = 22.2 g</a:t>
            </a:r>
          </a:p>
          <a:p>
            <a:r>
              <a:rPr lang="en-US" sz="1600" b="0" dirty="0"/>
              <a:t>Note: To calculate volume of glacial acetic acid (HA): d = </a:t>
            </a:r>
            <a:r>
              <a:rPr lang="en-US" sz="1600" b="0" dirty="0" err="1"/>
              <a:t>wt</a:t>
            </a:r>
            <a:r>
              <a:rPr lang="en-US" sz="1600" b="0" dirty="0"/>
              <a:t> (g) / V(ml) </a:t>
            </a:r>
          </a:p>
          <a:p>
            <a:r>
              <a:rPr lang="en-US" sz="1600" b="0" dirty="0"/>
              <a:t>V(ml) = </a:t>
            </a:r>
            <a:r>
              <a:rPr lang="en-US" sz="1600" b="0" dirty="0" err="1"/>
              <a:t>wt</a:t>
            </a:r>
            <a:r>
              <a:rPr lang="en-US" sz="1600" b="0" dirty="0"/>
              <a:t>(g) / d</a:t>
            </a:r>
          </a:p>
          <a:p>
            <a:r>
              <a:rPr lang="en-US" sz="1600" b="0" dirty="0"/>
              <a:t>V of HA= 22.2 / 1.06 = 20.9 ml</a:t>
            </a:r>
          </a:p>
          <a:p>
            <a:r>
              <a:rPr lang="en-US" sz="1600" b="0" dirty="0"/>
              <a:t>To prepare 5L this buffer----------dissolve 61.8 g of potassium acetate in 20.9 ml of glacial acetic acid, then complete to the final volume of 5 liter and check </a:t>
            </a:r>
            <a:r>
              <a:rPr lang="en-US" sz="1600" b="0" dirty="0" err="1"/>
              <a:t>pH.</a:t>
            </a:r>
            <a:endParaRPr lang="en-US" sz="1600" b="0" dirty="0"/>
          </a:p>
          <a:p>
            <a:endParaRPr lang="en-US" dirty="0"/>
          </a:p>
        </p:txBody>
      </p:sp>
    </p:spTree>
    <p:extLst>
      <p:ext uri="{BB962C8B-B14F-4D97-AF65-F5344CB8AC3E}">
        <p14:creationId xmlns:p14="http://schemas.microsoft.com/office/powerpoint/2010/main" val="7609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332606-B534-EE42-9428-5431265EDBD9}"/>
              </a:ext>
            </a:extLst>
          </p:cNvPr>
          <p:cNvSpPr>
            <a:spLocks noGrp="1"/>
          </p:cNvSpPr>
          <p:nvPr>
            <p:ph idx="1"/>
          </p:nvPr>
        </p:nvSpPr>
        <p:spPr>
          <a:xfrm>
            <a:off x="457200" y="381000"/>
            <a:ext cx="8458200" cy="6172200"/>
          </a:xfrm>
        </p:spPr>
        <p:txBody>
          <a:bodyPr>
            <a:normAutofit/>
          </a:bodyPr>
          <a:lstStyle/>
          <a:p>
            <a:r>
              <a:rPr lang="en-US" dirty="0">
                <a:solidFill>
                  <a:srgbClr val="0070C0"/>
                </a:solidFill>
              </a:rPr>
              <a:t>Describe the preparation of 40 L of 0.02M of phosphate buffer, pH 6.9 starting from solid Na</a:t>
            </a:r>
            <a:r>
              <a:rPr lang="en-US" baseline="-25000" dirty="0">
                <a:solidFill>
                  <a:srgbClr val="0070C0"/>
                </a:solidFill>
              </a:rPr>
              <a:t>3</a:t>
            </a:r>
            <a:r>
              <a:rPr lang="en-US" dirty="0">
                <a:solidFill>
                  <a:srgbClr val="0070C0"/>
                </a:solidFill>
              </a:rPr>
              <a:t>PO</a:t>
            </a:r>
            <a:r>
              <a:rPr lang="en-US" baseline="-25000" dirty="0">
                <a:solidFill>
                  <a:srgbClr val="0070C0"/>
                </a:solidFill>
              </a:rPr>
              <a:t>4</a:t>
            </a:r>
            <a:r>
              <a:rPr lang="en-US" dirty="0">
                <a:solidFill>
                  <a:srgbClr val="0070C0"/>
                </a:solidFill>
              </a:rPr>
              <a:t> (</a:t>
            </a:r>
            <a:r>
              <a:rPr lang="en-US" dirty="0" err="1">
                <a:solidFill>
                  <a:srgbClr val="0070C0"/>
                </a:solidFill>
              </a:rPr>
              <a:t>mwt</a:t>
            </a:r>
            <a:r>
              <a:rPr lang="en-US" dirty="0">
                <a:solidFill>
                  <a:srgbClr val="0070C0"/>
                </a:solidFill>
              </a:rPr>
              <a:t> =163.9 g/mol) and 1M HCl.</a:t>
            </a:r>
          </a:p>
          <a:p>
            <a:r>
              <a:rPr lang="en-US" b="0" dirty="0">
                <a:solidFill>
                  <a:srgbClr val="0070C0"/>
                </a:solidFill>
              </a:rPr>
              <a:t>Buffer components are: H</a:t>
            </a:r>
            <a:r>
              <a:rPr lang="en-US" b="0" baseline="-25000" dirty="0">
                <a:solidFill>
                  <a:srgbClr val="0070C0"/>
                </a:solidFill>
              </a:rPr>
              <a:t>2</a:t>
            </a:r>
            <a:r>
              <a:rPr lang="en-US" b="0" dirty="0">
                <a:solidFill>
                  <a:srgbClr val="0070C0"/>
                </a:solidFill>
              </a:rPr>
              <a:t>PO</a:t>
            </a:r>
            <a:r>
              <a:rPr lang="en-US" b="0" baseline="-25000" dirty="0">
                <a:solidFill>
                  <a:srgbClr val="0070C0"/>
                </a:solidFill>
              </a:rPr>
              <a:t>4</a:t>
            </a:r>
            <a:r>
              <a:rPr lang="en-US" b="0" baseline="30000" dirty="0">
                <a:solidFill>
                  <a:srgbClr val="0070C0"/>
                </a:solidFill>
              </a:rPr>
              <a:t>-</a:t>
            </a:r>
            <a:r>
              <a:rPr lang="en-US" b="0" dirty="0">
                <a:solidFill>
                  <a:srgbClr val="0070C0"/>
                </a:solidFill>
              </a:rPr>
              <a:t> and HPO</a:t>
            </a:r>
            <a:r>
              <a:rPr lang="en-US" b="0" baseline="-25000" dirty="0">
                <a:solidFill>
                  <a:srgbClr val="0070C0"/>
                </a:solidFill>
              </a:rPr>
              <a:t>4</a:t>
            </a:r>
            <a:r>
              <a:rPr lang="en-US" b="0" baseline="30000" dirty="0">
                <a:solidFill>
                  <a:srgbClr val="0070C0"/>
                </a:solidFill>
              </a:rPr>
              <a:t>-2</a:t>
            </a:r>
            <a:r>
              <a:rPr lang="en-US" b="0" dirty="0">
                <a:solidFill>
                  <a:srgbClr val="0070C0"/>
                </a:solidFill>
              </a:rPr>
              <a:t>, </a:t>
            </a:r>
            <a:r>
              <a:rPr lang="en-US" b="0" dirty="0" err="1">
                <a:solidFill>
                  <a:srgbClr val="0070C0"/>
                </a:solidFill>
              </a:rPr>
              <a:t>pKa</a:t>
            </a:r>
            <a:r>
              <a:rPr lang="en-US" b="0" dirty="0">
                <a:solidFill>
                  <a:srgbClr val="0070C0"/>
                </a:solidFill>
              </a:rPr>
              <a:t> =7.21</a:t>
            </a:r>
            <a:r>
              <a:rPr lang="en-US" b="0" dirty="0"/>
              <a:t> “the closest to the desired pH”</a:t>
            </a:r>
          </a:p>
          <a:p>
            <a:r>
              <a:rPr lang="en-US" b="0" dirty="0"/>
              <a:t> </a:t>
            </a:r>
            <a:r>
              <a:rPr lang="en-US" b="0" dirty="0">
                <a:solidFill>
                  <a:srgbClr val="C00000"/>
                </a:solidFill>
              </a:rPr>
              <a:t>Na</a:t>
            </a:r>
            <a:r>
              <a:rPr lang="en-US" b="0" baseline="-25000" dirty="0">
                <a:solidFill>
                  <a:srgbClr val="C00000"/>
                </a:solidFill>
              </a:rPr>
              <a:t>3</a:t>
            </a:r>
            <a:r>
              <a:rPr lang="en-US" b="0" dirty="0">
                <a:solidFill>
                  <a:srgbClr val="C00000"/>
                </a:solidFill>
              </a:rPr>
              <a:t>PO</a:t>
            </a:r>
            <a:r>
              <a:rPr lang="en-US" b="0" baseline="-25000" dirty="0">
                <a:solidFill>
                  <a:srgbClr val="C00000"/>
                </a:solidFill>
              </a:rPr>
              <a:t>4</a:t>
            </a:r>
            <a:r>
              <a:rPr lang="en-US" b="0" dirty="0">
                <a:solidFill>
                  <a:srgbClr val="C00000"/>
                </a:solidFill>
              </a:rPr>
              <a:t> +</a:t>
            </a:r>
            <a:r>
              <a:rPr lang="en-US" b="0" dirty="0"/>
              <a:t> HCl ------- Na</a:t>
            </a:r>
            <a:r>
              <a:rPr lang="en-US" b="0" baseline="-25000" dirty="0"/>
              <a:t>2</a:t>
            </a:r>
            <a:r>
              <a:rPr lang="en-US" b="0" dirty="0"/>
              <a:t>HPO</a:t>
            </a:r>
            <a:r>
              <a:rPr lang="en-US" b="0" baseline="-25000" dirty="0"/>
              <a:t>4</a:t>
            </a:r>
          </a:p>
          <a:p>
            <a:r>
              <a:rPr lang="en-US" b="0" dirty="0">
                <a:solidFill>
                  <a:srgbClr val="C00000"/>
                </a:solidFill>
              </a:rPr>
              <a:t>Na</a:t>
            </a:r>
            <a:r>
              <a:rPr lang="en-US" b="0" baseline="-25000" dirty="0">
                <a:solidFill>
                  <a:srgbClr val="C00000"/>
                </a:solidFill>
              </a:rPr>
              <a:t>2</a:t>
            </a:r>
            <a:r>
              <a:rPr lang="en-US" b="0" dirty="0">
                <a:solidFill>
                  <a:srgbClr val="C00000"/>
                </a:solidFill>
              </a:rPr>
              <a:t>HPO</a:t>
            </a:r>
            <a:r>
              <a:rPr lang="en-US" b="0" baseline="-25000" dirty="0">
                <a:solidFill>
                  <a:srgbClr val="C00000"/>
                </a:solidFill>
              </a:rPr>
              <a:t>4</a:t>
            </a:r>
            <a:r>
              <a:rPr lang="en-US" b="0" dirty="0">
                <a:solidFill>
                  <a:srgbClr val="C00000"/>
                </a:solidFill>
              </a:rPr>
              <a:t> +</a:t>
            </a:r>
            <a:r>
              <a:rPr lang="en-US" b="0" dirty="0"/>
              <a:t> HCl ------- Na</a:t>
            </a:r>
            <a:r>
              <a:rPr lang="en-US" b="0" baseline="-25000" dirty="0"/>
              <a:t>2</a:t>
            </a:r>
            <a:r>
              <a:rPr lang="en-US" b="0" dirty="0"/>
              <a:t>HPO</a:t>
            </a:r>
            <a:r>
              <a:rPr lang="en-US" b="0" baseline="-25000" dirty="0"/>
              <a:t>4</a:t>
            </a:r>
            <a:r>
              <a:rPr lang="en-US" b="0" dirty="0"/>
              <a:t>  (HPO</a:t>
            </a:r>
            <a:r>
              <a:rPr lang="en-US" b="0" baseline="-25000" dirty="0"/>
              <a:t>4</a:t>
            </a:r>
            <a:r>
              <a:rPr lang="en-US" b="0" baseline="30000" dirty="0"/>
              <a:t>-2 </a:t>
            </a:r>
            <a:r>
              <a:rPr lang="en-US" b="0" dirty="0"/>
              <a:t>) + NaH</a:t>
            </a:r>
            <a:r>
              <a:rPr lang="en-US" b="0" baseline="-25000" dirty="0"/>
              <a:t>2</a:t>
            </a:r>
            <a:r>
              <a:rPr lang="en-US" b="0" dirty="0"/>
              <a:t>PO</a:t>
            </a:r>
            <a:r>
              <a:rPr lang="en-US" b="0" baseline="-25000" dirty="0"/>
              <a:t>4</a:t>
            </a:r>
            <a:r>
              <a:rPr lang="en-US" b="0" dirty="0"/>
              <a:t> (H</a:t>
            </a:r>
            <a:r>
              <a:rPr lang="en-US" b="0" baseline="-25000" dirty="0"/>
              <a:t>2</a:t>
            </a:r>
            <a:r>
              <a:rPr lang="en-US" b="0" dirty="0"/>
              <a:t>PO</a:t>
            </a:r>
            <a:r>
              <a:rPr lang="en-US" b="0" baseline="-25000" dirty="0"/>
              <a:t>4</a:t>
            </a:r>
            <a:r>
              <a:rPr lang="en-US" b="0" baseline="30000" dirty="0"/>
              <a:t>- </a:t>
            </a:r>
            <a:r>
              <a:rPr lang="en-US" b="0" dirty="0"/>
              <a:t>)</a:t>
            </a:r>
            <a:endParaRPr lang="en-US" b="0" baseline="-25000" dirty="0"/>
          </a:p>
          <a:p>
            <a:endParaRPr lang="en-US" b="0" dirty="0"/>
          </a:p>
          <a:p>
            <a:r>
              <a:rPr lang="en-US" b="0" dirty="0"/>
              <a:t>Concentration is calculated by:</a:t>
            </a:r>
          </a:p>
          <a:p>
            <a:r>
              <a:rPr lang="en-US" b="0" dirty="0"/>
              <a:t>pH = </a:t>
            </a:r>
            <a:r>
              <a:rPr lang="en-US" b="0" dirty="0" err="1"/>
              <a:t>pKa</a:t>
            </a:r>
            <a:r>
              <a:rPr lang="en-US" b="0" dirty="0"/>
              <a:t> + log [(HPO</a:t>
            </a:r>
            <a:r>
              <a:rPr lang="en-US" b="0" baseline="-25000" dirty="0"/>
              <a:t>4</a:t>
            </a:r>
            <a:r>
              <a:rPr lang="en-US" b="0" baseline="30000" dirty="0"/>
              <a:t>-2</a:t>
            </a:r>
            <a:r>
              <a:rPr lang="en-US" b="0" dirty="0"/>
              <a:t>)/(H</a:t>
            </a:r>
            <a:r>
              <a:rPr lang="en-US" b="0" baseline="-25000" dirty="0"/>
              <a:t>2</a:t>
            </a:r>
            <a:r>
              <a:rPr lang="en-US" b="0" dirty="0"/>
              <a:t>PO</a:t>
            </a:r>
            <a:r>
              <a:rPr lang="en-US" b="0" baseline="-25000" dirty="0"/>
              <a:t>4</a:t>
            </a:r>
            <a:r>
              <a:rPr lang="en-US" b="0" baseline="30000" dirty="0"/>
              <a:t>-</a:t>
            </a:r>
            <a:r>
              <a:rPr lang="en-US" b="0" dirty="0"/>
              <a:t>)] ;     </a:t>
            </a:r>
          </a:p>
          <a:p>
            <a:r>
              <a:rPr lang="en-US" b="0" dirty="0"/>
              <a:t>Assuming: [A-] = y , [HA] = 0.02 –y</a:t>
            </a:r>
          </a:p>
          <a:p>
            <a:r>
              <a:rPr lang="en-US" b="0" dirty="0"/>
              <a:t>[A-] = y = 6.57 x 10</a:t>
            </a:r>
            <a:r>
              <a:rPr lang="en-US" b="0" baseline="30000" dirty="0"/>
              <a:t>-3</a:t>
            </a:r>
            <a:r>
              <a:rPr lang="en-US" b="0" dirty="0"/>
              <a:t> M ; [HA] = 0.02 - 6.57 x 10</a:t>
            </a:r>
            <a:r>
              <a:rPr lang="en-US" b="0" baseline="30000" dirty="0"/>
              <a:t>-3</a:t>
            </a:r>
            <a:r>
              <a:rPr lang="en-US" b="0" dirty="0"/>
              <a:t> = 0.0134 M</a:t>
            </a:r>
          </a:p>
          <a:p>
            <a:r>
              <a:rPr lang="en-US" b="0" dirty="0"/>
              <a:t>no. of moles of A- = M x V (L) = 6.57 x 10-3 x 40 = 0.016 moles</a:t>
            </a:r>
          </a:p>
          <a:p>
            <a:r>
              <a:rPr lang="en-US" b="0" dirty="0"/>
              <a:t>no. of moles of HA = M x V (L) = 0.0134 x 40 = 0.536 moles</a:t>
            </a:r>
          </a:p>
          <a:p>
            <a:r>
              <a:rPr lang="en-US" b="0" dirty="0"/>
              <a:t>no. of moles of buffer = 0.016 + 0.536 = 0.7988 moles</a:t>
            </a:r>
          </a:p>
          <a:p>
            <a:endParaRPr lang="en-US" dirty="0"/>
          </a:p>
        </p:txBody>
      </p:sp>
    </p:spTree>
    <p:extLst>
      <p:ext uri="{BB962C8B-B14F-4D97-AF65-F5344CB8AC3E}">
        <p14:creationId xmlns:p14="http://schemas.microsoft.com/office/powerpoint/2010/main" val="101386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2F8B66-4253-2D4B-B985-99743D8FFE3A}"/>
              </a:ext>
            </a:extLst>
          </p:cNvPr>
          <p:cNvSpPr>
            <a:spLocks noGrp="1"/>
          </p:cNvSpPr>
          <p:nvPr>
            <p:ph idx="1"/>
          </p:nvPr>
        </p:nvSpPr>
        <p:spPr>
          <a:xfrm>
            <a:off x="457200" y="304800"/>
            <a:ext cx="8077200" cy="5821363"/>
          </a:xfrm>
        </p:spPr>
        <p:txBody>
          <a:bodyPr/>
          <a:lstStyle/>
          <a:p>
            <a:r>
              <a:rPr lang="en-US" b="0" dirty="0"/>
              <a:t>Start with 0.7988 moles of </a:t>
            </a:r>
            <a:r>
              <a:rPr lang="en-US" b="0" dirty="0">
                <a:solidFill>
                  <a:srgbClr val="C00000"/>
                </a:solidFill>
              </a:rPr>
              <a:t>Na</a:t>
            </a:r>
            <a:r>
              <a:rPr lang="en-US" b="0" baseline="-25000" dirty="0">
                <a:solidFill>
                  <a:srgbClr val="C00000"/>
                </a:solidFill>
              </a:rPr>
              <a:t>3</a:t>
            </a:r>
            <a:r>
              <a:rPr lang="en-US" b="0" dirty="0">
                <a:solidFill>
                  <a:srgbClr val="C00000"/>
                </a:solidFill>
              </a:rPr>
              <a:t>PO</a:t>
            </a:r>
            <a:r>
              <a:rPr lang="en-US" b="0" baseline="-25000" dirty="0">
                <a:solidFill>
                  <a:srgbClr val="C00000"/>
                </a:solidFill>
              </a:rPr>
              <a:t>4</a:t>
            </a:r>
            <a:r>
              <a:rPr lang="en-US" b="0" dirty="0">
                <a:solidFill>
                  <a:srgbClr val="C00000"/>
                </a:solidFill>
              </a:rPr>
              <a:t> +</a:t>
            </a:r>
            <a:r>
              <a:rPr lang="en-US" b="0" dirty="0"/>
              <a:t> 0.7988 moles of HCl ------- 0.7988 moles of Na</a:t>
            </a:r>
            <a:r>
              <a:rPr lang="en-US" b="0" baseline="-25000" dirty="0"/>
              <a:t>2</a:t>
            </a:r>
            <a:r>
              <a:rPr lang="en-US" b="0" dirty="0"/>
              <a:t>HPO</a:t>
            </a:r>
            <a:r>
              <a:rPr lang="en-US" b="0" baseline="-25000" dirty="0"/>
              <a:t>4</a:t>
            </a:r>
          </a:p>
          <a:p>
            <a:endParaRPr lang="en-US" b="0" dirty="0"/>
          </a:p>
          <a:p>
            <a:r>
              <a:rPr lang="en-US" b="0" dirty="0"/>
              <a:t>0.7988 moles of </a:t>
            </a:r>
            <a:r>
              <a:rPr lang="en-US" b="0" dirty="0">
                <a:solidFill>
                  <a:srgbClr val="C00000"/>
                </a:solidFill>
              </a:rPr>
              <a:t>Na</a:t>
            </a:r>
            <a:r>
              <a:rPr lang="en-US" b="0" baseline="-25000" dirty="0">
                <a:solidFill>
                  <a:srgbClr val="C00000"/>
                </a:solidFill>
              </a:rPr>
              <a:t>2</a:t>
            </a:r>
            <a:r>
              <a:rPr lang="en-US" b="0" dirty="0">
                <a:solidFill>
                  <a:srgbClr val="C00000"/>
                </a:solidFill>
              </a:rPr>
              <a:t>HPO4 +</a:t>
            </a:r>
            <a:r>
              <a:rPr lang="en-US" b="0" dirty="0"/>
              <a:t> 0.536 moles of HCl ------- 0.016 moles Na</a:t>
            </a:r>
            <a:r>
              <a:rPr lang="en-US" b="0" baseline="-25000" dirty="0"/>
              <a:t>2</a:t>
            </a:r>
            <a:r>
              <a:rPr lang="en-US" b="0" dirty="0"/>
              <a:t>HPO</a:t>
            </a:r>
            <a:r>
              <a:rPr lang="en-US" b="0" baseline="-25000" dirty="0"/>
              <a:t>4</a:t>
            </a:r>
            <a:r>
              <a:rPr lang="en-US" b="0" dirty="0"/>
              <a:t> + 0.536 moles of NaH</a:t>
            </a:r>
            <a:r>
              <a:rPr lang="en-US" b="0" baseline="-25000" dirty="0"/>
              <a:t>2</a:t>
            </a:r>
            <a:r>
              <a:rPr lang="en-US" b="0" dirty="0"/>
              <a:t>PO</a:t>
            </a:r>
            <a:r>
              <a:rPr lang="en-US" b="0" baseline="-25000" dirty="0"/>
              <a:t>4</a:t>
            </a:r>
          </a:p>
          <a:p>
            <a:endParaRPr lang="en-US" b="0" dirty="0"/>
          </a:p>
          <a:p>
            <a:r>
              <a:rPr lang="en-US" b="0" dirty="0"/>
              <a:t>Thus: no. of moles of HCl added = 0.7988 + 0.536 = 1.3348 moles</a:t>
            </a:r>
          </a:p>
          <a:p>
            <a:endParaRPr lang="en-US" b="0" dirty="0">
              <a:solidFill>
                <a:srgbClr val="C00000"/>
              </a:solidFill>
            </a:endParaRPr>
          </a:p>
          <a:p>
            <a:r>
              <a:rPr lang="en-US" b="0" dirty="0">
                <a:solidFill>
                  <a:srgbClr val="C00000"/>
                </a:solidFill>
              </a:rPr>
              <a:t>V of HCl </a:t>
            </a:r>
            <a:r>
              <a:rPr lang="en-US" b="0" dirty="0"/>
              <a:t>= no. of moles / M = 1.3348/ 1 = 1.3348 L</a:t>
            </a:r>
          </a:p>
          <a:p>
            <a:r>
              <a:rPr lang="en-US" b="0" dirty="0" err="1">
                <a:solidFill>
                  <a:srgbClr val="C00000"/>
                </a:solidFill>
              </a:rPr>
              <a:t>Wt</a:t>
            </a:r>
            <a:r>
              <a:rPr lang="en-US" b="0" dirty="0">
                <a:solidFill>
                  <a:srgbClr val="C00000"/>
                </a:solidFill>
              </a:rPr>
              <a:t> of Na</a:t>
            </a:r>
            <a:r>
              <a:rPr lang="en-US" b="0" baseline="-25000" dirty="0">
                <a:solidFill>
                  <a:srgbClr val="C00000"/>
                </a:solidFill>
              </a:rPr>
              <a:t>3</a:t>
            </a:r>
            <a:r>
              <a:rPr lang="en-US" b="0" dirty="0">
                <a:solidFill>
                  <a:srgbClr val="C00000"/>
                </a:solidFill>
              </a:rPr>
              <a:t>PO</a:t>
            </a:r>
            <a:r>
              <a:rPr lang="en-US" b="0" baseline="-25000" dirty="0">
                <a:solidFill>
                  <a:srgbClr val="C00000"/>
                </a:solidFill>
              </a:rPr>
              <a:t>4</a:t>
            </a:r>
            <a:r>
              <a:rPr lang="en-US" b="0" dirty="0">
                <a:solidFill>
                  <a:srgbClr val="C00000"/>
                </a:solidFill>
              </a:rPr>
              <a:t> </a:t>
            </a:r>
            <a:r>
              <a:rPr lang="en-US" b="0" dirty="0"/>
              <a:t>= no. of moles x </a:t>
            </a:r>
            <a:r>
              <a:rPr lang="en-US" b="0" dirty="0" err="1"/>
              <a:t>mwt</a:t>
            </a:r>
            <a:r>
              <a:rPr lang="en-US" b="0" dirty="0"/>
              <a:t> = 0.7988 x 163.9 = 130.9 g</a:t>
            </a:r>
          </a:p>
          <a:p>
            <a:r>
              <a:rPr lang="en-US" b="0" dirty="0"/>
              <a:t>To prepare 40L this buffer-------------dissolve 130.9 g of </a:t>
            </a:r>
            <a:r>
              <a:rPr lang="en-US" b="0" dirty="0">
                <a:solidFill>
                  <a:schemeClr val="tx2"/>
                </a:solidFill>
              </a:rPr>
              <a:t>Na</a:t>
            </a:r>
            <a:r>
              <a:rPr lang="en-US" b="0" baseline="-25000" dirty="0">
                <a:solidFill>
                  <a:schemeClr val="tx2"/>
                </a:solidFill>
              </a:rPr>
              <a:t>3</a:t>
            </a:r>
            <a:r>
              <a:rPr lang="en-US" b="0" dirty="0">
                <a:solidFill>
                  <a:schemeClr val="tx2"/>
                </a:solidFill>
              </a:rPr>
              <a:t>PO</a:t>
            </a:r>
            <a:r>
              <a:rPr lang="en-US" b="0" baseline="-25000" dirty="0">
                <a:solidFill>
                  <a:schemeClr val="tx2"/>
                </a:solidFill>
              </a:rPr>
              <a:t>4</a:t>
            </a:r>
            <a:r>
              <a:rPr lang="en-US" b="0" dirty="0"/>
              <a:t> in 1.3348 L of HCl, then complete to the final volume of 40 liter and check </a:t>
            </a:r>
            <a:r>
              <a:rPr lang="en-US" b="0" dirty="0" err="1"/>
              <a:t>pH.</a:t>
            </a:r>
            <a:endParaRPr lang="en-US" b="0" dirty="0"/>
          </a:p>
        </p:txBody>
      </p:sp>
    </p:spTree>
    <p:extLst>
      <p:ext uri="{BB962C8B-B14F-4D97-AF65-F5344CB8AC3E}">
        <p14:creationId xmlns:p14="http://schemas.microsoft.com/office/powerpoint/2010/main" val="37700731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2FC3B92-E846-B149-A1F4-423BBE3440C6}"/>
              </a:ext>
            </a:extLst>
          </p:cNvPr>
          <p:cNvSpPr>
            <a:spLocks noGrp="1"/>
          </p:cNvSpPr>
          <p:nvPr>
            <p:ph idx="1"/>
          </p:nvPr>
        </p:nvSpPr>
        <p:spPr>
          <a:xfrm>
            <a:off x="304800" y="2667000"/>
            <a:ext cx="8229600" cy="4729712"/>
          </a:xfrm>
        </p:spPr>
        <p:txBody>
          <a:bodyPr>
            <a:normAutofit/>
          </a:bodyPr>
          <a:lstStyle/>
          <a:p>
            <a:pPr algn="ctr">
              <a:buNone/>
            </a:pPr>
            <a:r>
              <a:rPr lang="en-US" sz="7200" b="1" i="1" dirty="0">
                <a:solidFill>
                  <a:srgbClr val="C00000"/>
                </a:solidFill>
                <a:latin typeface="Times New Roman" pitchFamily="18" charset="0"/>
                <a:cs typeface="Times New Roman" pitchFamily="18" charset="0"/>
              </a:rPr>
              <a:t>Do you have questions?</a:t>
            </a:r>
          </a:p>
        </p:txBody>
      </p:sp>
    </p:spTree>
    <p:extLst>
      <p:ext uri="{BB962C8B-B14F-4D97-AF65-F5344CB8AC3E}">
        <p14:creationId xmlns:p14="http://schemas.microsoft.com/office/powerpoint/2010/main" val="1299854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899" y="153282"/>
            <a:ext cx="7323070" cy="1371600"/>
          </a:xfrm>
        </p:spPr>
        <p:txBody>
          <a:bodyPr>
            <a:noAutofit/>
          </a:bodyPr>
          <a:lstStyle/>
          <a:p>
            <a:r>
              <a:rPr lang="en-US" sz="2400" b="1" dirty="0">
                <a:solidFill>
                  <a:srgbClr val="C00000"/>
                </a:solidFill>
              </a:rPr>
              <a:t>The essential components of spectrophotometer</a:t>
            </a:r>
          </a:p>
        </p:txBody>
      </p:sp>
      <p:sp>
        <p:nvSpPr>
          <p:cNvPr id="3" name="Content Placeholder 2"/>
          <p:cNvSpPr>
            <a:spLocks noGrp="1"/>
          </p:cNvSpPr>
          <p:nvPr>
            <p:ph idx="1"/>
          </p:nvPr>
        </p:nvSpPr>
        <p:spPr>
          <a:xfrm>
            <a:off x="177411" y="1905000"/>
            <a:ext cx="7886700" cy="4351338"/>
          </a:xfrm>
        </p:spPr>
        <p:txBody>
          <a:bodyPr>
            <a:normAutofit/>
          </a:bodyPr>
          <a:lstStyle/>
          <a:p>
            <a:r>
              <a:rPr lang="en-US" dirty="0"/>
              <a:t>1- Light source:</a:t>
            </a:r>
          </a:p>
          <a:p>
            <a:pPr lvl="1"/>
            <a:r>
              <a:rPr lang="en-US" dirty="0"/>
              <a:t>It can be two kinds:</a:t>
            </a:r>
          </a:p>
          <a:p>
            <a:pPr lvl="2"/>
            <a:r>
              <a:rPr lang="en-US" dirty="0"/>
              <a:t>Tungsten lamp ; produces light at visible region.</a:t>
            </a:r>
          </a:p>
          <a:p>
            <a:pPr lvl="2"/>
            <a:r>
              <a:rPr lang="en-US" dirty="0"/>
              <a:t>Hydrogen lamp; produces light at ultraviolet region.</a:t>
            </a:r>
          </a:p>
          <a:p>
            <a:r>
              <a:rPr lang="en-US" dirty="0"/>
              <a:t>2- Collimator:</a:t>
            </a:r>
          </a:p>
          <a:p>
            <a:pPr lvl="1"/>
            <a:r>
              <a:rPr lang="en-US" dirty="0"/>
              <a:t>It is a focusing device that transmits an intense straight beam of light.</a:t>
            </a:r>
          </a:p>
          <a:p>
            <a:r>
              <a:rPr lang="en-US" dirty="0"/>
              <a:t>3- </a:t>
            </a:r>
            <a:r>
              <a:rPr lang="en-US" dirty="0" err="1"/>
              <a:t>Monochromator</a:t>
            </a:r>
            <a:r>
              <a:rPr lang="en-US" dirty="0"/>
              <a:t>:</a:t>
            </a:r>
          </a:p>
          <a:p>
            <a:pPr lvl="1"/>
            <a:r>
              <a:rPr lang="en-US" dirty="0"/>
              <a:t>It is a device that divides the light beam into it’s component wavelengths.</a:t>
            </a:r>
          </a:p>
        </p:txBody>
      </p:sp>
      <p:pic>
        <p:nvPicPr>
          <p:cNvPr id="2052" name="Picture 4">
            <a:extLst>
              <a:ext uri="{FF2B5EF4-FFF2-40B4-BE49-F238E27FC236}">
                <a16:creationId xmlns:a16="http://schemas.microsoft.com/office/drawing/2014/main" id="{A284C68F-F12E-3A48-8E3C-CCBC2A9812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3087" y="190500"/>
            <a:ext cx="2073258" cy="15549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59F5D33-3F55-7B44-8C21-289B60C3274D}"/>
              </a:ext>
            </a:extLst>
          </p:cNvPr>
          <p:cNvPicPr>
            <a:picLocks noChangeAspect="1"/>
          </p:cNvPicPr>
          <p:nvPr/>
        </p:nvPicPr>
        <p:blipFill>
          <a:blip r:embed="rId4"/>
          <a:stretch>
            <a:fillRect/>
          </a:stretch>
        </p:blipFill>
        <p:spPr>
          <a:xfrm>
            <a:off x="5039571" y="4502895"/>
            <a:ext cx="3862459" cy="216460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718"/>
            <a:ext cx="8229600" cy="1371600"/>
          </a:xfrm>
        </p:spPr>
        <p:txBody>
          <a:bodyPr>
            <a:normAutofit/>
          </a:bodyPr>
          <a:lstStyle/>
          <a:p>
            <a:r>
              <a:rPr lang="en-US" sz="2800" b="1" dirty="0">
                <a:solidFill>
                  <a:srgbClr val="C00000"/>
                </a:solidFill>
              </a:rPr>
              <a:t>The essential components of spectrophotometer cont’d</a:t>
            </a:r>
          </a:p>
        </p:txBody>
      </p:sp>
      <p:sp>
        <p:nvSpPr>
          <p:cNvPr id="3" name="Content Placeholder 2"/>
          <p:cNvSpPr>
            <a:spLocks noGrp="1"/>
          </p:cNvSpPr>
          <p:nvPr>
            <p:ph idx="1"/>
          </p:nvPr>
        </p:nvSpPr>
        <p:spPr/>
        <p:txBody>
          <a:bodyPr>
            <a:normAutofit/>
          </a:bodyPr>
          <a:lstStyle/>
          <a:p>
            <a:r>
              <a:rPr lang="en-US" dirty="0"/>
              <a:t>4- Selector:</a:t>
            </a:r>
          </a:p>
          <a:p>
            <a:pPr lvl="1"/>
            <a:r>
              <a:rPr lang="en-US" dirty="0"/>
              <a:t>It selects the required wavelength.</a:t>
            </a:r>
          </a:p>
          <a:p>
            <a:r>
              <a:rPr lang="en-US" dirty="0"/>
              <a:t>5- </a:t>
            </a:r>
            <a:r>
              <a:rPr lang="en-US" dirty="0" err="1"/>
              <a:t>Cuvette</a:t>
            </a:r>
            <a:r>
              <a:rPr lang="en-US" dirty="0"/>
              <a:t>:</a:t>
            </a:r>
          </a:p>
          <a:p>
            <a:pPr lvl="1"/>
            <a:r>
              <a:rPr lang="en-US" dirty="0"/>
              <a:t>It is a compartment in which the sample is placed.</a:t>
            </a:r>
          </a:p>
          <a:p>
            <a:pPr lvl="1"/>
            <a:r>
              <a:rPr lang="en-US" dirty="0"/>
              <a:t>Two kinds:</a:t>
            </a:r>
          </a:p>
          <a:p>
            <a:pPr lvl="2"/>
            <a:r>
              <a:rPr lang="en-US" sz="1600" dirty="0"/>
              <a:t>Glass </a:t>
            </a:r>
            <a:r>
              <a:rPr lang="en-US" sz="1600" dirty="0" err="1"/>
              <a:t>cuvettes</a:t>
            </a:r>
            <a:r>
              <a:rPr lang="en-US" sz="1600" dirty="0"/>
              <a:t>; used in the visible region.</a:t>
            </a:r>
          </a:p>
          <a:p>
            <a:pPr lvl="2"/>
            <a:r>
              <a:rPr lang="en-US" sz="1600" dirty="0"/>
              <a:t>Quartz </a:t>
            </a:r>
            <a:r>
              <a:rPr lang="en-US" sz="1600" dirty="0" err="1"/>
              <a:t>cuvettes</a:t>
            </a:r>
            <a:r>
              <a:rPr lang="en-US" sz="1600" dirty="0"/>
              <a:t>; used in the ultraviolet region.</a:t>
            </a:r>
          </a:p>
          <a:p>
            <a:pPr lvl="2"/>
            <a:r>
              <a:rPr lang="en-US" sz="1600" dirty="0"/>
              <a:t>The glass </a:t>
            </a:r>
            <a:r>
              <a:rPr lang="en-US" sz="1600" dirty="0" err="1"/>
              <a:t>cuvettes</a:t>
            </a:r>
            <a:r>
              <a:rPr lang="en-US" sz="1600" dirty="0"/>
              <a:t> absorbs light in the ultraviolet region .. Thus the amount of light measured by spectrophotometer will be the absorbance of sample + the glass </a:t>
            </a:r>
            <a:r>
              <a:rPr lang="en-US" sz="1600" dirty="0" err="1"/>
              <a:t>cuvette</a:t>
            </a:r>
            <a:r>
              <a:rPr lang="en-US" sz="1600"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6- Photocell (</a:t>
            </a:r>
            <a:r>
              <a:rPr lang="en-US" dirty="0" err="1"/>
              <a:t>photodetector</a:t>
            </a:r>
            <a:r>
              <a:rPr lang="en-US" dirty="0"/>
              <a:t>):</a:t>
            </a:r>
          </a:p>
          <a:p>
            <a:pPr lvl="1"/>
            <a:r>
              <a:rPr lang="en-US" dirty="0"/>
              <a:t>It detects the amount of light transmitted.</a:t>
            </a:r>
          </a:p>
          <a:p>
            <a:r>
              <a:rPr lang="en-US" dirty="0"/>
              <a:t>7- Electrical meter:</a:t>
            </a:r>
          </a:p>
          <a:p>
            <a:pPr lvl="1"/>
            <a:r>
              <a:rPr lang="en-US" dirty="0"/>
              <a:t>It records the output of the detector.</a:t>
            </a:r>
          </a:p>
          <a:p>
            <a:endParaRPr lang="en-US" dirty="0"/>
          </a:p>
        </p:txBody>
      </p:sp>
      <p:sp>
        <p:nvSpPr>
          <p:cNvPr id="6" name="Title 1">
            <a:extLst>
              <a:ext uri="{FF2B5EF4-FFF2-40B4-BE49-F238E27FC236}">
                <a16:creationId xmlns:a16="http://schemas.microsoft.com/office/drawing/2014/main" id="{0E1F11C5-0B03-1F4E-B1F8-5611CE714710}"/>
              </a:ext>
            </a:extLst>
          </p:cNvPr>
          <p:cNvSpPr txBox="1">
            <a:spLocks/>
          </p:cNvSpPr>
          <p:nvPr/>
        </p:nvSpPr>
        <p:spPr>
          <a:xfrm>
            <a:off x="457200" y="152718"/>
            <a:ext cx="8229600" cy="13716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a:solidFill>
                  <a:srgbClr val="C00000"/>
                </a:solidFill>
              </a:rPr>
              <a:t>The essential components of spectrophotometer cont’d</a:t>
            </a:r>
            <a:endParaRPr lang="en-US" sz="2800" b="1" dirty="0">
              <a:solidFill>
                <a:srgbClr val="C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Litebulb"/>
          <p:cNvSpPr>
            <a:spLocks noEditPoints="1" noChangeArrowheads="1"/>
          </p:cNvSpPr>
          <p:nvPr/>
        </p:nvSpPr>
        <p:spPr bwMode="auto">
          <a:xfrm>
            <a:off x="684213" y="2703513"/>
            <a:ext cx="674687" cy="1589087"/>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a:lstStyle/>
          <a:p>
            <a:endParaRPr lang="en-US"/>
          </a:p>
        </p:txBody>
      </p:sp>
      <p:sp>
        <p:nvSpPr>
          <p:cNvPr id="51205" name="AutoShape 5"/>
          <p:cNvSpPr>
            <a:spLocks noChangeArrowheads="1"/>
          </p:cNvSpPr>
          <p:nvPr/>
        </p:nvSpPr>
        <p:spPr bwMode="auto">
          <a:xfrm>
            <a:off x="2266950" y="2708275"/>
            <a:ext cx="649288" cy="1584325"/>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grpSp>
        <p:nvGrpSpPr>
          <p:cNvPr id="2" name="Group 12"/>
          <p:cNvGrpSpPr>
            <a:grpSpLocks/>
          </p:cNvGrpSpPr>
          <p:nvPr/>
        </p:nvGrpSpPr>
        <p:grpSpPr bwMode="auto">
          <a:xfrm>
            <a:off x="3663950" y="2563813"/>
            <a:ext cx="215900" cy="2160587"/>
            <a:chOff x="2308" y="1615"/>
            <a:chExt cx="136" cy="1361"/>
          </a:xfrm>
        </p:grpSpPr>
        <p:sp>
          <p:nvSpPr>
            <p:cNvPr id="51207" name="Line 7"/>
            <p:cNvSpPr>
              <a:spLocks noChangeShapeType="1"/>
            </p:cNvSpPr>
            <p:nvPr/>
          </p:nvSpPr>
          <p:spPr bwMode="auto">
            <a:xfrm>
              <a:off x="2381" y="2341"/>
              <a:ext cx="0" cy="635"/>
            </a:xfrm>
            <a:prstGeom prst="line">
              <a:avLst/>
            </a:prstGeom>
            <a:noFill/>
            <a:ln w="9525">
              <a:solidFill>
                <a:schemeClr val="tx1"/>
              </a:solidFill>
              <a:round/>
              <a:headEnd/>
              <a:tailEnd/>
            </a:ln>
            <a:effectLst/>
          </p:spPr>
          <p:txBody>
            <a:bodyPr/>
            <a:lstStyle/>
            <a:p>
              <a:endParaRPr lang="en-US"/>
            </a:p>
          </p:txBody>
        </p:sp>
        <p:grpSp>
          <p:nvGrpSpPr>
            <p:cNvPr id="3" name="Group 11"/>
            <p:cNvGrpSpPr>
              <a:grpSpLocks/>
            </p:cNvGrpSpPr>
            <p:nvPr/>
          </p:nvGrpSpPr>
          <p:grpSpPr bwMode="auto">
            <a:xfrm>
              <a:off x="2308" y="1615"/>
              <a:ext cx="136" cy="726"/>
              <a:chOff x="2308" y="1615"/>
              <a:chExt cx="136" cy="726"/>
            </a:xfrm>
          </p:grpSpPr>
          <p:sp>
            <p:nvSpPr>
              <p:cNvPr id="51206" name="Line 6"/>
              <p:cNvSpPr>
                <a:spLocks noChangeShapeType="1"/>
              </p:cNvSpPr>
              <p:nvPr/>
            </p:nvSpPr>
            <p:spPr bwMode="auto">
              <a:xfrm>
                <a:off x="2381" y="1615"/>
                <a:ext cx="0" cy="635"/>
              </a:xfrm>
              <a:prstGeom prst="line">
                <a:avLst/>
              </a:prstGeom>
              <a:noFill/>
              <a:ln w="9525">
                <a:solidFill>
                  <a:schemeClr val="tx1"/>
                </a:solidFill>
                <a:round/>
                <a:headEnd/>
                <a:tailEnd/>
              </a:ln>
              <a:effectLst/>
            </p:spPr>
            <p:txBody>
              <a:bodyPr/>
              <a:lstStyle/>
              <a:p>
                <a:endParaRPr lang="en-US"/>
              </a:p>
            </p:txBody>
          </p:sp>
          <p:sp>
            <p:nvSpPr>
              <p:cNvPr id="51209" name="Line 9"/>
              <p:cNvSpPr>
                <a:spLocks noChangeShapeType="1"/>
              </p:cNvSpPr>
              <p:nvPr/>
            </p:nvSpPr>
            <p:spPr bwMode="auto">
              <a:xfrm>
                <a:off x="2308" y="2341"/>
                <a:ext cx="136" cy="0"/>
              </a:xfrm>
              <a:prstGeom prst="line">
                <a:avLst/>
              </a:prstGeom>
              <a:noFill/>
              <a:ln w="9525">
                <a:solidFill>
                  <a:schemeClr val="tx1"/>
                </a:solidFill>
                <a:round/>
                <a:headEnd/>
                <a:tailEnd/>
              </a:ln>
              <a:effectLst/>
            </p:spPr>
            <p:txBody>
              <a:bodyPr/>
              <a:lstStyle/>
              <a:p>
                <a:endParaRPr lang="en-US"/>
              </a:p>
            </p:txBody>
          </p:sp>
          <p:sp>
            <p:nvSpPr>
              <p:cNvPr id="51210" name="Line 10"/>
              <p:cNvSpPr>
                <a:spLocks noChangeShapeType="1"/>
              </p:cNvSpPr>
              <p:nvPr/>
            </p:nvSpPr>
            <p:spPr bwMode="auto">
              <a:xfrm>
                <a:off x="2308" y="2251"/>
                <a:ext cx="136" cy="0"/>
              </a:xfrm>
              <a:prstGeom prst="line">
                <a:avLst/>
              </a:prstGeom>
              <a:noFill/>
              <a:ln w="9525">
                <a:solidFill>
                  <a:schemeClr val="tx1"/>
                </a:solidFill>
                <a:round/>
                <a:headEnd/>
                <a:tailEnd/>
              </a:ln>
              <a:effectLst/>
            </p:spPr>
            <p:txBody>
              <a:bodyPr/>
              <a:lstStyle/>
              <a:p>
                <a:endParaRPr lang="en-US"/>
              </a:p>
            </p:txBody>
          </p:sp>
        </p:grpSp>
      </p:grpSp>
      <p:grpSp>
        <p:nvGrpSpPr>
          <p:cNvPr id="6" name="Group 24"/>
          <p:cNvGrpSpPr>
            <a:grpSpLocks/>
          </p:cNvGrpSpPr>
          <p:nvPr/>
        </p:nvGrpSpPr>
        <p:grpSpPr bwMode="auto">
          <a:xfrm>
            <a:off x="4140200" y="3140075"/>
            <a:ext cx="647700" cy="1154113"/>
            <a:chOff x="2608" y="1978"/>
            <a:chExt cx="408" cy="727"/>
          </a:xfrm>
        </p:grpSpPr>
        <p:sp>
          <p:nvSpPr>
            <p:cNvPr id="51220" name="Line 20"/>
            <p:cNvSpPr>
              <a:spLocks noChangeShapeType="1"/>
            </p:cNvSpPr>
            <p:nvPr/>
          </p:nvSpPr>
          <p:spPr bwMode="auto">
            <a:xfrm>
              <a:off x="3016" y="1978"/>
              <a:ext cx="0" cy="726"/>
            </a:xfrm>
            <a:prstGeom prst="line">
              <a:avLst/>
            </a:prstGeom>
            <a:noFill/>
            <a:ln w="9525">
              <a:solidFill>
                <a:schemeClr val="tx1"/>
              </a:solidFill>
              <a:round/>
              <a:headEnd/>
              <a:tailEnd/>
            </a:ln>
            <a:effectLst/>
          </p:spPr>
          <p:txBody>
            <a:bodyPr/>
            <a:lstStyle/>
            <a:p>
              <a:endParaRPr lang="en-US"/>
            </a:p>
          </p:txBody>
        </p:sp>
        <p:grpSp>
          <p:nvGrpSpPr>
            <p:cNvPr id="7" name="Group 23"/>
            <p:cNvGrpSpPr>
              <a:grpSpLocks/>
            </p:cNvGrpSpPr>
            <p:nvPr/>
          </p:nvGrpSpPr>
          <p:grpSpPr bwMode="auto">
            <a:xfrm>
              <a:off x="2608" y="1979"/>
              <a:ext cx="408" cy="726"/>
              <a:chOff x="1746" y="3203"/>
              <a:chExt cx="408" cy="726"/>
            </a:xfrm>
          </p:grpSpPr>
          <p:sp>
            <p:nvSpPr>
              <p:cNvPr id="51219" name="Line 19"/>
              <p:cNvSpPr>
                <a:spLocks noChangeShapeType="1"/>
              </p:cNvSpPr>
              <p:nvPr/>
            </p:nvSpPr>
            <p:spPr bwMode="auto">
              <a:xfrm>
                <a:off x="1746" y="3203"/>
                <a:ext cx="0" cy="726"/>
              </a:xfrm>
              <a:prstGeom prst="line">
                <a:avLst/>
              </a:prstGeom>
              <a:noFill/>
              <a:ln w="9525">
                <a:solidFill>
                  <a:schemeClr val="tx1"/>
                </a:solidFill>
                <a:round/>
                <a:headEnd/>
                <a:tailEnd/>
              </a:ln>
              <a:effectLst/>
            </p:spPr>
            <p:txBody>
              <a:bodyPr/>
              <a:lstStyle/>
              <a:p>
                <a:endParaRPr lang="en-US"/>
              </a:p>
            </p:txBody>
          </p:sp>
          <p:sp>
            <p:nvSpPr>
              <p:cNvPr id="51221" name="Line 21"/>
              <p:cNvSpPr>
                <a:spLocks noChangeShapeType="1"/>
              </p:cNvSpPr>
              <p:nvPr/>
            </p:nvSpPr>
            <p:spPr bwMode="auto">
              <a:xfrm flipV="1">
                <a:off x="1746" y="3929"/>
                <a:ext cx="408" cy="0"/>
              </a:xfrm>
              <a:prstGeom prst="line">
                <a:avLst/>
              </a:prstGeom>
              <a:noFill/>
              <a:ln w="9525">
                <a:solidFill>
                  <a:schemeClr val="tx1"/>
                </a:solidFill>
                <a:round/>
                <a:headEnd/>
                <a:tailEnd/>
              </a:ln>
              <a:effectLst/>
            </p:spPr>
            <p:txBody>
              <a:bodyPr/>
              <a:lstStyle/>
              <a:p>
                <a:endParaRPr lang="en-US"/>
              </a:p>
            </p:txBody>
          </p:sp>
          <p:sp>
            <p:nvSpPr>
              <p:cNvPr id="51222" name="Line 22"/>
              <p:cNvSpPr>
                <a:spLocks noChangeShapeType="1"/>
              </p:cNvSpPr>
              <p:nvPr/>
            </p:nvSpPr>
            <p:spPr bwMode="auto">
              <a:xfrm flipV="1">
                <a:off x="1746" y="3339"/>
                <a:ext cx="408" cy="0"/>
              </a:xfrm>
              <a:prstGeom prst="line">
                <a:avLst/>
              </a:prstGeom>
              <a:noFill/>
              <a:ln w="9525">
                <a:solidFill>
                  <a:schemeClr val="tx1"/>
                </a:solidFill>
                <a:round/>
                <a:headEnd/>
                <a:tailEnd/>
              </a:ln>
              <a:effectLst/>
            </p:spPr>
            <p:txBody>
              <a:bodyPr/>
              <a:lstStyle/>
              <a:p>
                <a:endParaRPr lang="en-US"/>
              </a:p>
            </p:txBody>
          </p:sp>
        </p:grpSp>
      </p:grpSp>
      <p:sp>
        <p:nvSpPr>
          <p:cNvPr id="51226" name="Line 26"/>
          <p:cNvSpPr>
            <a:spLocks noChangeShapeType="1"/>
          </p:cNvSpPr>
          <p:nvPr/>
        </p:nvSpPr>
        <p:spPr bwMode="auto">
          <a:xfrm flipH="1">
            <a:off x="4284663" y="3571875"/>
            <a:ext cx="215900" cy="288925"/>
          </a:xfrm>
          <a:prstGeom prst="line">
            <a:avLst/>
          </a:prstGeom>
          <a:noFill/>
          <a:ln w="9525">
            <a:solidFill>
              <a:schemeClr val="tx1"/>
            </a:solidFill>
            <a:round/>
            <a:headEnd/>
            <a:tailEnd/>
          </a:ln>
          <a:effectLst/>
        </p:spPr>
        <p:txBody>
          <a:bodyPr/>
          <a:lstStyle/>
          <a:p>
            <a:endParaRPr lang="en-US"/>
          </a:p>
        </p:txBody>
      </p:sp>
      <p:sp>
        <p:nvSpPr>
          <p:cNvPr id="51227" name="Line 27"/>
          <p:cNvSpPr>
            <a:spLocks noChangeShapeType="1"/>
          </p:cNvSpPr>
          <p:nvPr/>
        </p:nvSpPr>
        <p:spPr bwMode="auto">
          <a:xfrm flipH="1">
            <a:off x="4500563" y="3716338"/>
            <a:ext cx="215900" cy="288925"/>
          </a:xfrm>
          <a:prstGeom prst="line">
            <a:avLst/>
          </a:prstGeom>
          <a:noFill/>
          <a:ln w="9525">
            <a:solidFill>
              <a:schemeClr val="tx1"/>
            </a:solidFill>
            <a:round/>
            <a:headEnd/>
            <a:tailEnd/>
          </a:ln>
          <a:effectLst/>
        </p:spPr>
        <p:txBody>
          <a:bodyPr/>
          <a:lstStyle/>
          <a:p>
            <a:endParaRPr lang="en-US"/>
          </a:p>
        </p:txBody>
      </p:sp>
      <p:sp>
        <p:nvSpPr>
          <p:cNvPr id="51228" name="Line 28"/>
          <p:cNvSpPr>
            <a:spLocks noChangeShapeType="1"/>
          </p:cNvSpPr>
          <p:nvPr/>
        </p:nvSpPr>
        <p:spPr bwMode="auto">
          <a:xfrm flipH="1">
            <a:off x="4211638" y="3860800"/>
            <a:ext cx="215900" cy="288925"/>
          </a:xfrm>
          <a:prstGeom prst="line">
            <a:avLst/>
          </a:prstGeom>
          <a:noFill/>
          <a:ln w="9525">
            <a:solidFill>
              <a:schemeClr val="tx1"/>
            </a:solidFill>
            <a:round/>
            <a:headEnd/>
            <a:tailEnd/>
          </a:ln>
          <a:effectLst/>
        </p:spPr>
        <p:txBody>
          <a:bodyPr/>
          <a:lstStyle/>
          <a:p>
            <a:endParaRPr lang="en-US"/>
          </a:p>
        </p:txBody>
      </p:sp>
      <p:sp>
        <p:nvSpPr>
          <p:cNvPr id="51229" name="Line 29"/>
          <p:cNvSpPr>
            <a:spLocks noChangeShapeType="1"/>
          </p:cNvSpPr>
          <p:nvPr/>
        </p:nvSpPr>
        <p:spPr bwMode="auto">
          <a:xfrm flipH="1">
            <a:off x="4500563" y="3932238"/>
            <a:ext cx="215900" cy="288925"/>
          </a:xfrm>
          <a:prstGeom prst="line">
            <a:avLst/>
          </a:prstGeom>
          <a:noFill/>
          <a:ln w="9525">
            <a:solidFill>
              <a:schemeClr val="tx1"/>
            </a:solidFill>
            <a:round/>
            <a:headEnd/>
            <a:tailEnd/>
          </a:ln>
          <a:effectLst/>
        </p:spPr>
        <p:txBody>
          <a:bodyPr/>
          <a:lstStyle/>
          <a:p>
            <a:endParaRPr lang="en-US"/>
          </a:p>
        </p:txBody>
      </p:sp>
      <p:sp>
        <p:nvSpPr>
          <p:cNvPr id="51230" name="Line 30"/>
          <p:cNvSpPr>
            <a:spLocks noChangeShapeType="1"/>
          </p:cNvSpPr>
          <p:nvPr/>
        </p:nvSpPr>
        <p:spPr bwMode="auto">
          <a:xfrm flipH="1">
            <a:off x="4500563" y="3429000"/>
            <a:ext cx="215900" cy="288925"/>
          </a:xfrm>
          <a:prstGeom prst="line">
            <a:avLst/>
          </a:prstGeom>
          <a:noFill/>
          <a:ln w="9525">
            <a:solidFill>
              <a:schemeClr val="tx1"/>
            </a:solidFill>
            <a:round/>
            <a:headEnd/>
            <a:tailEnd/>
          </a:ln>
          <a:effectLst/>
        </p:spPr>
        <p:txBody>
          <a:bodyPr/>
          <a:lstStyle/>
          <a:p>
            <a:endParaRPr lang="en-US"/>
          </a:p>
        </p:txBody>
      </p:sp>
      <p:sp>
        <p:nvSpPr>
          <p:cNvPr id="51231" name="Line 31"/>
          <p:cNvSpPr>
            <a:spLocks noChangeShapeType="1"/>
          </p:cNvSpPr>
          <p:nvPr/>
        </p:nvSpPr>
        <p:spPr bwMode="auto">
          <a:xfrm flipH="1">
            <a:off x="4211638" y="3429000"/>
            <a:ext cx="215900" cy="288925"/>
          </a:xfrm>
          <a:prstGeom prst="line">
            <a:avLst/>
          </a:prstGeom>
          <a:noFill/>
          <a:ln w="9525">
            <a:solidFill>
              <a:schemeClr val="tx1"/>
            </a:solidFill>
            <a:round/>
            <a:headEnd/>
            <a:tailEnd/>
          </a:ln>
          <a:effectLst/>
        </p:spPr>
        <p:txBody>
          <a:bodyPr/>
          <a:lstStyle/>
          <a:p>
            <a:endParaRPr lang="en-US"/>
          </a:p>
        </p:txBody>
      </p:sp>
      <p:sp>
        <p:nvSpPr>
          <p:cNvPr id="51232" name="Oval 32"/>
          <p:cNvSpPr>
            <a:spLocks noChangeArrowheads="1"/>
          </p:cNvSpPr>
          <p:nvPr/>
        </p:nvSpPr>
        <p:spPr bwMode="auto">
          <a:xfrm>
            <a:off x="7092950" y="3068638"/>
            <a:ext cx="792163" cy="1081087"/>
          </a:xfrm>
          <a:prstGeom prst="ellipse">
            <a:avLst/>
          </a:prstGeom>
          <a:solidFill>
            <a:srgbClr val="92D050"/>
          </a:solidFill>
          <a:ln w="9525">
            <a:solidFill>
              <a:schemeClr val="tx1"/>
            </a:solidFill>
            <a:round/>
            <a:headEnd/>
            <a:tailEnd/>
          </a:ln>
          <a:effectLst/>
        </p:spPr>
        <p:txBody>
          <a:bodyPr wrap="none" anchor="ctr"/>
          <a:lstStyle/>
          <a:p>
            <a:endParaRPr lang="en-US"/>
          </a:p>
        </p:txBody>
      </p:sp>
      <p:sp>
        <p:nvSpPr>
          <p:cNvPr id="51233" name="Freeform 33"/>
          <p:cNvSpPr>
            <a:spLocks/>
          </p:cNvSpPr>
          <p:nvPr/>
        </p:nvSpPr>
        <p:spPr bwMode="auto">
          <a:xfrm>
            <a:off x="7092950" y="3500438"/>
            <a:ext cx="792163" cy="215900"/>
          </a:xfrm>
          <a:custGeom>
            <a:avLst/>
            <a:gdLst/>
            <a:ahLst/>
            <a:cxnLst>
              <a:cxn ang="0">
                <a:pos x="0" y="136"/>
              </a:cxn>
              <a:cxn ang="0">
                <a:pos x="226" y="0"/>
              </a:cxn>
              <a:cxn ang="0">
                <a:pos x="499" y="136"/>
              </a:cxn>
            </a:cxnLst>
            <a:rect l="0" t="0" r="r" b="b"/>
            <a:pathLst>
              <a:path w="499" h="136">
                <a:moveTo>
                  <a:pt x="0" y="136"/>
                </a:moveTo>
                <a:cubicBezTo>
                  <a:pt x="71" y="68"/>
                  <a:pt x="143" y="0"/>
                  <a:pt x="226" y="0"/>
                </a:cubicBezTo>
                <a:cubicBezTo>
                  <a:pt x="309" y="0"/>
                  <a:pt x="454" y="113"/>
                  <a:pt x="499" y="136"/>
                </a:cubicBezTo>
              </a:path>
            </a:pathLst>
          </a:custGeom>
          <a:noFill/>
          <a:ln w="9525">
            <a:solidFill>
              <a:schemeClr val="tx1"/>
            </a:solidFill>
            <a:round/>
            <a:headEnd/>
            <a:tailEnd/>
          </a:ln>
          <a:effectLst/>
        </p:spPr>
        <p:txBody>
          <a:bodyPr/>
          <a:lstStyle/>
          <a:p>
            <a:endParaRPr lang="en-US"/>
          </a:p>
        </p:txBody>
      </p:sp>
      <p:sp>
        <p:nvSpPr>
          <p:cNvPr id="51234" name="Line 34"/>
          <p:cNvSpPr>
            <a:spLocks noChangeShapeType="1"/>
          </p:cNvSpPr>
          <p:nvPr/>
        </p:nvSpPr>
        <p:spPr bwMode="auto">
          <a:xfrm flipV="1">
            <a:off x="7380288" y="3357563"/>
            <a:ext cx="144462" cy="142875"/>
          </a:xfrm>
          <a:prstGeom prst="line">
            <a:avLst/>
          </a:prstGeom>
          <a:noFill/>
          <a:ln w="9525">
            <a:solidFill>
              <a:schemeClr val="tx1"/>
            </a:solidFill>
            <a:round/>
            <a:headEnd/>
            <a:tailEnd type="triangle" w="med" len="med"/>
          </a:ln>
          <a:effectLst/>
        </p:spPr>
        <p:txBody>
          <a:bodyPr/>
          <a:lstStyle/>
          <a:p>
            <a:endParaRPr lang="en-US"/>
          </a:p>
        </p:txBody>
      </p:sp>
      <p:sp>
        <p:nvSpPr>
          <p:cNvPr id="51235" name="Line 35"/>
          <p:cNvSpPr>
            <a:spLocks noChangeShapeType="1"/>
          </p:cNvSpPr>
          <p:nvPr/>
        </p:nvSpPr>
        <p:spPr bwMode="auto">
          <a:xfrm flipV="1">
            <a:off x="7524750" y="3068638"/>
            <a:ext cx="0" cy="144462"/>
          </a:xfrm>
          <a:prstGeom prst="line">
            <a:avLst/>
          </a:prstGeom>
          <a:noFill/>
          <a:ln w="9525">
            <a:solidFill>
              <a:schemeClr val="tx1"/>
            </a:solidFill>
            <a:round/>
            <a:headEnd/>
            <a:tailEnd/>
          </a:ln>
          <a:effectLst/>
        </p:spPr>
        <p:txBody>
          <a:bodyPr/>
          <a:lstStyle/>
          <a:p>
            <a:endParaRPr lang="en-US"/>
          </a:p>
        </p:txBody>
      </p:sp>
      <p:sp>
        <p:nvSpPr>
          <p:cNvPr id="51236" name="Line 36"/>
          <p:cNvSpPr>
            <a:spLocks noChangeShapeType="1"/>
          </p:cNvSpPr>
          <p:nvPr/>
        </p:nvSpPr>
        <p:spPr bwMode="auto">
          <a:xfrm>
            <a:off x="7308850" y="3141663"/>
            <a:ext cx="71438" cy="142875"/>
          </a:xfrm>
          <a:prstGeom prst="line">
            <a:avLst/>
          </a:prstGeom>
          <a:noFill/>
          <a:ln w="9525">
            <a:solidFill>
              <a:schemeClr val="tx1"/>
            </a:solidFill>
            <a:round/>
            <a:headEnd/>
            <a:tailEnd/>
          </a:ln>
          <a:effectLst/>
        </p:spPr>
        <p:txBody>
          <a:bodyPr/>
          <a:lstStyle/>
          <a:p>
            <a:endParaRPr lang="en-US"/>
          </a:p>
        </p:txBody>
      </p:sp>
      <p:sp>
        <p:nvSpPr>
          <p:cNvPr id="51238" name="Line 38"/>
          <p:cNvSpPr>
            <a:spLocks noChangeShapeType="1"/>
          </p:cNvSpPr>
          <p:nvPr/>
        </p:nvSpPr>
        <p:spPr bwMode="auto">
          <a:xfrm flipH="1" flipV="1">
            <a:off x="7164388" y="3284538"/>
            <a:ext cx="71437" cy="73025"/>
          </a:xfrm>
          <a:prstGeom prst="line">
            <a:avLst/>
          </a:prstGeom>
          <a:noFill/>
          <a:ln w="9525">
            <a:solidFill>
              <a:schemeClr val="tx1"/>
            </a:solidFill>
            <a:round/>
            <a:headEnd/>
            <a:tailEnd/>
          </a:ln>
          <a:effectLst/>
        </p:spPr>
        <p:txBody>
          <a:bodyPr/>
          <a:lstStyle/>
          <a:p>
            <a:endParaRPr lang="en-US"/>
          </a:p>
        </p:txBody>
      </p:sp>
      <p:sp>
        <p:nvSpPr>
          <p:cNvPr id="51239" name="Line 39"/>
          <p:cNvSpPr>
            <a:spLocks noChangeShapeType="1"/>
          </p:cNvSpPr>
          <p:nvPr/>
        </p:nvSpPr>
        <p:spPr bwMode="auto">
          <a:xfrm flipV="1">
            <a:off x="7669213" y="3213100"/>
            <a:ext cx="71437" cy="71438"/>
          </a:xfrm>
          <a:prstGeom prst="line">
            <a:avLst/>
          </a:prstGeom>
          <a:noFill/>
          <a:ln w="9525">
            <a:solidFill>
              <a:schemeClr val="tx1"/>
            </a:solidFill>
            <a:round/>
            <a:headEnd/>
            <a:tailEnd/>
          </a:ln>
          <a:effectLst/>
        </p:spPr>
        <p:txBody>
          <a:bodyPr/>
          <a:lstStyle/>
          <a:p>
            <a:endParaRPr lang="en-US"/>
          </a:p>
        </p:txBody>
      </p:sp>
      <p:sp>
        <p:nvSpPr>
          <p:cNvPr id="51240" name="Line 40"/>
          <p:cNvSpPr>
            <a:spLocks noChangeShapeType="1"/>
          </p:cNvSpPr>
          <p:nvPr/>
        </p:nvSpPr>
        <p:spPr bwMode="auto">
          <a:xfrm flipV="1">
            <a:off x="7667625" y="3355975"/>
            <a:ext cx="144463" cy="73025"/>
          </a:xfrm>
          <a:prstGeom prst="line">
            <a:avLst/>
          </a:prstGeom>
          <a:noFill/>
          <a:ln w="9525">
            <a:solidFill>
              <a:schemeClr val="tx1"/>
            </a:solidFill>
            <a:round/>
            <a:headEnd/>
            <a:tailEnd/>
          </a:ln>
          <a:effectLst/>
        </p:spPr>
        <p:txBody>
          <a:bodyPr/>
          <a:lstStyle/>
          <a:p>
            <a:endParaRPr lang="en-US"/>
          </a:p>
        </p:txBody>
      </p:sp>
      <p:sp>
        <p:nvSpPr>
          <p:cNvPr id="51241" name="Text Box 41"/>
          <p:cNvSpPr txBox="1">
            <a:spLocks noChangeArrowheads="1"/>
          </p:cNvSpPr>
          <p:nvPr/>
        </p:nvSpPr>
        <p:spPr bwMode="auto">
          <a:xfrm>
            <a:off x="539750" y="4292600"/>
            <a:ext cx="1008063" cy="641350"/>
          </a:xfrm>
          <a:prstGeom prst="rect">
            <a:avLst/>
          </a:prstGeom>
          <a:noFill/>
          <a:ln w="9525">
            <a:noFill/>
            <a:miter lim="800000"/>
            <a:headEnd/>
            <a:tailEnd/>
          </a:ln>
          <a:effectLst/>
        </p:spPr>
        <p:txBody>
          <a:bodyPr>
            <a:spAutoFit/>
          </a:bodyPr>
          <a:lstStyle/>
          <a:p>
            <a:pPr algn="ctr" rtl="0">
              <a:spcBef>
                <a:spcPct val="50000"/>
              </a:spcBef>
            </a:pPr>
            <a:r>
              <a:rPr lang="en-US"/>
              <a:t>Light source</a:t>
            </a:r>
          </a:p>
        </p:txBody>
      </p:sp>
      <p:sp>
        <p:nvSpPr>
          <p:cNvPr id="51242" name="Line 42"/>
          <p:cNvSpPr>
            <a:spLocks noChangeShapeType="1"/>
          </p:cNvSpPr>
          <p:nvPr/>
        </p:nvSpPr>
        <p:spPr bwMode="auto">
          <a:xfrm flipV="1">
            <a:off x="1474788" y="2667000"/>
            <a:ext cx="811212" cy="690563"/>
          </a:xfrm>
          <a:prstGeom prst="line">
            <a:avLst/>
          </a:prstGeom>
          <a:noFill/>
          <a:ln w="19050">
            <a:solidFill>
              <a:srgbClr val="FF0000"/>
            </a:solidFill>
            <a:round/>
            <a:headEnd/>
            <a:tailEnd type="stealth" w="lg" len="lg"/>
          </a:ln>
          <a:effectLst/>
        </p:spPr>
        <p:txBody>
          <a:bodyPr/>
          <a:lstStyle/>
          <a:p>
            <a:endParaRPr lang="en-US"/>
          </a:p>
        </p:txBody>
      </p:sp>
      <p:sp>
        <p:nvSpPr>
          <p:cNvPr id="51243" name="Line 43"/>
          <p:cNvSpPr>
            <a:spLocks noChangeShapeType="1"/>
          </p:cNvSpPr>
          <p:nvPr/>
        </p:nvSpPr>
        <p:spPr bwMode="auto">
          <a:xfrm flipV="1">
            <a:off x="1476375" y="2819400"/>
            <a:ext cx="885825" cy="754063"/>
          </a:xfrm>
          <a:prstGeom prst="line">
            <a:avLst/>
          </a:prstGeom>
          <a:noFill/>
          <a:ln w="19050">
            <a:solidFill>
              <a:srgbClr val="FF0000"/>
            </a:solidFill>
            <a:round/>
            <a:headEnd/>
            <a:tailEnd type="stealth" w="lg" len="lg"/>
          </a:ln>
          <a:effectLst/>
        </p:spPr>
        <p:txBody>
          <a:bodyPr/>
          <a:lstStyle/>
          <a:p>
            <a:endParaRPr lang="en-US"/>
          </a:p>
        </p:txBody>
      </p:sp>
      <p:sp>
        <p:nvSpPr>
          <p:cNvPr id="51245" name="Line 45"/>
          <p:cNvSpPr>
            <a:spLocks noChangeShapeType="1"/>
          </p:cNvSpPr>
          <p:nvPr/>
        </p:nvSpPr>
        <p:spPr bwMode="auto">
          <a:xfrm flipV="1">
            <a:off x="2914650" y="3644900"/>
            <a:ext cx="720725" cy="0"/>
          </a:xfrm>
          <a:prstGeom prst="line">
            <a:avLst/>
          </a:prstGeom>
          <a:noFill/>
          <a:ln w="19050">
            <a:solidFill>
              <a:srgbClr val="FF0000"/>
            </a:solidFill>
            <a:round/>
            <a:headEnd/>
            <a:tailEnd type="stealth" w="lg" len="lg"/>
          </a:ln>
          <a:effectLst/>
        </p:spPr>
        <p:txBody>
          <a:bodyPr/>
          <a:lstStyle/>
          <a:p>
            <a:endParaRPr lang="en-US"/>
          </a:p>
        </p:txBody>
      </p:sp>
      <p:sp>
        <p:nvSpPr>
          <p:cNvPr id="51246" name="Line 46"/>
          <p:cNvSpPr>
            <a:spLocks noChangeShapeType="1"/>
          </p:cNvSpPr>
          <p:nvPr/>
        </p:nvSpPr>
        <p:spPr bwMode="auto">
          <a:xfrm flipV="1">
            <a:off x="5003800" y="3644900"/>
            <a:ext cx="720725" cy="0"/>
          </a:xfrm>
          <a:prstGeom prst="line">
            <a:avLst/>
          </a:prstGeom>
          <a:noFill/>
          <a:ln w="19050">
            <a:solidFill>
              <a:srgbClr val="FF0000"/>
            </a:solidFill>
            <a:round/>
            <a:headEnd/>
            <a:tailEnd type="stealth" w="lg" len="lg"/>
          </a:ln>
          <a:effectLst/>
        </p:spPr>
        <p:txBody>
          <a:bodyPr/>
          <a:lstStyle/>
          <a:p>
            <a:endParaRPr lang="en-US"/>
          </a:p>
        </p:txBody>
      </p:sp>
      <p:sp>
        <p:nvSpPr>
          <p:cNvPr id="51247" name="Text Box 47"/>
          <p:cNvSpPr txBox="1">
            <a:spLocks noChangeArrowheads="1"/>
          </p:cNvSpPr>
          <p:nvPr/>
        </p:nvSpPr>
        <p:spPr bwMode="auto">
          <a:xfrm>
            <a:off x="1547813" y="4292600"/>
            <a:ext cx="2016125" cy="779463"/>
          </a:xfrm>
          <a:prstGeom prst="rect">
            <a:avLst/>
          </a:prstGeom>
          <a:noFill/>
          <a:ln w="9525">
            <a:noFill/>
            <a:miter lim="800000"/>
            <a:headEnd/>
            <a:tailEnd/>
          </a:ln>
          <a:effectLst/>
        </p:spPr>
        <p:txBody>
          <a:bodyPr>
            <a:spAutoFit/>
          </a:bodyPr>
          <a:lstStyle/>
          <a:p>
            <a:pPr algn="l" rtl="0">
              <a:spcBef>
                <a:spcPct val="50000"/>
              </a:spcBef>
            </a:pPr>
            <a:r>
              <a:rPr lang="en-US" dirty="0" err="1"/>
              <a:t>Monochromator</a:t>
            </a:r>
            <a:endParaRPr lang="en-US" dirty="0"/>
          </a:p>
          <a:p>
            <a:pPr algn="ctr" rtl="0">
              <a:spcBef>
                <a:spcPct val="50000"/>
              </a:spcBef>
            </a:pPr>
            <a:r>
              <a:rPr lang="en-US" dirty="0"/>
              <a:t>Prism</a:t>
            </a:r>
          </a:p>
        </p:txBody>
      </p:sp>
      <p:sp>
        <p:nvSpPr>
          <p:cNvPr id="51248" name="Text Box 48"/>
          <p:cNvSpPr txBox="1">
            <a:spLocks noChangeArrowheads="1"/>
          </p:cNvSpPr>
          <p:nvPr/>
        </p:nvSpPr>
        <p:spPr bwMode="auto">
          <a:xfrm>
            <a:off x="1219200" y="2362200"/>
            <a:ext cx="936625" cy="641350"/>
          </a:xfrm>
          <a:prstGeom prst="rect">
            <a:avLst/>
          </a:prstGeom>
          <a:noFill/>
          <a:ln w="9525">
            <a:noFill/>
            <a:miter lim="800000"/>
            <a:headEnd/>
            <a:tailEnd/>
          </a:ln>
          <a:effectLst/>
        </p:spPr>
        <p:txBody>
          <a:bodyPr>
            <a:spAutoFit/>
          </a:bodyPr>
          <a:lstStyle/>
          <a:p>
            <a:pPr algn="ctr" rtl="0">
              <a:spcBef>
                <a:spcPct val="50000"/>
              </a:spcBef>
            </a:pPr>
            <a:r>
              <a:rPr lang="en-US" dirty="0"/>
              <a:t>Light</a:t>
            </a:r>
            <a:r>
              <a:rPr lang="en-US" dirty="0">
                <a:latin typeface="Arial"/>
              </a:rPr>
              <a:t>’</a:t>
            </a:r>
            <a:r>
              <a:rPr lang="en-US" dirty="0"/>
              <a:t>s band</a:t>
            </a:r>
          </a:p>
        </p:txBody>
      </p:sp>
      <p:sp>
        <p:nvSpPr>
          <p:cNvPr id="51249" name="Text Box 49"/>
          <p:cNvSpPr txBox="1">
            <a:spLocks noChangeArrowheads="1"/>
          </p:cNvSpPr>
          <p:nvPr/>
        </p:nvSpPr>
        <p:spPr bwMode="auto">
          <a:xfrm>
            <a:off x="3733800" y="2209800"/>
            <a:ext cx="1441450" cy="915987"/>
          </a:xfrm>
          <a:prstGeom prst="rect">
            <a:avLst/>
          </a:prstGeom>
          <a:noFill/>
          <a:ln w="9525">
            <a:noFill/>
            <a:miter lim="800000"/>
            <a:headEnd/>
            <a:tailEnd/>
          </a:ln>
          <a:effectLst/>
        </p:spPr>
        <p:txBody>
          <a:bodyPr>
            <a:spAutoFit/>
          </a:bodyPr>
          <a:lstStyle/>
          <a:p>
            <a:pPr algn="ctr" rtl="0">
              <a:spcBef>
                <a:spcPct val="50000"/>
              </a:spcBef>
            </a:pPr>
            <a:r>
              <a:rPr lang="en-US" dirty="0" err="1"/>
              <a:t>Cuvette</a:t>
            </a:r>
            <a:r>
              <a:rPr lang="en-US" dirty="0"/>
              <a:t> sample container</a:t>
            </a:r>
          </a:p>
        </p:txBody>
      </p:sp>
      <p:sp>
        <p:nvSpPr>
          <p:cNvPr id="51250" name="Text Box 50"/>
          <p:cNvSpPr txBox="1">
            <a:spLocks noChangeArrowheads="1"/>
          </p:cNvSpPr>
          <p:nvPr/>
        </p:nvSpPr>
        <p:spPr bwMode="auto">
          <a:xfrm>
            <a:off x="5334000" y="4508500"/>
            <a:ext cx="1327151" cy="369332"/>
          </a:xfrm>
          <a:prstGeom prst="rect">
            <a:avLst/>
          </a:prstGeom>
          <a:noFill/>
          <a:ln w="9525">
            <a:noFill/>
            <a:miter lim="800000"/>
            <a:headEnd/>
            <a:tailEnd/>
          </a:ln>
          <a:effectLst/>
        </p:spPr>
        <p:txBody>
          <a:bodyPr wrap="square">
            <a:spAutoFit/>
          </a:bodyPr>
          <a:lstStyle/>
          <a:p>
            <a:pPr algn="ctr" rtl="0">
              <a:spcBef>
                <a:spcPct val="50000"/>
              </a:spcBef>
            </a:pPr>
            <a:r>
              <a:rPr lang="en-US" dirty="0"/>
              <a:t>Photocell</a:t>
            </a:r>
          </a:p>
        </p:txBody>
      </p:sp>
      <p:sp>
        <p:nvSpPr>
          <p:cNvPr id="51251" name="Text Box 51"/>
          <p:cNvSpPr txBox="1">
            <a:spLocks noChangeArrowheads="1"/>
          </p:cNvSpPr>
          <p:nvPr/>
        </p:nvSpPr>
        <p:spPr bwMode="auto">
          <a:xfrm>
            <a:off x="3505200" y="4800600"/>
            <a:ext cx="1600199" cy="1061829"/>
          </a:xfrm>
          <a:prstGeom prst="rect">
            <a:avLst/>
          </a:prstGeom>
          <a:noFill/>
          <a:ln w="9525">
            <a:noFill/>
            <a:miter lim="800000"/>
            <a:headEnd/>
            <a:tailEnd/>
          </a:ln>
          <a:effectLst/>
        </p:spPr>
        <p:txBody>
          <a:bodyPr wrap="square">
            <a:spAutoFit/>
          </a:bodyPr>
          <a:lstStyle/>
          <a:p>
            <a:pPr algn="ctr" rtl="0">
              <a:spcBef>
                <a:spcPct val="50000"/>
              </a:spcBef>
            </a:pPr>
            <a:r>
              <a:rPr lang="en-US" dirty="0"/>
              <a:t>Slit</a:t>
            </a:r>
          </a:p>
          <a:p>
            <a:pPr algn="ctr" rtl="0">
              <a:spcBef>
                <a:spcPct val="50000"/>
              </a:spcBef>
            </a:pPr>
            <a:r>
              <a:rPr lang="en-US" dirty="0"/>
              <a:t>Wavelength selector</a:t>
            </a:r>
          </a:p>
        </p:txBody>
      </p:sp>
      <p:sp>
        <p:nvSpPr>
          <p:cNvPr id="51252" name="Line 52"/>
          <p:cNvSpPr>
            <a:spLocks noChangeShapeType="1"/>
          </p:cNvSpPr>
          <p:nvPr/>
        </p:nvSpPr>
        <p:spPr bwMode="auto">
          <a:xfrm flipV="1">
            <a:off x="6372225" y="3644900"/>
            <a:ext cx="720725" cy="0"/>
          </a:xfrm>
          <a:prstGeom prst="line">
            <a:avLst/>
          </a:prstGeom>
          <a:noFill/>
          <a:ln w="19050">
            <a:solidFill>
              <a:srgbClr val="FF0000"/>
            </a:solidFill>
            <a:round/>
            <a:headEnd/>
            <a:tailEnd type="stealth" w="lg" len="lg"/>
          </a:ln>
          <a:effectLst/>
        </p:spPr>
        <p:txBody>
          <a:bodyPr/>
          <a:lstStyle/>
          <a:p>
            <a:endParaRPr lang="en-US"/>
          </a:p>
        </p:txBody>
      </p:sp>
      <p:sp>
        <p:nvSpPr>
          <p:cNvPr id="51255" name="Text Box 55"/>
          <p:cNvSpPr txBox="1">
            <a:spLocks noChangeArrowheads="1"/>
          </p:cNvSpPr>
          <p:nvPr/>
        </p:nvSpPr>
        <p:spPr bwMode="auto">
          <a:xfrm>
            <a:off x="6875463" y="4221163"/>
            <a:ext cx="1354137" cy="369332"/>
          </a:xfrm>
          <a:prstGeom prst="rect">
            <a:avLst/>
          </a:prstGeom>
          <a:noFill/>
          <a:ln w="9525">
            <a:noFill/>
            <a:miter lim="800000"/>
            <a:headEnd/>
            <a:tailEnd/>
          </a:ln>
          <a:effectLst/>
        </p:spPr>
        <p:txBody>
          <a:bodyPr wrap="square">
            <a:spAutoFit/>
          </a:bodyPr>
          <a:lstStyle/>
          <a:p>
            <a:pPr algn="ctr" rtl="0">
              <a:spcBef>
                <a:spcPct val="50000"/>
              </a:spcBef>
            </a:pPr>
            <a:r>
              <a:rPr lang="en-US" dirty="0" err="1"/>
              <a:t>Potometer</a:t>
            </a:r>
            <a:endParaRPr lang="en-US" dirty="0"/>
          </a:p>
        </p:txBody>
      </p:sp>
      <p:sp>
        <p:nvSpPr>
          <p:cNvPr id="51257" name="Line 57"/>
          <p:cNvSpPr>
            <a:spLocks noChangeShapeType="1"/>
          </p:cNvSpPr>
          <p:nvPr/>
        </p:nvSpPr>
        <p:spPr bwMode="auto">
          <a:xfrm flipH="1" flipV="1">
            <a:off x="3779838" y="4724400"/>
            <a:ext cx="287337" cy="217488"/>
          </a:xfrm>
          <a:prstGeom prst="line">
            <a:avLst/>
          </a:prstGeom>
          <a:noFill/>
          <a:ln w="9525">
            <a:solidFill>
              <a:schemeClr val="tx1"/>
            </a:solidFill>
            <a:round/>
            <a:headEnd/>
            <a:tailEnd type="triangle" w="med" len="med"/>
          </a:ln>
          <a:effectLst/>
        </p:spPr>
        <p:txBody>
          <a:bodyPr/>
          <a:lstStyle/>
          <a:p>
            <a:endParaRPr lang="en-US"/>
          </a:p>
        </p:txBody>
      </p:sp>
      <p:sp>
        <p:nvSpPr>
          <p:cNvPr id="54" name="Block Arc 53"/>
          <p:cNvSpPr/>
          <p:nvPr/>
        </p:nvSpPr>
        <p:spPr>
          <a:xfrm>
            <a:off x="2209800" y="2209800"/>
            <a:ext cx="762000" cy="533400"/>
          </a:xfrm>
          <a:prstGeom prst="blockArc">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55" name="TextBox 54"/>
          <p:cNvSpPr txBox="1"/>
          <p:nvPr/>
        </p:nvSpPr>
        <p:spPr>
          <a:xfrm>
            <a:off x="1905000" y="1840468"/>
            <a:ext cx="1371600" cy="369332"/>
          </a:xfrm>
          <a:prstGeom prst="rect">
            <a:avLst/>
          </a:prstGeom>
          <a:noFill/>
        </p:spPr>
        <p:txBody>
          <a:bodyPr wrap="square" rtlCol="0">
            <a:spAutoFit/>
          </a:bodyPr>
          <a:lstStyle/>
          <a:p>
            <a:r>
              <a:rPr lang="en-US" dirty="0"/>
              <a:t>Collimator</a:t>
            </a:r>
          </a:p>
        </p:txBody>
      </p:sp>
      <p:sp>
        <p:nvSpPr>
          <p:cNvPr id="56" name="Block Arc 55"/>
          <p:cNvSpPr/>
          <p:nvPr/>
        </p:nvSpPr>
        <p:spPr>
          <a:xfrm rot="5400000">
            <a:off x="5067300" y="3314700"/>
            <a:ext cx="1524000" cy="685800"/>
          </a:xfrm>
          <a:prstGeom prst="blockArc">
            <a:avLst>
              <a:gd name="adj1" fmla="val 10800000"/>
              <a:gd name="adj2" fmla="val 0"/>
              <a:gd name="adj3" fmla="val 25000"/>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Line 45"/>
          <p:cNvSpPr>
            <a:spLocks noChangeShapeType="1"/>
          </p:cNvSpPr>
          <p:nvPr/>
        </p:nvSpPr>
        <p:spPr bwMode="auto">
          <a:xfrm>
            <a:off x="2971801" y="3886200"/>
            <a:ext cx="685800" cy="152400"/>
          </a:xfrm>
          <a:prstGeom prst="line">
            <a:avLst/>
          </a:prstGeom>
          <a:noFill/>
          <a:ln w="19050">
            <a:solidFill>
              <a:srgbClr val="FF0000"/>
            </a:solidFill>
            <a:round/>
            <a:headEnd/>
            <a:tailEnd type="stealth" w="lg" len="lg"/>
          </a:ln>
          <a:effectLst/>
        </p:spPr>
        <p:txBody>
          <a:bodyPr/>
          <a:lstStyle/>
          <a:p>
            <a:endParaRPr lang="en-US"/>
          </a:p>
        </p:txBody>
      </p:sp>
      <p:sp>
        <p:nvSpPr>
          <p:cNvPr id="58" name="Line 45"/>
          <p:cNvSpPr>
            <a:spLocks noChangeShapeType="1"/>
          </p:cNvSpPr>
          <p:nvPr/>
        </p:nvSpPr>
        <p:spPr bwMode="auto">
          <a:xfrm flipV="1">
            <a:off x="2971800" y="3276600"/>
            <a:ext cx="644525" cy="152400"/>
          </a:xfrm>
          <a:prstGeom prst="line">
            <a:avLst/>
          </a:prstGeom>
          <a:noFill/>
          <a:ln w="19050">
            <a:solidFill>
              <a:srgbClr val="FF0000"/>
            </a:solidFill>
            <a:round/>
            <a:headEnd/>
            <a:tailEnd type="stealth" w="lg" len="lg"/>
          </a:ln>
          <a:effectLst/>
        </p:spPr>
        <p:txBody>
          <a:bodyPr/>
          <a:lstStyle/>
          <a:p>
            <a:endParaRPr lang="en-US"/>
          </a:p>
        </p:txBody>
      </p:sp>
      <p:sp>
        <p:nvSpPr>
          <p:cNvPr id="59" name="Line 45"/>
          <p:cNvSpPr>
            <a:spLocks noChangeShapeType="1"/>
          </p:cNvSpPr>
          <p:nvPr/>
        </p:nvSpPr>
        <p:spPr bwMode="auto">
          <a:xfrm flipV="1">
            <a:off x="2819401" y="2895600"/>
            <a:ext cx="685800" cy="228600"/>
          </a:xfrm>
          <a:prstGeom prst="line">
            <a:avLst/>
          </a:prstGeom>
          <a:noFill/>
          <a:ln w="19050">
            <a:solidFill>
              <a:srgbClr val="FF0000"/>
            </a:solidFill>
            <a:round/>
            <a:headEnd/>
            <a:tailEnd type="stealth" w="lg" len="lg"/>
          </a:ln>
          <a:effectLst/>
        </p:spPr>
        <p:txBody>
          <a:bodyPr/>
          <a:lstStyle/>
          <a:p>
            <a:endParaRPr lang="en-US"/>
          </a:p>
        </p:txBody>
      </p:sp>
      <p:sp>
        <p:nvSpPr>
          <p:cNvPr id="60" name="TextBox 59"/>
          <p:cNvSpPr txBox="1"/>
          <p:nvPr/>
        </p:nvSpPr>
        <p:spPr>
          <a:xfrm>
            <a:off x="2895600" y="2667000"/>
            <a:ext cx="457200" cy="369332"/>
          </a:xfrm>
          <a:prstGeom prst="rect">
            <a:avLst/>
          </a:prstGeom>
          <a:noFill/>
        </p:spPr>
        <p:txBody>
          <a:bodyPr wrap="square" rtlCol="0">
            <a:spAutoFit/>
          </a:bodyPr>
          <a:lstStyle/>
          <a:p>
            <a:r>
              <a:rPr lang="el-GR" dirty="0"/>
              <a:t>λ</a:t>
            </a:r>
            <a:r>
              <a:rPr lang="en-US" baseline="-25000" dirty="0"/>
              <a:t>1</a:t>
            </a:r>
          </a:p>
        </p:txBody>
      </p:sp>
      <p:sp>
        <p:nvSpPr>
          <p:cNvPr id="61" name="TextBox 60"/>
          <p:cNvSpPr txBox="1"/>
          <p:nvPr/>
        </p:nvSpPr>
        <p:spPr>
          <a:xfrm>
            <a:off x="3048000" y="3059668"/>
            <a:ext cx="457200" cy="369332"/>
          </a:xfrm>
          <a:prstGeom prst="rect">
            <a:avLst/>
          </a:prstGeom>
          <a:noFill/>
        </p:spPr>
        <p:txBody>
          <a:bodyPr wrap="square" rtlCol="0">
            <a:spAutoFit/>
          </a:bodyPr>
          <a:lstStyle/>
          <a:p>
            <a:r>
              <a:rPr lang="el-GR" dirty="0"/>
              <a:t>λ</a:t>
            </a:r>
            <a:r>
              <a:rPr lang="en-US" baseline="-25000" dirty="0"/>
              <a:t>2</a:t>
            </a:r>
          </a:p>
        </p:txBody>
      </p:sp>
      <p:sp>
        <p:nvSpPr>
          <p:cNvPr id="62" name="TextBox 61"/>
          <p:cNvSpPr txBox="1"/>
          <p:nvPr/>
        </p:nvSpPr>
        <p:spPr>
          <a:xfrm>
            <a:off x="3161763" y="3338710"/>
            <a:ext cx="457200" cy="369332"/>
          </a:xfrm>
          <a:prstGeom prst="rect">
            <a:avLst/>
          </a:prstGeom>
          <a:noFill/>
        </p:spPr>
        <p:txBody>
          <a:bodyPr wrap="square" rtlCol="0">
            <a:spAutoFit/>
          </a:bodyPr>
          <a:lstStyle/>
          <a:p>
            <a:r>
              <a:rPr lang="el-GR" dirty="0"/>
              <a:t>λ</a:t>
            </a:r>
            <a:r>
              <a:rPr lang="en-US" baseline="-25000" dirty="0"/>
              <a:t>3</a:t>
            </a:r>
          </a:p>
        </p:txBody>
      </p:sp>
      <p:sp>
        <p:nvSpPr>
          <p:cNvPr id="63" name="TextBox 62"/>
          <p:cNvSpPr txBox="1"/>
          <p:nvPr/>
        </p:nvSpPr>
        <p:spPr>
          <a:xfrm>
            <a:off x="3112395" y="3645795"/>
            <a:ext cx="457200" cy="369332"/>
          </a:xfrm>
          <a:prstGeom prst="rect">
            <a:avLst/>
          </a:prstGeom>
          <a:noFill/>
        </p:spPr>
        <p:txBody>
          <a:bodyPr wrap="square" rtlCol="0">
            <a:spAutoFit/>
          </a:bodyPr>
          <a:lstStyle/>
          <a:p>
            <a:r>
              <a:rPr lang="el-GR" dirty="0"/>
              <a:t>λ</a:t>
            </a:r>
            <a:r>
              <a:rPr lang="en-US" baseline="-25000" dirty="0"/>
              <a:t>4</a:t>
            </a:r>
          </a:p>
        </p:txBody>
      </p:sp>
      <p:sp>
        <p:nvSpPr>
          <p:cNvPr id="64" name="Title 1">
            <a:extLst>
              <a:ext uri="{FF2B5EF4-FFF2-40B4-BE49-F238E27FC236}">
                <a16:creationId xmlns:a16="http://schemas.microsoft.com/office/drawing/2014/main" id="{6111F87E-9AC9-0348-B42D-8AC10D510CFB}"/>
              </a:ext>
            </a:extLst>
          </p:cNvPr>
          <p:cNvSpPr txBox="1">
            <a:spLocks/>
          </p:cNvSpPr>
          <p:nvPr/>
        </p:nvSpPr>
        <p:spPr>
          <a:xfrm>
            <a:off x="457200" y="152718"/>
            <a:ext cx="8229600" cy="13716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a:solidFill>
                  <a:srgbClr val="C00000"/>
                </a:solidFill>
              </a:rPr>
              <a:t>The essential components of spectrophotometer cont’d</a:t>
            </a:r>
            <a:endParaRPr lang="en-US" sz="2800" b="1" dirty="0">
              <a:solidFill>
                <a:srgbClr val="C0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5079</Words>
  <Application>Microsoft Macintosh PowerPoint</Application>
  <PresentationFormat>On-screen Show (4:3)</PresentationFormat>
  <Paragraphs>599</Paragraphs>
  <Slides>56</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Microsoft JhengHei</vt:lpstr>
      <vt:lpstr>Arial</vt:lpstr>
      <vt:lpstr>Arial (Body)</vt:lpstr>
      <vt:lpstr>Calibri</vt:lpstr>
      <vt:lpstr>Calibri Light</vt:lpstr>
      <vt:lpstr>Helvetica</vt:lpstr>
      <vt:lpstr>Times New Roman</vt:lpstr>
      <vt:lpstr>Wingdings</vt:lpstr>
      <vt:lpstr>Office Theme</vt:lpstr>
      <vt:lpstr>Spectrophotometry</vt:lpstr>
      <vt:lpstr>Spectrophotometry</vt:lpstr>
      <vt:lpstr>Spectrophotometry cont’d</vt:lpstr>
      <vt:lpstr>Spectrophotometry cont’d</vt:lpstr>
      <vt:lpstr>Spectrophotometry cont’d</vt:lpstr>
      <vt:lpstr>The essential components of spectrophotometer</vt:lpstr>
      <vt:lpstr>The essential components of spectrophotometer cont’d</vt:lpstr>
      <vt:lpstr>PowerPoint Presentation</vt:lpstr>
      <vt:lpstr>PowerPoint Presentation</vt:lpstr>
      <vt:lpstr>PowerPoint Presentation</vt:lpstr>
      <vt:lpstr>The essential components of spectrophotometer cont’d</vt:lpstr>
      <vt:lpstr>Beer law</vt:lpstr>
      <vt:lpstr>Beer law cont’d</vt:lpstr>
      <vt:lpstr>Lambert’s law</vt:lpstr>
      <vt:lpstr>Lambert-Beer law</vt:lpstr>
      <vt:lpstr>Lambert-Beer law</vt:lpstr>
      <vt:lpstr>PowerPoint Presentation</vt:lpstr>
      <vt:lpstr>Blank solution </vt:lpstr>
      <vt:lpstr>Protein determinations </vt:lpstr>
      <vt:lpstr>Coupled Assay </vt:lpstr>
      <vt:lpstr>Coupled Assay Example </vt:lpstr>
      <vt:lpstr>Coupled Assay Example </vt:lpstr>
      <vt:lpstr> Problems </vt:lpstr>
      <vt:lpstr>Problems</vt:lpstr>
      <vt:lpstr>Problems</vt:lpstr>
      <vt:lpstr>Problems</vt:lpstr>
      <vt:lpstr>Problems</vt:lpstr>
      <vt:lpstr>PowerPoint Presentation</vt:lpstr>
      <vt:lpstr>Solutions Containing One Absorbing Substance </vt:lpstr>
      <vt:lpstr>Solutions Containing One Absorbing Substance</vt:lpstr>
      <vt:lpstr>REVISION</vt:lpstr>
      <vt:lpstr>Solutions Containing One Absorbing Substance</vt:lpstr>
      <vt:lpstr>Solutions Containing One Absorbing Substance</vt:lpstr>
      <vt:lpstr>Solutions Containing One Absorbing Substance</vt:lpstr>
      <vt:lpstr>Solutions Containing One Absorbing Substance</vt:lpstr>
      <vt:lpstr>Solutions Containing Two Absorbing Substance</vt:lpstr>
      <vt:lpstr>Solutions Containing Two Absorbing Substance</vt:lpstr>
      <vt:lpstr>PowerPoint Presentation</vt:lpstr>
      <vt:lpstr>REVISION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Spectrophotometry</dc:title>
  <dc:creator>Mona Ghazi Alharbi</dc:creator>
  <cp:lastModifiedBy>Mona Ghazi Alharbi</cp:lastModifiedBy>
  <cp:revision>5</cp:revision>
  <dcterms:created xsi:type="dcterms:W3CDTF">2025-01-07T07:07:44Z</dcterms:created>
  <dcterms:modified xsi:type="dcterms:W3CDTF">2025-04-22T05:50:50Z</dcterms:modified>
</cp:coreProperties>
</file>