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66" r:id="rId4"/>
    <p:sldId id="259" r:id="rId5"/>
    <p:sldId id="260" r:id="rId6"/>
    <p:sldId id="261" r:id="rId7"/>
    <p:sldId id="267" r:id="rId8"/>
    <p:sldId id="263" r:id="rId9"/>
    <p:sldId id="265" r:id="rId10"/>
    <p:sldId id="268" r:id="rId11"/>
    <p:sldId id="264" r:id="rId12"/>
    <p:sldId id="269"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35DCBE7-8A1B-42D9-B79D-E7BB4100F266}"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9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C17568-A1E1-4279-9966-7FB3ACF9BA7D}"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113D9C-ECB1-4A24-A823-939925291E3A}"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90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BE4465-1737-4638-8917-E325D2E0ED0A}"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572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B47F551-F36E-44F4-93EB-EAD32DE3D39E}"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53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89C2459-72C3-4101-B12A-FF7E860305B1}"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8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07950BC-EEB8-4D44-BB33-B39ECB70DBB5}"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7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B97084F-18AB-49B1-B3E9-111001B6A4D4}"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165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560690A-2390-4D5E-89F2-A7AA791F7E21}"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45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84F1C5-9A2E-4B24-A24E-9603D04D2295}"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660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9CAF2B-57F7-46F0-BB06-0171577A30FF}"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19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a:lvl1pPr>
          </a:lstStyle>
          <a:p>
            <a:pPr algn="l" fontAlgn="base">
              <a:spcBef>
                <a:spcPct val="0"/>
              </a:spcBef>
              <a:spcAft>
                <a:spcPct val="0"/>
              </a:spcAft>
            </a:pPr>
            <a:fld id="{7A8EF8BD-AAD9-45A4-910F-FCF0249AAA49}" type="slidenum">
              <a:rPr lang="ar-SA" altLang="en-US">
                <a:solidFill>
                  <a:srgbClr val="000000"/>
                </a:solidFill>
              </a:rPr>
              <a:pPr algn="l"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20062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2286000" y="1484784"/>
            <a:ext cx="5598368" cy="1447800"/>
          </a:xfrm>
          <a:prstGeom prst="rect">
            <a:avLst/>
          </a:prstGeom>
        </p:spPr>
        <p:txBody>
          <a:bodyPr wrap="square">
            <a:spAutoFit/>
          </a:bodyPr>
          <a:lstStyle/>
          <a:p>
            <a:pPr algn="ctr" fontAlgn="base">
              <a:spcBef>
                <a:spcPct val="0"/>
              </a:spcBef>
              <a:spcAft>
                <a:spcPct val="0"/>
              </a:spcAft>
              <a:defRPr/>
            </a:pPr>
            <a:r>
              <a:rPr lang="ar-SA" sz="4400" kern="0" dirty="0">
                <a:solidFill>
                  <a:srgbClr val="000000"/>
                </a:solidFill>
              </a:rPr>
              <a:t>جغرافيا نباتية </a:t>
            </a:r>
            <a:br>
              <a:rPr lang="ar-SA" sz="4400" kern="0" dirty="0">
                <a:solidFill>
                  <a:srgbClr val="000000"/>
                </a:solidFill>
              </a:rPr>
            </a:br>
            <a:r>
              <a:rPr lang="ar-SA" sz="4400" kern="0" dirty="0">
                <a:solidFill>
                  <a:srgbClr val="000000"/>
                </a:solidFill>
              </a:rPr>
              <a:t>المحاضرة 11</a:t>
            </a:r>
            <a:endParaRPr lang="ar-SA" dirty="0">
              <a:solidFill>
                <a:srgbClr val="000000"/>
              </a:solidFill>
            </a:endParaRPr>
          </a:p>
        </p:txBody>
      </p:sp>
      <p:sp>
        <p:nvSpPr>
          <p:cNvPr id="3" name="مربع نص 2">
            <a:extLst>
              <a:ext uri="{FF2B5EF4-FFF2-40B4-BE49-F238E27FC236}">
                <a16:creationId xmlns:a16="http://schemas.microsoft.com/office/drawing/2014/main" id="{A96A1A36-8295-2F84-975A-CC1ED46825C9}"/>
              </a:ext>
            </a:extLst>
          </p:cNvPr>
          <p:cNvSpPr txBox="1"/>
          <p:nvPr/>
        </p:nvSpPr>
        <p:spPr>
          <a:xfrm>
            <a:off x="4211960" y="3059668"/>
            <a:ext cx="1531568" cy="369332"/>
          </a:xfrm>
          <a:prstGeom prst="rect">
            <a:avLst/>
          </a:prstGeom>
          <a:noFill/>
        </p:spPr>
        <p:txBody>
          <a:bodyPr wrap="square">
            <a:spAutoFit/>
          </a:bodyPr>
          <a:lstStyle/>
          <a:p>
            <a:pPr eaLnBrk="1" hangingPunct="1"/>
            <a:endParaRPr lang="en-US" altLang="en-US" dirty="0"/>
          </a:p>
        </p:txBody>
      </p:sp>
    </p:spTree>
    <p:extLst>
      <p:ext uri="{BB962C8B-B14F-4D97-AF65-F5344CB8AC3E}">
        <p14:creationId xmlns:p14="http://schemas.microsoft.com/office/powerpoint/2010/main" val="384145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908720"/>
            <a:ext cx="8229600" cy="4968552"/>
          </a:xfrm>
        </p:spPr>
        <p:txBody>
          <a:bodyPr/>
          <a:lstStyle/>
          <a:p>
            <a:pPr algn="r"/>
            <a:r>
              <a:rPr lang="ar-SA" sz="2800" b="1" u="sng" dirty="0">
                <a:solidFill>
                  <a:srgbClr val="FF0000"/>
                </a:solidFill>
              </a:rPr>
              <a:t>تصنيف كوبن للمناخ (</a:t>
            </a:r>
            <a:r>
              <a:rPr lang="en-US" sz="2800" b="1" u="sng" dirty="0" err="1">
                <a:solidFill>
                  <a:srgbClr val="FF0000"/>
                </a:solidFill>
              </a:rPr>
              <a:t>Köppen</a:t>
            </a:r>
            <a:r>
              <a:rPr lang="en-US" sz="2800" b="1" u="sng" dirty="0">
                <a:solidFill>
                  <a:srgbClr val="FF0000"/>
                </a:solidFill>
              </a:rPr>
              <a:t> climate classification </a:t>
            </a:r>
            <a:r>
              <a:rPr lang="ar-SA" sz="2800" b="1" u="sng" dirty="0">
                <a:solidFill>
                  <a:srgbClr val="FF0000"/>
                </a:solidFill>
              </a:rPr>
              <a:t> </a:t>
            </a:r>
            <a:r>
              <a:rPr lang="ar-SA" sz="2800" b="1" dirty="0">
                <a:solidFill>
                  <a:srgbClr val="FF0000"/>
                </a:solidFill>
              </a:rPr>
              <a:t>)</a:t>
            </a:r>
            <a:r>
              <a:rPr lang="ar-SA" sz="3200" dirty="0"/>
              <a:t/>
            </a:r>
            <a:br>
              <a:rPr lang="ar-SA" sz="3200" dirty="0"/>
            </a:br>
            <a:r>
              <a:rPr lang="en-US" sz="3200" dirty="0"/>
              <a:t>  </a:t>
            </a:r>
            <a:r>
              <a:rPr lang="ar-SA" sz="2800" dirty="0"/>
              <a:t>من أهم التصنيفات التي هدفت إلى ربط المناخ بتوزيع النباتات، وقد بني تصنيف كوبن على </a:t>
            </a:r>
            <a:r>
              <a:rPr lang="ar-SA" sz="2800" dirty="0">
                <a:solidFill>
                  <a:srgbClr val="00B050"/>
                </a:solidFill>
              </a:rPr>
              <a:t>المتوسط الشهري والسنوي لدرجة الحرارة وعلى كمية الهطول وتوزعها </a:t>
            </a:r>
            <a:r>
              <a:rPr lang="ar-SA" sz="2800" dirty="0" smtClean="0">
                <a:solidFill>
                  <a:srgbClr val="00B050"/>
                </a:solidFill>
              </a:rPr>
              <a:t>الفصلي</a:t>
            </a:r>
            <a:r>
              <a:rPr lang="ar-SA" sz="2800" dirty="0" smtClean="0"/>
              <a:t>. </a:t>
            </a:r>
            <a:br>
              <a:rPr lang="ar-SA" sz="2800" dirty="0" smtClean="0"/>
            </a:br>
            <a:r>
              <a:rPr lang="ar-SA" sz="2800" dirty="0" smtClean="0"/>
              <a:t>وتضمن </a:t>
            </a:r>
            <a:r>
              <a:rPr lang="ar-SA" sz="2800" dirty="0"/>
              <a:t>تصنيفه خمس مناخات رئيسية تتطابق مع أنماط الغطاء النباتي والتربة، وأعطى لكل اقليم رمزاَ رئيسي ، وهذه المناخات هي:</a:t>
            </a:r>
            <a:br>
              <a:rPr lang="ar-SA" sz="2800" dirty="0"/>
            </a:br>
            <a:r>
              <a:rPr lang="ar-SA" sz="2800" dirty="0"/>
              <a:t/>
            </a:r>
            <a:br>
              <a:rPr lang="ar-SA" sz="2800" dirty="0"/>
            </a:br>
            <a:r>
              <a:rPr lang="ar-SA" sz="2800" dirty="0" smtClean="0"/>
              <a:t>1</a:t>
            </a:r>
            <a:r>
              <a:rPr lang="ar-SA" sz="2800" dirty="0">
                <a:solidFill>
                  <a:srgbClr val="002060"/>
                </a:solidFill>
              </a:rPr>
              <a:t>	</a:t>
            </a:r>
            <a:r>
              <a:rPr lang="ar-SA" sz="2800" dirty="0">
                <a:solidFill>
                  <a:srgbClr val="D60093"/>
                </a:solidFill>
              </a:rPr>
              <a:t>المجموعة </a:t>
            </a:r>
            <a:r>
              <a:rPr lang="en-US" sz="2800" dirty="0">
                <a:solidFill>
                  <a:srgbClr val="D60093"/>
                </a:solidFill>
              </a:rPr>
              <a:t>A: </a:t>
            </a:r>
            <a:r>
              <a:rPr lang="ar-SA" sz="2800" dirty="0">
                <a:solidFill>
                  <a:srgbClr val="D60093"/>
                </a:solidFill>
              </a:rPr>
              <a:t>المناخ الاستوائي/المداري</a:t>
            </a:r>
            <a:r>
              <a:rPr lang="ar-SA" sz="2800" dirty="0">
                <a:solidFill>
                  <a:srgbClr val="002060"/>
                </a:solidFill>
              </a:rPr>
              <a:t/>
            </a:r>
            <a:br>
              <a:rPr lang="ar-SA" sz="2800" dirty="0">
                <a:solidFill>
                  <a:srgbClr val="002060"/>
                </a:solidFill>
              </a:rPr>
            </a:br>
            <a:r>
              <a:rPr lang="ar-SA" sz="2800" dirty="0" smtClean="0">
                <a:solidFill>
                  <a:srgbClr val="002060"/>
                </a:solidFill>
              </a:rPr>
              <a:t>2</a:t>
            </a:r>
            <a:r>
              <a:rPr lang="ar-SA" sz="2800" dirty="0">
                <a:solidFill>
                  <a:srgbClr val="002060"/>
                </a:solidFill>
              </a:rPr>
              <a:t>	</a:t>
            </a:r>
            <a:r>
              <a:rPr lang="ar-SA" sz="2800" dirty="0">
                <a:solidFill>
                  <a:srgbClr val="FF6600"/>
                </a:solidFill>
              </a:rPr>
              <a:t>المجموعة </a:t>
            </a:r>
            <a:r>
              <a:rPr lang="en-US" sz="2800" dirty="0">
                <a:solidFill>
                  <a:srgbClr val="FF6600"/>
                </a:solidFill>
              </a:rPr>
              <a:t>B: </a:t>
            </a:r>
            <a:r>
              <a:rPr lang="ar-SA" sz="2800" dirty="0">
                <a:solidFill>
                  <a:srgbClr val="FF6600"/>
                </a:solidFill>
              </a:rPr>
              <a:t>المناخ الجاف (القاحل وشبه القاحل)</a:t>
            </a:r>
            <a:r>
              <a:rPr lang="ar-SA" sz="2800" dirty="0">
                <a:solidFill>
                  <a:srgbClr val="002060"/>
                </a:solidFill>
              </a:rPr>
              <a:t/>
            </a:r>
            <a:br>
              <a:rPr lang="ar-SA" sz="2800" dirty="0">
                <a:solidFill>
                  <a:srgbClr val="002060"/>
                </a:solidFill>
              </a:rPr>
            </a:br>
            <a:r>
              <a:rPr lang="ar-SA" sz="2800" dirty="0" smtClean="0">
                <a:solidFill>
                  <a:srgbClr val="002060"/>
                </a:solidFill>
              </a:rPr>
              <a:t>3</a:t>
            </a:r>
            <a:r>
              <a:rPr lang="ar-SA" sz="2800" dirty="0">
                <a:solidFill>
                  <a:srgbClr val="002060"/>
                </a:solidFill>
              </a:rPr>
              <a:t>	</a:t>
            </a:r>
            <a:r>
              <a:rPr lang="ar-SA" sz="2800" dirty="0">
                <a:solidFill>
                  <a:srgbClr val="00B050"/>
                </a:solidFill>
              </a:rPr>
              <a:t>المجموعة </a:t>
            </a:r>
            <a:r>
              <a:rPr lang="en-US" sz="2800" dirty="0">
                <a:solidFill>
                  <a:srgbClr val="00B050"/>
                </a:solidFill>
              </a:rPr>
              <a:t>C: </a:t>
            </a:r>
            <a:r>
              <a:rPr lang="ar-SA" sz="2800" dirty="0">
                <a:solidFill>
                  <a:srgbClr val="00B050"/>
                </a:solidFill>
              </a:rPr>
              <a:t>المناخ المعتدل/المتوسط</a:t>
            </a:r>
            <a:r>
              <a:rPr lang="ar-SA" sz="2800" dirty="0">
                <a:solidFill>
                  <a:srgbClr val="002060"/>
                </a:solidFill>
              </a:rPr>
              <a:t/>
            </a:r>
            <a:br>
              <a:rPr lang="ar-SA" sz="2800" dirty="0">
                <a:solidFill>
                  <a:srgbClr val="002060"/>
                </a:solidFill>
              </a:rPr>
            </a:br>
            <a:r>
              <a:rPr lang="ar-SA" sz="2800" dirty="0" smtClean="0">
                <a:solidFill>
                  <a:srgbClr val="002060"/>
                </a:solidFill>
              </a:rPr>
              <a:t>4</a:t>
            </a:r>
            <a:r>
              <a:rPr lang="ar-SA" sz="2800" dirty="0">
                <a:solidFill>
                  <a:srgbClr val="002060"/>
                </a:solidFill>
              </a:rPr>
              <a:t>	</a:t>
            </a:r>
            <a:r>
              <a:rPr lang="ar-SA" sz="2800" dirty="0">
                <a:solidFill>
                  <a:srgbClr val="0070C0"/>
                </a:solidFill>
              </a:rPr>
              <a:t>المجموعة </a:t>
            </a:r>
            <a:r>
              <a:rPr lang="en-US" sz="2800" dirty="0">
                <a:solidFill>
                  <a:srgbClr val="0070C0"/>
                </a:solidFill>
              </a:rPr>
              <a:t>D: </a:t>
            </a:r>
            <a:r>
              <a:rPr lang="ar-SA" sz="2800" dirty="0">
                <a:solidFill>
                  <a:srgbClr val="0070C0"/>
                </a:solidFill>
              </a:rPr>
              <a:t>المناخ القاري/المتوسط</a:t>
            </a:r>
            <a:r>
              <a:rPr lang="ar-SA" sz="2800" dirty="0">
                <a:solidFill>
                  <a:srgbClr val="002060"/>
                </a:solidFill>
              </a:rPr>
              <a:t/>
            </a:r>
            <a:br>
              <a:rPr lang="ar-SA" sz="2800" dirty="0">
                <a:solidFill>
                  <a:srgbClr val="002060"/>
                </a:solidFill>
              </a:rPr>
            </a:br>
            <a:r>
              <a:rPr lang="ar-SA" sz="2800" dirty="0" smtClean="0">
                <a:solidFill>
                  <a:srgbClr val="002060"/>
                </a:solidFill>
              </a:rPr>
              <a:t>5</a:t>
            </a:r>
            <a:r>
              <a:rPr lang="ar-SA" sz="2800" dirty="0">
                <a:solidFill>
                  <a:srgbClr val="002060"/>
                </a:solidFill>
              </a:rPr>
              <a:t>	</a:t>
            </a:r>
            <a:r>
              <a:rPr lang="ar-SA" sz="2800" dirty="0">
                <a:solidFill>
                  <a:schemeClr val="accent6">
                    <a:lumMod val="75000"/>
                  </a:schemeClr>
                </a:solidFill>
              </a:rPr>
              <a:t>المجموعة </a:t>
            </a:r>
            <a:r>
              <a:rPr lang="en-US" sz="2800" dirty="0">
                <a:solidFill>
                  <a:schemeClr val="accent6">
                    <a:lumMod val="75000"/>
                  </a:schemeClr>
                </a:solidFill>
              </a:rPr>
              <a:t>E: </a:t>
            </a:r>
            <a:r>
              <a:rPr lang="ar-SA" sz="2800" dirty="0">
                <a:solidFill>
                  <a:schemeClr val="accent6">
                    <a:lumMod val="75000"/>
                  </a:schemeClr>
                </a:solidFill>
              </a:rPr>
              <a:t>المناخ القطبي </a:t>
            </a:r>
            <a:r>
              <a:rPr lang="ar-SA" sz="2800" dirty="0" err="1">
                <a:solidFill>
                  <a:schemeClr val="accent6">
                    <a:lumMod val="75000"/>
                  </a:schemeClr>
                </a:solidFill>
              </a:rPr>
              <a:t>والألبي</a:t>
            </a:r>
            <a:r>
              <a:rPr lang="ar-SA" sz="2800" dirty="0">
                <a:solidFill>
                  <a:schemeClr val="accent6">
                    <a:lumMod val="75000"/>
                  </a:schemeClr>
                </a:solidFill>
              </a:rPr>
              <a:t/>
            </a:r>
            <a:br>
              <a:rPr lang="ar-SA" sz="2800" dirty="0">
                <a:solidFill>
                  <a:schemeClr val="accent6">
                    <a:lumMod val="75000"/>
                  </a:schemeClr>
                </a:solidFill>
              </a:rPr>
            </a:br>
            <a:r>
              <a:rPr lang="ar-SA" sz="2800" dirty="0"/>
              <a:t>هذا وقد قسم كوبن كل من هذه الأقاليم المناخية الكبرى إلى أقاليم فرعية مميزة ووضع لها رموز .</a:t>
            </a:r>
            <a:r>
              <a:rPr lang="ar-SA" sz="2800" dirty="0">
                <a:solidFill>
                  <a:schemeClr val="accent6">
                    <a:lumMod val="75000"/>
                  </a:schemeClr>
                </a:solidFill>
              </a:rPr>
              <a:t/>
            </a:r>
            <a:br>
              <a:rPr lang="ar-SA" sz="2800" dirty="0">
                <a:solidFill>
                  <a:schemeClr val="accent6">
                    <a:lumMod val="75000"/>
                  </a:schemeClr>
                </a:solidFill>
              </a:rPr>
            </a:br>
            <a:endParaRPr lang="ar-SA" sz="2800" dirty="0">
              <a:solidFill>
                <a:schemeClr val="accent6">
                  <a:lumMod val="75000"/>
                </a:schemeClr>
              </a:solidFill>
            </a:endParaRPr>
          </a:p>
        </p:txBody>
      </p:sp>
    </p:spTree>
    <p:extLst>
      <p:ext uri="{BB962C8B-B14F-4D97-AF65-F5344CB8AC3E}">
        <p14:creationId xmlns:p14="http://schemas.microsoft.com/office/powerpoint/2010/main" val="426503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marefa.org/w/images/thumb/b/bb/Koppen_World_Map_%28retouched_version%29.png/450px-Koppen_World_Map_%28retouched_version%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1"/>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7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2420888"/>
            <a:ext cx="8229600" cy="1143000"/>
          </a:xfrm>
          <a:prstGeom prst="rect">
            <a:avLst/>
          </a:prstGeom>
        </p:spPr>
        <p:txBody>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ar-SA" altLang="en-US" sz="6000" dirty="0"/>
              <a:t>تم بفضل </a:t>
            </a:r>
            <a:r>
              <a:rPr lang="ar-SA" altLang="en-US" sz="6000" dirty="0" smtClean="0"/>
              <a:t>الله</a:t>
            </a:r>
            <a:endParaRPr lang="en-US" altLang="en-US" sz="6000" dirty="0"/>
          </a:p>
        </p:txBody>
      </p:sp>
    </p:spTree>
    <p:extLst>
      <p:ext uri="{BB962C8B-B14F-4D97-AF65-F5344CB8AC3E}">
        <p14:creationId xmlns:p14="http://schemas.microsoft.com/office/powerpoint/2010/main" val="35062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endParaRPr lang="en-US" altLang="en-US"/>
          </a:p>
        </p:txBody>
      </p:sp>
      <p:pic>
        <p:nvPicPr>
          <p:cNvPr id="14339"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TextBox 4"/>
          <p:cNvSpPr txBox="1"/>
          <p:nvPr/>
        </p:nvSpPr>
        <p:spPr>
          <a:xfrm>
            <a:off x="179388" y="476250"/>
            <a:ext cx="8785225" cy="4400550"/>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0" fontAlgn="base">
              <a:spcBef>
                <a:spcPct val="0"/>
              </a:spcBef>
              <a:spcAft>
                <a:spcPct val="0"/>
              </a:spcAft>
              <a:defRPr/>
            </a:pPr>
            <a:r>
              <a:rPr lang="en-US" sz="2800" b="1" dirty="0" err="1">
                <a:solidFill>
                  <a:srgbClr val="993366"/>
                </a:solidFill>
                <a:latin typeface="Calibri" pitchFamily="34" charset="0"/>
              </a:rPr>
              <a:t>Vegetational</a:t>
            </a:r>
            <a:r>
              <a:rPr lang="en-US" sz="2800" b="1" dirty="0">
                <a:solidFill>
                  <a:srgbClr val="993366"/>
                </a:solidFill>
                <a:latin typeface="Calibri" pitchFamily="34" charset="0"/>
              </a:rPr>
              <a:t> </a:t>
            </a:r>
            <a:r>
              <a:rPr lang="en-US" sz="3200" b="1" dirty="0">
                <a:solidFill>
                  <a:srgbClr val="993366"/>
                </a:solidFill>
                <a:latin typeface="Calibri" pitchFamily="34" charset="0"/>
              </a:rPr>
              <a:t>zones </a:t>
            </a:r>
            <a:r>
              <a:rPr lang="ar-SA" sz="3200" b="1" dirty="0">
                <a:solidFill>
                  <a:srgbClr val="993366"/>
                </a:solidFill>
                <a:latin typeface="Calibri" pitchFamily="34" charset="0"/>
              </a:rPr>
              <a:t>نطاقات الغطاء النباتي</a:t>
            </a:r>
            <a:endParaRPr lang="en-US" sz="3200" b="1" dirty="0">
              <a:solidFill>
                <a:srgbClr val="993366"/>
              </a:solidFill>
              <a:latin typeface="Calibri" pitchFamily="34" charset="0"/>
            </a:endParaRPr>
          </a:p>
          <a:p>
            <a:pPr rtl="0" fontAlgn="base">
              <a:spcBef>
                <a:spcPct val="0"/>
              </a:spcBef>
              <a:spcAft>
                <a:spcPct val="0"/>
              </a:spcAft>
              <a:defRPr/>
            </a:pPr>
            <a:r>
              <a:rPr lang="ar-SA" sz="2800" dirty="0">
                <a:solidFill>
                  <a:srgbClr val="31859C"/>
                </a:solidFill>
                <a:latin typeface="Calibri" pitchFamily="34" charset="0"/>
              </a:rPr>
              <a:t> </a:t>
            </a:r>
            <a:r>
              <a:rPr lang="ar-SA" sz="2800" dirty="0">
                <a:solidFill>
                  <a:srgbClr val="993366"/>
                </a:solidFill>
                <a:latin typeface="Calibri" pitchFamily="34" charset="0"/>
              </a:rPr>
              <a:t> </a:t>
            </a:r>
          </a:p>
          <a:p>
            <a:pPr rtl="0" fontAlgn="base">
              <a:spcBef>
                <a:spcPct val="0"/>
              </a:spcBef>
              <a:spcAft>
                <a:spcPct val="0"/>
              </a:spcAft>
              <a:defRPr/>
            </a:pPr>
            <a:r>
              <a:rPr lang="ar-SA" sz="2400" dirty="0">
                <a:solidFill>
                  <a:srgbClr val="993366"/>
                </a:solidFill>
                <a:latin typeface="Calibri" pitchFamily="34" charset="0"/>
              </a:rPr>
              <a:t>وإذا اتجهنا من خط الاستواء إلى القطبين أمكننا تمييز نطاقات الغطاء النباتي التالية</a:t>
            </a:r>
            <a:r>
              <a:rPr lang="ar-SA" sz="2000" dirty="0">
                <a:solidFill>
                  <a:srgbClr val="993366"/>
                </a:solidFill>
                <a:latin typeface="Calibri" pitchFamily="34" charset="0"/>
              </a:rPr>
              <a:t> </a:t>
            </a:r>
          </a:p>
          <a:p>
            <a:pPr fontAlgn="base">
              <a:spcBef>
                <a:spcPct val="0"/>
              </a:spcBef>
              <a:spcAft>
                <a:spcPct val="0"/>
              </a:spcAft>
              <a:defRPr/>
            </a:pPr>
            <a:r>
              <a:rPr lang="ar-SA" sz="2400" u="sng" dirty="0">
                <a:solidFill>
                  <a:srgbClr val="99CC00"/>
                </a:solidFill>
                <a:latin typeface="Calibri" pitchFamily="34" charset="0"/>
              </a:rPr>
              <a:t>1</a:t>
            </a:r>
            <a:r>
              <a:rPr lang="ar-SA" sz="2400" u="sng" dirty="0">
                <a:solidFill>
                  <a:srgbClr val="FF0000"/>
                </a:solidFill>
                <a:latin typeface="Calibri" pitchFamily="34" charset="0"/>
              </a:rPr>
              <a:t>/ النطاق المداري .</a:t>
            </a:r>
          </a:p>
          <a:p>
            <a:pPr fontAlgn="base">
              <a:spcBef>
                <a:spcPct val="0"/>
              </a:spcBef>
              <a:spcAft>
                <a:spcPct val="0"/>
              </a:spcAft>
              <a:defRPr/>
            </a:pPr>
            <a:r>
              <a:rPr lang="ar-SA" sz="2400" u="sng" dirty="0">
                <a:solidFill>
                  <a:srgbClr val="FF0000"/>
                </a:solidFill>
                <a:latin typeface="Calibri" pitchFamily="34" charset="0"/>
              </a:rPr>
              <a:t>2/ نطاق الصحاري وأشباه الصحاري شبه المدارية الاستوائية.</a:t>
            </a:r>
          </a:p>
          <a:p>
            <a:pPr fontAlgn="base">
              <a:spcBef>
                <a:spcPct val="0"/>
              </a:spcBef>
              <a:spcAft>
                <a:spcPct val="0"/>
              </a:spcAft>
              <a:defRPr/>
            </a:pPr>
            <a:r>
              <a:rPr lang="ar-SA" sz="2400" u="sng" dirty="0">
                <a:solidFill>
                  <a:srgbClr val="FF0000"/>
                </a:solidFill>
                <a:latin typeface="Calibri" pitchFamily="34" charset="0"/>
              </a:rPr>
              <a:t>3/ نطاق الغابات قاسية الأوراق  شتوية الامطار</a:t>
            </a:r>
          </a:p>
          <a:p>
            <a:pPr fontAlgn="base">
              <a:spcBef>
                <a:spcPct val="0"/>
              </a:spcBef>
              <a:spcAft>
                <a:spcPct val="0"/>
              </a:spcAft>
              <a:defRPr/>
            </a:pPr>
            <a:r>
              <a:rPr lang="ar-SA" sz="2400" u="sng" dirty="0">
                <a:solidFill>
                  <a:srgbClr val="FF0000"/>
                </a:solidFill>
                <a:latin typeface="Calibri" pitchFamily="34" charset="0"/>
              </a:rPr>
              <a:t>4/ نطاق الغابات الرطبة دائمة الخضرة في المناطق المعتدلة  الدافئة</a:t>
            </a:r>
          </a:p>
          <a:p>
            <a:pPr fontAlgn="base">
              <a:spcBef>
                <a:spcPct val="0"/>
              </a:spcBef>
              <a:spcAft>
                <a:spcPct val="0"/>
              </a:spcAft>
              <a:defRPr/>
            </a:pPr>
            <a:r>
              <a:rPr lang="ar-SA" sz="2400" u="sng" dirty="0">
                <a:solidFill>
                  <a:srgbClr val="00B050"/>
                </a:solidFill>
                <a:latin typeface="Calibri" pitchFamily="34" charset="0"/>
              </a:rPr>
              <a:t>5/نطاق الغابات متساقطة الاوراق في المناطق المعتدلة</a:t>
            </a:r>
            <a:r>
              <a:rPr lang="ar-SA" sz="2400" dirty="0">
                <a:solidFill>
                  <a:srgbClr val="00B050"/>
                </a:solidFill>
                <a:latin typeface="Calibri" pitchFamily="34" charset="0"/>
              </a:rPr>
              <a:t> </a:t>
            </a:r>
          </a:p>
          <a:p>
            <a:pPr fontAlgn="base">
              <a:spcBef>
                <a:spcPct val="0"/>
              </a:spcBef>
              <a:spcAft>
                <a:spcPct val="0"/>
              </a:spcAft>
              <a:defRPr/>
            </a:pPr>
            <a:r>
              <a:rPr lang="ar-SA" sz="2400" dirty="0">
                <a:solidFill>
                  <a:srgbClr val="00B050"/>
                </a:solidFill>
                <a:latin typeface="Calibri" pitchFamily="34" charset="0"/>
              </a:rPr>
              <a:t>6/ </a:t>
            </a:r>
            <a:r>
              <a:rPr lang="ar-SA" sz="2400" u="sng" dirty="0">
                <a:solidFill>
                  <a:srgbClr val="00B050"/>
                </a:solidFill>
                <a:latin typeface="Calibri" pitchFamily="34" charset="0"/>
              </a:rPr>
              <a:t>نطاق السهوب.</a:t>
            </a:r>
          </a:p>
          <a:p>
            <a:pPr fontAlgn="base">
              <a:spcBef>
                <a:spcPct val="0"/>
              </a:spcBef>
              <a:spcAft>
                <a:spcPct val="0"/>
              </a:spcAft>
              <a:defRPr/>
            </a:pPr>
            <a:r>
              <a:rPr lang="ar-SA" sz="2400" u="sng" dirty="0">
                <a:solidFill>
                  <a:srgbClr val="00B050"/>
                </a:solidFill>
                <a:latin typeface="Calibri" pitchFamily="34" charset="0"/>
              </a:rPr>
              <a:t>7/ نطاق الغابات المخروطية</a:t>
            </a:r>
          </a:p>
          <a:p>
            <a:pPr fontAlgn="base">
              <a:spcBef>
                <a:spcPct val="0"/>
              </a:spcBef>
              <a:spcAft>
                <a:spcPct val="0"/>
              </a:spcAft>
              <a:defRPr/>
            </a:pPr>
            <a:r>
              <a:rPr lang="ar-SA" sz="2800" u="sng" dirty="0">
                <a:solidFill>
                  <a:srgbClr val="00B050"/>
                </a:solidFill>
                <a:latin typeface="Calibri" pitchFamily="34" charset="0"/>
              </a:rPr>
              <a:t>8/ التندرا</a:t>
            </a:r>
          </a:p>
        </p:txBody>
      </p:sp>
      <p:sp>
        <p:nvSpPr>
          <p:cNvPr id="14341" name="Picture 5"/>
          <p:cNvSpPr>
            <a:spLocks noChangeAspect="1" noChangeArrowheads="1"/>
          </p:cNvSpPr>
          <p:nvPr/>
        </p:nvSpPr>
        <p:spPr bwMode="auto">
          <a:xfrm>
            <a:off x="-1508125" y="5715000"/>
            <a:ext cx="1508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93479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78324"/>
            <a:ext cx="7344816" cy="518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92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2"/>
          <p:cNvSpPr>
            <a:spLocks noGrp="1" noChangeArrowheads="1"/>
          </p:cNvSpPr>
          <p:nvPr>
            <p:ph type="title"/>
          </p:nvPr>
        </p:nvSpPr>
        <p:spPr/>
        <p:txBody>
          <a:bodyPr/>
          <a:lstStyle/>
          <a:p>
            <a:pPr eaLnBrk="1" hangingPunct="1"/>
            <a:r>
              <a:rPr lang="ar-SA" altLang="en-US" sz="3600" b="1" dirty="0">
                <a:solidFill>
                  <a:schemeClr val="accent2"/>
                </a:solidFill>
              </a:rPr>
              <a:t>  </a:t>
            </a:r>
            <a:r>
              <a:rPr lang="ar-SA" altLang="en-US" sz="3200" b="1" dirty="0" smtClean="0">
                <a:solidFill>
                  <a:schemeClr val="accent2"/>
                </a:solidFill>
              </a:rPr>
              <a:t>5-نطاق </a:t>
            </a:r>
            <a:r>
              <a:rPr lang="ar-SA" altLang="en-US" sz="3200" b="1" dirty="0">
                <a:solidFill>
                  <a:schemeClr val="accent2"/>
                </a:solidFill>
              </a:rPr>
              <a:t>الغابات متساقطة الاوراق في المناطق المعتدلة</a:t>
            </a:r>
            <a:r>
              <a:rPr lang="ar-SA" altLang="en-US" sz="4000" dirty="0">
                <a:solidFill>
                  <a:schemeClr val="tx1"/>
                </a:solidFill>
              </a:rPr>
              <a:t> </a:t>
            </a:r>
            <a:br>
              <a:rPr lang="ar-SA" altLang="en-US" sz="4000" dirty="0">
                <a:solidFill>
                  <a:schemeClr val="tx1"/>
                </a:solidFill>
              </a:rPr>
            </a:br>
            <a:endParaRPr lang="en-US" altLang="en-US" sz="4000" dirty="0">
              <a:solidFill>
                <a:schemeClr val="tx1"/>
              </a:solidFill>
            </a:endParaRPr>
          </a:p>
        </p:txBody>
      </p:sp>
      <p:sp>
        <p:nvSpPr>
          <p:cNvPr id="15364" name="Rectangle 3"/>
          <p:cNvSpPr>
            <a:spLocks noGrp="1" noChangeArrowheads="1"/>
          </p:cNvSpPr>
          <p:nvPr>
            <p:ph type="body" idx="1"/>
          </p:nvPr>
        </p:nvSpPr>
        <p:spPr>
          <a:xfrm>
            <a:off x="468313" y="1196975"/>
            <a:ext cx="8229600" cy="3888209"/>
          </a:xfrm>
        </p:spPr>
        <p:txBody>
          <a:bodyPr/>
          <a:lstStyle/>
          <a:p>
            <a:pPr eaLnBrk="1" hangingPunct="1">
              <a:lnSpc>
                <a:spcPct val="90000"/>
              </a:lnSpc>
            </a:pPr>
            <a:r>
              <a:rPr lang="ar-SA" altLang="en-US" sz="2400" dirty="0">
                <a:solidFill>
                  <a:srgbClr val="FF0000"/>
                </a:solidFill>
              </a:rPr>
              <a:t>تنتشر هذه الغابات في المناطق المعتدلة من نصف الكرة الشمالي .</a:t>
            </a:r>
          </a:p>
          <a:p>
            <a:pPr eaLnBrk="1" hangingPunct="1">
              <a:lnSpc>
                <a:spcPct val="90000"/>
              </a:lnSpc>
            </a:pPr>
            <a:r>
              <a:rPr lang="ar-SA" altLang="en-US" sz="2400" dirty="0" smtClean="0"/>
              <a:t>بها </a:t>
            </a:r>
            <a:r>
              <a:rPr lang="ar-SA" altLang="en-US" sz="2400" dirty="0"/>
              <a:t>الغابات المخروطية الابرية الاوراق.</a:t>
            </a:r>
          </a:p>
          <a:p>
            <a:pPr eaLnBrk="1" hangingPunct="1">
              <a:lnSpc>
                <a:spcPct val="90000"/>
              </a:lnSpc>
            </a:pPr>
            <a:r>
              <a:rPr lang="ar-SA" altLang="en-US" sz="2400" dirty="0" smtClean="0"/>
              <a:t>المناح </a:t>
            </a:r>
            <a:r>
              <a:rPr lang="ar-SA" altLang="en-US" sz="2400" dirty="0"/>
              <a:t>صيف دافئ .والأمطار تسقط على مدار السنة (الاكثر في فصل الصيف)</a:t>
            </a:r>
          </a:p>
          <a:p>
            <a:pPr eaLnBrk="1" hangingPunct="1">
              <a:lnSpc>
                <a:spcPct val="90000"/>
              </a:lnSpc>
            </a:pPr>
            <a:r>
              <a:rPr lang="ar-SA" altLang="en-US" sz="2400" dirty="0"/>
              <a:t>تتميز بقله الانواع </a:t>
            </a:r>
            <a:r>
              <a:rPr lang="ar-SA" altLang="en-US" sz="2400" dirty="0" smtClean="0"/>
              <a:t>. و يسود </a:t>
            </a:r>
            <a:r>
              <a:rPr lang="ar-SA" altLang="en-US" sz="2400" dirty="0"/>
              <a:t>فيها الزان و البلوط.</a:t>
            </a:r>
          </a:p>
          <a:p>
            <a:pPr eaLnBrk="1" hangingPunct="1">
              <a:lnSpc>
                <a:spcPct val="90000"/>
              </a:lnSpc>
              <a:buFontTx/>
              <a:buNone/>
            </a:pPr>
            <a:r>
              <a:rPr lang="ar-SA" altLang="en-US" sz="2400" b="1" u="sng" dirty="0">
                <a:solidFill>
                  <a:srgbClr val="006600"/>
                </a:solidFill>
              </a:rPr>
              <a:t>نميز الطبقات التالية</a:t>
            </a:r>
            <a:r>
              <a:rPr lang="ar-SA" altLang="en-US" sz="2400" b="1" u="sng" dirty="0"/>
              <a:t> </a:t>
            </a:r>
            <a:r>
              <a:rPr lang="ar-SA" altLang="en-US" sz="2400" b="1" u="sng" dirty="0" smtClean="0"/>
              <a:t>:</a:t>
            </a:r>
          </a:p>
          <a:p>
            <a:pPr eaLnBrk="1" hangingPunct="1">
              <a:lnSpc>
                <a:spcPct val="90000"/>
              </a:lnSpc>
              <a:buFontTx/>
              <a:buNone/>
            </a:pPr>
            <a:r>
              <a:rPr lang="ar-SA" altLang="en-US" sz="2400" dirty="0" smtClean="0"/>
              <a:t>أ</a:t>
            </a:r>
            <a:r>
              <a:rPr lang="ar-SA" altLang="en-US" sz="2400" dirty="0"/>
              <a:t>. طابق او اثنان من الاشجار الاولى طويلة والثانية قصيرة.</a:t>
            </a:r>
          </a:p>
          <a:p>
            <a:pPr eaLnBrk="1" hangingPunct="1">
              <a:lnSpc>
                <a:spcPct val="90000"/>
              </a:lnSpc>
            </a:pPr>
            <a:r>
              <a:rPr lang="ar-SA" altLang="en-US" sz="2400" dirty="0"/>
              <a:t>طابق الاعشاب  </a:t>
            </a:r>
            <a:r>
              <a:rPr lang="ar-SA" altLang="en-US" sz="2400" dirty="0" smtClean="0"/>
              <a:t>.حسب </a:t>
            </a:r>
            <a:r>
              <a:rPr lang="ar-SA" altLang="en-US" sz="2400" dirty="0"/>
              <a:t>طول الاعشاب يتكون من طابقين </a:t>
            </a:r>
            <a:endParaRPr lang="en-US" altLang="en-US" sz="2400" dirty="0"/>
          </a:p>
        </p:txBody>
      </p:sp>
      <p:pic>
        <p:nvPicPr>
          <p:cNvPr id="4098" name="Picture 2" descr="ÙØªÙØ¬Ø© Ø¨Ø­Ø« Ø§ÙØµÙØ± Ø¹Ù ÙØ·Ø§Ù Ø§ÙØºØ§Ø¨Ø§Øª ÙØªØ³Ø§ÙØ·Ø© Ø§ÙØ§ÙØ±Ø§Ù ÙÙ Ø§ÙÙÙØ§Ø·Ù Ø§ÙÙØ¹ØªØ¯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7" y="4158686"/>
            <a:ext cx="8820472" cy="2397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02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2"/>
          <p:cNvSpPr>
            <a:spLocks noGrp="1" noChangeArrowheads="1"/>
          </p:cNvSpPr>
          <p:nvPr>
            <p:ph type="title"/>
          </p:nvPr>
        </p:nvSpPr>
        <p:spPr/>
        <p:txBody>
          <a:bodyPr/>
          <a:lstStyle/>
          <a:p>
            <a:pPr algn="r" eaLnBrk="1" hangingPunct="1"/>
            <a:r>
              <a:rPr lang="ar-SA" altLang="en-US" b="1" dirty="0" smtClean="0">
                <a:solidFill>
                  <a:schemeClr val="accent2"/>
                </a:solidFill>
              </a:rPr>
              <a:t>6-السهوب </a:t>
            </a:r>
            <a:r>
              <a:rPr lang="en-US" altLang="en-US" b="1" dirty="0">
                <a:solidFill>
                  <a:schemeClr val="accent2"/>
                </a:solidFill>
              </a:rPr>
              <a:t>Steppes</a:t>
            </a:r>
          </a:p>
        </p:txBody>
      </p:sp>
      <p:sp>
        <p:nvSpPr>
          <p:cNvPr id="16388" name="Rectangle 3"/>
          <p:cNvSpPr>
            <a:spLocks noGrp="1" noChangeArrowheads="1"/>
          </p:cNvSpPr>
          <p:nvPr>
            <p:ph type="body" idx="1"/>
          </p:nvPr>
        </p:nvSpPr>
        <p:spPr>
          <a:xfrm>
            <a:off x="0" y="2060848"/>
            <a:ext cx="8985176" cy="4525963"/>
          </a:xfrm>
        </p:spPr>
        <p:txBody>
          <a:bodyPr/>
          <a:lstStyle/>
          <a:p>
            <a:pPr eaLnBrk="1" hangingPunct="1">
              <a:lnSpc>
                <a:spcPct val="80000"/>
              </a:lnSpc>
            </a:pPr>
            <a:r>
              <a:rPr lang="ar-SA" altLang="en-US" sz="2000" b="1" dirty="0"/>
              <a:t>السهوب نمط من الغطاء النباتي العشبي الذي يحوي الاقل من الاشجار و الاعشاب  ويتألف أساسا من الاعشاب جفافية او متحملة للجفاف </a:t>
            </a:r>
            <a:r>
              <a:rPr lang="ar-SA" altLang="en-US" sz="2000" b="1" dirty="0" smtClean="0"/>
              <a:t>.</a:t>
            </a:r>
          </a:p>
          <a:p>
            <a:pPr eaLnBrk="1" hangingPunct="1">
              <a:lnSpc>
                <a:spcPct val="80000"/>
              </a:lnSpc>
            </a:pPr>
            <a:r>
              <a:rPr lang="ar-SA" altLang="en-US" sz="2000" b="1" dirty="0" smtClean="0"/>
              <a:t> </a:t>
            </a:r>
            <a:r>
              <a:rPr lang="ar-SA" altLang="en-US" sz="2000" b="1" dirty="0">
                <a:solidFill>
                  <a:srgbClr val="7030A0"/>
                </a:solidFill>
              </a:rPr>
              <a:t>وتوجد في اسيا واوربا وتسمي (</a:t>
            </a:r>
            <a:r>
              <a:rPr lang="ar-SA" altLang="en-US" sz="2000" b="1" dirty="0">
                <a:solidFill>
                  <a:srgbClr val="FF0000"/>
                </a:solidFill>
              </a:rPr>
              <a:t>ستيب</a:t>
            </a:r>
            <a:r>
              <a:rPr lang="ar-SA" altLang="en-US" sz="2000" b="1" dirty="0">
                <a:solidFill>
                  <a:srgbClr val="7030A0"/>
                </a:solidFill>
              </a:rPr>
              <a:t>)</a:t>
            </a:r>
            <a:r>
              <a:rPr lang="en-US" altLang="en-US" sz="2000" b="1" dirty="0">
                <a:solidFill>
                  <a:srgbClr val="7030A0"/>
                </a:solidFill>
              </a:rPr>
              <a:t>Steppe</a:t>
            </a:r>
            <a:r>
              <a:rPr lang="ar-SA" altLang="en-US" sz="2000" b="1" dirty="0">
                <a:solidFill>
                  <a:srgbClr val="7030A0"/>
                </a:solidFill>
              </a:rPr>
              <a:t> وفي امريكا الشمالية وتسمى (</a:t>
            </a:r>
            <a:r>
              <a:rPr lang="ar-SA" altLang="en-US" sz="2000" b="1" dirty="0">
                <a:solidFill>
                  <a:srgbClr val="FF0000"/>
                </a:solidFill>
              </a:rPr>
              <a:t>براري</a:t>
            </a:r>
            <a:r>
              <a:rPr lang="ar-SA" altLang="en-US" sz="2000" b="1" dirty="0">
                <a:solidFill>
                  <a:srgbClr val="7030A0"/>
                </a:solidFill>
              </a:rPr>
              <a:t>) </a:t>
            </a:r>
            <a:r>
              <a:rPr lang="en-US" altLang="en-US" sz="2000" b="1" dirty="0">
                <a:solidFill>
                  <a:srgbClr val="7030A0"/>
                </a:solidFill>
              </a:rPr>
              <a:t>prairie</a:t>
            </a:r>
            <a:r>
              <a:rPr lang="ar-SA" altLang="en-US" sz="2000" b="1" dirty="0">
                <a:solidFill>
                  <a:srgbClr val="7030A0"/>
                </a:solidFill>
              </a:rPr>
              <a:t>وفي امريكا الجنوبية وتسمى (</a:t>
            </a:r>
            <a:r>
              <a:rPr lang="ar-SA" altLang="en-US" sz="2000" b="1" dirty="0" err="1">
                <a:solidFill>
                  <a:srgbClr val="FF0000"/>
                </a:solidFill>
              </a:rPr>
              <a:t>بامبا</a:t>
            </a:r>
            <a:r>
              <a:rPr lang="ar-SA" altLang="en-US" sz="2000" b="1" dirty="0">
                <a:solidFill>
                  <a:srgbClr val="7030A0"/>
                </a:solidFill>
              </a:rPr>
              <a:t>)</a:t>
            </a:r>
            <a:r>
              <a:rPr lang="en-US" altLang="en-US" sz="2000" b="1" dirty="0">
                <a:solidFill>
                  <a:srgbClr val="7030A0"/>
                </a:solidFill>
              </a:rPr>
              <a:t>pampa</a:t>
            </a:r>
            <a:r>
              <a:rPr lang="ar-SA" altLang="en-US" sz="2000" b="1" dirty="0">
                <a:solidFill>
                  <a:srgbClr val="7030A0"/>
                </a:solidFill>
              </a:rPr>
              <a:t> .</a:t>
            </a:r>
            <a:endParaRPr lang="en-US" altLang="en-US" sz="2000" b="1" dirty="0">
              <a:solidFill>
                <a:srgbClr val="7030A0"/>
              </a:solidFill>
            </a:endParaRPr>
          </a:p>
          <a:p>
            <a:pPr eaLnBrk="1" hangingPunct="1">
              <a:lnSpc>
                <a:spcPct val="80000"/>
              </a:lnSpc>
            </a:pPr>
            <a:r>
              <a:rPr lang="ar-SA" altLang="en-US" sz="2000" b="1" dirty="0"/>
              <a:t>تتميز بشتاء بار وصيف حار والامطار متوسطة.</a:t>
            </a:r>
            <a:endParaRPr lang="en-US" altLang="en-US" sz="2000" b="1" dirty="0"/>
          </a:p>
          <a:p>
            <a:pPr eaLnBrk="1" hangingPunct="1">
              <a:lnSpc>
                <a:spcPct val="80000"/>
              </a:lnSpc>
            </a:pPr>
            <a:r>
              <a:rPr lang="ar-SA" altLang="en-US" sz="2000" b="1" dirty="0"/>
              <a:t>تتميز السهوب قله نمو الاشجار وذلك لقلة الرطوبة في فصل </a:t>
            </a:r>
            <a:r>
              <a:rPr lang="ar-SA" altLang="en-US" sz="2000" b="1" dirty="0" smtClean="0"/>
              <a:t>النمو.   </a:t>
            </a:r>
            <a:endParaRPr lang="ar-SA" altLang="en-US" sz="2000" b="1" dirty="0"/>
          </a:p>
          <a:p>
            <a:pPr eaLnBrk="1" hangingPunct="1">
              <a:lnSpc>
                <a:spcPct val="80000"/>
              </a:lnSpc>
            </a:pPr>
            <a:r>
              <a:rPr lang="ar-SA" altLang="en-US" sz="2000" b="1" dirty="0"/>
              <a:t> تسود فيها الاعشاب </a:t>
            </a:r>
            <a:r>
              <a:rPr lang="ar-SA" altLang="en-US" sz="2000" b="1" dirty="0" smtClean="0"/>
              <a:t>.</a:t>
            </a:r>
            <a:endParaRPr lang="ar-SA" altLang="en-US" sz="2000" b="1" dirty="0"/>
          </a:p>
          <a:p>
            <a:pPr eaLnBrk="1" hangingPunct="1">
              <a:lnSpc>
                <a:spcPct val="80000"/>
              </a:lnSpc>
              <a:buFontTx/>
              <a:buNone/>
            </a:pPr>
            <a:r>
              <a:rPr lang="ar-SA" altLang="en-US" sz="2400" b="1" u="sng" dirty="0">
                <a:solidFill>
                  <a:srgbClr val="006600"/>
                </a:solidFill>
              </a:rPr>
              <a:t>ويمكن تتميز السهوب إلى نمطين :</a:t>
            </a:r>
            <a:endParaRPr lang="en-US" altLang="en-US" sz="2400" b="1" u="sng" dirty="0">
              <a:solidFill>
                <a:srgbClr val="006600"/>
              </a:solidFill>
            </a:endParaRPr>
          </a:p>
          <a:p>
            <a:pPr eaLnBrk="1" hangingPunct="1">
              <a:lnSpc>
                <a:spcPct val="80000"/>
              </a:lnSpc>
              <a:buFontTx/>
              <a:buNone/>
            </a:pPr>
            <a:r>
              <a:rPr lang="ar-SA" altLang="en-US" sz="2000" b="1" u="sng" dirty="0">
                <a:solidFill>
                  <a:srgbClr val="006600"/>
                </a:solidFill>
              </a:rPr>
              <a:t>1-المروج </a:t>
            </a:r>
            <a:r>
              <a:rPr lang="en-US" altLang="en-US" sz="2000" b="1" u="sng" dirty="0">
                <a:solidFill>
                  <a:srgbClr val="006600"/>
                </a:solidFill>
              </a:rPr>
              <a:t>meadow</a:t>
            </a:r>
            <a:r>
              <a:rPr lang="ar-SA" altLang="en-US" sz="2000" b="1" dirty="0"/>
              <a:t> : تتبلل التربة جيدا بسبب ذوبان الثلوج </a:t>
            </a:r>
          </a:p>
          <a:p>
            <a:pPr eaLnBrk="1" hangingPunct="1">
              <a:lnSpc>
                <a:spcPct val="80000"/>
              </a:lnSpc>
              <a:buFontTx/>
              <a:buNone/>
            </a:pPr>
            <a:r>
              <a:rPr lang="ar-SA" altLang="en-US" sz="2000" b="1" dirty="0"/>
              <a:t>تغطيها الاعشاب ويكون فيها عدد الانواع النباتية مرتفعا تكثر في</a:t>
            </a:r>
          </a:p>
          <a:p>
            <a:pPr eaLnBrk="1" hangingPunct="1">
              <a:lnSpc>
                <a:spcPct val="80000"/>
              </a:lnSpc>
              <a:buFontTx/>
              <a:buNone/>
            </a:pPr>
            <a:r>
              <a:rPr lang="ar-SA" altLang="en-US" sz="2000" b="1" dirty="0"/>
              <a:t>المروج </a:t>
            </a:r>
            <a:r>
              <a:rPr lang="ar-SA" altLang="en-US" sz="2000" b="1" dirty="0">
                <a:solidFill>
                  <a:srgbClr val="FF0000"/>
                </a:solidFill>
              </a:rPr>
              <a:t>النبات الحزازي </a:t>
            </a:r>
            <a:r>
              <a:rPr lang="ar-SA" altLang="en-US" sz="2000" b="1" dirty="0"/>
              <a:t>.</a:t>
            </a:r>
            <a:endParaRPr lang="en-US" altLang="en-US" sz="2000" b="1" dirty="0"/>
          </a:p>
          <a:p>
            <a:pPr eaLnBrk="1" hangingPunct="1">
              <a:lnSpc>
                <a:spcPct val="80000"/>
              </a:lnSpc>
              <a:buFontTx/>
              <a:buNone/>
            </a:pPr>
            <a:r>
              <a:rPr lang="ar-SA" altLang="en-US" sz="2000" b="1" u="sng" dirty="0">
                <a:solidFill>
                  <a:srgbClr val="006600"/>
                </a:solidFill>
              </a:rPr>
              <a:t>2-السهوب النجيلية :</a:t>
            </a:r>
            <a:r>
              <a:rPr lang="ar-SA" altLang="en-US" sz="2000" b="1" dirty="0"/>
              <a:t>تقسم الى سهوب شمالية غنية بالأنواع المختلفة فقيرة في النجيليات </a:t>
            </a:r>
            <a:endParaRPr lang="ar-SA" altLang="en-US" sz="2000" b="1" dirty="0" smtClean="0"/>
          </a:p>
          <a:p>
            <a:pPr eaLnBrk="1" hangingPunct="1">
              <a:lnSpc>
                <a:spcPct val="80000"/>
              </a:lnSpc>
              <a:buFontTx/>
              <a:buNone/>
            </a:pPr>
            <a:r>
              <a:rPr lang="ar-SA" altLang="en-US" sz="2000" b="1" dirty="0" smtClean="0"/>
              <a:t> </a:t>
            </a:r>
            <a:r>
              <a:rPr lang="ar-SA" altLang="en-US" sz="2000" b="1" dirty="0"/>
              <a:t>والجنوب فقير بالاعشاب غني بالنجيليات </a:t>
            </a:r>
            <a:r>
              <a:rPr lang="ar-SA" altLang="en-US" sz="2000" b="1" dirty="0" smtClean="0"/>
              <a:t>لان </a:t>
            </a:r>
            <a:r>
              <a:rPr lang="ar-SA" altLang="en-US" sz="2000" b="1" dirty="0"/>
              <a:t>الاعشاب اقل تحمل للجفاف من النجيل  مثل التوليب </a:t>
            </a:r>
            <a:r>
              <a:rPr lang="en-US" altLang="en-US" sz="2000" i="1" dirty="0" err="1"/>
              <a:t>Tulipa</a:t>
            </a:r>
            <a:r>
              <a:rPr lang="ar-SA" altLang="en-US" sz="2000" b="1" dirty="0"/>
              <a:t>  </a:t>
            </a:r>
            <a:endParaRPr lang="en-US" altLang="en-US" sz="2000" b="1" dirty="0"/>
          </a:p>
        </p:txBody>
      </p:sp>
      <p:pic>
        <p:nvPicPr>
          <p:cNvPr id="3074" name="Picture 2" descr="ÙØªÙØ¬Ø© Ø¨Ø­Ø« Ø§ÙØµÙØ± Ø¹Ù âªSteppe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5482"/>
            <a:ext cx="3302800" cy="1584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ÙØªÙØ¬Ø© Ø¨Ø­Ø« Ø§ÙØµÙØ± Ø¹Ù âªmeadow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068960"/>
            <a:ext cx="2952328" cy="1777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3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2"/>
          <p:cNvSpPr>
            <a:spLocks noGrp="1" noChangeArrowheads="1"/>
          </p:cNvSpPr>
          <p:nvPr>
            <p:ph type="title"/>
          </p:nvPr>
        </p:nvSpPr>
        <p:spPr/>
        <p:txBody>
          <a:bodyPr/>
          <a:lstStyle/>
          <a:p>
            <a:pPr eaLnBrk="1" hangingPunct="1"/>
            <a:r>
              <a:rPr lang="ar-SA" altLang="en-US" sz="4000" b="1" dirty="0" smtClean="0">
                <a:solidFill>
                  <a:schemeClr val="accent2"/>
                </a:solidFill>
              </a:rPr>
              <a:t>7- منطقة </a:t>
            </a:r>
            <a:r>
              <a:rPr lang="ar-SA" altLang="en-US" sz="4000" b="1" dirty="0">
                <a:solidFill>
                  <a:schemeClr val="accent2"/>
                </a:solidFill>
              </a:rPr>
              <a:t>الغابات المخروطيه (التايغا)</a:t>
            </a:r>
            <a:br>
              <a:rPr lang="ar-SA" altLang="en-US" sz="4000" b="1" dirty="0">
                <a:solidFill>
                  <a:schemeClr val="accent2"/>
                </a:solidFill>
              </a:rPr>
            </a:br>
            <a:r>
              <a:rPr lang="en-US" altLang="en-US" sz="3200" b="1" dirty="0">
                <a:solidFill>
                  <a:schemeClr val="accent2"/>
                </a:solidFill>
                <a:latin typeface="Sakkal Majalla,Bold" charset="0"/>
              </a:rPr>
              <a:t>The Boreal Coniferous Forests (Taiga)</a:t>
            </a:r>
          </a:p>
        </p:txBody>
      </p:sp>
      <p:sp>
        <p:nvSpPr>
          <p:cNvPr id="17412" name="Rectangle 3"/>
          <p:cNvSpPr>
            <a:spLocks noGrp="1" noChangeArrowheads="1"/>
          </p:cNvSpPr>
          <p:nvPr>
            <p:ph type="body" idx="1"/>
          </p:nvPr>
        </p:nvSpPr>
        <p:spPr>
          <a:xfrm>
            <a:off x="457200" y="1600201"/>
            <a:ext cx="8507288" cy="4061048"/>
          </a:xfrm>
        </p:spPr>
        <p:txBody>
          <a:bodyPr/>
          <a:lstStyle/>
          <a:p>
            <a:pPr eaLnBrk="1" hangingPunct="1"/>
            <a:r>
              <a:rPr lang="ar-SA" altLang="en-US" sz="2400" b="1" dirty="0"/>
              <a:t>- تتالف الغابات من الانواع ذات اوراق ابرية وتحتل مساحات واسعة من نصف الكرة الشمالي  </a:t>
            </a:r>
            <a:r>
              <a:rPr lang="ar-SA" altLang="en-US" sz="2400" b="1" dirty="0">
                <a:solidFill>
                  <a:srgbClr val="FF0000"/>
                </a:solidFill>
              </a:rPr>
              <a:t>ولا توجد في الكرة الجنوبية بسبب انعدام المناخ المماثل </a:t>
            </a:r>
            <a:r>
              <a:rPr lang="ar-SA" altLang="en-US" sz="2400" b="1" dirty="0" smtClean="0">
                <a:solidFill>
                  <a:srgbClr val="FF0000"/>
                </a:solidFill>
              </a:rPr>
              <a:t>.</a:t>
            </a:r>
            <a:endParaRPr lang="ar-SA" altLang="en-US" sz="2400" b="1" dirty="0">
              <a:solidFill>
                <a:srgbClr val="FF0000"/>
              </a:solidFill>
            </a:endParaRPr>
          </a:p>
          <a:p>
            <a:pPr eaLnBrk="1" hangingPunct="1"/>
            <a:r>
              <a:rPr lang="ar-SA" altLang="en-US" sz="2400" b="1" dirty="0"/>
              <a:t>المناخ قاري جدا وتتميز بصيف  لطيف, وشتاء بارد قليل الثلج    </a:t>
            </a:r>
          </a:p>
          <a:p>
            <a:pPr eaLnBrk="1" hangingPunct="1">
              <a:buFontTx/>
              <a:buNone/>
            </a:pPr>
            <a:r>
              <a:rPr lang="ar-SA" altLang="en-US" sz="2400" b="1" dirty="0"/>
              <a:t>  كمية المطر   </a:t>
            </a:r>
            <a:r>
              <a:rPr lang="ar-SA" altLang="en-US" sz="2400" b="1" dirty="0">
                <a:solidFill>
                  <a:srgbClr val="FF0000"/>
                </a:solidFill>
              </a:rPr>
              <a:t>350-500</a:t>
            </a:r>
            <a:r>
              <a:rPr lang="ar-SA" altLang="en-US" sz="2400" b="1" dirty="0"/>
              <a:t>مم  مم في </a:t>
            </a:r>
            <a:r>
              <a:rPr lang="ar-SA" altLang="en-US" sz="2400" b="1" dirty="0" smtClean="0"/>
              <a:t>السنة. </a:t>
            </a:r>
            <a:endParaRPr lang="en-US" altLang="en-US" sz="2400" b="1" dirty="0"/>
          </a:p>
          <a:p>
            <a:pPr eaLnBrk="1" hangingPunct="1"/>
            <a:r>
              <a:rPr lang="ar-SA" altLang="en-US" sz="2400" b="1" dirty="0"/>
              <a:t>وتشتمل الغابات </a:t>
            </a:r>
            <a:r>
              <a:rPr lang="ar-SA" altLang="en-US" sz="2400" b="1" dirty="0" err="1"/>
              <a:t>المخروطيه</a:t>
            </a:r>
            <a:r>
              <a:rPr lang="ar-SA" altLang="en-US" sz="2400" b="1" dirty="0"/>
              <a:t> على انواع قليلة نسبيا من الاشجار </a:t>
            </a:r>
            <a:r>
              <a:rPr lang="ar-SA" altLang="en-US" sz="2400" b="1" dirty="0" err="1"/>
              <a:t>المخروطيه</a:t>
            </a:r>
            <a:r>
              <a:rPr lang="ar-SA" altLang="en-US" sz="2400" b="1" dirty="0"/>
              <a:t> يسود الطابق الشجري مثل غابات مؤلفة من  ا</a:t>
            </a:r>
            <a:r>
              <a:rPr lang="ar-SA" altLang="en-US" sz="2400" b="1" dirty="0">
                <a:solidFill>
                  <a:srgbClr val="990033"/>
                </a:solidFill>
              </a:rPr>
              <a:t>لتنوب </a:t>
            </a:r>
            <a:r>
              <a:rPr lang="en-US" altLang="en-US" sz="2400" b="1" dirty="0">
                <a:solidFill>
                  <a:srgbClr val="990033"/>
                </a:solidFill>
              </a:rPr>
              <a:t> </a:t>
            </a:r>
            <a:r>
              <a:rPr lang="en-US" altLang="en-US" sz="2400" b="1" i="1" dirty="0" err="1"/>
              <a:t>Picea</a:t>
            </a:r>
            <a:r>
              <a:rPr lang="en-US" altLang="en-US" sz="2400" b="1" i="1" dirty="0"/>
              <a:t> </a:t>
            </a:r>
            <a:r>
              <a:rPr lang="ar-EG" altLang="en-US" sz="2400" b="1" dirty="0"/>
              <a:t>فقط </a:t>
            </a:r>
            <a:r>
              <a:rPr lang="ar-SA" altLang="en-US" sz="2400" b="1" dirty="0"/>
              <a:t>,  او الصنوبر </a:t>
            </a:r>
            <a:r>
              <a:rPr lang="en-US" altLang="en-US" sz="2400" b="1" i="1" dirty="0" err="1"/>
              <a:t>Pinus</a:t>
            </a:r>
            <a:r>
              <a:rPr lang="ar-SA" altLang="en-US" sz="2400" b="1" i="1" dirty="0"/>
              <a:t>,</a:t>
            </a:r>
            <a:r>
              <a:rPr lang="ar-SA" altLang="en-US" sz="2400" b="1"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653136"/>
            <a:ext cx="28575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08" y="4186422"/>
            <a:ext cx="3040740" cy="2282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5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05" y="0"/>
            <a:ext cx="5969787" cy="433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مجموعة 3"/>
          <p:cNvGrpSpPr/>
          <p:nvPr/>
        </p:nvGrpSpPr>
        <p:grpSpPr>
          <a:xfrm>
            <a:off x="1657011" y="4509120"/>
            <a:ext cx="6443381" cy="1853130"/>
            <a:chOff x="1657011" y="4509120"/>
            <a:chExt cx="6443381" cy="185313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57011" y="4509120"/>
              <a:ext cx="6443381" cy="1853130"/>
            </a:xfrm>
            <a:prstGeom prst="rect">
              <a:avLst/>
            </a:prstGeom>
            <a:noFill/>
          </p:spPr>
        </p:pic>
        <p:sp>
          <p:nvSpPr>
            <p:cNvPr id="2" name="مربع نص 1"/>
            <p:cNvSpPr txBox="1"/>
            <p:nvPr/>
          </p:nvSpPr>
          <p:spPr>
            <a:xfrm>
              <a:off x="7308304" y="4797152"/>
              <a:ext cx="631904" cy="369332"/>
            </a:xfrm>
            <a:prstGeom prst="rect">
              <a:avLst/>
            </a:prstGeom>
            <a:noFill/>
          </p:spPr>
          <p:txBody>
            <a:bodyPr wrap="none" rtlCol="1">
              <a:spAutoFit/>
            </a:bodyPr>
            <a:lstStyle/>
            <a:p>
              <a:r>
                <a:rPr lang="ar-SA" dirty="0"/>
                <a:t>التندرا</a:t>
              </a:r>
            </a:p>
          </p:txBody>
        </p:sp>
      </p:grpSp>
    </p:spTree>
    <p:extLst>
      <p:ext uri="{BB962C8B-B14F-4D97-AF65-F5344CB8AC3E}">
        <p14:creationId xmlns:p14="http://schemas.microsoft.com/office/powerpoint/2010/main" val="243914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2"/>
          <p:cNvSpPr>
            <a:spLocks noGrp="1" noChangeArrowheads="1"/>
          </p:cNvSpPr>
          <p:nvPr>
            <p:ph type="title"/>
          </p:nvPr>
        </p:nvSpPr>
        <p:spPr>
          <a:xfrm>
            <a:off x="457200" y="274638"/>
            <a:ext cx="8229600" cy="777875"/>
          </a:xfrm>
        </p:spPr>
        <p:txBody>
          <a:bodyPr/>
          <a:lstStyle/>
          <a:p>
            <a:pPr eaLnBrk="1" hangingPunct="1"/>
            <a:r>
              <a:rPr lang="ar-SA" altLang="en-US" b="1" dirty="0" smtClean="0">
                <a:solidFill>
                  <a:schemeClr val="accent2"/>
                </a:solidFill>
              </a:rPr>
              <a:t>8- التندرا</a:t>
            </a:r>
            <a:r>
              <a:rPr lang="en-US" altLang="en-US" b="1" dirty="0">
                <a:solidFill>
                  <a:schemeClr val="accent2"/>
                </a:solidFill>
              </a:rPr>
              <a:t>Tundra</a:t>
            </a:r>
          </a:p>
        </p:txBody>
      </p:sp>
      <p:sp>
        <p:nvSpPr>
          <p:cNvPr id="19460" name="Rectangle 3"/>
          <p:cNvSpPr>
            <a:spLocks noGrp="1" noChangeArrowheads="1"/>
          </p:cNvSpPr>
          <p:nvPr>
            <p:ph type="body" idx="1"/>
          </p:nvPr>
        </p:nvSpPr>
        <p:spPr>
          <a:xfrm>
            <a:off x="395288" y="1052513"/>
            <a:ext cx="8748712" cy="5616575"/>
          </a:xfrm>
        </p:spPr>
        <p:txBody>
          <a:bodyPr/>
          <a:lstStyle/>
          <a:p>
            <a:pPr eaLnBrk="1" hangingPunct="1">
              <a:lnSpc>
                <a:spcPct val="80000"/>
              </a:lnSpc>
            </a:pPr>
            <a:r>
              <a:rPr lang="ar-SA" altLang="en-US" sz="2400" b="1" dirty="0"/>
              <a:t>تتميز بظروف مناخية قاسية </a:t>
            </a:r>
            <a:r>
              <a:rPr lang="ar-SA" altLang="en-US" sz="2400" b="1" dirty="0" smtClean="0"/>
              <a:t>.</a:t>
            </a:r>
            <a:endParaRPr lang="ar-SA" altLang="en-US" sz="2400" b="1" dirty="0"/>
          </a:p>
          <a:p>
            <a:pPr eaLnBrk="1" hangingPunct="1">
              <a:lnSpc>
                <a:spcPct val="80000"/>
              </a:lnSpc>
            </a:pPr>
            <a:r>
              <a:rPr lang="ar-SA" altLang="en-US" sz="2400" b="1" dirty="0"/>
              <a:t>الصيف قصير (2-3 اشهر ) وبارد  والشتاء بارد ويستمر 8 اشهر </a:t>
            </a:r>
            <a:r>
              <a:rPr lang="ar-SA" altLang="en-US" sz="2400" b="1" dirty="0" smtClean="0"/>
              <a:t>.</a:t>
            </a:r>
            <a:endParaRPr lang="ar-SA" altLang="en-US" sz="2400" b="1" dirty="0"/>
          </a:p>
          <a:p>
            <a:pPr eaLnBrk="1" hangingPunct="1">
              <a:lnSpc>
                <a:spcPct val="80000"/>
              </a:lnSpc>
            </a:pPr>
            <a:r>
              <a:rPr lang="ar-SA" altLang="en-US" sz="2400" b="1" dirty="0"/>
              <a:t>تسقط الامطار في الصيف  وهي قليله </a:t>
            </a:r>
            <a:r>
              <a:rPr lang="ar-SA" altLang="en-US" sz="2400" b="1" dirty="0" smtClean="0"/>
              <a:t>.</a:t>
            </a:r>
            <a:endParaRPr lang="ar-SA" altLang="en-US" sz="2400" b="1" dirty="0"/>
          </a:p>
          <a:p>
            <a:pPr eaLnBrk="1" hangingPunct="1">
              <a:lnSpc>
                <a:spcPct val="80000"/>
              </a:lnSpc>
            </a:pPr>
            <a:r>
              <a:rPr lang="ar-SA" altLang="en-US" sz="2400" b="1" dirty="0"/>
              <a:t>-تقع  التندرا في قمة العالم. واصل كلمة التندرا من كلمة الفنلندية , التي تعني سهلا خالي من الاشجار هو مشهور بمناظره الطبيعيه الباردة ودرجات حرارته المنخفضة جدا وقلة الامطار </a:t>
            </a:r>
            <a:r>
              <a:rPr lang="ar-SA" altLang="en-US" sz="2400" b="1" dirty="0" smtClean="0"/>
              <a:t>.</a:t>
            </a:r>
            <a:endParaRPr lang="en-US" altLang="en-US" sz="2400" b="1" dirty="0"/>
          </a:p>
          <a:p>
            <a:pPr eaLnBrk="1" hangingPunct="1">
              <a:lnSpc>
                <a:spcPct val="80000"/>
              </a:lnSpc>
            </a:pPr>
            <a:r>
              <a:rPr lang="ar-SA" altLang="en-US" sz="2400" b="1" dirty="0"/>
              <a:t>-المناخ قطبي ذا شتاء طويل ومظلم وتغطي الثلوج سطح الارض في معظم شهور السنه </a:t>
            </a:r>
            <a:endParaRPr lang="en-US" altLang="en-US" sz="2400" b="1" dirty="0"/>
          </a:p>
          <a:p>
            <a:pPr eaLnBrk="1" hangingPunct="1">
              <a:lnSpc>
                <a:spcPct val="80000"/>
              </a:lnSpc>
            </a:pPr>
            <a:r>
              <a:rPr lang="ar-SA" altLang="en-US" sz="2400" b="1" dirty="0"/>
              <a:t>-تتميز التندرا  بانعدام الاشجار </a:t>
            </a:r>
            <a:r>
              <a:rPr lang="ar-SA" altLang="en-US" sz="2400" b="1" dirty="0">
                <a:solidFill>
                  <a:srgbClr val="7030A0"/>
                </a:solidFill>
              </a:rPr>
              <a:t>وبنمو بعض </a:t>
            </a:r>
            <a:r>
              <a:rPr lang="ar-SA" altLang="en-US" sz="2400" b="1" dirty="0" err="1">
                <a:solidFill>
                  <a:srgbClr val="7030A0"/>
                </a:solidFill>
              </a:rPr>
              <a:t>الاشنات</a:t>
            </a:r>
            <a:r>
              <a:rPr lang="ar-SA" altLang="en-US" sz="2400" b="1" dirty="0">
                <a:solidFill>
                  <a:srgbClr val="7030A0"/>
                </a:solidFill>
              </a:rPr>
              <a:t> والحزازيات الى جانب الشجيرات الانجم و الاعشاب الحولية والمعمرة قليلة (الاعشاب عميقة الجذور غير موجودة)</a:t>
            </a:r>
          </a:p>
        </p:txBody>
      </p:sp>
      <p:pic>
        <p:nvPicPr>
          <p:cNvPr id="1026" name="Picture 2" descr="ÙØªÙØ¬Ø© Ø¨Ø­Ø« Ø§ÙØµÙØ± Ø¹Ù Ø§ÙØªÙØ¯Ø±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540484"/>
            <a:ext cx="6841008" cy="1984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8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57604" y="692696"/>
            <a:ext cx="8886395" cy="3736407"/>
          </a:xfrm>
          <a:prstGeom prst="rect">
            <a:avLst/>
          </a:prstGeom>
        </p:spPr>
        <p:txBody>
          <a:bodyPr wrap="square">
            <a:spAutoFit/>
          </a:bodyPr>
          <a:lstStyle/>
          <a:p>
            <a:pPr>
              <a:lnSpc>
                <a:spcPct val="80000"/>
              </a:lnSpc>
            </a:pPr>
            <a:r>
              <a:rPr lang="ar-SA" altLang="en-US" sz="2000" b="1" dirty="0"/>
              <a:t>تنمو الاعشاب ذات الجذور القصير مثل الطحالب وحشائش الماء وقد يتخل الاعشاب يعض الشجيرات القصيرة كالتوت البري حول مجاري الانهار, فإذا حل الشتاء غطت الثلوج هذا النطاق النباتي كله.  </a:t>
            </a:r>
            <a:endParaRPr lang="ar-SA" altLang="en-US" sz="2000" b="1" dirty="0" smtClean="0"/>
          </a:p>
          <a:p>
            <a:pPr>
              <a:lnSpc>
                <a:spcPct val="80000"/>
              </a:lnSpc>
            </a:pPr>
            <a:r>
              <a:rPr lang="ar-SA" altLang="en-US" sz="2000" b="1" dirty="0" smtClean="0"/>
              <a:t> </a:t>
            </a:r>
            <a:r>
              <a:rPr lang="ar-SA" altLang="en-US" sz="2000" b="1" dirty="0"/>
              <a:t>وذلك بسبب قصر فصل الصيف والمناخ البارد اذا وجدت شجيرات في منطقة التندرا فهي لا ترتفع كثيرا فوق سطح الارض فشجيرة الصفصاف الكبيره لا ترتفع </a:t>
            </a:r>
            <a:r>
              <a:rPr lang="ar-SA" altLang="en-US" sz="2000" b="1" dirty="0" smtClean="0"/>
              <a:t>كثيرا وتكون </a:t>
            </a:r>
            <a:r>
              <a:rPr lang="ar-SA" altLang="en-US" sz="2000" b="1" dirty="0"/>
              <a:t>الازهار كبيره مقارنه بجسم النبات ,</a:t>
            </a:r>
            <a:r>
              <a:rPr lang="ar-SA" altLang="en-US" b="1" dirty="0"/>
              <a:t>كما انها تظهر فجأه وتعطي بذورا بسرعه وهو تكيف مع فصل النمو </a:t>
            </a:r>
            <a:r>
              <a:rPr lang="ar-SA" altLang="en-US" b="1" dirty="0" smtClean="0"/>
              <a:t>القصير.</a:t>
            </a:r>
          </a:p>
          <a:p>
            <a:pPr>
              <a:lnSpc>
                <a:spcPct val="80000"/>
              </a:lnSpc>
            </a:pPr>
            <a:endParaRPr lang="ar-SA" altLang="en-US" b="1" dirty="0"/>
          </a:p>
          <a:p>
            <a:pPr>
              <a:lnSpc>
                <a:spcPct val="80000"/>
              </a:lnSpc>
            </a:pPr>
            <a:r>
              <a:rPr lang="ar-SA" altLang="en-US" b="1" dirty="0"/>
              <a:t> </a:t>
            </a:r>
            <a:r>
              <a:rPr lang="ar-SA" altLang="en-US" sz="2000" b="1" dirty="0"/>
              <a:t>اهم النباتات وأكثرها شيوعا في هذا الاقليم الاعشاب المائية </a:t>
            </a:r>
            <a:r>
              <a:rPr lang="ar-SA" altLang="en-US" sz="2000" b="1" dirty="0" smtClean="0"/>
              <a:t>، الاشجار القزميه، </a:t>
            </a:r>
            <a:r>
              <a:rPr lang="ar-SA" altLang="en-US" sz="2000" b="1" dirty="0"/>
              <a:t>والحشائش والصفصاف والاشنات الورقيه كما قد تنمو حشائش ذات دورة حياة قصيرة جدا</a:t>
            </a:r>
            <a:r>
              <a:rPr lang="ar-SA" altLang="en-US" sz="2000" b="1" dirty="0" smtClean="0"/>
              <a:t>.</a:t>
            </a:r>
          </a:p>
          <a:p>
            <a:pPr>
              <a:lnSpc>
                <a:spcPct val="80000"/>
              </a:lnSpc>
            </a:pPr>
            <a:r>
              <a:rPr lang="ar-SA" altLang="en-US" sz="2000" b="1" dirty="0" smtClean="0"/>
              <a:t> </a:t>
            </a:r>
            <a:r>
              <a:rPr lang="ar-SA" altLang="en-US" sz="2000" b="1" dirty="0"/>
              <a:t>تزهر في فترة وجيزة  </a:t>
            </a:r>
            <a:r>
              <a:rPr lang="ar-SA" altLang="en-US" sz="2000" b="1" dirty="0">
                <a:solidFill>
                  <a:srgbClr val="FF0000"/>
                </a:solidFill>
              </a:rPr>
              <a:t>والقسم الغربي من سيبيريا </a:t>
            </a:r>
            <a:r>
              <a:rPr lang="ar-SA" altLang="en-US" sz="2000" b="1" dirty="0" smtClean="0">
                <a:solidFill>
                  <a:srgbClr val="FF0000"/>
                </a:solidFill>
              </a:rPr>
              <a:t>تسوده والأعشاب </a:t>
            </a:r>
            <a:r>
              <a:rPr lang="ar-SA" altLang="en-US" sz="2000" b="1" dirty="0">
                <a:solidFill>
                  <a:srgbClr val="FF0000"/>
                </a:solidFill>
              </a:rPr>
              <a:t>بشكل عام بينما تسود الجزء الشرقي الطحالب والاشنات.</a:t>
            </a:r>
            <a:r>
              <a:rPr lang="en-US" altLang="en-US" sz="2000" b="1" dirty="0">
                <a:solidFill>
                  <a:srgbClr val="FF0000"/>
                </a:solidFill>
              </a:rPr>
              <a:t/>
            </a:r>
            <a:br>
              <a:rPr lang="en-US" altLang="en-US" sz="2000" b="1" dirty="0">
                <a:solidFill>
                  <a:srgbClr val="FF0000"/>
                </a:solidFill>
              </a:rPr>
            </a:br>
            <a:r>
              <a:rPr lang="ar-SA" altLang="en-US" sz="2000" b="1" dirty="0"/>
              <a:t>-ونظرا </a:t>
            </a:r>
            <a:r>
              <a:rPr lang="ar-SA" altLang="en-US" sz="2000" b="1" dirty="0" err="1"/>
              <a:t>للبروده</a:t>
            </a:r>
            <a:r>
              <a:rPr lang="ar-SA" altLang="en-US" sz="2000" b="1" dirty="0"/>
              <a:t> </a:t>
            </a:r>
            <a:r>
              <a:rPr lang="ar-SA" altLang="en-US" sz="2000" b="1" dirty="0" err="1"/>
              <a:t>الشديده</a:t>
            </a:r>
            <a:r>
              <a:rPr lang="ar-SA" altLang="en-US" sz="2000" b="1" dirty="0"/>
              <a:t> فان تحلل البقايا يتم بشكل بطئ جدا الامر الذي </a:t>
            </a:r>
            <a:r>
              <a:rPr lang="ar-SA" altLang="en-US" sz="2000" b="1" u="sng" dirty="0">
                <a:solidFill>
                  <a:schemeClr val="accent2"/>
                </a:solidFill>
              </a:rPr>
              <a:t>يؤدي الى تشكُل </a:t>
            </a:r>
            <a:r>
              <a:rPr lang="ar-SA" altLang="en-US" sz="2000" b="1" u="sng" dirty="0" err="1">
                <a:solidFill>
                  <a:schemeClr val="accent2"/>
                </a:solidFill>
              </a:rPr>
              <a:t>الطورب</a:t>
            </a:r>
            <a:r>
              <a:rPr lang="ar-SA" altLang="en-US" sz="2000" b="1" u="sng" dirty="0">
                <a:solidFill>
                  <a:schemeClr val="accent2"/>
                </a:solidFill>
              </a:rPr>
              <a:t>(حث) </a:t>
            </a:r>
            <a:r>
              <a:rPr lang="en-US" altLang="en-US" sz="2000" b="1" u="sng" dirty="0">
                <a:solidFill>
                  <a:schemeClr val="accent2"/>
                </a:solidFill>
              </a:rPr>
              <a:t>Peat</a:t>
            </a:r>
            <a:r>
              <a:rPr lang="ar-SA" altLang="en-US" sz="2000" b="1" dirty="0"/>
              <a:t> </a:t>
            </a:r>
          </a:p>
          <a:p>
            <a:pPr>
              <a:lnSpc>
                <a:spcPct val="80000"/>
              </a:lnSpc>
            </a:pPr>
            <a:r>
              <a:rPr lang="ar-SA" altLang="en-US" sz="2000" b="1" u="sng" dirty="0" err="1">
                <a:solidFill>
                  <a:srgbClr val="FF0000"/>
                </a:solidFill>
              </a:rPr>
              <a:t>الطورب</a:t>
            </a:r>
            <a:r>
              <a:rPr lang="ar-SA" altLang="en-US" sz="2000" b="1" u="sng" dirty="0">
                <a:solidFill>
                  <a:srgbClr val="FF0000"/>
                </a:solidFill>
              </a:rPr>
              <a:t> (حث)</a:t>
            </a:r>
            <a:r>
              <a:rPr lang="en-US" altLang="en-US" sz="2000" b="1" u="sng" dirty="0">
                <a:solidFill>
                  <a:srgbClr val="FF0000"/>
                </a:solidFill>
              </a:rPr>
              <a:t>Peat</a:t>
            </a:r>
            <a:r>
              <a:rPr lang="ar-SA" altLang="en-US" sz="2000" b="1" dirty="0"/>
              <a:t> هو مواد نباتيه متحللة تراكمت على مدى طويل في اماكن رطبة تعرف </a:t>
            </a:r>
            <a:r>
              <a:rPr lang="ar-SA" altLang="en-US" sz="2000" b="1" dirty="0">
                <a:solidFill>
                  <a:srgbClr val="FF0000"/>
                </a:solidFill>
              </a:rPr>
              <a:t>بمستنقعات الجفت</a:t>
            </a:r>
            <a:r>
              <a:rPr lang="ar-SA" altLang="en-US" sz="2000" b="1" dirty="0"/>
              <a:t> وهي تشكل بصفة عامة </a:t>
            </a:r>
            <a:r>
              <a:rPr lang="ar-SA" altLang="en-US" sz="2000" b="1" dirty="0">
                <a:solidFill>
                  <a:srgbClr val="FF0000"/>
                </a:solidFill>
              </a:rPr>
              <a:t>اول مراحل تكوين الفحم الحجري والذي يستخدم كوقود لتوليد الكهرباء في ايرلندا كما يستخدم لرقاد </a:t>
            </a:r>
            <a:r>
              <a:rPr lang="ar-SA" altLang="en-US" sz="2000" b="1" dirty="0" smtClean="0">
                <a:solidFill>
                  <a:srgbClr val="FF0000"/>
                </a:solidFill>
              </a:rPr>
              <a:t>الحيوانات.</a:t>
            </a:r>
            <a:endParaRPr lang="en-US" altLang="en-US" sz="2000" b="1" dirty="0">
              <a:solidFill>
                <a:srgbClr val="FF0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00" y="4941168"/>
            <a:ext cx="2840408"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208" y="4941168"/>
            <a:ext cx="3161928" cy="174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48976"/>
      </p:ext>
    </p:extLst>
  </p:cSld>
  <p:clrMapOvr>
    <a:masterClrMapping/>
  </p:clrMapOvr>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TotalTime>
  <Words>598</Words>
  <Application>Microsoft Office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Sakkal Majalla,Bold</vt:lpstr>
      <vt:lpstr>تصميم افتراضي</vt:lpstr>
      <vt:lpstr>PowerPoint Presentation</vt:lpstr>
      <vt:lpstr>PowerPoint Presentation</vt:lpstr>
      <vt:lpstr>PowerPoint Presentation</vt:lpstr>
      <vt:lpstr>  5-نطاق الغابات متساقطة الاوراق في المناطق المعتدلة  </vt:lpstr>
      <vt:lpstr>6-السهوب Steppes</vt:lpstr>
      <vt:lpstr>7- منطقة الغابات المخروطيه (التايغا) The Boreal Coniferous Forests (Taiga)</vt:lpstr>
      <vt:lpstr>PowerPoint Presentation</vt:lpstr>
      <vt:lpstr>8- التندراTundra</vt:lpstr>
      <vt:lpstr>PowerPoint Presentation</vt:lpstr>
      <vt:lpstr>تصنيف كوبن للمناخ (Köppen climate classification  )   من أهم التصنيفات التي هدفت إلى ربط المناخ بتوزيع النباتات، وقد بني تصنيف كوبن على المتوسط الشهري والسنوي لدرجة الحرارة وعلى كمية الهطول وتوزعها الفصلي.  وتضمن تصنيفه خمس مناخات رئيسية تتطابق مع أنماط الغطاء النباتي والتربة، وأعطى لكل اقليم رمزاَ رئيسي ، وهذه المناخات هي:  1 المجموعة A: المناخ الاستوائي/المداري 2 المجموعة B: المناخ الجاف (القاحل وشبه القاحل) 3 المجموعة C: المناخ المعتدل/المتوسط 4 المجموعة D: المناخ القاري/المتوسط 5 المجموعة E: المناخ القطبي والألبي هذا وقد قسم كوبن كل من هذه الأقاليم المناخية الكبرى إلى أقاليم فرعية مميزة ووضع لها رموز . </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Yasmeen Asmeen</dc:creator>
  <cp:lastModifiedBy>maha abanomai</cp:lastModifiedBy>
  <cp:revision>29</cp:revision>
  <dcterms:created xsi:type="dcterms:W3CDTF">2018-10-24T14:36:32Z</dcterms:created>
  <dcterms:modified xsi:type="dcterms:W3CDTF">2026-04-11T09:33:38Z</dcterms:modified>
</cp:coreProperties>
</file>