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66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10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49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851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33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014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29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635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72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92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11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59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66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25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4373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857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58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012" y="164774"/>
            <a:ext cx="8735974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5541" y="2060829"/>
            <a:ext cx="8352916" cy="40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75752" y="6311676"/>
            <a:ext cx="2184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597" y="241062"/>
            <a:ext cx="6209030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800" b="1" spc="-15" dirty="0">
                <a:latin typeface="Times New Roman"/>
                <a:cs typeface="Times New Roman"/>
              </a:rPr>
              <a:t>King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S</a:t>
            </a:r>
            <a:r>
              <a:rPr sz="2800" b="1" spc="-10" dirty="0">
                <a:latin typeface="Times New Roman"/>
                <a:cs typeface="Times New Roman"/>
              </a:rPr>
              <a:t>a</a:t>
            </a:r>
            <a:r>
              <a:rPr sz="2800" b="1" spc="-20" dirty="0">
                <a:latin typeface="Times New Roman"/>
                <a:cs typeface="Times New Roman"/>
              </a:rPr>
              <a:t>ud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Uni</a:t>
            </a:r>
            <a:r>
              <a:rPr sz="2800" b="1" spc="-10" dirty="0">
                <a:latin typeface="Times New Roman"/>
                <a:cs typeface="Times New Roman"/>
              </a:rPr>
              <a:t>v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30" dirty="0">
                <a:latin typeface="Times New Roman"/>
                <a:cs typeface="Times New Roman"/>
              </a:rPr>
              <a:t>r</a:t>
            </a:r>
            <a:r>
              <a:rPr sz="2800" b="1" spc="-10" dirty="0">
                <a:latin typeface="Times New Roman"/>
                <a:cs typeface="Times New Roman"/>
              </a:rPr>
              <a:t>si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-15" dirty="0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</a:pPr>
            <a:r>
              <a:rPr sz="2800" b="1" spc="-15" dirty="0">
                <a:latin typeface="Times New Roman"/>
                <a:cs typeface="Times New Roman"/>
              </a:rPr>
              <a:t>College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Sci</a:t>
            </a:r>
            <a:r>
              <a:rPr sz="2800" b="1" spc="-30" dirty="0">
                <a:latin typeface="Times New Roman"/>
                <a:cs typeface="Times New Roman"/>
              </a:rPr>
              <a:t>e</a:t>
            </a:r>
            <a:r>
              <a:rPr sz="2800" b="1" spc="-15" dirty="0">
                <a:latin typeface="Times New Roman"/>
                <a:cs typeface="Times New Roman"/>
              </a:rPr>
              <a:t>nce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-15" dirty="0">
                <a:latin typeface="Times New Roman"/>
                <a:cs typeface="Times New Roman"/>
              </a:rPr>
              <a:t>Department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Bot</a:t>
            </a:r>
            <a:r>
              <a:rPr sz="2800" b="1" spc="-10" dirty="0">
                <a:latin typeface="Times New Roman"/>
                <a:cs typeface="Times New Roman"/>
              </a:rPr>
              <a:t>a</a:t>
            </a:r>
            <a:r>
              <a:rPr sz="2800" b="1" spc="-15" dirty="0">
                <a:latin typeface="Times New Roman"/>
                <a:cs typeface="Times New Roman"/>
              </a:rPr>
              <a:t>ny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an</a:t>
            </a:r>
            <a:r>
              <a:rPr sz="2800" b="1" spc="-20" dirty="0">
                <a:latin typeface="Times New Roman"/>
                <a:cs typeface="Times New Roman"/>
              </a:rPr>
              <a:t>d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Microb</a:t>
            </a:r>
            <a:r>
              <a:rPr sz="2800" b="1" spc="-5" dirty="0">
                <a:latin typeface="Times New Roman"/>
                <a:cs typeface="Times New Roman"/>
              </a:rPr>
              <a:t>i</a:t>
            </a:r>
            <a:r>
              <a:rPr sz="2800" b="1" spc="-15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l</a:t>
            </a:r>
            <a:r>
              <a:rPr sz="2800" b="1" spc="-15" dirty="0">
                <a:latin typeface="Times New Roman"/>
                <a:cs typeface="Times New Roman"/>
              </a:rPr>
              <a:t>o</a:t>
            </a:r>
            <a:r>
              <a:rPr sz="2800" b="1" spc="-10" dirty="0">
                <a:latin typeface="Times New Roman"/>
                <a:cs typeface="Times New Roman"/>
              </a:rPr>
              <a:t>g</a:t>
            </a:r>
            <a:r>
              <a:rPr sz="2800" b="1" spc="-15" dirty="0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667" y="2636392"/>
            <a:ext cx="5688965" cy="936625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0" rIns="0" bIns="0" rtlCol="0">
            <a:spAutoFit/>
          </a:bodyPr>
          <a:lstStyle/>
          <a:p>
            <a:pPr marL="1814195">
              <a:lnSpc>
                <a:spcPct val="100000"/>
              </a:lnSpc>
              <a:tabLst>
                <a:tab pos="3110230" algn="l"/>
              </a:tabLst>
            </a:pPr>
            <a:r>
              <a:rPr sz="4000" b="1" spc="-30" dirty="0">
                <a:latin typeface="Times New Roman"/>
                <a:cs typeface="Times New Roman"/>
              </a:rPr>
              <a:t>MIC	</a:t>
            </a:r>
            <a:r>
              <a:rPr sz="4000" b="1" spc="-20" dirty="0">
                <a:latin typeface="Times New Roman"/>
                <a:cs typeface="Times New Roman"/>
              </a:rPr>
              <a:t>3</a:t>
            </a:r>
            <a:r>
              <a:rPr sz="4000" b="1" spc="-10" dirty="0">
                <a:latin typeface="Times New Roman"/>
                <a:cs typeface="Times New Roman"/>
              </a:rPr>
              <a:t>4</a:t>
            </a:r>
            <a:r>
              <a:rPr sz="4000" b="1" spc="-20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667380" y="4465043"/>
            <a:ext cx="39497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ar-SA" sz="3200" b="1" dirty="0" smtClean="0">
                <a:latin typeface="Times New Roman"/>
                <a:cs typeface="Times New Roman"/>
              </a:rPr>
              <a:t>المحاضرة 10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MIC </a:t>
            </a:r>
            <a:r>
              <a:rPr spc="-25" dirty="0"/>
              <a:t> </a:t>
            </a:r>
            <a:r>
              <a:rPr spc="5" dirty="0"/>
              <a:t>3</a:t>
            </a:r>
            <a:r>
              <a:rPr dirty="0"/>
              <a:t>45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9431" y="164774"/>
            <a:ext cx="17030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D</a:t>
            </a:r>
            <a:r>
              <a:rPr sz="2000" b="1" spc="-18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Islem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ABID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43783" y="776871"/>
            <a:ext cx="3312795" cy="70802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marL="809625">
              <a:lnSpc>
                <a:spcPct val="100000"/>
              </a:lnSpc>
            </a:pPr>
            <a:r>
              <a:rPr sz="4000" b="1" spc="-20" dirty="0">
                <a:latin typeface="Times New Roman"/>
                <a:cs typeface="Times New Roman"/>
              </a:rPr>
              <a:t>Lichens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1775" y="5949276"/>
            <a:ext cx="3744595" cy="400685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0" rIns="0" bIns="0" rtlCol="0">
            <a:spAutoFit/>
          </a:bodyPr>
          <a:lstStyle/>
          <a:p>
            <a:pPr marL="27495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Crus</a:t>
            </a:r>
            <a:r>
              <a:rPr sz="2000" b="1" spc="5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ose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chens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mest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67711" y="1988820"/>
            <a:ext cx="4635372" cy="349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65668" y="6311676"/>
            <a:ext cx="1149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70" t="15625" r="34407" b="43750"/>
          <a:stretch/>
        </p:blipFill>
        <p:spPr>
          <a:xfrm>
            <a:off x="395541" y="1447800"/>
            <a:ext cx="8138859" cy="29718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643" y="4619633"/>
            <a:ext cx="8352916" cy="2154436"/>
          </a:xfrm>
        </p:spPr>
        <p:txBody>
          <a:bodyPr/>
          <a:lstStyle/>
          <a:p>
            <a:pPr rtl="1"/>
            <a:r>
              <a:rPr lang="ar-SA" sz="2800" dirty="0" smtClean="0"/>
              <a:t>رسم </a:t>
            </a:r>
            <a:r>
              <a:rPr lang="ar-SA" sz="2800" dirty="0"/>
              <a:t>تخطيطي يوضح قطاع طولي في الاشن ، لاحظ كيف يحمي الجزء الفطري الجزء الطحلبي و يقوم بتثيتة ، ايضا لاحظ الوحدات التكاثرية للاشن و التي تكون عبارة عن خلايا الطحلب او البكتيريا الزرقاء مغلفة بهيفات الفطر ، ايضا لاحظ الصور الخاصة باشكال الاشنات المختلفة و لاحظ انها تكون موجودة على الصخور او الاشجار</a:t>
            </a:r>
            <a:endParaRPr lang="en-GB" sz="2800" dirty="0"/>
          </a:p>
        </p:txBody>
      </p:sp>
      <p:sp>
        <p:nvSpPr>
          <p:cNvPr id="5" name="object 6"/>
          <p:cNvSpPr txBox="1"/>
          <p:nvPr/>
        </p:nvSpPr>
        <p:spPr>
          <a:xfrm>
            <a:off x="2843783" y="560844"/>
            <a:ext cx="3312795" cy="70802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marL="809625">
              <a:lnSpc>
                <a:spcPct val="100000"/>
              </a:lnSpc>
            </a:pPr>
            <a:r>
              <a:rPr sz="4000" b="1" spc="-20" dirty="0">
                <a:latin typeface="Times New Roman"/>
                <a:cs typeface="Times New Roman"/>
              </a:rPr>
              <a:t>Lichens</a:t>
            </a:r>
            <a:endParaRPr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108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62600"/>
            <a:ext cx="8352916" cy="1107996"/>
          </a:xfrm>
        </p:spPr>
        <p:txBody>
          <a:bodyPr/>
          <a:lstStyle/>
          <a:p>
            <a:pPr rtl="1"/>
            <a:r>
              <a:rPr lang="ar-SA" sz="2400" dirty="0"/>
              <a:t>رسم تخطيطي يوضح الاشكال التي قد تتواجد عليها الاشنات ، لاحظ ان خلايا الطحلب او البكتيريا الزرقاء دائما ما تكون محمية بين طبقتين من هيفات الفطر</a:t>
            </a:r>
          </a:p>
          <a:p>
            <a:pPr rtl="1"/>
            <a:r>
              <a:rPr lang="ar-SA" sz="2400" dirty="0"/>
              <a:t>لاحظ ايضا داخل المربع اشكال خلايا طحلب </a:t>
            </a:r>
            <a:r>
              <a:rPr lang="en-GB" sz="2400" u="sng" dirty="0" err="1"/>
              <a:t>Trebouxia</a:t>
            </a:r>
            <a:r>
              <a:rPr lang="en-GB" sz="2400" dirty="0"/>
              <a:t> </a:t>
            </a:r>
            <a:r>
              <a:rPr lang="ar-SA" sz="2400" dirty="0"/>
              <a:t>و البكتيريا الزرقاء </a:t>
            </a:r>
            <a:r>
              <a:rPr lang="en-GB" sz="2400" u="sng" dirty="0" err="1" smtClean="0"/>
              <a:t>Nostoc</a:t>
            </a:r>
            <a:endParaRPr lang="en-GB" sz="2400" dirty="0"/>
          </a:p>
        </p:txBody>
      </p:sp>
      <p:sp>
        <p:nvSpPr>
          <p:cNvPr id="4" name="object 6"/>
          <p:cNvSpPr txBox="1"/>
          <p:nvPr/>
        </p:nvSpPr>
        <p:spPr>
          <a:xfrm>
            <a:off x="2843783" y="560844"/>
            <a:ext cx="3312795" cy="70802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marL="809625">
              <a:lnSpc>
                <a:spcPct val="100000"/>
              </a:lnSpc>
            </a:pPr>
            <a:r>
              <a:rPr sz="4000" b="1" spc="-20" smtClean="0">
                <a:latin typeface="Times New Roman"/>
                <a:cs typeface="Times New Roman"/>
              </a:rPr>
              <a:t>Lichens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546" t="17708" r="38873" b="20834"/>
          <a:stretch/>
        </p:blipFill>
        <p:spPr>
          <a:xfrm>
            <a:off x="609600" y="1066800"/>
            <a:ext cx="5410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8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MIC </a:t>
            </a:r>
            <a:r>
              <a:rPr spc="-25" dirty="0"/>
              <a:t> </a:t>
            </a:r>
            <a:r>
              <a:rPr spc="5" dirty="0"/>
              <a:t>3</a:t>
            </a:r>
            <a:r>
              <a:rPr dirty="0"/>
              <a:t>45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9431" y="164774"/>
            <a:ext cx="17030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D</a:t>
            </a:r>
            <a:r>
              <a:rPr sz="2000" b="1" spc="-18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Islem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ABID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43783" y="776871"/>
            <a:ext cx="3312795" cy="70802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marL="809625">
              <a:lnSpc>
                <a:spcPct val="100000"/>
              </a:lnSpc>
            </a:pPr>
            <a:r>
              <a:rPr sz="4000" b="1" spc="-20" dirty="0">
                <a:latin typeface="Times New Roman"/>
                <a:cs typeface="Times New Roman"/>
              </a:rPr>
              <a:t>Lichens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1775" y="5949276"/>
            <a:ext cx="3744595" cy="400685"/>
          </a:xfrm>
          <a:prstGeom prst="rect">
            <a:avLst/>
          </a:prstGeom>
          <a:solidFill>
            <a:srgbClr val="CC9900"/>
          </a:solidFill>
        </p:spPr>
        <p:txBody>
          <a:bodyPr vert="horz" wrap="square" lIns="0" tIns="0" rIns="0" bIns="0" rtlCol="0">
            <a:spAutoFit/>
          </a:bodyPr>
          <a:lstStyle/>
          <a:p>
            <a:pPr marL="325120">
              <a:lnSpc>
                <a:spcPct val="100000"/>
              </a:lnSpc>
            </a:pPr>
            <a:r>
              <a:rPr sz="2000" b="1" u="heavy" dirty="0">
                <a:latin typeface="Times New Roman"/>
                <a:cs typeface="Times New Roman"/>
              </a:rPr>
              <a:t>S</a:t>
            </a:r>
            <a:r>
              <a:rPr sz="2000" b="1" u="heavy" spc="5" dirty="0">
                <a:latin typeface="Times New Roman"/>
                <a:cs typeface="Times New Roman"/>
              </a:rPr>
              <a:t>o</a:t>
            </a:r>
            <a:r>
              <a:rPr sz="2000" b="1" u="heavy" spc="-40" dirty="0">
                <a:latin typeface="Times New Roman"/>
                <a:cs typeface="Times New Roman"/>
              </a:rPr>
              <a:t>r</a:t>
            </a:r>
            <a:r>
              <a:rPr sz="2000" b="1" u="heavy" dirty="0">
                <a:latin typeface="Times New Roman"/>
                <a:cs typeface="Times New Roman"/>
              </a:rPr>
              <a:t>edia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E</a:t>
            </a:r>
            <a:r>
              <a:rPr sz="2000" b="1" i="1" spc="-10" dirty="0">
                <a:latin typeface="Times New Roman"/>
                <a:cs typeface="Times New Roman"/>
              </a:rPr>
              <a:t>v</a:t>
            </a:r>
            <a:r>
              <a:rPr sz="2000" b="1" i="1" dirty="0">
                <a:latin typeface="Times New Roman"/>
                <a:cs typeface="Times New Roman"/>
              </a:rPr>
              <a:t>ernia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prun</a:t>
            </a:r>
            <a:r>
              <a:rPr sz="2000" b="1" i="1" spc="5" dirty="0">
                <a:latin typeface="Times New Roman"/>
                <a:cs typeface="Times New Roman"/>
              </a:rPr>
              <a:t>a</a:t>
            </a:r>
            <a:r>
              <a:rPr sz="2000" b="1" i="1" dirty="0">
                <a:latin typeface="Times New Roman"/>
                <a:cs typeface="Times New Roman"/>
              </a:rPr>
              <a:t>stri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44876" y="2241295"/>
            <a:ext cx="4719447" cy="3131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83371" y="6311676"/>
            <a:ext cx="1905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latin typeface="Times New Roman"/>
                <a:cs typeface="Times New Roman"/>
              </a:rPr>
              <a:t>11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MIC </a:t>
            </a:r>
            <a:r>
              <a:rPr spc="-25" dirty="0"/>
              <a:t> </a:t>
            </a:r>
            <a:r>
              <a:rPr spc="5" dirty="0"/>
              <a:t>3</a:t>
            </a:r>
            <a:r>
              <a:rPr dirty="0"/>
              <a:t>45</a:t>
            </a: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75752" y="6311676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9766" y="908773"/>
            <a:ext cx="3312795" cy="83121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8810">
              <a:lnSpc>
                <a:spcPct val="100000"/>
              </a:lnSpc>
            </a:pPr>
            <a:r>
              <a:rPr sz="4800" b="1" dirty="0">
                <a:latin typeface="Times New Roman"/>
                <a:cs typeface="Times New Roman"/>
              </a:rPr>
              <a:t>Lichens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7667" y="1988794"/>
            <a:ext cx="5048377" cy="3924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91639" y="6023025"/>
            <a:ext cx="5473065" cy="646430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0" rIns="0" bIns="0" rtlCol="0">
            <a:spAutoFit/>
          </a:bodyPr>
          <a:lstStyle/>
          <a:p>
            <a:pPr marL="1739264" marR="111125" indent="-162052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</a:t>
            </a:r>
            <a:r>
              <a:rPr sz="1800" b="1" spc="5" dirty="0">
                <a:latin typeface="Times New Roman"/>
                <a:cs typeface="Times New Roman"/>
              </a:rPr>
              <a:t>i</a:t>
            </a:r>
            <a:r>
              <a:rPr sz="1800" b="1" dirty="0">
                <a:latin typeface="Times New Roman"/>
                <a:cs typeface="Times New Roman"/>
              </a:rPr>
              <a:t>ch</a:t>
            </a:r>
            <a:r>
              <a:rPr sz="1800" b="1" spc="5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L</a:t>
            </a:r>
            <a:r>
              <a:rPr sz="1800" b="1" i="1" dirty="0">
                <a:latin typeface="Times New Roman"/>
                <a:cs typeface="Times New Roman"/>
              </a:rPr>
              <a:t>e</a:t>
            </a:r>
            <a:r>
              <a:rPr sz="1800" b="1" i="1" spc="5" dirty="0">
                <a:latin typeface="Times New Roman"/>
                <a:cs typeface="Times New Roman"/>
              </a:rPr>
              <a:t>p</a:t>
            </a:r>
            <a:r>
              <a:rPr sz="1800" b="1" i="1" dirty="0">
                <a:latin typeface="Times New Roman"/>
                <a:cs typeface="Times New Roman"/>
              </a:rPr>
              <a:t>togium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c</a:t>
            </a:r>
            <a:r>
              <a:rPr sz="1800" b="1" i="1" spc="5" dirty="0">
                <a:latin typeface="Times New Roman"/>
                <a:cs typeface="Times New Roman"/>
              </a:rPr>
              <a:t>y</a:t>
            </a:r>
            <a:r>
              <a:rPr sz="1800" b="1" i="1" dirty="0">
                <a:latin typeface="Times New Roman"/>
                <a:cs typeface="Times New Roman"/>
              </a:rPr>
              <a:t>anescen</a:t>
            </a:r>
            <a:r>
              <a:rPr sz="1800" b="1" i="1" spc="-5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magnif</a:t>
            </a:r>
            <a:r>
              <a:rPr sz="1800" b="1" spc="5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d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4</a:t>
            </a:r>
            <a:r>
              <a:rPr sz="1800" b="1" spc="-5" dirty="0">
                <a:latin typeface="Times New Roman"/>
                <a:cs typeface="Times New Roman"/>
              </a:rPr>
              <a:t>0</a:t>
            </a:r>
            <a:r>
              <a:rPr sz="1800" b="1" spc="20" dirty="0">
                <a:latin typeface="Times New Roman"/>
                <a:cs typeface="Times New Roman"/>
              </a:rPr>
              <a:t>X</a:t>
            </a:r>
            <a:r>
              <a:rPr sz="1800" b="1" dirty="0">
                <a:latin typeface="Times New Roman"/>
                <a:cs typeface="Times New Roman"/>
              </a:rPr>
              <a:t>,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20" dirty="0">
                <a:latin typeface="Times New Roman"/>
                <a:cs typeface="Times New Roman"/>
              </a:rPr>
              <a:t>w</a:t>
            </a:r>
            <a:r>
              <a:rPr sz="1800" b="1" dirty="0">
                <a:latin typeface="Times New Roman"/>
                <a:cs typeface="Times New Roman"/>
              </a:rPr>
              <a:t>ith lobule-s</a:t>
            </a:r>
            <a:r>
              <a:rPr sz="1800" b="1" spc="-10" dirty="0">
                <a:latin typeface="Times New Roman"/>
                <a:cs typeface="Times New Roman"/>
              </a:rPr>
              <a:t>h</a:t>
            </a:r>
            <a:r>
              <a:rPr sz="1800" b="1" dirty="0">
                <a:latin typeface="Times New Roman"/>
                <a:cs typeface="Times New Roman"/>
              </a:rPr>
              <a:t>aped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latin typeface="Times New Roman"/>
                <a:cs typeface="Times New Roman"/>
              </a:rPr>
              <a:t>isidia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12" y="164774"/>
            <a:ext cx="10553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MIC 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45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75752" y="6311676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9810" y="836777"/>
            <a:ext cx="3070225" cy="646430"/>
          </a:xfrm>
          <a:prstGeom prst="rect">
            <a:avLst/>
          </a:prstGeom>
          <a:solidFill>
            <a:srgbClr val="6699FF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3600" b="1" u="heavy" dirty="0">
                <a:latin typeface="Times New Roman"/>
                <a:cs typeface="Times New Roman"/>
              </a:rPr>
              <a:t>Economic</a:t>
            </a:r>
            <a:r>
              <a:rPr sz="3600" b="1" u="heavy" spc="-5" dirty="0">
                <a:latin typeface="Times New Roman"/>
                <a:cs typeface="Times New Roman"/>
              </a:rPr>
              <a:t> </a:t>
            </a:r>
            <a:r>
              <a:rPr sz="3600" b="1" u="heavy" dirty="0">
                <a:latin typeface="Times New Roman"/>
                <a:cs typeface="Times New Roman"/>
              </a:rPr>
              <a:t>uses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70" y="1869789"/>
            <a:ext cx="8042909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0000"/>
              </a:lnSpc>
              <a:buFont typeface="Arial"/>
              <a:buChar char="•"/>
              <a:tabLst>
                <a:tab pos="256540" algn="l"/>
              </a:tabLst>
            </a:pPr>
            <a:r>
              <a:rPr lang="ar-SA" sz="3200" b="1" dirty="0" smtClean="0">
                <a:latin typeface="Times New Roman"/>
                <a:cs typeface="Times New Roman"/>
              </a:rPr>
              <a:t>تعد من أهم أنواع الغذاء حول العالم. وقليل منها سام فقط عند احتوائها على نسبة عالية من الأحماض مثل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usn</a:t>
            </a:r>
            <a:r>
              <a:rPr lang="en-GB" sz="3200" b="1" spc="-1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GB" sz="32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GB" sz="3200" b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GB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id</a:t>
            </a:r>
            <a:r>
              <a:rPr lang="en-GB" sz="32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ar-SA" sz="3200" b="1" dirty="0" smtClean="0">
                <a:latin typeface="Times New Roman"/>
                <a:cs typeface="Times New Roman"/>
              </a:rPr>
              <a:t>  و 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vulp</a:t>
            </a:r>
            <a:r>
              <a:rPr lang="en-GB" sz="3200" b="1" spc="-1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nic</a:t>
            </a:r>
            <a:r>
              <a:rPr lang="en-GB" sz="32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GB" sz="3200" b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GB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id</a:t>
            </a:r>
            <a:r>
              <a:rPr lang="en-GB" sz="3200" b="1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ar-SA" sz="3200" b="1" spc="-25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5080" algn="r" rtl="1">
              <a:lnSpc>
                <a:spcPct val="100000"/>
              </a:lnSpc>
              <a:buFont typeface="Arial"/>
              <a:buChar char="•"/>
              <a:tabLst>
                <a:tab pos="256540" algn="l"/>
              </a:tabLst>
            </a:pPr>
            <a:endParaRPr lang="ar-SA" sz="3200" b="1" spc="-25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5080" algn="r" rtl="1">
              <a:lnSpc>
                <a:spcPct val="100000"/>
              </a:lnSpc>
              <a:buFont typeface="Arial"/>
              <a:buChar char="•"/>
              <a:tabLst>
                <a:tab pos="256540" algn="l"/>
              </a:tabLst>
            </a:pPr>
            <a:r>
              <a:rPr lang="ar-SA" sz="3200" b="1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كما تستخدم في انتاج مواد ايضية ثانوية مثل السموم بدائل مبيدات </a:t>
            </a:r>
            <a:r>
              <a:rPr lang="ar-SA" sz="3200" b="1" spc="-25" smtClean="0">
                <a:solidFill>
                  <a:srgbClr val="0000FF"/>
                </a:solidFill>
                <a:latin typeface="Times New Roman"/>
                <a:cs typeface="Times New Roman"/>
              </a:rPr>
              <a:t>الأعشاب وكذلك مضادات </a:t>
            </a:r>
            <a:r>
              <a:rPr lang="ar-SA" sz="3200" b="1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البكتيريا. ولهذه المركبات اهمية اقتصادية كأصباغ ومضادات حيوية. 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70" y="5008476"/>
            <a:ext cx="8049259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06500" algn="l"/>
                <a:tab pos="1508760" algn="l"/>
                <a:tab pos="2060575" algn="l"/>
                <a:tab pos="3385820" algn="l"/>
                <a:tab pos="3977004" algn="l"/>
                <a:tab pos="5260340" algn="l"/>
                <a:tab pos="6406515" algn="l"/>
                <a:tab pos="6509384" algn="l"/>
              </a:tabLst>
            </a:pP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5" dirty="0">
                <a:latin typeface="Times New Roman"/>
                <a:cs typeface="Times New Roman"/>
              </a:rPr>
              <a:t>x</a:t>
            </a:r>
            <a:r>
              <a:rPr sz="3200" b="1" dirty="0">
                <a:latin typeface="Times New Roman"/>
                <a:cs typeface="Times New Roman"/>
              </a:rPr>
              <a:t>ins	that	</a:t>
            </a:r>
            <a:r>
              <a:rPr sz="3200" b="1" spc="-55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educe	herbivo</a:t>
            </a:r>
            <a:r>
              <a:rPr sz="3200" b="1" spc="10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y	or</a:t>
            </a:r>
            <a:r>
              <a:rPr sz="3200" b="1" spc="3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ki</a:t>
            </a:r>
            <a:r>
              <a:rPr sz="3200" b="1" spc="-10" dirty="0">
                <a:latin typeface="Times New Roman"/>
                <a:cs typeface="Times New Roman"/>
              </a:rPr>
              <a:t>l</a:t>
            </a:r>
            <a:r>
              <a:rPr sz="3200" b="1" dirty="0">
                <a:latin typeface="Times New Roman"/>
                <a:cs typeface="Times New Roman"/>
              </a:rPr>
              <a:t>l		bact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ria. These		c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m</a:t>
            </a:r>
            <a:r>
              <a:rPr sz="3200" b="1" spc="-10" dirty="0">
                <a:latin typeface="Times New Roman"/>
                <a:cs typeface="Times New Roman"/>
              </a:rPr>
              <a:t>p</a:t>
            </a:r>
            <a:r>
              <a:rPr sz="3200" b="1" dirty="0">
                <a:latin typeface="Times New Roman"/>
                <a:cs typeface="Times New Roman"/>
              </a:rPr>
              <a:t>oun</a:t>
            </a:r>
            <a:r>
              <a:rPr sz="3200" b="1" spc="-10" dirty="0">
                <a:latin typeface="Times New Roman"/>
                <a:cs typeface="Times New Roman"/>
              </a:rPr>
              <a:t>d</a:t>
            </a:r>
            <a:r>
              <a:rPr sz="3200" b="1" dirty="0">
                <a:latin typeface="Times New Roman"/>
                <a:cs typeface="Times New Roman"/>
              </a:rPr>
              <a:t>s	have	</a:t>
            </a:r>
            <a:r>
              <a:rPr sz="3200" b="1" spc="-7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had	e</a:t>
            </a:r>
            <a:r>
              <a:rPr sz="3200" b="1" spc="5" dirty="0">
                <a:latin typeface="Times New Roman"/>
                <a:cs typeface="Times New Roman"/>
              </a:rPr>
              <a:t>c</a:t>
            </a:r>
            <a:r>
              <a:rPr sz="3200" b="1" dirty="0">
                <a:latin typeface="Times New Roman"/>
                <a:cs typeface="Times New Roman"/>
              </a:rPr>
              <a:t>onomic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370" y="5984166"/>
            <a:ext cx="75533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im</a:t>
            </a:r>
            <a:r>
              <a:rPr sz="3200" b="1" spc="-15" dirty="0">
                <a:latin typeface="Times New Roman"/>
                <a:cs typeface="Times New Roman"/>
              </a:rPr>
              <a:t>p</a:t>
            </a:r>
            <a:r>
              <a:rPr sz="3200" b="1" dirty="0">
                <a:latin typeface="Times New Roman"/>
                <a:cs typeface="Times New Roman"/>
              </a:rPr>
              <a:t>o</a:t>
            </a:r>
            <a:r>
              <a:rPr sz="3200" b="1" spc="5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tance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as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dyes</a:t>
            </a:r>
            <a:r>
              <a:rPr sz="3200" b="1" spc="1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or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primitive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antibiotic</a:t>
            </a:r>
            <a:r>
              <a:rPr sz="32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s</a:t>
            </a:r>
            <a:r>
              <a:rPr sz="3200" b="1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MIC </a:t>
            </a:r>
            <a:r>
              <a:rPr spc="-20" dirty="0"/>
              <a:t> </a:t>
            </a:r>
            <a:r>
              <a:rPr dirty="0"/>
              <a:t>3</a:t>
            </a:r>
            <a:r>
              <a:rPr spc="10" dirty="0"/>
              <a:t>4</a:t>
            </a:r>
            <a:r>
              <a:rPr dirty="0"/>
              <a:t>5</a:t>
            </a: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75752" y="6311676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" y="620687"/>
            <a:ext cx="7620000" cy="567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0915" y="6416476"/>
            <a:ext cx="73310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me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chens,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ke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Lo</a:t>
            </a:r>
            <a:r>
              <a:rPr sz="2000" b="1" i="1" spc="10" dirty="0">
                <a:latin typeface="Times New Roman"/>
                <a:cs typeface="Times New Roman"/>
              </a:rPr>
              <a:t>b</a:t>
            </a:r>
            <a:r>
              <a:rPr sz="2000" b="1" i="1" dirty="0">
                <a:latin typeface="Times New Roman"/>
                <a:cs typeface="Times New Roman"/>
              </a:rPr>
              <a:t>aria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p</a:t>
            </a:r>
            <a:r>
              <a:rPr sz="2000" b="1" i="1" spc="5" dirty="0">
                <a:latin typeface="Times New Roman"/>
                <a:cs typeface="Times New Roman"/>
              </a:rPr>
              <a:t>u</a:t>
            </a:r>
            <a:r>
              <a:rPr sz="2000" b="1" i="1" dirty="0">
                <a:latin typeface="Times New Roman"/>
                <a:cs typeface="Times New Roman"/>
              </a:rPr>
              <a:t>lmon</a:t>
            </a:r>
            <a:r>
              <a:rPr sz="2000" b="1" i="1" spc="5" dirty="0">
                <a:latin typeface="Times New Roman"/>
                <a:cs typeface="Times New Roman"/>
              </a:rPr>
              <a:t>a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-20" dirty="0">
                <a:latin typeface="Times New Roman"/>
                <a:cs typeface="Times New Roman"/>
              </a:rPr>
              <a:t>i</a:t>
            </a:r>
            <a:r>
              <a:rPr sz="2000" b="1" i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,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3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sensitive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air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ution.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12" y="164774"/>
            <a:ext cx="10553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MIC 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45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5748" y="819873"/>
            <a:ext cx="3771900" cy="5705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1</a:t>
            </a:r>
            <a:r>
              <a:rPr dirty="0"/>
              <a:t>6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MIC </a:t>
            </a:r>
            <a:r>
              <a:rPr spc="-20" dirty="0"/>
              <a:t> </a:t>
            </a:r>
            <a:r>
              <a:rPr dirty="0"/>
              <a:t>3</a:t>
            </a:r>
            <a:r>
              <a:rPr spc="10" dirty="0"/>
              <a:t>4</a:t>
            </a:r>
            <a:r>
              <a:rPr dirty="0"/>
              <a:t>5</a:t>
            </a: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91639" y="836777"/>
            <a:ext cx="5759450" cy="6464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3600" b="1" spc="-340" dirty="0">
                <a:latin typeface="Times New Roman"/>
                <a:cs typeface="Times New Roman"/>
              </a:rPr>
              <a:t>T</a:t>
            </a:r>
            <a:r>
              <a:rPr sz="3600" b="1" dirty="0">
                <a:latin typeface="Times New Roman"/>
                <a:cs typeface="Times New Roman"/>
              </a:rPr>
              <a:t>axonomy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and c</a:t>
            </a:r>
            <a:r>
              <a:rPr sz="3600" b="1" spc="-15" dirty="0">
                <a:latin typeface="Times New Roman"/>
                <a:cs typeface="Times New Roman"/>
              </a:rPr>
              <a:t>l</a:t>
            </a:r>
            <a:r>
              <a:rPr sz="3600" b="1" dirty="0">
                <a:latin typeface="Times New Roman"/>
                <a:cs typeface="Times New Roman"/>
              </a:rPr>
              <a:t>assification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16243" y="2060829"/>
            <a:ext cx="2465197" cy="1692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1</a:t>
            </a:r>
            <a:r>
              <a:rPr dirty="0"/>
              <a:t>8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5541" y="2060829"/>
          <a:ext cx="6095999" cy="4069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3"/>
                <a:gridCol w="4017136"/>
              </a:tblGrid>
              <a:tr h="365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Times New Roman"/>
                          <a:cs typeface="Times New Roman"/>
                        </a:rPr>
                        <a:t>Parmot</a:t>
                      </a:r>
                      <a:r>
                        <a:rPr sz="1800" i="1" spc="-8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ema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CD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1520">
                <a:tc gridSpan="2">
                  <a:txBody>
                    <a:bodyPr/>
                    <a:lstStyle/>
                    <a:p>
                      <a:pPr marL="1858645">
                        <a:lnSpc>
                          <a:spcPct val="100000"/>
                        </a:lnSpc>
                      </a:pPr>
                      <a:r>
                        <a:rPr sz="1800" b="1" i="1" dirty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Parmo</a:t>
                      </a:r>
                      <a:r>
                        <a:rPr sz="1800" b="1" i="1" spc="5" dirty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="1" i="1" dirty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rema</a:t>
                      </a:r>
                      <a:r>
                        <a:rPr sz="1800" b="1" i="1" spc="-25" dirty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hypotropum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 gridSpan="2">
                  <a:txBody>
                    <a:bodyPr/>
                    <a:lstStyle/>
                    <a:p>
                      <a:pPr marL="132334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Scient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fic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clas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cati</a:t>
                      </a:r>
                      <a:r>
                        <a:rPr sz="2800" b="1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CD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0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Kingdo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10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Fungi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58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Ph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lum: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10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com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Cl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10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noro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58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Order: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10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noral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59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Fa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10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Par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96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Genus: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1085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Parmo</a:t>
                      </a:r>
                      <a:r>
                        <a:rPr sz="1800" b="1" i="1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rema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610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A.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Mas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339720" y="2925317"/>
            <a:ext cx="4032885" cy="1359346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ar-SA" sz="4000" b="1" spc="-30" dirty="0" smtClean="0">
                <a:latin typeface="Times New Roman"/>
                <a:cs typeface="Times New Roman"/>
              </a:rPr>
              <a:t>العاشرة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4000" b="1" spc="-20" dirty="0">
                <a:latin typeface="Times New Roman"/>
                <a:cs typeface="Times New Roman"/>
              </a:rPr>
              <a:t>Lichens</a:t>
            </a:r>
            <a:r>
              <a:rPr sz="4000" b="1" spc="-5" dirty="0">
                <a:latin typeface="Times New Roman"/>
                <a:cs typeface="Times New Roman"/>
              </a:rPr>
              <a:t> </a:t>
            </a:r>
            <a:r>
              <a:rPr lang="ar-SA" sz="4000" b="1" spc="-15" dirty="0" smtClean="0">
                <a:latin typeface="Times New Roman"/>
                <a:cs typeface="Times New Roman"/>
              </a:rPr>
              <a:t>الأشنات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6875" y="253762"/>
            <a:ext cx="330390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2800" b="1" spc="-15" dirty="0">
                <a:latin typeface="Times New Roman"/>
                <a:cs typeface="Times New Roman"/>
              </a:rPr>
              <a:t>King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S</a:t>
            </a:r>
            <a:r>
              <a:rPr sz="2800" b="1" spc="-10" dirty="0">
                <a:latin typeface="Times New Roman"/>
                <a:cs typeface="Times New Roman"/>
              </a:rPr>
              <a:t>a</a:t>
            </a:r>
            <a:r>
              <a:rPr sz="2800" b="1" spc="-20" dirty="0">
                <a:latin typeface="Times New Roman"/>
                <a:cs typeface="Times New Roman"/>
              </a:rPr>
              <a:t>ud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Uni</a:t>
            </a:r>
            <a:r>
              <a:rPr sz="2800" b="1" spc="-10" dirty="0">
                <a:latin typeface="Times New Roman"/>
                <a:cs typeface="Times New Roman"/>
              </a:rPr>
              <a:t>v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30" dirty="0">
                <a:latin typeface="Times New Roman"/>
                <a:cs typeface="Times New Roman"/>
              </a:rPr>
              <a:t>r</a:t>
            </a:r>
            <a:r>
              <a:rPr sz="2800" b="1" spc="-10" dirty="0">
                <a:latin typeface="Times New Roman"/>
                <a:cs typeface="Times New Roman"/>
              </a:rPr>
              <a:t>si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-15" dirty="0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2597" y="680491"/>
            <a:ext cx="6209030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algn="ctr">
              <a:lnSpc>
                <a:spcPct val="100000"/>
              </a:lnSpc>
            </a:pPr>
            <a:r>
              <a:rPr sz="2800" b="1" spc="-15" dirty="0">
                <a:latin typeface="Times New Roman"/>
                <a:cs typeface="Times New Roman"/>
              </a:rPr>
              <a:t>College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Sci</a:t>
            </a:r>
            <a:r>
              <a:rPr sz="2800" b="1" spc="-30" dirty="0">
                <a:latin typeface="Times New Roman"/>
                <a:cs typeface="Times New Roman"/>
              </a:rPr>
              <a:t>e</a:t>
            </a:r>
            <a:r>
              <a:rPr sz="2800" b="1" spc="-15" dirty="0">
                <a:latin typeface="Times New Roman"/>
                <a:cs typeface="Times New Roman"/>
              </a:rPr>
              <a:t>nce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345"/>
              </a:lnSpc>
            </a:pPr>
            <a:r>
              <a:rPr sz="2800" b="1" spc="-15" dirty="0">
                <a:latin typeface="Times New Roman"/>
                <a:cs typeface="Times New Roman"/>
              </a:rPr>
              <a:t>Department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Bot</a:t>
            </a:r>
            <a:r>
              <a:rPr sz="2800" b="1" spc="-10" dirty="0">
                <a:latin typeface="Times New Roman"/>
                <a:cs typeface="Times New Roman"/>
              </a:rPr>
              <a:t>a</a:t>
            </a:r>
            <a:r>
              <a:rPr sz="2800" b="1" spc="-15" dirty="0">
                <a:latin typeface="Times New Roman"/>
                <a:cs typeface="Times New Roman"/>
              </a:rPr>
              <a:t>ny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an</a:t>
            </a:r>
            <a:r>
              <a:rPr sz="2800" b="1" spc="-20" dirty="0">
                <a:latin typeface="Times New Roman"/>
                <a:cs typeface="Times New Roman"/>
              </a:rPr>
              <a:t>d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Microb</a:t>
            </a:r>
            <a:r>
              <a:rPr sz="2800" b="1" spc="-5" dirty="0">
                <a:latin typeface="Times New Roman"/>
                <a:cs typeface="Times New Roman"/>
              </a:rPr>
              <a:t>i</a:t>
            </a:r>
            <a:r>
              <a:rPr sz="2800" b="1" spc="-15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l</a:t>
            </a:r>
            <a:r>
              <a:rPr sz="2800" b="1" spc="-15" dirty="0">
                <a:latin typeface="Times New Roman"/>
                <a:cs typeface="Times New Roman"/>
              </a:rPr>
              <a:t>o</a:t>
            </a:r>
            <a:r>
              <a:rPr sz="2800" b="1" spc="-10" dirty="0">
                <a:latin typeface="Times New Roman"/>
                <a:cs typeface="Times New Roman"/>
              </a:rPr>
              <a:t>g</a:t>
            </a:r>
            <a:r>
              <a:rPr sz="2800" b="1" spc="-15" dirty="0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12" y="164774"/>
            <a:ext cx="10553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MIC 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45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99766" y="908773"/>
            <a:ext cx="3312795" cy="83121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8810">
              <a:lnSpc>
                <a:spcPct val="100000"/>
              </a:lnSpc>
            </a:pPr>
            <a:r>
              <a:rPr sz="4800" b="1" dirty="0">
                <a:latin typeface="Times New Roman"/>
                <a:cs typeface="Times New Roman"/>
              </a:rPr>
              <a:t>Lichens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02437" y="2425677"/>
            <a:ext cx="8345805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/>
            <a:r>
              <a:rPr lang="ar-SA" sz="3200" dirty="0" smtClean="0"/>
              <a:t>تمثل الاشنات احد اشهر الامثلة لعلاقات تبادل المنفعة بين الميكروبات في الطبيعة ، حيث تنشأ هذه العلاقة بين فطر</a:t>
            </a:r>
            <a:r>
              <a:rPr lang="en-GB" sz="3200" dirty="0" smtClean="0"/>
              <a:t>Fungus</a:t>
            </a:r>
            <a:r>
              <a:rPr lang="ar-SA" sz="3200" dirty="0" smtClean="0"/>
              <a:t> (</a:t>
            </a:r>
            <a:r>
              <a:rPr lang="en-GB" sz="3200" b="1" i="1" u="heavy" dirty="0" err="1" smtClean="0">
                <a:latin typeface="Times New Roman"/>
                <a:cs typeface="Times New Roman"/>
              </a:rPr>
              <a:t>my</a:t>
            </a:r>
            <a:r>
              <a:rPr lang="en-GB" sz="3200" b="1" i="1" u="heavy" spc="5" dirty="0" err="1" smtClean="0">
                <a:latin typeface="Times New Roman"/>
                <a:cs typeface="Times New Roman"/>
              </a:rPr>
              <a:t>c</a:t>
            </a:r>
            <a:r>
              <a:rPr lang="en-GB" sz="3200" b="1" i="1" u="heavy" dirty="0" err="1" smtClean="0">
                <a:latin typeface="Times New Roman"/>
                <a:cs typeface="Times New Roman"/>
              </a:rPr>
              <a:t>o</a:t>
            </a:r>
            <a:r>
              <a:rPr lang="en-GB" sz="3200" b="1" i="1" u="heavy" spc="5" dirty="0" err="1" smtClean="0">
                <a:latin typeface="Times New Roman"/>
                <a:cs typeface="Times New Roman"/>
              </a:rPr>
              <a:t>b</a:t>
            </a:r>
            <a:r>
              <a:rPr lang="en-GB" sz="3200" b="1" i="1" u="heavy" dirty="0" err="1" smtClean="0">
                <a:latin typeface="Times New Roman"/>
                <a:cs typeface="Times New Roman"/>
              </a:rPr>
              <a:t>iont</a:t>
            </a:r>
            <a:r>
              <a:rPr lang="ar-SA" sz="3200" dirty="0" smtClean="0"/>
              <a:t>)</a:t>
            </a:r>
            <a:r>
              <a:rPr lang="en-GB" sz="3200" dirty="0" smtClean="0"/>
              <a:t> </a:t>
            </a:r>
            <a:r>
              <a:rPr lang="ar-SA" sz="3200" dirty="0" smtClean="0"/>
              <a:t>وكائن ممثل للضوء (</a:t>
            </a:r>
            <a:r>
              <a:rPr lang="en-GB" sz="3200" b="1" i="1" u="heavy" dirty="0" smtClean="0">
                <a:latin typeface="Times New Roman"/>
                <a:cs typeface="Times New Roman"/>
              </a:rPr>
              <a:t>phot</a:t>
            </a:r>
            <a:r>
              <a:rPr lang="en-GB" sz="3200" b="1" i="1" u="heavy" spc="5" dirty="0" smtClean="0">
                <a:latin typeface="Times New Roman"/>
                <a:cs typeface="Times New Roman"/>
              </a:rPr>
              <a:t>o</a:t>
            </a:r>
            <a:r>
              <a:rPr lang="en-GB" sz="3200" b="1" i="1" u="heavy" dirty="0" smtClean="0">
                <a:latin typeface="Times New Roman"/>
                <a:cs typeface="Times New Roman"/>
              </a:rPr>
              <a:t>biont</a:t>
            </a:r>
            <a:r>
              <a:rPr lang="en-GB" sz="3200" b="1" i="1" spc="260" dirty="0" smtClean="0">
                <a:latin typeface="Times New Roman"/>
                <a:cs typeface="Times New Roman"/>
              </a:rPr>
              <a:t> </a:t>
            </a:r>
            <a:r>
              <a:rPr lang="en-GB" sz="3200" b="1" dirty="0" smtClean="0">
                <a:latin typeface="Times New Roman"/>
                <a:cs typeface="Times New Roman"/>
              </a:rPr>
              <a:t>or</a:t>
            </a:r>
            <a:r>
              <a:rPr lang="en-GB" sz="3200" b="1" spc="204" dirty="0" smtClean="0">
                <a:latin typeface="Times New Roman"/>
                <a:cs typeface="Times New Roman"/>
              </a:rPr>
              <a:t> </a:t>
            </a:r>
            <a:r>
              <a:rPr lang="en-GB" sz="3200" b="1" dirty="0" err="1" smtClean="0">
                <a:latin typeface="Times New Roman"/>
                <a:cs typeface="Times New Roman"/>
              </a:rPr>
              <a:t>p</a:t>
            </a:r>
            <a:r>
              <a:rPr lang="en-GB" sz="3200" b="1" spc="-10" dirty="0" err="1" smtClean="0">
                <a:latin typeface="Times New Roman"/>
                <a:cs typeface="Times New Roman"/>
              </a:rPr>
              <a:t>h</a:t>
            </a:r>
            <a:r>
              <a:rPr lang="en-GB" sz="3200" b="1" dirty="0" err="1" smtClean="0">
                <a:latin typeface="Times New Roman"/>
                <a:cs typeface="Times New Roman"/>
              </a:rPr>
              <a:t>y</a:t>
            </a:r>
            <a:r>
              <a:rPr lang="en-GB" sz="3200" b="1" spc="5" dirty="0" err="1" smtClean="0">
                <a:latin typeface="Times New Roman"/>
                <a:cs typeface="Times New Roman"/>
              </a:rPr>
              <a:t>c</a:t>
            </a:r>
            <a:r>
              <a:rPr lang="en-GB" sz="3200" b="1" dirty="0" err="1" smtClean="0">
                <a:latin typeface="Times New Roman"/>
                <a:cs typeface="Times New Roman"/>
              </a:rPr>
              <a:t>obion</a:t>
            </a:r>
            <a:r>
              <a:rPr lang="en-GB" sz="3200" b="1" spc="5" dirty="0" err="1" smtClean="0">
                <a:latin typeface="Times New Roman"/>
                <a:cs typeface="Times New Roman"/>
              </a:rPr>
              <a:t>t</a:t>
            </a:r>
            <a:r>
              <a:rPr lang="ar-SA" sz="3200" dirty="0" smtClean="0"/>
              <a:t>) فهو طحلب </a:t>
            </a:r>
            <a:r>
              <a:rPr lang="en-GB" sz="3200" dirty="0" smtClean="0"/>
              <a:t>Alga </a:t>
            </a:r>
            <a:r>
              <a:rPr lang="ar-SA" sz="3200" dirty="0" smtClean="0"/>
              <a:t>او بكتيريا زرقاء </a:t>
            </a:r>
            <a:r>
              <a:rPr lang="en-GB" sz="3200" dirty="0" smtClean="0"/>
              <a:t>Cyanobacteria</a:t>
            </a:r>
          </a:p>
          <a:p>
            <a:pPr algn="r" rtl="1"/>
            <a:r>
              <a:rPr lang="en-GB" sz="3200" dirty="0"/>
              <a:t/>
            </a:r>
            <a:br>
              <a:rPr lang="en-GB" sz="3200" dirty="0"/>
            </a:b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60829"/>
            <a:ext cx="8352916" cy="3016210"/>
          </a:xfrm>
        </p:spPr>
        <p:txBody>
          <a:bodyPr/>
          <a:lstStyle/>
          <a:p>
            <a:pPr algn="r" rtl="1"/>
            <a:r>
              <a:rPr lang="ar-SA" sz="2800" dirty="0"/>
              <a:t>يمثل الجزء الفطري </a:t>
            </a:r>
            <a:r>
              <a:rPr lang="en-GB" sz="2800" dirty="0" err="1"/>
              <a:t>Mycobiont</a:t>
            </a:r>
            <a:r>
              <a:rPr lang="en-GB" sz="2800" dirty="0"/>
              <a:t> </a:t>
            </a:r>
            <a:r>
              <a:rPr lang="ar-SA" sz="2800" dirty="0"/>
              <a:t>فطرة تابعة لمجموعة الفطريات الزقية </a:t>
            </a:r>
            <a:r>
              <a:rPr lang="en-GB" sz="2800" dirty="0"/>
              <a:t>Ascomycota </a:t>
            </a:r>
            <a:r>
              <a:rPr lang="ar-SA" sz="2800" dirty="0"/>
              <a:t>او الفطريات الناقصة </a:t>
            </a:r>
            <a:r>
              <a:rPr lang="en-GB" sz="2800" dirty="0" err="1"/>
              <a:t>Deuteromycota</a:t>
            </a:r>
            <a:r>
              <a:rPr lang="en-GB" sz="2800" dirty="0"/>
              <a:t> </a:t>
            </a:r>
            <a:r>
              <a:rPr lang="ar-SA" sz="2800" dirty="0"/>
              <a:t>و هناك حالات قليلة جدا يكون الجزء الفطري تابعا لمجموعة الفطريات البازيدية </a:t>
            </a:r>
            <a:r>
              <a:rPr lang="en-GB" sz="2800" dirty="0" err="1"/>
              <a:t>Basidiomycota</a:t>
            </a:r>
            <a:r>
              <a:rPr lang="en-GB" sz="2800" dirty="0"/>
              <a:t> .</a:t>
            </a:r>
          </a:p>
          <a:p>
            <a:pPr algn="r" rtl="1"/>
            <a:r>
              <a:rPr lang="ar-SA" sz="2800" dirty="0" smtClean="0"/>
              <a:t>يمثل الجزء </a:t>
            </a:r>
            <a:r>
              <a:rPr lang="ar-SA" sz="2800" dirty="0"/>
              <a:t>الطحلبي او البكتيريا الزرقاء </a:t>
            </a:r>
            <a:r>
              <a:rPr lang="en-GB" sz="2800" dirty="0" err="1" smtClean="0"/>
              <a:t>Phycobiont</a:t>
            </a:r>
            <a:r>
              <a:rPr lang="en-GB" sz="2800" dirty="0" smtClean="0"/>
              <a:t> </a:t>
            </a:r>
            <a:r>
              <a:rPr lang="ar-SA" sz="2800" dirty="0" smtClean="0"/>
              <a:t>طحلب</a:t>
            </a:r>
            <a:r>
              <a:rPr lang="ar-SA" sz="2800" dirty="0"/>
              <a:t> </a:t>
            </a:r>
            <a:r>
              <a:rPr lang="en-GB" sz="2800" u="sng" dirty="0" err="1"/>
              <a:t>Trebouxia</a:t>
            </a:r>
            <a:r>
              <a:rPr lang="en-GB" sz="2800" dirty="0"/>
              <a:t> </a:t>
            </a:r>
            <a:r>
              <a:rPr lang="ar-SA" sz="2800" dirty="0"/>
              <a:t>او </a:t>
            </a:r>
            <a:r>
              <a:rPr lang="ar-SA" sz="2800" dirty="0" smtClean="0"/>
              <a:t>بكتيريا</a:t>
            </a:r>
            <a:r>
              <a:rPr lang="ar-SA" sz="2800" dirty="0"/>
              <a:t> </a:t>
            </a:r>
            <a:r>
              <a:rPr lang="en-GB" sz="2800" u="sng" dirty="0" err="1"/>
              <a:t>Nostoc</a:t>
            </a:r>
            <a:r>
              <a:rPr lang="en-GB" sz="2800" dirty="0"/>
              <a:t> </a:t>
            </a:r>
          </a:p>
          <a:p>
            <a:pPr algn="r" rtl="1"/>
            <a:endParaRPr lang="en-GB" sz="2800" dirty="0"/>
          </a:p>
        </p:txBody>
      </p:sp>
      <p:sp>
        <p:nvSpPr>
          <p:cNvPr id="4" name="object 5"/>
          <p:cNvSpPr txBox="1"/>
          <p:nvPr/>
        </p:nvSpPr>
        <p:spPr>
          <a:xfrm>
            <a:off x="2699766" y="908773"/>
            <a:ext cx="3312795" cy="83121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8810">
              <a:lnSpc>
                <a:spcPct val="100000"/>
              </a:lnSpc>
            </a:pPr>
            <a:r>
              <a:rPr sz="4800" b="1" dirty="0">
                <a:latin typeface="Times New Roman"/>
                <a:cs typeface="Times New Roman"/>
              </a:rPr>
              <a:t>Lichens</a:t>
            </a:r>
            <a:endParaRPr sz="4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014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12" y="164774"/>
            <a:ext cx="10553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MIC 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45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9431" y="164774"/>
            <a:ext cx="17030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D</a:t>
            </a:r>
            <a:r>
              <a:rPr sz="2000" b="1" spc="-18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Islem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ABID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99766" y="908773"/>
            <a:ext cx="3312795" cy="83121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8810">
              <a:lnSpc>
                <a:spcPct val="100000"/>
              </a:lnSpc>
            </a:pPr>
            <a:r>
              <a:rPr sz="4800" b="1" dirty="0">
                <a:latin typeface="Times New Roman"/>
                <a:cs typeface="Times New Roman"/>
              </a:rPr>
              <a:t>Lichens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260" y="5105399"/>
            <a:ext cx="3334925" cy="430887"/>
          </a:xfrm>
          <a:prstGeom prst="rect">
            <a:avLst/>
          </a:prstGeom>
          <a:ln w="9525">
            <a:solidFill>
              <a:srgbClr val="00CC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Fun</a:t>
            </a:r>
            <a:r>
              <a:rPr sz="2800" b="1" spc="5" dirty="0">
                <a:latin typeface="Times New Roman"/>
                <a:cs typeface="Times New Roman"/>
              </a:rPr>
              <a:t>g</a:t>
            </a:r>
            <a:r>
              <a:rPr sz="2800" b="1" dirty="0">
                <a:latin typeface="Times New Roman"/>
                <a:cs typeface="Times New Roman"/>
              </a:rPr>
              <a:t>us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= myco</a:t>
            </a:r>
            <a:r>
              <a:rPr sz="2800" b="1" spc="5" dirty="0">
                <a:latin typeface="Times New Roman"/>
                <a:cs typeface="Times New Roman"/>
              </a:rPr>
              <a:t>b</a:t>
            </a:r>
            <a:r>
              <a:rPr sz="2800" b="1" dirty="0">
                <a:latin typeface="Times New Roman"/>
                <a:cs typeface="Times New Roman"/>
              </a:rPr>
              <a:t>iont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3459" y="5180468"/>
            <a:ext cx="2260831" cy="430887"/>
          </a:xfrm>
          <a:prstGeom prst="rect">
            <a:avLst/>
          </a:prstGeom>
          <a:ln w="9525">
            <a:solidFill>
              <a:srgbClr val="00CC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G</a:t>
            </a:r>
            <a:r>
              <a:rPr sz="2800" b="1" spc="-70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een algae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3459" y="5959601"/>
            <a:ext cx="2837751" cy="430887"/>
          </a:xfrm>
          <a:prstGeom prst="rect">
            <a:avLst/>
          </a:prstGeom>
          <a:ln w="9525">
            <a:solidFill>
              <a:srgbClr val="00CC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Cy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nobacteri</a:t>
            </a:r>
            <a:r>
              <a:rPr sz="2800" b="1" spc="-15" dirty="0">
                <a:latin typeface="Times New Roman"/>
                <a:cs typeface="Times New Roman"/>
              </a:rPr>
              <a:t>u</a:t>
            </a:r>
            <a:r>
              <a:rPr sz="2800" b="1" dirty="0">
                <a:latin typeface="Times New Roman"/>
                <a:cs typeface="Times New Roman"/>
              </a:rPr>
              <a:t>m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66840" y="5493446"/>
            <a:ext cx="1440180" cy="103505"/>
          </a:xfrm>
          <a:custGeom>
            <a:avLst/>
            <a:gdLst/>
            <a:ahLst/>
            <a:cxnLst/>
            <a:rect l="l" t="t" r="r" b="b"/>
            <a:pathLst>
              <a:path w="1440179" h="103504">
                <a:moveTo>
                  <a:pt x="1351661" y="0"/>
                </a:moveTo>
                <a:lnTo>
                  <a:pt x="1347724" y="1015"/>
                </a:lnTo>
                <a:lnTo>
                  <a:pt x="1344167" y="7112"/>
                </a:lnTo>
                <a:lnTo>
                  <a:pt x="1345184" y="10922"/>
                </a:lnTo>
                <a:lnTo>
                  <a:pt x="1404193" y="45438"/>
                </a:lnTo>
                <a:lnTo>
                  <a:pt x="1427607" y="45465"/>
                </a:lnTo>
                <a:lnTo>
                  <a:pt x="1427607" y="58165"/>
                </a:lnTo>
                <a:lnTo>
                  <a:pt x="1404096" y="58165"/>
                </a:lnTo>
                <a:lnTo>
                  <a:pt x="1345057" y="92456"/>
                </a:lnTo>
                <a:lnTo>
                  <a:pt x="1344040" y="96266"/>
                </a:lnTo>
                <a:lnTo>
                  <a:pt x="1347597" y="102362"/>
                </a:lnTo>
                <a:lnTo>
                  <a:pt x="1351534" y="103378"/>
                </a:lnTo>
                <a:lnTo>
                  <a:pt x="1429263" y="58165"/>
                </a:lnTo>
                <a:lnTo>
                  <a:pt x="1427607" y="58165"/>
                </a:lnTo>
                <a:lnTo>
                  <a:pt x="1429309" y="58138"/>
                </a:lnTo>
                <a:lnTo>
                  <a:pt x="1440179" y="51815"/>
                </a:lnTo>
                <a:lnTo>
                  <a:pt x="1354582" y="1777"/>
                </a:lnTo>
                <a:lnTo>
                  <a:pt x="1351661" y="0"/>
                </a:lnTo>
                <a:close/>
              </a:path>
              <a:path w="1440179" h="103504">
                <a:moveTo>
                  <a:pt x="1415062" y="51796"/>
                </a:moveTo>
                <a:lnTo>
                  <a:pt x="1404142" y="58138"/>
                </a:lnTo>
                <a:lnTo>
                  <a:pt x="1427607" y="58165"/>
                </a:lnTo>
                <a:lnTo>
                  <a:pt x="1427607" y="57276"/>
                </a:lnTo>
                <a:lnTo>
                  <a:pt x="1424432" y="57276"/>
                </a:lnTo>
                <a:lnTo>
                  <a:pt x="1415062" y="51796"/>
                </a:lnTo>
                <a:close/>
              </a:path>
              <a:path w="1440179" h="103504">
                <a:moveTo>
                  <a:pt x="0" y="43814"/>
                </a:moveTo>
                <a:lnTo>
                  <a:pt x="0" y="56514"/>
                </a:lnTo>
                <a:lnTo>
                  <a:pt x="1404142" y="58138"/>
                </a:lnTo>
                <a:lnTo>
                  <a:pt x="1415062" y="51796"/>
                </a:lnTo>
                <a:lnTo>
                  <a:pt x="1404193" y="45438"/>
                </a:lnTo>
                <a:lnTo>
                  <a:pt x="0" y="43814"/>
                </a:lnTo>
                <a:close/>
              </a:path>
              <a:path w="1440179" h="103504">
                <a:moveTo>
                  <a:pt x="1424432" y="46355"/>
                </a:moveTo>
                <a:lnTo>
                  <a:pt x="1415062" y="51796"/>
                </a:lnTo>
                <a:lnTo>
                  <a:pt x="1424432" y="57276"/>
                </a:lnTo>
                <a:lnTo>
                  <a:pt x="1424432" y="46355"/>
                </a:lnTo>
                <a:close/>
              </a:path>
              <a:path w="1440179" h="103504">
                <a:moveTo>
                  <a:pt x="1427607" y="46355"/>
                </a:moveTo>
                <a:lnTo>
                  <a:pt x="1424432" y="46355"/>
                </a:lnTo>
                <a:lnTo>
                  <a:pt x="1424432" y="57276"/>
                </a:lnTo>
                <a:lnTo>
                  <a:pt x="1427607" y="57276"/>
                </a:lnTo>
                <a:lnTo>
                  <a:pt x="1427607" y="46355"/>
                </a:lnTo>
                <a:close/>
              </a:path>
              <a:path w="1440179" h="103504">
                <a:moveTo>
                  <a:pt x="1404193" y="45438"/>
                </a:moveTo>
                <a:lnTo>
                  <a:pt x="1415062" y="51796"/>
                </a:lnTo>
                <a:lnTo>
                  <a:pt x="1424432" y="46355"/>
                </a:lnTo>
                <a:lnTo>
                  <a:pt x="1427607" y="46355"/>
                </a:lnTo>
                <a:lnTo>
                  <a:pt x="1427607" y="45465"/>
                </a:lnTo>
                <a:lnTo>
                  <a:pt x="1404193" y="45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4721" y="5559195"/>
            <a:ext cx="963445" cy="477306"/>
          </a:xfrm>
          <a:custGeom>
            <a:avLst/>
            <a:gdLst/>
            <a:ahLst/>
            <a:cxnLst/>
            <a:rect l="l" t="t" r="r" b="b"/>
            <a:pathLst>
              <a:path w="1227454" h="725804">
                <a:moveTo>
                  <a:pt x="1128267" y="712469"/>
                </a:moveTo>
                <a:lnTo>
                  <a:pt x="1124712" y="712469"/>
                </a:lnTo>
                <a:lnTo>
                  <a:pt x="1121917" y="715263"/>
                </a:lnTo>
                <a:lnTo>
                  <a:pt x="1121917" y="722375"/>
                </a:lnTo>
                <a:lnTo>
                  <a:pt x="1124712" y="725169"/>
                </a:lnTo>
                <a:lnTo>
                  <a:pt x="1227327" y="725550"/>
                </a:lnTo>
                <a:lnTo>
                  <a:pt x="1226829" y="724661"/>
                </a:lnTo>
                <a:lnTo>
                  <a:pt x="1213230" y="724661"/>
                </a:lnTo>
                <a:lnTo>
                  <a:pt x="1192981" y="712749"/>
                </a:lnTo>
                <a:lnTo>
                  <a:pt x="1128267" y="712469"/>
                </a:lnTo>
                <a:close/>
              </a:path>
              <a:path w="1227454" h="725804">
                <a:moveTo>
                  <a:pt x="1192981" y="712749"/>
                </a:moveTo>
                <a:lnTo>
                  <a:pt x="1213230" y="724661"/>
                </a:lnTo>
                <a:lnTo>
                  <a:pt x="1214661" y="722248"/>
                </a:lnTo>
                <a:lnTo>
                  <a:pt x="1210944" y="722248"/>
                </a:lnTo>
                <a:lnTo>
                  <a:pt x="1205645" y="712804"/>
                </a:lnTo>
                <a:lnTo>
                  <a:pt x="1192981" y="712749"/>
                </a:lnTo>
                <a:close/>
              </a:path>
              <a:path w="1227454" h="725804">
                <a:moveTo>
                  <a:pt x="1173226" y="634999"/>
                </a:moveTo>
                <a:lnTo>
                  <a:pt x="1170177" y="636650"/>
                </a:lnTo>
                <a:lnTo>
                  <a:pt x="1167129" y="638428"/>
                </a:lnTo>
                <a:lnTo>
                  <a:pt x="1166114" y="642238"/>
                </a:lnTo>
                <a:lnTo>
                  <a:pt x="1167764" y="645286"/>
                </a:lnTo>
                <a:lnTo>
                  <a:pt x="1199502" y="701854"/>
                </a:lnTo>
                <a:lnTo>
                  <a:pt x="1219707" y="713739"/>
                </a:lnTo>
                <a:lnTo>
                  <a:pt x="1213230" y="724661"/>
                </a:lnTo>
                <a:lnTo>
                  <a:pt x="1226829" y="724661"/>
                </a:lnTo>
                <a:lnTo>
                  <a:pt x="1178814" y="639063"/>
                </a:lnTo>
                <a:lnTo>
                  <a:pt x="1177163" y="636015"/>
                </a:lnTo>
                <a:lnTo>
                  <a:pt x="1173226" y="634999"/>
                </a:lnTo>
                <a:close/>
              </a:path>
              <a:path w="1227454" h="725804">
                <a:moveTo>
                  <a:pt x="1205645" y="712804"/>
                </a:moveTo>
                <a:lnTo>
                  <a:pt x="1210944" y="722248"/>
                </a:lnTo>
                <a:lnTo>
                  <a:pt x="1216532" y="712850"/>
                </a:lnTo>
                <a:lnTo>
                  <a:pt x="1205645" y="712804"/>
                </a:lnTo>
                <a:close/>
              </a:path>
              <a:path w="1227454" h="725804">
                <a:moveTo>
                  <a:pt x="1199502" y="701854"/>
                </a:moveTo>
                <a:lnTo>
                  <a:pt x="1205645" y="712804"/>
                </a:lnTo>
                <a:lnTo>
                  <a:pt x="1216532" y="712850"/>
                </a:lnTo>
                <a:lnTo>
                  <a:pt x="1210944" y="722248"/>
                </a:lnTo>
                <a:lnTo>
                  <a:pt x="1214661" y="722248"/>
                </a:lnTo>
                <a:lnTo>
                  <a:pt x="1219707" y="713739"/>
                </a:lnTo>
                <a:lnTo>
                  <a:pt x="1199502" y="701854"/>
                </a:lnTo>
                <a:close/>
              </a:path>
              <a:path w="1227454" h="725804">
                <a:moveTo>
                  <a:pt x="6350" y="0"/>
                </a:moveTo>
                <a:lnTo>
                  <a:pt x="0" y="10921"/>
                </a:lnTo>
                <a:lnTo>
                  <a:pt x="1192981" y="712749"/>
                </a:lnTo>
                <a:lnTo>
                  <a:pt x="1205645" y="712804"/>
                </a:lnTo>
                <a:lnTo>
                  <a:pt x="1199502" y="701854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25487" y="5141548"/>
            <a:ext cx="13303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Symbiosis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433307" y="1711555"/>
            <a:ext cx="81793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0" i="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قوم الجزء الطحلبي (البكتيريا الزرقاء) بوظيفة تكوين الغذاء ن حيث يقوم بتثبيت </a:t>
            </a:r>
            <a:r>
              <a:rPr lang="en-GB" sz="2800" b="0" i="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CO</a:t>
            </a:r>
            <a:r>
              <a:rPr lang="en-GB" sz="2800" b="0" i="0" baseline="-250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2 </a:t>
            </a:r>
            <a:r>
              <a:rPr lang="ar-SA" sz="2800" b="0" i="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و تحويله الى سكر (مصدر كربوني للطاقة) ليتم استغلاله بواسطة الجزء الفطري كمصدر غذائي .</a:t>
            </a:r>
          </a:p>
          <a:p>
            <a:pPr algn="r"/>
            <a:r>
              <a:rPr lang="ar-SA" sz="2800" b="0" i="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اما الجزء الفطري </a:t>
            </a:r>
            <a:r>
              <a:rPr lang="en-GB" sz="2800" b="0" i="0" dirty="0" err="1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Phycobiont</a:t>
            </a:r>
            <a:r>
              <a:rPr lang="en-GB" sz="2800" b="0" i="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ar-SA" sz="2800" b="0" i="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يقوم بتثيت الجزء الطحلبي على الاسطح (الصخور و الاشجار) ، و حمايتة من الجفاف بتوفير الرطوبة اللازمة لنمو الجزء الطحلبي ن كما يقوم الجزء الفطري بحماية الجزء الطحلبي من الكثافة العالية لضوء الشمس و امداده بالاملاح المعدنية اللازمة لنموه</a:t>
            </a:r>
            <a:endParaRPr lang="ar-SA" sz="2800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12" y="164774"/>
            <a:ext cx="10553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MIC 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45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9431" y="164774"/>
            <a:ext cx="17030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D</a:t>
            </a:r>
            <a:r>
              <a:rPr sz="2000" b="1" spc="-18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Islem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ABID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609" y="1623618"/>
            <a:ext cx="7200773" cy="4778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11195" y="990826"/>
            <a:ext cx="22840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225" dirty="0">
                <a:latin typeface="Times New Roman"/>
                <a:cs typeface="Times New Roman"/>
              </a:rPr>
              <a:t>T</a:t>
            </a:r>
            <a:r>
              <a:rPr sz="2400" b="1" u="heavy" dirty="0">
                <a:latin typeface="Times New Roman"/>
                <a:cs typeface="Times New Roman"/>
              </a:rPr>
              <a:t>un</a:t>
            </a:r>
            <a:r>
              <a:rPr sz="2400" b="1" u="heavy" spc="-10" dirty="0">
                <a:latin typeface="Times New Roman"/>
                <a:cs typeface="Times New Roman"/>
              </a:rPr>
              <a:t>d</a:t>
            </a:r>
            <a:r>
              <a:rPr sz="2400" b="1" u="heavy" dirty="0">
                <a:latin typeface="Times New Roman"/>
                <a:cs typeface="Times New Roman"/>
              </a:rPr>
              <a:t>ra in</a:t>
            </a:r>
            <a:r>
              <a:rPr sz="2400" b="1" u="heavy" spc="-14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latin typeface="Times New Roman"/>
                <a:cs typeface="Times New Roman"/>
              </a:rPr>
              <a:t>Alas</a:t>
            </a:r>
            <a:r>
              <a:rPr sz="2400" b="1" u="heavy" spc="5" dirty="0">
                <a:latin typeface="Times New Roman"/>
                <a:cs typeface="Times New Roman"/>
              </a:rPr>
              <a:t>k</a:t>
            </a:r>
            <a:r>
              <a:rPr sz="2400" b="1" u="heavy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12" y="164774"/>
            <a:ext cx="10553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MIC 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45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9431" y="164774"/>
            <a:ext cx="17030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D</a:t>
            </a:r>
            <a:r>
              <a:rPr sz="2000" b="1" spc="-18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Islem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ABID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303" y="2213753"/>
            <a:ext cx="821817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ar-SA" sz="2800" dirty="0" smtClean="0"/>
              <a:t>تتخذ </a:t>
            </a:r>
            <a:r>
              <a:rPr lang="ar-SA" sz="2800" dirty="0"/>
              <a:t>الاشنات عدة اشكال ، قد تكون :</a:t>
            </a:r>
          </a:p>
          <a:p>
            <a:pPr algn="r" rtl="1"/>
            <a:r>
              <a:rPr lang="ar-SA" sz="2800" dirty="0" smtClean="0"/>
              <a:t>1- ورقية</a:t>
            </a:r>
            <a:r>
              <a:rPr lang="en-GB" sz="2800" dirty="0" smtClean="0"/>
              <a:t>Foliose</a:t>
            </a:r>
            <a:endParaRPr lang="ar-SA" sz="2800" dirty="0" smtClean="0"/>
          </a:p>
          <a:p>
            <a:pPr algn="r" rtl="1"/>
            <a:r>
              <a:rPr lang="ar-SA" sz="2800" dirty="0" smtClean="0"/>
              <a:t>2- قشرية</a:t>
            </a:r>
            <a:r>
              <a:rPr lang="en-GB" sz="2800" dirty="0" smtClean="0"/>
              <a:t>Crustose</a:t>
            </a:r>
          </a:p>
          <a:p>
            <a:pPr algn="r" rtl="1"/>
            <a:r>
              <a:rPr lang="ar-SA" sz="2800" dirty="0" smtClean="0"/>
              <a:t>3- شجرية متفرعه</a:t>
            </a:r>
            <a:r>
              <a:rPr lang="en-GB" sz="2800" dirty="0" err="1" smtClean="0"/>
              <a:t>Fruticose</a:t>
            </a:r>
            <a:endParaRPr lang="en-GB" sz="2800" dirty="0" smtClean="0"/>
          </a:p>
          <a:p>
            <a:pPr algn="r"/>
            <a:r>
              <a:rPr lang="ar-SA" sz="2800" dirty="0"/>
              <a:t> </a:t>
            </a:r>
          </a:p>
          <a:p>
            <a:pPr algn="r"/>
            <a:r>
              <a:rPr lang="ar-SA" sz="2800" dirty="0"/>
              <a:t>للاشنات اهمية تطبيقية ، فهي تستخدم في الصناعات الغذائية و صناعات تطبيقية اخرى</a:t>
            </a:r>
          </a:p>
          <a:p>
            <a:pPr algn="r"/>
            <a:r>
              <a:rPr lang="ar-SA" sz="2800" dirty="0"/>
              <a:t> 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699766" y="908773"/>
            <a:ext cx="3312795" cy="83121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8810">
              <a:lnSpc>
                <a:spcPct val="100000"/>
              </a:lnSpc>
            </a:pPr>
            <a:r>
              <a:rPr sz="4800" b="1" dirty="0">
                <a:latin typeface="Times New Roman"/>
                <a:cs typeface="Times New Roman"/>
              </a:rPr>
              <a:t>Lichens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MIC </a:t>
            </a:r>
            <a:r>
              <a:rPr spc="-25" dirty="0"/>
              <a:t> </a:t>
            </a:r>
            <a:r>
              <a:rPr spc="5" dirty="0"/>
              <a:t>3</a:t>
            </a:r>
            <a:r>
              <a:rPr dirty="0"/>
              <a:t>45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9431" y="164774"/>
            <a:ext cx="17030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D</a:t>
            </a:r>
            <a:r>
              <a:rPr sz="2000" b="1" spc="-18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Islem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ABID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99766" y="692746"/>
            <a:ext cx="3312795" cy="83121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8810">
              <a:lnSpc>
                <a:spcPct val="100000"/>
              </a:lnSpc>
            </a:pPr>
            <a:r>
              <a:rPr sz="4800" b="1" dirty="0">
                <a:latin typeface="Times New Roman"/>
                <a:cs typeface="Times New Roman"/>
              </a:rPr>
              <a:t>Lichens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39720" y="1988896"/>
            <a:ext cx="4570603" cy="4139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1775" y="6237300"/>
            <a:ext cx="3600450" cy="462280"/>
          </a:xfrm>
          <a:custGeom>
            <a:avLst/>
            <a:gdLst/>
            <a:ahLst/>
            <a:cxnLst/>
            <a:rect l="l" t="t" r="r" b="b"/>
            <a:pathLst>
              <a:path w="3600450" h="462279">
                <a:moveTo>
                  <a:pt x="0" y="461670"/>
                </a:moveTo>
                <a:lnTo>
                  <a:pt x="3600450" y="461670"/>
                </a:lnTo>
                <a:lnTo>
                  <a:pt x="3600450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65668" y="6311676"/>
            <a:ext cx="1149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0895" y="6320838"/>
            <a:ext cx="339597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fol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ose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ch</a:t>
            </a:r>
            <a:r>
              <a:rPr sz="2400" b="1" spc="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n,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on ba</a:t>
            </a:r>
            <a:r>
              <a:rPr sz="2400" b="1" spc="5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al</a:t>
            </a:r>
            <a:r>
              <a:rPr sz="2400" b="1" spc="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MIC </a:t>
            </a:r>
            <a:r>
              <a:rPr spc="-25" dirty="0"/>
              <a:t> </a:t>
            </a:r>
            <a:r>
              <a:rPr spc="5" dirty="0"/>
              <a:t>3</a:t>
            </a:r>
            <a:r>
              <a:rPr dirty="0"/>
              <a:t>45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9431" y="164774"/>
            <a:ext cx="17030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D</a:t>
            </a:r>
            <a:r>
              <a:rPr sz="2000" b="1" spc="-18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Islem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ABID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25" y="421766"/>
            <a:ext cx="8612505" cy="0"/>
          </a:xfrm>
          <a:custGeom>
            <a:avLst/>
            <a:gdLst/>
            <a:ahLst/>
            <a:cxnLst/>
            <a:rect l="l" t="t" r="r" b="b"/>
            <a:pathLst>
              <a:path w="8612505">
                <a:moveTo>
                  <a:pt x="0" y="0"/>
                </a:moveTo>
                <a:lnTo>
                  <a:pt x="861212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5668" y="6311676"/>
            <a:ext cx="1149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3783" y="560844"/>
            <a:ext cx="3312795" cy="70802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marL="809625">
              <a:lnSpc>
                <a:spcPct val="100000"/>
              </a:lnSpc>
            </a:pPr>
            <a:r>
              <a:rPr sz="4000" b="1" spc="-20" dirty="0">
                <a:latin typeface="Times New Roman"/>
                <a:cs typeface="Times New Roman"/>
              </a:rPr>
              <a:t>Lichens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1775" y="5949276"/>
            <a:ext cx="3744595" cy="708025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0" rIns="0" bIns="0" rtlCol="0">
            <a:spAutoFit/>
          </a:bodyPr>
          <a:lstStyle/>
          <a:p>
            <a:pPr marL="1242695" marR="210185" indent="-102489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latin typeface="Times New Roman"/>
                <a:cs typeface="Times New Roman"/>
              </a:rPr>
              <a:t>fru</a:t>
            </a:r>
            <a:r>
              <a:rPr sz="2000" b="1" u="heavy" spc="5" dirty="0">
                <a:latin typeface="Times New Roman"/>
                <a:cs typeface="Times New Roman"/>
              </a:rPr>
              <a:t>t</a:t>
            </a:r>
            <a:r>
              <a:rPr sz="2000" b="1" u="heavy" dirty="0">
                <a:latin typeface="Times New Roman"/>
                <a:cs typeface="Times New Roman"/>
              </a:rPr>
              <a:t>i</a:t>
            </a:r>
            <a:r>
              <a:rPr sz="2000" b="1" u="heavy" spc="-10" dirty="0">
                <a:latin typeface="Times New Roman"/>
                <a:cs typeface="Times New Roman"/>
              </a:rPr>
              <a:t>c</a:t>
            </a:r>
            <a:r>
              <a:rPr sz="2000" b="1" u="heavy" dirty="0">
                <a:latin typeface="Times New Roman"/>
                <a:cs typeface="Times New Roman"/>
              </a:rPr>
              <a:t>ose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rm,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3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owing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 t</a:t>
            </a:r>
            <a:r>
              <a:rPr sz="2000" b="1" spc="-3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bra</a:t>
            </a:r>
            <a:r>
              <a:rPr sz="2000" b="1" spc="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ch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1775" y="1484757"/>
            <a:ext cx="3697859" cy="4320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450</Words>
  <Application>Microsoft Office PowerPoint</Application>
  <PresentationFormat>On-screen Show (4:3)</PresentationFormat>
  <Paragraphs>106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  345</vt:lpstr>
      <vt:lpstr>MIC  345</vt:lpstr>
      <vt:lpstr>MIC  345</vt:lpstr>
      <vt:lpstr>PowerPoint Presentation</vt:lpstr>
      <vt:lpstr>PowerPoint Presentation</vt:lpstr>
      <vt:lpstr>MIC  345</vt:lpstr>
      <vt:lpstr>MIC  345</vt:lpstr>
      <vt:lpstr>PowerPoint Presentation</vt:lpstr>
      <vt:lpstr>MIC  345</vt:lpstr>
      <vt:lpstr>PowerPoint Presentation</vt:lpstr>
      <vt:lpstr>MIC  345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Zn-Methionine  on milk production,  milk somatic cell counts and udder health in dairy goats</dc:title>
  <dc:creator>Mr DOERLER J.Marie</dc:creator>
  <cp:lastModifiedBy>m e l o</cp:lastModifiedBy>
  <cp:revision>9</cp:revision>
  <dcterms:created xsi:type="dcterms:W3CDTF">2015-03-31T23:02:26Z</dcterms:created>
  <dcterms:modified xsi:type="dcterms:W3CDTF">2015-04-29T04:33:22Z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2011-12-11T00:00:00Z</vt:filetime>
  </property>
  <property fmtid="{D5CDD505-2E9C-101B-9397-08002B2CF9AE}" pid="3" name="LastSaved">
    <vt:filetime>2015-03-31T00:00:00Z</vt:filetime>
  </property>
</Properties>
</file>