
<file path=[Content_Types].xml><?xml version="1.0" encoding="utf-8"?>
<Types xmlns="http://schemas.openxmlformats.org/package/2006/content-types">
  <Default Extension="bin" ContentType="application/vnd.openxmlformats-officedocument.oleObject"/>
  <Default Extension="wmf" ContentType="image/x-wmf"/>
  <Default Extension="rels" ContentType="application/vnd.openxmlformats-package.relationships+xml"/>
  <Default Extension="jpeg" ContentType="image/jpeg"/>
  <Default Extension="emf" ContentType="image/x-emf"/>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s/slide27.xml" ContentType="application/vnd.openxmlformats-officedocument.presentationml.slide+xml"/>
  <Override PartName="/ppt/slides/slide8.xml" ContentType="application/vnd.openxmlformats-officedocument.presentationml.slide+xml"/>
  <Override PartName="/ppt/slides/slide14.xml" ContentType="application/vnd.openxmlformats-officedocument.presentationml.slide+xml"/>
  <Override PartName="/ppt/slides/slide32.xml" ContentType="application/vnd.openxmlformats-officedocument.presentationml.slide+xml"/>
  <Override PartName="/ppt/slides/slide7.xml" ContentType="application/vnd.openxmlformats-officedocument.presentationml.slide+xml"/>
  <Override PartName="/ppt/slides/slide33.xml" ContentType="application/vnd.openxmlformats-officedocument.presentationml.slide+xml"/>
  <Override PartName="/ppt/slides/slide6.xml" ContentType="application/vnd.openxmlformats-officedocument.presentationml.slide+xml"/>
  <Override PartName="/ppt/slides/slide24.xml" ContentType="application/vnd.openxmlformats-officedocument.presentationml.slide+xml"/>
  <Override PartName="/ppt/slides/slide5.xml" ContentType="application/vnd.openxmlformats-officedocument.presentationml.slide+xml"/>
  <Override PartName="/ppt/slides/slide31.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8.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25.xml" ContentType="application/vnd.openxmlformats-officedocument.presentationml.slide+xml"/>
  <Override PartName="/ppt/slides/slide30.xml" ContentType="application/vnd.openxmlformats-officedocument.presentationml.slide+xml"/>
  <Override PartName="/ppt/slides/slide2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s/slide22.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20.xml" ContentType="application/vnd.openxmlformats-officedocument.presentationml.slide+xml"/>
  <Override PartName="/ppt/slides/slide15.xml" ContentType="application/vnd.openxmlformats-officedocument.presentationml.slide+xml"/>
  <Override PartName="/ppt/slides/slide36.xml" ContentType="application/vnd.openxmlformats-officedocument.presentationml.slide+xml"/>
  <Override PartName="/ppt/slides/slide18.xml" ContentType="application/vnd.openxmlformats-officedocument.presentationml.slide+xml"/>
  <Override PartName="/ppt/slides/slide1.xml" ContentType="application/vnd.openxmlformats-officedocument.presentationml.slide+xml"/>
  <Override PartName="/ppt/slides/slide2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28.xml" ContentType="application/vnd.openxmlformats-officedocument.presentationml.notesSlide+xml"/>
  <Override PartName="/ppt/notesSlides/notesSlide32.xml" ContentType="application/vnd.openxmlformats-officedocument.presentationml.notesSlide+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31.xml" ContentType="application/vnd.openxmlformats-officedocument.presentationml.notesSlide+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Slides/notesSlide1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Slides/notesSlide23.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44" r:id="rId1"/>
  </p:sldMasterIdLst>
  <p:notesMasterIdLst>
    <p:notesMasterId r:id="rId3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300" r:id="rId30"/>
    <p:sldId id="302" r:id="rId31"/>
    <p:sldId id="301" r:id="rId32"/>
    <p:sldId id="303" r:id="rId33"/>
    <p:sldId id="297" r:id="rId34"/>
    <p:sldId id="298" r:id="rId35"/>
    <p:sldId id="287" r:id="rId36"/>
    <p:sldId id="299" r:id="rId37"/>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Garamond" pitchFamily="18" charset="0"/>
        <a:ea typeface="+mn-ea"/>
        <a:cs typeface="Arial" pitchFamily="34" charset="0"/>
      </a:defRPr>
    </a:lvl1pPr>
    <a:lvl2pPr marL="457200" algn="r" rtl="1" fontAlgn="base">
      <a:spcBef>
        <a:spcPct val="0"/>
      </a:spcBef>
      <a:spcAft>
        <a:spcPct val="0"/>
      </a:spcAft>
      <a:defRPr kern="1200">
        <a:solidFill>
          <a:schemeClr val="tx1"/>
        </a:solidFill>
        <a:latin typeface="Garamond" pitchFamily="18" charset="0"/>
        <a:ea typeface="+mn-ea"/>
        <a:cs typeface="Arial" pitchFamily="34" charset="0"/>
      </a:defRPr>
    </a:lvl2pPr>
    <a:lvl3pPr marL="914400" algn="r" rtl="1" fontAlgn="base">
      <a:spcBef>
        <a:spcPct val="0"/>
      </a:spcBef>
      <a:spcAft>
        <a:spcPct val="0"/>
      </a:spcAft>
      <a:defRPr kern="1200">
        <a:solidFill>
          <a:schemeClr val="tx1"/>
        </a:solidFill>
        <a:latin typeface="Garamond" pitchFamily="18" charset="0"/>
        <a:ea typeface="+mn-ea"/>
        <a:cs typeface="Arial" pitchFamily="34" charset="0"/>
      </a:defRPr>
    </a:lvl3pPr>
    <a:lvl4pPr marL="1371600" algn="r" rtl="1" fontAlgn="base">
      <a:spcBef>
        <a:spcPct val="0"/>
      </a:spcBef>
      <a:spcAft>
        <a:spcPct val="0"/>
      </a:spcAft>
      <a:defRPr kern="1200">
        <a:solidFill>
          <a:schemeClr val="tx1"/>
        </a:solidFill>
        <a:latin typeface="Garamond" pitchFamily="18" charset="0"/>
        <a:ea typeface="+mn-ea"/>
        <a:cs typeface="Arial" pitchFamily="34" charset="0"/>
      </a:defRPr>
    </a:lvl4pPr>
    <a:lvl5pPr marL="1828800" algn="r" rtl="1" fontAlgn="base">
      <a:spcBef>
        <a:spcPct val="0"/>
      </a:spcBef>
      <a:spcAft>
        <a:spcPct val="0"/>
      </a:spcAft>
      <a:defRPr kern="1200">
        <a:solidFill>
          <a:schemeClr val="tx1"/>
        </a:solidFill>
        <a:latin typeface="Garamond" pitchFamily="18" charset="0"/>
        <a:ea typeface="+mn-ea"/>
        <a:cs typeface="Arial" pitchFamily="34" charset="0"/>
      </a:defRPr>
    </a:lvl5pPr>
    <a:lvl6pPr marL="2286000" algn="r" defTabSz="914400" rtl="1" eaLnBrk="1" latinLnBrk="0" hangingPunct="1">
      <a:defRPr kern="1200">
        <a:solidFill>
          <a:schemeClr val="tx1"/>
        </a:solidFill>
        <a:latin typeface="Garamond" pitchFamily="18" charset="0"/>
        <a:ea typeface="+mn-ea"/>
        <a:cs typeface="Arial" pitchFamily="34" charset="0"/>
      </a:defRPr>
    </a:lvl6pPr>
    <a:lvl7pPr marL="2743200" algn="r" defTabSz="914400" rtl="1" eaLnBrk="1" latinLnBrk="0" hangingPunct="1">
      <a:defRPr kern="1200">
        <a:solidFill>
          <a:schemeClr val="tx1"/>
        </a:solidFill>
        <a:latin typeface="Garamond" pitchFamily="18" charset="0"/>
        <a:ea typeface="+mn-ea"/>
        <a:cs typeface="Arial" pitchFamily="34" charset="0"/>
      </a:defRPr>
    </a:lvl7pPr>
    <a:lvl8pPr marL="3200400" algn="r" defTabSz="914400" rtl="1" eaLnBrk="1" latinLnBrk="0" hangingPunct="1">
      <a:defRPr kern="1200">
        <a:solidFill>
          <a:schemeClr val="tx1"/>
        </a:solidFill>
        <a:latin typeface="Garamond" pitchFamily="18" charset="0"/>
        <a:ea typeface="+mn-ea"/>
        <a:cs typeface="Arial" pitchFamily="34" charset="0"/>
      </a:defRPr>
    </a:lvl8pPr>
    <a:lvl9pPr marL="3657600" algn="r" defTabSz="914400" rtl="1" eaLnBrk="1" latinLnBrk="0" hangingPunct="1">
      <a:defRPr kern="1200">
        <a:solidFill>
          <a:schemeClr val="tx1"/>
        </a:solidFill>
        <a:latin typeface="Garamond"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C6D"/>
    <a:srgbClr val="FFD347"/>
    <a:srgbClr val="FFDD71"/>
    <a:srgbClr val="FFE48F"/>
    <a:srgbClr val="FFD85D"/>
    <a:srgbClr val="FFCF37"/>
    <a:srgbClr val="FFCE33"/>
    <a:srgbClr val="FFC819"/>
    <a:srgbClr val="FFC611"/>
    <a:srgbClr val="FFC50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aximized" horzBarState="maximized">
    <p:restoredLeft sz="84379" autoAdjust="0"/>
    <p:restoredTop sz="93333" autoAdjust="0"/>
  </p:normalViewPr>
  <p:slideViewPr>
    <p:cSldViewPr>
      <p:cViewPr>
        <p:scale>
          <a:sx n="100" d="100"/>
          <a:sy n="100" d="100"/>
        </p:scale>
        <p:origin x="-137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45"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5" Type="http://schemas.openxmlformats.org/officeDocument/2006/relationships/image" Target="../media/image30.wmf"/><Relationship Id="rId4" Type="http://schemas.openxmlformats.org/officeDocument/2006/relationships/image" Target="../media/image29.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6" Type="http://schemas.openxmlformats.org/officeDocument/2006/relationships/image" Target="../media/image37.wmf"/><Relationship Id="rId5" Type="http://schemas.openxmlformats.org/officeDocument/2006/relationships/image" Target="../media/image36.wmf"/><Relationship Id="rId4" Type="http://schemas.openxmlformats.org/officeDocument/2006/relationships/image" Target="../media/image3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pPr>
              <a:defRPr/>
            </a:pPr>
            <a:endParaRPr lang="ar-YE"/>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pPr>
              <a:defRPr/>
            </a:pPr>
            <a:fld id="{75F51FBB-73F5-4CB4-ACC2-4EBED883C31C}" type="datetimeFigureOut">
              <a:rPr lang="ar-YE"/>
              <a:pPr>
                <a:defRPr/>
              </a:pPr>
              <a:t>08/06/1433</a:t>
            </a:fld>
            <a:endParaRPr lang="ar-Y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YE"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pPr>
              <a:defRPr/>
            </a:pPr>
            <a:endParaRPr lang="ar-YE"/>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pPr>
              <a:defRPr/>
            </a:pPr>
            <a:fld id="{08DE23A7-A474-4A9D-8B23-4EEDAD1D6835}" type="slidenum">
              <a:rPr lang="ar-YE"/>
              <a:pPr>
                <a:defRPr/>
              </a:pPr>
              <a:t>‹#›</a:t>
            </a:fld>
            <a:endParaRPr lang="ar-YE"/>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5671A06-CD1A-4611-AB74-332A65DB515C}" type="slidenum">
              <a:rPr lang="ar-YE" smtClean="0"/>
              <a:pPr/>
              <a:t>1</a:t>
            </a:fld>
            <a:endParaRPr lang="ar-Y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2AE3BC-9292-4292-826D-1CD7C2E5088A}" type="slidenum">
              <a:rPr lang="ar-YE" smtClean="0"/>
              <a:pPr/>
              <a:t>10</a:t>
            </a:fld>
            <a:endParaRPr lang="ar-Y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6D39567-D6DB-4419-A726-E9A5DB4774DE}" type="slidenum">
              <a:rPr lang="ar-YE" smtClean="0"/>
              <a:pPr/>
              <a:t>11</a:t>
            </a:fld>
            <a:endParaRPr lang="ar-Y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017C1C-A5FB-4F77-BECA-B063FDE8943B}" type="slidenum">
              <a:rPr lang="ar-YE" smtClean="0"/>
              <a:pPr/>
              <a:t>12</a:t>
            </a:fld>
            <a:endParaRPr lang="ar-Y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732BC09-A724-42A6-9BF5-C8260B753CEE}" type="slidenum">
              <a:rPr lang="ar-YE" smtClean="0"/>
              <a:pPr/>
              <a:t>13</a:t>
            </a:fld>
            <a:endParaRPr lang="ar-Y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a:lstStyle/>
          <a:p>
            <a:pPr eaLnBrk="1" hangingPunct="1">
              <a:spcBef>
                <a:spcPct val="0"/>
              </a:spcBef>
            </a:pPr>
            <a:endParaRPr lang="ar-YE" dirty="0"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75587ED-E2F6-4E18-9298-FBDB02A5B7A2}" type="slidenum">
              <a:rPr lang="ar-YE" smtClean="0"/>
              <a:pPr/>
              <a:t>14</a:t>
            </a:fld>
            <a:endParaRPr lang="ar-Y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211576E-CA88-47C6-B5A5-8F2CA6FF531C}" type="slidenum">
              <a:rPr lang="ar-YE" smtClean="0"/>
              <a:pPr/>
              <a:t>15</a:t>
            </a:fld>
            <a:endParaRPr lang="ar-Y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A2764E5-3363-430F-AF51-FECDDF7750C3}" type="slidenum">
              <a:rPr lang="ar-YE" smtClean="0"/>
              <a:pPr/>
              <a:t>16</a:t>
            </a:fld>
            <a:endParaRPr lang="ar-YE"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DE34031-608F-4905-8947-9BED20F2A284}" type="slidenum">
              <a:rPr lang="ar-YE" smtClean="0"/>
              <a:pPr/>
              <a:t>17</a:t>
            </a:fld>
            <a:endParaRPr lang="ar-YE"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323D88-FAD6-4023-837F-81FD5E763DEA}" type="slidenum">
              <a:rPr lang="ar-YE" smtClean="0"/>
              <a:pPr/>
              <a:t>18</a:t>
            </a:fld>
            <a:endParaRPr lang="ar-YE"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9284451-C7A9-46A3-B777-BA1168C49A39}" type="slidenum">
              <a:rPr lang="ar-YE" smtClean="0"/>
              <a:pPr/>
              <a:t>19</a:t>
            </a:fld>
            <a:endParaRPr lang="ar-Y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21433BD-EAF8-4A6D-8695-F168EDA3ACD4}" type="slidenum">
              <a:rPr lang="ar-YE" smtClean="0"/>
              <a:pPr/>
              <a:t>2</a:t>
            </a:fld>
            <a:endParaRPr lang="ar-YE"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302358-E198-47B7-A97A-B7FB5E2D78B0}" type="slidenum">
              <a:rPr lang="ar-YE" smtClean="0"/>
              <a:pPr/>
              <a:t>20</a:t>
            </a:fld>
            <a:endParaRPr lang="ar-YE"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0663106-B219-4353-A76F-3080CA77F44B}" type="slidenum">
              <a:rPr lang="ar-YE" smtClean="0"/>
              <a:pPr/>
              <a:t>21</a:t>
            </a:fld>
            <a:endParaRPr lang="ar-YE"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55AE6F5-8429-488C-A3BB-23ECBB5BDE74}" type="slidenum">
              <a:rPr lang="ar-YE" smtClean="0"/>
              <a:pPr/>
              <a:t>22</a:t>
            </a:fld>
            <a:endParaRPr lang="ar-YE"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5D0580-0FA8-4638-A000-F35BF9959F4B}" type="slidenum">
              <a:rPr lang="ar-YE" smtClean="0"/>
              <a:pPr/>
              <a:t>23</a:t>
            </a:fld>
            <a:endParaRPr lang="ar-YE"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8E6F05-4559-4243-B228-9091BA78531C}" type="slidenum">
              <a:rPr lang="ar-YE" smtClean="0"/>
              <a:pPr/>
              <a:t>24</a:t>
            </a:fld>
            <a:endParaRPr lang="ar-YE"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a:lstStyle/>
          <a:p>
            <a:endParaRPr lang="ar-YE" smtClean="0">
              <a:latin typeface="Arial" pitchFamily="34" charset="0"/>
            </a:endParaRPr>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2F79E96-49A4-46C9-960B-0ACF9655FBC7}" type="slidenum">
              <a:rPr lang="ar-SA" smtClean="0">
                <a:latin typeface="Arial" pitchFamily="34" charset="0"/>
              </a:rPr>
              <a:pPr/>
              <a:t>25</a:t>
            </a:fld>
            <a:endParaRPr lang="en-US" smtClean="0">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a:lstStyle/>
          <a:p>
            <a:endParaRPr lang="ar-YE" smtClean="0">
              <a:latin typeface="Arial" pitchFamily="34" charset="0"/>
            </a:endParaRPr>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C57249-9B15-4C6F-AB22-D5BF67AA94C4}" type="slidenum">
              <a:rPr lang="ar-SA" smtClean="0">
                <a:latin typeface="Arial" pitchFamily="34" charset="0"/>
              </a:rPr>
              <a:pPr/>
              <a:t>26</a:t>
            </a:fld>
            <a:endParaRPr lang="en-US" smtClean="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a:lstStyle/>
          <a:p>
            <a:endParaRPr lang="ar-YE" smtClean="0">
              <a:latin typeface="Arial" pitchFamily="34" charset="0"/>
            </a:endParaRPr>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4A4BFCD-41A4-43C3-B062-8DF5A14F3E9F}" type="slidenum">
              <a:rPr lang="ar-SA" smtClean="0">
                <a:latin typeface="Arial" pitchFamily="34" charset="0"/>
              </a:rPr>
              <a:pPr/>
              <a:t>27</a:t>
            </a:fld>
            <a:endParaRPr lang="en-US" smtClean="0">
              <a:latin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a:lstStyle/>
          <a:p>
            <a:endParaRPr lang="ar-YE" smtClean="0">
              <a:latin typeface="Arial" pitchFamily="34" charset="0"/>
            </a:endParaRPr>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0175BC-8444-4947-B476-1563433B3A78}" type="slidenum">
              <a:rPr lang="ar-SA" smtClean="0">
                <a:latin typeface="Arial" pitchFamily="34" charset="0"/>
              </a:rPr>
              <a:pPr/>
              <a:t>28</a:t>
            </a:fld>
            <a:endParaRPr lang="en-US" smtClean="0">
              <a:latin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a:lstStyle/>
          <a:p>
            <a:endParaRPr lang="ar-YE"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6F6C09-9FC3-47C7-8A63-E3D90A00C4B7}" type="slidenum">
              <a:rPr lang="ar-YE" smtClean="0"/>
              <a:pPr/>
              <a:t>33</a:t>
            </a:fld>
            <a:endParaRPr lang="ar-Y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6ADB9B-0604-4C43-B54F-82E909E18281}" type="slidenum">
              <a:rPr lang="ar-YE" smtClean="0"/>
              <a:pPr/>
              <a:t>3</a:t>
            </a:fld>
            <a:endParaRPr lang="ar-YE"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a:lstStyle/>
          <a:p>
            <a:endParaRPr lang="ar-YE"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A769560-6DF9-41D1-AD7A-19DC7F46D5F8}" type="slidenum">
              <a:rPr lang="ar-YE" smtClean="0"/>
              <a:pPr/>
              <a:t>34</a:t>
            </a:fld>
            <a:endParaRPr lang="ar-YE"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a:lstStyle/>
          <a:p>
            <a:endParaRPr lang="ar-YE" smtClean="0">
              <a:latin typeface="Arial" pitchFamily="34" charset="0"/>
            </a:endParaRPr>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B3716D-F5C4-4BB4-BFC7-12A97DAE4DEF}" type="slidenum">
              <a:rPr lang="ar-SA" smtClean="0">
                <a:latin typeface="Arial" pitchFamily="34" charset="0"/>
              </a:rPr>
              <a:pPr/>
              <a:t>35</a:t>
            </a:fld>
            <a:endParaRPr lang="en-US" smtClean="0">
              <a:latin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a:lstStyle/>
          <a:p>
            <a:endParaRPr lang="ar-YE" smtClean="0"/>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D784AE0-589B-4D5C-B739-AA9DEFB989F0}" type="slidenum">
              <a:rPr lang="ar-YE" smtClean="0"/>
              <a:pPr/>
              <a:t>36</a:t>
            </a:fld>
            <a:endParaRPr lang="ar-Y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6129DC7-65BB-4942-ABC5-889F5481EE00}" type="slidenum">
              <a:rPr lang="ar-YE" smtClean="0"/>
              <a:pPr/>
              <a:t>4</a:t>
            </a:fld>
            <a:endParaRPr lang="ar-Y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939643E-D6E1-4EF0-B7E2-99A9CCBC57CD}" type="slidenum">
              <a:rPr lang="ar-YE" smtClean="0"/>
              <a:pPr/>
              <a:t>5</a:t>
            </a:fld>
            <a:endParaRPr lang="ar-Y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34E4958-028E-4FDA-B2A5-8107C01BA7B7}" type="slidenum">
              <a:rPr lang="ar-YE" smtClean="0"/>
              <a:pPr/>
              <a:t>6</a:t>
            </a:fld>
            <a:endParaRPr lang="ar-Y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1CB2C37-BC18-498F-85C4-293DEE7DD937}" type="slidenum">
              <a:rPr lang="ar-YE" smtClean="0"/>
              <a:pPr/>
              <a:t>7</a:t>
            </a:fld>
            <a:endParaRPr lang="ar-Y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C3664C6-8D00-4D07-AAEC-E94612667C7B}" type="slidenum">
              <a:rPr lang="ar-YE" smtClean="0"/>
              <a:pPr/>
              <a:t>8</a:t>
            </a:fld>
            <a:endParaRPr lang="ar-Y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723241E-D770-4766-8056-C7F530BEBE13}" type="slidenum">
              <a:rPr lang="ar-YE" smtClean="0"/>
              <a:pPr/>
              <a:t>9</a:t>
            </a:fld>
            <a:endParaRPr lang="ar-Y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2A2B8BEF-C974-4C04-8AB1-D7F327923848}" type="slidenum">
              <a:rPr lang="ar-SA" smtClean="0"/>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F3553E7-66D4-4750-8E98-F09A29307074}" type="slidenum">
              <a:rPr lang="ar-SA" smtClean="0"/>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7AF7E38-83A3-4591-A602-B9F999C58A8D}" type="slidenum">
              <a:rPr lang="ar-SA" smtClean="0"/>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C3405F1-69DD-41B8-B7A9-D079B4125281}" type="slidenum">
              <a:rPr lang="ar-SA" smtClean="0"/>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66F2327-B07E-4289-9EF4-CF6C6134C190}" type="slidenum">
              <a:rPr lang="ar-SA" smtClean="0"/>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5097EEA-51F5-464A-BC3A-08E575BF14FC}" type="slidenum">
              <a:rPr lang="ar-SA" smtClean="0"/>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EB0F24FC-FA52-473B-BB15-3D4E684B1070}" type="slidenum">
              <a:rPr lang="ar-SA" smtClean="0"/>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3668D6D-50CB-44EF-8AA1-624DF443BA92}" type="slidenum">
              <a:rPr lang="ar-SA" smtClean="0"/>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4879B4B-B7AD-474C-ABE8-31CB84D18B0C}" type="slidenum">
              <a:rPr lang="ar-SA" smtClean="0"/>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E169FA4-0B93-49C5-A525-F1DD7BB40E65}" type="slidenum">
              <a:rPr lang="ar-SA" smtClean="0"/>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DE885DEB-848A-4F9C-AC9C-0A85EBC35104}" type="slidenum">
              <a:rPr lang="ar-SA"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BD7B1BE-887D-4E3C-B47A-5E53125330C1}" type="slidenum">
              <a:rPr lang="ar-SA"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45" r:id="rId1"/>
    <p:sldLayoutId id="2147483946" r:id="rId2"/>
    <p:sldLayoutId id="2147483947" r:id="rId3"/>
    <p:sldLayoutId id="2147483948" r:id="rId4"/>
    <p:sldLayoutId id="2147483949" r:id="rId5"/>
    <p:sldLayoutId id="2147483950" r:id="rId6"/>
    <p:sldLayoutId id="2147483951" r:id="rId7"/>
    <p:sldLayoutId id="2147483952" r:id="rId8"/>
    <p:sldLayoutId id="2147483953" r:id="rId9"/>
    <p:sldLayoutId id="2147483954" r:id="rId10"/>
    <p:sldLayoutId id="2147483955" r:id="rId11"/>
  </p:sldLayoutIdLst>
  <p:transition/>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11.xml"/><Relationship Id="rId7"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oleObject" Target="../embeddings/Microsoft_Office_Word_97_-_2003_Document3.doc"/><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oleObject" Target="../embeddings/oleObject8.bin"/><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notesSlide" Target="../notesSlides/notesSlide26.xml"/><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0.bin"/><Relationship Id="rId5" Type="http://schemas.openxmlformats.org/officeDocument/2006/relationships/oleObject" Target="../embeddings/oleObject9.bin"/><Relationship Id="rId10" Type="http://schemas.openxmlformats.org/officeDocument/2006/relationships/oleObject" Target="../embeddings/oleObject14.bin"/><Relationship Id="rId4" Type="http://schemas.openxmlformats.org/officeDocument/2006/relationships/image" Target="../media/image2.jpeg"/><Relationship Id="rId9" Type="http://schemas.openxmlformats.org/officeDocument/2006/relationships/oleObject" Target="../embeddings/oleObject13.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oleObject" Target="../embeddings/oleObject15.bin"/><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30.xml"/><Relationship Id="rId7"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21.bin"/><Relationship Id="rId5" Type="http://schemas.openxmlformats.org/officeDocument/2006/relationships/oleObject" Target="../embeddings/oleObject20.bin"/><Relationship Id="rId4" Type="http://schemas.openxmlformats.org/officeDocument/2006/relationships/image" Target="../media/image2.jpeg"/><Relationship Id="rId9" Type="http://schemas.openxmlformats.org/officeDocument/2006/relationships/oleObject" Target="../embeddings/oleObject24.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oleObject" Target="../embeddings/oleObject25.bin"/><Relationship Id="rId4" Type="http://schemas.openxmlformats.org/officeDocument/2006/relationships/image" Target="../media/image2.jpeg"/></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29.bin"/><Relationship Id="rId3" Type="http://schemas.openxmlformats.org/officeDocument/2006/relationships/notesSlide" Target="../notesSlides/notesSlide32.xml"/><Relationship Id="rId7"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27.bin"/><Relationship Id="rId11" Type="http://schemas.openxmlformats.org/officeDocument/2006/relationships/oleObject" Target="../embeddings/oleObject32.bin"/><Relationship Id="rId5" Type="http://schemas.openxmlformats.org/officeDocument/2006/relationships/oleObject" Target="../embeddings/oleObject26.bin"/><Relationship Id="rId10" Type="http://schemas.openxmlformats.org/officeDocument/2006/relationships/oleObject" Target="../embeddings/oleObject31.bin"/><Relationship Id="rId4" Type="http://schemas.openxmlformats.org/officeDocument/2006/relationships/image" Target="../media/image2.jpeg"/><Relationship Id="rId9" Type="http://schemas.openxmlformats.org/officeDocument/2006/relationships/oleObject" Target="../embeddings/oleObject30.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oleObject" Target="../embeddings/Microsoft_Office_Word_97_-_2003_Document1.doc"/><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oleObject" Target="../embeddings/Microsoft_Office_Word_97_-_2003_Document2.doc"/><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8000"/>
            <a:lum/>
          </a:blip>
          <a:srcRect/>
          <a:tile tx="0" ty="0" sx="100000" sy="100000" flip="none" algn="tl"/>
        </a:blipFill>
        <a:effectLst/>
      </p:bgPr>
    </p:bg>
    <p:spTree>
      <p:nvGrpSpPr>
        <p:cNvPr id="1" name=""/>
        <p:cNvGrpSpPr/>
        <p:nvPr/>
      </p:nvGrpSpPr>
      <p:grpSpPr>
        <a:xfrm>
          <a:off x="0" y="0"/>
          <a:ext cx="0" cy="0"/>
          <a:chOff x="0" y="0"/>
          <a:chExt cx="0" cy="0"/>
        </a:xfrm>
      </p:grpSpPr>
      <p:sp>
        <p:nvSpPr>
          <p:cNvPr id="302083" name="Rectangle 3"/>
          <p:cNvSpPr>
            <a:spLocks noGrp="1" noChangeArrowheads="1"/>
          </p:cNvSpPr>
          <p:nvPr>
            <p:ph idx="1"/>
          </p:nvPr>
        </p:nvSpPr>
        <p:spPr>
          <a:xfrm>
            <a:off x="533400" y="1447800"/>
            <a:ext cx="7772400" cy="5029200"/>
          </a:xfrm>
          <a:solidFill>
            <a:srgbClr val="FFD13F"/>
          </a:solidFill>
        </p:spPr>
        <p:txBody>
          <a:bodyPr>
            <a:normAutofit fontScale="92500" lnSpcReduction="10000"/>
          </a:bodyPr>
          <a:lstStyle/>
          <a:p>
            <a:pPr algn="justLow" eaLnBrk="1" hangingPunct="1">
              <a:lnSpc>
                <a:spcPct val="80000"/>
              </a:lnSpc>
              <a:buFontTx/>
              <a:buNone/>
              <a:defRPr/>
            </a:pPr>
            <a:r>
              <a:rPr lang="en-US" sz="2000" b="1" dirty="0" smtClean="0">
                <a:latin typeface="Times New Roman" pitchFamily="18" charset="0"/>
                <a:cs typeface="Times New Roman" pitchFamily="18" charset="0"/>
              </a:rPr>
              <a:t>10-1</a:t>
            </a:r>
            <a:r>
              <a:rPr lang="ar-SA" sz="2000" b="1" dirty="0" smtClean="0">
                <a:latin typeface="Times New Roman" pitchFamily="18" charset="0"/>
                <a:cs typeface="Times New Roman" pitchFamily="18" charset="0"/>
              </a:rPr>
              <a:t>إنتاج سلعتين أو أكثر</a:t>
            </a:r>
          </a:p>
          <a:p>
            <a:pPr algn="justLow" eaLnBrk="1" hangingPunct="1">
              <a:lnSpc>
                <a:spcPct val="80000"/>
              </a:lnSpc>
              <a:buFontTx/>
              <a:buNone/>
              <a:defRPr/>
            </a:pPr>
            <a:r>
              <a:rPr lang="en-US" sz="2000" b="1" dirty="0" smtClean="0">
                <a:latin typeface="Times New Roman" pitchFamily="18" charset="0"/>
                <a:cs typeface="Times New Roman" pitchFamily="18" charset="0"/>
              </a:rPr>
              <a:t>10-2</a:t>
            </a:r>
            <a:r>
              <a:rPr lang="ar-SA" sz="2000" b="1" dirty="0" smtClean="0">
                <a:latin typeface="Times New Roman" pitchFamily="18" charset="0"/>
                <a:cs typeface="Times New Roman" pitchFamily="18" charset="0"/>
              </a:rPr>
              <a:t>منحنى الإمكانيات الإنتاجية </a:t>
            </a:r>
          </a:p>
          <a:p>
            <a:pPr algn="justLow" eaLnBrk="1" hangingPunct="1">
              <a:lnSpc>
                <a:spcPct val="80000"/>
              </a:lnSpc>
              <a:buFontTx/>
              <a:buNone/>
              <a:defRPr/>
            </a:pPr>
            <a:r>
              <a:rPr lang="en-US" sz="2000" b="1" dirty="0" smtClean="0">
                <a:latin typeface="Times New Roman" pitchFamily="18" charset="0"/>
                <a:cs typeface="Times New Roman" pitchFamily="18" charset="0"/>
              </a:rPr>
              <a:t>10-3</a:t>
            </a:r>
            <a:r>
              <a:rPr lang="ar-SA" sz="2000" b="1" dirty="0" smtClean="0">
                <a:latin typeface="Times New Roman" pitchFamily="18" charset="0"/>
                <a:cs typeface="Times New Roman" pitchFamily="18" charset="0"/>
              </a:rPr>
              <a:t>اشتقاق منحنيات الإمكانيات الإنتاجية من الدوال الإنتاجية</a:t>
            </a:r>
          </a:p>
          <a:p>
            <a:pPr algn="justLow" eaLnBrk="1" hangingPunct="1">
              <a:lnSpc>
                <a:spcPct val="80000"/>
              </a:lnSpc>
              <a:buFontTx/>
              <a:buNone/>
              <a:defRPr/>
            </a:pPr>
            <a:r>
              <a:rPr lang="en-US" sz="2000" b="1" dirty="0" smtClean="0">
                <a:latin typeface="Times New Roman" pitchFamily="18" charset="0"/>
                <a:cs typeface="Times New Roman" pitchFamily="18" charset="0"/>
              </a:rPr>
              <a:t>10-4</a:t>
            </a:r>
            <a:r>
              <a:rPr lang="ar-SA" sz="2000" b="1" dirty="0" smtClean="0">
                <a:latin typeface="Times New Roman" pitchFamily="18" charset="0"/>
                <a:cs typeface="Times New Roman" pitchFamily="18" charset="0"/>
              </a:rPr>
              <a:t>منحنى الإمكانيات الإنتاجية والعلاقات بين السلع المنتجة</a:t>
            </a:r>
            <a:endParaRPr lang="ar-SA" sz="2000" dirty="0" smtClean="0">
              <a:latin typeface="Times New Roman" pitchFamily="18" charset="0"/>
              <a:cs typeface="Times New Roman" pitchFamily="18" charset="0"/>
            </a:endParaRPr>
          </a:p>
          <a:p>
            <a:pPr marL="900000" algn="justLow" eaLnBrk="1" hangingPunct="1">
              <a:lnSpc>
                <a:spcPct val="80000"/>
              </a:lnSpc>
              <a:buFontTx/>
              <a:buNone/>
              <a:defRPr/>
            </a:pPr>
            <a:r>
              <a:rPr lang="ar-SA" sz="1800" dirty="0" smtClean="0">
                <a:latin typeface="Times New Roman" pitchFamily="18" charset="0"/>
                <a:cs typeface="Times New Roman" pitchFamily="18" charset="0"/>
              </a:rPr>
              <a:t>السلع المتنافسة </a:t>
            </a:r>
            <a:r>
              <a:rPr lang="en-US" sz="1800" i="1" dirty="0" smtClean="0">
                <a:latin typeface="Times New Roman" pitchFamily="18" charset="0"/>
                <a:cs typeface="Times New Roman" pitchFamily="18" charset="0"/>
              </a:rPr>
              <a:t>Competitive Products</a:t>
            </a:r>
            <a:r>
              <a:rPr lang="ar-SA" sz="1800" dirty="0" smtClean="0">
                <a:latin typeface="Times New Roman" pitchFamily="18" charset="0"/>
                <a:cs typeface="Times New Roman" pitchFamily="18" charset="0"/>
              </a:rPr>
              <a:t>.</a:t>
            </a:r>
          </a:p>
          <a:p>
            <a:pPr marL="900000" algn="justLow" eaLnBrk="1" hangingPunct="1">
              <a:lnSpc>
                <a:spcPct val="80000"/>
              </a:lnSpc>
              <a:buFontTx/>
              <a:buNone/>
              <a:defRPr/>
            </a:pPr>
            <a:r>
              <a:rPr lang="ar-SA" sz="1800" dirty="0" smtClean="0">
                <a:latin typeface="Times New Roman" pitchFamily="18" charset="0"/>
                <a:cs typeface="Times New Roman" pitchFamily="18" charset="0"/>
              </a:rPr>
              <a:t>السلع المتكاملة </a:t>
            </a:r>
            <a:r>
              <a:rPr lang="en-US" sz="1800" i="1" dirty="0" smtClean="0">
                <a:latin typeface="Times New Roman" pitchFamily="18" charset="0"/>
                <a:cs typeface="Times New Roman" pitchFamily="18" charset="0"/>
              </a:rPr>
              <a:t>Complementary</a:t>
            </a:r>
            <a:r>
              <a:rPr lang="en-US" sz="1800" dirty="0" smtClean="0">
                <a:latin typeface="Times New Roman" pitchFamily="18" charset="0"/>
                <a:cs typeface="Times New Roman" pitchFamily="18" charset="0"/>
              </a:rPr>
              <a:t> </a:t>
            </a:r>
            <a:r>
              <a:rPr lang="en-US" sz="1800" i="1" dirty="0" smtClean="0">
                <a:latin typeface="Times New Roman" pitchFamily="18" charset="0"/>
                <a:cs typeface="Times New Roman" pitchFamily="18" charset="0"/>
              </a:rPr>
              <a:t>Products</a:t>
            </a:r>
            <a:r>
              <a:rPr lang="ar-SA" sz="1800" dirty="0" smtClean="0">
                <a:latin typeface="Times New Roman" pitchFamily="18" charset="0"/>
                <a:cs typeface="Times New Roman" pitchFamily="18" charset="0"/>
              </a:rPr>
              <a:t>.</a:t>
            </a:r>
          </a:p>
          <a:p>
            <a:pPr marL="900000" algn="justLow" eaLnBrk="1" hangingPunct="1">
              <a:lnSpc>
                <a:spcPct val="80000"/>
              </a:lnSpc>
              <a:buFontTx/>
              <a:buNone/>
              <a:defRPr/>
            </a:pPr>
            <a:r>
              <a:rPr lang="ar-SA" sz="1800" dirty="0" smtClean="0">
                <a:latin typeface="Times New Roman" pitchFamily="18" charset="0"/>
                <a:cs typeface="Times New Roman" pitchFamily="18" charset="0"/>
              </a:rPr>
              <a:t>السلع المستقلة </a:t>
            </a:r>
            <a:r>
              <a:rPr lang="en-US" sz="1800" i="1" dirty="0" smtClean="0">
                <a:latin typeface="Times New Roman" pitchFamily="18" charset="0"/>
                <a:cs typeface="Times New Roman" pitchFamily="18" charset="0"/>
              </a:rPr>
              <a:t>Supplementary</a:t>
            </a:r>
            <a:r>
              <a:rPr lang="en-US" sz="1800" dirty="0" smtClean="0">
                <a:latin typeface="Times New Roman" pitchFamily="18" charset="0"/>
                <a:cs typeface="Times New Roman" pitchFamily="18" charset="0"/>
              </a:rPr>
              <a:t> </a:t>
            </a:r>
            <a:r>
              <a:rPr lang="en-US" sz="1800" i="1" dirty="0" smtClean="0">
                <a:latin typeface="Times New Roman" pitchFamily="18" charset="0"/>
                <a:cs typeface="Times New Roman" pitchFamily="18" charset="0"/>
              </a:rPr>
              <a:t>Products</a:t>
            </a:r>
            <a:r>
              <a:rPr lang="ar-SA" sz="1800" dirty="0" smtClean="0">
                <a:latin typeface="Times New Roman" pitchFamily="18" charset="0"/>
                <a:cs typeface="Times New Roman" pitchFamily="18" charset="0"/>
              </a:rPr>
              <a:t>.</a:t>
            </a:r>
          </a:p>
          <a:p>
            <a:pPr marL="900000" algn="justLow" eaLnBrk="1" hangingPunct="1">
              <a:lnSpc>
                <a:spcPct val="80000"/>
              </a:lnSpc>
              <a:buFontTx/>
              <a:buNone/>
              <a:defRPr/>
            </a:pPr>
            <a:r>
              <a:rPr lang="ar-SA" sz="1800" dirty="0" smtClean="0">
                <a:latin typeface="Times New Roman" pitchFamily="18" charset="0"/>
                <a:cs typeface="Times New Roman" pitchFamily="18" charset="0"/>
              </a:rPr>
              <a:t>السلع المرتبطة  </a:t>
            </a:r>
            <a:r>
              <a:rPr lang="en-US" sz="1800" i="1" dirty="0" smtClean="0">
                <a:latin typeface="Times New Roman" pitchFamily="18" charset="0"/>
                <a:cs typeface="Times New Roman" pitchFamily="18" charset="0"/>
              </a:rPr>
              <a:t>Joint</a:t>
            </a:r>
            <a:r>
              <a:rPr lang="en-US" sz="1800" dirty="0" smtClean="0">
                <a:latin typeface="Times New Roman" pitchFamily="18" charset="0"/>
                <a:cs typeface="Times New Roman" pitchFamily="18" charset="0"/>
              </a:rPr>
              <a:t> </a:t>
            </a:r>
            <a:r>
              <a:rPr lang="en-US" sz="1800" i="1" dirty="0" smtClean="0">
                <a:latin typeface="Times New Roman" pitchFamily="18" charset="0"/>
                <a:cs typeface="Times New Roman" pitchFamily="18" charset="0"/>
              </a:rPr>
              <a:t>Products</a:t>
            </a:r>
            <a:r>
              <a:rPr lang="ar-SA" sz="1800" dirty="0" smtClean="0">
                <a:latin typeface="Times New Roman" pitchFamily="18" charset="0"/>
                <a:cs typeface="Times New Roman" pitchFamily="18" charset="0"/>
              </a:rPr>
              <a:t>.</a:t>
            </a:r>
            <a:endParaRPr lang="ar-SA" sz="1800" b="1" dirty="0" smtClean="0">
              <a:latin typeface="Times New Roman" pitchFamily="18" charset="0"/>
              <a:cs typeface="Times New Roman" pitchFamily="18" charset="0"/>
            </a:endParaRPr>
          </a:p>
          <a:p>
            <a:pPr algn="justLow" eaLnBrk="1" hangingPunct="1">
              <a:lnSpc>
                <a:spcPct val="80000"/>
              </a:lnSpc>
              <a:buFontTx/>
              <a:buNone/>
              <a:defRPr/>
            </a:pPr>
            <a:r>
              <a:rPr lang="en-US" sz="2000" b="1" dirty="0" smtClean="0">
                <a:latin typeface="Times New Roman" pitchFamily="18" charset="0"/>
                <a:cs typeface="Times New Roman" pitchFamily="18" charset="0"/>
              </a:rPr>
              <a:t>10-5</a:t>
            </a:r>
            <a:r>
              <a:rPr lang="ar-SA" sz="2000" b="1" dirty="0" smtClean="0">
                <a:latin typeface="Times New Roman" pitchFamily="18" charset="0"/>
                <a:cs typeface="Times New Roman" pitchFamily="18" charset="0"/>
              </a:rPr>
              <a:t>توليفة النواتج المعظمة لإيرادات المنشأة</a:t>
            </a:r>
            <a:endParaRPr lang="ar-SA" sz="2000" dirty="0" smtClean="0">
              <a:latin typeface="Times New Roman" pitchFamily="18" charset="0"/>
              <a:cs typeface="Times New Roman" pitchFamily="18" charset="0"/>
            </a:endParaRPr>
          </a:p>
          <a:p>
            <a:pPr marL="900000" algn="justLow" eaLnBrk="1" hangingPunct="1">
              <a:lnSpc>
                <a:spcPct val="80000"/>
              </a:lnSpc>
              <a:buFontTx/>
              <a:buNone/>
              <a:defRPr/>
            </a:pPr>
            <a:r>
              <a:rPr lang="ar-SA" sz="1800" dirty="0" smtClean="0">
                <a:latin typeface="Times New Roman" pitchFamily="18" charset="0"/>
                <a:cs typeface="Times New Roman" pitchFamily="18" charset="0"/>
              </a:rPr>
              <a:t>المعدل الحدي لإحلال النواتج.</a:t>
            </a:r>
          </a:p>
          <a:p>
            <a:pPr marL="900000" algn="justLow" eaLnBrk="1" hangingPunct="1">
              <a:lnSpc>
                <a:spcPct val="80000"/>
              </a:lnSpc>
              <a:buFontTx/>
              <a:buNone/>
              <a:defRPr/>
            </a:pPr>
            <a:r>
              <a:rPr lang="ar-SA" sz="1800" dirty="0" smtClean="0">
                <a:latin typeface="Times New Roman" pitchFamily="18" charset="0"/>
                <a:cs typeface="Times New Roman" pitchFamily="18" charset="0"/>
              </a:rPr>
              <a:t>خط العائد المتساوي.</a:t>
            </a:r>
            <a:endParaRPr lang="ar-SA" sz="1800" b="1" dirty="0" smtClean="0">
              <a:latin typeface="Times New Roman" pitchFamily="18" charset="0"/>
              <a:cs typeface="Times New Roman" pitchFamily="18" charset="0"/>
            </a:endParaRPr>
          </a:p>
          <a:p>
            <a:pPr algn="justLow" eaLnBrk="1" hangingPunct="1">
              <a:lnSpc>
                <a:spcPct val="80000"/>
              </a:lnSpc>
              <a:buFontTx/>
              <a:buNone/>
              <a:defRPr/>
            </a:pPr>
            <a:r>
              <a:rPr lang="en-US" sz="2000" b="1" dirty="0" smtClean="0">
                <a:latin typeface="Times New Roman" pitchFamily="18" charset="0"/>
                <a:cs typeface="Times New Roman" pitchFamily="18" charset="0"/>
              </a:rPr>
              <a:t>10-6</a:t>
            </a:r>
            <a:r>
              <a:rPr lang="ar-SA" sz="2000" b="1" dirty="0" smtClean="0">
                <a:latin typeface="Times New Roman" pitchFamily="18" charset="0"/>
                <a:cs typeface="Times New Roman" pitchFamily="18" charset="0"/>
              </a:rPr>
              <a:t>أساليب تحديد توليفة النواتج المعظمة لأرباح المنشأة عندما تكون الموارد محدودة:</a:t>
            </a:r>
            <a:endParaRPr lang="ar-SA" sz="2000" dirty="0" smtClean="0">
              <a:latin typeface="Times New Roman" pitchFamily="18" charset="0"/>
              <a:cs typeface="Times New Roman" pitchFamily="18" charset="0"/>
            </a:endParaRPr>
          </a:p>
          <a:p>
            <a:pPr marL="900000" algn="justLow" eaLnBrk="1" hangingPunct="1">
              <a:lnSpc>
                <a:spcPct val="80000"/>
              </a:lnSpc>
              <a:buFontTx/>
              <a:buNone/>
              <a:defRPr/>
            </a:pPr>
            <a:r>
              <a:rPr lang="ar-SA" sz="2000" dirty="0" smtClean="0">
                <a:latin typeface="Times New Roman" pitchFamily="18" charset="0"/>
                <a:cs typeface="Times New Roman" pitchFamily="18" charset="0"/>
              </a:rPr>
              <a:t>الأسلوب الجدولي:</a:t>
            </a:r>
          </a:p>
          <a:p>
            <a:pPr marL="900000" algn="justLow" eaLnBrk="1" hangingPunct="1">
              <a:lnSpc>
                <a:spcPct val="80000"/>
              </a:lnSpc>
              <a:buFontTx/>
              <a:buNone/>
              <a:defRPr/>
            </a:pPr>
            <a:r>
              <a:rPr lang="ar-SA" sz="2000" dirty="0" smtClean="0">
                <a:latin typeface="Times New Roman" pitchFamily="18" charset="0"/>
                <a:cs typeface="Times New Roman" pitchFamily="18" charset="0"/>
              </a:rPr>
              <a:t>الأسلوب البياني:</a:t>
            </a:r>
          </a:p>
          <a:p>
            <a:pPr marL="900000" algn="justLow" eaLnBrk="1" hangingPunct="1">
              <a:lnSpc>
                <a:spcPct val="80000"/>
              </a:lnSpc>
              <a:buFontTx/>
              <a:buNone/>
              <a:defRPr/>
            </a:pPr>
            <a:r>
              <a:rPr lang="ar-SA" sz="2000" dirty="0" smtClean="0">
                <a:latin typeface="Times New Roman" pitchFamily="18" charset="0"/>
                <a:cs typeface="Times New Roman" pitchFamily="18" charset="0"/>
              </a:rPr>
              <a:t>الأسلوب الجبري:</a:t>
            </a:r>
            <a:endParaRPr lang="ar-SA" sz="2000" b="1" dirty="0" smtClean="0">
              <a:latin typeface="Times New Roman" pitchFamily="18" charset="0"/>
              <a:cs typeface="Times New Roman" pitchFamily="18" charset="0"/>
            </a:endParaRPr>
          </a:p>
          <a:p>
            <a:pPr algn="justLow" eaLnBrk="1" hangingPunct="1">
              <a:lnSpc>
                <a:spcPct val="80000"/>
              </a:lnSpc>
              <a:buFontTx/>
              <a:buNone/>
              <a:defRPr/>
            </a:pPr>
            <a:r>
              <a:rPr lang="en-US" sz="2000" b="1" dirty="0" smtClean="0">
                <a:latin typeface="Times New Roman" pitchFamily="18" charset="0"/>
                <a:cs typeface="Times New Roman" pitchFamily="18" charset="0"/>
              </a:rPr>
              <a:t>10-7</a:t>
            </a:r>
            <a:r>
              <a:rPr lang="ar-SA" sz="2000" b="1" dirty="0" smtClean="0">
                <a:latin typeface="Times New Roman" pitchFamily="18" charset="0"/>
                <a:cs typeface="Times New Roman" pitchFamily="18" charset="0"/>
              </a:rPr>
              <a:t>توليفة النواتج المعظمة لإنتاج ناتج ثالث</a:t>
            </a:r>
          </a:p>
          <a:p>
            <a:pPr algn="justLow" eaLnBrk="1" hangingPunct="1">
              <a:lnSpc>
                <a:spcPct val="80000"/>
              </a:lnSpc>
              <a:buFontTx/>
              <a:buNone/>
              <a:defRPr/>
            </a:pPr>
            <a:r>
              <a:rPr lang="en-US" sz="2000" b="1" dirty="0" smtClean="0">
                <a:latin typeface="Times New Roman" pitchFamily="18" charset="0"/>
                <a:cs typeface="Times New Roman" pitchFamily="18" charset="0"/>
              </a:rPr>
              <a:t>10-8</a:t>
            </a:r>
            <a:r>
              <a:rPr lang="ar-SA" sz="2000" b="1" dirty="0" smtClean="0">
                <a:latin typeface="Times New Roman" pitchFamily="18" charset="0"/>
                <a:cs typeface="Times New Roman" pitchFamily="18" charset="0"/>
              </a:rPr>
              <a:t>منطقة مورد واحد بين عدد من النواتج</a:t>
            </a:r>
          </a:p>
          <a:p>
            <a:pPr algn="justLow" eaLnBrk="1" hangingPunct="1">
              <a:lnSpc>
                <a:spcPct val="80000"/>
              </a:lnSpc>
              <a:buFontTx/>
              <a:buNone/>
              <a:defRPr/>
            </a:pPr>
            <a:r>
              <a:rPr lang="en-US" sz="2000" b="1" dirty="0" smtClean="0">
                <a:latin typeface="Times New Roman" pitchFamily="18" charset="0"/>
                <a:cs typeface="Times New Roman" pitchFamily="18" charset="0"/>
              </a:rPr>
              <a:t>10-9</a:t>
            </a:r>
            <a:r>
              <a:rPr lang="ar-SA" sz="2000" b="1" dirty="0" smtClean="0">
                <a:latin typeface="Times New Roman" pitchFamily="18" charset="0"/>
                <a:cs typeface="Times New Roman" pitchFamily="18" charset="0"/>
              </a:rPr>
              <a:t>منقطة موردين بين ناتجين:</a:t>
            </a:r>
          </a:p>
          <a:p>
            <a:pPr algn="justLow" eaLnBrk="1" hangingPunct="1">
              <a:lnSpc>
                <a:spcPct val="80000"/>
              </a:lnSpc>
              <a:buFontTx/>
              <a:buNone/>
              <a:defRPr/>
            </a:pPr>
            <a:r>
              <a:rPr lang="en-US" sz="2000" b="1" dirty="0" smtClean="0">
                <a:latin typeface="Times New Roman" pitchFamily="18" charset="0"/>
                <a:cs typeface="Times New Roman" pitchFamily="18" charset="0"/>
              </a:rPr>
              <a:t>10-10</a:t>
            </a:r>
            <a:r>
              <a:rPr lang="ar-SA" sz="2000" b="1" dirty="0" smtClean="0">
                <a:latin typeface="Times New Roman" pitchFamily="18" charset="0"/>
                <a:cs typeface="Times New Roman" pitchFamily="18" charset="0"/>
              </a:rPr>
              <a:t>منطقة العديد من الموارد بين العديد من المنتجات</a:t>
            </a:r>
            <a:endParaRPr lang="en-US" sz="2000" b="1" dirty="0" smtClean="0">
              <a:latin typeface="Times New Roman" pitchFamily="18" charset="0"/>
              <a:cs typeface="Times New Roman" pitchFamily="18" charset="0"/>
            </a:endParaRPr>
          </a:p>
        </p:txBody>
      </p:sp>
      <p:sp>
        <p:nvSpPr>
          <p:cNvPr id="6" name="Horizontal Scroll 5"/>
          <p:cNvSpPr/>
          <p:nvPr/>
        </p:nvSpPr>
        <p:spPr>
          <a:xfrm>
            <a:off x="1752600" y="838200"/>
            <a:ext cx="6172200" cy="533400"/>
          </a:xfrm>
          <a:prstGeom prst="rect">
            <a:avLst/>
          </a:prstGeom>
          <a:solidFill>
            <a:srgbClr val="FFCE33"/>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SA" sz="2800" b="1" dirty="0">
                <a:solidFill>
                  <a:schemeClr val="tx1"/>
                </a:solidFill>
                <a:latin typeface="Times New Roman" pitchFamily="18" charset="0"/>
                <a:cs typeface="Times New Roman" pitchFamily="18" charset="0"/>
              </a:rPr>
              <a:t>الباب العاشر</a:t>
            </a:r>
            <a:endParaRPr lang="ar-YE" sz="2800" b="1" dirty="0">
              <a:solidFill>
                <a:schemeClr val="tx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1000"/>
            <a:lum/>
          </a:blip>
          <a:srcRect/>
          <a:tile tx="0" ty="0" sx="100000" sy="100000" flip="none" algn="tl"/>
        </a:blipFill>
        <a:effectLst/>
      </p:bgPr>
    </p:bg>
    <p:spTree>
      <p:nvGrpSpPr>
        <p:cNvPr id="1" name=""/>
        <p:cNvGrpSpPr/>
        <p:nvPr/>
      </p:nvGrpSpPr>
      <p:grpSpPr>
        <a:xfrm>
          <a:off x="0" y="0"/>
          <a:ext cx="0" cy="0"/>
          <a:chOff x="0" y="0"/>
          <a:chExt cx="0" cy="0"/>
        </a:xfrm>
      </p:grpSpPr>
      <p:grpSp>
        <p:nvGrpSpPr>
          <p:cNvPr id="22530" name="Group 4"/>
          <p:cNvGrpSpPr>
            <a:grpSpLocks noChangeAspect="1"/>
          </p:cNvGrpSpPr>
          <p:nvPr/>
        </p:nvGrpSpPr>
        <p:grpSpPr bwMode="auto">
          <a:xfrm>
            <a:off x="457200" y="1295400"/>
            <a:ext cx="8153400" cy="5105409"/>
            <a:chOff x="79" y="62"/>
            <a:chExt cx="8790" cy="4859"/>
          </a:xfrm>
        </p:grpSpPr>
        <p:sp>
          <p:nvSpPr>
            <p:cNvPr id="22531" name="AutoShape 5"/>
            <p:cNvSpPr>
              <a:spLocks noChangeAspect="1" noChangeArrowheads="1"/>
            </p:cNvSpPr>
            <p:nvPr/>
          </p:nvSpPr>
          <p:spPr bwMode="auto">
            <a:xfrm>
              <a:off x="229" y="145"/>
              <a:ext cx="8640" cy="4569"/>
            </a:xfrm>
            <a:prstGeom prst="rect">
              <a:avLst/>
            </a:prstGeom>
            <a:noFill/>
            <a:ln w="9525">
              <a:noFill/>
              <a:miter lim="800000"/>
              <a:headEnd/>
              <a:tailEnd/>
            </a:ln>
          </p:spPr>
          <p:txBody>
            <a:bodyPr/>
            <a:lstStyle/>
            <a:p>
              <a:endParaRPr lang="ar-YE"/>
            </a:p>
          </p:txBody>
        </p:sp>
        <p:sp>
          <p:nvSpPr>
            <p:cNvPr id="22532" name="Rectangle 6"/>
            <p:cNvSpPr>
              <a:spLocks noChangeArrowheads="1"/>
            </p:cNvSpPr>
            <p:nvPr/>
          </p:nvSpPr>
          <p:spPr bwMode="auto">
            <a:xfrm>
              <a:off x="79" y="62"/>
              <a:ext cx="8466" cy="4316"/>
            </a:xfrm>
            <a:prstGeom prst="rect">
              <a:avLst/>
            </a:prstGeom>
            <a:noFill/>
            <a:ln w="10160">
              <a:solidFill>
                <a:srgbClr val="000000"/>
              </a:solidFill>
              <a:miter lim="800000"/>
              <a:headEnd/>
              <a:tailEnd/>
            </a:ln>
          </p:spPr>
          <p:txBody>
            <a:bodyPr/>
            <a:lstStyle/>
            <a:p>
              <a:endParaRPr lang="ar-YE"/>
            </a:p>
          </p:txBody>
        </p:sp>
        <p:sp>
          <p:nvSpPr>
            <p:cNvPr id="22533" name="Rectangle 7"/>
            <p:cNvSpPr>
              <a:spLocks noChangeArrowheads="1"/>
            </p:cNvSpPr>
            <p:nvPr/>
          </p:nvSpPr>
          <p:spPr bwMode="auto">
            <a:xfrm>
              <a:off x="997" y="533"/>
              <a:ext cx="6124" cy="3361"/>
            </a:xfrm>
            <a:prstGeom prst="rect">
              <a:avLst/>
            </a:prstGeom>
            <a:noFill/>
            <a:ln w="9525">
              <a:noFill/>
              <a:miter lim="800000"/>
              <a:headEnd/>
              <a:tailEnd/>
            </a:ln>
          </p:spPr>
          <p:txBody>
            <a:bodyPr/>
            <a:lstStyle/>
            <a:p>
              <a:endParaRPr lang="ar-YE"/>
            </a:p>
          </p:txBody>
        </p:sp>
        <p:sp>
          <p:nvSpPr>
            <p:cNvPr id="22534" name="Line 8"/>
            <p:cNvSpPr>
              <a:spLocks noChangeShapeType="1"/>
            </p:cNvSpPr>
            <p:nvPr/>
          </p:nvSpPr>
          <p:spPr bwMode="auto">
            <a:xfrm>
              <a:off x="997" y="3559"/>
              <a:ext cx="6124" cy="1"/>
            </a:xfrm>
            <a:prstGeom prst="line">
              <a:avLst/>
            </a:prstGeom>
            <a:noFill/>
            <a:ln w="0">
              <a:solidFill>
                <a:srgbClr val="000000"/>
              </a:solidFill>
              <a:round/>
              <a:headEnd/>
              <a:tailEnd/>
            </a:ln>
          </p:spPr>
          <p:txBody>
            <a:bodyPr/>
            <a:lstStyle/>
            <a:p>
              <a:endParaRPr lang="ar-SA"/>
            </a:p>
          </p:txBody>
        </p:sp>
        <p:sp>
          <p:nvSpPr>
            <p:cNvPr id="22535" name="Line 9"/>
            <p:cNvSpPr>
              <a:spLocks noChangeShapeType="1"/>
            </p:cNvSpPr>
            <p:nvPr/>
          </p:nvSpPr>
          <p:spPr bwMode="auto">
            <a:xfrm>
              <a:off x="997" y="3225"/>
              <a:ext cx="6124" cy="1"/>
            </a:xfrm>
            <a:prstGeom prst="line">
              <a:avLst/>
            </a:prstGeom>
            <a:noFill/>
            <a:ln w="0">
              <a:solidFill>
                <a:srgbClr val="000000"/>
              </a:solidFill>
              <a:round/>
              <a:headEnd/>
              <a:tailEnd/>
            </a:ln>
          </p:spPr>
          <p:txBody>
            <a:bodyPr/>
            <a:lstStyle/>
            <a:p>
              <a:endParaRPr lang="ar-SA"/>
            </a:p>
          </p:txBody>
        </p:sp>
        <p:sp>
          <p:nvSpPr>
            <p:cNvPr id="22536" name="Line 10"/>
            <p:cNvSpPr>
              <a:spLocks noChangeShapeType="1"/>
            </p:cNvSpPr>
            <p:nvPr/>
          </p:nvSpPr>
          <p:spPr bwMode="auto">
            <a:xfrm>
              <a:off x="997" y="2890"/>
              <a:ext cx="6124" cy="1"/>
            </a:xfrm>
            <a:prstGeom prst="line">
              <a:avLst/>
            </a:prstGeom>
            <a:noFill/>
            <a:ln w="0">
              <a:solidFill>
                <a:srgbClr val="000000"/>
              </a:solidFill>
              <a:round/>
              <a:headEnd/>
              <a:tailEnd/>
            </a:ln>
          </p:spPr>
          <p:txBody>
            <a:bodyPr/>
            <a:lstStyle/>
            <a:p>
              <a:endParaRPr lang="ar-SA"/>
            </a:p>
          </p:txBody>
        </p:sp>
        <p:sp>
          <p:nvSpPr>
            <p:cNvPr id="22537" name="Line 11"/>
            <p:cNvSpPr>
              <a:spLocks noChangeShapeType="1"/>
            </p:cNvSpPr>
            <p:nvPr/>
          </p:nvSpPr>
          <p:spPr bwMode="auto">
            <a:xfrm>
              <a:off x="997" y="2555"/>
              <a:ext cx="6124" cy="1"/>
            </a:xfrm>
            <a:prstGeom prst="line">
              <a:avLst/>
            </a:prstGeom>
            <a:noFill/>
            <a:ln w="0">
              <a:solidFill>
                <a:srgbClr val="000000"/>
              </a:solidFill>
              <a:round/>
              <a:headEnd/>
              <a:tailEnd/>
            </a:ln>
          </p:spPr>
          <p:txBody>
            <a:bodyPr/>
            <a:lstStyle/>
            <a:p>
              <a:endParaRPr lang="ar-SA"/>
            </a:p>
          </p:txBody>
        </p:sp>
        <p:sp>
          <p:nvSpPr>
            <p:cNvPr id="22538" name="Line 12"/>
            <p:cNvSpPr>
              <a:spLocks noChangeShapeType="1"/>
            </p:cNvSpPr>
            <p:nvPr/>
          </p:nvSpPr>
          <p:spPr bwMode="auto">
            <a:xfrm>
              <a:off x="997" y="2220"/>
              <a:ext cx="6124" cy="1"/>
            </a:xfrm>
            <a:prstGeom prst="line">
              <a:avLst/>
            </a:prstGeom>
            <a:noFill/>
            <a:ln w="0">
              <a:solidFill>
                <a:srgbClr val="000000"/>
              </a:solidFill>
              <a:round/>
              <a:headEnd/>
              <a:tailEnd/>
            </a:ln>
          </p:spPr>
          <p:txBody>
            <a:bodyPr/>
            <a:lstStyle/>
            <a:p>
              <a:endParaRPr lang="ar-SA"/>
            </a:p>
          </p:txBody>
        </p:sp>
        <p:sp>
          <p:nvSpPr>
            <p:cNvPr id="22539" name="Line 13"/>
            <p:cNvSpPr>
              <a:spLocks noChangeShapeType="1"/>
            </p:cNvSpPr>
            <p:nvPr/>
          </p:nvSpPr>
          <p:spPr bwMode="auto">
            <a:xfrm>
              <a:off x="997" y="1873"/>
              <a:ext cx="6124" cy="1"/>
            </a:xfrm>
            <a:prstGeom prst="line">
              <a:avLst/>
            </a:prstGeom>
            <a:noFill/>
            <a:ln w="0">
              <a:solidFill>
                <a:srgbClr val="000000"/>
              </a:solidFill>
              <a:round/>
              <a:headEnd/>
              <a:tailEnd/>
            </a:ln>
          </p:spPr>
          <p:txBody>
            <a:bodyPr/>
            <a:lstStyle/>
            <a:p>
              <a:endParaRPr lang="ar-SA"/>
            </a:p>
          </p:txBody>
        </p:sp>
        <p:sp>
          <p:nvSpPr>
            <p:cNvPr id="22540" name="Line 14"/>
            <p:cNvSpPr>
              <a:spLocks noChangeShapeType="1"/>
            </p:cNvSpPr>
            <p:nvPr/>
          </p:nvSpPr>
          <p:spPr bwMode="auto">
            <a:xfrm>
              <a:off x="997" y="1538"/>
              <a:ext cx="6124" cy="1"/>
            </a:xfrm>
            <a:prstGeom prst="line">
              <a:avLst/>
            </a:prstGeom>
            <a:noFill/>
            <a:ln w="0">
              <a:solidFill>
                <a:srgbClr val="000000"/>
              </a:solidFill>
              <a:round/>
              <a:headEnd/>
              <a:tailEnd/>
            </a:ln>
          </p:spPr>
          <p:txBody>
            <a:bodyPr/>
            <a:lstStyle/>
            <a:p>
              <a:endParaRPr lang="ar-SA"/>
            </a:p>
          </p:txBody>
        </p:sp>
        <p:sp>
          <p:nvSpPr>
            <p:cNvPr id="22541" name="Line 15"/>
            <p:cNvSpPr>
              <a:spLocks noChangeShapeType="1"/>
            </p:cNvSpPr>
            <p:nvPr/>
          </p:nvSpPr>
          <p:spPr bwMode="auto">
            <a:xfrm>
              <a:off x="997" y="1203"/>
              <a:ext cx="6124" cy="1"/>
            </a:xfrm>
            <a:prstGeom prst="line">
              <a:avLst/>
            </a:prstGeom>
            <a:noFill/>
            <a:ln w="0">
              <a:solidFill>
                <a:srgbClr val="000000"/>
              </a:solidFill>
              <a:round/>
              <a:headEnd/>
              <a:tailEnd/>
            </a:ln>
          </p:spPr>
          <p:txBody>
            <a:bodyPr/>
            <a:lstStyle/>
            <a:p>
              <a:endParaRPr lang="ar-SA"/>
            </a:p>
          </p:txBody>
        </p:sp>
        <p:sp>
          <p:nvSpPr>
            <p:cNvPr id="22542" name="Line 16"/>
            <p:cNvSpPr>
              <a:spLocks noChangeShapeType="1"/>
            </p:cNvSpPr>
            <p:nvPr/>
          </p:nvSpPr>
          <p:spPr bwMode="auto">
            <a:xfrm>
              <a:off x="997" y="868"/>
              <a:ext cx="6124" cy="1"/>
            </a:xfrm>
            <a:prstGeom prst="line">
              <a:avLst/>
            </a:prstGeom>
            <a:noFill/>
            <a:ln w="0">
              <a:solidFill>
                <a:srgbClr val="000000"/>
              </a:solidFill>
              <a:round/>
              <a:headEnd/>
              <a:tailEnd/>
            </a:ln>
          </p:spPr>
          <p:txBody>
            <a:bodyPr/>
            <a:lstStyle/>
            <a:p>
              <a:endParaRPr lang="ar-SA"/>
            </a:p>
          </p:txBody>
        </p:sp>
        <p:sp>
          <p:nvSpPr>
            <p:cNvPr id="22543" name="Line 17"/>
            <p:cNvSpPr>
              <a:spLocks noChangeShapeType="1"/>
            </p:cNvSpPr>
            <p:nvPr/>
          </p:nvSpPr>
          <p:spPr bwMode="auto">
            <a:xfrm>
              <a:off x="997" y="533"/>
              <a:ext cx="6124" cy="1"/>
            </a:xfrm>
            <a:prstGeom prst="line">
              <a:avLst/>
            </a:prstGeom>
            <a:noFill/>
            <a:ln w="0">
              <a:solidFill>
                <a:srgbClr val="000000"/>
              </a:solidFill>
              <a:round/>
              <a:headEnd/>
              <a:tailEnd/>
            </a:ln>
          </p:spPr>
          <p:txBody>
            <a:bodyPr/>
            <a:lstStyle/>
            <a:p>
              <a:endParaRPr lang="ar-SA"/>
            </a:p>
          </p:txBody>
        </p:sp>
        <p:sp>
          <p:nvSpPr>
            <p:cNvPr id="22544" name="Rectangle 18"/>
            <p:cNvSpPr>
              <a:spLocks noChangeArrowheads="1"/>
            </p:cNvSpPr>
            <p:nvPr/>
          </p:nvSpPr>
          <p:spPr bwMode="auto">
            <a:xfrm>
              <a:off x="997" y="533"/>
              <a:ext cx="6124" cy="3361"/>
            </a:xfrm>
            <a:prstGeom prst="rect">
              <a:avLst/>
            </a:prstGeom>
            <a:noFill/>
            <a:ln w="10160">
              <a:solidFill>
                <a:srgbClr val="808080"/>
              </a:solidFill>
              <a:miter lim="800000"/>
              <a:headEnd/>
              <a:tailEnd/>
            </a:ln>
          </p:spPr>
          <p:txBody>
            <a:bodyPr/>
            <a:lstStyle/>
            <a:p>
              <a:endParaRPr lang="ar-YE"/>
            </a:p>
          </p:txBody>
        </p:sp>
        <p:sp>
          <p:nvSpPr>
            <p:cNvPr id="22545" name="Line 19"/>
            <p:cNvSpPr>
              <a:spLocks noChangeShapeType="1"/>
            </p:cNvSpPr>
            <p:nvPr/>
          </p:nvSpPr>
          <p:spPr bwMode="auto">
            <a:xfrm>
              <a:off x="997" y="533"/>
              <a:ext cx="1" cy="3361"/>
            </a:xfrm>
            <a:prstGeom prst="line">
              <a:avLst/>
            </a:prstGeom>
            <a:noFill/>
            <a:ln w="0">
              <a:solidFill>
                <a:srgbClr val="000000"/>
              </a:solidFill>
              <a:round/>
              <a:headEnd/>
              <a:tailEnd/>
            </a:ln>
          </p:spPr>
          <p:txBody>
            <a:bodyPr/>
            <a:lstStyle/>
            <a:p>
              <a:endParaRPr lang="ar-SA"/>
            </a:p>
          </p:txBody>
        </p:sp>
        <p:sp>
          <p:nvSpPr>
            <p:cNvPr id="22546" name="Line 20"/>
            <p:cNvSpPr>
              <a:spLocks noChangeShapeType="1"/>
            </p:cNvSpPr>
            <p:nvPr/>
          </p:nvSpPr>
          <p:spPr bwMode="auto">
            <a:xfrm>
              <a:off x="934" y="3894"/>
              <a:ext cx="63" cy="1"/>
            </a:xfrm>
            <a:prstGeom prst="line">
              <a:avLst/>
            </a:prstGeom>
            <a:noFill/>
            <a:ln w="0">
              <a:solidFill>
                <a:srgbClr val="000000"/>
              </a:solidFill>
              <a:round/>
              <a:headEnd/>
              <a:tailEnd/>
            </a:ln>
          </p:spPr>
          <p:txBody>
            <a:bodyPr/>
            <a:lstStyle/>
            <a:p>
              <a:endParaRPr lang="ar-SA"/>
            </a:p>
          </p:txBody>
        </p:sp>
        <p:sp>
          <p:nvSpPr>
            <p:cNvPr id="22547" name="Line 21"/>
            <p:cNvSpPr>
              <a:spLocks noChangeShapeType="1"/>
            </p:cNvSpPr>
            <p:nvPr/>
          </p:nvSpPr>
          <p:spPr bwMode="auto">
            <a:xfrm>
              <a:off x="934" y="3559"/>
              <a:ext cx="63" cy="1"/>
            </a:xfrm>
            <a:prstGeom prst="line">
              <a:avLst/>
            </a:prstGeom>
            <a:noFill/>
            <a:ln w="0">
              <a:solidFill>
                <a:srgbClr val="000000"/>
              </a:solidFill>
              <a:round/>
              <a:headEnd/>
              <a:tailEnd/>
            </a:ln>
          </p:spPr>
          <p:txBody>
            <a:bodyPr/>
            <a:lstStyle/>
            <a:p>
              <a:endParaRPr lang="ar-SA"/>
            </a:p>
          </p:txBody>
        </p:sp>
        <p:sp>
          <p:nvSpPr>
            <p:cNvPr id="22548" name="Line 22"/>
            <p:cNvSpPr>
              <a:spLocks noChangeShapeType="1"/>
            </p:cNvSpPr>
            <p:nvPr/>
          </p:nvSpPr>
          <p:spPr bwMode="auto">
            <a:xfrm>
              <a:off x="934" y="3225"/>
              <a:ext cx="63" cy="1"/>
            </a:xfrm>
            <a:prstGeom prst="line">
              <a:avLst/>
            </a:prstGeom>
            <a:noFill/>
            <a:ln w="0">
              <a:solidFill>
                <a:srgbClr val="000000"/>
              </a:solidFill>
              <a:round/>
              <a:headEnd/>
              <a:tailEnd/>
            </a:ln>
          </p:spPr>
          <p:txBody>
            <a:bodyPr/>
            <a:lstStyle/>
            <a:p>
              <a:endParaRPr lang="ar-SA"/>
            </a:p>
          </p:txBody>
        </p:sp>
        <p:sp>
          <p:nvSpPr>
            <p:cNvPr id="22549" name="Line 23"/>
            <p:cNvSpPr>
              <a:spLocks noChangeShapeType="1"/>
            </p:cNvSpPr>
            <p:nvPr/>
          </p:nvSpPr>
          <p:spPr bwMode="auto">
            <a:xfrm>
              <a:off x="934" y="2890"/>
              <a:ext cx="63" cy="1"/>
            </a:xfrm>
            <a:prstGeom prst="line">
              <a:avLst/>
            </a:prstGeom>
            <a:noFill/>
            <a:ln w="0">
              <a:solidFill>
                <a:srgbClr val="000000"/>
              </a:solidFill>
              <a:round/>
              <a:headEnd/>
              <a:tailEnd/>
            </a:ln>
          </p:spPr>
          <p:txBody>
            <a:bodyPr/>
            <a:lstStyle/>
            <a:p>
              <a:endParaRPr lang="ar-SA"/>
            </a:p>
          </p:txBody>
        </p:sp>
        <p:sp>
          <p:nvSpPr>
            <p:cNvPr id="22550" name="Line 24"/>
            <p:cNvSpPr>
              <a:spLocks noChangeShapeType="1"/>
            </p:cNvSpPr>
            <p:nvPr/>
          </p:nvSpPr>
          <p:spPr bwMode="auto">
            <a:xfrm>
              <a:off x="934" y="2555"/>
              <a:ext cx="63" cy="1"/>
            </a:xfrm>
            <a:prstGeom prst="line">
              <a:avLst/>
            </a:prstGeom>
            <a:noFill/>
            <a:ln w="0">
              <a:solidFill>
                <a:srgbClr val="000000"/>
              </a:solidFill>
              <a:round/>
              <a:headEnd/>
              <a:tailEnd/>
            </a:ln>
          </p:spPr>
          <p:txBody>
            <a:bodyPr/>
            <a:lstStyle/>
            <a:p>
              <a:endParaRPr lang="ar-SA"/>
            </a:p>
          </p:txBody>
        </p:sp>
        <p:sp>
          <p:nvSpPr>
            <p:cNvPr id="22551" name="Line 25"/>
            <p:cNvSpPr>
              <a:spLocks noChangeShapeType="1"/>
            </p:cNvSpPr>
            <p:nvPr/>
          </p:nvSpPr>
          <p:spPr bwMode="auto">
            <a:xfrm>
              <a:off x="934" y="2220"/>
              <a:ext cx="63" cy="1"/>
            </a:xfrm>
            <a:prstGeom prst="line">
              <a:avLst/>
            </a:prstGeom>
            <a:noFill/>
            <a:ln w="0">
              <a:solidFill>
                <a:srgbClr val="000000"/>
              </a:solidFill>
              <a:round/>
              <a:headEnd/>
              <a:tailEnd/>
            </a:ln>
          </p:spPr>
          <p:txBody>
            <a:bodyPr/>
            <a:lstStyle/>
            <a:p>
              <a:endParaRPr lang="ar-SA"/>
            </a:p>
          </p:txBody>
        </p:sp>
        <p:sp>
          <p:nvSpPr>
            <p:cNvPr id="22552" name="Line 26"/>
            <p:cNvSpPr>
              <a:spLocks noChangeShapeType="1"/>
            </p:cNvSpPr>
            <p:nvPr/>
          </p:nvSpPr>
          <p:spPr bwMode="auto">
            <a:xfrm>
              <a:off x="934" y="1873"/>
              <a:ext cx="63" cy="1"/>
            </a:xfrm>
            <a:prstGeom prst="line">
              <a:avLst/>
            </a:prstGeom>
            <a:noFill/>
            <a:ln w="0">
              <a:solidFill>
                <a:srgbClr val="000000"/>
              </a:solidFill>
              <a:round/>
              <a:headEnd/>
              <a:tailEnd/>
            </a:ln>
          </p:spPr>
          <p:txBody>
            <a:bodyPr/>
            <a:lstStyle/>
            <a:p>
              <a:endParaRPr lang="ar-SA"/>
            </a:p>
          </p:txBody>
        </p:sp>
        <p:sp>
          <p:nvSpPr>
            <p:cNvPr id="22553" name="Line 27"/>
            <p:cNvSpPr>
              <a:spLocks noChangeShapeType="1"/>
            </p:cNvSpPr>
            <p:nvPr/>
          </p:nvSpPr>
          <p:spPr bwMode="auto">
            <a:xfrm>
              <a:off x="934" y="1538"/>
              <a:ext cx="63" cy="1"/>
            </a:xfrm>
            <a:prstGeom prst="line">
              <a:avLst/>
            </a:prstGeom>
            <a:noFill/>
            <a:ln w="0">
              <a:solidFill>
                <a:srgbClr val="000000"/>
              </a:solidFill>
              <a:round/>
              <a:headEnd/>
              <a:tailEnd/>
            </a:ln>
          </p:spPr>
          <p:txBody>
            <a:bodyPr/>
            <a:lstStyle/>
            <a:p>
              <a:endParaRPr lang="ar-SA"/>
            </a:p>
          </p:txBody>
        </p:sp>
        <p:sp>
          <p:nvSpPr>
            <p:cNvPr id="22554" name="Line 28"/>
            <p:cNvSpPr>
              <a:spLocks noChangeShapeType="1"/>
            </p:cNvSpPr>
            <p:nvPr/>
          </p:nvSpPr>
          <p:spPr bwMode="auto">
            <a:xfrm>
              <a:off x="934" y="1203"/>
              <a:ext cx="63" cy="1"/>
            </a:xfrm>
            <a:prstGeom prst="line">
              <a:avLst/>
            </a:prstGeom>
            <a:noFill/>
            <a:ln w="0">
              <a:solidFill>
                <a:srgbClr val="000000"/>
              </a:solidFill>
              <a:round/>
              <a:headEnd/>
              <a:tailEnd/>
            </a:ln>
          </p:spPr>
          <p:txBody>
            <a:bodyPr/>
            <a:lstStyle/>
            <a:p>
              <a:endParaRPr lang="ar-SA"/>
            </a:p>
          </p:txBody>
        </p:sp>
        <p:sp>
          <p:nvSpPr>
            <p:cNvPr id="22555" name="Line 29"/>
            <p:cNvSpPr>
              <a:spLocks noChangeShapeType="1"/>
            </p:cNvSpPr>
            <p:nvPr/>
          </p:nvSpPr>
          <p:spPr bwMode="auto">
            <a:xfrm>
              <a:off x="934" y="868"/>
              <a:ext cx="63" cy="1"/>
            </a:xfrm>
            <a:prstGeom prst="line">
              <a:avLst/>
            </a:prstGeom>
            <a:noFill/>
            <a:ln w="0">
              <a:solidFill>
                <a:srgbClr val="000000"/>
              </a:solidFill>
              <a:round/>
              <a:headEnd/>
              <a:tailEnd/>
            </a:ln>
          </p:spPr>
          <p:txBody>
            <a:bodyPr/>
            <a:lstStyle/>
            <a:p>
              <a:endParaRPr lang="ar-SA"/>
            </a:p>
          </p:txBody>
        </p:sp>
        <p:sp>
          <p:nvSpPr>
            <p:cNvPr id="22556" name="Line 30"/>
            <p:cNvSpPr>
              <a:spLocks noChangeShapeType="1"/>
            </p:cNvSpPr>
            <p:nvPr/>
          </p:nvSpPr>
          <p:spPr bwMode="auto">
            <a:xfrm>
              <a:off x="934" y="533"/>
              <a:ext cx="63" cy="1"/>
            </a:xfrm>
            <a:prstGeom prst="line">
              <a:avLst/>
            </a:prstGeom>
            <a:noFill/>
            <a:ln w="0">
              <a:solidFill>
                <a:srgbClr val="000000"/>
              </a:solidFill>
              <a:round/>
              <a:headEnd/>
              <a:tailEnd/>
            </a:ln>
          </p:spPr>
          <p:txBody>
            <a:bodyPr/>
            <a:lstStyle/>
            <a:p>
              <a:endParaRPr lang="ar-SA"/>
            </a:p>
          </p:txBody>
        </p:sp>
        <p:sp>
          <p:nvSpPr>
            <p:cNvPr id="22557" name="Line 31"/>
            <p:cNvSpPr>
              <a:spLocks noChangeShapeType="1"/>
            </p:cNvSpPr>
            <p:nvPr/>
          </p:nvSpPr>
          <p:spPr bwMode="auto">
            <a:xfrm>
              <a:off x="997" y="3894"/>
              <a:ext cx="6124" cy="1"/>
            </a:xfrm>
            <a:prstGeom prst="line">
              <a:avLst/>
            </a:prstGeom>
            <a:noFill/>
            <a:ln w="0">
              <a:solidFill>
                <a:srgbClr val="000000"/>
              </a:solidFill>
              <a:round/>
              <a:headEnd/>
              <a:tailEnd/>
            </a:ln>
          </p:spPr>
          <p:txBody>
            <a:bodyPr/>
            <a:lstStyle/>
            <a:p>
              <a:endParaRPr lang="ar-SA"/>
            </a:p>
          </p:txBody>
        </p:sp>
        <p:sp>
          <p:nvSpPr>
            <p:cNvPr id="22558" name="Line 32"/>
            <p:cNvSpPr>
              <a:spLocks noChangeShapeType="1"/>
            </p:cNvSpPr>
            <p:nvPr/>
          </p:nvSpPr>
          <p:spPr bwMode="auto">
            <a:xfrm flipV="1">
              <a:off x="997" y="3894"/>
              <a:ext cx="1" cy="50"/>
            </a:xfrm>
            <a:prstGeom prst="line">
              <a:avLst/>
            </a:prstGeom>
            <a:noFill/>
            <a:ln w="0">
              <a:solidFill>
                <a:srgbClr val="000000"/>
              </a:solidFill>
              <a:round/>
              <a:headEnd/>
              <a:tailEnd/>
            </a:ln>
          </p:spPr>
          <p:txBody>
            <a:bodyPr/>
            <a:lstStyle/>
            <a:p>
              <a:endParaRPr lang="ar-SA"/>
            </a:p>
          </p:txBody>
        </p:sp>
        <p:sp>
          <p:nvSpPr>
            <p:cNvPr id="22559" name="Line 33"/>
            <p:cNvSpPr>
              <a:spLocks noChangeShapeType="1"/>
            </p:cNvSpPr>
            <p:nvPr/>
          </p:nvSpPr>
          <p:spPr bwMode="auto">
            <a:xfrm flipV="1">
              <a:off x="1756" y="3894"/>
              <a:ext cx="1" cy="50"/>
            </a:xfrm>
            <a:prstGeom prst="line">
              <a:avLst/>
            </a:prstGeom>
            <a:noFill/>
            <a:ln w="0">
              <a:solidFill>
                <a:srgbClr val="000000"/>
              </a:solidFill>
              <a:round/>
              <a:headEnd/>
              <a:tailEnd/>
            </a:ln>
          </p:spPr>
          <p:txBody>
            <a:bodyPr/>
            <a:lstStyle/>
            <a:p>
              <a:endParaRPr lang="ar-SA"/>
            </a:p>
          </p:txBody>
        </p:sp>
        <p:sp>
          <p:nvSpPr>
            <p:cNvPr id="22560" name="Line 34"/>
            <p:cNvSpPr>
              <a:spLocks noChangeShapeType="1"/>
            </p:cNvSpPr>
            <p:nvPr/>
          </p:nvSpPr>
          <p:spPr bwMode="auto">
            <a:xfrm flipV="1">
              <a:off x="2532" y="3894"/>
              <a:ext cx="1" cy="50"/>
            </a:xfrm>
            <a:prstGeom prst="line">
              <a:avLst/>
            </a:prstGeom>
            <a:noFill/>
            <a:ln w="0">
              <a:solidFill>
                <a:srgbClr val="000000"/>
              </a:solidFill>
              <a:round/>
              <a:headEnd/>
              <a:tailEnd/>
            </a:ln>
          </p:spPr>
          <p:txBody>
            <a:bodyPr/>
            <a:lstStyle/>
            <a:p>
              <a:endParaRPr lang="ar-SA"/>
            </a:p>
          </p:txBody>
        </p:sp>
        <p:sp>
          <p:nvSpPr>
            <p:cNvPr id="22561" name="Line 35"/>
            <p:cNvSpPr>
              <a:spLocks noChangeShapeType="1"/>
            </p:cNvSpPr>
            <p:nvPr/>
          </p:nvSpPr>
          <p:spPr bwMode="auto">
            <a:xfrm flipV="1">
              <a:off x="3291" y="3894"/>
              <a:ext cx="1" cy="50"/>
            </a:xfrm>
            <a:prstGeom prst="line">
              <a:avLst/>
            </a:prstGeom>
            <a:noFill/>
            <a:ln w="0">
              <a:solidFill>
                <a:srgbClr val="000000"/>
              </a:solidFill>
              <a:round/>
              <a:headEnd/>
              <a:tailEnd/>
            </a:ln>
          </p:spPr>
          <p:txBody>
            <a:bodyPr/>
            <a:lstStyle/>
            <a:p>
              <a:endParaRPr lang="ar-SA"/>
            </a:p>
          </p:txBody>
        </p:sp>
        <p:sp>
          <p:nvSpPr>
            <p:cNvPr id="22562" name="Line 36"/>
            <p:cNvSpPr>
              <a:spLocks noChangeShapeType="1"/>
            </p:cNvSpPr>
            <p:nvPr/>
          </p:nvSpPr>
          <p:spPr bwMode="auto">
            <a:xfrm flipV="1">
              <a:off x="4067" y="3894"/>
              <a:ext cx="1" cy="50"/>
            </a:xfrm>
            <a:prstGeom prst="line">
              <a:avLst/>
            </a:prstGeom>
            <a:noFill/>
            <a:ln w="0">
              <a:solidFill>
                <a:srgbClr val="000000"/>
              </a:solidFill>
              <a:round/>
              <a:headEnd/>
              <a:tailEnd/>
            </a:ln>
          </p:spPr>
          <p:txBody>
            <a:bodyPr/>
            <a:lstStyle/>
            <a:p>
              <a:endParaRPr lang="ar-SA"/>
            </a:p>
          </p:txBody>
        </p:sp>
        <p:sp>
          <p:nvSpPr>
            <p:cNvPr id="22563" name="Line 37"/>
            <p:cNvSpPr>
              <a:spLocks noChangeShapeType="1"/>
            </p:cNvSpPr>
            <p:nvPr/>
          </p:nvSpPr>
          <p:spPr bwMode="auto">
            <a:xfrm flipV="1">
              <a:off x="4826" y="3894"/>
              <a:ext cx="1" cy="50"/>
            </a:xfrm>
            <a:prstGeom prst="line">
              <a:avLst/>
            </a:prstGeom>
            <a:noFill/>
            <a:ln w="0">
              <a:solidFill>
                <a:srgbClr val="000000"/>
              </a:solidFill>
              <a:round/>
              <a:headEnd/>
              <a:tailEnd/>
            </a:ln>
          </p:spPr>
          <p:txBody>
            <a:bodyPr/>
            <a:lstStyle/>
            <a:p>
              <a:endParaRPr lang="ar-SA"/>
            </a:p>
          </p:txBody>
        </p:sp>
        <p:sp>
          <p:nvSpPr>
            <p:cNvPr id="22564" name="Line 38"/>
            <p:cNvSpPr>
              <a:spLocks noChangeShapeType="1"/>
            </p:cNvSpPr>
            <p:nvPr/>
          </p:nvSpPr>
          <p:spPr bwMode="auto">
            <a:xfrm flipV="1">
              <a:off x="5586" y="3894"/>
              <a:ext cx="1" cy="50"/>
            </a:xfrm>
            <a:prstGeom prst="line">
              <a:avLst/>
            </a:prstGeom>
            <a:noFill/>
            <a:ln w="0">
              <a:solidFill>
                <a:srgbClr val="000000"/>
              </a:solidFill>
              <a:round/>
              <a:headEnd/>
              <a:tailEnd/>
            </a:ln>
          </p:spPr>
          <p:txBody>
            <a:bodyPr/>
            <a:lstStyle/>
            <a:p>
              <a:endParaRPr lang="ar-SA"/>
            </a:p>
          </p:txBody>
        </p:sp>
        <p:sp>
          <p:nvSpPr>
            <p:cNvPr id="22565" name="Line 39"/>
            <p:cNvSpPr>
              <a:spLocks noChangeShapeType="1"/>
            </p:cNvSpPr>
            <p:nvPr/>
          </p:nvSpPr>
          <p:spPr bwMode="auto">
            <a:xfrm flipV="1">
              <a:off x="6361" y="3894"/>
              <a:ext cx="1" cy="50"/>
            </a:xfrm>
            <a:prstGeom prst="line">
              <a:avLst/>
            </a:prstGeom>
            <a:noFill/>
            <a:ln w="0">
              <a:solidFill>
                <a:srgbClr val="000000"/>
              </a:solidFill>
              <a:round/>
              <a:headEnd/>
              <a:tailEnd/>
            </a:ln>
          </p:spPr>
          <p:txBody>
            <a:bodyPr/>
            <a:lstStyle/>
            <a:p>
              <a:endParaRPr lang="ar-SA"/>
            </a:p>
          </p:txBody>
        </p:sp>
        <p:sp>
          <p:nvSpPr>
            <p:cNvPr id="22566" name="Line 40"/>
            <p:cNvSpPr>
              <a:spLocks noChangeShapeType="1"/>
            </p:cNvSpPr>
            <p:nvPr/>
          </p:nvSpPr>
          <p:spPr bwMode="auto">
            <a:xfrm flipV="1">
              <a:off x="7121" y="3894"/>
              <a:ext cx="1" cy="50"/>
            </a:xfrm>
            <a:prstGeom prst="line">
              <a:avLst/>
            </a:prstGeom>
            <a:noFill/>
            <a:ln w="0">
              <a:solidFill>
                <a:srgbClr val="000000"/>
              </a:solidFill>
              <a:round/>
              <a:headEnd/>
              <a:tailEnd/>
            </a:ln>
          </p:spPr>
          <p:txBody>
            <a:bodyPr/>
            <a:lstStyle/>
            <a:p>
              <a:endParaRPr lang="ar-SA"/>
            </a:p>
          </p:txBody>
        </p:sp>
        <p:sp>
          <p:nvSpPr>
            <p:cNvPr id="22567" name="Freeform 41"/>
            <p:cNvSpPr>
              <a:spLocks/>
            </p:cNvSpPr>
            <p:nvPr/>
          </p:nvSpPr>
          <p:spPr bwMode="auto">
            <a:xfrm>
              <a:off x="1377" y="1476"/>
              <a:ext cx="5364" cy="2418"/>
            </a:xfrm>
            <a:custGeom>
              <a:avLst/>
              <a:gdLst>
                <a:gd name="T0" fmla="*/ 0 w 339"/>
                <a:gd name="T1" fmla="*/ 0 h 195"/>
                <a:gd name="T2" fmla="*/ 2147483647 w 339"/>
                <a:gd name="T3" fmla="*/ 2147483647 h 195"/>
                <a:gd name="T4" fmla="*/ 2147483647 w 339"/>
                <a:gd name="T5" fmla="*/ 2147483647 h 195"/>
                <a:gd name="T6" fmla="*/ 2147483647 w 339"/>
                <a:gd name="T7" fmla="*/ 2147483647 h 195"/>
                <a:gd name="T8" fmla="*/ 2147483647 w 339"/>
                <a:gd name="T9" fmla="*/ 2147483647 h 195"/>
                <a:gd name="T10" fmla="*/ 2147483647 w 339"/>
                <a:gd name="T11" fmla="*/ 2147483647 h 195"/>
                <a:gd name="T12" fmla="*/ 2147483647 w 339"/>
                <a:gd name="T13" fmla="*/ 2147483647 h 195"/>
                <a:gd name="T14" fmla="*/ 2147483647 w 339"/>
                <a:gd name="T15" fmla="*/ 2147483647 h 195"/>
                <a:gd name="T16" fmla="*/ 0 60000 65536"/>
                <a:gd name="T17" fmla="*/ 0 60000 65536"/>
                <a:gd name="T18" fmla="*/ 0 60000 65536"/>
                <a:gd name="T19" fmla="*/ 0 60000 65536"/>
                <a:gd name="T20" fmla="*/ 0 60000 65536"/>
                <a:gd name="T21" fmla="*/ 0 60000 65536"/>
                <a:gd name="T22" fmla="*/ 0 60000 65536"/>
                <a:gd name="T23" fmla="*/ 0 60000 65536"/>
                <a:gd name="T24" fmla="*/ 0 w 339"/>
                <a:gd name="T25" fmla="*/ 0 h 195"/>
                <a:gd name="T26" fmla="*/ 339 w 339"/>
                <a:gd name="T27" fmla="*/ 195 h 19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39" h="195">
                  <a:moveTo>
                    <a:pt x="0" y="0"/>
                  </a:moveTo>
                  <a:lnTo>
                    <a:pt x="49" y="32"/>
                  </a:lnTo>
                  <a:lnTo>
                    <a:pt x="97" y="76"/>
                  </a:lnTo>
                  <a:lnTo>
                    <a:pt x="145" y="130"/>
                  </a:lnTo>
                  <a:lnTo>
                    <a:pt x="194" y="195"/>
                  </a:lnTo>
                  <a:lnTo>
                    <a:pt x="242" y="195"/>
                  </a:lnTo>
                  <a:lnTo>
                    <a:pt x="290" y="195"/>
                  </a:lnTo>
                  <a:lnTo>
                    <a:pt x="339" y="195"/>
                  </a:lnTo>
                </a:path>
              </a:pathLst>
            </a:custGeom>
            <a:noFill/>
            <a:ln w="10160">
              <a:solidFill>
                <a:srgbClr val="000000"/>
              </a:solidFill>
              <a:round/>
              <a:headEnd/>
              <a:tailEnd/>
            </a:ln>
          </p:spPr>
          <p:txBody>
            <a:bodyPr/>
            <a:lstStyle/>
            <a:p>
              <a:endParaRPr lang="ar-YE"/>
            </a:p>
          </p:txBody>
        </p:sp>
        <p:sp>
          <p:nvSpPr>
            <p:cNvPr id="22568" name="Freeform 42"/>
            <p:cNvSpPr>
              <a:spLocks/>
            </p:cNvSpPr>
            <p:nvPr/>
          </p:nvSpPr>
          <p:spPr bwMode="auto">
            <a:xfrm>
              <a:off x="1377" y="1005"/>
              <a:ext cx="5364" cy="2889"/>
            </a:xfrm>
            <a:custGeom>
              <a:avLst/>
              <a:gdLst>
                <a:gd name="T0" fmla="*/ 0 w 339"/>
                <a:gd name="T1" fmla="*/ 0 h 233"/>
                <a:gd name="T2" fmla="*/ 2147483647 w 339"/>
                <a:gd name="T3" fmla="*/ 2147483647 h 233"/>
                <a:gd name="T4" fmla="*/ 2147483647 w 339"/>
                <a:gd name="T5" fmla="*/ 2147483647 h 233"/>
                <a:gd name="T6" fmla="*/ 2147483647 w 339"/>
                <a:gd name="T7" fmla="*/ 2147483647 h 233"/>
                <a:gd name="T8" fmla="*/ 2147483647 w 339"/>
                <a:gd name="T9" fmla="*/ 2147483647 h 233"/>
                <a:gd name="T10" fmla="*/ 2147483647 w 339"/>
                <a:gd name="T11" fmla="*/ 2147483647 h 233"/>
                <a:gd name="T12" fmla="*/ 2147483647 w 339"/>
                <a:gd name="T13" fmla="*/ 2147483647 h 233"/>
                <a:gd name="T14" fmla="*/ 2147483647 w 339"/>
                <a:gd name="T15" fmla="*/ 2147483647 h 233"/>
                <a:gd name="T16" fmla="*/ 0 60000 65536"/>
                <a:gd name="T17" fmla="*/ 0 60000 65536"/>
                <a:gd name="T18" fmla="*/ 0 60000 65536"/>
                <a:gd name="T19" fmla="*/ 0 60000 65536"/>
                <a:gd name="T20" fmla="*/ 0 60000 65536"/>
                <a:gd name="T21" fmla="*/ 0 60000 65536"/>
                <a:gd name="T22" fmla="*/ 0 60000 65536"/>
                <a:gd name="T23" fmla="*/ 0 60000 65536"/>
                <a:gd name="T24" fmla="*/ 0 w 339"/>
                <a:gd name="T25" fmla="*/ 0 h 233"/>
                <a:gd name="T26" fmla="*/ 339 w 339"/>
                <a:gd name="T27" fmla="*/ 233 h 23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39" h="233">
                  <a:moveTo>
                    <a:pt x="0" y="0"/>
                  </a:moveTo>
                  <a:lnTo>
                    <a:pt x="49" y="5"/>
                  </a:lnTo>
                  <a:lnTo>
                    <a:pt x="97" y="16"/>
                  </a:lnTo>
                  <a:lnTo>
                    <a:pt x="145" y="38"/>
                  </a:lnTo>
                  <a:lnTo>
                    <a:pt x="194" y="70"/>
                  </a:lnTo>
                  <a:lnTo>
                    <a:pt x="242" y="114"/>
                  </a:lnTo>
                  <a:lnTo>
                    <a:pt x="290" y="168"/>
                  </a:lnTo>
                  <a:lnTo>
                    <a:pt x="339" y="233"/>
                  </a:lnTo>
                </a:path>
              </a:pathLst>
            </a:custGeom>
            <a:noFill/>
            <a:ln w="20320">
              <a:solidFill>
                <a:srgbClr val="000000"/>
              </a:solidFill>
              <a:round/>
              <a:headEnd/>
              <a:tailEnd/>
            </a:ln>
          </p:spPr>
          <p:txBody>
            <a:bodyPr/>
            <a:lstStyle/>
            <a:p>
              <a:endParaRPr lang="ar-YE"/>
            </a:p>
          </p:txBody>
        </p:sp>
        <p:sp>
          <p:nvSpPr>
            <p:cNvPr id="22569" name="Oval 43"/>
            <p:cNvSpPr>
              <a:spLocks noChangeArrowheads="1"/>
            </p:cNvSpPr>
            <p:nvPr/>
          </p:nvSpPr>
          <p:spPr bwMode="auto">
            <a:xfrm>
              <a:off x="1329" y="1439"/>
              <a:ext cx="79" cy="62"/>
            </a:xfrm>
            <a:prstGeom prst="ellipse">
              <a:avLst/>
            </a:prstGeom>
            <a:solidFill>
              <a:srgbClr val="000000"/>
            </a:solidFill>
            <a:ln w="10160">
              <a:solidFill>
                <a:srgbClr val="000000"/>
              </a:solidFill>
              <a:round/>
              <a:headEnd/>
              <a:tailEnd/>
            </a:ln>
          </p:spPr>
          <p:txBody>
            <a:bodyPr/>
            <a:lstStyle/>
            <a:p>
              <a:endParaRPr lang="ar-YE"/>
            </a:p>
          </p:txBody>
        </p:sp>
        <p:sp>
          <p:nvSpPr>
            <p:cNvPr id="22570" name="Oval 44"/>
            <p:cNvSpPr>
              <a:spLocks noChangeArrowheads="1"/>
            </p:cNvSpPr>
            <p:nvPr/>
          </p:nvSpPr>
          <p:spPr bwMode="auto">
            <a:xfrm>
              <a:off x="2105" y="1836"/>
              <a:ext cx="79" cy="62"/>
            </a:xfrm>
            <a:prstGeom prst="ellipse">
              <a:avLst/>
            </a:prstGeom>
            <a:solidFill>
              <a:srgbClr val="000000"/>
            </a:solidFill>
            <a:ln w="10160">
              <a:solidFill>
                <a:srgbClr val="000000"/>
              </a:solidFill>
              <a:round/>
              <a:headEnd/>
              <a:tailEnd/>
            </a:ln>
          </p:spPr>
          <p:txBody>
            <a:bodyPr/>
            <a:lstStyle/>
            <a:p>
              <a:endParaRPr lang="ar-YE"/>
            </a:p>
          </p:txBody>
        </p:sp>
        <p:sp>
          <p:nvSpPr>
            <p:cNvPr id="22571" name="Oval 45"/>
            <p:cNvSpPr>
              <a:spLocks noChangeArrowheads="1"/>
            </p:cNvSpPr>
            <p:nvPr/>
          </p:nvSpPr>
          <p:spPr bwMode="auto">
            <a:xfrm>
              <a:off x="2864" y="2381"/>
              <a:ext cx="79" cy="62"/>
            </a:xfrm>
            <a:prstGeom prst="ellipse">
              <a:avLst/>
            </a:prstGeom>
            <a:solidFill>
              <a:srgbClr val="000000"/>
            </a:solidFill>
            <a:ln w="10160">
              <a:solidFill>
                <a:srgbClr val="000000"/>
              </a:solidFill>
              <a:round/>
              <a:headEnd/>
              <a:tailEnd/>
            </a:ln>
          </p:spPr>
          <p:txBody>
            <a:bodyPr/>
            <a:lstStyle/>
            <a:p>
              <a:endParaRPr lang="ar-YE"/>
            </a:p>
          </p:txBody>
        </p:sp>
        <p:sp>
          <p:nvSpPr>
            <p:cNvPr id="22572" name="Oval 46"/>
            <p:cNvSpPr>
              <a:spLocks noChangeArrowheads="1"/>
            </p:cNvSpPr>
            <p:nvPr/>
          </p:nvSpPr>
          <p:spPr bwMode="auto">
            <a:xfrm>
              <a:off x="3624" y="3051"/>
              <a:ext cx="79" cy="62"/>
            </a:xfrm>
            <a:prstGeom prst="ellipse">
              <a:avLst/>
            </a:prstGeom>
            <a:solidFill>
              <a:srgbClr val="000000"/>
            </a:solidFill>
            <a:ln w="10160">
              <a:solidFill>
                <a:srgbClr val="000000"/>
              </a:solidFill>
              <a:round/>
              <a:headEnd/>
              <a:tailEnd/>
            </a:ln>
          </p:spPr>
          <p:txBody>
            <a:bodyPr/>
            <a:lstStyle/>
            <a:p>
              <a:endParaRPr lang="ar-YE"/>
            </a:p>
          </p:txBody>
        </p:sp>
        <p:sp>
          <p:nvSpPr>
            <p:cNvPr id="22573" name="Oval 47"/>
            <p:cNvSpPr>
              <a:spLocks noChangeArrowheads="1"/>
            </p:cNvSpPr>
            <p:nvPr/>
          </p:nvSpPr>
          <p:spPr bwMode="auto">
            <a:xfrm>
              <a:off x="4399" y="3857"/>
              <a:ext cx="79" cy="62"/>
            </a:xfrm>
            <a:prstGeom prst="ellipse">
              <a:avLst/>
            </a:prstGeom>
            <a:solidFill>
              <a:srgbClr val="000000"/>
            </a:solidFill>
            <a:ln w="10160">
              <a:solidFill>
                <a:srgbClr val="000000"/>
              </a:solidFill>
              <a:round/>
              <a:headEnd/>
              <a:tailEnd/>
            </a:ln>
          </p:spPr>
          <p:txBody>
            <a:bodyPr/>
            <a:lstStyle/>
            <a:p>
              <a:endParaRPr lang="ar-YE"/>
            </a:p>
          </p:txBody>
        </p:sp>
        <p:sp>
          <p:nvSpPr>
            <p:cNvPr id="22574" name="Oval 48"/>
            <p:cNvSpPr>
              <a:spLocks noChangeArrowheads="1"/>
            </p:cNvSpPr>
            <p:nvPr/>
          </p:nvSpPr>
          <p:spPr bwMode="auto">
            <a:xfrm>
              <a:off x="5159" y="3857"/>
              <a:ext cx="79" cy="62"/>
            </a:xfrm>
            <a:prstGeom prst="ellipse">
              <a:avLst/>
            </a:prstGeom>
            <a:solidFill>
              <a:srgbClr val="000000"/>
            </a:solidFill>
            <a:ln w="10160">
              <a:solidFill>
                <a:srgbClr val="000000"/>
              </a:solidFill>
              <a:round/>
              <a:headEnd/>
              <a:tailEnd/>
            </a:ln>
          </p:spPr>
          <p:txBody>
            <a:bodyPr/>
            <a:lstStyle/>
            <a:p>
              <a:endParaRPr lang="ar-YE"/>
            </a:p>
          </p:txBody>
        </p:sp>
        <p:sp>
          <p:nvSpPr>
            <p:cNvPr id="22575" name="Oval 49"/>
            <p:cNvSpPr>
              <a:spLocks noChangeArrowheads="1"/>
            </p:cNvSpPr>
            <p:nvPr/>
          </p:nvSpPr>
          <p:spPr bwMode="auto">
            <a:xfrm>
              <a:off x="5918" y="3857"/>
              <a:ext cx="79" cy="62"/>
            </a:xfrm>
            <a:prstGeom prst="ellipse">
              <a:avLst/>
            </a:prstGeom>
            <a:solidFill>
              <a:srgbClr val="000000"/>
            </a:solidFill>
            <a:ln w="10160">
              <a:solidFill>
                <a:srgbClr val="000000"/>
              </a:solidFill>
              <a:round/>
              <a:headEnd/>
              <a:tailEnd/>
            </a:ln>
          </p:spPr>
          <p:txBody>
            <a:bodyPr/>
            <a:lstStyle/>
            <a:p>
              <a:endParaRPr lang="ar-YE"/>
            </a:p>
          </p:txBody>
        </p:sp>
        <p:sp>
          <p:nvSpPr>
            <p:cNvPr id="22576" name="Oval 50"/>
            <p:cNvSpPr>
              <a:spLocks noChangeArrowheads="1"/>
            </p:cNvSpPr>
            <p:nvPr/>
          </p:nvSpPr>
          <p:spPr bwMode="auto">
            <a:xfrm>
              <a:off x="6694" y="3857"/>
              <a:ext cx="79" cy="62"/>
            </a:xfrm>
            <a:prstGeom prst="ellipse">
              <a:avLst/>
            </a:prstGeom>
            <a:solidFill>
              <a:srgbClr val="000000"/>
            </a:solidFill>
            <a:ln w="10160">
              <a:solidFill>
                <a:srgbClr val="000000"/>
              </a:solidFill>
              <a:round/>
              <a:headEnd/>
              <a:tailEnd/>
            </a:ln>
          </p:spPr>
          <p:txBody>
            <a:bodyPr/>
            <a:lstStyle/>
            <a:p>
              <a:endParaRPr lang="ar-YE"/>
            </a:p>
          </p:txBody>
        </p:sp>
        <p:sp>
          <p:nvSpPr>
            <p:cNvPr id="22577" name="Rectangle 51"/>
            <p:cNvSpPr>
              <a:spLocks noChangeArrowheads="1"/>
            </p:cNvSpPr>
            <p:nvPr/>
          </p:nvSpPr>
          <p:spPr bwMode="auto">
            <a:xfrm>
              <a:off x="1329" y="967"/>
              <a:ext cx="111" cy="87"/>
            </a:xfrm>
            <a:prstGeom prst="rect">
              <a:avLst/>
            </a:prstGeom>
            <a:solidFill>
              <a:srgbClr val="000000"/>
            </a:solidFill>
            <a:ln w="9525">
              <a:noFill/>
              <a:miter lim="800000"/>
              <a:headEnd/>
              <a:tailEnd/>
            </a:ln>
          </p:spPr>
          <p:txBody>
            <a:bodyPr/>
            <a:lstStyle/>
            <a:p>
              <a:endParaRPr lang="ar-YE"/>
            </a:p>
          </p:txBody>
        </p:sp>
        <p:sp>
          <p:nvSpPr>
            <p:cNvPr id="22578" name="Line 52"/>
            <p:cNvSpPr>
              <a:spLocks noChangeShapeType="1"/>
            </p:cNvSpPr>
            <p:nvPr/>
          </p:nvSpPr>
          <p:spPr bwMode="auto">
            <a:xfrm flipH="1" flipV="1">
              <a:off x="1345" y="980"/>
              <a:ext cx="32" cy="25"/>
            </a:xfrm>
            <a:prstGeom prst="line">
              <a:avLst/>
            </a:prstGeom>
            <a:noFill/>
            <a:ln w="10160">
              <a:solidFill>
                <a:srgbClr val="000000"/>
              </a:solidFill>
              <a:round/>
              <a:headEnd/>
              <a:tailEnd/>
            </a:ln>
          </p:spPr>
          <p:txBody>
            <a:bodyPr/>
            <a:lstStyle/>
            <a:p>
              <a:endParaRPr lang="ar-SA"/>
            </a:p>
          </p:txBody>
        </p:sp>
        <p:sp>
          <p:nvSpPr>
            <p:cNvPr id="22579" name="Line 53"/>
            <p:cNvSpPr>
              <a:spLocks noChangeShapeType="1"/>
            </p:cNvSpPr>
            <p:nvPr/>
          </p:nvSpPr>
          <p:spPr bwMode="auto">
            <a:xfrm>
              <a:off x="1377" y="1005"/>
              <a:ext cx="31" cy="24"/>
            </a:xfrm>
            <a:prstGeom prst="line">
              <a:avLst/>
            </a:prstGeom>
            <a:noFill/>
            <a:ln w="10160">
              <a:solidFill>
                <a:srgbClr val="000000"/>
              </a:solidFill>
              <a:round/>
              <a:headEnd/>
              <a:tailEnd/>
            </a:ln>
          </p:spPr>
          <p:txBody>
            <a:bodyPr/>
            <a:lstStyle/>
            <a:p>
              <a:endParaRPr lang="ar-SA"/>
            </a:p>
          </p:txBody>
        </p:sp>
        <p:sp>
          <p:nvSpPr>
            <p:cNvPr id="22580" name="Line 54"/>
            <p:cNvSpPr>
              <a:spLocks noChangeShapeType="1"/>
            </p:cNvSpPr>
            <p:nvPr/>
          </p:nvSpPr>
          <p:spPr bwMode="auto">
            <a:xfrm flipH="1">
              <a:off x="1345" y="1005"/>
              <a:ext cx="32" cy="24"/>
            </a:xfrm>
            <a:prstGeom prst="line">
              <a:avLst/>
            </a:prstGeom>
            <a:noFill/>
            <a:ln w="10160">
              <a:solidFill>
                <a:srgbClr val="000000"/>
              </a:solidFill>
              <a:round/>
              <a:headEnd/>
              <a:tailEnd/>
            </a:ln>
          </p:spPr>
          <p:txBody>
            <a:bodyPr/>
            <a:lstStyle/>
            <a:p>
              <a:endParaRPr lang="ar-SA"/>
            </a:p>
          </p:txBody>
        </p:sp>
        <p:sp>
          <p:nvSpPr>
            <p:cNvPr id="22581" name="Line 55"/>
            <p:cNvSpPr>
              <a:spLocks noChangeShapeType="1"/>
            </p:cNvSpPr>
            <p:nvPr/>
          </p:nvSpPr>
          <p:spPr bwMode="auto">
            <a:xfrm flipV="1">
              <a:off x="1377" y="980"/>
              <a:ext cx="31" cy="25"/>
            </a:xfrm>
            <a:prstGeom prst="line">
              <a:avLst/>
            </a:prstGeom>
            <a:noFill/>
            <a:ln w="10160">
              <a:solidFill>
                <a:srgbClr val="000000"/>
              </a:solidFill>
              <a:round/>
              <a:headEnd/>
              <a:tailEnd/>
            </a:ln>
          </p:spPr>
          <p:txBody>
            <a:bodyPr/>
            <a:lstStyle/>
            <a:p>
              <a:endParaRPr lang="ar-SA"/>
            </a:p>
          </p:txBody>
        </p:sp>
        <p:sp>
          <p:nvSpPr>
            <p:cNvPr id="22582" name="Rectangle 56"/>
            <p:cNvSpPr>
              <a:spLocks noChangeArrowheads="1"/>
            </p:cNvSpPr>
            <p:nvPr/>
          </p:nvSpPr>
          <p:spPr bwMode="auto">
            <a:xfrm>
              <a:off x="2105" y="1029"/>
              <a:ext cx="110" cy="87"/>
            </a:xfrm>
            <a:prstGeom prst="rect">
              <a:avLst/>
            </a:prstGeom>
            <a:solidFill>
              <a:srgbClr val="000000"/>
            </a:solidFill>
            <a:ln w="9525">
              <a:noFill/>
              <a:miter lim="800000"/>
              <a:headEnd/>
              <a:tailEnd/>
            </a:ln>
          </p:spPr>
          <p:txBody>
            <a:bodyPr/>
            <a:lstStyle/>
            <a:p>
              <a:endParaRPr lang="ar-YE"/>
            </a:p>
          </p:txBody>
        </p:sp>
        <p:sp>
          <p:nvSpPr>
            <p:cNvPr id="22583" name="Line 57"/>
            <p:cNvSpPr>
              <a:spLocks noChangeShapeType="1"/>
            </p:cNvSpPr>
            <p:nvPr/>
          </p:nvSpPr>
          <p:spPr bwMode="auto">
            <a:xfrm flipH="1" flipV="1">
              <a:off x="2120" y="1042"/>
              <a:ext cx="32" cy="25"/>
            </a:xfrm>
            <a:prstGeom prst="line">
              <a:avLst/>
            </a:prstGeom>
            <a:noFill/>
            <a:ln w="10160">
              <a:solidFill>
                <a:srgbClr val="000000"/>
              </a:solidFill>
              <a:round/>
              <a:headEnd/>
              <a:tailEnd/>
            </a:ln>
          </p:spPr>
          <p:txBody>
            <a:bodyPr/>
            <a:lstStyle/>
            <a:p>
              <a:endParaRPr lang="ar-SA"/>
            </a:p>
          </p:txBody>
        </p:sp>
        <p:sp>
          <p:nvSpPr>
            <p:cNvPr id="22584" name="Line 58"/>
            <p:cNvSpPr>
              <a:spLocks noChangeShapeType="1"/>
            </p:cNvSpPr>
            <p:nvPr/>
          </p:nvSpPr>
          <p:spPr bwMode="auto">
            <a:xfrm>
              <a:off x="2152" y="1067"/>
              <a:ext cx="32" cy="24"/>
            </a:xfrm>
            <a:prstGeom prst="line">
              <a:avLst/>
            </a:prstGeom>
            <a:noFill/>
            <a:ln w="10160">
              <a:solidFill>
                <a:srgbClr val="000000"/>
              </a:solidFill>
              <a:round/>
              <a:headEnd/>
              <a:tailEnd/>
            </a:ln>
          </p:spPr>
          <p:txBody>
            <a:bodyPr/>
            <a:lstStyle/>
            <a:p>
              <a:endParaRPr lang="ar-SA"/>
            </a:p>
          </p:txBody>
        </p:sp>
        <p:sp>
          <p:nvSpPr>
            <p:cNvPr id="22585" name="Line 59"/>
            <p:cNvSpPr>
              <a:spLocks noChangeShapeType="1"/>
            </p:cNvSpPr>
            <p:nvPr/>
          </p:nvSpPr>
          <p:spPr bwMode="auto">
            <a:xfrm flipH="1">
              <a:off x="2120" y="1067"/>
              <a:ext cx="32" cy="24"/>
            </a:xfrm>
            <a:prstGeom prst="line">
              <a:avLst/>
            </a:prstGeom>
            <a:noFill/>
            <a:ln w="10160">
              <a:solidFill>
                <a:srgbClr val="000000"/>
              </a:solidFill>
              <a:round/>
              <a:headEnd/>
              <a:tailEnd/>
            </a:ln>
          </p:spPr>
          <p:txBody>
            <a:bodyPr/>
            <a:lstStyle/>
            <a:p>
              <a:endParaRPr lang="ar-SA"/>
            </a:p>
          </p:txBody>
        </p:sp>
        <p:sp>
          <p:nvSpPr>
            <p:cNvPr id="22586" name="Line 60"/>
            <p:cNvSpPr>
              <a:spLocks noChangeShapeType="1"/>
            </p:cNvSpPr>
            <p:nvPr/>
          </p:nvSpPr>
          <p:spPr bwMode="auto">
            <a:xfrm flipV="1">
              <a:off x="2152" y="1042"/>
              <a:ext cx="32" cy="25"/>
            </a:xfrm>
            <a:prstGeom prst="line">
              <a:avLst/>
            </a:prstGeom>
            <a:noFill/>
            <a:ln w="10160">
              <a:solidFill>
                <a:srgbClr val="000000"/>
              </a:solidFill>
              <a:round/>
              <a:headEnd/>
              <a:tailEnd/>
            </a:ln>
          </p:spPr>
          <p:txBody>
            <a:bodyPr/>
            <a:lstStyle/>
            <a:p>
              <a:endParaRPr lang="ar-SA"/>
            </a:p>
          </p:txBody>
        </p:sp>
        <p:sp>
          <p:nvSpPr>
            <p:cNvPr id="22587" name="Rectangle 61"/>
            <p:cNvSpPr>
              <a:spLocks noChangeArrowheads="1"/>
            </p:cNvSpPr>
            <p:nvPr/>
          </p:nvSpPr>
          <p:spPr bwMode="auto">
            <a:xfrm>
              <a:off x="2864" y="1166"/>
              <a:ext cx="111" cy="87"/>
            </a:xfrm>
            <a:prstGeom prst="rect">
              <a:avLst/>
            </a:prstGeom>
            <a:solidFill>
              <a:srgbClr val="000000"/>
            </a:solidFill>
            <a:ln w="9525">
              <a:noFill/>
              <a:miter lim="800000"/>
              <a:headEnd/>
              <a:tailEnd/>
            </a:ln>
          </p:spPr>
          <p:txBody>
            <a:bodyPr/>
            <a:lstStyle/>
            <a:p>
              <a:endParaRPr lang="ar-YE"/>
            </a:p>
          </p:txBody>
        </p:sp>
        <p:sp>
          <p:nvSpPr>
            <p:cNvPr id="22588" name="Line 62"/>
            <p:cNvSpPr>
              <a:spLocks noChangeShapeType="1"/>
            </p:cNvSpPr>
            <p:nvPr/>
          </p:nvSpPr>
          <p:spPr bwMode="auto">
            <a:xfrm flipH="1" flipV="1">
              <a:off x="2880" y="1178"/>
              <a:ext cx="32" cy="25"/>
            </a:xfrm>
            <a:prstGeom prst="line">
              <a:avLst/>
            </a:prstGeom>
            <a:noFill/>
            <a:ln w="10160">
              <a:solidFill>
                <a:srgbClr val="000000"/>
              </a:solidFill>
              <a:round/>
              <a:headEnd/>
              <a:tailEnd/>
            </a:ln>
          </p:spPr>
          <p:txBody>
            <a:bodyPr/>
            <a:lstStyle/>
            <a:p>
              <a:endParaRPr lang="ar-SA"/>
            </a:p>
          </p:txBody>
        </p:sp>
        <p:sp>
          <p:nvSpPr>
            <p:cNvPr id="22589" name="Line 63"/>
            <p:cNvSpPr>
              <a:spLocks noChangeShapeType="1"/>
            </p:cNvSpPr>
            <p:nvPr/>
          </p:nvSpPr>
          <p:spPr bwMode="auto">
            <a:xfrm>
              <a:off x="2912" y="1203"/>
              <a:ext cx="31" cy="25"/>
            </a:xfrm>
            <a:prstGeom prst="line">
              <a:avLst/>
            </a:prstGeom>
            <a:noFill/>
            <a:ln w="10160">
              <a:solidFill>
                <a:srgbClr val="000000"/>
              </a:solidFill>
              <a:round/>
              <a:headEnd/>
              <a:tailEnd/>
            </a:ln>
          </p:spPr>
          <p:txBody>
            <a:bodyPr/>
            <a:lstStyle/>
            <a:p>
              <a:endParaRPr lang="ar-SA"/>
            </a:p>
          </p:txBody>
        </p:sp>
        <p:sp>
          <p:nvSpPr>
            <p:cNvPr id="22590" name="Line 64"/>
            <p:cNvSpPr>
              <a:spLocks noChangeShapeType="1"/>
            </p:cNvSpPr>
            <p:nvPr/>
          </p:nvSpPr>
          <p:spPr bwMode="auto">
            <a:xfrm flipH="1">
              <a:off x="2880" y="1203"/>
              <a:ext cx="32" cy="25"/>
            </a:xfrm>
            <a:prstGeom prst="line">
              <a:avLst/>
            </a:prstGeom>
            <a:noFill/>
            <a:ln w="10160">
              <a:solidFill>
                <a:srgbClr val="000000"/>
              </a:solidFill>
              <a:round/>
              <a:headEnd/>
              <a:tailEnd/>
            </a:ln>
          </p:spPr>
          <p:txBody>
            <a:bodyPr/>
            <a:lstStyle/>
            <a:p>
              <a:endParaRPr lang="ar-SA"/>
            </a:p>
          </p:txBody>
        </p:sp>
        <p:sp>
          <p:nvSpPr>
            <p:cNvPr id="22591" name="Line 65"/>
            <p:cNvSpPr>
              <a:spLocks noChangeShapeType="1"/>
            </p:cNvSpPr>
            <p:nvPr/>
          </p:nvSpPr>
          <p:spPr bwMode="auto">
            <a:xfrm flipV="1">
              <a:off x="2912" y="1178"/>
              <a:ext cx="31" cy="25"/>
            </a:xfrm>
            <a:prstGeom prst="line">
              <a:avLst/>
            </a:prstGeom>
            <a:noFill/>
            <a:ln w="10160">
              <a:solidFill>
                <a:srgbClr val="000000"/>
              </a:solidFill>
              <a:round/>
              <a:headEnd/>
              <a:tailEnd/>
            </a:ln>
          </p:spPr>
          <p:txBody>
            <a:bodyPr/>
            <a:lstStyle/>
            <a:p>
              <a:endParaRPr lang="ar-SA"/>
            </a:p>
          </p:txBody>
        </p:sp>
        <p:sp>
          <p:nvSpPr>
            <p:cNvPr id="22592" name="Rectangle 66"/>
            <p:cNvSpPr>
              <a:spLocks noChangeArrowheads="1"/>
            </p:cNvSpPr>
            <p:nvPr/>
          </p:nvSpPr>
          <p:spPr bwMode="auto">
            <a:xfrm>
              <a:off x="3624" y="1439"/>
              <a:ext cx="111" cy="86"/>
            </a:xfrm>
            <a:prstGeom prst="rect">
              <a:avLst/>
            </a:prstGeom>
            <a:solidFill>
              <a:srgbClr val="000000"/>
            </a:solidFill>
            <a:ln w="9525">
              <a:noFill/>
              <a:miter lim="800000"/>
              <a:headEnd/>
              <a:tailEnd/>
            </a:ln>
          </p:spPr>
          <p:txBody>
            <a:bodyPr/>
            <a:lstStyle/>
            <a:p>
              <a:endParaRPr lang="ar-YE"/>
            </a:p>
          </p:txBody>
        </p:sp>
        <p:sp>
          <p:nvSpPr>
            <p:cNvPr id="22593" name="Line 67"/>
            <p:cNvSpPr>
              <a:spLocks noChangeShapeType="1"/>
            </p:cNvSpPr>
            <p:nvPr/>
          </p:nvSpPr>
          <p:spPr bwMode="auto">
            <a:xfrm flipH="1" flipV="1">
              <a:off x="3640" y="1451"/>
              <a:ext cx="31" cy="25"/>
            </a:xfrm>
            <a:prstGeom prst="line">
              <a:avLst/>
            </a:prstGeom>
            <a:noFill/>
            <a:ln w="10160">
              <a:solidFill>
                <a:srgbClr val="000000"/>
              </a:solidFill>
              <a:round/>
              <a:headEnd/>
              <a:tailEnd/>
            </a:ln>
          </p:spPr>
          <p:txBody>
            <a:bodyPr/>
            <a:lstStyle/>
            <a:p>
              <a:endParaRPr lang="ar-SA"/>
            </a:p>
          </p:txBody>
        </p:sp>
        <p:sp>
          <p:nvSpPr>
            <p:cNvPr id="22594" name="Line 68"/>
            <p:cNvSpPr>
              <a:spLocks noChangeShapeType="1"/>
            </p:cNvSpPr>
            <p:nvPr/>
          </p:nvSpPr>
          <p:spPr bwMode="auto">
            <a:xfrm>
              <a:off x="3671" y="1476"/>
              <a:ext cx="32" cy="25"/>
            </a:xfrm>
            <a:prstGeom prst="line">
              <a:avLst/>
            </a:prstGeom>
            <a:noFill/>
            <a:ln w="10160">
              <a:solidFill>
                <a:srgbClr val="000000"/>
              </a:solidFill>
              <a:round/>
              <a:headEnd/>
              <a:tailEnd/>
            </a:ln>
          </p:spPr>
          <p:txBody>
            <a:bodyPr/>
            <a:lstStyle/>
            <a:p>
              <a:endParaRPr lang="ar-SA"/>
            </a:p>
          </p:txBody>
        </p:sp>
        <p:sp>
          <p:nvSpPr>
            <p:cNvPr id="22595" name="Line 69"/>
            <p:cNvSpPr>
              <a:spLocks noChangeShapeType="1"/>
            </p:cNvSpPr>
            <p:nvPr/>
          </p:nvSpPr>
          <p:spPr bwMode="auto">
            <a:xfrm flipH="1">
              <a:off x="3640" y="1476"/>
              <a:ext cx="31" cy="25"/>
            </a:xfrm>
            <a:prstGeom prst="line">
              <a:avLst/>
            </a:prstGeom>
            <a:noFill/>
            <a:ln w="10160">
              <a:solidFill>
                <a:srgbClr val="000000"/>
              </a:solidFill>
              <a:round/>
              <a:headEnd/>
              <a:tailEnd/>
            </a:ln>
          </p:spPr>
          <p:txBody>
            <a:bodyPr/>
            <a:lstStyle/>
            <a:p>
              <a:endParaRPr lang="ar-SA"/>
            </a:p>
          </p:txBody>
        </p:sp>
        <p:sp>
          <p:nvSpPr>
            <p:cNvPr id="22596" name="Line 70"/>
            <p:cNvSpPr>
              <a:spLocks noChangeShapeType="1"/>
            </p:cNvSpPr>
            <p:nvPr/>
          </p:nvSpPr>
          <p:spPr bwMode="auto">
            <a:xfrm flipV="1">
              <a:off x="3671" y="1451"/>
              <a:ext cx="32" cy="25"/>
            </a:xfrm>
            <a:prstGeom prst="line">
              <a:avLst/>
            </a:prstGeom>
            <a:noFill/>
            <a:ln w="10160">
              <a:solidFill>
                <a:srgbClr val="000000"/>
              </a:solidFill>
              <a:round/>
              <a:headEnd/>
              <a:tailEnd/>
            </a:ln>
          </p:spPr>
          <p:txBody>
            <a:bodyPr/>
            <a:lstStyle/>
            <a:p>
              <a:endParaRPr lang="ar-SA"/>
            </a:p>
          </p:txBody>
        </p:sp>
        <p:sp>
          <p:nvSpPr>
            <p:cNvPr id="22597" name="Rectangle 71"/>
            <p:cNvSpPr>
              <a:spLocks noChangeArrowheads="1"/>
            </p:cNvSpPr>
            <p:nvPr/>
          </p:nvSpPr>
          <p:spPr bwMode="auto">
            <a:xfrm>
              <a:off x="4399" y="1836"/>
              <a:ext cx="111" cy="86"/>
            </a:xfrm>
            <a:prstGeom prst="rect">
              <a:avLst/>
            </a:prstGeom>
            <a:solidFill>
              <a:srgbClr val="000000"/>
            </a:solidFill>
            <a:ln w="9525">
              <a:noFill/>
              <a:miter lim="800000"/>
              <a:headEnd/>
              <a:tailEnd/>
            </a:ln>
          </p:spPr>
          <p:txBody>
            <a:bodyPr/>
            <a:lstStyle/>
            <a:p>
              <a:endParaRPr lang="ar-YE"/>
            </a:p>
          </p:txBody>
        </p:sp>
        <p:sp>
          <p:nvSpPr>
            <p:cNvPr id="22598" name="Line 72"/>
            <p:cNvSpPr>
              <a:spLocks noChangeShapeType="1"/>
            </p:cNvSpPr>
            <p:nvPr/>
          </p:nvSpPr>
          <p:spPr bwMode="auto">
            <a:xfrm flipH="1" flipV="1">
              <a:off x="4415" y="1848"/>
              <a:ext cx="32" cy="25"/>
            </a:xfrm>
            <a:prstGeom prst="line">
              <a:avLst/>
            </a:prstGeom>
            <a:noFill/>
            <a:ln w="10160">
              <a:solidFill>
                <a:srgbClr val="000000"/>
              </a:solidFill>
              <a:round/>
              <a:headEnd/>
              <a:tailEnd/>
            </a:ln>
          </p:spPr>
          <p:txBody>
            <a:bodyPr/>
            <a:lstStyle/>
            <a:p>
              <a:endParaRPr lang="ar-SA"/>
            </a:p>
          </p:txBody>
        </p:sp>
        <p:sp>
          <p:nvSpPr>
            <p:cNvPr id="22599" name="Line 73"/>
            <p:cNvSpPr>
              <a:spLocks noChangeShapeType="1"/>
            </p:cNvSpPr>
            <p:nvPr/>
          </p:nvSpPr>
          <p:spPr bwMode="auto">
            <a:xfrm>
              <a:off x="4447" y="1873"/>
              <a:ext cx="31" cy="25"/>
            </a:xfrm>
            <a:prstGeom prst="line">
              <a:avLst/>
            </a:prstGeom>
            <a:noFill/>
            <a:ln w="10160">
              <a:solidFill>
                <a:srgbClr val="000000"/>
              </a:solidFill>
              <a:round/>
              <a:headEnd/>
              <a:tailEnd/>
            </a:ln>
          </p:spPr>
          <p:txBody>
            <a:bodyPr/>
            <a:lstStyle/>
            <a:p>
              <a:endParaRPr lang="ar-SA"/>
            </a:p>
          </p:txBody>
        </p:sp>
        <p:sp>
          <p:nvSpPr>
            <p:cNvPr id="22600" name="Line 74"/>
            <p:cNvSpPr>
              <a:spLocks noChangeShapeType="1"/>
            </p:cNvSpPr>
            <p:nvPr/>
          </p:nvSpPr>
          <p:spPr bwMode="auto">
            <a:xfrm flipH="1">
              <a:off x="4415" y="1873"/>
              <a:ext cx="32" cy="25"/>
            </a:xfrm>
            <a:prstGeom prst="line">
              <a:avLst/>
            </a:prstGeom>
            <a:noFill/>
            <a:ln w="10160">
              <a:solidFill>
                <a:srgbClr val="000000"/>
              </a:solidFill>
              <a:round/>
              <a:headEnd/>
              <a:tailEnd/>
            </a:ln>
          </p:spPr>
          <p:txBody>
            <a:bodyPr/>
            <a:lstStyle/>
            <a:p>
              <a:endParaRPr lang="ar-SA"/>
            </a:p>
          </p:txBody>
        </p:sp>
        <p:sp>
          <p:nvSpPr>
            <p:cNvPr id="22601" name="Line 75"/>
            <p:cNvSpPr>
              <a:spLocks noChangeShapeType="1"/>
            </p:cNvSpPr>
            <p:nvPr/>
          </p:nvSpPr>
          <p:spPr bwMode="auto">
            <a:xfrm flipV="1">
              <a:off x="4447" y="1848"/>
              <a:ext cx="31" cy="25"/>
            </a:xfrm>
            <a:prstGeom prst="line">
              <a:avLst/>
            </a:prstGeom>
            <a:noFill/>
            <a:ln w="10160">
              <a:solidFill>
                <a:srgbClr val="000000"/>
              </a:solidFill>
              <a:round/>
              <a:headEnd/>
              <a:tailEnd/>
            </a:ln>
          </p:spPr>
          <p:txBody>
            <a:bodyPr/>
            <a:lstStyle/>
            <a:p>
              <a:endParaRPr lang="ar-SA"/>
            </a:p>
          </p:txBody>
        </p:sp>
        <p:sp>
          <p:nvSpPr>
            <p:cNvPr id="22602" name="Rectangle 76"/>
            <p:cNvSpPr>
              <a:spLocks noChangeArrowheads="1"/>
            </p:cNvSpPr>
            <p:nvPr/>
          </p:nvSpPr>
          <p:spPr bwMode="auto">
            <a:xfrm>
              <a:off x="5159" y="2381"/>
              <a:ext cx="110" cy="87"/>
            </a:xfrm>
            <a:prstGeom prst="rect">
              <a:avLst/>
            </a:prstGeom>
            <a:solidFill>
              <a:srgbClr val="000000"/>
            </a:solidFill>
            <a:ln w="9525">
              <a:noFill/>
              <a:miter lim="800000"/>
              <a:headEnd/>
              <a:tailEnd/>
            </a:ln>
          </p:spPr>
          <p:txBody>
            <a:bodyPr/>
            <a:lstStyle/>
            <a:p>
              <a:endParaRPr lang="ar-YE"/>
            </a:p>
          </p:txBody>
        </p:sp>
        <p:sp>
          <p:nvSpPr>
            <p:cNvPr id="22603" name="Line 77"/>
            <p:cNvSpPr>
              <a:spLocks noChangeShapeType="1"/>
            </p:cNvSpPr>
            <p:nvPr/>
          </p:nvSpPr>
          <p:spPr bwMode="auto">
            <a:xfrm flipH="1" flipV="1">
              <a:off x="5175" y="2394"/>
              <a:ext cx="31" cy="24"/>
            </a:xfrm>
            <a:prstGeom prst="line">
              <a:avLst/>
            </a:prstGeom>
            <a:noFill/>
            <a:ln w="10160">
              <a:solidFill>
                <a:srgbClr val="000000"/>
              </a:solidFill>
              <a:round/>
              <a:headEnd/>
              <a:tailEnd/>
            </a:ln>
          </p:spPr>
          <p:txBody>
            <a:bodyPr/>
            <a:lstStyle/>
            <a:p>
              <a:endParaRPr lang="ar-SA"/>
            </a:p>
          </p:txBody>
        </p:sp>
        <p:sp>
          <p:nvSpPr>
            <p:cNvPr id="22604" name="Line 78"/>
            <p:cNvSpPr>
              <a:spLocks noChangeShapeType="1"/>
            </p:cNvSpPr>
            <p:nvPr/>
          </p:nvSpPr>
          <p:spPr bwMode="auto">
            <a:xfrm>
              <a:off x="5206" y="2418"/>
              <a:ext cx="32" cy="25"/>
            </a:xfrm>
            <a:prstGeom prst="line">
              <a:avLst/>
            </a:prstGeom>
            <a:noFill/>
            <a:ln w="10160">
              <a:solidFill>
                <a:srgbClr val="000000"/>
              </a:solidFill>
              <a:round/>
              <a:headEnd/>
              <a:tailEnd/>
            </a:ln>
          </p:spPr>
          <p:txBody>
            <a:bodyPr/>
            <a:lstStyle/>
            <a:p>
              <a:endParaRPr lang="ar-SA"/>
            </a:p>
          </p:txBody>
        </p:sp>
        <p:sp>
          <p:nvSpPr>
            <p:cNvPr id="22605" name="Line 79"/>
            <p:cNvSpPr>
              <a:spLocks noChangeShapeType="1"/>
            </p:cNvSpPr>
            <p:nvPr/>
          </p:nvSpPr>
          <p:spPr bwMode="auto">
            <a:xfrm flipH="1">
              <a:off x="5175" y="2418"/>
              <a:ext cx="31" cy="25"/>
            </a:xfrm>
            <a:prstGeom prst="line">
              <a:avLst/>
            </a:prstGeom>
            <a:noFill/>
            <a:ln w="10160">
              <a:solidFill>
                <a:srgbClr val="000000"/>
              </a:solidFill>
              <a:round/>
              <a:headEnd/>
              <a:tailEnd/>
            </a:ln>
          </p:spPr>
          <p:txBody>
            <a:bodyPr/>
            <a:lstStyle/>
            <a:p>
              <a:endParaRPr lang="ar-SA"/>
            </a:p>
          </p:txBody>
        </p:sp>
        <p:sp>
          <p:nvSpPr>
            <p:cNvPr id="22606" name="Line 80"/>
            <p:cNvSpPr>
              <a:spLocks noChangeShapeType="1"/>
            </p:cNvSpPr>
            <p:nvPr/>
          </p:nvSpPr>
          <p:spPr bwMode="auto">
            <a:xfrm flipV="1">
              <a:off x="5206" y="2394"/>
              <a:ext cx="32" cy="24"/>
            </a:xfrm>
            <a:prstGeom prst="line">
              <a:avLst/>
            </a:prstGeom>
            <a:noFill/>
            <a:ln w="10160">
              <a:solidFill>
                <a:srgbClr val="000000"/>
              </a:solidFill>
              <a:round/>
              <a:headEnd/>
              <a:tailEnd/>
            </a:ln>
          </p:spPr>
          <p:txBody>
            <a:bodyPr/>
            <a:lstStyle/>
            <a:p>
              <a:endParaRPr lang="ar-SA"/>
            </a:p>
          </p:txBody>
        </p:sp>
        <p:sp>
          <p:nvSpPr>
            <p:cNvPr id="22607" name="Rectangle 81"/>
            <p:cNvSpPr>
              <a:spLocks noChangeArrowheads="1"/>
            </p:cNvSpPr>
            <p:nvPr/>
          </p:nvSpPr>
          <p:spPr bwMode="auto">
            <a:xfrm>
              <a:off x="5918" y="3051"/>
              <a:ext cx="111" cy="87"/>
            </a:xfrm>
            <a:prstGeom prst="rect">
              <a:avLst/>
            </a:prstGeom>
            <a:solidFill>
              <a:srgbClr val="000000"/>
            </a:solidFill>
            <a:ln w="9525">
              <a:noFill/>
              <a:miter lim="800000"/>
              <a:headEnd/>
              <a:tailEnd/>
            </a:ln>
          </p:spPr>
          <p:txBody>
            <a:bodyPr/>
            <a:lstStyle/>
            <a:p>
              <a:endParaRPr lang="ar-YE"/>
            </a:p>
          </p:txBody>
        </p:sp>
        <p:sp>
          <p:nvSpPr>
            <p:cNvPr id="22608" name="Line 82"/>
            <p:cNvSpPr>
              <a:spLocks noChangeShapeType="1"/>
            </p:cNvSpPr>
            <p:nvPr/>
          </p:nvSpPr>
          <p:spPr bwMode="auto">
            <a:xfrm flipH="1" flipV="1">
              <a:off x="5934" y="3063"/>
              <a:ext cx="32" cy="25"/>
            </a:xfrm>
            <a:prstGeom prst="line">
              <a:avLst/>
            </a:prstGeom>
            <a:noFill/>
            <a:ln w="10160">
              <a:solidFill>
                <a:srgbClr val="000000"/>
              </a:solidFill>
              <a:round/>
              <a:headEnd/>
              <a:tailEnd/>
            </a:ln>
          </p:spPr>
          <p:txBody>
            <a:bodyPr/>
            <a:lstStyle/>
            <a:p>
              <a:endParaRPr lang="ar-SA"/>
            </a:p>
          </p:txBody>
        </p:sp>
        <p:sp>
          <p:nvSpPr>
            <p:cNvPr id="22609" name="Line 83"/>
            <p:cNvSpPr>
              <a:spLocks noChangeShapeType="1"/>
            </p:cNvSpPr>
            <p:nvPr/>
          </p:nvSpPr>
          <p:spPr bwMode="auto">
            <a:xfrm>
              <a:off x="5966" y="3088"/>
              <a:ext cx="31" cy="25"/>
            </a:xfrm>
            <a:prstGeom prst="line">
              <a:avLst/>
            </a:prstGeom>
            <a:noFill/>
            <a:ln w="10160">
              <a:solidFill>
                <a:srgbClr val="000000"/>
              </a:solidFill>
              <a:round/>
              <a:headEnd/>
              <a:tailEnd/>
            </a:ln>
          </p:spPr>
          <p:txBody>
            <a:bodyPr/>
            <a:lstStyle/>
            <a:p>
              <a:endParaRPr lang="ar-SA"/>
            </a:p>
          </p:txBody>
        </p:sp>
        <p:sp>
          <p:nvSpPr>
            <p:cNvPr id="22610" name="Line 84"/>
            <p:cNvSpPr>
              <a:spLocks noChangeShapeType="1"/>
            </p:cNvSpPr>
            <p:nvPr/>
          </p:nvSpPr>
          <p:spPr bwMode="auto">
            <a:xfrm flipH="1">
              <a:off x="5934" y="3088"/>
              <a:ext cx="32" cy="25"/>
            </a:xfrm>
            <a:prstGeom prst="line">
              <a:avLst/>
            </a:prstGeom>
            <a:noFill/>
            <a:ln w="10160">
              <a:solidFill>
                <a:srgbClr val="000000"/>
              </a:solidFill>
              <a:round/>
              <a:headEnd/>
              <a:tailEnd/>
            </a:ln>
          </p:spPr>
          <p:txBody>
            <a:bodyPr/>
            <a:lstStyle/>
            <a:p>
              <a:endParaRPr lang="ar-SA"/>
            </a:p>
          </p:txBody>
        </p:sp>
        <p:sp>
          <p:nvSpPr>
            <p:cNvPr id="22611" name="Line 85"/>
            <p:cNvSpPr>
              <a:spLocks noChangeShapeType="1"/>
            </p:cNvSpPr>
            <p:nvPr/>
          </p:nvSpPr>
          <p:spPr bwMode="auto">
            <a:xfrm flipV="1">
              <a:off x="5966" y="3063"/>
              <a:ext cx="31" cy="25"/>
            </a:xfrm>
            <a:prstGeom prst="line">
              <a:avLst/>
            </a:prstGeom>
            <a:noFill/>
            <a:ln w="10160">
              <a:solidFill>
                <a:srgbClr val="000000"/>
              </a:solidFill>
              <a:round/>
              <a:headEnd/>
              <a:tailEnd/>
            </a:ln>
          </p:spPr>
          <p:txBody>
            <a:bodyPr/>
            <a:lstStyle/>
            <a:p>
              <a:endParaRPr lang="ar-SA"/>
            </a:p>
          </p:txBody>
        </p:sp>
        <p:sp>
          <p:nvSpPr>
            <p:cNvPr id="22612" name="Rectangle 86"/>
            <p:cNvSpPr>
              <a:spLocks noChangeArrowheads="1"/>
            </p:cNvSpPr>
            <p:nvPr/>
          </p:nvSpPr>
          <p:spPr bwMode="auto">
            <a:xfrm>
              <a:off x="6694" y="3857"/>
              <a:ext cx="110" cy="87"/>
            </a:xfrm>
            <a:prstGeom prst="rect">
              <a:avLst/>
            </a:prstGeom>
            <a:solidFill>
              <a:srgbClr val="000000"/>
            </a:solidFill>
            <a:ln w="9525">
              <a:noFill/>
              <a:miter lim="800000"/>
              <a:headEnd/>
              <a:tailEnd/>
            </a:ln>
          </p:spPr>
          <p:txBody>
            <a:bodyPr/>
            <a:lstStyle/>
            <a:p>
              <a:endParaRPr lang="ar-YE"/>
            </a:p>
          </p:txBody>
        </p:sp>
        <p:sp>
          <p:nvSpPr>
            <p:cNvPr id="22613" name="Line 87"/>
            <p:cNvSpPr>
              <a:spLocks noChangeShapeType="1"/>
            </p:cNvSpPr>
            <p:nvPr/>
          </p:nvSpPr>
          <p:spPr bwMode="auto">
            <a:xfrm flipH="1" flipV="1">
              <a:off x="6709" y="3869"/>
              <a:ext cx="32" cy="25"/>
            </a:xfrm>
            <a:prstGeom prst="line">
              <a:avLst/>
            </a:prstGeom>
            <a:noFill/>
            <a:ln w="10160">
              <a:solidFill>
                <a:srgbClr val="000000"/>
              </a:solidFill>
              <a:round/>
              <a:headEnd/>
              <a:tailEnd/>
            </a:ln>
          </p:spPr>
          <p:txBody>
            <a:bodyPr/>
            <a:lstStyle/>
            <a:p>
              <a:endParaRPr lang="ar-SA"/>
            </a:p>
          </p:txBody>
        </p:sp>
        <p:sp>
          <p:nvSpPr>
            <p:cNvPr id="22614" name="Line 88"/>
            <p:cNvSpPr>
              <a:spLocks noChangeShapeType="1"/>
            </p:cNvSpPr>
            <p:nvPr/>
          </p:nvSpPr>
          <p:spPr bwMode="auto">
            <a:xfrm>
              <a:off x="6741" y="3894"/>
              <a:ext cx="32" cy="25"/>
            </a:xfrm>
            <a:prstGeom prst="line">
              <a:avLst/>
            </a:prstGeom>
            <a:noFill/>
            <a:ln w="10160">
              <a:solidFill>
                <a:srgbClr val="000000"/>
              </a:solidFill>
              <a:round/>
              <a:headEnd/>
              <a:tailEnd/>
            </a:ln>
          </p:spPr>
          <p:txBody>
            <a:bodyPr/>
            <a:lstStyle/>
            <a:p>
              <a:endParaRPr lang="ar-SA"/>
            </a:p>
          </p:txBody>
        </p:sp>
        <p:sp>
          <p:nvSpPr>
            <p:cNvPr id="22615" name="Line 89"/>
            <p:cNvSpPr>
              <a:spLocks noChangeShapeType="1"/>
            </p:cNvSpPr>
            <p:nvPr/>
          </p:nvSpPr>
          <p:spPr bwMode="auto">
            <a:xfrm flipH="1">
              <a:off x="6709" y="3894"/>
              <a:ext cx="32" cy="25"/>
            </a:xfrm>
            <a:prstGeom prst="line">
              <a:avLst/>
            </a:prstGeom>
            <a:noFill/>
            <a:ln w="10160">
              <a:solidFill>
                <a:srgbClr val="000000"/>
              </a:solidFill>
              <a:round/>
              <a:headEnd/>
              <a:tailEnd/>
            </a:ln>
          </p:spPr>
          <p:txBody>
            <a:bodyPr/>
            <a:lstStyle/>
            <a:p>
              <a:endParaRPr lang="ar-SA"/>
            </a:p>
          </p:txBody>
        </p:sp>
        <p:sp>
          <p:nvSpPr>
            <p:cNvPr id="22616" name="Line 90"/>
            <p:cNvSpPr>
              <a:spLocks noChangeShapeType="1"/>
            </p:cNvSpPr>
            <p:nvPr/>
          </p:nvSpPr>
          <p:spPr bwMode="auto">
            <a:xfrm flipV="1">
              <a:off x="6741" y="3869"/>
              <a:ext cx="32" cy="25"/>
            </a:xfrm>
            <a:prstGeom prst="line">
              <a:avLst/>
            </a:prstGeom>
            <a:noFill/>
            <a:ln w="10160">
              <a:solidFill>
                <a:srgbClr val="000000"/>
              </a:solidFill>
              <a:round/>
              <a:headEnd/>
              <a:tailEnd/>
            </a:ln>
          </p:spPr>
          <p:txBody>
            <a:bodyPr/>
            <a:lstStyle/>
            <a:p>
              <a:endParaRPr lang="ar-SA"/>
            </a:p>
          </p:txBody>
        </p:sp>
        <p:sp>
          <p:nvSpPr>
            <p:cNvPr id="22617" name="Rectangle 91"/>
            <p:cNvSpPr>
              <a:spLocks noChangeArrowheads="1"/>
            </p:cNvSpPr>
            <p:nvPr/>
          </p:nvSpPr>
          <p:spPr bwMode="auto">
            <a:xfrm>
              <a:off x="3497" y="184"/>
              <a:ext cx="165" cy="114"/>
            </a:xfrm>
            <a:prstGeom prst="rect">
              <a:avLst/>
            </a:prstGeom>
            <a:noFill/>
            <a:ln w="9525">
              <a:noFill/>
              <a:miter lim="800000"/>
              <a:headEnd/>
              <a:tailEnd/>
            </a:ln>
          </p:spPr>
          <p:txBody>
            <a:bodyPr wrap="none" lIns="0" tIns="0" rIns="0" bIns="0">
              <a:spAutoFit/>
            </a:bodyPr>
            <a:lstStyle/>
            <a:p>
              <a:r>
                <a:rPr lang="en-US" sz="700" b="1">
                  <a:solidFill>
                    <a:srgbClr val="000000"/>
                  </a:solidFill>
                  <a:latin typeface="Arial" pitchFamily="34" charset="0"/>
                </a:rPr>
                <a:t>B,A</a:t>
              </a:r>
              <a:endParaRPr lang="en-US">
                <a:latin typeface="Arial" pitchFamily="34" charset="0"/>
              </a:endParaRPr>
            </a:p>
          </p:txBody>
        </p:sp>
        <p:sp>
          <p:nvSpPr>
            <p:cNvPr id="22618" name="Rectangle 92"/>
            <p:cNvSpPr>
              <a:spLocks noChangeArrowheads="1"/>
            </p:cNvSpPr>
            <p:nvPr/>
          </p:nvSpPr>
          <p:spPr bwMode="auto">
            <a:xfrm>
              <a:off x="2543" y="4486"/>
              <a:ext cx="3060" cy="435"/>
            </a:xfrm>
            <a:prstGeom prst="rect">
              <a:avLst/>
            </a:prstGeom>
            <a:noFill/>
            <a:ln w="9525">
              <a:noFill/>
              <a:miter lim="800000"/>
              <a:headEnd/>
              <a:tailEnd/>
            </a:ln>
          </p:spPr>
          <p:txBody>
            <a:bodyPr lIns="0" tIns="0" rIns="0" bIns="0"/>
            <a:lstStyle/>
            <a:p>
              <a:r>
                <a:rPr lang="ar-SA" sz="1400" b="1" dirty="0">
                  <a:solidFill>
                    <a:srgbClr val="000000"/>
                  </a:solidFill>
                  <a:latin typeface="Arial" pitchFamily="34" charset="0"/>
                </a:rPr>
                <a:t>شكل رقم </a:t>
              </a:r>
              <a:r>
                <a:rPr lang="ar-SA" sz="1400" b="1" dirty="0" smtClean="0">
                  <a:solidFill>
                    <a:srgbClr val="000000"/>
                  </a:solidFill>
                  <a:latin typeface="Arial" pitchFamily="34" charset="0"/>
                </a:rPr>
                <a:t>(</a:t>
              </a:r>
              <a:r>
                <a:rPr lang="en-US" sz="1400" b="1" dirty="0" smtClean="0">
                  <a:solidFill>
                    <a:srgbClr val="000000"/>
                  </a:solidFill>
                  <a:latin typeface="Arial" pitchFamily="34" charset="0"/>
                </a:rPr>
                <a:t>10-2</a:t>
              </a:r>
              <a:r>
                <a:rPr lang="ar-SA" sz="1400" b="1" dirty="0" smtClean="0">
                  <a:solidFill>
                    <a:srgbClr val="000000"/>
                  </a:solidFill>
                  <a:latin typeface="Arial" pitchFamily="34" charset="0"/>
                </a:rPr>
                <a:t>)منحنى </a:t>
              </a:r>
              <a:r>
                <a:rPr lang="ar-SA" sz="1400" b="1" dirty="0">
                  <a:solidFill>
                    <a:srgbClr val="000000"/>
                  </a:solidFill>
                  <a:latin typeface="Arial" pitchFamily="34" charset="0"/>
                </a:rPr>
                <a:t>الإمكانيات للدوال </a:t>
              </a:r>
              <a:endParaRPr lang="en-US" sz="4400" dirty="0">
                <a:latin typeface="Arial" pitchFamily="34" charset="0"/>
              </a:endParaRPr>
            </a:p>
          </p:txBody>
        </p:sp>
        <p:sp>
          <p:nvSpPr>
            <p:cNvPr id="22619" name="Rectangle 93"/>
            <p:cNvSpPr>
              <a:spLocks noChangeArrowheads="1"/>
            </p:cNvSpPr>
            <p:nvPr/>
          </p:nvSpPr>
          <p:spPr bwMode="auto">
            <a:xfrm>
              <a:off x="1617" y="1377"/>
              <a:ext cx="214"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0, 36</a:t>
              </a:r>
              <a:endParaRPr lang="en-US">
                <a:latin typeface="Arial" pitchFamily="34" charset="0"/>
              </a:endParaRPr>
            </a:p>
          </p:txBody>
        </p:sp>
        <p:sp>
          <p:nvSpPr>
            <p:cNvPr id="22620" name="Rectangle 94"/>
            <p:cNvSpPr>
              <a:spLocks noChangeArrowheads="1"/>
            </p:cNvSpPr>
            <p:nvPr/>
          </p:nvSpPr>
          <p:spPr bwMode="auto">
            <a:xfrm>
              <a:off x="2395" y="1773"/>
              <a:ext cx="214"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7, 30</a:t>
              </a:r>
              <a:endParaRPr lang="en-US">
                <a:latin typeface="Arial" pitchFamily="34" charset="0"/>
              </a:endParaRPr>
            </a:p>
          </p:txBody>
        </p:sp>
        <p:sp>
          <p:nvSpPr>
            <p:cNvPr id="22621" name="Rectangle 95"/>
            <p:cNvSpPr>
              <a:spLocks noChangeArrowheads="1"/>
            </p:cNvSpPr>
            <p:nvPr/>
          </p:nvSpPr>
          <p:spPr bwMode="auto">
            <a:xfrm>
              <a:off x="3177" y="2319"/>
              <a:ext cx="267"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13, 22</a:t>
              </a:r>
              <a:endParaRPr lang="en-US">
                <a:latin typeface="Arial" pitchFamily="34" charset="0"/>
              </a:endParaRPr>
            </a:p>
          </p:txBody>
        </p:sp>
        <p:sp>
          <p:nvSpPr>
            <p:cNvPr id="22622" name="Rectangle 96"/>
            <p:cNvSpPr>
              <a:spLocks noChangeArrowheads="1"/>
            </p:cNvSpPr>
            <p:nvPr/>
          </p:nvSpPr>
          <p:spPr bwMode="auto">
            <a:xfrm>
              <a:off x="3938" y="2989"/>
              <a:ext cx="267"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18, 12</a:t>
              </a:r>
              <a:endParaRPr lang="en-US">
                <a:latin typeface="Arial" pitchFamily="34" charset="0"/>
              </a:endParaRPr>
            </a:p>
          </p:txBody>
        </p:sp>
        <p:sp>
          <p:nvSpPr>
            <p:cNvPr id="22623" name="Rectangle 97"/>
            <p:cNvSpPr>
              <a:spLocks noChangeArrowheads="1"/>
            </p:cNvSpPr>
            <p:nvPr/>
          </p:nvSpPr>
          <p:spPr bwMode="auto">
            <a:xfrm>
              <a:off x="4685" y="3795"/>
              <a:ext cx="214"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22, 0</a:t>
              </a:r>
              <a:endParaRPr lang="en-US">
                <a:latin typeface="Arial" pitchFamily="34" charset="0"/>
              </a:endParaRPr>
            </a:p>
          </p:txBody>
        </p:sp>
        <p:sp>
          <p:nvSpPr>
            <p:cNvPr id="22624" name="Rectangle 98"/>
            <p:cNvSpPr>
              <a:spLocks noChangeArrowheads="1"/>
            </p:cNvSpPr>
            <p:nvPr/>
          </p:nvSpPr>
          <p:spPr bwMode="auto">
            <a:xfrm>
              <a:off x="5446" y="3795"/>
              <a:ext cx="215"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25, 0</a:t>
              </a:r>
              <a:endParaRPr lang="en-US">
                <a:latin typeface="Arial" pitchFamily="34" charset="0"/>
              </a:endParaRPr>
            </a:p>
          </p:txBody>
        </p:sp>
        <p:sp>
          <p:nvSpPr>
            <p:cNvPr id="22625" name="Rectangle 99"/>
            <p:cNvSpPr>
              <a:spLocks noChangeArrowheads="1"/>
            </p:cNvSpPr>
            <p:nvPr/>
          </p:nvSpPr>
          <p:spPr bwMode="auto">
            <a:xfrm>
              <a:off x="6204" y="3795"/>
              <a:ext cx="214"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27, 0</a:t>
              </a:r>
              <a:endParaRPr lang="en-US">
                <a:latin typeface="Arial" pitchFamily="34" charset="0"/>
              </a:endParaRPr>
            </a:p>
          </p:txBody>
        </p:sp>
        <p:sp>
          <p:nvSpPr>
            <p:cNvPr id="22626" name="Rectangle 100"/>
            <p:cNvSpPr>
              <a:spLocks noChangeArrowheads="1"/>
            </p:cNvSpPr>
            <p:nvPr/>
          </p:nvSpPr>
          <p:spPr bwMode="auto">
            <a:xfrm>
              <a:off x="6982" y="3795"/>
              <a:ext cx="215"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28, 0</a:t>
              </a:r>
              <a:endParaRPr lang="en-US">
                <a:latin typeface="Arial" pitchFamily="34" charset="0"/>
              </a:endParaRPr>
            </a:p>
          </p:txBody>
        </p:sp>
        <p:sp>
          <p:nvSpPr>
            <p:cNvPr id="22627" name="Rectangle 101"/>
            <p:cNvSpPr>
              <a:spLocks noChangeArrowheads="1"/>
            </p:cNvSpPr>
            <p:nvPr/>
          </p:nvSpPr>
          <p:spPr bwMode="auto">
            <a:xfrm>
              <a:off x="1617" y="904"/>
              <a:ext cx="214"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0, 43</a:t>
              </a:r>
              <a:endParaRPr lang="en-US">
                <a:latin typeface="Arial" pitchFamily="34" charset="0"/>
              </a:endParaRPr>
            </a:p>
          </p:txBody>
        </p:sp>
        <p:sp>
          <p:nvSpPr>
            <p:cNvPr id="22628" name="Rectangle 102"/>
            <p:cNvSpPr>
              <a:spLocks noChangeArrowheads="1"/>
            </p:cNvSpPr>
            <p:nvPr/>
          </p:nvSpPr>
          <p:spPr bwMode="auto">
            <a:xfrm>
              <a:off x="2395" y="967"/>
              <a:ext cx="214"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7, 42</a:t>
              </a:r>
              <a:endParaRPr lang="en-US">
                <a:latin typeface="Arial" pitchFamily="34" charset="0"/>
              </a:endParaRPr>
            </a:p>
          </p:txBody>
        </p:sp>
        <p:sp>
          <p:nvSpPr>
            <p:cNvPr id="22629" name="Rectangle 103"/>
            <p:cNvSpPr>
              <a:spLocks noChangeArrowheads="1"/>
            </p:cNvSpPr>
            <p:nvPr/>
          </p:nvSpPr>
          <p:spPr bwMode="auto">
            <a:xfrm>
              <a:off x="3177" y="1103"/>
              <a:ext cx="267"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13, 40</a:t>
              </a:r>
              <a:endParaRPr lang="en-US">
                <a:latin typeface="Arial" pitchFamily="34" charset="0"/>
              </a:endParaRPr>
            </a:p>
          </p:txBody>
        </p:sp>
        <p:sp>
          <p:nvSpPr>
            <p:cNvPr id="22630" name="Rectangle 104"/>
            <p:cNvSpPr>
              <a:spLocks noChangeArrowheads="1"/>
            </p:cNvSpPr>
            <p:nvPr/>
          </p:nvSpPr>
          <p:spPr bwMode="auto">
            <a:xfrm>
              <a:off x="3938" y="1377"/>
              <a:ext cx="267"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18, 36</a:t>
              </a:r>
              <a:endParaRPr lang="en-US">
                <a:latin typeface="Arial" pitchFamily="34" charset="0"/>
              </a:endParaRPr>
            </a:p>
          </p:txBody>
        </p:sp>
        <p:sp>
          <p:nvSpPr>
            <p:cNvPr id="22631" name="Rectangle 105"/>
            <p:cNvSpPr>
              <a:spLocks noChangeArrowheads="1"/>
            </p:cNvSpPr>
            <p:nvPr/>
          </p:nvSpPr>
          <p:spPr bwMode="auto">
            <a:xfrm>
              <a:off x="4711" y="1773"/>
              <a:ext cx="267"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22, 30</a:t>
              </a:r>
              <a:endParaRPr lang="en-US">
                <a:latin typeface="Arial" pitchFamily="34" charset="0"/>
              </a:endParaRPr>
            </a:p>
          </p:txBody>
        </p:sp>
        <p:sp>
          <p:nvSpPr>
            <p:cNvPr id="22632" name="Rectangle 106"/>
            <p:cNvSpPr>
              <a:spLocks noChangeArrowheads="1"/>
            </p:cNvSpPr>
            <p:nvPr/>
          </p:nvSpPr>
          <p:spPr bwMode="auto">
            <a:xfrm>
              <a:off x="5472" y="2319"/>
              <a:ext cx="267"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25, 22</a:t>
              </a:r>
              <a:endParaRPr lang="en-US">
                <a:latin typeface="Arial" pitchFamily="34" charset="0"/>
              </a:endParaRPr>
            </a:p>
          </p:txBody>
        </p:sp>
        <p:sp>
          <p:nvSpPr>
            <p:cNvPr id="22633" name="Rectangle 107"/>
            <p:cNvSpPr>
              <a:spLocks noChangeArrowheads="1"/>
            </p:cNvSpPr>
            <p:nvPr/>
          </p:nvSpPr>
          <p:spPr bwMode="auto">
            <a:xfrm>
              <a:off x="6231" y="2989"/>
              <a:ext cx="268"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27, 12</a:t>
              </a:r>
              <a:endParaRPr lang="en-US">
                <a:latin typeface="Arial" pitchFamily="34" charset="0"/>
              </a:endParaRPr>
            </a:p>
          </p:txBody>
        </p:sp>
        <p:sp>
          <p:nvSpPr>
            <p:cNvPr id="22634" name="Rectangle 108"/>
            <p:cNvSpPr>
              <a:spLocks noChangeArrowheads="1"/>
            </p:cNvSpPr>
            <p:nvPr/>
          </p:nvSpPr>
          <p:spPr bwMode="auto">
            <a:xfrm>
              <a:off x="6982" y="3795"/>
              <a:ext cx="215"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28, 0</a:t>
              </a:r>
              <a:endParaRPr lang="en-US">
                <a:latin typeface="Arial" pitchFamily="34" charset="0"/>
              </a:endParaRPr>
            </a:p>
          </p:txBody>
        </p:sp>
        <p:sp>
          <p:nvSpPr>
            <p:cNvPr id="22635" name="Rectangle 109"/>
            <p:cNvSpPr>
              <a:spLocks noChangeArrowheads="1"/>
            </p:cNvSpPr>
            <p:nvPr/>
          </p:nvSpPr>
          <p:spPr bwMode="auto">
            <a:xfrm>
              <a:off x="753" y="3795"/>
              <a:ext cx="53"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0</a:t>
              </a:r>
              <a:endParaRPr lang="en-US">
                <a:latin typeface="Arial" pitchFamily="34" charset="0"/>
              </a:endParaRPr>
            </a:p>
          </p:txBody>
        </p:sp>
        <p:sp>
          <p:nvSpPr>
            <p:cNvPr id="22636" name="Rectangle 110"/>
            <p:cNvSpPr>
              <a:spLocks noChangeArrowheads="1"/>
            </p:cNvSpPr>
            <p:nvPr/>
          </p:nvSpPr>
          <p:spPr bwMode="auto">
            <a:xfrm>
              <a:off x="753" y="3459"/>
              <a:ext cx="53"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5</a:t>
              </a:r>
              <a:endParaRPr lang="en-US">
                <a:latin typeface="Arial" pitchFamily="34" charset="0"/>
              </a:endParaRPr>
            </a:p>
          </p:txBody>
        </p:sp>
        <p:sp>
          <p:nvSpPr>
            <p:cNvPr id="22637" name="Rectangle 111"/>
            <p:cNvSpPr>
              <a:spLocks noChangeArrowheads="1"/>
            </p:cNvSpPr>
            <p:nvPr/>
          </p:nvSpPr>
          <p:spPr bwMode="auto">
            <a:xfrm>
              <a:off x="667" y="3127"/>
              <a:ext cx="106"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10</a:t>
              </a:r>
              <a:endParaRPr lang="en-US">
                <a:latin typeface="Arial" pitchFamily="34" charset="0"/>
              </a:endParaRPr>
            </a:p>
          </p:txBody>
        </p:sp>
        <p:sp>
          <p:nvSpPr>
            <p:cNvPr id="22638" name="Rectangle 112"/>
            <p:cNvSpPr>
              <a:spLocks noChangeArrowheads="1"/>
            </p:cNvSpPr>
            <p:nvPr/>
          </p:nvSpPr>
          <p:spPr bwMode="auto">
            <a:xfrm>
              <a:off x="667" y="2790"/>
              <a:ext cx="106"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15</a:t>
              </a:r>
              <a:endParaRPr lang="en-US">
                <a:latin typeface="Arial" pitchFamily="34" charset="0"/>
              </a:endParaRPr>
            </a:p>
          </p:txBody>
        </p:sp>
        <p:sp>
          <p:nvSpPr>
            <p:cNvPr id="22639" name="Rectangle 113"/>
            <p:cNvSpPr>
              <a:spLocks noChangeArrowheads="1"/>
            </p:cNvSpPr>
            <p:nvPr/>
          </p:nvSpPr>
          <p:spPr bwMode="auto">
            <a:xfrm>
              <a:off x="667" y="2456"/>
              <a:ext cx="106"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20</a:t>
              </a:r>
              <a:endParaRPr lang="en-US">
                <a:latin typeface="Arial" pitchFamily="34" charset="0"/>
              </a:endParaRPr>
            </a:p>
          </p:txBody>
        </p:sp>
        <p:sp>
          <p:nvSpPr>
            <p:cNvPr id="22640" name="Rectangle 114"/>
            <p:cNvSpPr>
              <a:spLocks noChangeArrowheads="1"/>
            </p:cNvSpPr>
            <p:nvPr/>
          </p:nvSpPr>
          <p:spPr bwMode="auto">
            <a:xfrm>
              <a:off x="667" y="2122"/>
              <a:ext cx="106" cy="114"/>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25</a:t>
              </a:r>
              <a:endParaRPr lang="en-US">
                <a:latin typeface="Arial" pitchFamily="34" charset="0"/>
              </a:endParaRPr>
            </a:p>
          </p:txBody>
        </p:sp>
        <p:sp>
          <p:nvSpPr>
            <p:cNvPr id="22641" name="Rectangle 115"/>
            <p:cNvSpPr>
              <a:spLocks noChangeArrowheads="1"/>
            </p:cNvSpPr>
            <p:nvPr/>
          </p:nvSpPr>
          <p:spPr bwMode="auto">
            <a:xfrm>
              <a:off x="667" y="1773"/>
              <a:ext cx="106"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30</a:t>
              </a:r>
              <a:endParaRPr lang="en-US">
                <a:latin typeface="Arial" pitchFamily="34" charset="0"/>
              </a:endParaRPr>
            </a:p>
          </p:txBody>
        </p:sp>
        <p:sp>
          <p:nvSpPr>
            <p:cNvPr id="22642" name="Rectangle 116"/>
            <p:cNvSpPr>
              <a:spLocks noChangeArrowheads="1"/>
            </p:cNvSpPr>
            <p:nvPr/>
          </p:nvSpPr>
          <p:spPr bwMode="auto">
            <a:xfrm>
              <a:off x="667" y="1439"/>
              <a:ext cx="106"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35</a:t>
              </a:r>
              <a:endParaRPr lang="en-US">
                <a:latin typeface="Arial" pitchFamily="34" charset="0"/>
              </a:endParaRPr>
            </a:p>
          </p:txBody>
        </p:sp>
        <p:sp>
          <p:nvSpPr>
            <p:cNvPr id="22643" name="Rectangle 117"/>
            <p:cNvSpPr>
              <a:spLocks noChangeArrowheads="1"/>
            </p:cNvSpPr>
            <p:nvPr/>
          </p:nvSpPr>
          <p:spPr bwMode="auto">
            <a:xfrm>
              <a:off x="667" y="1103"/>
              <a:ext cx="106" cy="115"/>
            </a:xfrm>
            <a:prstGeom prst="rect">
              <a:avLst/>
            </a:prstGeom>
            <a:noFill/>
            <a:ln w="9525">
              <a:noFill/>
              <a:miter lim="800000"/>
              <a:headEnd/>
              <a:tailEnd/>
            </a:ln>
          </p:spPr>
          <p:txBody>
            <a:bodyPr wrap="none" lIns="0" tIns="0" rIns="0" bIns="0">
              <a:spAutoFit/>
            </a:bodyPr>
            <a:lstStyle/>
            <a:p>
              <a:r>
                <a:rPr lang="en-US" sz="700" dirty="0">
                  <a:solidFill>
                    <a:srgbClr val="000000"/>
                  </a:solidFill>
                  <a:latin typeface="Arial" pitchFamily="34" charset="0"/>
                </a:rPr>
                <a:t>40</a:t>
              </a:r>
              <a:endParaRPr lang="en-US" dirty="0">
                <a:latin typeface="Arial" pitchFamily="34" charset="0"/>
              </a:endParaRPr>
            </a:p>
          </p:txBody>
        </p:sp>
        <p:sp>
          <p:nvSpPr>
            <p:cNvPr id="22644" name="Rectangle 118"/>
            <p:cNvSpPr>
              <a:spLocks noChangeArrowheads="1"/>
            </p:cNvSpPr>
            <p:nvPr/>
          </p:nvSpPr>
          <p:spPr bwMode="auto">
            <a:xfrm>
              <a:off x="667" y="768"/>
              <a:ext cx="106"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45</a:t>
              </a:r>
              <a:endParaRPr lang="en-US">
                <a:latin typeface="Arial" pitchFamily="34" charset="0"/>
              </a:endParaRPr>
            </a:p>
          </p:txBody>
        </p:sp>
        <p:sp>
          <p:nvSpPr>
            <p:cNvPr id="22645" name="Rectangle 119"/>
            <p:cNvSpPr>
              <a:spLocks noChangeArrowheads="1"/>
            </p:cNvSpPr>
            <p:nvPr/>
          </p:nvSpPr>
          <p:spPr bwMode="auto">
            <a:xfrm>
              <a:off x="667" y="436"/>
              <a:ext cx="106"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50</a:t>
              </a:r>
              <a:endParaRPr lang="en-US">
                <a:latin typeface="Arial" pitchFamily="34" charset="0"/>
              </a:endParaRPr>
            </a:p>
          </p:txBody>
        </p:sp>
        <p:sp>
          <p:nvSpPr>
            <p:cNvPr id="22646" name="Rectangle 120"/>
            <p:cNvSpPr>
              <a:spLocks noChangeArrowheads="1"/>
            </p:cNvSpPr>
            <p:nvPr/>
          </p:nvSpPr>
          <p:spPr bwMode="auto">
            <a:xfrm>
              <a:off x="1354" y="4030"/>
              <a:ext cx="53"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0</a:t>
              </a:r>
              <a:endParaRPr lang="en-US">
                <a:latin typeface="Arial" pitchFamily="34" charset="0"/>
              </a:endParaRPr>
            </a:p>
          </p:txBody>
        </p:sp>
        <p:sp>
          <p:nvSpPr>
            <p:cNvPr id="22647" name="Rectangle 121"/>
            <p:cNvSpPr>
              <a:spLocks noChangeArrowheads="1"/>
            </p:cNvSpPr>
            <p:nvPr/>
          </p:nvSpPr>
          <p:spPr bwMode="auto">
            <a:xfrm>
              <a:off x="2129" y="4030"/>
              <a:ext cx="53"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7</a:t>
              </a:r>
              <a:endParaRPr lang="en-US">
                <a:latin typeface="Arial" pitchFamily="34" charset="0"/>
              </a:endParaRPr>
            </a:p>
          </p:txBody>
        </p:sp>
        <p:sp>
          <p:nvSpPr>
            <p:cNvPr id="22648" name="Rectangle 122"/>
            <p:cNvSpPr>
              <a:spLocks noChangeArrowheads="1"/>
            </p:cNvSpPr>
            <p:nvPr/>
          </p:nvSpPr>
          <p:spPr bwMode="auto">
            <a:xfrm>
              <a:off x="2853" y="4030"/>
              <a:ext cx="106"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13</a:t>
              </a:r>
              <a:endParaRPr lang="en-US">
                <a:latin typeface="Arial" pitchFamily="34" charset="0"/>
              </a:endParaRPr>
            </a:p>
          </p:txBody>
        </p:sp>
        <p:sp>
          <p:nvSpPr>
            <p:cNvPr id="22649" name="Rectangle 123"/>
            <p:cNvSpPr>
              <a:spLocks noChangeArrowheads="1"/>
            </p:cNvSpPr>
            <p:nvPr/>
          </p:nvSpPr>
          <p:spPr bwMode="auto">
            <a:xfrm>
              <a:off x="3609" y="4030"/>
              <a:ext cx="106"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18</a:t>
              </a:r>
              <a:endParaRPr lang="en-US">
                <a:latin typeface="Arial" pitchFamily="34" charset="0"/>
              </a:endParaRPr>
            </a:p>
          </p:txBody>
        </p:sp>
        <p:sp>
          <p:nvSpPr>
            <p:cNvPr id="22650" name="Rectangle 124"/>
            <p:cNvSpPr>
              <a:spLocks noChangeArrowheads="1"/>
            </p:cNvSpPr>
            <p:nvPr/>
          </p:nvSpPr>
          <p:spPr bwMode="auto">
            <a:xfrm>
              <a:off x="4389" y="4030"/>
              <a:ext cx="106"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22</a:t>
              </a:r>
              <a:endParaRPr lang="en-US">
                <a:latin typeface="Arial" pitchFamily="34" charset="0"/>
              </a:endParaRPr>
            </a:p>
          </p:txBody>
        </p:sp>
        <p:sp>
          <p:nvSpPr>
            <p:cNvPr id="22651" name="Rectangle 125"/>
            <p:cNvSpPr>
              <a:spLocks noChangeArrowheads="1"/>
            </p:cNvSpPr>
            <p:nvPr/>
          </p:nvSpPr>
          <p:spPr bwMode="auto">
            <a:xfrm>
              <a:off x="5145" y="4030"/>
              <a:ext cx="106"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25</a:t>
              </a:r>
              <a:endParaRPr lang="en-US">
                <a:latin typeface="Arial" pitchFamily="34" charset="0"/>
              </a:endParaRPr>
            </a:p>
          </p:txBody>
        </p:sp>
        <p:sp>
          <p:nvSpPr>
            <p:cNvPr id="22652" name="Rectangle 126"/>
            <p:cNvSpPr>
              <a:spLocks noChangeArrowheads="1"/>
            </p:cNvSpPr>
            <p:nvPr/>
          </p:nvSpPr>
          <p:spPr bwMode="auto">
            <a:xfrm>
              <a:off x="5904" y="4030"/>
              <a:ext cx="106"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27</a:t>
              </a:r>
              <a:endParaRPr lang="en-US">
                <a:latin typeface="Arial" pitchFamily="34" charset="0"/>
              </a:endParaRPr>
            </a:p>
          </p:txBody>
        </p:sp>
        <p:sp>
          <p:nvSpPr>
            <p:cNvPr id="22653" name="Rectangle 127"/>
            <p:cNvSpPr>
              <a:spLocks noChangeArrowheads="1"/>
            </p:cNvSpPr>
            <p:nvPr/>
          </p:nvSpPr>
          <p:spPr bwMode="auto">
            <a:xfrm>
              <a:off x="6679" y="4030"/>
              <a:ext cx="106"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28</a:t>
              </a:r>
              <a:endParaRPr lang="en-US">
                <a:latin typeface="Arial" pitchFamily="34" charset="0"/>
              </a:endParaRPr>
            </a:p>
          </p:txBody>
        </p:sp>
        <p:sp>
          <p:nvSpPr>
            <p:cNvPr id="22654" name="Rectangle 128"/>
            <p:cNvSpPr>
              <a:spLocks noChangeArrowheads="1"/>
            </p:cNvSpPr>
            <p:nvPr/>
          </p:nvSpPr>
          <p:spPr bwMode="auto">
            <a:xfrm>
              <a:off x="4027" y="4154"/>
              <a:ext cx="151" cy="147"/>
            </a:xfrm>
            <a:prstGeom prst="rect">
              <a:avLst/>
            </a:prstGeom>
            <a:noFill/>
            <a:ln w="9525">
              <a:noFill/>
              <a:miter lim="800000"/>
              <a:headEnd/>
              <a:tailEnd/>
            </a:ln>
          </p:spPr>
          <p:txBody>
            <a:bodyPr wrap="none" lIns="0" tIns="0" rIns="0" bIns="0">
              <a:spAutoFit/>
            </a:bodyPr>
            <a:lstStyle/>
            <a:p>
              <a:r>
                <a:rPr lang="en-US" sz="900" b="1">
                  <a:solidFill>
                    <a:srgbClr val="000000"/>
                  </a:solidFill>
                  <a:latin typeface="Arial" pitchFamily="34" charset="0"/>
                </a:rPr>
                <a:t>Y1</a:t>
              </a:r>
              <a:endParaRPr lang="en-US">
                <a:latin typeface="Arial" pitchFamily="34" charset="0"/>
              </a:endParaRPr>
            </a:p>
          </p:txBody>
        </p:sp>
        <p:sp>
          <p:nvSpPr>
            <p:cNvPr id="22655" name="Rectangle 129"/>
            <p:cNvSpPr>
              <a:spLocks noChangeArrowheads="1"/>
            </p:cNvSpPr>
            <p:nvPr/>
          </p:nvSpPr>
          <p:spPr bwMode="auto">
            <a:xfrm rot="16200000">
              <a:off x="358" y="1940"/>
              <a:ext cx="151" cy="147"/>
            </a:xfrm>
            <a:prstGeom prst="rect">
              <a:avLst/>
            </a:prstGeom>
            <a:noFill/>
            <a:ln w="9525">
              <a:noFill/>
              <a:miter lim="800000"/>
              <a:headEnd/>
              <a:tailEnd/>
            </a:ln>
          </p:spPr>
          <p:txBody>
            <a:bodyPr wrap="none" lIns="0" tIns="0" rIns="0" bIns="0">
              <a:spAutoFit/>
            </a:bodyPr>
            <a:lstStyle/>
            <a:p>
              <a:r>
                <a:rPr lang="en-US" sz="900" b="1" dirty="0">
                  <a:solidFill>
                    <a:srgbClr val="000000"/>
                  </a:solidFill>
                  <a:latin typeface="Arial" pitchFamily="34" charset="0"/>
                </a:rPr>
                <a:t>Y2</a:t>
              </a:r>
              <a:endParaRPr lang="en-US" dirty="0">
                <a:latin typeface="Arial" pitchFamily="34" charset="0"/>
              </a:endParaRPr>
            </a:p>
          </p:txBody>
        </p:sp>
        <p:sp>
          <p:nvSpPr>
            <p:cNvPr id="22656" name="Rectangle 130"/>
            <p:cNvSpPr>
              <a:spLocks noChangeArrowheads="1"/>
            </p:cNvSpPr>
            <p:nvPr/>
          </p:nvSpPr>
          <p:spPr bwMode="auto">
            <a:xfrm>
              <a:off x="7340" y="1958"/>
              <a:ext cx="1060" cy="1674"/>
            </a:xfrm>
            <a:prstGeom prst="rect">
              <a:avLst/>
            </a:prstGeom>
            <a:solidFill>
              <a:srgbClr val="FFFFFF"/>
            </a:solidFill>
            <a:ln w="0">
              <a:solidFill>
                <a:srgbClr val="000000"/>
              </a:solidFill>
              <a:miter lim="800000"/>
              <a:headEnd/>
              <a:tailEnd/>
            </a:ln>
          </p:spPr>
          <p:txBody>
            <a:bodyPr/>
            <a:lstStyle/>
            <a:p>
              <a:endParaRPr lang="ar-YE"/>
            </a:p>
          </p:txBody>
        </p:sp>
        <p:sp>
          <p:nvSpPr>
            <p:cNvPr id="22657" name="Line 131"/>
            <p:cNvSpPr>
              <a:spLocks noChangeShapeType="1"/>
            </p:cNvSpPr>
            <p:nvPr/>
          </p:nvSpPr>
          <p:spPr bwMode="auto">
            <a:xfrm>
              <a:off x="7501" y="2059"/>
              <a:ext cx="395" cy="1"/>
            </a:xfrm>
            <a:prstGeom prst="line">
              <a:avLst/>
            </a:prstGeom>
            <a:noFill/>
            <a:ln w="10160">
              <a:solidFill>
                <a:srgbClr val="000000"/>
              </a:solidFill>
              <a:round/>
              <a:headEnd/>
              <a:tailEnd/>
            </a:ln>
          </p:spPr>
          <p:txBody>
            <a:bodyPr/>
            <a:lstStyle/>
            <a:p>
              <a:endParaRPr lang="ar-SA"/>
            </a:p>
          </p:txBody>
        </p:sp>
        <p:sp>
          <p:nvSpPr>
            <p:cNvPr id="22658" name="Oval 132"/>
            <p:cNvSpPr>
              <a:spLocks noChangeArrowheads="1"/>
            </p:cNvSpPr>
            <p:nvPr/>
          </p:nvSpPr>
          <p:spPr bwMode="auto">
            <a:xfrm>
              <a:off x="7643" y="2022"/>
              <a:ext cx="79" cy="62"/>
            </a:xfrm>
            <a:prstGeom prst="ellipse">
              <a:avLst/>
            </a:prstGeom>
            <a:solidFill>
              <a:srgbClr val="000000"/>
            </a:solidFill>
            <a:ln w="10160">
              <a:solidFill>
                <a:srgbClr val="000000"/>
              </a:solidFill>
              <a:round/>
              <a:headEnd/>
              <a:tailEnd/>
            </a:ln>
          </p:spPr>
          <p:txBody>
            <a:bodyPr/>
            <a:lstStyle/>
            <a:p>
              <a:endParaRPr lang="ar-YE"/>
            </a:p>
          </p:txBody>
        </p:sp>
        <p:sp>
          <p:nvSpPr>
            <p:cNvPr id="22659" name="Rectangle 133"/>
            <p:cNvSpPr>
              <a:spLocks noChangeArrowheads="1"/>
            </p:cNvSpPr>
            <p:nvPr/>
          </p:nvSpPr>
          <p:spPr bwMode="auto">
            <a:xfrm>
              <a:off x="8031" y="1972"/>
              <a:ext cx="194" cy="115"/>
            </a:xfrm>
            <a:prstGeom prst="rect">
              <a:avLst/>
            </a:prstGeom>
            <a:noFill/>
            <a:ln w="9525">
              <a:noFill/>
              <a:miter lim="800000"/>
              <a:headEnd/>
              <a:tailEnd/>
            </a:ln>
          </p:spPr>
          <p:txBody>
            <a:bodyPr wrap="none" lIns="0" tIns="0" rIns="0" bIns="0">
              <a:spAutoFit/>
            </a:bodyPr>
            <a:lstStyle/>
            <a:p>
              <a:r>
                <a:rPr lang="ar-SA" sz="700">
                  <a:solidFill>
                    <a:srgbClr val="000000"/>
                  </a:solidFill>
                  <a:latin typeface="Arial" pitchFamily="34" charset="0"/>
                </a:rPr>
                <a:t>منحنى</a:t>
              </a:r>
              <a:endParaRPr lang="en-US">
                <a:latin typeface="Arial" pitchFamily="34" charset="0"/>
              </a:endParaRPr>
            </a:p>
          </p:txBody>
        </p:sp>
        <p:sp>
          <p:nvSpPr>
            <p:cNvPr id="22660" name="Rectangle 134"/>
            <p:cNvSpPr>
              <a:spLocks noChangeArrowheads="1"/>
            </p:cNvSpPr>
            <p:nvPr/>
          </p:nvSpPr>
          <p:spPr bwMode="auto">
            <a:xfrm>
              <a:off x="8085" y="2147"/>
              <a:ext cx="308" cy="115"/>
            </a:xfrm>
            <a:prstGeom prst="rect">
              <a:avLst/>
            </a:prstGeom>
            <a:noFill/>
            <a:ln w="9525">
              <a:noFill/>
              <a:miter lim="800000"/>
              <a:headEnd/>
              <a:tailEnd/>
            </a:ln>
          </p:spPr>
          <p:txBody>
            <a:bodyPr wrap="none" lIns="0" tIns="0" rIns="0" bIns="0">
              <a:spAutoFit/>
            </a:bodyPr>
            <a:lstStyle/>
            <a:p>
              <a:r>
                <a:rPr lang="ar-SA" sz="700">
                  <a:solidFill>
                    <a:srgbClr val="000000"/>
                  </a:solidFill>
                  <a:latin typeface="Arial" pitchFamily="34" charset="0"/>
                </a:rPr>
                <a:t>الإمكانيات</a:t>
              </a:r>
              <a:endParaRPr lang="en-US">
                <a:latin typeface="Arial" pitchFamily="34" charset="0"/>
              </a:endParaRPr>
            </a:p>
          </p:txBody>
        </p:sp>
        <p:sp>
          <p:nvSpPr>
            <p:cNvPr id="22661" name="Rectangle 135"/>
            <p:cNvSpPr>
              <a:spLocks noChangeArrowheads="1"/>
            </p:cNvSpPr>
            <p:nvPr/>
          </p:nvSpPr>
          <p:spPr bwMode="auto">
            <a:xfrm>
              <a:off x="8057" y="2319"/>
              <a:ext cx="254" cy="115"/>
            </a:xfrm>
            <a:prstGeom prst="rect">
              <a:avLst/>
            </a:prstGeom>
            <a:noFill/>
            <a:ln w="9525">
              <a:noFill/>
              <a:miter lim="800000"/>
              <a:headEnd/>
              <a:tailEnd/>
            </a:ln>
          </p:spPr>
          <p:txBody>
            <a:bodyPr wrap="none" lIns="0" tIns="0" rIns="0" bIns="0">
              <a:spAutoFit/>
            </a:bodyPr>
            <a:lstStyle/>
            <a:p>
              <a:r>
                <a:rPr lang="ar-SA" sz="700">
                  <a:solidFill>
                    <a:srgbClr val="000000"/>
                  </a:solidFill>
                  <a:latin typeface="Arial" pitchFamily="34" charset="0"/>
                </a:rPr>
                <a:t>الإنتاجية</a:t>
              </a:r>
              <a:endParaRPr lang="en-US">
                <a:latin typeface="Arial" pitchFamily="34" charset="0"/>
              </a:endParaRPr>
            </a:p>
          </p:txBody>
        </p:sp>
        <p:sp>
          <p:nvSpPr>
            <p:cNvPr id="22662" name="Rectangle 136"/>
            <p:cNvSpPr>
              <a:spLocks noChangeArrowheads="1"/>
            </p:cNvSpPr>
            <p:nvPr/>
          </p:nvSpPr>
          <p:spPr bwMode="auto">
            <a:xfrm>
              <a:off x="8023" y="2494"/>
              <a:ext cx="166" cy="115"/>
            </a:xfrm>
            <a:prstGeom prst="rect">
              <a:avLst/>
            </a:prstGeom>
            <a:noFill/>
            <a:ln w="9525">
              <a:noFill/>
              <a:miter lim="800000"/>
              <a:headEnd/>
              <a:tailEnd/>
            </a:ln>
          </p:spPr>
          <p:txBody>
            <a:bodyPr wrap="none" lIns="0" tIns="0" rIns="0" bIns="0">
              <a:spAutoFit/>
            </a:bodyPr>
            <a:lstStyle/>
            <a:p>
              <a:r>
                <a:rPr lang="ar-SA" sz="700">
                  <a:solidFill>
                    <a:srgbClr val="000000"/>
                  </a:solidFill>
                  <a:latin typeface="Arial" pitchFamily="34" charset="0"/>
                </a:rPr>
                <a:t>عندما</a:t>
              </a:r>
              <a:endParaRPr lang="en-US">
                <a:latin typeface="Arial" pitchFamily="34" charset="0"/>
              </a:endParaRPr>
            </a:p>
          </p:txBody>
        </p:sp>
        <p:sp>
          <p:nvSpPr>
            <p:cNvPr id="22663" name="Rectangle 137"/>
            <p:cNvSpPr>
              <a:spLocks noChangeArrowheads="1"/>
            </p:cNvSpPr>
            <p:nvPr/>
          </p:nvSpPr>
          <p:spPr bwMode="auto">
            <a:xfrm>
              <a:off x="7973" y="2667"/>
              <a:ext cx="64"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X</a:t>
              </a:r>
              <a:endParaRPr lang="en-US">
                <a:latin typeface="Arial" pitchFamily="34" charset="0"/>
              </a:endParaRPr>
            </a:p>
          </p:txBody>
        </p:sp>
        <p:sp>
          <p:nvSpPr>
            <p:cNvPr id="22664" name="Rectangle 138"/>
            <p:cNvSpPr>
              <a:spLocks noChangeArrowheads="1"/>
            </p:cNvSpPr>
            <p:nvPr/>
          </p:nvSpPr>
          <p:spPr bwMode="auto">
            <a:xfrm>
              <a:off x="8081" y="2667"/>
              <a:ext cx="57"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a:t>
              </a:r>
              <a:endParaRPr lang="en-US">
                <a:latin typeface="Arial" pitchFamily="34" charset="0"/>
              </a:endParaRPr>
            </a:p>
          </p:txBody>
        </p:sp>
        <p:sp>
          <p:nvSpPr>
            <p:cNvPr id="22665" name="Rectangle 139"/>
            <p:cNvSpPr>
              <a:spLocks noChangeArrowheads="1"/>
            </p:cNvSpPr>
            <p:nvPr/>
          </p:nvSpPr>
          <p:spPr bwMode="auto">
            <a:xfrm>
              <a:off x="8174" y="2667"/>
              <a:ext cx="53"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4</a:t>
              </a:r>
              <a:endParaRPr lang="en-US">
                <a:latin typeface="Arial" pitchFamily="34" charset="0"/>
              </a:endParaRPr>
            </a:p>
          </p:txBody>
        </p:sp>
        <p:sp>
          <p:nvSpPr>
            <p:cNvPr id="22666" name="Line 140"/>
            <p:cNvSpPr>
              <a:spLocks noChangeShapeType="1"/>
            </p:cNvSpPr>
            <p:nvPr/>
          </p:nvSpPr>
          <p:spPr bwMode="auto">
            <a:xfrm>
              <a:off x="7501" y="2877"/>
              <a:ext cx="395" cy="1"/>
            </a:xfrm>
            <a:prstGeom prst="line">
              <a:avLst/>
            </a:prstGeom>
            <a:noFill/>
            <a:ln w="20320">
              <a:solidFill>
                <a:srgbClr val="000000"/>
              </a:solidFill>
              <a:round/>
              <a:headEnd/>
              <a:tailEnd/>
            </a:ln>
          </p:spPr>
          <p:txBody>
            <a:bodyPr/>
            <a:lstStyle/>
            <a:p>
              <a:endParaRPr lang="ar-SA"/>
            </a:p>
          </p:txBody>
        </p:sp>
        <p:sp>
          <p:nvSpPr>
            <p:cNvPr id="22667" name="Rectangle 141"/>
            <p:cNvSpPr>
              <a:spLocks noChangeArrowheads="1"/>
            </p:cNvSpPr>
            <p:nvPr/>
          </p:nvSpPr>
          <p:spPr bwMode="auto">
            <a:xfrm>
              <a:off x="7643" y="2840"/>
              <a:ext cx="111" cy="87"/>
            </a:xfrm>
            <a:prstGeom prst="rect">
              <a:avLst/>
            </a:prstGeom>
            <a:solidFill>
              <a:srgbClr val="000000"/>
            </a:solidFill>
            <a:ln w="9525">
              <a:noFill/>
              <a:miter lim="800000"/>
              <a:headEnd/>
              <a:tailEnd/>
            </a:ln>
          </p:spPr>
          <p:txBody>
            <a:bodyPr/>
            <a:lstStyle/>
            <a:p>
              <a:endParaRPr lang="ar-YE"/>
            </a:p>
          </p:txBody>
        </p:sp>
        <p:sp>
          <p:nvSpPr>
            <p:cNvPr id="22668" name="Line 142"/>
            <p:cNvSpPr>
              <a:spLocks noChangeShapeType="1"/>
            </p:cNvSpPr>
            <p:nvPr/>
          </p:nvSpPr>
          <p:spPr bwMode="auto">
            <a:xfrm flipH="1" flipV="1">
              <a:off x="7659" y="2853"/>
              <a:ext cx="32" cy="24"/>
            </a:xfrm>
            <a:prstGeom prst="line">
              <a:avLst/>
            </a:prstGeom>
            <a:noFill/>
            <a:ln w="10160">
              <a:solidFill>
                <a:srgbClr val="000000"/>
              </a:solidFill>
              <a:round/>
              <a:headEnd/>
              <a:tailEnd/>
            </a:ln>
          </p:spPr>
          <p:txBody>
            <a:bodyPr/>
            <a:lstStyle/>
            <a:p>
              <a:endParaRPr lang="ar-SA"/>
            </a:p>
          </p:txBody>
        </p:sp>
        <p:sp>
          <p:nvSpPr>
            <p:cNvPr id="22669" name="Line 143"/>
            <p:cNvSpPr>
              <a:spLocks noChangeShapeType="1"/>
            </p:cNvSpPr>
            <p:nvPr/>
          </p:nvSpPr>
          <p:spPr bwMode="auto">
            <a:xfrm>
              <a:off x="7691" y="2877"/>
              <a:ext cx="31" cy="25"/>
            </a:xfrm>
            <a:prstGeom prst="line">
              <a:avLst/>
            </a:prstGeom>
            <a:noFill/>
            <a:ln w="10160">
              <a:solidFill>
                <a:srgbClr val="000000"/>
              </a:solidFill>
              <a:round/>
              <a:headEnd/>
              <a:tailEnd/>
            </a:ln>
          </p:spPr>
          <p:txBody>
            <a:bodyPr/>
            <a:lstStyle/>
            <a:p>
              <a:endParaRPr lang="ar-SA"/>
            </a:p>
          </p:txBody>
        </p:sp>
        <p:sp>
          <p:nvSpPr>
            <p:cNvPr id="22670" name="Line 144"/>
            <p:cNvSpPr>
              <a:spLocks noChangeShapeType="1"/>
            </p:cNvSpPr>
            <p:nvPr/>
          </p:nvSpPr>
          <p:spPr bwMode="auto">
            <a:xfrm flipH="1">
              <a:off x="7659" y="2877"/>
              <a:ext cx="32" cy="25"/>
            </a:xfrm>
            <a:prstGeom prst="line">
              <a:avLst/>
            </a:prstGeom>
            <a:noFill/>
            <a:ln w="10160">
              <a:solidFill>
                <a:srgbClr val="000000"/>
              </a:solidFill>
              <a:round/>
              <a:headEnd/>
              <a:tailEnd/>
            </a:ln>
          </p:spPr>
          <p:txBody>
            <a:bodyPr/>
            <a:lstStyle/>
            <a:p>
              <a:endParaRPr lang="ar-SA"/>
            </a:p>
          </p:txBody>
        </p:sp>
        <p:sp>
          <p:nvSpPr>
            <p:cNvPr id="22671" name="Line 145"/>
            <p:cNvSpPr>
              <a:spLocks noChangeShapeType="1"/>
            </p:cNvSpPr>
            <p:nvPr/>
          </p:nvSpPr>
          <p:spPr bwMode="auto">
            <a:xfrm flipV="1">
              <a:off x="7691" y="2853"/>
              <a:ext cx="31" cy="24"/>
            </a:xfrm>
            <a:prstGeom prst="line">
              <a:avLst/>
            </a:prstGeom>
            <a:noFill/>
            <a:ln w="10160">
              <a:solidFill>
                <a:srgbClr val="000000"/>
              </a:solidFill>
              <a:round/>
              <a:headEnd/>
              <a:tailEnd/>
            </a:ln>
          </p:spPr>
          <p:txBody>
            <a:bodyPr/>
            <a:lstStyle/>
            <a:p>
              <a:endParaRPr lang="ar-SA"/>
            </a:p>
          </p:txBody>
        </p:sp>
        <p:sp>
          <p:nvSpPr>
            <p:cNvPr id="22672" name="Rectangle 146"/>
            <p:cNvSpPr>
              <a:spLocks noChangeArrowheads="1"/>
            </p:cNvSpPr>
            <p:nvPr/>
          </p:nvSpPr>
          <p:spPr bwMode="auto">
            <a:xfrm>
              <a:off x="8031" y="2790"/>
              <a:ext cx="194" cy="115"/>
            </a:xfrm>
            <a:prstGeom prst="rect">
              <a:avLst/>
            </a:prstGeom>
            <a:noFill/>
            <a:ln w="9525">
              <a:noFill/>
              <a:miter lim="800000"/>
              <a:headEnd/>
              <a:tailEnd/>
            </a:ln>
          </p:spPr>
          <p:txBody>
            <a:bodyPr wrap="none" lIns="0" tIns="0" rIns="0" bIns="0">
              <a:spAutoFit/>
            </a:bodyPr>
            <a:lstStyle/>
            <a:p>
              <a:r>
                <a:rPr lang="ar-SA" sz="700">
                  <a:solidFill>
                    <a:srgbClr val="000000"/>
                  </a:solidFill>
                  <a:latin typeface="Arial" pitchFamily="34" charset="0"/>
                </a:rPr>
                <a:t>منحنى</a:t>
              </a:r>
              <a:endParaRPr lang="en-US">
                <a:latin typeface="Arial" pitchFamily="34" charset="0"/>
              </a:endParaRPr>
            </a:p>
          </p:txBody>
        </p:sp>
        <p:sp>
          <p:nvSpPr>
            <p:cNvPr id="22673" name="Rectangle 147"/>
            <p:cNvSpPr>
              <a:spLocks noChangeArrowheads="1"/>
            </p:cNvSpPr>
            <p:nvPr/>
          </p:nvSpPr>
          <p:spPr bwMode="auto">
            <a:xfrm>
              <a:off x="8085" y="2962"/>
              <a:ext cx="308" cy="115"/>
            </a:xfrm>
            <a:prstGeom prst="rect">
              <a:avLst/>
            </a:prstGeom>
            <a:noFill/>
            <a:ln w="9525">
              <a:noFill/>
              <a:miter lim="800000"/>
              <a:headEnd/>
              <a:tailEnd/>
            </a:ln>
          </p:spPr>
          <p:txBody>
            <a:bodyPr wrap="none" lIns="0" tIns="0" rIns="0" bIns="0">
              <a:spAutoFit/>
            </a:bodyPr>
            <a:lstStyle/>
            <a:p>
              <a:r>
                <a:rPr lang="ar-SA" sz="700">
                  <a:solidFill>
                    <a:srgbClr val="000000"/>
                  </a:solidFill>
                  <a:latin typeface="Arial" pitchFamily="34" charset="0"/>
                </a:rPr>
                <a:t>الإمكانيات</a:t>
              </a:r>
              <a:endParaRPr lang="en-US">
                <a:latin typeface="Arial" pitchFamily="34" charset="0"/>
              </a:endParaRPr>
            </a:p>
          </p:txBody>
        </p:sp>
        <p:sp>
          <p:nvSpPr>
            <p:cNvPr id="22674" name="Rectangle 148"/>
            <p:cNvSpPr>
              <a:spLocks noChangeArrowheads="1"/>
            </p:cNvSpPr>
            <p:nvPr/>
          </p:nvSpPr>
          <p:spPr bwMode="auto">
            <a:xfrm>
              <a:off x="8057" y="3139"/>
              <a:ext cx="254" cy="115"/>
            </a:xfrm>
            <a:prstGeom prst="rect">
              <a:avLst/>
            </a:prstGeom>
            <a:noFill/>
            <a:ln w="9525">
              <a:noFill/>
              <a:miter lim="800000"/>
              <a:headEnd/>
              <a:tailEnd/>
            </a:ln>
          </p:spPr>
          <p:txBody>
            <a:bodyPr wrap="none" lIns="0" tIns="0" rIns="0" bIns="0">
              <a:spAutoFit/>
            </a:bodyPr>
            <a:lstStyle/>
            <a:p>
              <a:r>
                <a:rPr lang="ar-SA" sz="700">
                  <a:solidFill>
                    <a:srgbClr val="000000"/>
                  </a:solidFill>
                  <a:latin typeface="Arial" pitchFamily="34" charset="0"/>
                </a:rPr>
                <a:t>الإنتاجية</a:t>
              </a:r>
              <a:endParaRPr lang="en-US">
                <a:latin typeface="Arial" pitchFamily="34" charset="0"/>
              </a:endParaRPr>
            </a:p>
          </p:txBody>
        </p:sp>
        <p:sp>
          <p:nvSpPr>
            <p:cNvPr id="22675" name="Rectangle 149"/>
            <p:cNvSpPr>
              <a:spLocks noChangeArrowheads="1"/>
            </p:cNvSpPr>
            <p:nvPr/>
          </p:nvSpPr>
          <p:spPr bwMode="auto">
            <a:xfrm>
              <a:off x="8023" y="3310"/>
              <a:ext cx="166" cy="115"/>
            </a:xfrm>
            <a:prstGeom prst="rect">
              <a:avLst/>
            </a:prstGeom>
            <a:noFill/>
            <a:ln w="9525">
              <a:noFill/>
              <a:miter lim="800000"/>
              <a:headEnd/>
              <a:tailEnd/>
            </a:ln>
          </p:spPr>
          <p:txBody>
            <a:bodyPr wrap="none" lIns="0" tIns="0" rIns="0" bIns="0">
              <a:spAutoFit/>
            </a:bodyPr>
            <a:lstStyle/>
            <a:p>
              <a:r>
                <a:rPr lang="ar-SA" sz="700">
                  <a:solidFill>
                    <a:srgbClr val="000000"/>
                  </a:solidFill>
                  <a:latin typeface="Arial" pitchFamily="34" charset="0"/>
                </a:rPr>
                <a:t>عندما</a:t>
              </a:r>
              <a:endParaRPr lang="en-US">
                <a:latin typeface="Arial" pitchFamily="34" charset="0"/>
              </a:endParaRPr>
            </a:p>
          </p:txBody>
        </p:sp>
        <p:sp>
          <p:nvSpPr>
            <p:cNvPr id="22676" name="Rectangle 150"/>
            <p:cNvSpPr>
              <a:spLocks noChangeArrowheads="1"/>
            </p:cNvSpPr>
            <p:nvPr/>
          </p:nvSpPr>
          <p:spPr bwMode="auto">
            <a:xfrm>
              <a:off x="7973" y="3487"/>
              <a:ext cx="64"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X</a:t>
              </a:r>
              <a:endParaRPr lang="en-US">
                <a:latin typeface="Arial" pitchFamily="34" charset="0"/>
              </a:endParaRPr>
            </a:p>
          </p:txBody>
        </p:sp>
        <p:sp>
          <p:nvSpPr>
            <p:cNvPr id="22677" name="Rectangle 151"/>
            <p:cNvSpPr>
              <a:spLocks noChangeArrowheads="1"/>
            </p:cNvSpPr>
            <p:nvPr/>
          </p:nvSpPr>
          <p:spPr bwMode="auto">
            <a:xfrm>
              <a:off x="8081" y="3487"/>
              <a:ext cx="57"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a:t>
              </a:r>
              <a:endParaRPr lang="en-US">
                <a:latin typeface="Arial" pitchFamily="34" charset="0"/>
              </a:endParaRPr>
            </a:p>
          </p:txBody>
        </p:sp>
        <p:sp>
          <p:nvSpPr>
            <p:cNvPr id="22678" name="Rectangle 152"/>
            <p:cNvSpPr>
              <a:spLocks noChangeArrowheads="1"/>
            </p:cNvSpPr>
            <p:nvPr/>
          </p:nvSpPr>
          <p:spPr bwMode="auto">
            <a:xfrm>
              <a:off x="8174" y="3487"/>
              <a:ext cx="53" cy="115"/>
            </a:xfrm>
            <a:prstGeom prst="rect">
              <a:avLst/>
            </a:prstGeom>
            <a:noFill/>
            <a:ln w="9525">
              <a:noFill/>
              <a:miter lim="800000"/>
              <a:headEnd/>
              <a:tailEnd/>
            </a:ln>
          </p:spPr>
          <p:txBody>
            <a:bodyPr wrap="none" lIns="0" tIns="0" rIns="0" bIns="0">
              <a:spAutoFit/>
            </a:bodyPr>
            <a:lstStyle/>
            <a:p>
              <a:r>
                <a:rPr lang="en-US" sz="700">
                  <a:solidFill>
                    <a:srgbClr val="000000"/>
                  </a:solidFill>
                  <a:latin typeface="Arial" pitchFamily="34" charset="0"/>
                </a:rPr>
                <a:t>7</a:t>
              </a:r>
              <a:endParaRPr lang="en-US">
                <a:latin typeface="Arial" pitchFamily="34" charset="0"/>
              </a:endParaRPr>
            </a:p>
          </p:txBody>
        </p:sp>
        <p:sp>
          <p:nvSpPr>
            <p:cNvPr id="22679" name="Rectangle 153"/>
            <p:cNvSpPr>
              <a:spLocks noChangeArrowheads="1"/>
            </p:cNvSpPr>
            <p:nvPr/>
          </p:nvSpPr>
          <p:spPr bwMode="auto">
            <a:xfrm>
              <a:off x="79" y="62"/>
              <a:ext cx="8466" cy="4316"/>
            </a:xfrm>
            <a:prstGeom prst="rect">
              <a:avLst/>
            </a:prstGeom>
            <a:noFill/>
            <a:ln w="10160">
              <a:solidFill>
                <a:srgbClr val="000000"/>
              </a:solidFill>
              <a:miter lim="800000"/>
              <a:headEnd/>
              <a:tailEnd/>
            </a:ln>
          </p:spPr>
          <p:txBody>
            <a:bodyPr/>
            <a:lstStyle/>
            <a:p>
              <a:endParaRPr lang="ar-YE"/>
            </a:p>
          </p:txBody>
        </p:sp>
      </p:gr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49000"/>
            <a:lum/>
          </a:blip>
          <a:srcRect/>
          <a:tile tx="0" ty="0" sx="100000" sy="100000" flip="none" algn="tl"/>
        </a:blipFill>
        <a:effectLst/>
      </p:bgPr>
    </p:bg>
    <p:spTree>
      <p:nvGrpSpPr>
        <p:cNvPr id="1" name=""/>
        <p:cNvGrpSpPr/>
        <p:nvPr/>
      </p:nvGrpSpPr>
      <p:grpSpPr>
        <a:xfrm>
          <a:off x="0" y="0"/>
          <a:ext cx="0" cy="0"/>
          <a:chOff x="0" y="0"/>
          <a:chExt cx="0" cy="0"/>
        </a:xfrm>
      </p:grpSpPr>
      <p:sp>
        <p:nvSpPr>
          <p:cNvPr id="312323" name="Rectangle 3"/>
          <p:cNvSpPr>
            <a:spLocks noGrp="1" noChangeArrowheads="1"/>
          </p:cNvSpPr>
          <p:nvPr>
            <p:ph type="body" idx="4294967295"/>
          </p:nvPr>
        </p:nvSpPr>
        <p:spPr>
          <a:xfrm>
            <a:off x="457200" y="1066800"/>
            <a:ext cx="8305800" cy="5562600"/>
          </a:xfrm>
          <a:solidFill>
            <a:srgbClr val="FFD347">
              <a:alpha val="68000"/>
            </a:srgbClr>
          </a:solidFill>
          <a:ln>
            <a:noFill/>
          </a:ln>
        </p:spPr>
        <p:txBody>
          <a:bodyPr>
            <a:normAutofit/>
          </a:bodyPr>
          <a:lstStyle/>
          <a:p>
            <a:pPr marL="0" algn="justLow" eaLnBrk="1" hangingPunct="1">
              <a:buFontTx/>
              <a:buNone/>
              <a:defRPr/>
            </a:pPr>
            <a:r>
              <a:rPr lang="ar-SA" sz="1800" b="1" dirty="0" smtClean="0">
                <a:latin typeface="Times New Roman" pitchFamily="18" charset="0"/>
                <a:cs typeface="Times New Roman" pitchFamily="18" charset="0"/>
              </a:rPr>
              <a:t>هذا ويمكن اشتقاق منحنى الإمكانيات الإنتاجية جبرياً من خلال معرفة الشكل الجبري لدوال الإنتاج كالتالي:</a:t>
            </a:r>
          </a:p>
          <a:p>
            <a:pPr marL="0" algn="justLow" eaLnBrk="1" hangingPunct="1">
              <a:buFontTx/>
              <a:buNone/>
              <a:defRPr/>
            </a:pPr>
            <a:r>
              <a:rPr lang="ar-SA"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10-4</a:t>
            </a:r>
            <a:r>
              <a:rPr lang="ar-SA" sz="1800" dirty="0" smtClean="0">
                <a:latin typeface="Times New Roman" pitchFamily="18" charset="0"/>
                <a:cs typeface="Times New Roman" pitchFamily="18" charset="0"/>
              </a:rPr>
              <a:t>)</a:t>
            </a:r>
          </a:p>
          <a:p>
            <a:pPr marL="0" algn="justLow" eaLnBrk="1" hangingPunct="1">
              <a:buFontTx/>
              <a:buNone/>
              <a:defRPr/>
            </a:pPr>
            <a:endParaRPr lang="ar-SA" sz="1800" dirty="0" smtClean="0">
              <a:latin typeface="Times New Roman" pitchFamily="18" charset="0"/>
              <a:cs typeface="Times New Roman" pitchFamily="18" charset="0"/>
            </a:endParaRPr>
          </a:p>
          <a:p>
            <a:pPr marL="0" algn="justLow" eaLnBrk="1" hangingPunct="1">
              <a:buFontTx/>
              <a:buNone/>
              <a:defRPr/>
            </a:pPr>
            <a:r>
              <a:rPr lang="ar-SA"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10-5</a:t>
            </a:r>
            <a:r>
              <a:rPr lang="ar-SA" sz="1800" dirty="0" smtClean="0">
                <a:latin typeface="Times New Roman" pitchFamily="18" charset="0"/>
                <a:cs typeface="Times New Roman" pitchFamily="18" charset="0"/>
              </a:rPr>
              <a:t> )</a:t>
            </a:r>
          </a:p>
          <a:p>
            <a:pPr marL="0" algn="justLow" eaLnBrk="1" hangingPunct="1">
              <a:buFontTx/>
              <a:buNone/>
              <a:defRPr/>
            </a:pPr>
            <a:endParaRPr lang="ar-SA" sz="1800" dirty="0" smtClean="0">
              <a:latin typeface="Times New Roman" pitchFamily="18" charset="0"/>
              <a:cs typeface="Times New Roman" pitchFamily="18" charset="0"/>
            </a:endParaRPr>
          </a:p>
          <a:p>
            <a:pPr marL="0" algn="justLow" eaLnBrk="1" hangingPunct="1">
              <a:buFontTx/>
              <a:buNone/>
              <a:defRPr/>
            </a:pPr>
            <a:r>
              <a:rPr lang="ar-SA"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10-6</a:t>
            </a:r>
            <a:r>
              <a:rPr lang="ar-SA" sz="1800" dirty="0" smtClean="0">
                <a:latin typeface="Times New Roman" pitchFamily="18" charset="0"/>
                <a:cs typeface="Times New Roman" pitchFamily="18" charset="0"/>
              </a:rPr>
              <a:t>)</a:t>
            </a:r>
          </a:p>
          <a:p>
            <a:pPr marL="0" algn="justLow" eaLnBrk="1" hangingPunct="1">
              <a:buFontTx/>
              <a:buNone/>
              <a:defRPr/>
            </a:pPr>
            <a:endParaRPr lang="ar-SA" sz="1800" dirty="0" smtClean="0">
              <a:latin typeface="Times New Roman" pitchFamily="18" charset="0"/>
              <a:cs typeface="Times New Roman" pitchFamily="18" charset="0"/>
            </a:endParaRPr>
          </a:p>
          <a:p>
            <a:pPr marL="0" algn="justLow" eaLnBrk="1" hangingPunct="1">
              <a:buFontTx/>
              <a:buNone/>
              <a:defRPr/>
            </a:pPr>
            <a:endParaRPr lang="ar-SA" sz="1800" dirty="0" smtClean="0">
              <a:latin typeface="Times New Roman" pitchFamily="18" charset="0"/>
              <a:cs typeface="Times New Roman" pitchFamily="18" charset="0"/>
            </a:endParaRPr>
          </a:p>
          <a:p>
            <a:pPr marL="0" algn="justLow" eaLnBrk="1" hangingPunct="1">
              <a:buFontTx/>
              <a:buNone/>
              <a:defRPr/>
            </a:pPr>
            <a:endParaRPr lang="ar-SA" sz="1800" dirty="0" smtClean="0">
              <a:latin typeface="Times New Roman" pitchFamily="18" charset="0"/>
              <a:cs typeface="Times New Roman" pitchFamily="18" charset="0"/>
            </a:endParaRPr>
          </a:p>
          <a:p>
            <a:pPr marL="0" algn="justLow" eaLnBrk="1" hangingPunct="1">
              <a:lnSpc>
                <a:spcPct val="150000"/>
              </a:lnSpc>
              <a:buFontTx/>
              <a:buNone/>
              <a:defRPr/>
            </a:pPr>
            <a:r>
              <a:rPr lang="ar-SA" sz="1800" b="1" dirty="0" smtClean="0">
                <a:latin typeface="Times New Roman" pitchFamily="18" charset="0"/>
                <a:cs typeface="Times New Roman" pitchFamily="18" charset="0"/>
              </a:rPr>
              <a:t>حيث تشير المعادلة (</a:t>
            </a:r>
            <a:r>
              <a:rPr lang="en-US" sz="1800" b="1" dirty="0" smtClean="0">
                <a:latin typeface="Times New Roman" pitchFamily="18" charset="0"/>
                <a:cs typeface="Times New Roman" pitchFamily="18" charset="0"/>
              </a:rPr>
              <a:t>10-4</a:t>
            </a:r>
            <a:r>
              <a:rPr lang="ar-SA" sz="1800" b="1" dirty="0" smtClean="0">
                <a:latin typeface="Times New Roman" pitchFamily="18" charset="0"/>
                <a:cs typeface="Times New Roman" pitchFamily="18" charset="0"/>
              </a:rPr>
              <a:t>) إلى دالة الإنتاج للسلعة الأولى ، حيث أن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توضح مستوى الإنتاج من السلعة الأولى، والمتغير </a:t>
            </a:r>
            <a:r>
              <a:rPr lang="en-US" sz="1800" b="1" i="1" dirty="0" smtClean="0">
                <a:latin typeface="Times New Roman" pitchFamily="18" charset="0"/>
                <a:cs typeface="Times New Roman" pitchFamily="18" charset="0"/>
              </a:rPr>
              <a:t>X</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يوضح الكمية المستخدمة من المورد </a:t>
            </a:r>
            <a:r>
              <a:rPr lang="en-US" sz="1800" b="1" i="1" dirty="0" smtClean="0">
                <a:latin typeface="Times New Roman" pitchFamily="18" charset="0"/>
                <a:cs typeface="Times New Roman" pitchFamily="18" charset="0"/>
              </a:rPr>
              <a:t>X</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في إنتاج السلعة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بالطريقة نفسها تشير المعادلة (</a:t>
            </a:r>
            <a:r>
              <a:rPr lang="en-US" sz="1800" b="1" dirty="0" smtClean="0">
                <a:latin typeface="Times New Roman" pitchFamily="18" charset="0"/>
                <a:cs typeface="Times New Roman" pitchFamily="18" charset="0"/>
              </a:rPr>
              <a:t>10-5</a:t>
            </a:r>
            <a:r>
              <a:rPr lang="ar-SA" sz="1800" b="1" dirty="0" smtClean="0">
                <a:latin typeface="Times New Roman" pitchFamily="18" charset="0"/>
                <a:cs typeface="Times New Roman" pitchFamily="18" charset="0"/>
              </a:rPr>
              <a:t>) إلى دالة إنتاج السلعة الثانية. أما المعادلة (</a:t>
            </a:r>
            <a:r>
              <a:rPr lang="en-US" sz="1800" b="1" dirty="0" smtClean="0">
                <a:latin typeface="Times New Roman" pitchFamily="18" charset="0"/>
                <a:cs typeface="Times New Roman" pitchFamily="18" charset="0"/>
              </a:rPr>
              <a:t>10-6</a:t>
            </a:r>
            <a:r>
              <a:rPr lang="ar-SA" sz="1800" b="1" dirty="0" smtClean="0">
                <a:latin typeface="Times New Roman" pitchFamily="18" charset="0"/>
                <a:cs typeface="Times New Roman" pitchFamily="18" charset="0"/>
              </a:rPr>
              <a:t>) فتشير إلى محدودية الموارد المتاحة إذ أن الموارد المستخدمة من </a:t>
            </a:r>
            <a:r>
              <a:rPr lang="en-US" sz="1800" b="1" i="1" dirty="0" smtClean="0">
                <a:latin typeface="Times New Roman" pitchFamily="18" charset="0"/>
                <a:cs typeface="Times New Roman" pitchFamily="18" charset="0"/>
              </a:rPr>
              <a:t>X</a:t>
            </a:r>
            <a:r>
              <a:rPr lang="en-US" sz="1800" b="1" i="1" baseline="-25000" dirty="0" smtClean="0">
                <a:latin typeface="Times New Roman" pitchFamily="18" charset="0"/>
                <a:cs typeface="Times New Roman" pitchFamily="18" charset="0"/>
              </a:rPr>
              <a:t>2</a:t>
            </a:r>
            <a:r>
              <a:rPr lang="en-US" sz="1800" b="1" i="1" dirty="0" smtClean="0">
                <a:latin typeface="Times New Roman" pitchFamily="18" charset="0"/>
                <a:cs typeface="Times New Roman" pitchFamily="18" charset="0"/>
              </a:rPr>
              <a:t>,X</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لا يجب أن تتعدى القدر المتاح منهم        .</a:t>
            </a:r>
          </a:p>
          <a:p>
            <a:pPr marL="0" algn="justLow" eaLnBrk="1" hangingPunct="1">
              <a:lnSpc>
                <a:spcPct val="150000"/>
              </a:lnSpc>
              <a:buFontTx/>
              <a:buNone/>
              <a:defRPr/>
            </a:pPr>
            <a:r>
              <a:rPr lang="ar-SA" sz="1800" b="1" dirty="0" smtClean="0">
                <a:latin typeface="Times New Roman" pitchFamily="18" charset="0"/>
                <a:cs typeface="Times New Roman" pitchFamily="18" charset="0"/>
              </a:rPr>
              <a:t>ومن المعلومات المتاحة السابقة يمكن اشتقاق منحنى الإمكانيات الإنتاجية في الخطوات التالية:</a:t>
            </a:r>
            <a:endParaRPr lang="en-US" sz="1800" b="1" dirty="0" smtClean="0">
              <a:latin typeface="Times New Roman" pitchFamily="18" charset="0"/>
              <a:cs typeface="Times New Roman" pitchFamily="18" charset="0"/>
            </a:endParaRPr>
          </a:p>
        </p:txBody>
      </p:sp>
      <p:sp>
        <p:nvSpPr>
          <p:cNvPr id="5126"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YE"/>
          </a:p>
        </p:txBody>
      </p:sp>
      <p:graphicFrame>
        <p:nvGraphicFramePr>
          <p:cNvPr id="5122" name="Object 4" descr="Canvas"/>
          <p:cNvGraphicFramePr>
            <a:graphicFrameLocks noChangeAspect="1"/>
          </p:cNvGraphicFramePr>
          <p:nvPr/>
        </p:nvGraphicFramePr>
        <p:xfrm>
          <a:off x="1905000" y="1447800"/>
          <a:ext cx="1687513" cy="381000"/>
        </p:xfrm>
        <a:graphic>
          <a:graphicData uri="http://schemas.openxmlformats.org/presentationml/2006/ole">
            <p:oleObj spid="_x0000_s5122" name="Equation" r:id="rId5" imgW="596900" imgH="190500" progId="Equation.3">
              <p:embed/>
            </p:oleObj>
          </a:graphicData>
        </a:graphic>
      </p:graphicFrame>
      <p:sp>
        <p:nvSpPr>
          <p:cNvPr id="5127" name="Rectangle 6"/>
          <p:cNvSpPr>
            <a:spLocks noChangeArrowheads="1"/>
          </p:cNvSpPr>
          <p:nvPr/>
        </p:nvSpPr>
        <p:spPr bwMode="auto">
          <a:xfrm>
            <a:off x="0" y="247650"/>
            <a:ext cx="9144000" cy="0"/>
          </a:xfrm>
          <a:prstGeom prst="rect">
            <a:avLst/>
          </a:prstGeom>
          <a:noFill/>
          <a:ln w="9525">
            <a:noFill/>
            <a:miter lim="800000"/>
            <a:headEnd/>
            <a:tailEnd/>
          </a:ln>
        </p:spPr>
        <p:txBody>
          <a:bodyPr wrap="none" anchor="ctr">
            <a:spAutoFit/>
          </a:bodyPr>
          <a:lstStyle/>
          <a:p>
            <a:endParaRPr lang="ar-YE"/>
          </a:p>
        </p:txBody>
      </p:sp>
      <p:sp>
        <p:nvSpPr>
          <p:cNvPr id="5128"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YE"/>
          </a:p>
        </p:txBody>
      </p:sp>
      <p:graphicFrame>
        <p:nvGraphicFramePr>
          <p:cNvPr id="5123" name="Object 7" descr="Papyrus"/>
          <p:cNvGraphicFramePr>
            <a:graphicFrameLocks noChangeAspect="1"/>
          </p:cNvGraphicFramePr>
          <p:nvPr/>
        </p:nvGraphicFramePr>
        <p:xfrm>
          <a:off x="1828800" y="2209800"/>
          <a:ext cx="1744663" cy="381000"/>
        </p:xfrm>
        <a:graphic>
          <a:graphicData uri="http://schemas.openxmlformats.org/presentationml/2006/ole">
            <p:oleObj spid="_x0000_s5123" name="Equation" r:id="rId6" imgW="596900" imgH="190500" progId="Equation.3">
              <p:embed/>
            </p:oleObj>
          </a:graphicData>
        </a:graphic>
      </p:graphicFrame>
      <p:sp>
        <p:nvSpPr>
          <p:cNvPr id="5129" name="Rectangle 9"/>
          <p:cNvSpPr>
            <a:spLocks noChangeArrowheads="1"/>
          </p:cNvSpPr>
          <p:nvPr/>
        </p:nvSpPr>
        <p:spPr bwMode="auto">
          <a:xfrm>
            <a:off x="0" y="247650"/>
            <a:ext cx="9144000" cy="0"/>
          </a:xfrm>
          <a:prstGeom prst="rect">
            <a:avLst/>
          </a:prstGeom>
          <a:noFill/>
          <a:ln w="9525">
            <a:noFill/>
            <a:miter lim="800000"/>
            <a:headEnd/>
            <a:tailEnd/>
          </a:ln>
        </p:spPr>
        <p:txBody>
          <a:bodyPr wrap="none" anchor="ctr">
            <a:spAutoFit/>
          </a:bodyPr>
          <a:lstStyle/>
          <a:p>
            <a:endParaRPr lang="ar-YE"/>
          </a:p>
        </p:txBody>
      </p:sp>
      <p:sp>
        <p:nvSpPr>
          <p:cNvPr id="5130"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YE"/>
          </a:p>
        </p:txBody>
      </p:sp>
      <p:graphicFrame>
        <p:nvGraphicFramePr>
          <p:cNvPr id="5124" name="Object 10" descr="Water droplets"/>
          <p:cNvGraphicFramePr>
            <a:graphicFrameLocks noChangeAspect="1"/>
          </p:cNvGraphicFramePr>
          <p:nvPr/>
        </p:nvGraphicFramePr>
        <p:xfrm>
          <a:off x="1828800" y="2819400"/>
          <a:ext cx="2024743" cy="457200"/>
        </p:xfrm>
        <a:graphic>
          <a:graphicData uri="http://schemas.openxmlformats.org/presentationml/2006/ole">
            <p:oleObj spid="_x0000_s5124" name="Equation" r:id="rId7" imgW="710891" imgH="215806" progId="Equation.3">
              <p:embed/>
            </p:oleObj>
          </a:graphicData>
        </a:graphic>
      </p:graphicFrame>
      <p:graphicFrame>
        <p:nvGraphicFramePr>
          <p:cNvPr id="5125" name="Object 10"/>
          <p:cNvGraphicFramePr>
            <a:graphicFrameLocks noChangeAspect="1"/>
          </p:cNvGraphicFramePr>
          <p:nvPr/>
        </p:nvGraphicFramePr>
        <p:xfrm>
          <a:off x="3352800" y="5410200"/>
          <a:ext cx="331788" cy="265113"/>
        </p:xfrm>
        <a:graphic>
          <a:graphicData uri="http://schemas.openxmlformats.org/presentationml/2006/ole">
            <p:oleObj spid="_x0000_s5125" name="معادلة" r:id="rId8" imgW="164880" imgH="177480" progId="Equation.3">
              <p:embed/>
            </p:oleObj>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47000"/>
            <a:lum/>
          </a:blip>
          <a:srcRect/>
          <a:tile tx="0" ty="0" sx="100000" sy="100000" flip="none" algn="tl"/>
        </a:blipFill>
        <a:effectLst/>
      </p:bgPr>
    </p:bg>
    <p:spTree>
      <p:nvGrpSpPr>
        <p:cNvPr id="1" name=""/>
        <p:cNvGrpSpPr/>
        <p:nvPr/>
      </p:nvGrpSpPr>
      <p:grpSpPr>
        <a:xfrm>
          <a:off x="0" y="0"/>
          <a:ext cx="0" cy="0"/>
          <a:chOff x="0" y="0"/>
          <a:chExt cx="0" cy="0"/>
        </a:xfrm>
      </p:grpSpPr>
      <p:graphicFrame>
        <p:nvGraphicFramePr>
          <p:cNvPr id="6146" name="Object 4" descr="Water droplets"/>
          <p:cNvGraphicFramePr>
            <a:graphicFrameLocks noChangeAspect="1"/>
          </p:cNvGraphicFramePr>
          <p:nvPr/>
        </p:nvGraphicFramePr>
        <p:xfrm>
          <a:off x="381000" y="914400"/>
          <a:ext cx="8277225" cy="5800725"/>
        </p:xfrm>
        <a:graphic>
          <a:graphicData uri="http://schemas.openxmlformats.org/presentationml/2006/ole">
            <p:oleObj spid="_x0000_s6146" name="Document" r:id="rId5" imgW="5278657" imgH="3706348" progId="Word.Document.8">
              <p:embed/>
            </p:oleObj>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1000"/>
            <a:lum/>
          </a:blip>
          <a:srcRect/>
          <a:tile tx="0" ty="0" sx="100000" sy="100000" flip="none" algn="tl"/>
        </a:blipFill>
        <a:effectLst/>
      </p:bgPr>
    </p:bg>
    <p:spTree>
      <p:nvGrpSpPr>
        <p:cNvPr id="1" name=""/>
        <p:cNvGrpSpPr/>
        <p:nvPr/>
      </p:nvGrpSpPr>
      <p:grpSpPr>
        <a:xfrm>
          <a:off x="0" y="0"/>
          <a:ext cx="0" cy="0"/>
          <a:chOff x="0" y="0"/>
          <a:chExt cx="0" cy="0"/>
        </a:xfrm>
      </p:grpSpPr>
      <p:sp>
        <p:nvSpPr>
          <p:cNvPr id="314371" name="Rectangle 3"/>
          <p:cNvSpPr>
            <a:spLocks noGrp="1" noChangeArrowheads="1"/>
          </p:cNvSpPr>
          <p:nvPr>
            <p:ph type="body" idx="4294967295"/>
          </p:nvPr>
        </p:nvSpPr>
        <p:spPr>
          <a:xfrm>
            <a:off x="152400" y="1066800"/>
            <a:ext cx="8686800" cy="5105400"/>
          </a:xfrm>
          <a:solidFill>
            <a:srgbClr val="FFDD71"/>
          </a:solidFill>
        </p:spPr>
        <p:txBody>
          <a:bodyPr>
            <a:normAutofit/>
          </a:bodyPr>
          <a:lstStyle/>
          <a:p>
            <a:pPr marL="457200" indent="-457200" algn="justLow" eaLnBrk="1" hangingPunct="1">
              <a:lnSpc>
                <a:spcPct val="80000"/>
              </a:lnSpc>
              <a:buFontTx/>
              <a:buNone/>
              <a:defRPr/>
            </a:pPr>
            <a:r>
              <a:rPr lang="ar-SA" sz="1800" b="1" dirty="0" smtClean="0">
                <a:latin typeface="Times New Roman" pitchFamily="18" charset="0"/>
                <a:cs typeface="Times New Roman" pitchFamily="18" charset="0"/>
              </a:rPr>
              <a:t>يوضح منحنى الإمكانيات الإنتاجية نوع العلاقة بين السلع محل الدراسة والتي قد تتخذ إحدى الصور التالية:</a:t>
            </a:r>
          </a:p>
          <a:p>
            <a:pPr marL="1080000" algn="justLow">
              <a:buNone/>
            </a:pPr>
            <a:r>
              <a:rPr lang="ar-SA" sz="1800" b="1" dirty="0" smtClean="0">
                <a:latin typeface="Times New Roman" pitchFamily="18" charset="0"/>
                <a:cs typeface="Times New Roman" pitchFamily="18" charset="0"/>
              </a:rPr>
              <a:t>1-الـــسلع الــمتنافسة </a:t>
            </a:r>
            <a:r>
              <a:rPr lang="en-US" sz="1800" b="1" i="1" dirty="0" smtClean="0">
                <a:latin typeface="Times New Roman" pitchFamily="18" charset="0"/>
                <a:cs typeface="Times New Roman" pitchFamily="18" charset="0"/>
              </a:rPr>
              <a:t>Competitive Products</a:t>
            </a:r>
            <a:endParaRPr lang="ar-YE" sz="1800" dirty="0" smtClean="0">
              <a:latin typeface="Times New Roman" pitchFamily="18" charset="0"/>
              <a:cs typeface="Times New Roman" pitchFamily="18" charset="0"/>
            </a:endParaRPr>
          </a:p>
          <a:p>
            <a:pPr marL="1080000" algn="justLow">
              <a:buNone/>
            </a:pPr>
            <a:r>
              <a:rPr lang="ar-SA" sz="1800" b="1" dirty="0" smtClean="0">
                <a:latin typeface="Times New Roman" pitchFamily="18" charset="0"/>
                <a:cs typeface="Times New Roman" pitchFamily="18" charset="0"/>
              </a:rPr>
              <a:t>2-الـــسلع الــــمتكاملة </a:t>
            </a:r>
            <a:r>
              <a:rPr lang="en-US" sz="1800" b="1" i="1" dirty="0" smtClean="0">
                <a:latin typeface="Times New Roman" pitchFamily="18" charset="0"/>
                <a:cs typeface="Times New Roman" pitchFamily="18" charset="0"/>
              </a:rPr>
              <a:t>Complementary</a:t>
            </a:r>
            <a:r>
              <a:rPr lang="en-US" sz="1800" b="1" dirty="0" smtClean="0">
                <a:latin typeface="Times New Roman" pitchFamily="18" charset="0"/>
                <a:cs typeface="Times New Roman" pitchFamily="18" charset="0"/>
              </a:rPr>
              <a:t> </a:t>
            </a:r>
            <a:r>
              <a:rPr lang="en-US" sz="1800" b="1" i="1" dirty="0" smtClean="0">
                <a:latin typeface="Times New Roman" pitchFamily="18" charset="0"/>
                <a:cs typeface="Times New Roman" pitchFamily="18" charset="0"/>
              </a:rPr>
              <a:t>Products</a:t>
            </a:r>
            <a:endParaRPr lang="ar-YE" sz="1800" b="1" dirty="0" smtClean="0">
              <a:latin typeface="Times New Roman" pitchFamily="18" charset="0"/>
              <a:cs typeface="Times New Roman" pitchFamily="18" charset="0"/>
            </a:endParaRPr>
          </a:p>
          <a:p>
            <a:pPr marL="1080000" algn="justLow">
              <a:buNone/>
            </a:pPr>
            <a:r>
              <a:rPr lang="ar-SA" sz="1800" b="1" dirty="0" smtClean="0">
                <a:latin typeface="Times New Roman" pitchFamily="18" charset="0"/>
                <a:cs typeface="Times New Roman" pitchFamily="18" charset="0"/>
              </a:rPr>
              <a:t>3-الـــسلع الــــمستقلة </a:t>
            </a:r>
            <a:r>
              <a:rPr lang="en-US" sz="1800" b="1" i="1" dirty="0" smtClean="0">
                <a:latin typeface="Times New Roman" pitchFamily="18" charset="0"/>
                <a:cs typeface="Times New Roman" pitchFamily="18" charset="0"/>
              </a:rPr>
              <a:t>Supplementary</a:t>
            </a:r>
            <a:r>
              <a:rPr lang="en-US" sz="1800" b="1" dirty="0" smtClean="0">
                <a:latin typeface="Times New Roman" pitchFamily="18" charset="0"/>
                <a:cs typeface="Times New Roman" pitchFamily="18" charset="0"/>
              </a:rPr>
              <a:t> </a:t>
            </a:r>
            <a:r>
              <a:rPr lang="en-US" sz="1800" b="1" i="1" dirty="0" smtClean="0">
                <a:latin typeface="Times New Roman" pitchFamily="18" charset="0"/>
                <a:cs typeface="Times New Roman" pitchFamily="18" charset="0"/>
              </a:rPr>
              <a:t>Products</a:t>
            </a:r>
            <a:endParaRPr lang="ar-YE" sz="1800" dirty="0" smtClean="0">
              <a:latin typeface="Times New Roman" pitchFamily="18" charset="0"/>
              <a:cs typeface="Times New Roman" pitchFamily="18" charset="0"/>
            </a:endParaRPr>
          </a:p>
          <a:p>
            <a:pPr marL="1080000" algn="justLow">
              <a:buNone/>
            </a:pPr>
            <a:r>
              <a:rPr lang="ar-SA" sz="1800" b="1" dirty="0" smtClean="0">
                <a:latin typeface="Times New Roman" pitchFamily="18" charset="0"/>
                <a:cs typeface="Times New Roman" pitchFamily="18" charset="0"/>
              </a:rPr>
              <a:t>4-الــــسلع الـــمرتبطة  </a:t>
            </a:r>
            <a:r>
              <a:rPr lang="en-US" sz="1800" b="1" i="1" dirty="0" smtClean="0">
                <a:latin typeface="Times New Roman" pitchFamily="18" charset="0"/>
                <a:cs typeface="Times New Roman" pitchFamily="18" charset="0"/>
              </a:rPr>
              <a:t>Joint</a:t>
            </a:r>
            <a:r>
              <a:rPr lang="en-US" sz="1800" b="1" dirty="0" smtClean="0">
                <a:latin typeface="Times New Roman" pitchFamily="18" charset="0"/>
                <a:cs typeface="Times New Roman" pitchFamily="18" charset="0"/>
              </a:rPr>
              <a:t> </a:t>
            </a:r>
            <a:r>
              <a:rPr lang="en-US" sz="1800" b="1" i="1" dirty="0" smtClean="0">
                <a:latin typeface="Times New Roman" pitchFamily="18" charset="0"/>
                <a:cs typeface="Times New Roman" pitchFamily="18" charset="0"/>
              </a:rPr>
              <a:t>Products</a:t>
            </a:r>
            <a:endParaRPr lang="ar-YE" sz="1800" dirty="0" smtClean="0">
              <a:latin typeface="Times New Roman" pitchFamily="18" charset="0"/>
              <a:cs typeface="Times New Roman" pitchFamily="18" charset="0"/>
            </a:endParaRPr>
          </a:p>
          <a:p>
            <a:pPr marL="457200" indent="-457200" algn="justLow">
              <a:lnSpc>
                <a:spcPct val="80000"/>
              </a:lnSpc>
              <a:buNone/>
              <a:defRPr/>
            </a:pPr>
            <a:r>
              <a:rPr lang="ar-SA" sz="1800" b="1" dirty="0" smtClean="0">
                <a:latin typeface="Times New Roman" pitchFamily="18" charset="0"/>
                <a:cs typeface="Times New Roman" pitchFamily="18" charset="0"/>
              </a:rPr>
              <a:t>أولا: السلع المتنافسة </a:t>
            </a:r>
            <a:r>
              <a:rPr lang="en-US" sz="1800" b="1" i="1" dirty="0" smtClean="0">
                <a:latin typeface="Times New Roman" pitchFamily="18" charset="0"/>
                <a:cs typeface="Times New Roman" pitchFamily="18" charset="0"/>
              </a:rPr>
              <a:t>Competitive</a:t>
            </a:r>
            <a:r>
              <a:rPr lang="en-US" sz="1800" b="1" dirty="0" smtClean="0">
                <a:latin typeface="Times New Roman" pitchFamily="18" charset="0"/>
                <a:cs typeface="Times New Roman" pitchFamily="18" charset="0"/>
              </a:rPr>
              <a:t> </a:t>
            </a:r>
            <a:r>
              <a:rPr lang="en-US" sz="1800" b="1" i="1" dirty="0" smtClean="0">
                <a:latin typeface="Times New Roman" pitchFamily="18" charset="0"/>
                <a:cs typeface="Times New Roman" pitchFamily="18" charset="0"/>
              </a:rPr>
              <a:t>Products</a:t>
            </a:r>
            <a:endParaRPr lang="ar-SA" sz="1800" dirty="0" smtClean="0">
              <a:latin typeface="Times New Roman" pitchFamily="18" charset="0"/>
              <a:cs typeface="Times New Roman" pitchFamily="18" charset="0"/>
            </a:endParaRPr>
          </a:p>
          <a:p>
            <a:pPr marL="0" indent="-457200" algn="justLow" eaLnBrk="1" hangingPunct="1">
              <a:lnSpc>
                <a:spcPct val="110000"/>
              </a:lnSpc>
              <a:buFontTx/>
              <a:buNone/>
              <a:defRPr/>
            </a:pPr>
            <a:r>
              <a:rPr lang="ar-SA" sz="1800" b="1" dirty="0" smtClean="0">
                <a:latin typeface="Times New Roman" pitchFamily="18" charset="0"/>
                <a:cs typeface="Times New Roman" pitchFamily="18" charset="0"/>
              </a:rPr>
              <a:t>تعد السلعتان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2</a:t>
            </a:r>
            <a:r>
              <a:rPr lang="en-US" sz="1800" b="1" dirty="0" smtClean="0">
                <a:latin typeface="Times New Roman" pitchFamily="18" charset="0"/>
                <a:cs typeface="Times New Roman" pitchFamily="18" charset="0"/>
              </a:rPr>
              <a:t>,</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سلعاً متنافسة في حالة عدم إمكانية زيادة إنتاج إحداهما دون خفض إنتاج الأخرى، أي أنه إذا زاد إنتاج السلعة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فلابد من تخفيض إنتاج السلعة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2</a:t>
            </a:r>
            <a:r>
              <a:rPr lang="ar-SA" sz="1800" b="1" dirty="0" smtClean="0">
                <a:latin typeface="Times New Roman" pitchFamily="18" charset="0"/>
                <a:cs typeface="Times New Roman" pitchFamily="18" charset="0"/>
              </a:rPr>
              <a:t>. مثل هذه الحالة تتطلب أن يكون منحنى الإمكانيات الإنتاجية سالب الميل، كما أن تقوس المنحنى (تقعره </a:t>
            </a:r>
            <a:r>
              <a:rPr lang="en-US" sz="1800" b="1" i="1" dirty="0" smtClean="0">
                <a:latin typeface="Times New Roman" pitchFamily="18" charset="0"/>
                <a:cs typeface="Times New Roman" pitchFamily="18" charset="0"/>
              </a:rPr>
              <a:t>Convex</a:t>
            </a:r>
            <a:r>
              <a:rPr lang="ar-SA" sz="1800" b="1" dirty="0" smtClean="0">
                <a:latin typeface="Times New Roman" pitchFamily="18" charset="0"/>
                <a:cs typeface="Times New Roman" pitchFamily="18" charset="0"/>
              </a:rPr>
              <a:t> تجاه نقطة الأصل) يعني أن دالة الإنتاج للسلعة المعنية تتصف بتناقص الإنتاجية الحدية </a:t>
            </a:r>
            <a:r>
              <a:rPr lang="en-US" sz="1800" b="1" i="1" dirty="0" smtClean="0">
                <a:latin typeface="Times New Roman" pitchFamily="18" charset="0"/>
                <a:cs typeface="Times New Roman" pitchFamily="18" charset="0"/>
              </a:rPr>
              <a:t>Decreasing Marginal Productivity</a:t>
            </a:r>
            <a:r>
              <a:rPr lang="ar-SA" sz="1800" b="1" dirty="0" smtClean="0">
                <a:latin typeface="Times New Roman" pitchFamily="18" charset="0"/>
                <a:cs typeface="Times New Roman" pitchFamily="18" charset="0"/>
              </a:rPr>
              <a:t>، بمعنى آخر تناقص الغلة، أي أنه باستمرار تحويل كميات المورد </a:t>
            </a:r>
            <a:r>
              <a:rPr lang="en-US" sz="1800" b="1" i="1" dirty="0" smtClean="0">
                <a:latin typeface="Times New Roman" pitchFamily="18" charset="0"/>
                <a:cs typeface="Times New Roman" pitchFamily="18" charset="0"/>
              </a:rPr>
              <a:t>X</a:t>
            </a:r>
            <a:r>
              <a:rPr lang="ar-SA" sz="1800" b="1" dirty="0" smtClean="0">
                <a:latin typeface="Times New Roman" pitchFamily="18" charset="0"/>
                <a:cs typeface="Times New Roman" pitchFamily="18" charset="0"/>
              </a:rPr>
              <a:t> من إنتاج السلعة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2</a:t>
            </a:r>
            <a:r>
              <a:rPr lang="ar-SA" sz="1800" b="1" dirty="0" smtClean="0">
                <a:latin typeface="Times New Roman" pitchFamily="18" charset="0"/>
                <a:cs typeface="Times New Roman" pitchFamily="18" charset="0"/>
              </a:rPr>
              <a:t>  لإنتاج المزيد من السلعة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فإن الإنتاجية الحدية لهذا المورد سوف تنخفض للسلعة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وترتفع للسلعة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2</a:t>
            </a:r>
            <a:r>
              <a:rPr lang="ar-SA" sz="1800" b="1" dirty="0" smtClean="0">
                <a:latin typeface="Times New Roman" pitchFamily="18" charset="0"/>
                <a:cs typeface="Times New Roman" pitchFamily="18" charset="0"/>
              </a:rPr>
              <a:t> . فمثلاً إذا كان المتاح من العمالة يمكن توجيهه لإنتاج ناتجين مثل الأبقار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و الأغنام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2</a:t>
            </a:r>
            <a:r>
              <a:rPr lang="ar-SA" sz="1800" b="1" dirty="0" smtClean="0">
                <a:latin typeface="Times New Roman" pitchFamily="18" charset="0"/>
                <a:cs typeface="Times New Roman" pitchFamily="18" charset="0"/>
              </a:rPr>
              <a:t> ، ففي حالة توجيه كل ساعات العمل المتاح في المزرعة لإنتاج الأبقار فإن ذلك لابد أن يكون على حساب إنتاج الأغنام كما أن الساعات الأخيرة من العمل موجهه لإنتاج الأبقار سيكون لها إنتاجية حدية منخفضة بالمقارنة بإنتاجيتها الحدية في تربية الأغنام</a:t>
            </a:r>
            <a:r>
              <a:rPr lang="ar-SA" sz="1900" dirty="0" smtClean="0">
                <a:solidFill>
                  <a:schemeClr val="accent2">
                    <a:lumMod val="75000"/>
                  </a:schemeClr>
                </a:solidFill>
                <a:latin typeface="Times New Roman" pitchFamily="18" charset="0"/>
                <a:cs typeface="Times New Roman" pitchFamily="18" charset="0"/>
              </a:rPr>
              <a:t>. </a:t>
            </a:r>
            <a:endParaRPr lang="en-US" sz="1900" dirty="0" smtClean="0">
              <a:solidFill>
                <a:schemeClr val="accent2">
                  <a:lumMod val="75000"/>
                </a:schemeClr>
              </a:solidFill>
              <a:latin typeface="Times New Roman" pitchFamily="18" charset="0"/>
              <a:cs typeface="Times New Roman" pitchFamily="18" charset="0"/>
            </a:endParaRPr>
          </a:p>
        </p:txBody>
      </p:sp>
      <p:sp>
        <p:nvSpPr>
          <p:cNvPr id="3" name="Left-Right Arrow 2"/>
          <p:cNvSpPr/>
          <p:nvPr/>
        </p:nvSpPr>
        <p:spPr>
          <a:xfrm>
            <a:off x="1752600" y="685800"/>
            <a:ext cx="6705600" cy="304800"/>
          </a:xfrm>
          <a:prstGeom prst="rect">
            <a:avLst/>
          </a:prstGeom>
          <a:solidFill>
            <a:srgbClr val="FFD85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457200" indent="-457200">
              <a:lnSpc>
                <a:spcPct val="80000"/>
              </a:lnSpc>
              <a:defRPr/>
            </a:pPr>
            <a:r>
              <a:rPr lang="ar-SA" sz="2000" b="1" dirty="0" smtClean="0">
                <a:solidFill>
                  <a:schemeClr val="bg2">
                    <a:lumMod val="25000"/>
                  </a:schemeClr>
                </a:solidFill>
                <a:latin typeface="Times New Roman" pitchFamily="18" charset="0"/>
                <a:cs typeface="Times New Roman" pitchFamily="18" charset="0"/>
              </a:rPr>
              <a:t>مـــنحنى الإمــكانيات الإنـــتاجية والــعلاقات </a:t>
            </a:r>
            <a:r>
              <a:rPr lang="ar-SA" sz="2000" b="1" dirty="0">
                <a:solidFill>
                  <a:schemeClr val="bg2">
                    <a:lumMod val="25000"/>
                  </a:schemeClr>
                </a:solidFill>
                <a:latin typeface="Times New Roman" pitchFamily="18" charset="0"/>
                <a:cs typeface="Times New Roman" pitchFamily="18" charset="0"/>
              </a:rPr>
              <a:t>بين </a:t>
            </a:r>
            <a:r>
              <a:rPr lang="ar-SA" sz="2000" b="1" dirty="0" smtClean="0">
                <a:solidFill>
                  <a:schemeClr val="bg2">
                    <a:lumMod val="25000"/>
                  </a:schemeClr>
                </a:solidFill>
                <a:latin typeface="Times New Roman" pitchFamily="18" charset="0"/>
                <a:cs typeface="Times New Roman" pitchFamily="18" charset="0"/>
              </a:rPr>
              <a:t>الــسلع </a:t>
            </a:r>
            <a:endParaRPr lang="ar-SA" sz="2000" b="1" dirty="0">
              <a:solidFill>
                <a:schemeClr val="bg2">
                  <a:lumMod val="25000"/>
                </a:schemeClr>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2000"/>
            <a:lum/>
          </a:blip>
          <a:srcRect/>
          <a:tile tx="0" ty="0" sx="100000" sy="100000" flip="none" algn="tl"/>
        </a:blipFill>
        <a:effectLst/>
      </p:bgPr>
    </p:bg>
    <p:spTree>
      <p:nvGrpSpPr>
        <p:cNvPr id="1" name=""/>
        <p:cNvGrpSpPr/>
        <p:nvPr/>
      </p:nvGrpSpPr>
      <p:grpSpPr>
        <a:xfrm>
          <a:off x="0" y="0"/>
          <a:ext cx="0" cy="0"/>
          <a:chOff x="0" y="0"/>
          <a:chExt cx="0" cy="0"/>
        </a:xfrm>
      </p:grpSpPr>
      <p:sp>
        <p:nvSpPr>
          <p:cNvPr id="315395" name="Rectangle 3"/>
          <p:cNvSpPr>
            <a:spLocks noGrp="1" noChangeArrowheads="1"/>
          </p:cNvSpPr>
          <p:nvPr>
            <p:ph type="body" idx="4294967295"/>
          </p:nvPr>
        </p:nvSpPr>
        <p:spPr>
          <a:xfrm>
            <a:off x="609600" y="990600"/>
            <a:ext cx="8153400" cy="5105400"/>
          </a:xfrm>
          <a:solidFill>
            <a:srgbClr val="FFDA65">
              <a:alpha val="49804"/>
            </a:srgbClr>
          </a:solidFill>
          <a:ln>
            <a:noFill/>
          </a:ln>
        </p:spPr>
        <p:txBody>
          <a:bodyPr>
            <a:normAutofit fontScale="92500" lnSpcReduction="10000"/>
          </a:bodyPr>
          <a:lstStyle/>
          <a:p>
            <a:pPr marL="0" algn="justLow" eaLnBrk="1" hangingPunct="1">
              <a:lnSpc>
                <a:spcPct val="200000"/>
              </a:lnSpc>
              <a:buFontTx/>
              <a:buNone/>
              <a:defRPr/>
            </a:pPr>
            <a:r>
              <a:rPr lang="ar-SA" sz="2000" b="1" dirty="0" smtClean="0">
                <a:latin typeface="Times New Roman" pitchFamily="18" charset="0"/>
                <a:cs typeface="Times New Roman" pitchFamily="18" charset="0"/>
              </a:rPr>
              <a:t>والشكل رقم (</a:t>
            </a:r>
            <a:r>
              <a:rPr lang="en-US" sz="2000" b="1" dirty="0" smtClean="0">
                <a:latin typeface="Times New Roman" pitchFamily="18" charset="0"/>
                <a:cs typeface="Times New Roman" pitchFamily="18" charset="0"/>
              </a:rPr>
              <a:t>10-3</a:t>
            </a:r>
            <a:r>
              <a:rPr lang="ar-SA" sz="2000" b="1" dirty="0" smtClean="0">
                <a:latin typeface="Times New Roman" pitchFamily="18" charset="0"/>
                <a:cs typeface="Times New Roman" pitchFamily="18" charset="0"/>
              </a:rPr>
              <a:t>) يوضح منحنى الإمكانيات الإنتاجية للسلع المتنافسة حيث يشير الشكل( </a:t>
            </a:r>
            <a:r>
              <a:rPr lang="en-US" sz="2000" b="1" i="1" dirty="0" smtClean="0">
                <a:latin typeface="Times New Roman" pitchFamily="18" charset="0"/>
                <a:cs typeface="Times New Roman" pitchFamily="18" charset="0"/>
              </a:rPr>
              <a:t>A</a:t>
            </a:r>
            <a:r>
              <a:rPr lang="ar-SA" sz="2000" b="1" i="1" dirty="0" smtClean="0">
                <a:latin typeface="Times New Roman" pitchFamily="18" charset="0"/>
                <a:cs typeface="Times New Roman" pitchFamily="18" charset="0"/>
              </a:rPr>
              <a:t>)</a:t>
            </a:r>
            <a:r>
              <a:rPr lang="ar-SA" sz="2000" b="1" dirty="0" smtClean="0">
                <a:latin typeface="Times New Roman" pitchFamily="18" charset="0"/>
                <a:cs typeface="Times New Roman" pitchFamily="18" charset="0"/>
              </a:rPr>
              <a:t> إلى الحالة التي تكون فيها دوال الإنتاج للسلعتين غير خطية بل وتتصف بتناقص الإنتاجية الحدية للموارد بعكس الحال في الشكل( </a:t>
            </a:r>
            <a:r>
              <a:rPr lang="en-US" sz="2000" b="1" i="1" dirty="0" smtClean="0">
                <a:latin typeface="Times New Roman" pitchFamily="18" charset="0"/>
                <a:cs typeface="Times New Roman" pitchFamily="18" charset="0"/>
              </a:rPr>
              <a:t>B</a:t>
            </a:r>
            <a:r>
              <a:rPr lang="ar-SA" sz="2000" b="1" i="1" dirty="0" smtClean="0">
                <a:latin typeface="Times New Roman" pitchFamily="18" charset="0"/>
                <a:cs typeface="Times New Roman" pitchFamily="18" charset="0"/>
              </a:rPr>
              <a:t>)</a:t>
            </a:r>
            <a:r>
              <a:rPr lang="ar-SA" sz="2000" b="1" dirty="0" smtClean="0">
                <a:latin typeface="Times New Roman" pitchFamily="18" charset="0"/>
                <a:cs typeface="Times New Roman" pitchFamily="18" charset="0"/>
              </a:rPr>
              <a:t> والذي تتصف فيه دوال الإنتاج بالخطية لثبات الإنتاجية الحدية للموارد في كلا الناتجين.</a:t>
            </a:r>
          </a:p>
          <a:p>
            <a:pPr marL="0" algn="justLow" eaLnBrk="1" hangingPunct="1">
              <a:lnSpc>
                <a:spcPct val="200000"/>
              </a:lnSpc>
              <a:buFontTx/>
              <a:buNone/>
              <a:defRPr/>
            </a:pPr>
            <a:r>
              <a:rPr lang="ar-SA" sz="2000" b="1" dirty="0" smtClean="0">
                <a:latin typeface="Times New Roman" pitchFamily="18" charset="0"/>
                <a:cs typeface="Times New Roman" pitchFamily="18" charset="0"/>
              </a:rPr>
              <a:t>غير أن كلاً من الشكلين (</a:t>
            </a:r>
            <a:r>
              <a:rPr lang="en-US" sz="2000" b="1" i="1" dirty="0" smtClean="0">
                <a:latin typeface="Times New Roman" pitchFamily="18" charset="0"/>
                <a:cs typeface="Times New Roman" pitchFamily="18" charset="0"/>
              </a:rPr>
              <a:t>B</a:t>
            </a:r>
            <a:r>
              <a:rPr lang="en-US" sz="2000" b="1" dirty="0" smtClean="0">
                <a:latin typeface="Times New Roman" pitchFamily="18" charset="0"/>
                <a:cs typeface="Times New Roman" pitchFamily="18" charset="0"/>
              </a:rPr>
              <a:t>,</a:t>
            </a:r>
            <a:r>
              <a:rPr lang="en-US" sz="2000" b="1" i="1" dirty="0" smtClean="0">
                <a:latin typeface="Times New Roman" pitchFamily="18" charset="0"/>
                <a:cs typeface="Times New Roman" pitchFamily="18" charset="0"/>
              </a:rPr>
              <a:t>A</a:t>
            </a:r>
            <a:r>
              <a:rPr lang="ar-SA" sz="2000" b="1" dirty="0" smtClean="0">
                <a:latin typeface="Times New Roman" pitchFamily="18" charset="0"/>
                <a:cs typeface="Times New Roman" pitchFamily="18" charset="0"/>
              </a:rPr>
              <a:t> ) يتفقان في سالبيه ميل منحنى الإمكانيات الإنتاجية. هذا وتظهر العلاقة الإحلالية الخطية إذا فرض أن مساحة معينة من الأرض ينتج الهكتار فيها </a:t>
            </a:r>
            <a:r>
              <a:rPr lang="en-US" sz="2000" b="1" dirty="0" smtClean="0">
                <a:latin typeface="Times New Roman" pitchFamily="18" charset="0"/>
                <a:cs typeface="Times New Roman" pitchFamily="18" charset="0"/>
              </a:rPr>
              <a:t>80</a:t>
            </a:r>
            <a:r>
              <a:rPr lang="ar-SA" sz="2000" b="1" dirty="0" smtClean="0">
                <a:latin typeface="Times New Roman" pitchFamily="18" charset="0"/>
                <a:cs typeface="Times New Roman" pitchFamily="18" charset="0"/>
              </a:rPr>
              <a:t> طناً من الذرة أو </a:t>
            </a:r>
            <a:r>
              <a:rPr lang="en-US" sz="2000" b="1" dirty="0" smtClean="0">
                <a:latin typeface="Times New Roman" pitchFamily="18" charset="0"/>
                <a:cs typeface="Times New Roman" pitchFamily="18" charset="0"/>
              </a:rPr>
              <a:t>25</a:t>
            </a:r>
            <a:r>
              <a:rPr lang="ar-SA" sz="2000" b="1" dirty="0" smtClean="0">
                <a:latin typeface="Times New Roman" pitchFamily="18" charset="0"/>
                <a:cs typeface="Times New Roman" pitchFamily="18" charset="0"/>
              </a:rPr>
              <a:t> طناً من فول الصويا وبهذا فإن تحويل كل هكتار بدلاً من إنتاج الذرة إلى إنتاج  فول الصويا سوف يؤدي إلى تخفيض قدره </a:t>
            </a:r>
            <a:r>
              <a:rPr lang="en-US" sz="2000" b="1" dirty="0" smtClean="0">
                <a:latin typeface="Times New Roman" pitchFamily="18" charset="0"/>
                <a:cs typeface="Times New Roman" pitchFamily="18" charset="0"/>
              </a:rPr>
              <a:t>80</a:t>
            </a:r>
            <a:r>
              <a:rPr lang="ar-SA" sz="2000" b="1" dirty="0" smtClean="0">
                <a:latin typeface="Times New Roman" pitchFamily="18" charset="0"/>
                <a:cs typeface="Times New Roman" pitchFamily="18" charset="0"/>
              </a:rPr>
              <a:t> طناً من الذرة وفي نفس الوقت زيادة قدرها </a:t>
            </a:r>
            <a:r>
              <a:rPr lang="en-US" sz="2000" b="1" dirty="0" smtClean="0">
                <a:latin typeface="Times New Roman" pitchFamily="18" charset="0"/>
                <a:cs typeface="Times New Roman" pitchFamily="18" charset="0"/>
              </a:rPr>
              <a:t>25</a:t>
            </a:r>
            <a:r>
              <a:rPr lang="ar-SA" sz="2000" b="1" dirty="0" smtClean="0">
                <a:latin typeface="Times New Roman" pitchFamily="18" charset="0"/>
                <a:cs typeface="Times New Roman" pitchFamily="18" charset="0"/>
              </a:rPr>
              <a:t> طن في فول الصويا. وتظل هذه العلاقة هكذا باستمرار التحويل مادامت متجانسة الخواص.</a:t>
            </a:r>
            <a:endParaRPr lang="en-US" sz="2000" b="1"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D85D">
            <a:alpha val="47000"/>
          </a:srgbClr>
        </a:solidFill>
        <a:effectLst/>
      </p:bgPr>
    </p:bg>
    <p:spTree>
      <p:nvGrpSpPr>
        <p:cNvPr id="1" name=""/>
        <p:cNvGrpSpPr/>
        <p:nvPr/>
      </p:nvGrpSpPr>
      <p:grpSpPr>
        <a:xfrm>
          <a:off x="0" y="0"/>
          <a:ext cx="0" cy="0"/>
          <a:chOff x="0" y="0"/>
          <a:chExt cx="0" cy="0"/>
        </a:xfrm>
      </p:grpSpPr>
      <p:grpSp>
        <p:nvGrpSpPr>
          <p:cNvPr id="2" name="Group 4"/>
          <p:cNvGrpSpPr>
            <a:grpSpLocks noChangeAspect="1"/>
          </p:cNvGrpSpPr>
          <p:nvPr/>
        </p:nvGrpSpPr>
        <p:grpSpPr bwMode="auto">
          <a:xfrm>
            <a:off x="685800" y="1219200"/>
            <a:ext cx="7418543" cy="5181204"/>
            <a:chOff x="949" y="1429"/>
            <a:chExt cx="9072" cy="6336"/>
          </a:xfrm>
          <a:noFill/>
        </p:grpSpPr>
        <p:sp>
          <p:nvSpPr>
            <p:cNvPr id="17411" name="AutoShape 5"/>
            <p:cNvSpPr>
              <a:spLocks noChangeAspect="1" noChangeArrowheads="1"/>
            </p:cNvSpPr>
            <p:nvPr/>
          </p:nvSpPr>
          <p:spPr bwMode="auto">
            <a:xfrm>
              <a:off x="949" y="1429"/>
              <a:ext cx="9072" cy="5891"/>
            </a:xfrm>
            <a:prstGeom prst="rect">
              <a:avLst/>
            </a:prstGeom>
            <a:grpFill/>
            <a:ln w="12700">
              <a:solidFill>
                <a:srgbClr val="000000"/>
              </a:solidFill>
              <a:miter lim="800000"/>
              <a:headEnd/>
              <a:tailEnd/>
            </a:ln>
          </p:spPr>
          <p:txBody>
            <a:bodyPr/>
            <a:lstStyle/>
            <a:p>
              <a:pPr>
                <a:defRPr/>
              </a:pPr>
              <a:endParaRPr lang="ar-YE"/>
            </a:p>
          </p:txBody>
        </p:sp>
        <p:sp>
          <p:nvSpPr>
            <p:cNvPr id="17412" name="Line 6"/>
            <p:cNvSpPr>
              <a:spLocks noChangeShapeType="1"/>
            </p:cNvSpPr>
            <p:nvPr/>
          </p:nvSpPr>
          <p:spPr bwMode="auto">
            <a:xfrm>
              <a:off x="2340" y="2340"/>
              <a:ext cx="1" cy="3960"/>
            </a:xfrm>
            <a:prstGeom prst="line">
              <a:avLst/>
            </a:prstGeom>
            <a:grpFill/>
            <a:ln w="12700">
              <a:solidFill>
                <a:srgbClr val="000000"/>
              </a:solidFill>
              <a:round/>
              <a:headEnd type="triangle" w="med" len="med"/>
              <a:tailEnd/>
            </a:ln>
          </p:spPr>
          <p:txBody>
            <a:bodyPr/>
            <a:lstStyle/>
            <a:p>
              <a:pPr>
                <a:defRPr/>
              </a:pPr>
              <a:endParaRPr lang="ar-YE"/>
            </a:p>
          </p:txBody>
        </p:sp>
        <p:sp>
          <p:nvSpPr>
            <p:cNvPr id="17413" name="Line 7"/>
            <p:cNvSpPr>
              <a:spLocks noChangeShapeType="1"/>
            </p:cNvSpPr>
            <p:nvPr/>
          </p:nvSpPr>
          <p:spPr bwMode="auto">
            <a:xfrm>
              <a:off x="6120" y="2366"/>
              <a:ext cx="1" cy="3934"/>
            </a:xfrm>
            <a:prstGeom prst="line">
              <a:avLst/>
            </a:prstGeom>
            <a:grpFill/>
            <a:ln w="12700">
              <a:solidFill>
                <a:srgbClr val="000000"/>
              </a:solidFill>
              <a:round/>
              <a:headEnd type="triangle" w="med" len="med"/>
              <a:tailEnd/>
            </a:ln>
          </p:spPr>
          <p:txBody>
            <a:bodyPr/>
            <a:lstStyle/>
            <a:p>
              <a:pPr>
                <a:defRPr/>
              </a:pPr>
              <a:endParaRPr lang="ar-YE"/>
            </a:p>
          </p:txBody>
        </p:sp>
        <p:sp>
          <p:nvSpPr>
            <p:cNvPr id="17414" name="Line 8"/>
            <p:cNvSpPr>
              <a:spLocks noChangeShapeType="1"/>
            </p:cNvSpPr>
            <p:nvPr/>
          </p:nvSpPr>
          <p:spPr bwMode="auto">
            <a:xfrm>
              <a:off x="2340" y="6299"/>
              <a:ext cx="3600" cy="1"/>
            </a:xfrm>
            <a:prstGeom prst="line">
              <a:avLst/>
            </a:prstGeom>
            <a:grpFill/>
            <a:ln w="12700">
              <a:solidFill>
                <a:srgbClr val="000000"/>
              </a:solidFill>
              <a:round/>
              <a:headEnd/>
              <a:tailEnd type="triangle" w="med" len="med"/>
            </a:ln>
          </p:spPr>
          <p:txBody>
            <a:bodyPr/>
            <a:lstStyle/>
            <a:p>
              <a:pPr>
                <a:defRPr/>
              </a:pPr>
              <a:endParaRPr lang="ar-YE"/>
            </a:p>
          </p:txBody>
        </p:sp>
        <p:sp>
          <p:nvSpPr>
            <p:cNvPr id="17415" name="Line 9"/>
            <p:cNvSpPr>
              <a:spLocks noChangeShapeType="1"/>
            </p:cNvSpPr>
            <p:nvPr/>
          </p:nvSpPr>
          <p:spPr bwMode="auto">
            <a:xfrm>
              <a:off x="6120" y="6300"/>
              <a:ext cx="3600" cy="1"/>
            </a:xfrm>
            <a:prstGeom prst="line">
              <a:avLst/>
            </a:prstGeom>
            <a:grpFill/>
            <a:ln w="12700">
              <a:solidFill>
                <a:srgbClr val="000000"/>
              </a:solidFill>
              <a:round/>
              <a:headEnd/>
              <a:tailEnd type="triangle" w="med" len="med"/>
            </a:ln>
          </p:spPr>
          <p:txBody>
            <a:bodyPr/>
            <a:lstStyle/>
            <a:p>
              <a:pPr>
                <a:defRPr/>
              </a:pPr>
              <a:endParaRPr lang="ar-YE"/>
            </a:p>
          </p:txBody>
        </p:sp>
        <p:sp>
          <p:nvSpPr>
            <p:cNvPr id="17416" name="Arc 10"/>
            <p:cNvSpPr>
              <a:spLocks/>
            </p:cNvSpPr>
            <p:nvPr/>
          </p:nvSpPr>
          <p:spPr bwMode="auto">
            <a:xfrm>
              <a:off x="2340" y="2880"/>
              <a:ext cx="2520" cy="3420"/>
            </a:xfrm>
            <a:custGeom>
              <a:avLst/>
              <a:gdLst>
                <a:gd name="T0" fmla="*/ 0 w 21600"/>
                <a:gd name="T1" fmla="*/ 0 h 21600"/>
                <a:gd name="T2" fmla="*/ 0 w 21600"/>
                <a:gd name="T3" fmla="*/ 2 h 21600"/>
                <a:gd name="T4" fmla="*/ 0 w 21600"/>
                <a:gd name="T5" fmla="*/ 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pFill/>
            <a:ln w="19050">
              <a:solidFill>
                <a:srgbClr val="800000"/>
              </a:solidFill>
              <a:prstDash val="lgDash"/>
              <a:round/>
              <a:headEnd type="diamond" w="med" len="med"/>
              <a:tailEnd type="diamond" w="med" len="med"/>
            </a:ln>
          </p:spPr>
          <p:txBody>
            <a:bodyPr/>
            <a:lstStyle/>
            <a:p>
              <a:pPr>
                <a:defRPr/>
              </a:pPr>
              <a:endParaRPr lang="ar-YE"/>
            </a:p>
          </p:txBody>
        </p:sp>
        <p:sp>
          <p:nvSpPr>
            <p:cNvPr id="17417" name="Line 11"/>
            <p:cNvSpPr>
              <a:spLocks noChangeShapeType="1"/>
            </p:cNvSpPr>
            <p:nvPr/>
          </p:nvSpPr>
          <p:spPr bwMode="auto">
            <a:xfrm>
              <a:off x="6120" y="3420"/>
              <a:ext cx="3240" cy="2880"/>
            </a:xfrm>
            <a:prstGeom prst="line">
              <a:avLst/>
            </a:prstGeom>
            <a:grpFill/>
            <a:ln w="19050">
              <a:solidFill>
                <a:srgbClr val="000080"/>
              </a:solidFill>
              <a:prstDash val="lgDash"/>
              <a:round/>
              <a:headEnd type="oval" w="med" len="med"/>
              <a:tailEnd type="oval" w="med" len="med"/>
            </a:ln>
          </p:spPr>
          <p:txBody>
            <a:bodyPr/>
            <a:lstStyle/>
            <a:p>
              <a:pPr>
                <a:defRPr/>
              </a:pPr>
              <a:endParaRPr lang="ar-YE"/>
            </a:p>
          </p:txBody>
        </p:sp>
        <p:sp>
          <p:nvSpPr>
            <p:cNvPr id="17418" name="Text Box 12"/>
            <p:cNvSpPr txBox="1">
              <a:spLocks noChangeArrowheads="1"/>
            </p:cNvSpPr>
            <p:nvPr/>
          </p:nvSpPr>
          <p:spPr bwMode="auto">
            <a:xfrm>
              <a:off x="4676" y="6368"/>
              <a:ext cx="720" cy="462"/>
            </a:xfrm>
            <a:prstGeom prst="rect">
              <a:avLst/>
            </a:prstGeom>
            <a:grpFill/>
            <a:ln w="9525">
              <a:noFill/>
              <a:miter lim="800000"/>
              <a:headEnd/>
              <a:tailEnd/>
            </a:ln>
          </p:spPr>
          <p:txBody>
            <a:bodyPr/>
            <a:lstStyle/>
            <a:p>
              <a:pPr>
                <a:defRPr/>
              </a:pPr>
              <a:r>
                <a:rPr lang="en-US" sz="2000" i="1" dirty="0">
                  <a:solidFill>
                    <a:schemeClr val="accent1">
                      <a:lumMod val="50000"/>
                    </a:schemeClr>
                  </a:solidFill>
                  <a:latin typeface="Times New Roman" pitchFamily="18" charset="0"/>
                </a:rPr>
                <a:t>Y</a:t>
              </a:r>
              <a:r>
                <a:rPr lang="en-US" sz="2000" i="1" baseline="-25000" dirty="0">
                  <a:solidFill>
                    <a:schemeClr val="accent1">
                      <a:lumMod val="50000"/>
                    </a:schemeClr>
                  </a:solidFill>
                  <a:latin typeface="Times New Roman" pitchFamily="18" charset="0"/>
                </a:rPr>
                <a:t>1</a:t>
              </a:r>
              <a:endParaRPr lang="en-US" sz="2000" dirty="0">
                <a:solidFill>
                  <a:schemeClr val="accent1">
                    <a:lumMod val="50000"/>
                  </a:schemeClr>
                </a:solidFill>
                <a:latin typeface="Arial" pitchFamily="34" charset="0"/>
              </a:endParaRPr>
            </a:p>
          </p:txBody>
        </p:sp>
        <p:sp>
          <p:nvSpPr>
            <p:cNvPr id="17419" name="Text Box 13"/>
            <p:cNvSpPr txBox="1">
              <a:spLocks noChangeArrowheads="1"/>
            </p:cNvSpPr>
            <p:nvPr/>
          </p:nvSpPr>
          <p:spPr bwMode="auto">
            <a:xfrm>
              <a:off x="9180" y="6378"/>
              <a:ext cx="720" cy="362"/>
            </a:xfrm>
            <a:prstGeom prst="rect">
              <a:avLst/>
            </a:prstGeom>
            <a:grpFill/>
            <a:ln w="9525">
              <a:noFill/>
              <a:miter lim="800000"/>
              <a:headEnd/>
              <a:tailEnd/>
            </a:ln>
          </p:spPr>
          <p:txBody>
            <a:bodyPr/>
            <a:lstStyle/>
            <a:p>
              <a:pPr>
                <a:defRPr/>
              </a:pPr>
              <a:r>
                <a:rPr lang="en-US" sz="2000" dirty="0">
                  <a:latin typeface="Times New Roman" pitchFamily="18" charset="0"/>
                </a:rPr>
                <a:t>Y</a:t>
              </a:r>
              <a:r>
                <a:rPr lang="en-US" sz="2000" baseline="-25000" dirty="0">
                  <a:latin typeface="Times New Roman" pitchFamily="18" charset="0"/>
                </a:rPr>
                <a:t>1</a:t>
              </a:r>
              <a:endParaRPr lang="en-US" sz="2400" dirty="0">
                <a:latin typeface="Arial" pitchFamily="34" charset="0"/>
              </a:endParaRPr>
            </a:p>
          </p:txBody>
        </p:sp>
        <p:sp>
          <p:nvSpPr>
            <p:cNvPr id="17420" name="Text Box 14"/>
            <p:cNvSpPr txBox="1">
              <a:spLocks noChangeArrowheads="1"/>
            </p:cNvSpPr>
            <p:nvPr/>
          </p:nvSpPr>
          <p:spPr bwMode="auto">
            <a:xfrm>
              <a:off x="3240" y="2520"/>
              <a:ext cx="540" cy="462"/>
            </a:xfrm>
            <a:prstGeom prst="rect">
              <a:avLst/>
            </a:prstGeom>
            <a:grpFill/>
            <a:ln w="9525">
              <a:noFill/>
              <a:miter lim="800000"/>
              <a:headEnd/>
              <a:tailEnd/>
            </a:ln>
          </p:spPr>
          <p:txBody>
            <a:bodyPr/>
            <a:lstStyle/>
            <a:p>
              <a:pPr>
                <a:defRPr/>
              </a:pPr>
              <a:r>
                <a:rPr lang="en-US" sz="2000" b="1" i="1" dirty="0">
                  <a:solidFill>
                    <a:srgbClr val="002060"/>
                  </a:solidFill>
                  <a:latin typeface="Times New Roman" pitchFamily="18" charset="0"/>
                </a:rPr>
                <a:t>A</a:t>
              </a:r>
              <a:endParaRPr lang="en-US" sz="2000" dirty="0">
                <a:solidFill>
                  <a:srgbClr val="002060"/>
                </a:solidFill>
                <a:latin typeface="Arial" pitchFamily="34" charset="0"/>
              </a:endParaRPr>
            </a:p>
          </p:txBody>
        </p:sp>
        <p:sp>
          <p:nvSpPr>
            <p:cNvPr id="17421" name="Text Box 15"/>
            <p:cNvSpPr txBox="1">
              <a:spLocks noChangeArrowheads="1"/>
            </p:cNvSpPr>
            <p:nvPr/>
          </p:nvSpPr>
          <p:spPr bwMode="auto">
            <a:xfrm>
              <a:off x="5400" y="2057"/>
              <a:ext cx="720" cy="463"/>
            </a:xfrm>
            <a:prstGeom prst="rect">
              <a:avLst/>
            </a:prstGeom>
            <a:grpFill/>
            <a:ln w="9525">
              <a:noFill/>
              <a:miter lim="800000"/>
              <a:headEnd/>
              <a:tailEnd/>
            </a:ln>
          </p:spPr>
          <p:txBody>
            <a:bodyPr/>
            <a:lstStyle/>
            <a:p>
              <a:pPr>
                <a:defRPr/>
              </a:pPr>
              <a:r>
                <a:rPr lang="en-US" sz="2000" dirty="0">
                  <a:latin typeface="Times New Roman" pitchFamily="18" charset="0"/>
                </a:rPr>
                <a:t>Y</a:t>
              </a:r>
              <a:r>
                <a:rPr lang="en-US" sz="2000" baseline="-25000" dirty="0">
                  <a:latin typeface="Times New Roman" pitchFamily="18" charset="0"/>
                </a:rPr>
                <a:t>2</a:t>
              </a:r>
              <a:endParaRPr lang="en-US" sz="2000" dirty="0">
                <a:latin typeface="Arial" pitchFamily="34" charset="0"/>
              </a:endParaRPr>
            </a:p>
          </p:txBody>
        </p:sp>
        <p:sp>
          <p:nvSpPr>
            <p:cNvPr id="17422" name="Text Box 16"/>
            <p:cNvSpPr txBox="1">
              <a:spLocks noChangeArrowheads="1"/>
            </p:cNvSpPr>
            <p:nvPr/>
          </p:nvSpPr>
          <p:spPr bwMode="auto">
            <a:xfrm>
              <a:off x="1620" y="2057"/>
              <a:ext cx="720" cy="463"/>
            </a:xfrm>
            <a:prstGeom prst="rect">
              <a:avLst/>
            </a:prstGeom>
            <a:grpFill/>
            <a:ln w="9525">
              <a:noFill/>
              <a:miter lim="800000"/>
              <a:headEnd/>
              <a:tailEnd/>
            </a:ln>
          </p:spPr>
          <p:txBody>
            <a:bodyPr/>
            <a:lstStyle/>
            <a:p>
              <a:pPr>
                <a:defRPr/>
              </a:pPr>
              <a:r>
                <a:rPr lang="en-US" sz="2000" i="1" dirty="0">
                  <a:latin typeface="Times New Roman" pitchFamily="18" charset="0"/>
                </a:rPr>
                <a:t>Y</a:t>
              </a:r>
              <a:r>
                <a:rPr lang="en-US" sz="2000" i="1" baseline="-25000" dirty="0">
                  <a:latin typeface="Times New Roman" pitchFamily="18" charset="0"/>
                </a:rPr>
                <a:t>2</a:t>
              </a:r>
              <a:endParaRPr lang="en-US" sz="2000" dirty="0">
                <a:latin typeface="Arial" pitchFamily="34" charset="0"/>
              </a:endParaRPr>
            </a:p>
          </p:txBody>
        </p:sp>
        <p:sp>
          <p:nvSpPr>
            <p:cNvPr id="17423" name="Text Box 17"/>
            <p:cNvSpPr txBox="1">
              <a:spLocks noChangeArrowheads="1"/>
            </p:cNvSpPr>
            <p:nvPr/>
          </p:nvSpPr>
          <p:spPr bwMode="auto">
            <a:xfrm>
              <a:off x="2813" y="7393"/>
              <a:ext cx="6213" cy="372"/>
            </a:xfrm>
            <a:prstGeom prst="rect">
              <a:avLst/>
            </a:prstGeom>
            <a:grpFill/>
            <a:ln w="9525">
              <a:noFill/>
              <a:miter lim="800000"/>
              <a:headEnd/>
              <a:tailEnd/>
            </a:ln>
          </p:spPr>
          <p:txBody>
            <a:bodyPr/>
            <a:lstStyle/>
            <a:p>
              <a:pPr algn="ctr">
                <a:defRPr/>
              </a:pPr>
              <a:r>
                <a:rPr lang="ar-SA" sz="1600" b="1" dirty="0">
                  <a:solidFill>
                    <a:schemeClr val="bg2">
                      <a:lumMod val="10000"/>
                    </a:schemeClr>
                  </a:solidFill>
                  <a:latin typeface="Times New Roman" pitchFamily="18" charset="0"/>
                  <a:cs typeface="Times New Roman" pitchFamily="18" charset="0"/>
                </a:rPr>
                <a:t>شكل رقم </a:t>
              </a:r>
              <a:r>
                <a:rPr lang="ar-SA" sz="1600" b="1" dirty="0" smtClean="0">
                  <a:solidFill>
                    <a:schemeClr val="bg2">
                      <a:lumMod val="10000"/>
                    </a:schemeClr>
                  </a:solidFill>
                  <a:latin typeface="Times New Roman" pitchFamily="18" charset="0"/>
                  <a:cs typeface="Times New Roman" pitchFamily="18" charset="0"/>
                </a:rPr>
                <a:t>(</a:t>
              </a:r>
              <a:r>
                <a:rPr lang="en-US" sz="1600" b="1" dirty="0" smtClean="0">
                  <a:solidFill>
                    <a:schemeClr val="bg2">
                      <a:lumMod val="10000"/>
                    </a:schemeClr>
                  </a:solidFill>
                  <a:latin typeface="Times New Roman" pitchFamily="18" charset="0"/>
                  <a:cs typeface="Times New Roman" pitchFamily="18" charset="0"/>
                </a:rPr>
                <a:t>10-3</a:t>
              </a:r>
              <a:r>
                <a:rPr lang="ar-SA" sz="1600" b="1" dirty="0" smtClean="0">
                  <a:solidFill>
                    <a:schemeClr val="bg2">
                      <a:lumMod val="10000"/>
                    </a:schemeClr>
                  </a:solidFill>
                  <a:latin typeface="Times New Roman" pitchFamily="18" charset="0"/>
                  <a:cs typeface="Times New Roman" pitchFamily="18" charset="0"/>
                </a:rPr>
                <a:t>) </a:t>
              </a:r>
              <a:r>
                <a:rPr lang="ar-SA" sz="1600" b="1" dirty="0">
                  <a:solidFill>
                    <a:schemeClr val="bg2">
                      <a:lumMod val="10000"/>
                    </a:schemeClr>
                  </a:solidFill>
                  <a:latin typeface="Times New Roman" pitchFamily="18" charset="0"/>
                  <a:cs typeface="Times New Roman" pitchFamily="18" charset="0"/>
                </a:rPr>
                <a:t>منحنى الإمكانيات الإنتاجية للسلع المتنافسة</a:t>
              </a:r>
              <a:endParaRPr lang="en-US" sz="1600" dirty="0">
                <a:solidFill>
                  <a:schemeClr val="bg2">
                    <a:lumMod val="10000"/>
                  </a:schemeClr>
                </a:solidFill>
                <a:latin typeface="Arial" pitchFamily="34" charset="0"/>
              </a:endParaRPr>
            </a:p>
          </p:txBody>
        </p:sp>
        <p:sp>
          <p:nvSpPr>
            <p:cNvPr id="17424" name="Text Box 18"/>
            <p:cNvSpPr txBox="1">
              <a:spLocks noChangeArrowheads="1"/>
            </p:cNvSpPr>
            <p:nvPr/>
          </p:nvSpPr>
          <p:spPr bwMode="auto">
            <a:xfrm>
              <a:off x="7379" y="3199"/>
              <a:ext cx="540" cy="499"/>
            </a:xfrm>
            <a:prstGeom prst="rect">
              <a:avLst/>
            </a:prstGeom>
            <a:grpFill/>
            <a:ln w="9525">
              <a:noFill/>
              <a:miter lim="800000"/>
              <a:headEnd/>
              <a:tailEnd/>
            </a:ln>
          </p:spPr>
          <p:txBody>
            <a:bodyPr/>
            <a:lstStyle/>
            <a:p>
              <a:pPr>
                <a:defRPr/>
              </a:pPr>
              <a:r>
                <a:rPr lang="en-US" sz="2000" b="1" dirty="0">
                  <a:latin typeface="Times New Roman" pitchFamily="18" charset="0"/>
                </a:rPr>
                <a:t>B</a:t>
              </a:r>
              <a:endParaRPr lang="en-US" sz="2000" dirty="0">
                <a:latin typeface="Arial" pitchFamily="34" charset="0"/>
              </a:endParaRPr>
            </a:p>
          </p:txBody>
        </p:sp>
      </p:gr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7000"/>
            <a:lum/>
          </a:blip>
          <a:srcRect/>
          <a:tile tx="0" ty="0" sx="100000" sy="100000" flip="none" algn="tl"/>
        </a:blipFill>
        <a:effectLst/>
      </p:bgPr>
    </p:bg>
    <p:spTree>
      <p:nvGrpSpPr>
        <p:cNvPr id="1" name=""/>
        <p:cNvGrpSpPr/>
        <p:nvPr/>
      </p:nvGrpSpPr>
      <p:grpSpPr>
        <a:xfrm>
          <a:off x="0" y="0"/>
          <a:ext cx="0" cy="0"/>
          <a:chOff x="0" y="0"/>
          <a:chExt cx="0" cy="0"/>
        </a:xfrm>
      </p:grpSpPr>
      <p:sp>
        <p:nvSpPr>
          <p:cNvPr id="317443" name="Rectangle 3"/>
          <p:cNvSpPr>
            <a:spLocks noGrp="1" noChangeArrowheads="1"/>
          </p:cNvSpPr>
          <p:nvPr>
            <p:ph type="body" idx="4294967295"/>
          </p:nvPr>
        </p:nvSpPr>
        <p:spPr>
          <a:xfrm>
            <a:off x="381000" y="1676400"/>
            <a:ext cx="8305800" cy="5029200"/>
          </a:xfrm>
          <a:solidFill>
            <a:srgbClr val="FFE89F"/>
          </a:solidFill>
          <a:ln>
            <a:noFill/>
          </a:ln>
        </p:spPr>
        <p:txBody>
          <a:bodyPr>
            <a:normAutofit fontScale="92500"/>
          </a:bodyPr>
          <a:lstStyle/>
          <a:p>
            <a:pPr marL="0" algn="justLow" eaLnBrk="1" hangingPunct="1">
              <a:lnSpc>
                <a:spcPct val="200000"/>
              </a:lnSpc>
              <a:buFontTx/>
              <a:buNone/>
              <a:defRPr/>
            </a:pPr>
            <a:r>
              <a:rPr lang="ar-SA" sz="2000" b="1" dirty="0" smtClean="0">
                <a:latin typeface="Simplified Arabic" pitchFamily="18" charset="-78"/>
                <a:cs typeface="Simplified Arabic" pitchFamily="18" charset="-78"/>
              </a:rPr>
              <a:t>تعد السلعتان متكاملتان إذا ما أدت زيادة إنتاج احدهما إلى زيادة إنتاج السلعة الأخرى مادامت الكمية المستخدمة من الموارد ثابتة، الشكل رقم (</a:t>
            </a:r>
            <a:r>
              <a:rPr lang="en-US" sz="2000" b="1" dirty="0" smtClean="0">
                <a:latin typeface="Simplified Arabic" pitchFamily="18" charset="-78"/>
                <a:cs typeface="Simplified Arabic" pitchFamily="18" charset="-78"/>
              </a:rPr>
              <a:t>10-4A&amp;10-4B</a:t>
            </a:r>
            <a:r>
              <a:rPr lang="ar-SA" sz="2000" b="1" dirty="0" smtClean="0">
                <a:latin typeface="Simplified Arabic" pitchFamily="18" charset="-78"/>
                <a:cs typeface="Simplified Arabic" pitchFamily="18" charset="-78"/>
              </a:rPr>
              <a:t>) التالية يتضح أن زيادة إنتاج السلعة </a:t>
            </a:r>
            <a:r>
              <a:rPr lang="en-US" sz="2000" b="1" i="1" dirty="0" smtClean="0">
                <a:latin typeface="Simplified Arabic" pitchFamily="18" charset="-78"/>
                <a:cs typeface="Simplified Arabic" pitchFamily="18" charset="-78"/>
              </a:rPr>
              <a:t>Y</a:t>
            </a:r>
            <a:r>
              <a:rPr lang="en-US" sz="2000" b="1" i="1" baseline="-25000" dirty="0" smtClean="0">
                <a:latin typeface="Simplified Arabic" pitchFamily="18" charset="-78"/>
                <a:cs typeface="Simplified Arabic" pitchFamily="18" charset="-78"/>
              </a:rPr>
              <a:t>2</a:t>
            </a:r>
            <a:r>
              <a:rPr lang="ar-SA" sz="2000" b="1" dirty="0" smtClean="0">
                <a:latin typeface="Simplified Arabic" pitchFamily="18" charset="-78"/>
                <a:cs typeface="Simplified Arabic" pitchFamily="18" charset="-78"/>
              </a:rPr>
              <a:t> تكون مصحوبة بزيادة إنتاج السلعة </a:t>
            </a:r>
            <a:r>
              <a:rPr lang="en-US" sz="2000" b="1" i="1" dirty="0" smtClean="0">
                <a:latin typeface="Simplified Arabic" pitchFamily="18" charset="-78"/>
                <a:cs typeface="Simplified Arabic" pitchFamily="18" charset="-78"/>
              </a:rPr>
              <a:t>Y</a:t>
            </a:r>
            <a:r>
              <a:rPr lang="en-US" sz="2000" b="1" i="1" baseline="-25000" dirty="0" smtClean="0">
                <a:latin typeface="Simplified Arabic" pitchFamily="18" charset="-78"/>
                <a:cs typeface="Simplified Arabic" pitchFamily="18" charset="-78"/>
              </a:rPr>
              <a:t>1</a:t>
            </a:r>
            <a:r>
              <a:rPr lang="ar-SA" sz="2000" b="1" dirty="0" smtClean="0">
                <a:latin typeface="Simplified Arabic" pitchFamily="18" charset="-78"/>
                <a:cs typeface="Simplified Arabic" pitchFamily="18" charset="-78"/>
              </a:rPr>
              <a:t> حتى بلوغ النقطة </a:t>
            </a:r>
            <a:r>
              <a:rPr lang="en-US" sz="2000" b="1" i="1" dirty="0" smtClean="0">
                <a:latin typeface="Simplified Arabic" pitchFamily="18" charset="-78"/>
                <a:cs typeface="Simplified Arabic" pitchFamily="18" charset="-78"/>
              </a:rPr>
              <a:t>A</a:t>
            </a:r>
            <a:r>
              <a:rPr lang="ar-SA" sz="2000" b="1" dirty="0" smtClean="0">
                <a:latin typeface="Simplified Arabic" pitchFamily="18" charset="-78"/>
                <a:cs typeface="Simplified Arabic" pitchFamily="18" charset="-78"/>
              </a:rPr>
              <a:t> على منحنى الإمكانيات الإنتاجية، ولكن على يمين النقطة </a:t>
            </a:r>
            <a:r>
              <a:rPr lang="en-US" sz="2000" b="1" i="1" dirty="0" smtClean="0">
                <a:latin typeface="Simplified Arabic" pitchFamily="18" charset="-78"/>
                <a:cs typeface="Simplified Arabic" pitchFamily="18" charset="-78"/>
              </a:rPr>
              <a:t>A</a:t>
            </a:r>
            <a:r>
              <a:rPr lang="ar-SA" sz="2000" b="1" dirty="0" smtClean="0">
                <a:latin typeface="Simplified Arabic" pitchFamily="18" charset="-78"/>
                <a:cs typeface="Simplified Arabic" pitchFamily="18" charset="-78"/>
              </a:rPr>
              <a:t> فإن السلع تصبح متنافسة إذ أن زيادة إنتاج احدهما مرتبط بانخفاض إنتاج السلعة الأخرى. وتتضح هذه الحالة إذا أراد المزارع إنتاج أقصى قدر ممكن من الناتج </a:t>
            </a:r>
            <a:r>
              <a:rPr lang="en-US" sz="2000" b="1" i="1" dirty="0" smtClean="0">
                <a:latin typeface="Simplified Arabic" pitchFamily="18" charset="-78"/>
                <a:cs typeface="Simplified Arabic" pitchFamily="18" charset="-78"/>
              </a:rPr>
              <a:t>Y</a:t>
            </a:r>
            <a:r>
              <a:rPr lang="en-US" sz="2000" b="1" i="1" baseline="-25000" dirty="0" smtClean="0">
                <a:latin typeface="Simplified Arabic" pitchFamily="18" charset="-78"/>
                <a:cs typeface="Simplified Arabic" pitchFamily="18" charset="-78"/>
              </a:rPr>
              <a:t>2</a:t>
            </a:r>
            <a:r>
              <a:rPr lang="ar-SA" sz="2000" b="1" dirty="0" smtClean="0">
                <a:latin typeface="Simplified Arabic" pitchFamily="18" charset="-78"/>
                <a:cs typeface="Simplified Arabic" pitchFamily="18" charset="-78"/>
              </a:rPr>
              <a:t> فإنه لابد من إنتاج على الأقل القدر </a:t>
            </a:r>
            <a:r>
              <a:rPr lang="en-US" sz="2000" b="1" i="1" dirty="0" smtClean="0">
                <a:latin typeface="Simplified Arabic" pitchFamily="18" charset="-78"/>
                <a:cs typeface="Simplified Arabic" pitchFamily="18" charset="-78"/>
              </a:rPr>
              <a:t>OB</a:t>
            </a:r>
            <a:r>
              <a:rPr lang="ar-SA" sz="2000" b="1" dirty="0" smtClean="0">
                <a:latin typeface="Simplified Arabic" pitchFamily="18" charset="-78"/>
                <a:cs typeface="Simplified Arabic" pitchFamily="18" charset="-78"/>
              </a:rPr>
              <a:t> من الناتج </a:t>
            </a:r>
            <a:r>
              <a:rPr lang="en-US" sz="2000" b="1" i="1" dirty="0" smtClean="0">
                <a:latin typeface="Simplified Arabic" pitchFamily="18" charset="-78"/>
                <a:cs typeface="Simplified Arabic" pitchFamily="18" charset="-78"/>
              </a:rPr>
              <a:t>Y</a:t>
            </a:r>
            <a:r>
              <a:rPr lang="en-US" sz="2000" b="1" i="1" baseline="-25000" dirty="0" smtClean="0">
                <a:latin typeface="Simplified Arabic" pitchFamily="18" charset="-78"/>
                <a:cs typeface="Simplified Arabic" pitchFamily="18" charset="-78"/>
              </a:rPr>
              <a:t>1</a:t>
            </a:r>
            <a:r>
              <a:rPr lang="ar-SA" sz="2000" b="1" dirty="0" smtClean="0">
                <a:latin typeface="Simplified Arabic" pitchFamily="18" charset="-78"/>
                <a:cs typeface="Simplified Arabic" pitchFamily="18" charset="-78"/>
              </a:rPr>
              <a:t>، ولكن زيادة التوسع في إنتاج </a:t>
            </a:r>
            <a:r>
              <a:rPr lang="en-US" sz="2000" b="1" i="1" dirty="0" smtClean="0">
                <a:latin typeface="Simplified Arabic" pitchFamily="18" charset="-78"/>
                <a:cs typeface="Simplified Arabic" pitchFamily="18" charset="-78"/>
              </a:rPr>
              <a:t>Y</a:t>
            </a:r>
            <a:r>
              <a:rPr lang="en-US" sz="2000" b="1" i="1" baseline="-25000" dirty="0" smtClean="0">
                <a:latin typeface="Simplified Arabic" pitchFamily="18" charset="-78"/>
                <a:cs typeface="Simplified Arabic" pitchFamily="18" charset="-78"/>
              </a:rPr>
              <a:t>1</a:t>
            </a:r>
            <a:r>
              <a:rPr lang="ar-SA" sz="2000" b="1" dirty="0" smtClean="0">
                <a:latin typeface="Simplified Arabic" pitchFamily="18" charset="-78"/>
                <a:cs typeface="Simplified Arabic" pitchFamily="18" charset="-78"/>
              </a:rPr>
              <a:t> يؤدي إلى أن يتحول كلاهما إلى سلع متنافسة وعلى المزارع أن يحدد التوليفة منهما التي تعظم أرباحه أو تحقق أهدافه وهذا التنافس يتضح على منحنى إمكانيات الإنتاج المحصور بين النقطة </a:t>
            </a:r>
            <a:r>
              <a:rPr lang="en-US" sz="2000" b="1" i="1" dirty="0" smtClean="0">
                <a:latin typeface="Simplified Arabic" pitchFamily="18" charset="-78"/>
                <a:cs typeface="Simplified Arabic" pitchFamily="18" charset="-78"/>
              </a:rPr>
              <a:t>A</a:t>
            </a:r>
            <a:r>
              <a:rPr lang="ar-SA" sz="2000" b="1" dirty="0" smtClean="0">
                <a:latin typeface="Simplified Arabic" pitchFamily="18" charset="-78"/>
                <a:cs typeface="Simplified Arabic" pitchFamily="18" charset="-78"/>
              </a:rPr>
              <a:t> وبين تقاطعه مع المحور الأفقي عند النقطة </a:t>
            </a:r>
            <a:r>
              <a:rPr lang="en-US" sz="2000" b="1" i="1" dirty="0" smtClean="0">
                <a:latin typeface="Simplified Arabic" pitchFamily="18" charset="-78"/>
                <a:cs typeface="Simplified Arabic" pitchFamily="18" charset="-78"/>
              </a:rPr>
              <a:t>W</a:t>
            </a:r>
            <a:r>
              <a:rPr lang="ar-SA" sz="2000" b="1" dirty="0" smtClean="0">
                <a:latin typeface="Simplified Arabic" pitchFamily="18" charset="-78"/>
                <a:cs typeface="Simplified Arabic" pitchFamily="18" charset="-78"/>
              </a:rPr>
              <a:t>.</a:t>
            </a:r>
            <a:endParaRPr lang="en-US" sz="2000" b="1" dirty="0" smtClean="0">
              <a:latin typeface="Simplified Arabic" pitchFamily="18" charset="-78"/>
              <a:cs typeface="Simplified Arabic" pitchFamily="18" charset="-78"/>
            </a:endParaRPr>
          </a:p>
        </p:txBody>
      </p:sp>
      <p:sp>
        <p:nvSpPr>
          <p:cNvPr id="4" name="Plaque 3"/>
          <p:cNvSpPr/>
          <p:nvPr/>
        </p:nvSpPr>
        <p:spPr>
          <a:xfrm>
            <a:off x="1676400" y="838200"/>
            <a:ext cx="6477000" cy="685800"/>
          </a:xfrm>
          <a:prstGeom prst="rect">
            <a:avLst/>
          </a:prstGeom>
          <a:solidFill>
            <a:srgbClr val="FFE89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defRPr/>
            </a:pPr>
            <a:r>
              <a:rPr lang="ar-SA" sz="2400" b="1" dirty="0">
                <a:solidFill>
                  <a:schemeClr val="tx1"/>
                </a:solidFill>
                <a:latin typeface="Times New Roman" pitchFamily="18" charset="0"/>
                <a:cs typeface="Times New Roman" pitchFamily="18" charset="0"/>
              </a:rPr>
              <a:t>ثانياً: السلع المتكاملة أو المتلازمة </a:t>
            </a:r>
            <a:r>
              <a:rPr lang="en-US" sz="2000" b="1" i="1" dirty="0">
                <a:solidFill>
                  <a:schemeClr val="tx1"/>
                </a:solidFill>
                <a:latin typeface="Times New Roman" pitchFamily="18" charset="0"/>
                <a:cs typeface="Times New Roman" pitchFamily="18" charset="0"/>
              </a:rPr>
              <a:t>Complementary</a:t>
            </a:r>
            <a:r>
              <a:rPr lang="en-US" sz="2000" b="1" dirty="0">
                <a:solidFill>
                  <a:schemeClr val="tx1"/>
                </a:solidFill>
                <a:latin typeface="Times New Roman" pitchFamily="18" charset="0"/>
                <a:cs typeface="Times New Roman" pitchFamily="18" charset="0"/>
              </a:rPr>
              <a:t> </a:t>
            </a:r>
            <a:r>
              <a:rPr lang="en-US" sz="2000" b="1" i="1" dirty="0">
                <a:solidFill>
                  <a:schemeClr val="tx1"/>
                </a:solidFill>
                <a:latin typeface="Times New Roman" pitchFamily="18" charset="0"/>
                <a:cs typeface="Times New Roman" pitchFamily="18" charset="0"/>
              </a:rPr>
              <a:t>Products</a:t>
            </a:r>
            <a:endParaRPr lang="ar-YE" sz="2000" dirty="0">
              <a:solidFill>
                <a:schemeClr val="tx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4000"/>
            <a:lum/>
          </a:blip>
          <a:srcRect/>
          <a:tile tx="0" ty="0" sx="100000" sy="100000" flip="none" algn="tl"/>
        </a:blipFill>
        <a:effectLst/>
      </p:bgPr>
    </p:bg>
    <p:spTree>
      <p:nvGrpSpPr>
        <p:cNvPr id="1" name=""/>
        <p:cNvGrpSpPr/>
        <p:nvPr/>
      </p:nvGrpSpPr>
      <p:grpSpPr>
        <a:xfrm>
          <a:off x="0" y="0"/>
          <a:ext cx="0" cy="0"/>
          <a:chOff x="0" y="0"/>
          <a:chExt cx="0" cy="0"/>
        </a:xfrm>
      </p:grpSpPr>
      <p:grpSp>
        <p:nvGrpSpPr>
          <p:cNvPr id="27650" name="Group 4"/>
          <p:cNvGrpSpPr>
            <a:grpSpLocks noChangeAspect="1"/>
          </p:cNvGrpSpPr>
          <p:nvPr/>
        </p:nvGrpSpPr>
        <p:grpSpPr bwMode="auto">
          <a:xfrm>
            <a:off x="659384" y="1066800"/>
            <a:ext cx="7646416" cy="5105280"/>
            <a:chOff x="1647" y="1581"/>
            <a:chExt cx="8100" cy="5408"/>
          </a:xfrm>
          <a:noFill/>
        </p:grpSpPr>
        <p:sp>
          <p:nvSpPr>
            <p:cNvPr id="27651" name="AutoShape 5"/>
            <p:cNvSpPr>
              <a:spLocks noChangeAspect="1" noChangeArrowheads="1"/>
            </p:cNvSpPr>
            <p:nvPr/>
          </p:nvSpPr>
          <p:spPr bwMode="auto">
            <a:xfrm>
              <a:off x="1647" y="1581"/>
              <a:ext cx="8100" cy="4890"/>
            </a:xfrm>
            <a:prstGeom prst="rect">
              <a:avLst/>
            </a:prstGeom>
            <a:grpFill/>
            <a:ln w="12700">
              <a:solidFill>
                <a:srgbClr val="000000"/>
              </a:solidFill>
              <a:miter lim="800000"/>
              <a:headEnd/>
              <a:tailEnd/>
            </a:ln>
          </p:spPr>
          <p:txBody>
            <a:bodyPr/>
            <a:lstStyle/>
            <a:p>
              <a:endParaRPr lang="ar-YE"/>
            </a:p>
          </p:txBody>
        </p:sp>
        <p:sp>
          <p:nvSpPr>
            <p:cNvPr id="27652" name="Line 6"/>
            <p:cNvSpPr>
              <a:spLocks noChangeShapeType="1"/>
            </p:cNvSpPr>
            <p:nvPr/>
          </p:nvSpPr>
          <p:spPr bwMode="auto">
            <a:xfrm>
              <a:off x="3779" y="1929"/>
              <a:ext cx="1" cy="3650"/>
            </a:xfrm>
            <a:prstGeom prst="line">
              <a:avLst/>
            </a:prstGeom>
            <a:grpFill/>
            <a:ln w="15875">
              <a:solidFill>
                <a:srgbClr val="000000"/>
              </a:solidFill>
              <a:round/>
              <a:headEnd type="triangle" w="med" len="med"/>
              <a:tailEnd/>
            </a:ln>
          </p:spPr>
          <p:txBody>
            <a:bodyPr/>
            <a:lstStyle/>
            <a:p>
              <a:endParaRPr lang="ar-SA"/>
            </a:p>
          </p:txBody>
        </p:sp>
        <p:sp>
          <p:nvSpPr>
            <p:cNvPr id="27653" name="Text Box 7"/>
            <p:cNvSpPr txBox="1">
              <a:spLocks noChangeArrowheads="1"/>
            </p:cNvSpPr>
            <p:nvPr/>
          </p:nvSpPr>
          <p:spPr bwMode="auto">
            <a:xfrm>
              <a:off x="9000" y="5579"/>
              <a:ext cx="720" cy="462"/>
            </a:xfrm>
            <a:prstGeom prst="rect">
              <a:avLst/>
            </a:prstGeom>
            <a:grpFill/>
            <a:ln w="9525">
              <a:noFill/>
              <a:miter lim="800000"/>
              <a:headEnd/>
              <a:tailEnd/>
            </a:ln>
          </p:spPr>
          <p:txBody>
            <a:bodyPr/>
            <a:lstStyle/>
            <a:p>
              <a:r>
                <a:rPr lang="en-US" sz="2400" i="1">
                  <a:latin typeface="Times New Roman" pitchFamily="18" charset="0"/>
                </a:rPr>
                <a:t>Y</a:t>
              </a:r>
              <a:r>
                <a:rPr lang="en-US" sz="2400" i="1" baseline="-25000">
                  <a:latin typeface="Times New Roman" pitchFamily="18" charset="0"/>
                </a:rPr>
                <a:t>1</a:t>
              </a:r>
              <a:endParaRPr lang="en-US" sz="2400">
                <a:latin typeface="Arial" pitchFamily="34" charset="0"/>
              </a:endParaRPr>
            </a:p>
          </p:txBody>
        </p:sp>
        <p:sp>
          <p:nvSpPr>
            <p:cNvPr id="27654" name="Text Box 8"/>
            <p:cNvSpPr txBox="1">
              <a:spLocks noChangeArrowheads="1"/>
            </p:cNvSpPr>
            <p:nvPr/>
          </p:nvSpPr>
          <p:spPr bwMode="auto">
            <a:xfrm>
              <a:off x="2880" y="1876"/>
              <a:ext cx="720" cy="463"/>
            </a:xfrm>
            <a:prstGeom prst="rect">
              <a:avLst/>
            </a:prstGeom>
            <a:grpFill/>
            <a:ln w="9525">
              <a:noFill/>
              <a:miter lim="800000"/>
              <a:headEnd/>
              <a:tailEnd/>
            </a:ln>
          </p:spPr>
          <p:txBody>
            <a:bodyPr/>
            <a:lstStyle/>
            <a:p>
              <a:r>
                <a:rPr lang="en-US" sz="2000" i="1">
                  <a:latin typeface="Times New Roman" pitchFamily="18" charset="0"/>
                </a:rPr>
                <a:t>Y</a:t>
              </a:r>
              <a:r>
                <a:rPr lang="en-US" sz="2000" i="1" baseline="-25000">
                  <a:latin typeface="Times New Roman" pitchFamily="18" charset="0"/>
                </a:rPr>
                <a:t>2</a:t>
              </a:r>
              <a:endParaRPr lang="en-US" sz="2000">
                <a:latin typeface="Arial" pitchFamily="34" charset="0"/>
              </a:endParaRPr>
            </a:p>
          </p:txBody>
        </p:sp>
        <p:sp>
          <p:nvSpPr>
            <p:cNvPr id="27655" name="Text Box 9"/>
            <p:cNvSpPr txBox="1">
              <a:spLocks noChangeArrowheads="1"/>
            </p:cNvSpPr>
            <p:nvPr/>
          </p:nvSpPr>
          <p:spPr bwMode="auto">
            <a:xfrm rot="10800000" flipV="1">
              <a:off x="3128" y="6505"/>
              <a:ext cx="6337" cy="484"/>
            </a:xfrm>
            <a:prstGeom prst="rect">
              <a:avLst/>
            </a:prstGeom>
            <a:grpFill/>
            <a:ln w="9525">
              <a:noFill/>
              <a:miter lim="800000"/>
              <a:headEnd/>
              <a:tailEnd/>
            </a:ln>
          </p:spPr>
          <p:txBody>
            <a:bodyPr/>
            <a:lstStyle/>
            <a:p>
              <a:pPr algn="ctr"/>
              <a:r>
                <a:rPr lang="ar-SA" sz="1600" b="1" dirty="0">
                  <a:solidFill>
                    <a:schemeClr val="tx1">
                      <a:lumMod val="95000"/>
                      <a:lumOff val="5000"/>
                    </a:schemeClr>
                  </a:solidFill>
                  <a:latin typeface="Times New Roman" pitchFamily="18" charset="0"/>
                  <a:cs typeface="Times New Roman" pitchFamily="18" charset="0"/>
                </a:rPr>
                <a:t>شكل رقم </a:t>
              </a:r>
              <a:r>
                <a:rPr lang="ar-SA" sz="1600" b="1" dirty="0" smtClean="0">
                  <a:solidFill>
                    <a:schemeClr val="bg1">
                      <a:lumMod val="95000"/>
                    </a:schemeClr>
                  </a:solidFill>
                  <a:latin typeface="Times New Roman" pitchFamily="18" charset="0"/>
                  <a:cs typeface="Times New Roman" pitchFamily="18" charset="0"/>
                </a:rPr>
                <a:t>(</a:t>
              </a:r>
              <a:r>
                <a:rPr lang="en-US" sz="1600" b="1" dirty="0" smtClean="0">
                  <a:solidFill>
                    <a:schemeClr val="tx1">
                      <a:lumMod val="95000"/>
                      <a:lumOff val="5000"/>
                    </a:schemeClr>
                  </a:solidFill>
                  <a:latin typeface="Times New Roman" pitchFamily="18" charset="0"/>
                </a:rPr>
                <a:t> (10.4a) </a:t>
              </a:r>
              <a:r>
                <a:rPr lang="ar-SA" sz="1600" b="1" dirty="0" smtClean="0">
                  <a:solidFill>
                    <a:schemeClr val="tx1">
                      <a:lumMod val="95000"/>
                      <a:lumOff val="5000"/>
                    </a:schemeClr>
                  </a:solidFill>
                  <a:latin typeface="Times New Roman" pitchFamily="18" charset="0"/>
                  <a:cs typeface="Times New Roman" pitchFamily="18" charset="0"/>
                </a:rPr>
                <a:t> </a:t>
              </a:r>
              <a:r>
                <a:rPr lang="ar-SA" sz="1600" b="1" dirty="0">
                  <a:solidFill>
                    <a:schemeClr val="tx1">
                      <a:lumMod val="95000"/>
                      <a:lumOff val="5000"/>
                    </a:schemeClr>
                  </a:solidFill>
                  <a:latin typeface="Times New Roman" pitchFamily="18" charset="0"/>
                  <a:cs typeface="Times New Roman" pitchFamily="18" charset="0"/>
                </a:rPr>
                <a:t>منحنى الإمكانيات الإنتاجية للسلع المتكاملة</a:t>
              </a:r>
              <a:endParaRPr lang="en-US" sz="1600" dirty="0">
                <a:solidFill>
                  <a:schemeClr val="tx1">
                    <a:lumMod val="95000"/>
                    <a:lumOff val="5000"/>
                  </a:schemeClr>
                </a:solidFill>
                <a:latin typeface="Arial" pitchFamily="34" charset="0"/>
              </a:endParaRPr>
            </a:p>
          </p:txBody>
        </p:sp>
        <p:sp>
          <p:nvSpPr>
            <p:cNvPr id="27656" name="Line 10"/>
            <p:cNvSpPr>
              <a:spLocks noChangeShapeType="1"/>
            </p:cNvSpPr>
            <p:nvPr/>
          </p:nvSpPr>
          <p:spPr bwMode="auto">
            <a:xfrm>
              <a:off x="3780" y="5578"/>
              <a:ext cx="5760" cy="1"/>
            </a:xfrm>
            <a:prstGeom prst="line">
              <a:avLst/>
            </a:prstGeom>
            <a:grpFill/>
            <a:ln w="12700">
              <a:solidFill>
                <a:srgbClr val="000000"/>
              </a:solidFill>
              <a:round/>
              <a:headEnd/>
              <a:tailEnd type="triangle" w="med" len="med"/>
            </a:ln>
          </p:spPr>
          <p:txBody>
            <a:bodyPr/>
            <a:lstStyle/>
            <a:p>
              <a:endParaRPr lang="ar-SA"/>
            </a:p>
          </p:txBody>
        </p:sp>
        <p:sp>
          <p:nvSpPr>
            <p:cNvPr id="27657" name="Line 11"/>
            <p:cNvSpPr>
              <a:spLocks noChangeShapeType="1"/>
            </p:cNvSpPr>
            <p:nvPr/>
          </p:nvSpPr>
          <p:spPr bwMode="auto">
            <a:xfrm>
              <a:off x="5220" y="2519"/>
              <a:ext cx="1" cy="3060"/>
            </a:xfrm>
            <a:prstGeom prst="line">
              <a:avLst/>
            </a:prstGeom>
            <a:grpFill/>
            <a:ln w="9525" cap="rnd">
              <a:solidFill>
                <a:srgbClr val="000000"/>
              </a:solidFill>
              <a:prstDash val="sysDot"/>
              <a:round/>
              <a:headEnd type="oval" w="med" len="med"/>
              <a:tailEnd type="oval" w="med" len="med"/>
            </a:ln>
          </p:spPr>
          <p:txBody>
            <a:bodyPr/>
            <a:lstStyle/>
            <a:p>
              <a:endParaRPr lang="ar-SA"/>
            </a:p>
          </p:txBody>
        </p:sp>
        <p:sp>
          <p:nvSpPr>
            <p:cNvPr id="27658" name="Text Box 12"/>
            <p:cNvSpPr txBox="1">
              <a:spLocks noChangeArrowheads="1"/>
            </p:cNvSpPr>
            <p:nvPr/>
          </p:nvSpPr>
          <p:spPr bwMode="auto">
            <a:xfrm>
              <a:off x="7560" y="5579"/>
              <a:ext cx="720" cy="360"/>
            </a:xfrm>
            <a:prstGeom prst="rect">
              <a:avLst/>
            </a:prstGeom>
            <a:grpFill/>
            <a:ln w="9525">
              <a:noFill/>
              <a:miter lim="800000"/>
              <a:headEnd/>
              <a:tailEnd/>
            </a:ln>
          </p:spPr>
          <p:txBody>
            <a:bodyPr/>
            <a:lstStyle/>
            <a:p>
              <a:r>
                <a:rPr lang="en-US" sz="2000" i="1">
                  <a:latin typeface="Times New Roman" pitchFamily="18" charset="0"/>
                </a:rPr>
                <a:t>W</a:t>
              </a:r>
              <a:endParaRPr lang="en-US" sz="2000">
                <a:latin typeface="Arial" pitchFamily="34" charset="0"/>
              </a:endParaRPr>
            </a:p>
          </p:txBody>
        </p:sp>
        <p:sp>
          <p:nvSpPr>
            <p:cNvPr id="27659" name="Text Box 13"/>
            <p:cNvSpPr txBox="1">
              <a:spLocks noChangeArrowheads="1"/>
            </p:cNvSpPr>
            <p:nvPr/>
          </p:nvSpPr>
          <p:spPr bwMode="auto">
            <a:xfrm>
              <a:off x="4680" y="2159"/>
              <a:ext cx="720" cy="540"/>
            </a:xfrm>
            <a:prstGeom prst="rect">
              <a:avLst/>
            </a:prstGeom>
            <a:grpFill/>
            <a:ln w="9525">
              <a:noFill/>
              <a:miter lim="800000"/>
              <a:headEnd/>
              <a:tailEnd/>
            </a:ln>
          </p:spPr>
          <p:txBody>
            <a:bodyPr/>
            <a:lstStyle/>
            <a:p>
              <a:r>
                <a:rPr lang="en-US" sz="2000" i="1">
                  <a:solidFill>
                    <a:srgbClr val="993300"/>
                  </a:solidFill>
                  <a:latin typeface="Times New Roman" pitchFamily="18" charset="0"/>
                </a:rPr>
                <a:t>A</a:t>
              </a:r>
              <a:endParaRPr lang="en-US" sz="2000">
                <a:solidFill>
                  <a:srgbClr val="993300"/>
                </a:solidFill>
                <a:latin typeface="Arial" pitchFamily="34" charset="0"/>
              </a:endParaRPr>
            </a:p>
          </p:txBody>
        </p:sp>
        <p:sp>
          <p:nvSpPr>
            <p:cNvPr id="27660" name="Text Box 14"/>
            <p:cNvSpPr txBox="1">
              <a:spLocks noChangeArrowheads="1"/>
            </p:cNvSpPr>
            <p:nvPr/>
          </p:nvSpPr>
          <p:spPr bwMode="auto">
            <a:xfrm>
              <a:off x="4680" y="5579"/>
              <a:ext cx="720" cy="360"/>
            </a:xfrm>
            <a:prstGeom prst="rect">
              <a:avLst/>
            </a:prstGeom>
            <a:grpFill/>
            <a:ln w="9525">
              <a:noFill/>
              <a:miter lim="800000"/>
              <a:headEnd/>
              <a:tailEnd/>
            </a:ln>
          </p:spPr>
          <p:txBody>
            <a:bodyPr/>
            <a:lstStyle/>
            <a:p>
              <a:r>
                <a:rPr lang="en-US" sz="2400" i="1">
                  <a:latin typeface="Times New Roman" pitchFamily="18" charset="0"/>
                </a:rPr>
                <a:t>B</a:t>
              </a:r>
              <a:endParaRPr lang="en-US" sz="2400">
                <a:latin typeface="Arial" pitchFamily="34" charset="0"/>
              </a:endParaRPr>
            </a:p>
          </p:txBody>
        </p:sp>
        <p:sp>
          <p:nvSpPr>
            <p:cNvPr id="27661" name="Text Box 15"/>
            <p:cNvSpPr txBox="1">
              <a:spLocks noChangeArrowheads="1"/>
            </p:cNvSpPr>
            <p:nvPr/>
          </p:nvSpPr>
          <p:spPr bwMode="auto">
            <a:xfrm>
              <a:off x="3240" y="5579"/>
              <a:ext cx="540" cy="540"/>
            </a:xfrm>
            <a:prstGeom prst="rect">
              <a:avLst/>
            </a:prstGeom>
            <a:grpFill/>
            <a:ln w="9525">
              <a:noFill/>
              <a:miter lim="800000"/>
              <a:headEnd/>
              <a:tailEnd/>
            </a:ln>
          </p:spPr>
          <p:txBody>
            <a:bodyPr/>
            <a:lstStyle/>
            <a:p>
              <a:r>
                <a:rPr lang="en-US" sz="2400">
                  <a:latin typeface="Times New Roman" pitchFamily="18" charset="0"/>
                </a:rPr>
                <a:t>0</a:t>
              </a:r>
              <a:endParaRPr lang="en-US" sz="2400">
                <a:latin typeface="Arial" pitchFamily="34" charset="0"/>
              </a:endParaRPr>
            </a:p>
          </p:txBody>
        </p:sp>
        <p:sp>
          <p:nvSpPr>
            <p:cNvPr id="27662" name="Text Box 16"/>
            <p:cNvSpPr txBox="1">
              <a:spLocks noChangeArrowheads="1"/>
            </p:cNvSpPr>
            <p:nvPr/>
          </p:nvSpPr>
          <p:spPr bwMode="auto">
            <a:xfrm>
              <a:off x="7920" y="1799"/>
              <a:ext cx="900" cy="540"/>
            </a:xfrm>
            <a:prstGeom prst="rect">
              <a:avLst/>
            </a:prstGeom>
            <a:grpFill/>
            <a:ln w="9525">
              <a:noFill/>
              <a:miter lim="800000"/>
              <a:headEnd/>
              <a:tailEnd/>
            </a:ln>
          </p:spPr>
          <p:txBody>
            <a:bodyPr/>
            <a:lstStyle/>
            <a:p>
              <a:r>
                <a:rPr lang="en-US" sz="2400">
                  <a:latin typeface="Times New Roman" pitchFamily="18" charset="0"/>
                </a:rPr>
                <a:t>(</a:t>
              </a:r>
              <a:r>
                <a:rPr lang="en-US" sz="2400" b="1">
                  <a:latin typeface="Times New Roman" pitchFamily="18" charset="0"/>
                </a:rPr>
                <a:t>A</a:t>
              </a:r>
              <a:r>
                <a:rPr lang="en-US" sz="2400">
                  <a:latin typeface="Times New Roman" pitchFamily="18" charset="0"/>
                </a:rPr>
                <a:t>)</a:t>
              </a:r>
              <a:endParaRPr lang="en-US" sz="2400">
                <a:latin typeface="Arial" pitchFamily="34" charset="0"/>
              </a:endParaRPr>
            </a:p>
          </p:txBody>
        </p:sp>
        <p:sp>
          <p:nvSpPr>
            <p:cNvPr id="27663" name="Arc 17"/>
            <p:cNvSpPr>
              <a:spLocks/>
            </p:cNvSpPr>
            <p:nvPr/>
          </p:nvSpPr>
          <p:spPr bwMode="auto">
            <a:xfrm>
              <a:off x="3721" y="2519"/>
              <a:ext cx="4380" cy="3060"/>
            </a:xfrm>
            <a:custGeom>
              <a:avLst/>
              <a:gdLst>
                <a:gd name="T0" fmla="*/ 0 w 32553"/>
                <a:gd name="T1" fmla="*/ 0 h 21600"/>
                <a:gd name="T2" fmla="*/ 0 w 32553"/>
                <a:gd name="T3" fmla="*/ 0 h 21600"/>
                <a:gd name="T4" fmla="*/ 0 w 32553"/>
                <a:gd name="T5" fmla="*/ 0 h 21600"/>
                <a:gd name="T6" fmla="*/ 0 60000 65536"/>
                <a:gd name="T7" fmla="*/ 0 60000 65536"/>
                <a:gd name="T8" fmla="*/ 0 60000 65536"/>
                <a:gd name="T9" fmla="*/ 0 w 32553"/>
                <a:gd name="T10" fmla="*/ 0 h 21600"/>
                <a:gd name="T11" fmla="*/ 32553 w 32553"/>
                <a:gd name="T12" fmla="*/ 21600 h 21600"/>
              </a:gdLst>
              <a:ahLst/>
              <a:cxnLst>
                <a:cxn ang="T6">
                  <a:pos x="T0" y="T1"/>
                </a:cxn>
                <a:cxn ang="T7">
                  <a:pos x="T2" y="T3"/>
                </a:cxn>
                <a:cxn ang="T8">
                  <a:pos x="T4" y="T5"/>
                </a:cxn>
              </a:cxnLst>
              <a:rect l="T9" t="T10" r="T11" b="T12"/>
              <a:pathLst>
                <a:path w="32553" h="21600" fill="none" extrusionOk="0">
                  <a:moveTo>
                    <a:pt x="0" y="2983"/>
                  </a:moveTo>
                  <a:cubicBezTo>
                    <a:pt x="3319" y="1029"/>
                    <a:pt x="7101" y="-1"/>
                    <a:pt x="10953" y="0"/>
                  </a:cubicBezTo>
                  <a:cubicBezTo>
                    <a:pt x="22882" y="0"/>
                    <a:pt x="32553" y="9670"/>
                    <a:pt x="32553" y="21600"/>
                  </a:cubicBezTo>
                </a:path>
                <a:path w="32553" h="21600" stroke="0" extrusionOk="0">
                  <a:moveTo>
                    <a:pt x="0" y="2983"/>
                  </a:moveTo>
                  <a:cubicBezTo>
                    <a:pt x="3319" y="1029"/>
                    <a:pt x="7101" y="-1"/>
                    <a:pt x="10953" y="0"/>
                  </a:cubicBezTo>
                  <a:cubicBezTo>
                    <a:pt x="22882" y="0"/>
                    <a:pt x="32553" y="9670"/>
                    <a:pt x="32553" y="21600"/>
                  </a:cubicBezTo>
                  <a:lnTo>
                    <a:pt x="10953" y="21600"/>
                  </a:lnTo>
                  <a:close/>
                </a:path>
              </a:pathLst>
            </a:custGeom>
            <a:grpFill/>
            <a:ln w="22225">
              <a:solidFill>
                <a:srgbClr val="800000"/>
              </a:solidFill>
              <a:prstDash val="lgDashDotDot"/>
              <a:round/>
              <a:headEnd type="oval" w="med" len="med"/>
              <a:tailEnd type="oval" w="med" len="med"/>
            </a:ln>
          </p:spPr>
          <p:txBody>
            <a:bodyPr/>
            <a:lstStyle/>
            <a:p>
              <a:endParaRPr lang="ar-YE"/>
            </a:p>
          </p:txBody>
        </p:sp>
      </p:gr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6000"/>
            <a:lum/>
          </a:blip>
          <a:srcRect/>
          <a:tile tx="0" ty="0" sx="100000" sy="100000" flip="none" algn="tl"/>
        </a:blipFill>
        <a:effectLst/>
      </p:bgPr>
    </p:bg>
    <p:spTree>
      <p:nvGrpSpPr>
        <p:cNvPr id="1" name=""/>
        <p:cNvGrpSpPr/>
        <p:nvPr/>
      </p:nvGrpSpPr>
      <p:grpSpPr>
        <a:xfrm>
          <a:off x="0" y="0"/>
          <a:ext cx="0" cy="0"/>
          <a:chOff x="0" y="0"/>
          <a:chExt cx="0" cy="0"/>
        </a:xfrm>
      </p:grpSpPr>
      <p:sp>
        <p:nvSpPr>
          <p:cNvPr id="319491" name="Rectangle 3"/>
          <p:cNvSpPr>
            <a:spLocks noGrp="1" noChangeArrowheads="1"/>
          </p:cNvSpPr>
          <p:nvPr>
            <p:ph type="body" idx="4294967295"/>
          </p:nvPr>
        </p:nvSpPr>
        <p:spPr>
          <a:xfrm>
            <a:off x="228600" y="1143000"/>
            <a:ext cx="8686800" cy="5257800"/>
          </a:xfrm>
          <a:solidFill>
            <a:srgbClr val="FFE593"/>
          </a:solidFill>
          <a:ln>
            <a:noFill/>
          </a:ln>
        </p:spPr>
        <p:txBody>
          <a:bodyPr>
            <a:normAutofit fontScale="70000" lnSpcReduction="20000"/>
          </a:bodyPr>
          <a:lstStyle/>
          <a:p>
            <a:pPr marL="0" algn="just" eaLnBrk="1" hangingPunct="1">
              <a:lnSpc>
                <a:spcPct val="170000"/>
              </a:lnSpc>
              <a:buFontTx/>
              <a:buNone/>
              <a:defRPr/>
            </a:pPr>
            <a:r>
              <a:rPr lang="ar-SA" b="1" dirty="0" smtClean="0">
                <a:latin typeface="Times New Roman" pitchFamily="18" charset="0"/>
                <a:cs typeface="Times New Roman" pitchFamily="18" charset="0"/>
              </a:rPr>
              <a:t>أما الشكل </a:t>
            </a:r>
            <a:r>
              <a:rPr lang="en-US" b="1" dirty="0" smtClean="0">
                <a:latin typeface="Times New Roman" pitchFamily="18" charset="0"/>
                <a:cs typeface="Times New Roman" pitchFamily="18" charset="0"/>
              </a:rPr>
              <a:t>(10.4B)</a:t>
            </a:r>
            <a:r>
              <a:rPr lang="ar-SA" b="1" dirty="0" smtClean="0">
                <a:latin typeface="Times New Roman" pitchFamily="18" charset="0"/>
                <a:cs typeface="Times New Roman" pitchFamily="18" charset="0"/>
              </a:rPr>
              <a:t> فيوضح الحالة التي يكون فيها كلا الناتجين مكملاً للآخر حتى مرحلة معينة يتحولان بعدها إلى التنافس. فمثلاً نجد أن  السلعة أو المنتج </a:t>
            </a:r>
            <a:r>
              <a:rPr lang="en-US" b="1" i="1" dirty="0" smtClean="0">
                <a:latin typeface="Times New Roman" pitchFamily="18" charset="0"/>
                <a:cs typeface="Times New Roman" pitchFamily="18" charset="0"/>
              </a:rPr>
              <a:t>Y</a:t>
            </a:r>
            <a:r>
              <a:rPr lang="en-US" b="1" i="1" baseline="-25000" dirty="0" smtClean="0">
                <a:latin typeface="Times New Roman" pitchFamily="18" charset="0"/>
                <a:cs typeface="Times New Roman" pitchFamily="18" charset="0"/>
              </a:rPr>
              <a:t>1</a:t>
            </a:r>
            <a:r>
              <a:rPr lang="ar-SA" b="1" dirty="0" smtClean="0">
                <a:latin typeface="Times New Roman" pitchFamily="18" charset="0"/>
                <a:cs typeface="Times New Roman" pitchFamily="18" charset="0"/>
              </a:rPr>
              <a:t> متكاملة مع السلعة أو المنتج </a:t>
            </a:r>
            <a:r>
              <a:rPr lang="en-US" b="1" i="1" dirty="0" smtClean="0">
                <a:latin typeface="Times New Roman" pitchFamily="18" charset="0"/>
                <a:cs typeface="Times New Roman" pitchFamily="18" charset="0"/>
              </a:rPr>
              <a:t>Y</a:t>
            </a:r>
            <a:r>
              <a:rPr lang="en-US" b="1" i="1" baseline="-25000" dirty="0" smtClean="0">
                <a:latin typeface="Times New Roman" pitchFamily="18" charset="0"/>
                <a:cs typeface="Times New Roman" pitchFamily="18" charset="0"/>
              </a:rPr>
              <a:t>2</a:t>
            </a:r>
            <a:r>
              <a:rPr lang="ar-SA" b="1" dirty="0" smtClean="0">
                <a:latin typeface="Times New Roman" pitchFamily="18" charset="0"/>
                <a:cs typeface="Times New Roman" pitchFamily="18" charset="0"/>
              </a:rPr>
              <a:t> حتى النقطة </a:t>
            </a:r>
            <a:r>
              <a:rPr lang="en-US" b="1" i="1" dirty="0" smtClean="0">
                <a:latin typeface="Times New Roman" pitchFamily="18" charset="0"/>
                <a:cs typeface="Times New Roman" pitchFamily="18" charset="0"/>
              </a:rPr>
              <a:t>C</a:t>
            </a:r>
            <a:r>
              <a:rPr lang="ar-SA" b="1" dirty="0" smtClean="0">
                <a:latin typeface="Times New Roman" pitchFamily="18" charset="0"/>
                <a:cs typeface="Times New Roman" pitchFamily="18" charset="0"/>
              </a:rPr>
              <a:t> كما أن </a:t>
            </a:r>
            <a:r>
              <a:rPr lang="en-US" b="1" dirty="0" smtClean="0">
                <a:latin typeface="Times New Roman" pitchFamily="18" charset="0"/>
                <a:cs typeface="Times New Roman" pitchFamily="18" charset="0"/>
              </a:rPr>
              <a:t>Y</a:t>
            </a:r>
            <a:r>
              <a:rPr lang="en-US" b="1" baseline="-25000" dirty="0" smtClean="0">
                <a:latin typeface="Times New Roman" pitchFamily="18" charset="0"/>
                <a:cs typeface="Times New Roman" pitchFamily="18" charset="0"/>
              </a:rPr>
              <a:t>2</a:t>
            </a:r>
            <a:r>
              <a:rPr lang="ar-SA" b="1" dirty="0" smtClean="0">
                <a:latin typeface="Times New Roman" pitchFamily="18" charset="0"/>
                <a:cs typeface="Times New Roman" pitchFamily="18" charset="0"/>
              </a:rPr>
              <a:t> متكاملة مع </a:t>
            </a:r>
            <a:r>
              <a:rPr lang="en-US" b="1" i="1" dirty="0" smtClean="0">
                <a:latin typeface="Times New Roman" pitchFamily="18" charset="0"/>
                <a:cs typeface="Times New Roman" pitchFamily="18" charset="0"/>
              </a:rPr>
              <a:t>Y</a:t>
            </a:r>
            <a:r>
              <a:rPr lang="en-US" b="1" i="1" baseline="-25000" dirty="0" smtClean="0">
                <a:latin typeface="Times New Roman" pitchFamily="18" charset="0"/>
                <a:cs typeface="Times New Roman" pitchFamily="18" charset="0"/>
              </a:rPr>
              <a:t>1</a:t>
            </a:r>
            <a:r>
              <a:rPr lang="ar-SA" b="1" dirty="0" smtClean="0">
                <a:latin typeface="Times New Roman" pitchFamily="18" charset="0"/>
                <a:cs typeface="Times New Roman" pitchFamily="18" charset="0"/>
              </a:rPr>
              <a:t> حتى النقطة </a:t>
            </a:r>
            <a:r>
              <a:rPr lang="en-US" b="1" i="1" dirty="0" smtClean="0">
                <a:latin typeface="Times New Roman" pitchFamily="18" charset="0"/>
                <a:cs typeface="Times New Roman" pitchFamily="18" charset="0"/>
              </a:rPr>
              <a:t>D</a:t>
            </a:r>
            <a:r>
              <a:rPr lang="ar-SA" b="1" dirty="0" smtClean="0">
                <a:latin typeface="Times New Roman" pitchFamily="18" charset="0"/>
                <a:cs typeface="Times New Roman" pitchFamily="18" charset="0"/>
              </a:rPr>
              <a:t> أما فيما بين </a:t>
            </a:r>
            <a:r>
              <a:rPr lang="en-US" b="1" i="1" dirty="0" smtClean="0">
                <a:latin typeface="Times New Roman" pitchFamily="18" charset="0"/>
                <a:cs typeface="Times New Roman" pitchFamily="18" charset="0"/>
              </a:rPr>
              <a:t>D</a:t>
            </a:r>
            <a:r>
              <a:rPr lang="en-US" b="1" dirty="0" smtClean="0">
                <a:latin typeface="Times New Roman" pitchFamily="18" charset="0"/>
                <a:cs typeface="Times New Roman" pitchFamily="18" charset="0"/>
              </a:rPr>
              <a:t>,</a:t>
            </a:r>
            <a:r>
              <a:rPr lang="en-US" b="1" i="1" dirty="0" smtClean="0">
                <a:latin typeface="Times New Roman" pitchFamily="18" charset="0"/>
                <a:cs typeface="Times New Roman" pitchFamily="18" charset="0"/>
              </a:rPr>
              <a:t>C</a:t>
            </a:r>
            <a:r>
              <a:rPr lang="ar-SA" b="1" dirty="0" smtClean="0">
                <a:latin typeface="Times New Roman" pitchFamily="18" charset="0"/>
                <a:cs typeface="Times New Roman" pitchFamily="18" charset="0"/>
              </a:rPr>
              <a:t> فإن الناتجين متنافسان.</a:t>
            </a:r>
          </a:p>
          <a:p>
            <a:pPr marL="0" algn="just" eaLnBrk="1" hangingPunct="1">
              <a:lnSpc>
                <a:spcPct val="170000"/>
              </a:lnSpc>
              <a:buFontTx/>
              <a:buNone/>
              <a:defRPr/>
            </a:pPr>
            <a:r>
              <a:rPr lang="ar-SA" b="1" dirty="0" smtClean="0">
                <a:latin typeface="Times New Roman" pitchFamily="18" charset="0"/>
                <a:cs typeface="Times New Roman" pitchFamily="18" charset="0"/>
              </a:rPr>
              <a:t>هذا وتظهر العلاقة المتكاملة بين النواتج أو السلع عندما يساهم إنتاج أحد هذه السلع في زيادة إنتاج السلعة الأخرى. فمثلاً نجد أن زيادة إنتاج البقوليات تؤدي إلى إضافة النيتروجين للتربة ومن ثم تؤدي إلى زيادة إنتاج الخضروات أو محاصيل الحبوب إذا ماتم زراعتهم في دورة زراعية واحدة مع البقوليات. فلو كانت الدورة الزراعية هي دورة رباعية (</a:t>
            </a:r>
            <a:r>
              <a:rPr lang="en-US" b="1" dirty="0" smtClean="0">
                <a:latin typeface="Times New Roman" pitchFamily="18" charset="0"/>
                <a:cs typeface="Times New Roman" pitchFamily="18" charset="0"/>
              </a:rPr>
              <a:t>4</a:t>
            </a:r>
            <a:r>
              <a:rPr lang="ar-SA" b="1" dirty="0" smtClean="0">
                <a:latin typeface="Times New Roman" pitchFamily="18" charset="0"/>
                <a:cs typeface="Times New Roman" pitchFamily="18" charset="0"/>
              </a:rPr>
              <a:t> سنوات) وتم زراعة السنة الأولى بمحصول بقولي </a:t>
            </a:r>
            <a:r>
              <a:rPr lang="ar-SA" b="1" dirty="0" err="1" smtClean="0">
                <a:latin typeface="Times New Roman" pitchFamily="18" charset="0"/>
                <a:cs typeface="Times New Roman" pitchFamily="18" charset="0"/>
              </a:rPr>
              <a:t>و</a:t>
            </a:r>
            <a:r>
              <a:rPr lang="ar-SA" b="1" dirty="0" smtClean="0">
                <a:latin typeface="Times New Roman" pitchFamily="18" charset="0"/>
                <a:cs typeface="Times New Roman" pitchFamily="18" charset="0"/>
              </a:rPr>
              <a:t> الثلاث سنوات الأخرى ثم زراعتها بمحاصيل الحبوب فإن إنتاجية هذه الدورة ستكون أفضل مما لو تم زراعة محاصيل الحبوب في الدورة الرباعية مجتمعة.</a:t>
            </a:r>
          </a:p>
          <a:p>
            <a:pPr marL="0" algn="just" eaLnBrk="1" hangingPunct="1">
              <a:lnSpc>
                <a:spcPct val="170000"/>
              </a:lnSpc>
              <a:buFontTx/>
              <a:buNone/>
              <a:defRPr/>
            </a:pPr>
            <a:r>
              <a:rPr lang="ar-SA" b="1" dirty="0" smtClean="0">
                <a:latin typeface="Times New Roman" pitchFamily="18" charset="0"/>
                <a:cs typeface="Times New Roman" pitchFamily="18" charset="0"/>
              </a:rPr>
              <a:t>هذا ويلاحظ أن الناتجين يعتبران متنافسين في العام  الواحد رغم أن هذا ليس بالضرورة دائماً فتحميل محصول الفول الرومي مع الذرة أعطت نتائج أفضل من زراعة الذرة بمفردها في نفس الموسم. وهكذا فإنه إذا كانت الزر وع متنافسة في عام معين فإن منحنى الإمكانيات الإنتاجية يتحول إلى الخط المستقيم.</a:t>
            </a:r>
            <a:endParaRPr lang="en-US" b="1" dirty="0" smtClean="0">
              <a:latin typeface="Times New Roman" pitchFamily="18" charset="0"/>
              <a:cs typeface="Times New Roman" pitchFamily="18" charset="0"/>
            </a:endParaRPr>
          </a:p>
          <a:p>
            <a:pPr marL="0" eaLnBrk="1" hangingPunct="1">
              <a:lnSpc>
                <a:spcPct val="170000"/>
              </a:lnSpc>
              <a:buFontTx/>
              <a:buNone/>
              <a:defRPr/>
            </a:pPr>
            <a:endParaRPr lang="ar-SA" b="1" dirty="0" smtClean="0">
              <a:latin typeface="Times New Roman" pitchFamily="18" charset="0"/>
              <a:cs typeface="Times New Roman" pitchFamily="18" charset="0"/>
            </a:endParaRPr>
          </a:p>
          <a:p>
            <a:pPr marL="0" eaLnBrk="1" hangingPunct="1">
              <a:lnSpc>
                <a:spcPct val="170000"/>
              </a:lnSpc>
              <a:buFontTx/>
              <a:buNone/>
              <a:defRPr/>
            </a:pPr>
            <a:endParaRPr lang="ar-SA" sz="1800" b="1" dirty="0" smtClean="0">
              <a:latin typeface="Times New Roman" pitchFamily="18" charset="0"/>
              <a:cs typeface="Times New Roman" pitchFamily="18" charset="0"/>
            </a:endParaRPr>
          </a:p>
          <a:p>
            <a:pPr marL="0" eaLnBrk="1" hangingPunct="1">
              <a:lnSpc>
                <a:spcPct val="160000"/>
              </a:lnSpc>
              <a:buFontTx/>
              <a:buNone/>
              <a:defRPr/>
            </a:pPr>
            <a:endParaRPr lang="ar-SA" sz="1800" dirty="0" smtClean="0">
              <a:latin typeface="Times New Roman" pitchFamily="18" charset="0"/>
              <a:cs typeface="Times New Roman" pitchFamily="18" charset="0"/>
            </a:endParaRPr>
          </a:p>
          <a:p>
            <a:pPr marL="0" eaLnBrk="1" hangingPunct="1">
              <a:lnSpc>
                <a:spcPct val="160000"/>
              </a:lnSpc>
              <a:buFontTx/>
              <a:buNone/>
              <a:defRPr/>
            </a:pPr>
            <a:endParaRPr lang="ar-SA" sz="1800" dirty="0" smtClean="0">
              <a:latin typeface="Times New Roman" pitchFamily="18" charset="0"/>
              <a:cs typeface="Times New Roman" pitchFamily="18" charset="0"/>
            </a:endParaRPr>
          </a:p>
          <a:p>
            <a:pPr marL="0" eaLnBrk="1" hangingPunct="1">
              <a:lnSpc>
                <a:spcPct val="160000"/>
              </a:lnSpc>
              <a:buFontTx/>
              <a:buNone/>
              <a:defRPr/>
            </a:pPr>
            <a:endParaRPr lang="en-US" sz="18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4000"/>
            <a:lum/>
          </a:blip>
          <a:srcRect/>
          <a:tile tx="0" ty="0" sx="100000" sy="100000" flip="none" algn="tl"/>
        </a:blipFill>
        <a:effectLst/>
      </p:bgPr>
    </p:bg>
    <p:spTree>
      <p:nvGrpSpPr>
        <p:cNvPr id="1" name=""/>
        <p:cNvGrpSpPr/>
        <p:nvPr/>
      </p:nvGrpSpPr>
      <p:grpSpPr>
        <a:xfrm>
          <a:off x="0" y="0"/>
          <a:ext cx="0" cy="0"/>
          <a:chOff x="0" y="0"/>
          <a:chExt cx="0" cy="0"/>
        </a:xfrm>
      </p:grpSpPr>
      <p:grpSp>
        <p:nvGrpSpPr>
          <p:cNvPr id="29698" name="Group 4"/>
          <p:cNvGrpSpPr>
            <a:grpSpLocks noChangeAspect="1"/>
          </p:cNvGrpSpPr>
          <p:nvPr/>
        </p:nvGrpSpPr>
        <p:grpSpPr bwMode="auto">
          <a:xfrm>
            <a:off x="609600" y="819150"/>
            <a:ext cx="8153400" cy="5353163"/>
            <a:chOff x="1440" y="1439"/>
            <a:chExt cx="8460" cy="5554"/>
          </a:xfrm>
          <a:noFill/>
        </p:grpSpPr>
        <p:sp>
          <p:nvSpPr>
            <p:cNvPr id="29699" name="AutoShape 5"/>
            <p:cNvSpPr>
              <a:spLocks noChangeAspect="1" noChangeArrowheads="1"/>
            </p:cNvSpPr>
            <p:nvPr/>
          </p:nvSpPr>
          <p:spPr bwMode="auto">
            <a:xfrm>
              <a:off x="1440" y="1439"/>
              <a:ext cx="8460" cy="5040"/>
            </a:xfrm>
            <a:prstGeom prst="rect">
              <a:avLst/>
            </a:prstGeom>
            <a:grpFill/>
            <a:ln w="12700">
              <a:solidFill>
                <a:srgbClr val="000000"/>
              </a:solidFill>
              <a:miter lim="800000"/>
              <a:headEnd/>
              <a:tailEnd/>
            </a:ln>
          </p:spPr>
          <p:txBody>
            <a:bodyPr/>
            <a:lstStyle/>
            <a:p>
              <a:endParaRPr lang="ar-YE"/>
            </a:p>
          </p:txBody>
        </p:sp>
        <p:sp>
          <p:nvSpPr>
            <p:cNvPr id="29700" name="Line 6"/>
            <p:cNvSpPr>
              <a:spLocks noChangeShapeType="1"/>
            </p:cNvSpPr>
            <p:nvPr/>
          </p:nvSpPr>
          <p:spPr bwMode="auto">
            <a:xfrm>
              <a:off x="3600" y="1749"/>
              <a:ext cx="1" cy="3650"/>
            </a:xfrm>
            <a:prstGeom prst="line">
              <a:avLst/>
            </a:prstGeom>
            <a:grpFill/>
            <a:ln w="19050">
              <a:solidFill>
                <a:srgbClr val="000000"/>
              </a:solidFill>
              <a:round/>
              <a:headEnd type="triangle" w="med" len="med"/>
              <a:tailEnd/>
            </a:ln>
          </p:spPr>
          <p:txBody>
            <a:bodyPr/>
            <a:lstStyle/>
            <a:p>
              <a:endParaRPr lang="ar-SA"/>
            </a:p>
          </p:txBody>
        </p:sp>
        <p:sp>
          <p:nvSpPr>
            <p:cNvPr id="29701" name="Text Box 7"/>
            <p:cNvSpPr txBox="1">
              <a:spLocks noChangeArrowheads="1"/>
            </p:cNvSpPr>
            <p:nvPr/>
          </p:nvSpPr>
          <p:spPr bwMode="auto">
            <a:xfrm>
              <a:off x="8820" y="5399"/>
              <a:ext cx="720" cy="462"/>
            </a:xfrm>
            <a:prstGeom prst="rect">
              <a:avLst/>
            </a:prstGeom>
            <a:grpFill/>
            <a:ln w="9525">
              <a:noFill/>
              <a:miter lim="800000"/>
              <a:headEnd/>
              <a:tailEnd/>
            </a:ln>
          </p:spPr>
          <p:txBody>
            <a:bodyPr/>
            <a:lstStyle/>
            <a:p>
              <a:r>
                <a:rPr lang="en-US" sz="2800">
                  <a:latin typeface="Times New Roman" pitchFamily="18" charset="0"/>
                </a:rPr>
                <a:t>Y</a:t>
              </a:r>
              <a:r>
                <a:rPr lang="en-US" sz="2800" baseline="-25000">
                  <a:latin typeface="Times New Roman" pitchFamily="18" charset="0"/>
                </a:rPr>
                <a:t>1</a:t>
              </a:r>
              <a:endParaRPr lang="en-US" sz="2800">
                <a:latin typeface="Arial" pitchFamily="34" charset="0"/>
              </a:endParaRPr>
            </a:p>
          </p:txBody>
        </p:sp>
        <p:sp>
          <p:nvSpPr>
            <p:cNvPr id="29702" name="Text Box 8"/>
            <p:cNvSpPr txBox="1">
              <a:spLocks noChangeArrowheads="1"/>
            </p:cNvSpPr>
            <p:nvPr/>
          </p:nvSpPr>
          <p:spPr bwMode="auto">
            <a:xfrm>
              <a:off x="2700" y="1696"/>
              <a:ext cx="720" cy="463"/>
            </a:xfrm>
            <a:prstGeom prst="rect">
              <a:avLst/>
            </a:prstGeom>
            <a:grpFill/>
            <a:ln w="9525">
              <a:noFill/>
              <a:miter lim="800000"/>
              <a:headEnd/>
              <a:tailEnd/>
            </a:ln>
          </p:spPr>
          <p:txBody>
            <a:bodyPr/>
            <a:lstStyle/>
            <a:p>
              <a:r>
                <a:rPr lang="en-US" sz="2400" b="1" i="1">
                  <a:latin typeface="Times New Roman" pitchFamily="18" charset="0"/>
                </a:rPr>
                <a:t>Y</a:t>
              </a:r>
              <a:r>
                <a:rPr lang="en-US" sz="1200" i="1" baseline="-25000">
                  <a:latin typeface="Times New Roman" pitchFamily="18" charset="0"/>
                </a:rPr>
                <a:t>2</a:t>
              </a:r>
              <a:endParaRPr lang="en-US">
                <a:latin typeface="Arial" pitchFamily="34" charset="0"/>
              </a:endParaRPr>
            </a:p>
          </p:txBody>
        </p:sp>
        <p:sp>
          <p:nvSpPr>
            <p:cNvPr id="29703" name="Text Box 9"/>
            <p:cNvSpPr txBox="1">
              <a:spLocks noChangeArrowheads="1"/>
            </p:cNvSpPr>
            <p:nvPr/>
          </p:nvSpPr>
          <p:spPr bwMode="auto">
            <a:xfrm>
              <a:off x="2942" y="6519"/>
              <a:ext cx="5611" cy="474"/>
            </a:xfrm>
            <a:prstGeom prst="rect">
              <a:avLst/>
            </a:prstGeom>
            <a:grpFill/>
            <a:ln w="9525">
              <a:noFill/>
              <a:miter lim="800000"/>
              <a:headEnd/>
              <a:tailEnd/>
            </a:ln>
          </p:spPr>
          <p:txBody>
            <a:bodyPr/>
            <a:lstStyle/>
            <a:p>
              <a:pPr algn="ctr"/>
              <a:r>
                <a:rPr lang="ar-SA" sz="1400" b="1" dirty="0">
                  <a:latin typeface="Times New Roman" pitchFamily="18" charset="0"/>
                  <a:cs typeface="Times New Roman" pitchFamily="18" charset="0"/>
                </a:rPr>
                <a:t>شكل رقم </a:t>
              </a:r>
              <a:r>
                <a:rPr lang="ar-SA" sz="1400" b="1" dirty="0" smtClean="0">
                  <a:latin typeface="Times New Roman" pitchFamily="18" charset="0"/>
                  <a:cs typeface="Times New Roman" pitchFamily="18" charset="0"/>
                </a:rPr>
                <a:t>(</a:t>
              </a:r>
              <a:r>
                <a:rPr lang="en-US" sz="1400" b="1" dirty="0" smtClean="0">
                  <a:latin typeface="Times New Roman" pitchFamily="18" charset="0"/>
                </a:rPr>
                <a:t>10-4b</a:t>
              </a:r>
              <a:r>
                <a:rPr lang="ar-SA" sz="1400" b="1" dirty="0" smtClean="0">
                  <a:latin typeface="Times New Roman" pitchFamily="18" charset="0"/>
                </a:rPr>
                <a:t>)  </a:t>
              </a:r>
              <a:r>
                <a:rPr lang="ar-SA" sz="1400" b="1" dirty="0">
                  <a:latin typeface="Times New Roman" pitchFamily="18" charset="0"/>
                  <a:cs typeface="Times New Roman" pitchFamily="18" charset="0"/>
                </a:rPr>
                <a:t>منحنى الإمكانيات الإنتاجية للسلع المتكاملة</a:t>
              </a:r>
              <a:endParaRPr lang="en-US" sz="1400" dirty="0">
                <a:latin typeface="Arial" pitchFamily="34" charset="0"/>
              </a:endParaRPr>
            </a:p>
          </p:txBody>
        </p:sp>
        <p:sp>
          <p:nvSpPr>
            <p:cNvPr id="29704" name="Line 10"/>
            <p:cNvSpPr>
              <a:spLocks noChangeShapeType="1"/>
            </p:cNvSpPr>
            <p:nvPr/>
          </p:nvSpPr>
          <p:spPr bwMode="auto">
            <a:xfrm>
              <a:off x="3600" y="5398"/>
              <a:ext cx="5760" cy="1"/>
            </a:xfrm>
            <a:prstGeom prst="line">
              <a:avLst/>
            </a:prstGeom>
            <a:grpFill/>
            <a:ln w="19050">
              <a:solidFill>
                <a:srgbClr val="000000"/>
              </a:solidFill>
              <a:round/>
              <a:headEnd/>
              <a:tailEnd type="triangle" w="med" len="med"/>
            </a:ln>
          </p:spPr>
          <p:txBody>
            <a:bodyPr/>
            <a:lstStyle/>
            <a:p>
              <a:endParaRPr lang="ar-SA"/>
            </a:p>
          </p:txBody>
        </p:sp>
        <p:sp>
          <p:nvSpPr>
            <p:cNvPr id="29705" name="Text Box 11"/>
            <p:cNvSpPr txBox="1">
              <a:spLocks noChangeArrowheads="1"/>
            </p:cNvSpPr>
            <p:nvPr/>
          </p:nvSpPr>
          <p:spPr bwMode="auto">
            <a:xfrm>
              <a:off x="5220" y="1979"/>
              <a:ext cx="720" cy="540"/>
            </a:xfrm>
            <a:prstGeom prst="rect">
              <a:avLst/>
            </a:prstGeom>
            <a:grpFill/>
            <a:ln w="9525">
              <a:noFill/>
              <a:miter lim="800000"/>
              <a:headEnd/>
              <a:tailEnd/>
            </a:ln>
          </p:spPr>
          <p:txBody>
            <a:bodyPr/>
            <a:lstStyle/>
            <a:p>
              <a:r>
                <a:rPr lang="en-US" sz="2400" b="1" i="1">
                  <a:latin typeface="Times New Roman" pitchFamily="18" charset="0"/>
                </a:rPr>
                <a:t>C</a:t>
              </a:r>
              <a:endParaRPr lang="en-US" sz="2400">
                <a:latin typeface="Arial" pitchFamily="34" charset="0"/>
              </a:endParaRPr>
            </a:p>
          </p:txBody>
        </p:sp>
        <p:sp>
          <p:nvSpPr>
            <p:cNvPr id="29706" name="Text Box 12"/>
            <p:cNvSpPr txBox="1">
              <a:spLocks noChangeArrowheads="1"/>
            </p:cNvSpPr>
            <p:nvPr/>
          </p:nvSpPr>
          <p:spPr bwMode="auto">
            <a:xfrm>
              <a:off x="3240" y="5399"/>
              <a:ext cx="540" cy="540"/>
            </a:xfrm>
            <a:prstGeom prst="rect">
              <a:avLst/>
            </a:prstGeom>
            <a:grpFill/>
            <a:ln w="9525">
              <a:noFill/>
              <a:miter lim="800000"/>
              <a:headEnd/>
              <a:tailEnd/>
            </a:ln>
          </p:spPr>
          <p:txBody>
            <a:bodyPr/>
            <a:lstStyle/>
            <a:p>
              <a:r>
                <a:rPr lang="en-US" sz="2400">
                  <a:latin typeface="Times New Roman" pitchFamily="18" charset="0"/>
                </a:rPr>
                <a:t>0</a:t>
              </a:r>
              <a:endParaRPr lang="en-US" sz="2400">
                <a:latin typeface="Arial" pitchFamily="34" charset="0"/>
              </a:endParaRPr>
            </a:p>
          </p:txBody>
        </p:sp>
        <p:sp>
          <p:nvSpPr>
            <p:cNvPr id="29707" name="Text Box 13"/>
            <p:cNvSpPr txBox="1">
              <a:spLocks noChangeArrowheads="1"/>
            </p:cNvSpPr>
            <p:nvPr/>
          </p:nvSpPr>
          <p:spPr bwMode="auto">
            <a:xfrm>
              <a:off x="8635" y="1979"/>
              <a:ext cx="725" cy="540"/>
            </a:xfrm>
            <a:prstGeom prst="rect">
              <a:avLst/>
            </a:prstGeom>
            <a:grpFill/>
            <a:ln w="9525">
              <a:noFill/>
              <a:miter lim="800000"/>
              <a:headEnd/>
              <a:tailEnd/>
            </a:ln>
          </p:spPr>
          <p:txBody>
            <a:bodyPr/>
            <a:lstStyle/>
            <a:p>
              <a:r>
                <a:rPr lang="en-US" sz="2000" dirty="0">
                  <a:latin typeface="Times New Roman" pitchFamily="18" charset="0"/>
                </a:rPr>
                <a:t>(</a:t>
              </a:r>
              <a:r>
                <a:rPr lang="en-US" sz="2400" dirty="0">
                  <a:latin typeface="Times New Roman" pitchFamily="18" charset="0"/>
                </a:rPr>
                <a:t>B</a:t>
              </a:r>
              <a:r>
                <a:rPr lang="en-US" sz="2000" dirty="0">
                  <a:latin typeface="Times New Roman" pitchFamily="18" charset="0"/>
                </a:rPr>
                <a:t>)</a:t>
              </a:r>
              <a:endParaRPr lang="en-US" sz="2000" dirty="0">
                <a:latin typeface="Arial" pitchFamily="34" charset="0"/>
              </a:endParaRPr>
            </a:p>
          </p:txBody>
        </p:sp>
        <p:sp>
          <p:nvSpPr>
            <p:cNvPr id="29708" name="Arc 14"/>
            <p:cNvSpPr>
              <a:spLocks/>
            </p:cNvSpPr>
            <p:nvPr/>
          </p:nvSpPr>
          <p:spPr bwMode="auto">
            <a:xfrm>
              <a:off x="3600" y="2341"/>
              <a:ext cx="3724" cy="3041"/>
            </a:xfrm>
            <a:custGeom>
              <a:avLst/>
              <a:gdLst>
                <a:gd name="T0" fmla="*/ 0 w 29788"/>
                <a:gd name="T1" fmla="*/ 0 h 40549"/>
                <a:gd name="T2" fmla="*/ 0 w 29788"/>
                <a:gd name="T3" fmla="*/ 0 h 40549"/>
                <a:gd name="T4" fmla="*/ 0 w 29788"/>
                <a:gd name="T5" fmla="*/ 0 h 40549"/>
                <a:gd name="T6" fmla="*/ 0 60000 65536"/>
                <a:gd name="T7" fmla="*/ 0 60000 65536"/>
                <a:gd name="T8" fmla="*/ 0 60000 65536"/>
                <a:gd name="T9" fmla="*/ 0 w 29788"/>
                <a:gd name="T10" fmla="*/ 0 h 40549"/>
                <a:gd name="T11" fmla="*/ 29788 w 29788"/>
                <a:gd name="T12" fmla="*/ 40549 h 40549"/>
              </a:gdLst>
              <a:ahLst/>
              <a:cxnLst>
                <a:cxn ang="T6">
                  <a:pos x="T0" y="T1"/>
                </a:cxn>
                <a:cxn ang="T7">
                  <a:pos x="T2" y="T3"/>
                </a:cxn>
                <a:cxn ang="T8">
                  <a:pos x="T4" y="T5"/>
                </a:cxn>
              </a:cxnLst>
              <a:rect l="T9" t="T10" r="T11" b="T12"/>
              <a:pathLst>
                <a:path w="29788" h="40549" fill="none" extrusionOk="0">
                  <a:moveTo>
                    <a:pt x="0" y="1612"/>
                  </a:moveTo>
                  <a:cubicBezTo>
                    <a:pt x="2598" y="547"/>
                    <a:pt x="5379" y="-1"/>
                    <a:pt x="8188" y="0"/>
                  </a:cubicBezTo>
                  <a:cubicBezTo>
                    <a:pt x="20117" y="0"/>
                    <a:pt x="29788" y="9670"/>
                    <a:pt x="29788" y="21600"/>
                  </a:cubicBezTo>
                  <a:cubicBezTo>
                    <a:pt x="29788" y="29494"/>
                    <a:pt x="25481" y="36760"/>
                    <a:pt x="18555" y="40549"/>
                  </a:cubicBezTo>
                </a:path>
                <a:path w="29788" h="40549" stroke="0" extrusionOk="0">
                  <a:moveTo>
                    <a:pt x="0" y="1612"/>
                  </a:moveTo>
                  <a:cubicBezTo>
                    <a:pt x="2598" y="547"/>
                    <a:pt x="5379" y="-1"/>
                    <a:pt x="8188" y="0"/>
                  </a:cubicBezTo>
                  <a:cubicBezTo>
                    <a:pt x="20117" y="0"/>
                    <a:pt x="29788" y="9670"/>
                    <a:pt x="29788" y="21600"/>
                  </a:cubicBezTo>
                  <a:cubicBezTo>
                    <a:pt x="29788" y="29494"/>
                    <a:pt x="25481" y="36760"/>
                    <a:pt x="18555" y="40549"/>
                  </a:cubicBezTo>
                  <a:lnTo>
                    <a:pt x="8188" y="21600"/>
                  </a:lnTo>
                  <a:close/>
                </a:path>
              </a:pathLst>
            </a:custGeom>
            <a:grpFill/>
            <a:ln w="22225">
              <a:solidFill>
                <a:srgbClr val="800000"/>
              </a:solidFill>
              <a:prstDash val="lgDashDot"/>
              <a:round/>
              <a:headEnd type="oval" w="med" len="med"/>
              <a:tailEnd type="oval" w="med" len="med"/>
            </a:ln>
          </p:spPr>
          <p:txBody>
            <a:bodyPr/>
            <a:lstStyle/>
            <a:p>
              <a:endParaRPr lang="ar-YE"/>
            </a:p>
          </p:txBody>
        </p:sp>
        <p:sp>
          <p:nvSpPr>
            <p:cNvPr id="29709" name="Text Box 15"/>
            <p:cNvSpPr txBox="1">
              <a:spLocks noChangeArrowheads="1"/>
            </p:cNvSpPr>
            <p:nvPr/>
          </p:nvSpPr>
          <p:spPr bwMode="auto">
            <a:xfrm>
              <a:off x="7200" y="4139"/>
              <a:ext cx="540" cy="540"/>
            </a:xfrm>
            <a:prstGeom prst="rect">
              <a:avLst/>
            </a:prstGeom>
            <a:grpFill/>
            <a:ln w="9525">
              <a:noFill/>
              <a:miter lim="800000"/>
              <a:headEnd/>
              <a:tailEnd/>
            </a:ln>
          </p:spPr>
          <p:txBody>
            <a:bodyPr/>
            <a:lstStyle/>
            <a:p>
              <a:r>
                <a:rPr lang="en-US" sz="2400" b="1" i="1">
                  <a:latin typeface="Times New Roman" pitchFamily="18" charset="0"/>
                </a:rPr>
                <a:t>D</a:t>
              </a:r>
              <a:endParaRPr lang="en-US" sz="2400">
                <a:latin typeface="Arial" pitchFamily="34" charset="0"/>
              </a:endParaRPr>
            </a:p>
          </p:txBody>
        </p:sp>
      </p:gr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42000"/>
            <a:lum/>
          </a:blip>
          <a:srcRect/>
          <a:tile tx="0" ty="0" sx="100000" sy="100000" flip="none" algn="tl"/>
        </a:blipFill>
        <a:effectLst/>
      </p:bgPr>
    </p:bg>
    <p:spTree>
      <p:nvGrpSpPr>
        <p:cNvPr id="1" name=""/>
        <p:cNvGrpSpPr/>
        <p:nvPr/>
      </p:nvGrpSpPr>
      <p:grpSpPr>
        <a:xfrm>
          <a:off x="0" y="0"/>
          <a:ext cx="0" cy="0"/>
          <a:chOff x="0" y="0"/>
          <a:chExt cx="0" cy="0"/>
        </a:xfrm>
      </p:grpSpPr>
      <p:sp>
        <p:nvSpPr>
          <p:cNvPr id="303107" name="Rectangle 3"/>
          <p:cNvSpPr>
            <a:spLocks noGrp="1" noChangeArrowheads="1"/>
          </p:cNvSpPr>
          <p:nvPr>
            <p:ph idx="1"/>
          </p:nvPr>
        </p:nvSpPr>
        <p:spPr>
          <a:xfrm>
            <a:off x="304800" y="1447800"/>
            <a:ext cx="8534400" cy="5181600"/>
          </a:xfrm>
          <a:solidFill>
            <a:srgbClr val="FFD85D"/>
          </a:solidFill>
        </p:spPr>
        <p:txBody>
          <a:bodyPr>
            <a:normAutofit/>
          </a:bodyPr>
          <a:lstStyle/>
          <a:p>
            <a:pPr eaLnBrk="1" hangingPunct="1">
              <a:buFontTx/>
              <a:buNone/>
              <a:defRPr/>
            </a:pPr>
            <a:r>
              <a:rPr lang="ar-SA" sz="2000" b="1" dirty="0" smtClean="0">
                <a:latin typeface="Times New Roman" pitchFamily="18" charset="0"/>
                <a:cs typeface="Times New Roman" pitchFamily="18" charset="0"/>
              </a:rPr>
              <a:t>مـنحنى الإمكانيات الإنـتاجية </a:t>
            </a:r>
            <a:r>
              <a:rPr lang="ar-YE" sz="2000" b="1" dirty="0" smtClean="0">
                <a:latin typeface="Times New Roman" pitchFamily="18" charset="0"/>
                <a:cs typeface="Times New Roman" pitchFamily="18" charset="0"/>
              </a:rPr>
              <a:t> </a:t>
            </a:r>
            <a:r>
              <a:rPr lang="en-US" sz="1800" b="1" i="1" dirty="0" smtClean="0">
                <a:latin typeface="Times New Roman" pitchFamily="18" charset="0"/>
                <a:cs typeface="Times New Roman" pitchFamily="18" charset="0"/>
              </a:rPr>
              <a:t>The Production Possibility</a:t>
            </a:r>
            <a:r>
              <a:rPr lang="en-US" sz="2000" b="1" i="1" dirty="0" smtClean="0">
                <a:latin typeface="Times New Roman" pitchFamily="18" charset="0"/>
                <a:cs typeface="Times New Roman" pitchFamily="18" charset="0"/>
              </a:rPr>
              <a:t> Curve</a:t>
            </a:r>
            <a:endParaRPr lang="ar-SA" sz="2000" b="1" dirty="0" smtClean="0">
              <a:latin typeface="Times New Roman" pitchFamily="18" charset="0"/>
              <a:cs typeface="Times New Roman" pitchFamily="18" charset="0"/>
            </a:endParaRPr>
          </a:p>
          <a:p>
            <a:pPr marL="0" algn="justLow" eaLnBrk="1" hangingPunct="1">
              <a:buFontTx/>
              <a:buNone/>
              <a:defRPr/>
            </a:pPr>
            <a:r>
              <a:rPr lang="ar-SA" sz="1800" b="1" dirty="0" smtClean="0">
                <a:latin typeface="Times New Roman" pitchFamily="18" charset="0"/>
                <a:cs typeface="Times New Roman" pitchFamily="18" charset="0"/>
              </a:rPr>
              <a:t>عندما تكون الموارد محدودة لدى المنشأة (المنتج) وأن أمام هذه المنشأة (المزرعة) سلعتين أو منتجين أو محصولين فإن محدودية الموارد تعني أن هذه المنشأة لا يمكنها استخدام تلك الموارد المحدودة بالطريقة المثلى في كلا المنتجين، بمعنى آخر فإن محدودية الموارد المثلى تعني أن الكمية الكلية المتاحة من الموارد تعد أقل من الكمية الموردية المثلى اللازمة لكلا الناتجين هذا ويمكن التعبير عن ذلك رياضياً بالمعادلة التالية:</a:t>
            </a:r>
          </a:p>
          <a:p>
            <a:pPr marL="0" algn="justLow" eaLnBrk="1" hangingPunct="1">
              <a:buFontTx/>
              <a:buNone/>
              <a:defRPr/>
            </a:pPr>
            <a:r>
              <a:rPr lang="ar-SA" sz="2400" b="1" dirty="0" smtClean="0">
                <a:latin typeface="Times New Roman" pitchFamily="18" charset="0"/>
                <a:cs typeface="Times New Roman" pitchFamily="18" charset="0"/>
              </a:rPr>
              <a:t>		</a:t>
            </a:r>
            <a:r>
              <a:rPr lang="ar-SA" sz="1800" b="1" dirty="0" smtClean="0">
                <a:latin typeface="Times New Roman" pitchFamily="18" charset="0"/>
                <a:cs typeface="Times New Roman" pitchFamily="18" charset="0"/>
              </a:rPr>
              <a:t>(</a:t>
            </a:r>
            <a:r>
              <a:rPr lang="en-US" sz="1800" b="1" dirty="0" smtClean="0">
                <a:latin typeface="Times New Roman" pitchFamily="18" charset="0"/>
                <a:cs typeface="Times New Roman" pitchFamily="18" charset="0"/>
              </a:rPr>
              <a:t>10-1</a:t>
            </a:r>
            <a:r>
              <a:rPr lang="ar-SA" sz="1800" b="1" dirty="0" smtClean="0">
                <a:latin typeface="Times New Roman" pitchFamily="18" charset="0"/>
                <a:cs typeface="Times New Roman" pitchFamily="18" charset="0"/>
              </a:rPr>
              <a:t>)</a:t>
            </a:r>
            <a:endParaRPr lang="ar-SA" sz="2400" b="1" dirty="0" smtClean="0">
              <a:latin typeface="Times New Roman" pitchFamily="18" charset="0"/>
              <a:cs typeface="Times New Roman" pitchFamily="18" charset="0"/>
            </a:endParaRPr>
          </a:p>
          <a:p>
            <a:pPr marL="0" algn="justLow" eaLnBrk="1" hangingPunct="1">
              <a:buFontTx/>
              <a:buNone/>
              <a:defRPr/>
            </a:pPr>
            <a:endParaRPr lang="ar-SA" sz="2400" b="1" dirty="0" smtClean="0">
              <a:latin typeface="Times New Roman" pitchFamily="18" charset="0"/>
              <a:cs typeface="Times New Roman" pitchFamily="18" charset="0"/>
            </a:endParaRPr>
          </a:p>
          <a:p>
            <a:pPr marL="0" algn="justLow" eaLnBrk="1" hangingPunct="1">
              <a:buFontTx/>
              <a:buNone/>
              <a:defRPr/>
            </a:pPr>
            <a:r>
              <a:rPr lang="ar-SA" sz="1800" b="1" dirty="0" smtClean="0">
                <a:latin typeface="Times New Roman" pitchFamily="18" charset="0"/>
                <a:cs typeface="Times New Roman" pitchFamily="18" charset="0"/>
              </a:rPr>
              <a:t>حيث تشير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2</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إلى الناتجين أو الكمية المنتجة من السلعة الأولى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والكمية المنتجة من السلعة الثانية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2</a:t>
            </a:r>
            <a:r>
              <a:rPr lang="ar-SA" sz="1800" b="1" dirty="0" smtClean="0">
                <a:latin typeface="Times New Roman" pitchFamily="18" charset="0"/>
                <a:cs typeface="Times New Roman" pitchFamily="18" charset="0"/>
              </a:rPr>
              <a:t>، في حين تشير </a:t>
            </a:r>
            <a:r>
              <a:rPr lang="en-US" sz="1800" b="1" i="1" dirty="0" smtClean="0">
                <a:latin typeface="Times New Roman" pitchFamily="18" charset="0"/>
                <a:cs typeface="Times New Roman" pitchFamily="18" charset="0"/>
              </a:rPr>
              <a:t>X</a:t>
            </a:r>
            <a:r>
              <a:rPr lang="en-US" sz="1800" b="1" i="1" baseline="-25000" dirty="0" smtClean="0">
                <a:latin typeface="Times New Roman" pitchFamily="18" charset="0"/>
                <a:cs typeface="Times New Roman" pitchFamily="18" charset="0"/>
              </a:rPr>
              <a:t>2</a:t>
            </a:r>
            <a:r>
              <a:rPr lang="en-US" sz="1800" b="1" i="1" dirty="0" smtClean="0">
                <a:latin typeface="Times New Roman" pitchFamily="18" charset="0"/>
                <a:cs typeface="Times New Roman" pitchFamily="18" charset="0"/>
              </a:rPr>
              <a:t>,X</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إلى الكميات المحدودة من الموارد المتاحة </a:t>
            </a:r>
            <a:r>
              <a:rPr lang="en-US" sz="1800" b="1" i="1" dirty="0" smtClean="0">
                <a:latin typeface="Times New Roman" pitchFamily="18" charset="0"/>
                <a:cs typeface="Times New Roman" pitchFamily="18" charset="0"/>
              </a:rPr>
              <a:t>X</a:t>
            </a:r>
            <a:r>
              <a:rPr lang="en-US" sz="1800" b="1" i="1" baseline="-25000" dirty="0" smtClean="0">
                <a:latin typeface="Times New Roman" pitchFamily="18" charset="0"/>
                <a:cs typeface="Times New Roman" pitchFamily="18" charset="0"/>
              </a:rPr>
              <a:t>1</a:t>
            </a:r>
            <a:r>
              <a:rPr lang="en-US" sz="1800" b="1" i="1" dirty="0" smtClean="0">
                <a:latin typeface="Times New Roman" pitchFamily="18" charset="0"/>
                <a:cs typeface="Times New Roman" pitchFamily="18" charset="0"/>
              </a:rPr>
              <a:t>,X</a:t>
            </a:r>
            <a:r>
              <a:rPr lang="en-US" sz="1800" b="1" i="1" baseline="-25000" dirty="0" smtClean="0">
                <a:latin typeface="Times New Roman" pitchFamily="18" charset="0"/>
                <a:cs typeface="Times New Roman" pitchFamily="18" charset="0"/>
              </a:rPr>
              <a:t>2</a:t>
            </a:r>
            <a:r>
              <a:rPr lang="en-US" sz="1800" b="1" i="1" dirty="0" smtClean="0">
                <a:latin typeface="Times New Roman" pitchFamily="18" charset="0"/>
                <a:cs typeface="Times New Roman" pitchFamily="18" charset="0"/>
              </a:rPr>
              <a:t>,…,Xn</a:t>
            </a:r>
            <a:r>
              <a:rPr lang="ar-SA" sz="1800" b="1" dirty="0" smtClean="0">
                <a:latin typeface="Times New Roman" pitchFamily="18" charset="0"/>
                <a:cs typeface="Times New Roman" pitchFamily="18" charset="0"/>
              </a:rPr>
              <a:t> .</a:t>
            </a:r>
          </a:p>
          <a:p>
            <a:pPr marL="0" algn="justLow" eaLnBrk="1" hangingPunct="1">
              <a:buFontTx/>
              <a:buNone/>
              <a:defRPr/>
            </a:pPr>
            <a:r>
              <a:rPr lang="ar-SA" sz="1800" b="1" dirty="0" smtClean="0">
                <a:latin typeface="Times New Roman" pitchFamily="18" charset="0"/>
                <a:cs typeface="Times New Roman" pitchFamily="18" charset="0"/>
              </a:rPr>
              <a:t>ومن هذا المفهوم يتضح أن هناك ترابطاً معيناً بين السلعتين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2</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ويعتمد مدى هذا الارتباط على العلاقة الفنية والاقتصادية بينهما </a:t>
            </a:r>
            <a:r>
              <a:rPr lang="en-US" sz="1800" b="1" i="1" dirty="0" smtClean="0">
                <a:latin typeface="Times New Roman" pitchFamily="18" charset="0"/>
                <a:cs typeface="Times New Roman" pitchFamily="18" charset="0"/>
              </a:rPr>
              <a:t>Technical and Economical Relationship</a:t>
            </a:r>
            <a:r>
              <a:rPr lang="ar-SA" sz="1800" b="1" dirty="0" smtClean="0">
                <a:latin typeface="Times New Roman" pitchFamily="18" charset="0"/>
                <a:cs typeface="Times New Roman" pitchFamily="18" charset="0"/>
              </a:rPr>
              <a:t>. فعلى سبيل المثال قد يستدعي التوسع في إنتاج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سحب بعض من الموارد المتاحة التي كانت تخصص لإنتاج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2</a:t>
            </a:r>
            <a:r>
              <a:rPr lang="ar-SA" sz="1800" b="1" dirty="0" smtClean="0">
                <a:latin typeface="Times New Roman" pitchFamily="18" charset="0"/>
                <a:cs typeface="Times New Roman" pitchFamily="18" charset="0"/>
              </a:rPr>
              <a:t> مما يؤدي إلى انخفاض كمية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2</a:t>
            </a:r>
            <a:r>
              <a:rPr lang="ar-SA" sz="1800" b="1" dirty="0" smtClean="0">
                <a:latin typeface="Times New Roman" pitchFamily="18" charset="0"/>
                <a:cs typeface="Times New Roman" pitchFamily="18" charset="0"/>
              </a:rPr>
              <a:t> المنتجة. ولكن في بعض الحالات الأخرى فإن التوسع في إنتاج إحدى هذه السلع يؤدي إلى التوسع في إنتاج السلعة الأخرى. وعلى ذلك فإن هدف المنتج في هذه الحالة وأمام هذه الموارد المحدودة ينحصر في كيفية تحديد الحجم الأمثل من كلا الناتجين. أي بمعنى آخر كيفية تعظيم أرباحه من خلال التوليفة المثلى التي تحقق هذا الهدف وفي ظل محدودية الموارد.</a:t>
            </a:r>
            <a:endParaRPr lang="en-US" sz="1800" b="1" dirty="0" smtClean="0">
              <a:latin typeface="Times New Roman" pitchFamily="18" charset="0"/>
              <a:cs typeface="Times New Roman" pitchFamily="18" charset="0"/>
            </a:endParaRP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YE"/>
          </a:p>
        </p:txBody>
      </p:sp>
      <p:graphicFrame>
        <p:nvGraphicFramePr>
          <p:cNvPr id="1026" name="Object 4" descr="Pink tissue paper"/>
          <p:cNvGraphicFramePr>
            <a:graphicFrameLocks noChangeAspect="1"/>
          </p:cNvGraphicFramePr>
          <p:nvPr/>
        </p:nvGraphicFramePr>
        <p:xfrm>
          <a:off x="1066800" y="3048000"/>
          <a:ext cx="4876800" cy="447675"/>
        </p:xfrm>
        <a:graphic>
          <a:graphicData uri="http://schemas.openxmlformats.org/presentationml/2006/ole">
            <p:oleObj spid="_x0000_s1026" name="Equation" r:id="rId5" imgW="1409088" imgH="190417" progId="Equation.3">
              <p:embed/>
            </p:oleObj>
          </a:graphicData>
        </a:graphic>
      </p:graphicFrame>
      <p:sp>
        <p:nvSpPr>
          <p:cNvPr id="8" name="Up Ribbon 7"/>
          <p:cNvSpPr/>
          <p:nvPr/>
        </p:nvSpPr>
        <p:spPr>
          <a:xfrm>
            <a:off x="1371600" y="685800"/>
            <a:ext cx="6705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defRPr/>
            </a:pPr>
            <a:r>
              <a:rPr lang="ar-SA" sz="2800" b="1" dirty="0" smtClean="0">
                <a:solidFill>
                  <a:schemeClr val="tx1"/>
                </a:solidFill>
                <a:latin typeface="Times New Roman" pitchFamily="18" charset="0"/>
                <a:cs typeface="Times New Roman" pitchFamily="18" charset="0"/>
              </a:rPr>
              <a:t>إنــتاج سـلعتين </a:t>
            </a:r>
            <a:r>
              <a:rPr lang="ar-SA" sz="2800" b="1" dirty="0">
                <a:solidFill>
                  <a:schemeClr val="tx1"/>
                </a:solidFill>
                <a:latin typeface="Times New Roman" pitchFamily="18" charset="0"/>
                <a:cs typeface="Times New Roman" pitchFamily="18" charset="0"/>
              </a:rPr>
              <a:t>أو </a:t>
            </a:r>
            <a:r>
              <a:rPr lang="ar-SA" sz="2800" b="1" dirty="0" smtClean="0">
                <a:solidFill>
                  <a:schemeClr val="tx1"/>
                </a:solidFill>
                <a:latin typeface="Times New Roman" pitchFamily="18" charset="0"/>
                <a:cs typeface="Times New Roman" pitchFamily="18" charset="0"/>
              </a:rPr>
              <a:t>أكـثر</a:t>
            </a:r>
            <a:endParaRPr lang="ar-YE" sz="2800" b="1" dirty="0">
              <a:solidFill>
                <a:schemeClr val="tx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9000"/>
            <a:lum/>
          </a:blip>
          <a:srcRect/>
          <a:tile tx="0" ty="0" sx="100000" sy="100000" flip="none" algn="tl"/>
        </a:blipFill>
        <a:effectLst/>
      </p:bgPr>
    </p:bg>
    <p:spTree>
      <p:nvGrpSpPr>
        <p:cNvPr id="1" name=""/>
        <p:cNvGrpSpPr/>
        <p:nvPr/>
      </p:nvGrpSpPr>
      <p:grpSpPr>
        <a:xfrm>
          <a:off x="0" y="0"/>
          <a:ext cx="0" cy="0"/>
          <a:chOff x="0" y="0"/>
          <a:chExt cx="0" cy="0"/>
        </a:xfrm>
      </p:grpSpPr>
      <p:sp>
        <p:nvSpPr>
          <p:cNvPr id="321539" name="Rectangle 3"/>
          <p:cNvSpPr>
            <a:spLocks noGrp="1" noChangeArrowheads="1"/>
          </p:cNvSpPr>
          <p:nvPr>
            <p:ph type="body" idx="4294967295"/>
          </p:nvPr>
        </p:nvSpPr>
        <p:spPr>
          <a:xfrm>
            <a:off x="381000" y="1143000"/>
            <a:ext cx="8458200" cy="4724399"/>
          </a:xfrm>
          <a:solidFill>
            <a:srgbClr val="FFE38B"/>
          </a:solidFill>
        </p:spPr>
        <p:txBody>
          <a:bodyPr>
            <a:normAutofit fontScale="92500"/>
          </a:bodyPr>
          <a:lstStyle/>
          <a:p>
            <a:pPr marL="0" algn="just" eaLnBrk="1" hangingPunct="1">
              <a:lnSpc>
                <a:spcPct val="200000"/>
              </a:lnSpc>
              <a:buFontTx/>
              <a:buNone/>
              <a:defRPr/>
            </a:pPr>
            <a:r>
              <a:rPr lang="ar-SA" sz="2400" b="1" dirty="0" smtClean="0">
                <a:latin typeface="Times New Roman" pitchFamily="18" charset="0"/>
                <a:cs typeface="Times New Roman" pitchFamily="18" charset="0"/>
              </a:rPr>
              <a:t>هذا ويلاحظ أن التكامل بين الزروع قد نشأ نتيجة أن أحد النواتج أصبح مورداً بالمفهوم الاقتصادي للناتج الآخر، غير أن مثل هذا التكامل يتحول بمرور الزمن إلى التنافس فزيادة إنتاج المحاصيل البقولية يكون على حساب محاصيل الحبوب أو الخضروات التي تشترك معها في الدورة نفسها مما قد يؤدي في النهاية إلى انخفاض أربحية مثل هذه الدورات. كما أن هذه العلاقات التكاملية قد تتغير بتغير التقنية فمع ظهور الأسمدة الكيماوية الأزوتية أدت إلى تحول محصول البقوليات إلى منافس لمحاصيل الحبوب.</a:t>
            </a:r>
            <a:endParaRPr lang="en-US" sz="2400" b="1"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4000"/>
            <a:lum/>
          </a:blip>
          <a:srcRect/>
          <a:tile tx="0" ty="0" sx="100000" sy="100000" flip="none" algn="tl"/>
        </a:blipFill>
        <a:effectLst/>
      </p:bgPr>
    </p:bg>
    <p:spTree>
      <p:nvGrpSpPr>
        <p:cNvPr id="1" name=""/>
        <p:cNvGrpSpPr/>
        <p:nvPr/>
      </p:nvGrpSpPr>
      <p:grpSpPr>
        <a:xfrm>
          <a:off x="0" y="0"/>
          <a:ext cx="0" cy="0"/>
          <a:chOff x="0" y="0"/>
          <a:chExt cx="0" cy="0"/>
        </a:xfrm>
      </p:grpSpPr>
      <p:grpSp>
        <p:nvGrpSpPr>
          <p:cNvPr id="31747" name="Group 6"/>
          <p:cNvGrpSpPr>
            <a:grpSpLocks noChangeAspect="1"/>
          </p:cNvGrpSpPr>
          <p:nvPr/>
        </p:nvGrpSpPr>
        <p:grpSpPr bwMode="auto">
          <a:xfrm>
            <a:off x="533859" y="2361612"/>
            <a:ext cx="8077200" cy="4343988"/>
            <a:chOff x="1569" y="1555"/>
            <a:chExt cx="8640" cy="3485"/>
          </a:xfrm>
          <a:noFill/>
        </p:grpSpPr>
        <p:sp>
          <p:nvSpPr>
            <p:cNvPr id="31749" name="AutoShape 7"/>
            <p:cNvSpPr>
              <a:spLocks noChangeAspect="1" noChangeArrowheads="1"/>
            </p:cNvSpPr>
            <p:nvPr/>
          </p:nvSpPr>
          <p:spPr bwMode="auto">
            <a:xfrm>
              <a:off x="1569" y="1555"/>
              <a:ext cx="8640" cy="3240"/>
            </a:xfrm>
            <a:prstGeom prst="rect">
              <a:avLst/>
            </a:prstGeom>
            <a:grpFill/>
            <a:ln w="12700">
              <a:solidFill>
                <a:srgbClr val="000000"/>
              </a:solidFill>
              <a:miter lim="800000"/>
              <a:headEnd/>
              <a:tailEnd/>
            </a:ln>
          </p:spPr>
          <p:txBody>
            <a:bodyPr/>
            <a:lstStyle/>
            <a:p>
              <a:endParaRPr lang="ar-YE"/>
            </a:p>
          </p:txBody>
        </p:sp>
        <p:sp>
          <p:nvSpPr>
            <p:cNvPr id="31750" name="Freeform 8"/>
            <p:cNvSpPr>
              <a:spLocks/>
            </p:cNvSpPr>
            <p:nvPr/>
          </p:nvSpPr>
          <p:spPr bwMode="auto">
            <a:xfrm>
              <a:off x="7560" y="2310"/>
              <a:ext cx="1440" cy="750"/>
            </a:xfrm>
            <a:custGeom>
              <a:avLst/>
              <a:gdLst>
                <a:gd name="T0" fmla="*/ 0 w 1440"/>
                <a:gd name="T1" fmla="*/ 30 h 750"/>
                <a:gd name="T2" fmla="*/ 720 w 1440"/>
                <a:gd name="T3" fmla="*/ 30 h 750"/>
                <a:gd name="T4" fmla="*/ 1260 w 1440"/>
                <a:gd name="T5" fmla="*/ 210 h 750"/>
                <a:gd name="T6" fmla="*/ 1440 w 1440"/>
                <a:gd name="T7" fmla="*/ 750 h 750"/>
                <a:gd name="T8" fmla="*/ 0 60000 65536"/>
                <a:gd name="T9" fmla="*/ 0 60000 65536"/>
                <a:gd name="T10" fmla="*/ 0 60000 65536"/>
                <a:gd name="T11" fmla="*/ 0 60000 65536"/>
                <a:gd name="T12" fmla="*/ 0 w 1440"/>
                <a:gd name="T13" fmla="*/ 0 h 750"/>
                <a:gd name="T14" fmla="*/ 1440 w 1440"/>
                <a:gd name="T15" fmla="*/ 750 h 750"/>
              </a:gdLst>
              <a:ahLst/>
              <a:cxnLst>
                <a:cxn ang="T8">
                  <a:pos x="T0" y="T1"/>
                </a:cxn>
                <a:cxn ang="T9">
                  <a:pos x="T2" y="T3"/>
                </a:cxn>
                <a:cxn ang="T10">
                  <a:pos x="T4" y="T5"/>
                </a:cxn>
                <a:cxn ang="T11">
                  <a:pos x="T6" y="T7"/>
                </a:cxn>
              </a:cxnLst>
              <a:rect l="T12" t="T13" r="T14" b="T15"/>
              <a:pathLst>
                <a:path w="1440" h="750">
                  <a:moveTo>
                    <a:pt x="0" y="30"/>
                  </a:moveTo>
                  <a:cubicBezTo>
                    <a:pt x="255" y="15"/>
                    <a:pt x="510" y="0"/>
                    <a:pt x="720" y="30"/>
                  </a:cubicBezTo>
                  <a:cubicBezTo>
                    <a:pt x="930" y="60"/>
                    <a:pt x="1140" y="90"/>
                    <a:pt x="1260" y="210"/>
                  </a:cubicBezTo>
                  <a:cubicBezTo>
                    <a:pt x="1380" y="330"/>
                    <a:pt x="1410" y="540"/>
                    <a:pt x="1440" y="750"/>
                  </a:cubicBezTo>
                </a:path>
              </a:pathLst>
            </a:custGeom>
            <a:grpFill/>
            <a:ln w="22225">
              <a:solidFill>
                <a:srgbClr val="000080"/>
              </a:solidFill>
              <a:prstDash val="dash"/>
              <a:round/>
              <a:headEnd/>
              <a:tailEnd type="oval" w="med" len="med"/>
            </a:ln>
          </p:spPr>
          <p:txBody>
            <a:bodyPr/>
            <a:lstStyle/>
            <a:p>
              <a:endParaRPr lang="ar-YE"/>
            </a:p>
          </p:txBody>
        </p:sp>
        <p:sp>
          <p:nvSpPr>
            <p:cNvPr id="31751" name="Text Box 9"/>
            <p:cNvSpPr txBox="1">
              <a:spLocks noChangeArrowheads="1"/>
            </p:cNvSpPr>
            <p:nvPr/>
          </p:nvSpPr>
          <p:spPr bwMode="auto">
            <a:xfrm>
              <a:off x="3420" y="1980"/>
              <a:ext cx="540" cy="540"/>
            </a:xfrm>
            <a:prstGeom prst="rect">
              <a:avLst/>
            </a:prstGeom>
            <a:grpFill/>
            <a:ln w="9525">
              <a:noFill/>
              <a:miter lim="800000"/>
              <a:headEnd/>
              <a:tailEnd/>
            </a:ln>
          </p:spPr>
          <p:txBody>
            <a:bodyPr/>
            <a:lstStyle/>
            <a:p>
              <a:r>
                <a:rPr lang="en-US" sz="2000" i="1">
                  <a:latin typeface="Times New Roman" pitchFamily="18" charset="0"/>
                </a:rPr>
                <a:t>E</a:t>
              </a:r>
              <a:endParaRPr lang="en-US" sz="2000">
                <a:latin typeface="Arial" pitchFamily="34" charset="0"/>
              </a:endParaRPr>
            </a:p>
          </p:txBody>
        </p:sp>
        <p:sp>
          <p:nvSpPr>
            <p:cNvPr id="31752" name="Line 10"/>
            <p:cNvSpPr>
              <a:spLocks noChangeShapeType="1"/>
            </p:cNvSpPr>
            <p:nvPr/>
          </p:nvSpPr>
          <p:spPr bwMode="auto">
            <a:xfrm>
              <a:off x="2340" y="1929"/>
              <a:ext cx="1" cy="2391"/>
            </a:xfrm>
            <a:prstGeom prst="line">
              <a:avLst/>
            </a:prstGeom>
            <a:grpFill/>
            <a:ln w="9525">
              <a:solidFill>
                <a:srgbClr val="000000"/>
              </a:solidFill>
              <a:round/>
              <a:headEnd type="triangle" w="med" len="med"/>
              <a:tailEnd/>
            </a:ln>
          </p:spPr>
          <p:txBody>
            <a:bodyPr/>
            <a:lstStyle/>
            <a:p>
              <a:endParaRPr lang="ar-SA"/>
            </a:p>
          </p:txBody>
        </p:sp>
        <p:sp>
          <p:nvSpPr>
            <p:cNvPr id="31753" name="Line 11"/>
            <p:cNvSpPr>
              <a:spLocks noChangeShapeType="1"/>
            </p:cNvSpPr>
            <p:nvPr/>
          </p:nvSpPr>
          <p:spPr bwMode="auto">
            <a:xfrm>
              <a:off x="6839" y="1929"/>
              <a:ext cx="1" cy="2391"/>
            </a:xfrm>
            <a:prstGeom prst="line">
              <a:avLst/>
            </a:prstGeom>
            <a:grpFill/>
            <a:ln w="12700">
              <a:solidFill>
                <a:srgbClr val="000000"/>
              </a:solidFill>
              <a:round/>
              <a:headEnd type="triangle" w="med" len="med"/>
              <a:tailEnd/>
            </a:ln>
          </p:spPr>
          <p:txBody>
            <a:bodyPr/>
            <a:lstStyle/>
            <a:p>
              <a:endParaRPr lang="ar-SA"/>
            </a:p>
          </p:txBody>
        </p:sp>
        <p:sp>
          <p:nvSpPr>
            <p:cNvPr id="31754" name="Line 12"/>
            <p:cNvSpPr>
              <a:spLocks noChangeShapeType="1"/>
            </p:cNvSpPr>
            <p:nvPr/>
          </p:nvSpPr>
          <p:spPr bwMode="auto">
            <a:xfrm>
              <a:off x="2340" y="4320"/>
              <a:ext cx="2520" cy="1"/>
            </a:xfrm>
            <a:prstGeom prst="line">
              <a:avLst/>
            </a:prstGeom>
            <a:grpFill/>
            <a:ln w="9525">
              <a:solidFill>
                <a:srgbClr val="000000"/>
              </a:solidFill>
              <a:round/>
              <a:headEnd/>
              <a:tailEnd type="triangle" w="med" len="med"/>
            </a:ln>
          </p:spPr>
          <p:txBody>
            <a:bodyPr/>
            <a:lstStyle/>
            <a:p>
              <a:endParaRPr lang="ar-SA"/>
            </a:p>
          </p:txBody>
        </p:sp>
        <p:sp>
          <p:nvSpPr>
            <p:cNvPr id="31755" name="Line 13"/>
            <p:cNvSpPr>
              <a:spLocks noChangeShapeType="1"/>
            </p:cNvSpPr>
            <p:nvPr/>
          </p:nvSpPr>
          <p:spPr bwMode="auto">
            <a:xfrm>
              <a:off x="6840" y="4319"/>
              <a:ext cx="2520" cy="1"/>
            </a:xfrm>
            <a:prstGeom prst="line">
              <a:avLst/>
            </a:prstGeom>
            <a:grpFill/>
            <a:ln w="12700">
              <a:solidFill>
                <a:srgbClr val="000000"/>
              </a:solidFill>
              <a:round/>
              <a:headEnd/>
              <a:tailEnd type="triangle" w="med" len="med"/>
            </a:ln>
          </p:spPr>
          <p:txBody>
            <a:bodyPr/>
            <a:lstStyle/>
            <a:p>
              <a:endParaRPr lang="ar-SA"/>
            </a:p>
          </p:txBody>
        </p:sp>
        <p:sp>
          <p:nvSpPr>
            <p:cNvPr id="31756" name="Text Box 14"/>
            <p:cNvSpPr txBox="1">
              <a:spLocks noChangeArrowheads="1"/>
            </p:cNvSpPr>
            <p:nvPr/>
          </p:nvSpPr>
          <p:spPr bwMode="auto">
            <a:xfrm>
              <a:off x="4860" y="4089"/>
              <a:ext cx="720" cy="462"/>
            </a:xfrm>
            <a:prstGeom prst="rect">
              <a:avLst/>
            </a:prstGeom>
            <a:grpFill/>
            <a:ln w="9525">
              <a:noFill/>
              <a:miter lim="800000"/>
              <a:headEnd/>
              <a:tailEnd/>
            </a:ln>
          </p:spPr>
          <p:txBody>
            <a:bodyPr/>
            <a:lstStyle/>
            <a:p>
              <a:r>
                <a:rPr lang="en-US" sz="2000" i="1">
                  <a:latin typeface="Times New Roman" pitchFamily="18" charset="0"/>
                </a:rPr>
                <a:t>Y</a:t>
              </a:r>
              <a:r>
                <a:rPr lang="en-US" sz="1200" i="1" baseline="-25000">
                  <a:latin typeface="Times New Roman" pitchFamily="18" charset="0"/>
                </a:rPr>
                <a:t>1</a:t>
              </a:r>
              <a:endParaRPr lang="en-US">
                <a:latin typeface="Arial" pitchFamily="34" charset="0"/>
              </a:endParaRPr>
            </a:p>
          </p:txBody>
        </p:sp>
        <p:sp>
          <p:nvSpPr>
            <p:cNvPr id="31757" name="Text Box 15"/>
            <p:cNvSpPr txBox="1">
              <a:spLocks noChangeArrowheads="1"/>
            </p:cNvSpPr>
            <p:nvPr/>
          </p:nvSpPr>
          <p:spPr bwMode="auto">
            <a:xfrm>
              <a:off x="9180" y="4089"/>
              <a:ext cx="720" cy="462"/>
            </a:xfrm>
            <a:prstGeom prst="rect">
              <a:avLst/>
            </a:prstGeom>
            <a:grpFill/>
            <a:ln w="9525">
              <a:noFill/>
              <a:miter lim="800000"/>
              <a:headEnd/>
              <a:tailEnd/>
            </a:ln>
          </p:spPr>
          <p:txBody>
            <a:bodyPr/>
            <a:lstStyle/>
            <a:p>
              <a:r>
                <a:rPr lang="en-US" sz="2400" i="1">
                  <a:latin typeface="Times New Roman" pitchFamily="18" charset="0"/>
                </a:rPr>
                <a:t>Y</a:t>
              </a:r>
              <a:r>
                <a:rPr lang="en-US" sz="2400" i="1" baseline="-25000">
                  <a:latin typeface="Times New Roman" pitchFamily="18" charset="0"/>
                </a:rPr>
                <a:t>1</a:t>
              </a:r>
              <a:endParaRPr lang="en-US" sz="2400">
                <a:latin typeface="Arial" pitchFamily="34" charset="0"/>
              </a:endParaRPr>
            </a:p>
          </p:txBody>
        </p:sp>
        <p:sp>
          <p:nvSpPr>
            <p:cNvPr id="31758" name="Text Box 16"/>
            <p:cNvSpPr txBox="1">
              <a:spLocks noChangeArrowheads="1"/>
            </p:cNvSpPr>
            <p:nvPr/>
          </p:nvSpPr>
          <p:spPr bwMode="auto">
            <a:xfrm>
              <a:off x="7200" y="1929"/>
              <a:ext cx="540" cy="462"/>
            </a:xfrm>
            <a:prstGeom prst="rect">
              <a:avLst/>
            </a:prstGeom>
            <a:grpFill/>
            <a:ln w="9525">
              <a:noFill/>
              <a:miter lim="800000"/>
              <a:headEnd/>
              <a:tailEnd/>
            </a:ln>
          </p:spPr>
          <p:txBody>
            <a:bodyPr/>
            <a:lstStyle/>
            <a:p>
              <a:r>
                <a:rPr lang="en-US" sz="2400" i="1">
                  <a:latin typeface="Times New Roman" pitchFamily="18" charset="0"/>
                </a:rPr>
                <a:t>F</a:t>
              </a:r>
              <a:endParaRPr lang="en-US" sz="2400">
                <a:latin typeface="Arial" pitchFamily="34" charset="0"/>
              </a:endParaRPr>
            </a:p>
          </p:txBody>
        </p:sp>
        <p:sp>
          <p:nvSpPr>
            <p:cNvPr id="31759" name="Text Box 17"/>
            <p:cNvSpPr txBox="1">
              <a:spLocks noChangeArrowheads="1"/>
            </p:cNvSpPr>
            <p:nvPr/>
          </p:nvSpPr>
          <p:spPr bwMode="auto">
            <a:xfrm>
              <a:off x="6120" y="1800"/>
              <a:ext cx="720" cy="463"/>
            </a:xfrm>
            <a:prstGeom prst="rect">
              <a:avLst/>
            </a:prstGeom>
            <a:grpFill/>
            <a:ln w="9525">
              <a:noFill/>
              <a:miter lim="800000"/>
              <a:headEnd/>
              <a:tailEnd/>
            </a:ln>
          </p:spPr>
          <p:txBody>
            <a:bodyPr/>
            <a:lstStyle/>
            <a:p>
              <a:r>
                <a:rPr lang="en-US" sz="2000" i="1">
                  <a:latin typeface="Times New Roman" pitchFamily="18" charset="0"/>
                </a:rPr>
                <a:t>Y</a:t>
              </a:r>
              <a:r>
                <a:rPr lang="en-US" sz="1200" i="1" baseline="-25000">
                  <a:latin typeface="Times New Roman" pitchFamily="18" charset="0"/>
                </a:rPr>
                <a:t>2</a:t>
              </a:r>
              <a:endParaRPr lang="en-US">
                <a:latin typeface="Arial" pitchFamily="34" charset="0"/>
              </a:endParaRPr>
            </a:p>
          </p:txBody>
        </p:sp>
        <p:sp>
          <p:nvSpPr>
            <p:cNvPr id="31760" name="Text Box 18"/>
            <p:cNvSpPr txBox="1">
              <a:spLocks noChangeArrowheads="1"/>
            </p:cNvSpPr>
            <p:nvPr/>
          </p:nvSpPr>
          <p:spPr bwMode="auto">
            <a:xfrm>
              <a:off x="1976" y="4795"/>
              <a:ext cx="5391" cy="245"/>
            </a:xfrm>
            <a:prstGeom prst="rect">
              <a:avLst/>
            </a:prstGeom>
            <a:grpFill/>
            <a:ln w="9525">
              <a:noFill/>
              <a:miter lim="800000"/>
              <a:headEnd/>
              <a:tailEnd/>
            </a:ln>
          </p:spPr>
          <p:txBody>
            <a:bodyPr/>
            <a:lstStyle/>
            <a:p>
              <a:r>
                <a:rPr lang="ar-SA" sz="1600" b="1" dirty="0">
                  <a:latin typeface="Times New Roman" pitchFamily="18" charset="0"/>
                  <a:cs typeface="Times New Roman" pitchFamily="18" charset="0"/>
                </a:rPr>
                <a:t>شكل رقم </a:t>
              </a:r>
              <a:r>
                <a:rPr lang="ar-SA" sz="1600" b="1" dirty="0" smtClean="0">
                  <a:latin typeface="Times New Roman" pitchFamily="18" charset="0"/>
                  <a:cs typeface="Times New Roman" pitchFamily="18" charset="0"/>
                </a:rPr>
                <a:t>(</a:t>
              </a:r>
              <a:r>
                <a:rPr lang="en-US" sz="1600" b="1" dirty="0" smtClean="0">
                  <a:latin typeface="Times New Roman" pitchFamily="18" charset="0"/>
                  <a:cs typeface="Times New Roman" pitchFamily="18" charset="0"/>
                </a:rPr>
                <a:t>10-5</a:t>
              </a:r>
              <a:r>
                <a:rPr lang="ar-SA" sz="1600" b="1" dirty="0" smtClean="0">
                  <a:latin typeface="Times New Roman" pitchFamily="18" charset="0"/>
                  <a:cs typeface="Times New Roman" pitchFamily="18" charset="0"/>
                </a:rPr>
                <a:t>) </a:t>
              </a:r>
              <a:r>
                <a:rPr lang="ar-SA" sz="1600" b="1" dirty="0">
                  <a:latin typeface="Times New Roman" pitchFamily="18" charset="0"/>
                  <a:cs typeface="Times New Roman" pitchFamily="18" charset="0"/>
                </a:rPr>
                <a:t>منحنى الإمكانيات الإنتاجية للسلع المستقلة</a:t>
              </a:r>
              <a:endParaRPr lang="en-US" sz="1600" dirty="0">
                <a:latin typeface="Arial" pitchFamily="34" charset="0"/>
              </a:endParaRPr>
            </a:p>
          </p:txBody>
        </p:sp>
        <p:sp>
          <p:nvSpPr>
            <p:cNvPr id="31761" name="Line 19"/>
            <p:cNvSpPr>
              <a:spLocks noChangeShapeType="1"/>
            </p:cNvSpPr>
            <p:nvPr/>
          </p:nvSpPr>
          <p:spPr bwMode="auto">
            <a:xfrm>
              <a:off x="2340" y="2340"/>
              <a:ext cx="1260" cy="0"/>
            </a:xfrm>
            <a:prstGeom prst="line">
              <a:avLst/>
            </a:prstGeom>
            <a:grpFill/>
            <a:ln w="9525">
              <a:solidFill>
                <a:srgbClr val="000000"/>
              </a:solidFill>
              <a:prstDash val="lgDashDot"/>
              <a:round/>
              <a:headEnd/>
              <a:tailEnd type="oval" w="med" len="med"/>
            </a:ln>
          </p:spPr>
          <p:txBody>
            <a:bodyPr/>
            <a:lstStyle/>
            <a:p>
              <a:endParaRPr lang="ar-SA"/>
            </a:p>
          </p:txBody>
        </p:sp>
        <p:sp>
          <p:nvSpPr>
            <p:cNvPr id="31762" name="Line 20"/>
            <p:cNvSpPr>
              <a:spLocks noChangeShapeType="1"/>
            </p:cNvSpPr>
            <p:nvPr/>
          </p:nvSpPr>
          <p:spPr bwMode="auto">
            <a:xfrm>
              <a:off x="6840" y="2340"/>
              <a:ext cx="720" cy="0"/>
            </a:xfrm>
            <a:prstGeom prst="line">
              <a:avLst/>
            </a:prstGeom>
            <a:grpFill/>
            <a:ln w="9525">
              <a:solidFill>
                <a:srgbClr val="000000"/>
              </a:solidFill>
              <a:prstDash val="dash"/>
              <a:round/>
              <a:headEnd type="oval" w="med" len="med"/>
              <a:tailEnd type="oval" w="med" len="med"/>
            </a:ln>
          </p:spPr>
          <p:txBody>
            <a:bodyPr/>
            <a:lstStyle/>
            <a:p>
              <a:endParaRPr lang="ar-SA"/>
            </a:p>
          </p:txBody>
        </p:sp>
        <p:sp>
          <p:nvSpPr>
            <p:cNvPr id="31763" name="Line 21"/>
            <p:cNvSpPr>
              <a:spLocks noChangeShapeType="1"/>
            </p:cNvSpPr>
            <p:nvPr/>
          </p:nvSpPr>
          <p:spPr bwMode="auto">
            <a:xfrm flipV="1">
              <a:off x="9000" y="3060"/>
              <a:ext cx="1" cy="1260"/>
            </a:xfrm>
            <a:prstGeom prst="line">
              <a:avLst/>
            </a:prstGeom>
            <a:grpFill/>
            <a:ln w="9525">
              <a:solidFill>
                <a:srgbClr val="000000"/>
              </a:solidFill>
              <a:prstDash val="dash"/>
              <a:round/>
              <a:headEnd type="oval" w="med" len="med"/>
              <a:tailEnd type="oval" w="med" len="med"/>
            </a:ln>
          </p:spPr>
          <p:txBody>
            <a:bodyPr/>
            <a:lstStyle/>
            <a:p>
              <a:endParaRPr lang="ar-SA"/>
            </a:p>
          </p:txBody>
        </p:sp>
        <p:sp>
          <p:nvSpPr>
            <p:cNvPr id="31764" name="Line 22"/>
            <p:cNvSpPr>
              <a:spLocks noChangeShapeType="1"/>
            </p:cNvSpPr>
            <p:nvPr/>
          </p:nvSpPr>
          <p:spPr bwMode="auto">
            <a:xfrm>
              <a:off x="3600" y="2340"/>
              <a:ext cx="0" cy="1980"/>
            </a:xfrm>
            <a:prstGeom prst="line">
              <a:avLst/>
            </a:prstGeom>
            <a:grpFill/>
            <a:ln w="9525" cap="rnd">
              <a:solidFill>
                <a:srgbClr val="000000"/>
              </a:solidFill>
              <a:prstDash val="sysDot"/>
              <a:round/>
              <a:headEnd/>
              <a:tailEnd type="oval" w="med" len="med"/>
            </a:ln>
          </p:spPr>
          <p:txBody>
            <a:bodyPr/>
            <a:lstStyle/>
            <a:p>
              <a:endParaRPr lang="ar-SA"/>
            </a:p>
          </p:txBody>
        </p:sp>
        <p:sp>
          <p:nvSpPr>
            <p:cNvPr id="31765" name="Text Box 23"/>
            <p:cNvSpPr txBox="1">
              <a:spLocks noChangeArrowheads="1"/>
            </p:cNvSpPr>
            <p:nvPr/>
          </p:nvSpPr>
          <p:spPr bwMode="auto">
            <a:xfrm>
              <a:off x="3420" y="4368"/>
              <a:ext cx="540" cy="492"/>
            </a:xfrm>
            <a:prstGeom prst="rect">
              <a:avLst/>
            </a:prstGeom>
            <a:grpFill/>
            <a:ln w="9525">
              <a:noFill/>
              <a:miter lim="800000"/>
              <a:headEnd/>
              <a:tailEnd/>
            </a:ln>
          </p:spPr>
          <p:txBody>
            <a:bodyPr/>
            <a:lstStyle/>
            <a:p>
              <a:r>
                <a:rPr lang="en-US" sz="1600">
                  <a:latin typeface="Times New Roman" pitchFamily="18" charset="0"/>
                </a:rPr>
                <a:t>H</a:t>
              </a:r>
              <a:endParaRPr lang="en-US" sz="1600">
                <a:latin typeface="Arial" pitchFamily="34" charset="0"/>
              </a:endParaRPr>
            </a:p>
          </p:txBody>
        </p:sp>
        <p:sp>
          <p:nvSpPr>
            <p:cNvPr id="31766" name="Text Box 24"/>
            <p:cNvSpPr txBox="1">
              <a:spLocks noChangeArrowheads="1"/>
            </p:cNvSpPr>
            <p:nvPr/>
          </p:nvSpPr>
          <p:spPr bwMode="auto">
            <a:xfrm>
              <a:off x="1980" y="4320"/>
              <a:ext cx="540" cy="540"/>
            </a:xfrm>
            <a:prstGeom prst="rect">
              <a:avLst/>
            </a:prstGeom>
            <a:grpFill/>
            <a:ln w="9525">
              <a:noFill/>
              <a:miter lim="800000"/>
              <a:headEnd/>
              <a:tailEnd/>
            </a:ln>
          </p:spPr>
          <p:txBody>
            <a:bodyPr/>
            <a:lstStyle/>
            <a:p>
              <a:r>
                <a:rPr lang="en-US" sz="2400">
                  <a:latin typeface="Times New Roman" pitchFamily="18" charset="0"/>
                </a:rPr>
                <a:t>0</a:t>
              </a:r>
              <a:endParaRPr lang="en-US" sz="2400">
                <a:latin typeface="Arial" pitchFamily="34" charset="0"/>
              </a:endParaRPr>
            </a:p>
          </p:txBody>
        </p:sp>
        <p:sp>
          <p:nvSpPr>
            <p:cNvPr id="31767" name="Text Box 25"/>
            <p:cNvSpPr txBox="1">
              <a:spLocks noChangeArrowheads="1"/>
            </p:cNvSpPr>
            <p:nvPr/>
          </p:nvSpPr>
          <p:spPr bwMode="auto">
            <a:xfrm>
              <a:off x="9000" y="2880"/>
              <a:ext cx="540" cy="540"/>
            </a:xfrm>
            <a:prstGeom prst="rect">
              <a:avLst/>
            </a:prstGeom>
            <a:grpFill/>
            <a:ln w="9525">
              <a:noFill/>
              <a:miter lim="800000"/>
              <a:headEnd/>
              <a:tailEnd/>
            </a:ln>
          </p:spPr>
          <p:txBody>
            <a:bodyPr/>
            <a:lstStyle/>
            <a:p>
              <a:r>
                <a:rPr lang="en-US" sz="2000" i="1">
                  <a:latin typeface="Times New Roman" pitchFamily="18" charset="0"/>
                </a:rPr>
                <a:t>G</a:t>
              </a:r>
              <a:endParaRPr lang="en-US" sz="2000">
                <a:latin typeface="Arial" pitchFamily="34" charset="0"/>
              </a:endParaRPr>
            </a:p>
          </p:txBody>
        </p:sp>
        <p:sp>
          <p:nvSpPr>
            <p:cNvPr id="31768" name="Text Box 26"/>
            <p:cNvSpPr txBox="1">
              <a:spLocks noChangeArrowheads="1"/>
            </p:cNvSpPr>
            <p:nvPr/>
          </p:nvSpPr>
          <p:spPr bwMode="auto">
            <a:xfrm>
              <a:off x="6480" y="4320"/>
              <a:ext cx="540" cy="540"/>
            </a:xfrm>
            <a:prstGeom prst="rect">
              <a:avLst/>
            </a:prstGeom>
            <a:grpFill/>
            <a:ln w="9525">
              <a:noFill/>
              <a:miter lim="800000"/>
              <a:headEnd/>
              <a:tailEnd/>
            </a:ln>
          </p:spPr>
          <p:txBody>
            <a:bodyPr/>
            <a:lstStyle/>
            <a:p>
              <a:r>
                <a:rPr lang="en-US" sz="2000">
                  <a:latin typeface="Times New Roman" pitchFamily="18" charset="0"/>
                </a:rPr>
                <a:t>0</a:t>
              </a:r>
              <a:endParaRPr lang="en-US" sz="2000">
                <a:latin typeface="Arial" pitchFamily="34" charset="0"/>
              </a:endParaRPr>
            </a:p>
          </p:txBody>
        </p:sp>
        <p:sp>
          <p:nvSpPr>
            <p:cNvPr id="31769" name="Text Box 27"/>
            <p:cNvSpPr txBox="1">
              <a:spLocks noChangeArrowheads="1"/>
            </p:cNvSpPr>
            <p:nvPr/>
          </p:nvSpPr>
          <p:spPr bwMode="auto">
            <a:xfrm>
              <a:off x="2520" y="3060"/>
              <a:ext cx="679" cy="329"/>
            </a:xfrm>
            <a:prstGeom prst="rect">
              <a:avLst/>
            </a:prstGeom>
            <a:grpFill/>
            <a:ln w="9525">
              <a:noFill/>
              <a:miter lim="800000"/>
              <a:headEnd/>
              <a:tailEnd/>
            </a:ln>
          </p:spPr>
          <p:txBody>
            <a:bodyPr/>
            <a:lstStyle/>
            <a:p>
              <a:r>
                <a:rPr lang="en-US" sz="2000" dirty="0">
                  <a:latin typeface="Times New Roman" pitchFamily="18" charset="0"/>
                </a:rPr>
                <a:t>(</a:t>
              </a:r>
              <a:r>
                <a:rPr lang="en-US" sz="2000" b="1" dirty="0">
                  <a:latin typeface="Times New Roman" pitchFamily="18" charset="0"/>
                </a:rPr>
                <a:t>A</a:t>
              </a:r>
              <a:r>
                <a:rPr lang="en-US" sz="2000" dirty="0">
                  <a:latin typeface="Times New Roman" pitchFamily="18" charset="0"/>
                </a:rPr>
                <a:t>)</a:t>
              </a:r>
              <a:endParaRPr lang="en-US" sz="2000" dirty="0">
                <a:latin typeface="Arial" pitchFamily="34" charset="0"/>
              </a:endParaRPr>
            </a:p>
          </p:txBody>
        </p:sp>
        <p:sp>
          <p:nvSpPr>
            <p:cNvPr id="31770" name="Text Box 28"/>
            <p:cNvSpPr txBox="1">
              <a:spLocks noChangeArrowheads="1"/>
            </p:cNvSpPr>
            <p:nvPr/>
          </p:nvSpPr>
          <p:spPr bwMode="auto">
            <a:xfrm>
              <a:off x="7600" y="3060"/>
              <a:ext cx="652" cy="391"/>
            </a:xfrm>
            <a:prstGeom prst="rect">
              <a:avLst/>
            </a:prstGeom>
            <a:grpFill/>
            <a:ln w="9525">
              <a:noFill/>
              <a:miter lim="800000"/>
              <a:headEnd/>
              <a:tailEnd/>
            </a:ln>
          </p:spPr>
          <p:txBody>
            <a:bodyPr/>
            <a:lstStyle/>
            <a:p>
              <a:r>
                <a:rPr lang="en-US" dirty="0" smtClean="0">
                  <a:latin typeface="Times New Roman" pitchFamily="18" charset="0"/>
                </a:rPr>
                <a:t>(</a:t>
              </a:r>
              <a:r>
                <a:rPr lang="en-US" b="1" dirty="0" smtClean="0">
                  <a:latin typeface="Times New Roman" pitchFamily="18" charset="0"/>
                </a:rPr>
                <a:t>B</a:t>
              </a:r>
              <a:r>
                <a:rPr lang="en-US" dirty="0" smtClean="0">
                  <a:latin typeface="Times New Roman" pitchFamily="18" charset="0"/>
                </a:rPr>
                <a:t>)</a:t>
              </a:r>
              <a:endParaRPr lang="en-US" dirty="0">
                <a:latin typeface="Arial" pitchFamily="34" charset="0"/>
              </a:endParaRPr>
            </a:p>
          </p:txBody>
        </p:sp>
        <p:sp>
          <p:nvSpPr>
            <p:cNvPr id="31771" name="Arc 29"/>
            <p:cNvSpPr>
              <a:spLocks/>
            </p:cNvSpPr>
            <p:nvPr/>
          </p:nvSpPr>
          <p:spPr bwMode="auto">
            <a:xfrm flipV="1">
              <a:off x="3568" y="2340"/>
              <a:ext cx="573" cy="1980"/>
            </a:xfrm>
            <a:custGeom>
              <a:avLst/>
              <a:gdLst>
                <a:gd name="T0" fmla="*/ 0 w 22909"/>
                <a:gd name="T1" fmla="*/ 0 h 43200"/>
                <a:gd name="T2" fmla="*/ 0 w 22909"/>
                <a:gd name="T3" fmla="*/ 0 h 43200"/>
                <a:gd name="T4" fmla="*/ 0 w 22909"/>
                <a:gd name="T5" fmla="*/ 0 h 43200"/>
                <a:gd name="T6" fmla="*/ 0 60000 65536"/>
                <a:gd name="T7" fmla="*/ 0 60000 65536"/>
                <a:gd name="T8" fmla="*/ 0 60000 65536"/>
                <a:gd name="T9" fmla="*/ 0 w 22909"/>
                <a:gd name="T10" fmla="*/ 0 h 43200"/>
                <a:gd name="T11" fmla="*/ 22909 w 22909"/>
                <a:gd name="T12" fmla="*/ 43200 h 43200"/>
              </a:gdLst>
              <a:ahLst/>
              <a:cxnLst>
                <a:cxn ang="T6">
                  <a:pos x="T0" y="T1"/>
                </a:cxn>
                <a:cxn ang="T7">
                  <a:pos x="T2" y="T3"/>
                </a:cxn>
                <a:cxn ang="T8">
                  <a:pos x="T4" y="T5"/>
                </a:cxn>
              </a:cxnLst>
              <a:rect l="T9" t="T10" r="T11" b="T12"/>
              <a:pathLst>
                <a:path w="22909" h="43200" fill="none" extrusionOk="0">
                  <a:moveTo>
                    <a:pt x="1308" y="0"/>
                  </a:moveTo>
                  <a:cubicBezTo>
                    <a:pt x="13238" y="0"/>
                    <a:pt x="22909" y="9670"/>
                    <a:pt x="22909" y="21600"/>
                  </a:cubicBezTo>
                  <a:cubicBezTo>
                    <a:pt x="22909" y="33529"/>
                    <a:pt x="13238" y="43200"/>
                    <a:pt x="1309" y="43200"/>
                  </a:cubicBezTo>
                  <a:cubicBezTo>
                    <a:pt x="872" y="43200"/>
                    <a:pt x="435" y="43186"/>
                    <a:pt x="-1" y="43160"/>
                  </a:cubicBezTo>
                </a:path>
                <a:path w="22909" h="43200" stroke="0" extrusionOk="0">
                  <a:moveTo>
                    <a:pt x="1308" y="0"/>
                  </a:moveTo>
                  <a:cubicBezTo>
                    <a:pt x="13238" y="0"/>
                    <a:pt x="22909" y="9670"/>
                    <a:pt x="22909" y="21600"/>
                  </a:cubicBezTo>
                  <a:cubicBezTo>
                    <a:pt x="22909" y="33529"/>
                    <a:pt x="13238" y="43200"/>
                    <a:pt x="1309" y="43200"/>
                  </a:cubicBezTo>
                  <a:cubicBezTo>
                    <a:pt x="872" y="43200"/>
                    <a:pt x="435" y="43186"/>
                    <a:pt x="-1" y="43160"/>
                  </a:cubicBezTo>
                  <a:lnTo>
                    <a:pt x="1309" y="21600"/>
                  </a:lnTo>
                  <a:close/>
                </a:path>
              </a:pathLst>
            </a:custGeom>
            <a:grpFill/>
            <a:ln w="22225">
              <a:solidFill>
                <a:srgbClr val="800000"/>
              </a:solidFill>
              <a:prstDash val="lgDashDot"/>
              <a:round/>
              <a:headEnd/>
              <a:tailEnd/>
            </a:ln>
          </p:spPr>
          <p:txBody>
            <a:bodyPr/>
            <a:lstStyle/>
            <a:p>
              <a:endParaRPr lang="ar-YE"/>
            </a:p>
          </p:txBody>
        </p:sp>
      </p:grpSp>
      <p:sp>
        <p:nvSpPr>
          <p:cNvPr id="27" name="Rectangle 26"/>
          <p:cNvSpPr/>
          <p:nvPr/>
        </p:nvSpPr>
        <p:spPr>
          <a:xfrm>
            <a:off x="2286000" y="838200"/>
            <a:ext cx="5943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defRPr/>
            </a:pPr>
            <a:r>
              <a:rPr lang="ar-SA" sz="2000" b="1" dirty="0">
                <a:solidFill>
                  <a:schemeClr val="tx1"/>
                </a:solidFill>
                <a:cs typeface="+mj-cs"/>
              </a:rPr>
              <a:t>ثالثاً:السلع المستقلة </a:t>
            </a:r>
            <a:r>
              <a:rPr lang="en-US" sz="2000" b="1" i="1" dirty="0">
                <a:solidFill>
                  <a:schemeClr val="tx1"/>
                </a:solidFill>
                <a:cs typeface="+mj-cs"/>
              </a:rPr>
              <a:t>Supplementary</a:t>
            </a:r>
            <a:r>
              <a:rPr lang="en-US" sz="2000" b="1" dirty="0">
                <a:solidFill>
                  <a:schemeClr val="tx1"/>
                </a:solidFill>
                <a:cs typeface="+mj-cs"/>
              </a:rPr>
              <a:t> </a:t>
            </a:r>
            <a:r>
              <a:rPr lang="en-US" sz="2000" b="1" i="1" dirty="0">
                <a:solidFill>
                  <a:schemeClr val="tx1"/>
                </a:solidFill>
                <a:cs typeface="+mj-cs"/>
              </a:rPr>
              <a:t>Products</a:t>
            </a:r>
            <a:endParaRPr lang="ar-SA" sz="2000" dirty="0">
              <a:solidFill>
                <a:schemeClr val="tx1"/>
              </a:solidFill>
              <a:cs typeface="+mj-cs"/>
            </a:endParaRPr>
          </a:p>
        </p:txBody>
      </p:sp>
      <p:sp>
        <p:nvSpPr>
          <p:cNvPr id="29" name="مستطيل 28"/>
          <p:cNvSpPr/>
          <p:nvPr/>
        </p:nvSpPr>
        <p:spPr>
          <a:xfrm>
            <a:off x="914400" y="1447800"/>
            <a:ext cx="7391400" cy="720197"/>
          </a:xfrm>
          <a:prstGeom prst="rect">
            <a:avLst/>
          </a:prstGeom>
        </p:spPr>
        <p:txBody>
          <a:bodyPr wrap="square">
            <a:spAutoFit/>
          </a:bodyPr>
          <a:lstStyle/>
          <a:p>
            <a:pPr marL="0" algn="just" eaLnBrk="1" hangingPunct="1">
              <a:lnSpc>
                <a:spcPct val="120000"/>
              </a:lnSpc>
              <a:buFontTx/>
              <a:buNone/>
              <a:defRPr/>
            </a:pPr>
            <a:r>
              <a:rPr lang="ar-SA" sz="1600" b="1" dirty="0" smtClean="0">
                <a:latin typeface="Times New Roman" pitchFamily="18" charset="0"/>
                <a:cs typeface="Times New Roman" pitchFamily="18" charset="0"/>
              </a:rPr>
              <a:t>تعد السلعتان </a:t>
            </a:r>
            <a:r>
              <a:rPr lang="en-US" sz="1600" b="1" i="1" dirty="0" smtClean="0">
                <a:latin typeface="Times New Roman" pitchFamily="18" charset="0"/>
                <a:cs typeface="Times New Roman" pitchFamily="18" charset="0"/>
              </a:rPr>
              <a:t>Y</a:t>
            </a:r>
            <a:r>
              <a:rPr lang="en-US" sz="1600" b="1" i="1" baseline="-25000" dirty="0" smtClean="0">
                <a:latin typeface="Times New Roman" pitchFamily="18" charset="0"/>
                <a:cs typeface="Times New Roman" pitchFamily="18" charset="0"/>
              </a:rPr>
              <a:t>2</a:t>
            </a:r>
            <a:r>
              <a:rPr lang="en-US" sz="1600" b="1" dirty="0" smtClean="0">
                <a:latin typeface="Times New Roman" pitchFamily="18" charset="0"/>
                <a:cs typeface="Times New Roman" pitchFamily="18" charset="0"/>
              </a:rPr>
              <a:t>,</a:t>
            </a:r>
            <a:r>
              <a:rPr lang="en-US" sz="1600" b="1" i="1" dirty="0" smtClean="0">
                <a:latin typeface="Times New Roman" pitchFamily="18" charset="0"/>
                <a:cs typeface="Times New Roman" pitchFamily="18" charset="0"/>
              </a:rPr>
              <a:t>Y</a:t>
            </a:r>
            <a:r>
              <a:rPr lang="en-US" sz="1600" b="1" i="1" baseline="-25000" dirty="0" smtClean="0">
                <a:latin typeface="Times New Roman" pitchFamily="18" charset="0"/>
                <a:cs typeface="Times New Roman" pitchFamily="18" charset="0"/>
              </a:rPr>
              <a:t>1</a:t>
            </a:r>
            <a:r>
              <a:rPr lang="ar-SA" sz="1600" b="1" dirty="0" smtClean="0">
                <a:latin typeface="Times New Roman" pitchFamily="18" charset="0"/>
                <a:cs typeface="Times New Roman" pitchFamily="18" charset="0"/>
              </a:rPr>
              <a:t> سلعتين مستقلتين إذا لم تؤدي زيادة إنتاج  أحدهما إلى زيادة أو نقصان إنتاج السلعة الأخرى، وفي هذه الحالة فإن منحنى الإمكانيات الإنتاجية يمكن التعبير عنه كما في الشكل رقم (</a:t>
            </a:r>
            <a:r>
              <a:rPr lang="en-US" sz="1600" b="1" dirty="0" smtClean="0">
                <a:latin typeface="Times New Roman" pitchFamily="18" charset="0"/>
                <a:cs typeface="Times New Roman" pitchFamily="18" charset="0"/>
              </a:rPr>
              <a:t>10-5</a:t>
            </a:r>
            <a:r>
              <a:rPr lang="ar-SA" sz="1600" b="1" dirty="0" smtClean="0">
                <a:latin typeface="Times New Roman" pitchFamily="18" charset="0"/>
                <a:cs typeface="Times New Roman" pitchFamily="18" charset="0"/>
              </a:rPr>
              <a:t>)</a:t>
            </a:r>
            <a:r>
              <a:rPr lang="ar-SA" b="1" dirty="0" smtClean="0">
                <a:latin typeface="Times New Roman" pitchFamily="18" charset="0"/>
                <a:cs typeface="Times New Roman" pitchFamily="18" charset="0"/>
              </a:rPr>
              <a:t> </a:t>
            </a:r>
            <a:endParaRPr lang="en-US" b="1"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8000"/>
            <a:lum/>
          </a:blip>
          <a:srcRect/>
          <a:tile tx="0" ty="0" sx="100000" sy="100000" flip="none" algn="tl"/>
        </a:blipFill>
        <a:effectLst/>
      </p:bgPr>
    </p:bg>
    <p:spTree>
      <p:nvGrpSpPr>
        <p:cNvPr id="1" name=""/>
        <p:cNvGrpSpPr/>
        <p:nvPr/>
      </p:nvGrpSpPr>
      <p:grpSpPr>
        <a:xfrm>
          <a:off x="0" y="0"/>
          <a:ext cx="0" cy="0"/>
          <a:chOff x="0" y="0"/>
          <a:chExt cx="0" cy="0"/>
        </a:xfrm>
      </p:grpSpPr>
      <p:sp>
        <p:nvSpPr>
          <p:cNvPr id="325635" name="Rectangle 3"/>
          <p:cNvSpPr>
            <a:spLocks noGrp="1" noChangeArrowheads="1"/>
          </p:cNvSpPr>
          <p:nvPr>
            <p:ph type="body" idx="4294967295"/>
          </p:nvPr>
        </p:nvSpPr>
        <p:spPr>
          <a:xfrm>
            <a:off x="304800" y="990600"/>
            <a:ext cx="8610600" cy="5562600"/>
          </a:xfrm>
          <a:solidFill>
            <a:srgbClr val="FFECAF"/>
          </a:solidFill>
        </p:spPr>
        <p:txBody>
          <a:bodyPr>
            <a:noAutofit/>
          </a:bodyPr>
          <a:lstStyle/>
          <a:p>
            <a:pPr marL="0" algn="just" eaLnBrk="1" hangingPunct="1">
              <a:lnSpc>
                <a:spcPct val="200000"/>
              </a:lnSpc>
              <a:buFontTx/>
              <a:buNone/>
              <a:defRPr/>
            </a:pPr>
            <a:r>
              <a:rPr lang="ar-SA" sz="1800" b="1" dirty="0" smtClean="0">
                <a:latin typeface="Times New Roman" pitchFamily="18" charset="0"/>
                <a:cs typeface="Times New Roman" pitchFamily="18" charset="0"/>
              </a:rPr>
              <a:t>يتضح من الشكل  </a:t>
            </a:r>
            <a:r>
              <a:rPr lang="en-US" sz="1800" b="1" dirty="0" smtClean="0">
                <a:latin typeface="Times New Roman" pitchFamily="18" charset="0"/>
                <a:cs typeface="Times New Roman" pitchFamily="18" charset="0"/>
              </a:rPr>
              <a:t>(</a:t>
            </a:r>
            <a:r>
              <a:rPr lang="en-US" sz="1800" b="1" i="1" dirty="0" smtClean="0">
                <a:latin typeface="Times New Roman" pitchFamily="18" charset="0"/>
                <a:cs typeface="Times New Roman" pitchFamily="18" charset="0"/>
              </a:rPr>
              <a:t>A</a:t>
            </a:r>
            <a:r>
              <a:rPr lang="en-US" sz="1800" b="1" dirty="0" smtClean="0">
                <a:latin typeface="Times New Roman" pitchFamily="18" charset="0"/>
                <a:cs typeface="Times New Roman" pitchFamily="18" charset="0"/>
              </a:rPr>
              <a:t>)</a:t>
            </a:r>
            <a:r>
              <a:rPr lang="ar-SA" sz="1800" b="1" dirty="0" smtClean="0">
                <a:latin typeface="Times New Roman" pitchFamily="18" charset="0"/>
                <a:cs typeface="Times New Roman" pitchFamily="18" charset="0"/>
              </a:rPr>
              <a:t> أن إنتاج السلعة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مستقل عن إنتاج السلعة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2</a:t>
            </a:r>
            <a:r>
              <a:rPr lang="ar-SA" sz="1800" b="1" dirty="0" smtClean="0">
                <a:latin typeface="Times New Roman" pitchFamily="18" charset="0"/>
                <a:cs typeface="Times New Roman" pitchFamily="18" charset="0"/>
              </a:rPr>
              <a:t> وذلك حتى بلوغ النقطة </a:t>
            </a:r>
            <a:r>
              <a:rPr lang="en-US" sz="1800" b="1" i="1" dirty="0" smtClean="0">
                <a:latin typeface="Times New Roman" pitchFamily="18" charset="0"/>
                <a:cs typeface="Times New Roman" pitchFamily="18" charset="0"/>
              </a:rPr>
              <a:t>E</a:t>
            </a:r>
            <a:r>
              <a:rPr lang="ar-SA" sz="1800" b="1" dirty="0" smtClean="0">
                <a:latin typeface="Times New Roman" pitchFamily="18" charset="0"/>
                <a:cs typeface="Times New Roman" pitchFamily="18" charset="0"/>
              </a:rPr>
              <a:t> على منحنى الإمكانيات الإنتاجية إذ أن زيادة إنتاج الناتج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حتى القدر </a:t>
            </a:r>
            <a:r>
              <a:rPr lang="en-US" sz="1800" b="1" i="1" dirty="0" smtClean="0">
                <a:latin typeface="Times New Roman" pitchFamily="18" charset="0"/>
                <a:cs typeface="Times New Roman" pitchFamily="18" charset="0"/>
              </a:rPr>
              <a:t>0H</a:t>
            </a:r>
            <a:r>
              <a:rPr lang="ar-SA" sz="1800" b="1" dirty="0" smtClean="0">
                <a:latin typeface="Times New Roman" pitchFamily="18" charset="0"/>
                <a:cs typeface="Times New Roman" pitchFamily="18" charset="0"/>
              </a:rPr>
              <a:t> لا يستوجب بالضرورة انخفاض القدر من الناتج </a:t>
            </a:r>
            <a:r>
              <a:rPr lang="en-US" sz="1800" b="1" dirty="0" smtClean="0">
                <a:latin typeface="Times New Roman" pitchFamily="18" charset="0"/>
                <a:cs typeface="Times New Roman" pitchFamily="18" charset="0"/>
              </a:rPr>
              <a:t>Y</a:t>
            </a:r>
            <a:r>
              <a:rPr lang="en-US" sz="1800" b="1" baseline="-25000" dirty="0" smtClean="0">
                <a:latin typeface="Times New Roman" pitchFamily="18" charset="0"/>
                <a:cs typeface="Times New Roman" pitchFamily="18" charset="0"/>
              </a:rPr>
              <a:t>2</a:t>
            </a:r>
            <a:r>
              <a:rPr lang="ar-SA" sz="1800" b="1" dirty="0" smtClean="0">
                <a:latin typeface="Times New Roman" pitchFamily="18" charset="0"/>
                <a:cs typeface="Times New Roman" pitchFamily="18" charset="0"/>
              </a:rPr>
              <a:t> لوجود الاستقلالية بين هذه النواتج، ولكن بعد النقطة </a:t>
            </a:r>
            <a:r>
              <a:rPr lang="en-US" sz="1800" b="1" i="1" dirty="0" smtClean="0">
                <a:latin typeface="Times New Roman" pitchFamily="18" charset="0"/>
                <a:cs typeface="Times New Roman" pitchFamily="18" charset="0"/>
              </a:rPr>
              <a:t>E</a:t>
            </a:r>
            <a:r>
              <a:rPr lang="ar-SA" sz="1800" b="1" dirty="0" smtClean="0">
                <a:latin typeface="Times New Roman" pitchFamily="18" charset="0"/>
                <a:cs typeface="Times New Roman" pitchFamily="18" charset="0"/>
              </a:rPr>
              <a:t> على منحنى الإمكانيات الإنتاجية فإن العلاقة الناتجية تصبح علاقة تنافسية. ويتضح من الشكل </a:t>
            </a:r>
            <a:r>
              <a:rPr lang="en-US" sz="1800" b="1" i="1" dirty="0" smtClean="0">
                <a:latin typeface="Times New Roman" pitchFamily="18" charset="0"/>
                <a:cs typeface="Times New Roman" pitchFamily="18" charset="0"/>
              </a:rPr>
              <a:t>B</a:t>
            </a:r>
            <a:r>
              <a:rPr lang="ar-SA" sz="1800" b="1" dirty="0" smtClean="0">
                <a:latin typeface="Times New Roman" pitchFamily="18" charset="0"/>
                <a:cs typeface="Times New Roman" pitchFamily="18" charset="0"/>
              </a:rPr>
              <a:t> أن كلا الناتجين مستقل عن الآخر على يسار النقطة </a:t>
            </a:r>
            <a:r>
              <a:rPr lang="en-US" sz="1800" b="1" i="1" dirty="0" smtClean="0">
                <a:latin typeface="Times New Roman" pitchFamily="18" charset="0"/>
                <a:cs typeface="Times New Roman" pitchFamily="18" charset="0"/>
              </a:rPr>
              <a:t>F</a:t>
            </a:r>
            <a:r>
              <a:rPr lang="ar-SA" sz="1800" b="1" dirty="0" smtClean="0">
                <a:latin typeface="Times New Roman" pitchFamily="18" charset="0"/>
                <a:cs typeface="Times New Roman" pitchFamily="18" charset="0"/>
              </a:rPr>
              <a:t> وعلى يمين النقطة </a:t>
            </a:r>
            <a:r>
              <a:rPr lang="en-US" sz="1800" b="1" i="1" dirty="0" smtClean="0">
                <a:latin typeface="Times New Roman" pitchFamily="18" charset="0"/>
                <a:cs typeface="Times New Roman" pitchFamily="18" charset="0"/>
              </a:rPr>
              <a:t>G</a:t>
            </a:r>
            <a:r>
              <a:rPr lang="ar-SA" sz="1800" b="1" dirty="0" smtClean="0">
                <a:latin typeface="Times New Roman" pitchFamily="18" charset="0"/>
                <a:cs typeface="Times New Roman" pitchFamily="18" charset="0"/>
              </a:rPr>
              <a:t> إلاّ أن المدى  بينهما أي في المدى </a:t>
            </a:r>
            <a:r>
              <a:rPr lang="en-US" sz="1800" b="1" i="1" dirty="0" smtClean="0">
                <a:latin typeface="Times New Roman" pitchFamily="18" charset="0"/>
                <a:cs typeface="Times New Roman" pitchFamily="18" charset="0"/>
              </a:rPr>
              <a:t>FG</a:t>
            </a:r>
            <a:r>
              <a:rPr lang="ar-SA" sz="1800" b="1" dirty="0" smtClean="0">
                <a:latin typeface="Times New Roman" pitchFamily="18" charset="0"/>
                <a:cs typeface="Times New Roman" pitchFamily="18" charset="0"/>
              </a:rPr>
              <a:t> فالعلاقة بين النواتج علاقة تنافسية. وتتضح هذه العلاقة الاستقلالية خاصة في المدى القصير فعند شراء جرار لخدمة محصولين فإن هذين المحصولين سوف لا تتأثر خدمتهما في الشهر الأول من شراء الجرار، لكن لا يمكن للجرار الاستمرار في خدمة المحصولين بالقدر نفسه إذ أن المزيد من خدمة أحدهما يكون على حساب نقص خدمة المحصول الآخر. ويصبح الأمر جلياً إذا علمنا أن آلة الحصاد في موسم الحصاد لا يمكنها حصاد محصولين في وقت واحد عندما يحل وقت حصادهما معاً فلابد من حصاد محصول قبل المحصول الآخر. من هذه المناقشة يتضح أن العلاقة المستقلة بين النواتج تتحول إلى علاقة متنافسة بمرور الزمن.</a:t>
            </a:r>
            <a:endParaRPr lang="en-US" sz="2000" b="1"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0000"/>
            <a:lum/>
          </a:blip>
          <a:srcRect/>
          <a:tile tx="0" ty="0" sx="100000" sy="100000" flip="none" algn="tl"/>
        </a:blipFill>
        <a:effectLst/>
      </p:bgPr>
    </p:bg>
    <p:spTree>
      <p:nvGrpSpPr>
        <p:cNvPr id="1" name=""/>
        <p:cNvGrpSpPr/>
        <p:nvPr/>
      </p:nvGrpSpPr>
      <p:grpSpPr>
        <a:xfrm>
          <a:off x="0" y="0"/>
          <a:ext cx="0" cy="0"/>
          <a:chOff x="0" y="0"/>
          <a:chExt cx="0" cy="0"/>
        </a:xfrm>
      </p:grpSpPr>
      <p:sp>
        <p:nvSpPr>
          <p:cNvPr id="326659" name="Rectangle 3"/>
          <p:cNvSpPr>
            <a:spLocks noGrp="1" noChangeArrowheads="1"/>
          </p:cNvSpPr>
          <p:nvPr>
            <p:ph type="body" sz="half" idx="4294967295"/>
          </p:nvPr>
        </p:nvSpPr>
        <p:spPr>
          <a:xfrm>
            <a:off x="457200" y="838200"/>
            <a:ext cx="8229600" cy="1371600"/>
          </a:xfrm>
          <a:noFill/>
        </p:spPr>
        <p:txBody>
          <a:bodyPr/>
          <a:lstStyle/>
          <a:p>
            <a:pPr eaLnBrk="1" hangingPunct="1">
              <a:buFontTx/>
              <a:buNone/>
              <a:defRPr/>
            </a:pPr>
            <a:r>
              <a:rPr lang="ar-SA" sz="2000" b="1" dirty="0" smtClean="0">
                <a:latin typeface="Times New Roman" pitchFamily="18" charset="0"/>
                <a:cs typeface="Times New Roman" pitchFamily="18" charset="0"/>
              </a:rPr>
              <a:t>رابعاً: الـسلع المرتبطة  </a:t>
            </a:r>
            <a:r>
              <a:rPr lang="en-US" sz="2000" b="1" i="1" dirty="0" smtClean="0">
                <a:latin typeface="Times New Roman" pitchFamily="18" charset="0"/>
                <a:cs typeface="Times New Roman" pitchFamily="18" charset="0"/>
              </a:rPr>
              <a:t>Joint</a:t>
            </a:r>
            <a:r>
              <a:rPr lang="en-US" sz="2000" b="1" dirty="0" smtClean="0">
                <a:latin typeface="Times New Roman" pitchFamily="18" charset="0"/>
                <a:cs typeface="Times New Roman" pitchFamily="18" charset="0"/>
              </a:rPr>
              <a:t> </a:t>
            </a:r>
            <a:r>
              <a:rPr lang="en-US" sz="2000" b="1" i="1" dirty="0" smtClean="0">
                <a:latin typeface="Times New Roman" pitchFamily="18" charset="0"/>
                <a:cs typeface="Times New Roman" pitchFamily="18" charset="0"/>
              </a:rPr>
              <a:t>Products</a:t>
            </a:r>
            <a:endParaRPr lang="ar-SA" sz="2000" dirty="0" smtClean="0">
              <a:latin typeface="Times New Roman" pitchFamily="18" charset="0"/>
              <a:cs typeface="Times New Roman" pitchFamily="18" charset="0"/>
            </a:endParaRPr>
          </a:p>
          <a:p>
            <a:pPr marL="0" algn="just" eaLnBrk="1" hangingPunct="1">
              <a:buFontTx/>
              <a:buNone/>
              <a:defRPr/>
            </a:pPr>
            <a:r>
              <a:rPr lang="ar-SA" sz="1800" b="1" dirty="0" smtClean="0">
                <a:latin typeface="Times New Roman" pitchFamily="18" charset="0"/>
                <a:cs typeface="Times New Roman" pitchFamily="18" charset="0"/>
              </a:rPr>
              <a:t>ترتبط السلع بعضها ببعض عندما يصبح إنتاج أحدهما غير ممكن في غياب الآخر. بل أكثر من ذلك فإن السلع المرتبطة قد يرتبط إنتاجها بمعدل ثابت أي أن إنتاج أحدهما يعد دالة خطية لإنتاج الأخرى. وتظهر العلاقة المرتبطة بين السلع كما في الشكل رقم (</a:t>
            </a:r>
            <a:r>
              <a:rPr lang="en-US" sz="1800" b="1" dirty="0" smtClean="0">
                <a:latin typeface="Times New Roman" pitchFamily="18" charset="0"/>
                <a:cs typeface="Times New Roman" pitchFamily="18" charset="0"/>
              </a:rPr>
              <a:t>10-6</a:t>
            </a:r>
            <a:r>
              <a:rPr lang="ar-SA" sz="1800" b="1" dirty="0" smtClean="0">
                <a:latin typeface="Times New Roman" pitchFamily="18" charset="0"/>
                <a:cs typeface="Times New Roman" pitchFamily="18" charset="0"/>
              </a:rPr>
              <a:t>):</a:t>
            </a:r>
            <a:endParaRPr lang="en-US" sz="1800" b="1" dirty="0" smtClean="0">
              <a:latin typeface="Times New Roman" pitchFamily="18" charset="0"/>
              <a:cs typeface="Times New Roman" pitchFamily="18" charset="0"/>
            </a:endParaRPr>
          </a:p>
        </p:txBody>
      </p:sp>
      <p:grpSp>
        <p:nvGrpSpPr>
          <p:cNvPr id="2" name="Group 6"/>
          <p:cNvGrpSpPr>
            <a:grpSpLocks noChangeAspect="1"/>
          </p:cNvGrpSpPr>
          <p:nvPr/>
        </p:nvGrpSpPr>
        <p:grpSpPr bwMode="auto">
          <a:xfrm>
            <a:off x="762000" y="2362346"/>
            <a:ext cx="8001000" cy="4123175"/>
            <a:chOff x="1800" y="1375"/>
            <a:chExt cx="8100" cy="3960"/>
          </a:xfrm>
          <a:noFill/>
        </p:grpSpPr>
        <p:sp>
          <p:nvSpPr>
            <p:cNvPr id="25604" name="AutoShape 7"/>
            <p:cNvSpPr>
              <a:spLocks noChangeAspect="1" noChangeArrowheads="1"/>
            </p:cNvSpPr>
            <p:nvPr/>
          </p:nvSpPr>
          <p:spPr bwMode="auto">
            <a:xfrm>
              <a:off x="1800" y="1375"/>
              <a:ext cx="8100" cy="3960"/>
            </a:xfrm>
            <a:prstGeom prst="rect">
              <a:avLst/>
            </a:prstGeom>
            <a:grpFill/>
            <a:ln w="12700">
              <a:solidFill>
                <a:schemeClr val="tx1">
                  <a:lumMod val="95000"/>
                  <a:lumOff val="5000"/>
                </a:schemeClr>
              </a:solidFill>
              <a:miter lim="800000"/>
              <a:headEnd/>
              <a:tailEnd/>
            </a:ln>
          </p:spPr>
          <p:txBody>
            <a:bodyPr/>
            <a:lstStyle/>
            <a:p>
              <a:pPr>
                <a:defRPr/>
              </a:pPr>
              <a:endParaRPr lang="ar-YE"/>
            </a:p>
          </p:txBody>
        </p:sp>
        <p:sp>
          <p:nvSpPr>
            <p:cNvPr id="25605" name="Line 8"/>
            <p:cNvSpPr>
              <a:spLocks noChangeShapeType="1"/>
            </p:cNvSpPr>
            <p:nvPr/>
          </p:nvSpPr>
          <p:spPr bwMode="auto">
            <a:xfrm>
              <a:off x="2340" y="1929"/>
              <a:ext cx="1" cy="2391"/>
            </a:xfrm>
            <a:prstGeom prst="line">
              <a:avLst/>
            </a:prstGeom>
            <a:grpFill/>
            <a:ln w="9525">
              <a:solidFill>
                <a:schemeClr val="tx1">
                  <a:lumMod val="95000"/>
                  <a:lumOff val="5000"/>
                </a:schemeClr>
              </a:solidFill>
              <a:round/>
              <a:headEnd type="triangle" w="med" len="med"/>
              <a:tailEnd/>
            </a:ln>
          </p:spPr>
          <p:txBody>
            <a:bodyPr/>
            <a:lstStyle/>
            <a:p>
              <a:pPr>
                <a:defRPr/>
              </a:pPr>
              <a:endParaRPr lang="ar-YE"/>
            </a:p>
          </p:txBody>
        </p:sp>
        <p:sp>
          <p:nvSpPr>
            <p:cNvPr id="25606" name="Line 9"/>
            <p:cNvSpPr>
              <a:spLocks noChangeShapeType="1"/>
            </p:cNvSpPr>
            <p:nvPr/>
          </p:nvSpPr>
          <p:spPr bwMode="auto">
            <a:xfrm>
              <a:off x="6839" y="1929"/>
              <a:ext cx="1" cy="2391"/>
            </a:xfrm>
            <a:prstGeom prst="line">
              <a:avLst/>
            </a:prstGeom>
            <a:grpFill/>
            <a:ln w="9525">
              <a:solidFill>
                <a:schemeClr val="tx1">
                  <a:lumMod val="95000"/>
                  <a:lumOff val="5000"/>
                </a:schemeClr>
              </a:solidFill>
              <a:round/>
              <a:headEnd type="triangle" w="med" len="med"/>
              <a:tailEnd/>
            </a:ln>
          </p:spPr>
          <p:txBody>
            <a:bodyPr/>
            <a:lstStyle/>
            <a:p>
              <a:pPr>
                <a:defRPr/>
              </a:pPr>
              <a:endParaRPr lang="ar-YE"/>
            </a:p>
          </p:txBody>
        </p:sp>
        <p:sp>
          <p:nvSpPr>
            <p:cNvPr id="25607" name="Line 10"/>
            <p:cNvSpPr>
              <a:spLocks noChangeShapeType="1"/>
            </p:cNvSpPr>
            <p:nvPr/>
          </p:nvSpPr>
          <p:spPr bwMode="auto">
            <a:xfrm>
              <a:off x="2340" y="4320"/>
              <a:ext cx="2520" cy="1"/>
            </a:xfrm>
            <a:prstGeom prst="line">
              <a:avLst/>
            </a:prstGeom>
            <a:grpFill/>
            <a:ln w="9525">
              <a:solidFill>
                <a:schemeClr val="tx1">
                  <a:lumMod val="95000"/>
                  <a:lumOff val="5000"/>
                </a:schemeClr>
              </a:solidFill>
              <a:round/>
              <a:headEnd/>
              <a:tailEnd type="triangle" w="med" len="med"/>
            </a:ln>
          </p:spPr>
          <p:txBody>
            <a:bodyPr/>
            <a:lstStyle/>
            <a:p>
              <a:pPr>
                <a:defRPr/>
              </a:pPr>
              <a:endParaRPr lang="ar-YE"/>
            </a:p>
          </p:txBody>
        </p:sp>
        <p:sp>
          <p:nvSpPr>
            <p:cNvPr id="25608" name="Line 11"/>
            <p:cNvSpPr>
              <a:spLocks noChangeShapeType="1"/>
            </p:cNvSpPr>
            <p:nvPr/>
          </p:nvSpPr>
          <p:spPr bwMode="auto">
            <a:xfrm>
              <a:off x="6840" y="4319"/>
              <a:ext cx="2520" cy="1"/>
            </a:xfrm>
            <a:prstGeom prst="line">
              <a:avLst/>
            </a:prstGeom>
            <a:grpFill/>
            <a:ln w="19050">
              <a:solidFill>
                <a:schemeClr val="tx1">
                  <a:lumMod val="95000"/>
                  <a:lumOff val="5000"/>
                </a:schemeClr>
              </a:solidFill>
              <a:round/>
              <a:headEnd/>
              <a:tailEnd type="triangle" w="med" len="med"/>
            </a:ln>
          </p:spPr>
          <p:txBody>
            <a:bodyPr/>
            <a:lstStyle/>
            <a:p>
              <a:pPr>
                <a:defRPr/>
              </a:pPr>
              <a:endParaRPr lang="ar-YE"/>
            </a:p>
          </p:txBody>
        </p:sp>
        <p:sp>
          <p:nvSpPr>
            <p:cNvPr id="25609" name="Text Box 12"/>
            <p:cNvSpPr txBox="1">
              <a:spLocks noChangeArrowheads="1"/>
            </p:cNvSpPr>
            <p:nvPr/>
          </p:nvSpPr>
          <p:spPr bwMode="auto">
            <a:xfrm>
              <a:off x="4860" y="4089"/>
              <a:ext cx="720" cy="462"/>
            </a:xfrm>
            <a:prstGeom prst="rect">
              <a:avLst/>
            </a:prstGeom>
            <a:grpFill/>
            <a:ln w="9525">
              <a:noFill/>
              <a:miter lim="800000"/>
              <a:headEnd/>
              <a:tailEnd/>
            </a:ln>
          </p:spPr>
          <p:txBody>
            <a:bodyPr/>
            <a:lstStyle/>
            <a:p>
              <a:pPr>
                <a:defRPr/>
              </a:pPr>
              <a:r>
                <a:rPr lang="en-US" sz="1200" i="1">
                  <a:latin typeface="Times New Roman" pitchFamily="18" charset="0"/>
                </a:rPr>
                <a:t>Y</a:t>
              </a:r>
              <a:r>
                <a:rPr lang="en-US" sz="1200" i="1" baseline="-25000">
                  <a:latin typeface="Times New Roman" pitchFamily="18" charset="0"/>
                </a:rPr>
                <a:t>1</a:t>
              </a:r>
              <a:endParaRPr lang="en-US">
                <a:latin typeface="Arial" pitchFamily="34" charset="0"/>
              </a:endParaRPr>
            </a:p>
          </p:txBody>
        </p:sp>
        <p:sp>
          <p:nvSpPr>
            <p:cNvPr id="25610" name="Text Box 13"/>
            <p:cNvSpPr txBox="1">
              <a:spLocks noChangeArrowheads="1"/>
            </p:cNvSpPr>
            <p:nvPr/>
          </p:nvSpPr>
          <p:spPr bwMode="auto">
            <a:xfrm>
              <a:off x="9180" y="4089"/>
              <a:ext cx="720" cy="462"/>
            </a:xfrm>
            <a:prstGeom prst="rect">
              <a:avLst/>
            </a:prstGeom>
            <a:grpFill/>
            <a:ln w="9525">
              <a:noFill/>
              <a:miter lim="800000"/>
              <a:headEnd/>
              <a:tailEnd/>
            </a:ln>
          </p:spPr>
          <p:txBody>
            <a:bodyPr/>
            <a:lstStyle/>
            <a:p>
              <a:pPr>
                <a:defRPr/>
              </a:pPr>
              <a:r>
                <a:rPr lang="en-US" sz="1200" i="1">
                  <a:latin typeface="Times New Roman" pitchFamily="18" charset="0"/>
                </a:rPr>
                <a:t>Y</a:t>
              </a:r>
              <a:r>
                <a:rPr lang="en-US" sz="1200" i="1" baseline="-25000">
                  <a:latin typeface="Times New Roman" pitchFamily="18" charset="0"/>
                </a:rPr>
                <a:t>1</a:t>
              </a:r>
              <a:endParaRPr lang="en-US">
                <a:latin typeface="Arial" pitchFamily="34" charset="0"/>
              </a:endParaRPr>
            </a:p>
          </p:txBody>
        </p:sp>
        <p:sp>
          <p:nvSpPr>
            <p:cNvPr id="25611" name="Text Box 14"/>
            <p:cNvSpPr txBox="1">
              <a:spLocks noChangeArrowheads="1"/>
            </p:cNvSpPr>
            <p:nvPr/>
          </p:nvSpPr>
          <p:spPr bwMode="auto">
            <a:xfrm>
              <a:off x="6480" y="1440"/>
              <a:ext cx="540" cy="463"/>
            </a:xfrm>
            <a:prstGeom prst="rect">
              <a:avLst/>
            </a:prstGeom>
            <a:grpFill/>
            <a:ln w="9525">
              <a:noFill/>
              <a:miter lim="800000"/>
              <a:headEnd/>
              <a:tailEnd/>
            </a:ln>
          </p:spPr>
          <p:txBody>
            <a:bodyPr/>
            <a:lstStyle/>
            <a:p>
              <a:pPr>
                <a:defRPr/>
              </a:pPr>
              <a:r>
                <a:rPr lang="en-US" sz="1200" i="1">
                  <a:latin typeface="Times New Roman" pitchFamily="18" charset="0"/>
                </a:rPr>
                <a:t>Y</a:t>
              </a:r>
              <a:r>
                <a:rPr lang="en-US" sz="1200" i="1" baseline="-25000">
                  <a:latin typeface="Times New Roman" pitchFamily="18" charset="0"/>
                </a:rPr>
                <a:t>2</a:t>
              </a:r>
              <a:endParaRPr lang="en-US">
                <a:latin typeface="Arial" pitchFamily="34" charset="0"/>
              </a:endParaRPr>
            </a:p>
          </p:txBody>
        </p:sp>
        <p:sp>
          <p:nvSpPr>
            <p:cNvPr id="25612" name="Text Box 15"/>
            <p:cNvSpPr txBox="1">
              <a:spLocks noChangeArrowheads="1"/>
            </p:cNvSpPr>
            <p:nvPr/>
          </p:nvSpPr>
          <p:spPr bwMode="auto">
            <a:xfrm>
              <a:off x="1980" y="1440"/>
              <a:ext cx="540" cy="463"/>
            </a:xfrm>
            <a:prstGeom prst="rect">
              <a:avLst/>
            </a:prstGeom>
            <a:grpFill/>
            <a:ln w="9525">
              <a:noFill/>
              <a:miter lim="800000"/>
              <a:headEnd/>
              <a:tailEnd/>
            </a:ln>
          </p:spPr>
          <p:txBody>
            <a:bodyPr/>
            <a:lstStyle/>
            <a:p>
              <a:pPr>
                <a:defRPr/>
              </a:pPr>
              <a:r>
                <a:rPr lang="en-US" sz="1200" i="1">
                  <a:latin typeface="Times New Roman" pitchFamily="18" charset="0"/>
                </a:rPr>
                <a:t>Y</a:t>
              </a:r>
              <a:r>
                <a:rPr lang="en-US" sz="1200" i="1" baseline="-25000">
                  <a:latin typeface="Times New Roman" pitchFamily="18" charset="0"/>
                </a:rPr>
                <a:t>2</a:t>
              </a:r>
              <a:endParaRPr lang="en-US">
                <a:latin typeface="Arial" pitchFamily="34" charset="0"/>
              </a:endParaRPr>
            </a:p>
          </p:txBody>
        </p:sp>
        <p:sp>
          <p:nvSpPr>
            <p:cNvPr id="25613" name="Text Box 16"/>
            <p:cNvSpPr txBox="1">
              <a:spLocks noChangeArrowheads="1"/>
            </p:cNvSpPr>
            <p:nvPr/>
          </p:nvSpPr>
          <p:spPr bwMode="auto">
            <a:xfrm>
              <a:off x="2880" y="4815"/>
              <a:ext cx="5040" cy="219"/>
            </a:xfrm>
            <a:prstGeom prst="rect">
              <a:avLst/>
            </a:prstGeom>
            <a:grpFill/>
            <a:ln w="9525">
              <a:noFill/>
              <a:miter lim="800000"/>
              <a:headEnd/>
              <a:tailEnd/>
            </a:ln>
          </p:spPr>
          <p:txBody>
            <a:bodyPr/>
            <a:lstStyle/>
            <a:p>
              <a:pPr algn="ctr">
                <a:defRPr/>
              </a:pPr>
              <a:r>
                <a:rPr lang="ar-SA" sz="1600" b="1" dirty="0">
                  <a:latin typeface="Times New Roman" pitchFamily="18" charset="0"/>
                  <a:cs typeface="Times New Roman" pitchFamily="18" charset="0"/>
                </a:rPr>
                <a:t>شكل رقم </a:t>
              </a:r>
              <a:r>
                <a:rPr lang="ar-SA" sz="1600" b="1" dirty="0" smtClean="0">
                  <a:latin typeface="Times New Roman" pitchFamily="18" charset="0"/>
                  <a:cs typeface="Times New Roman" pitchFamily="18" charset="0"/>
                </a:rPr>
                <a:t>(</a:t>
              </a:r>
              <a:r>
                <a:rPr lang="en-US" sz="1600" b="1" dirty="0" smtClean="0">
                  <a:latin typeface="Times New Roman" pitchFamily="18" charset="0"/>
                  <a:cs typeface="Times New Roman" pitchFamily="18" charset="0"/>
                </a:rPr>
                <a:t>10-6</a:t>
              </a:r>
              <a:r>
                <a:rPr lang="ar-SA" sz="1600" b="1" dirty="0" smtClean="0">
                  <a:latin typeface="Times New Roman" pitchFamily="18" charset="0"/>
                  <a:cs typeface="Times New Roman" pitchFamily="18" charset="0"/>
                </a:rPr>
                <a:t>) </a:t>
              </a:r>
              <a:r>
                <a:rPr lang="ar-SA" sz="1600" b="1" dirty="0">
                  <a:latin typeface="Times New Roman" pitchFamily="18" charset="0"/>
                  <a:cs typeface="Times New Roman" pitchFamily="18" charset="0"/>
                </a:rPr>
                <a:t>منحنى الإمكانيات الإنتاجية للسلع المستقلة</a:t>
              </a:r>
              <a:endParaRPr lang="en-US" sz="1600" dirty="0">
                <a:latin typeface="Arial" pitchFamily="34" charset="0"/>
              </a:endParaRPr>
            </a:p>
          </p:txBody>
        </p:sp>
        <p:sp>
          <p:nvSpPr>
            <p:cNvPr id="25614" name="Text Box 17"/>
            <p:cNvSpPr txBox="1">
              <a:spLocks noChangeArrowheads="1"/>
            </p:cNvSpPr>
            <p:nvPr/>
          </p:nvSpPr>
          <p:spPr bwMode="auto">
            <a:xfrm>
              <a:off x="1980" y="4320"/>
              <a:ext cx="540" cy="540"/>
            </a:xfrm>
            <a:prstGeom prst="rect">
              <a:avLst/>
            </a:prstGeom>
            <a:grpFill/>
            <a:ln w="9525">
              <a:noFill/>
              <a:miter lim="800000"/>
              <a:headEnd/>
              <a:tailEnd/>
            </a:ln>
          </p:spPr>
          <p:txBody>
            <a:bodyPr/>
            <a:lstStyle/>
            <a:p>
              <a:pPr>
                <a:defRPr/>
              </a:pPr>
              <a:r>
                <a:rPr lang="en-US" sz="1200">
                  <a:latin typeface="Times New Roman" pitchFamily="18" charset="0"/>
                </a:rPr>
                <a:t>0</a:t>
              </a:r>
              <a:endParaRPr lang="en-US">
                <a:latin typeface="Arial" pitchFamily="34" charset="0"/>
              </a:endParaRPr>
            </a:p>
          </p:txBody>
        </p:sp>
        <p:sp>
          <p:nvSpPr>
            <p:cNvPr id="25615" name="Text Box 18"/>
            <p:cNvSpPr txBox="1">
              <a:spLocks noChangeArrowheads="1"/>
            </p:cNvSpPr>
            <p:nvPr/>
          </p:nvSpPr>
          <p:spPr bwMode="auto">
            <a:xfrm>
              <a:off x="6480" y="4320"/>
              <a:ext cx="540" cy="421"/>
            </a:xfrm>
            <a:prstGeom prst="rect">
              <a:avLst/>
            </a:prstGeom>
            <a:grpFill/>
            <a:ln w="9525">
              <a:noFill/>
              <a:miter lim="800000"/>
              <a:headEnd/>
              <a:tailEnd/>
            </a:ln>
          </p:spPr>
          <p:txBody>
            <a:bodyPr/>
            <a:lstStyle/>
            <a:p>
              <a:pPr>
                <a:defRPr/>
              </a:pPr>
              <a:r>
                <a:rPr lang="en-US" sz="1200">
                  <a:latin typeface="Times New Roman" pitchFamily="18" charset="0"/>
                </a:rPr>
                <a:t>0</a:t>
              </a:r>
              <a:endParaRPr lang="en-US">
                <a:latin typeface="Arial" pitchFamily="34" charset="0"/>
              </a:endParaRPr>
            </a:p>
          </p:txBody>
        </p:sp>
        <p:sp>
          <p:nvSpPr>
            <p:cNvPr id="25616" name="Text Box 19"/>
            <p:cNvSpPr txBox="1">
              <a:spLocks noChangeArrowheads="1"/>
            </p:cNvSpPr>
            <p:nvPr/>
          </p:nvSpPr>
          <p:spPr bwMode="auto">
            <a:xfrm>
              <a:off x="3420" y="1440"/>
              <a:ext cx="900" cy="540"/>
            </a:xfrm>
            <a:prstGeom prst="rect">
              <a:avLst/>
            </a:prstGeom>
            <a:grpFill/>
            <a:ln w="9525">
              <a:noFill/>
              <a:miter lim="800000"/>
              <a:headEnd/>
              <a:tailEnd/>
            </a:ln>
          </p:spPr>
          <p:txBody>
            <a:bodyPr/>
            <a:lstStyle/>
            <a:p>
              <a:pPr>
                <a:defRPr/>
              </a:pPr>
              <a:r>
                <a:rPr lang="en-US" sz="1200">
                  <a:latin typeface="Times New Roman" pitchFamily="18" charset="0"/>
                </a:rPr>
                <a:t>(</a:t>
              </a:r>
              <a:r>
                <a:rPr lang="en-US" sz="1200" i="1">
                  <a:latin typeface="Times New Roman" pitchFamily="18" charset="0"/>
                </a:rPr>
                <a:t>A</a:t>
              </a:r>
              <a:r>
                <a:rPr lang="en-US" sz="1200">
                  <a:latin typeface="Times New Roman" pitchFamily="18" charset="0"/>
                </a:rPr>
                <a:t>)</a:t>
              </a:r>
              <a:endParaRPr lang="en-US">
                <a:latin typeface="Arial" pitchFamily="34" charset="0"/>
              </a:endParaRPr>
            </a:p>
          </p:txBody>
        </p:sp>
        <p:sp>
          <p:nvSpPr>
            <p:cNvPr id="25617" name="Text Box 20"/>
            <p:cNvSpPr txBox="1">
              <a:spLocks noChangeArrowheads="1"/>
            </p:cNvSpPr>
            <p:nvPr/>
          </p:nvSpPr>
          <p:spPr bwMode="auto">
            <a:xfrm>
              <a:off x="7740" y="1440"/>
              <a:ext cx="720" cy="540"/>
            </a:xfrm>
            <a:prstGeom prst="rect">
              <a:avLst/>
            </a:prstGeom>
            <a:grpFill/>
            <a:ln w="9525">
              <a:noFill/>
              <a:miter lim="800000"/>
              <a:headEnd/>
              <a:tailEnd/>
            </a:ln>
          </p:spPr>
          <p:txBody>
            <a:bodyPr/>
            <a:lstStyle/>
            <a:p>
              <a:pPr>
                <a:defRPr/>
              </a:pPr>
              <a:r>
                <a:rPr lang="en-US" sz="1200" dirty="0">
                  <a:latin typeface="Times New Roman" pitchFamily="18" charset="0"/>
                </a:rPr>
                <a:t>(</a:t>
              </a:r>
              <a:r>
                <a:rPr lang="en-US" sz="1200" i="1" dirty="0">
                  <a:latin typeface="Times New Roman" pitchFamily="18" charset="0"/>
                </a:rPr>
                <a:t>B</a:t>
              </a:r>
              <a:r>
                <a:rPr lang="en-US" sz="1200" dirty="0">
                  <a:latin typeface="Times New Roman" pitchFamily="18" charset="0"/>
                </a:rPr>
                <a:t>)</a:t>
              </a:r>
              <a:endParaRPr lang="en-US" dirty="0">
                <a:latin typeface="Arial" pitchFamily="34" charset="0"/>
              </a:endParaRPr>
            </a:p>
          </p:txBody>
        </p:sp>
        <p:sp>
          <p:nvSpPr>
            <p:cNvPr id="25618" name="Line 21"/>
            <p:cNvSpPr>
              <a:spLocks noChangeShapeType="1"/>
            </p:cNvSpPr>
            <p:nvPr/>
          </p:nvSpPr>
          <p:spPr bwMode="auto">
            <a:xfrm flipV="1">
              <a:off x="2520" y="2520"/>
              <a:ext cx="1620" cy="1620"/>
            </a:xfrm>
            <a:prstGeom prst="line">
              <a:avLst/>
            </a:prstGeom>
            <a:grpFill/>
            <a:ln w="38100">
              <a:solidFill>
                <a:schemeClr val="tx1">
                  <a:lumMod val="95000"/>
                  <a:lumOff val="5000"/>
                </a:schemeClr>
              </a:solidFill>
              <a:prstDash val="sysDot"/>
              <a:round/>
              <a:headEnd/>
              <a:tailEnd/>
            </a:ln>
          </p:spPr>
          <p:txBody>
            <a:bodyPr/>
            <a:lstStyle/>
            <a:p>
              <a:pPr>
                <a:defRPr/>
              </a:pPr>
              <a:endParaRPr lang="ar-YE"/>
            </a:p>
          </p:txBody>
        </p:sp>
        <p:sp>
          <p:nvSpPr>
            <p:cNvPr id="25619" name="Arc 22"/>
            <p:cNvSpPr>
              <a:spLocks/>
            </p:cNvSpPr>
            <p:nvPr/>
          </p:nvSpPr>
          <p:spPr bwMode="auto">
            <a:xfrm rot="16490899" flipV="1">
              <a:off x="7650" y="2790"/>
              <a:ext cx="720" cy="90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pFill/>
            <a:ln w="9525">
              <a:solidFill>
                <a:schemeClr val="tx1">
                  <a:lumMod val="95000"/>
                  <a:lumOff val="5000"/>
                </a:schemeClr>
              </a:solidFill>
              <a:round/>
              <a:headEnd/>
              <a:tailEnd/>
            </a:ln>
          </p:spPr>
          <p:txBody>
            <a:bodyPr/>
            <a:lstStyle/>
            <a:p>
              <a:pPr>
                <a:defRPr/>
              </a:pPr>
              <a:endParaRPr lang="ar-YE"/>
            </a:p>
          </p:txBody>
        </p:sp>
        <p:sp>
          <p:nvSpPr>
            <p:cNvPr id="25620" name="Arc 23"/>
            <p:cNvSpPr>
              <a:spLocks/>
            </p:cNvSpPr>
            <p:nvPr/>
          </p:nvSpPr>
          <p:spPr bwMode="auto">
            <a:xfrm rot="16490899" flipV="1">
              <a:off x="7900" y="2345"/>
              <a:ext cx="720" cy="90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pFill/>
            <a:ln w="9525">
              <a:solidFill>
                <a:schemeClr val="tx1">
                  <a:lumMod val="95000"/>
                  <a:lumOff val="5000"/>
                </a:schemeClr>
              </a:solidFill>
              <a:round/>
              <a:headEnd/>
              <a:tailEnd/>
            </a:ln>
          </p:spPr>
          <p:txBody>
            <a:bodyPr/>
            <a:lstStyle/>
            <a:p>
              <a:pPr>
                <a:defRPr/>
              </a:pPr>
              <a:endParaRPr lang="ar-YE"/>
            </a:p>
          </p:txBody>
        </p:sp>
        <p:sp>
          <p:nvSpPr>
            <p:cNvPr id="25621" name="Arc 24"/>
            <p:cNvSpPr>
              <a:spLocks/>
            </p:cNvSpPr>
            <p:nvPr/>
          </p:nvSpPr>
          <p:spPr bwMode="auto">
            <a:xfrm rot="16490899" flipV="1">
              <a:off x="8130" y="2250"/>
              <a:ext cx="720" cy="90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pFill/>
            <a:ln w="9525">
              <a:solidFill>
                <a:schemeClr val="tx1">
                  <a:lumMod val="95000"/>
                  <a:lumOff val="5000"/>
                </a:schemeClr>
              </a:solidFill>
              <a:round/>
              <a:headEnd/>
              <a:tailEnd/>
            </a:ln>
          </p:spPr>
          <p:txBody>
            <a:bodyPr/>
            <a:lstStyle/>
            <a:p>
              <a:pPr>
                <a:defRPr/>
              </a:pPr>
              <a:endParaRPr lang="ar-YE"/>
            </a:p>
          </p:txBody>
        </p:sp>
      </p:gr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8000"/>
            <a:lum/>
          </a:blip>
          <a:srcRect/>
          <a:tile tx="0" ty="0" sx="100000" sy="100000" flip="none" algn="tl"/>
        </a:blipFill>
        <a:effectLst/>
      </p:bgPr>
    </p:bg>
    <p:spTree>
      <p:nvGrpSpPr>
        <p:cNvPr id="1" name=""/>
        <p:cNvGrpSpPr/>
        <p:nvPr/>
      </p:nvGrpSpPr>
      <p:grpSpPr>
        <a:xfrm>
          <a:off x="0" y="0"/>
          <a:ext cx="0" cy="0"/>
          <a:chOff x="0" y="0"/>
          <a:chExt cx="0" cy="0"/>
        </a:xfrm>
      </p:grpSpPr>
      <p:sp>
        <p:nvSpPr>
          <p:cNvPr id="328707" name="Rectangle 3"/>
          <p:cNvSpPr>
            <a:spLocks noGrp="1" noChangeArrowheads="1"/>
          </p:cNvSpPr>
          <p:nvPr>
            <p:ph type="body" idx="4294967295"/>
          </p:nvPr>
        </p:nvSpPr>
        <p:spPr>
          <a:xfrm>
            <a:off x="762000" y="1143000"/>
            <a:ext cx="7848600" cy="4953000"/>
          </a:xfrm>
          <a:solidFill>
            <a:srgbClr val="FFE593"/>
          </a:solidFill>
          <a:effectLst>
            <a:outerShdw blurRad="50800" dist="50800" dir="5400000" algn="ctr" rotWithShape="0">
              <a:srgbClr val="FFC000"/>
            </a:outerShdw>
          </a:effectLst>
        </p:spPr>
        <p:txBody>
          <a:bodyPr>
            <a:normAutofit lnSpcReduction="10000"/>
          </a:bodyPr>
          <a:lstStyle/>
          <a:p>
            <a:pPr marL="0" algn="just" eaLnBrk="1" hangingPunct="1">
              <a:lnSpc>
                <a:spcPct val="200000"/>
              </a:lnSpc>
              <a:buFontTx/>
              <a:buNone/>
              <a:defRPr/>
            </a:pPr>
            <a:r>
              <a:rPr lang="ar-SA" sz="2000" b="1" dirty="0" smtClean="0">
                <a:latin typeface="Times New Roman" pitchFamily="18" charset="0"/>
                <a:cs typeface="Times New Roman" pitchFamily="18" charset="0"/>
              </a:rPr>
              <a:t>إذ أن منحنى الإمكانيات الإنتاجية لمثل هذه الحالة يعبر عنه بنقطة واحدة حيث يستحيل الإحلال بين الناتجين وحيث الارتباط الثابت بينهما كما في الشكل </a:t>
            </a:r>
            <a:r>
              <a:rPr lang="en-US" sz="2000" b="1" i="1" dirty="0" smtClean="0">
                <a:latin typeface="Times New Roman" pitchFamily="18" charset="0"/>
                <a:cs typeface="Times New Roman" pitchFamily="18" charset="0"/>
              </a:rPr>
              <a:t>A</a:t>
            </a:r>
            <a:r>
              <a:rPr lang="en-US" sz="2000" b="1" dirty="0" smtClean="0">
                <a:latin typeface="Times New Roman" pitchFamily="18" charset="0"/>
                <a:cs typeface="Times New Roman" pitchFamily="18" charset="0"/>
              </a:rPr>
              <a:t> </a:t>
            </a:r>
            <a:r>
              <a:rPr lang="ar-SA" sz="2000" b="1" dirty="0" smtClean="0">
                <a:latin typeface="Times New Roman" pitchFamily="18" charset="0"/>
                <a:cs typeface="Times New Roman" pitchFamily="18" charset="0"/>
              </a:rPr>
              <a:t>أما إذا تغير هذا المعدل أو الارتباط الثابت لأسباب معينة والذي قد تكون التقنية أحدهما ، يؤدي إلى ظهور الانحنائية الجزئية في منحنى الإمكانيات الإنتاجية كما في الشكل </a:t>
            </a:r>
            <a:r>
              <a:rPr lang="en-US" sz="2000" b="1" i="1" dirty="0" smtClean="0">
                <a:latin typeface="Times New Roman" pitchFamily="18" charset="0"/>
                <a:cs typeface="Times New Roman" pitchFamily="18" charset="0"/>
              </a:rPr>
              <a:t>B</a:t>
            </a:r>
            <a:r>
              <a:rPr lang="ar-SA" sz="2000" b="1" dirty="0" smtClean="0">
                <a:latin typeface="Times New Roman" pitchFamily="18" charset="0"/>
                <a:cs typeface="Times New Roman" pitchFamily="18" charset="0"/>
              </a:rPr>
              <a:t>.</a:t>
            </a:r>
          </a:p>
          <a:p>
            <a:pPr marL="0" indent="0" algn="just" eaLnBrk="1" hangingPunct="1">
              <a:lnSpc>
                <a:spcPct val="200000"/>
              </a:lnSpc>
              <a:buFontTx/>
              <a:buNone/>
              <a:defRPr/>
            </a:pPr>
            <a:r>
              <a:rPr lang="ar-SA" sz="2000" b="1" dirty="0" smtClean="0">
                <a:latin typeface="Times New Roman" pitchFamily="18" charset="0"/>
                <a:cs typeface="Times New Roman" pitchFamily="18" charset="0"/>
              </a:rPr>
              <a:t>	وتعتبر السلع الزراعية أفضل مثال للسلع المرتبطة بمعدل غير ثابت فيؤدي اكتشاف صنف جديد إلى تغيير في نسبة الثبات بين السلع المرتبطة، كذلك فالأصناف المختلفة للقمح مثلاً تنتج نسب مختلفة من القش أو الحبوب وهكذا فإن (التقنية) تعد أهم عامل من عوامل تغير العلاقات الناتجية الناتجية. </a:t>
            </a:r>
            <a:endParaRPr lang="en-US" sz="2000" b="1"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58000"/>
            <a:lum/>
          </a:blip>
          <a:srcRect/>
          <a:tile tx="0" ty="0" sx="100000" sy="100000" flip="none" algn="tl"/>
        </a:blipFill>
        <a:effectLst/>
      </p:bgPr>
    </p:bg>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152400" y="1295401"/>
            <a:ext cx="8839200" cy="5181599"/>
          </a:xfrm>
          <a:solidFill>
            <a:srgbClr val="FFE79B"/>
          </a:solidFill>
        </p:spPr>
        <p:txBody>
          <a:bodyPr lIns="52333" tIns="26167" rIns="52333" bIns="26167">
            <a:normAutofit fontScale="25000" lnSpcReduction="20000"/>
          </a:bodyPr>
          <a:lstStyle/>
          <a:p>
            <a:pPr eaLnBrk="1" hangingPunct="1">
              <a:lnSpc>
                <a:spcPct val="110000"/>
              </a:lnSpc>
              <a:spcBef>
                <a:spcPct val="60000"/>
              </a:spcBef>
              <a:defRPr/>
            </a:pPr>
            <a:endParaRPr lang="ar-YE" sz="2000" b="1" dirty="0" smtClean="0">
              <a:solidFill>
                <a:schemeClr val="accent2">
                  <a:lumMod val="75000"/>
                </a:schemeClr>
              </a:solidFill>
            </a:endParaRPr>
          </a:p>
          <a:p>
            <a:pPr marL="0" algn="justLow">
              <a:lnSpc>
                <a:spcPct val="120000"/>
              </a:lnSpc>
              <a:buNone/>
              <a:defRPr/>
            </a:pPr>
            <a:r>
              <a:rPr lang="ar-SA" sz="5600" b="1" dirty="0" smtClean="0">
                <a:latin typeface="Times New Roman" pitchFamily="18" charset="0"/>
                <a:cs typeface="Times New Roman" pitchFamily="18" charset="0"/>
              </a:rPr>
              <a:t>يلزم لتحديد مثل هذه التوليفة إيضاح مفهومين هما:</a:t>
            </a:r>
            <a:endParaRPr lang="en-US" sz="5600" b="1" dirty="0" smtClean="0">
              <a:latin typeface="Times New Roman" pitchFamily="18" charset="0"/>
              <a:cs typeface="Times New Roman" pitchFamily="18" charset="0"/>
            </a:endParaRPr>
          </a:p>
          <a:p>
            <a:pPr marL="0" lvl="2" algn="justLow">
              <a:lnSpc>
                <a:spcPct val="120000"/>
              </a:lnSpc>
              <a:buNone/>
              <a:defRPr/>
            </a:pPr>
            <a:r>
              <a:rPr lang="ar-SA" sz="5600" b="1" dirty="0" smtClean="0">
                <a:latin typeface="Times New Roman" pitchFamily="18" charset="0"/>
                <a:cs typeface="Times New Roman" pitchFamily="18" charset="0"/>
              </a:rPr>
              <a:t>الـــــمعدل الـــــحدي لإحـــــلال الـــــنواتج.</a:t>
            </a:r>
            <a:endParaRPr lang="en-US" sz="5600" b="1" dirty="0" smtClean="0">
              <a:latin typeface="Times New Roman" pitchFamily="18" charset="0"/>
              <a:cs typeface="Times New Roman" pitchFamily="18" charset="0"/>
            </a:endParaRPr>
          </a:p>
          <a:p>
            <a:pPr marL="0" lvl="2" algn="justLow">
              <a:lnSpc>
                <a:spcPct val="120000"/>
              </a:lnSpc>
              <a:buNone/>
              <a:defRPr/>
            </a:pPr>
            <a:r>
              <a:rPr lang="ar-SA" sz="5600" b="1" dirty="0" smtClean="0">
                <a:latin typeface="Times New Roman" pitchFamily="18" charset="0"/>
                <a:cs typeface="Times New Roman" pitchFamily="18" charset="0"/>
              </a:rPr>
              <a:t>خــــط الــــــعائد الــــــمتساوي.</a:t>
            </a:r>
            <a:endParaRPr lang="en-US" sz="5600" b="1" dirty="0" smtClean="0">
              <a:latin typeface="Times New Roman" pitchFamily="18" charset="0"/>
              <a:cs typeface="Times New Roman" pitchFamily="18" charset="0"/>
            </a:endParaRPr>
          </a:p>
          <a:p>
            <a:pPr marL="0" algn="justLow">
              <a:lnSpc>
                <a:spcPct val="120000"/>
              </a:lnSpc>
              <a:buNone/>
              <a:defRPr/>
            </a:pPr>
            <a:r>
              <a:rPr lang="ar-SA" sz="5600" b="1" dirty="0" smtClean="0">
                <a:latin typeface="Times New Roman" pitchFamily="18" charset="0"/>
                <a:cs typeface="Times New Roman" pitchFamily="18" charset="0"/>
              </a:rPr>
              <a:t>أولاً: الـــــــمعدل الـــــــحدي لإحــــــــلال الــــــــنواتج      </a:t>
            </a:r>
            <a:endParaRPr lang="en-US" sz="5600" b="1" dirty="0" smtClean="0">
              <a:latin typeface="Times New Roman" pitchFamily="18" charset="0"/>
              <a:cs typeface="Times New Roman" pitchFamily="18" charset="0"/>
            </a:endParaRPr>
          </a:p>
          <a:p>
            <a:pPr marL="0" algn="justLow">
              <a:lnSpc>
                <a:spcPct val="120000"/>
              </a:lnSpc>
              <a:buNone/>
              <a:defRPr/>
            </a:pPr>
            <a:r>
              <a:rPr lang="en-US" sz="5600" b="1" i="1" dirty="0" smtClean="0">
                <a:latin typeface="Times New Roman" pitchFamily="18" charset="0"/>
                <a:cs typeface="Times New Roman" pitchFamily="18" charset="0"/>
              </a:rPr>
              <a:t>Marginal Rate of Product Substitution (MRPS)</a:t>
            </a:r>
            <a:endParaRPr lang="en-US" sz="5600" b="1" dirty="0" smtClean="0">
              <a:latin typeface="Times New Roman" pitchFamily="18" charset="0"/>
              <a:cs typeface="Times New Roman" pitchFamily="18" charset="0"/>
            </a:endParaRPr>
          </a:p>
          <a:p>
            <a:pPr marL="0" algn="justLow">
              <a:lnSpc>
                <a:spcPct val="170000"/>
              </a:lnSpc>
              <a:buNone/>
              <a:defRPr/>
            </a:pPr>
            <a:r>
              <a:rPr lang="ar-SA" sz="5600" b="1" dirty="0" smtClean="0">
                <a:latin typeface="Times New Roman" pitchFamily="18" charset="0"/>
                <a:cs typeface="Times New Roman" pitchFamily="18" charset="0"/>
              </a:rPr>
              <a:t>تماماً كما في إحلال الموارد فإن المعدل الحدي لإحلال النواتج يشير إلى مدى التغير في أحد النواتج عندما تزداد كمية الناتج الآخر بوحدة واحدة على منحنى الإمكانيات الإنتاجية في ظل ثبات كمية المورد المستخدم أي بمعنى آخر فإن المعدل الحدي لإحلال النواتج يقيس ميل منحنى الإمكانيات الإنتاجية، أي أن:</a:t>
            </a:r>
            <a:endParaRPr lang="ar-YE" sz="5600" b="1" dirty="0" smtClean="0">
              <a:latin typeface="Times New Roman" pitchFamily="18" charset="0"/>
              <a:cs typeface="Times New Roman" pitchFamily="18" charset="0"/>
            </a:endParaRPr>
          </a:p>
          <a:p>
            <a:pPr marL="0" algn="justLow">
              <a:lnSpc>
                <a:spcPct val="120000"/>
              </a:lnSpc>
              <a:buNone/>
              <a:defRPr/>
            </a:pPr>
            <a:endParaRPr lang="ar-YE" sz="5600" b="1" dirty="0" smtClean="0">
              <a:latin typeface="Times New Roman" pitchFamily="18" charset="0"/>
              <a:cs typeface="Times New Roman" pitchFamily="18" charset="0"/>
            </a:endParaRPr>
          </a:p>
          <a:p>
            <a:pPr marL="0" algn="justLow">
              <a:lnSpc>
                <a:spcPct val="120000"/>
              </a:lnSpc>
              <a:buNone/>
              <a:defRPr/>
            </a:pPr>
            <a:endParaRPr lang="en-US" sz="5600" b="1" dirty="0" smtClean="0">
              <a:latin typeface="Times New Roman" pitchFamily="18" charset="0"/>
              <a:cs typeface="Times New Roman" pitchFamily="18" charset="0"/>
            </a:endParaRPr>
          </a:p>
          <a:p>
            <a:pPr marL="0" algn="justLow">
              <a:lnSpc>
                <a:spcPct val="170000"/>
              </a:lnSpc>
              <a:buNone/>
              <a:defRPr/>
            </a:pPr>
            <a:endParaRPr lang="ar-SA" sz="5600" b="1" dirty="0" smtClean="0">
              <a:latin typeface="Times New Roman" pitchFamily="18" charset="0"/>
              <a:cs typeface="Times New Roman" pitchFamily="18" charset="0"/>
            </a:endParaRPr>
          </a:p>
          <a:p>
            <a:pPr marL="0" algn="justLow">
              <a:lnSpc>
                <a:spcPct val="170000"/>
              </a:lnSpc>
              <a:buNone/>
              <a:defRPr/>
            </a:pPr>
            <a:r>
              <a:rPr lang="ar-SA" sz="5600" b="1" dirty="0" smtClean="0">
                <a:latin typeface="Times New Roman" pitchFamily="18" charset="0"/>
                <a:cs typeface="Times New Roman" pitchFamily="18" charset="0"/>
              </a:rPr>
              <a:t>ويمكن حساب معدل الإحلال الحدي بين النواتج بالاستعانة ببيانات جدول (</a:t>
            </a:r>
            <a:r>
              <a:rPr lang="en-US" sz="5600" b="1" dirty="0" smtClean="0">
                <a:latin typeface="Times New Roman" pitchFamily="18" charset="0"/>
                <a:cs typeface="Times New Roman" pitchFamily="18" charset="0"/>
              </a:rPr>
              <a:t>10-2</a:t>
            </a:r>
            <a:r>
              <a:rPr lang="ar-SA" sz="5600" b="1" dirty="0" smtClean="0">
                <a:latin typeface="Times New Roman" pitchFamily="18" charset="0"/>
                <a:cs typeface="Times New Roman" pitchFamily="18" charset="0"/>
              </a:rPr>
              <a:t>) كما في جدول (</a:t>
            </a:r>
            <a:r>
              <a:rPr lang="en-US" sz="5600" b="1" dirty="0" smtClean="0">
                <a:latin typeface="Times New Roman" pitchFamily="18" charset="0"/>
                <a:cs typeface="Times New Roman" pitchFamily="18" charset="0"/>
              </a:rPr>
              <a:t>10-3</a:t>
            </a:r>
            <a:r>
              <a:rPr lang="ar-SA" sz="5600" b="1" dirty="0" smtClean="0">
                <a:latin typeface="Times New Roman" pitchFamily="18" charset="0"/>
                <a:cs typeface="Times New Roman" pitchFamily="18" charset="0"/>
              </a:rPr>
              <a:t>). ويتضح من بيانات الجدول (</a:t>
            </a:r>
            <a:r>
              <a:rPr lang="en-US" sz="5600" b="1" dirty="0" smtClean="0">
                <a:latin typeface="Times New Roman" pitchFamily="18" charset="0"/>
                <a:cs typeface="Times New Roman" pitchFamily="18" charset="0"/>
              </a:rPr>
              <a:t>10-3</a:t>
            </a:r>
            <a:r>
              <a:rPr lang="ar-SA" sz="5600" b="1" dirty="0" smtClean="0">
                <a:latin typeface="Times New Roman" pitchFamily="18" charset="0"/>
                <a:cs typeface="Times New Roman" pitchFamily="18" charset="0"/>
              </a:rPr>
              <a:t>) الذي هو جزء من جدول (</a:t>
            </a:r>
            <a:r>
              <a:rPr lang="en-US" sz="5600" b="1" dirty="0" smtClean="0">
                <a:latin typeface="Times New Roman" pitchFamily="18" charset="0"/>
                <a:cs typeface="Times New Roman" pitchFamily="18" charset="0"/>
              </a:rPr>
              <a:t>10-2</a:t>
            </a:r>
            <a:r>
              <a:rPr lang="ar-SA" sz="5600" b="1" dirty="0" smtClean="0">
                <a:latin typeface="Times New Roman" pitchFamily="18" charset="0"/>
                <a:cs typeface="Times New Roman" pitchFamily="18" charset="0"/>
              </a:rPr>
              <a:t>) حيث تم الاستعانة بوحدات الناتج عندما يكون المتاح من المورد </a:t>
            </a:r>
            <a:r>
              <a:rPr lang="en-US" sz="5600" b="1" i="1" dirty="0" smtClean="0">
                <a:latin typeface="Times New Roman" pitchFamily="18" charset="0"/>
                <a:cs typeface="Times New Roman" pitchFamily="18" charset="0"/>
              </a:rPr>
              <a:t>X</a:t>
            </a:r>
            <a:r>
              <a:rPr lang="ar-SA" sz="5600" b="1" dirty="0" smtClean="0">
                <a:latin typeface="Times New Roman" pitchFamily="18" charset="0"/>
                <a:cs typeface="Times New Roman" pitchFamily="18" charset="0"/>
              </a:rPr>
              <a:t> هو </a:t>
            </a:r>
            <a:r>
              <a:rPr lang="en-US" sz="5600" b="1" dirty="0" smtClean="0">
                <a:latin typeface="Times New Roman" pitchFamily="18" charset="0"/>
                <a:cs typeface="Times New Roman" pitchFamily="18" charset="0"/>
              </a:rPr>
              <a:t>7</a:t>
            </a:r>
            <a:r>
              <a:rPr lang="ar-SA" sz="5600" b="1" dirty="0" smtClean="0">
                <a:latin typeface="Times New Roman" pitchFamily="18" charset="0"/>
                <a:cs typeface="Times New Roman" pitchFamily="18" charset="0"/>
              </a:rPr>
              <a:t> وحدات فقط، أنه كلما زادت الكمية المنتجة من الناتج </a:t>
            </a:r>
            <a:r>
              <a:rPr lang="en-US" sz="5600" b="1" i="1" dirty="0" smtClean="0">
                <a:latin typeface="Times New Roman" pitchFamily="18" charset="0"/>
                <a:cs typeface="Times New Roman" pitchFamily="18" charset="0"/>
              </a:rPr>
              <a:t>Y</a:t>
            </a:r>
            <a:r>
              <a:rPr lang="en-US" sz="5600" b="1" i="1" baseline="-25000" dirty="0" smtClean="0">
                <a:latin typeface="Times New Roman" pitchFamily="18" charset="0"/>
                <a:cs typeface="Times New Roman" pitchFamily="18" charset="0"/>
              </a:rPr>
              <a:t>1</a:t>
            </a:r>
            <a:r>
              <a:rPr lang="ar-SA" sz="5600" b="1" dirty="0" smtClean="0">
                <a:latin typeface="Times New Roman" pitchFamily="18" charset="0"/>
                <a:cs typeface="Times New Roman" pitchFamily="18" charset="0"/>
              </a:rPr>
              <a:t> فإن الكمية المضحى بها من الناتج الآخر </a:t>
            </a:r>
            <a:r>
              <a:rPr lang="en-US" sz="5600" b="1" i="1" dirty="0" smtClean="0">
                <a:latin typeface="Times New Roman" pitchFamily="18" charset="0"/>
                <a:cs typeface="Times New Roman" pitchFamily="18" charset="0"/>
              </a:rPr>
              <a:t>Y</a:t>
            </a:r>
            <a:r>
              <a:rPr lang="en-US" sz="5600" b="1" i="1" baseline="-25000" dirty="0" smtClean="0">
                <a:latin typeface="Times New Roman" pitchFamily="18" charset="0"/>
                <a:cs typeface="Times New Roman" pitchFamily="18" charset="0"/>
              </a:rPr>
              <a:t>2</a:t>
            </a:r>
            <a:r>
              <a:rPr lang="en-US" sz="5600" b="1" dirty="0" smtClean="0">
                <a:latin typeface="Times New Roman" pitchFamily="18" charset="0"/>
                <a:cs typeface="Times New Roman" pitchFamily="18" charset="0"/>
              </a:rPr>
              <a:t> </a:t>
            </a:r>
            <a:r>
              <a:rPr lang="ar-SA" sz="5600" b="1" dirty="0" smtClean="0">
                <a:latin typeface="Times New Roman" pitchFamily="18" charset="0"/>
                <a:cs typeface="Times New Roman" pitchFamily="18" charset="0"/>
              </a:rPr>
              <a:t> تزداد أيضاً وذلك بسبب تناقص الناتج الحدي الفيزيقي والموضح بدوال الإنتاج.  </a:t>
            </a:r>
            <a:endParaRPr lang="en-US" sz="5600" b="1" dirty="0" smtClean="0">
              <a:latin typeface="Times New Roman" pitchFamily="18" charset="0"/>
              <a:cs typeface="Times New Roman" pitchFamily="18" charset="0"/>
            </a:endParaRPr>
          </a:p>
          <a:p>
            <a:pPr marL="0" algn="justLow">
              <a:lnSpc>
                <a:spcPct val="170000"/>
              </a:lnSpc>
              <a:buNone/>
              <a:defRPr/>
            </a:pPr>
            <a:r>
              <a:rPr lang="ar-SA" sz="5600" b="1" dirty="0" smtClean="0">
                <a:latin typeface="Times New Roman" pitchFamily="18" charset="0"/>
                <a:cs typeface="Times New Roman" pitchFamily="18" charset="0"/>
              </a:rPr>
              <a:t>حيث أن </a:t>
            </a:r>
            <a:r>
              <a:rPr lang="en-US" sz="5600" b="1" i="1" dirty="0" smtClean="0">
                <a:latin typeface="Times New Roman" pitchFamily="18" charset="0"/>
                <a:cs typeface="Times New Roman" pitchFamily="18" charset="0"/>
              </a:rPr>
              <a:t>MRPS</a:t>
            </a:r>
            <a:r>
              <a:rPr lang="ar-SA" sz="5600" b="1" dirty="0" smtClean="0">
                <a:latin typeface="Times New Roman" pitchFamily="18" charset="0"/>
                <a:cs typeface="Times New Roman" pitchFamily="18" charset="0"/>
              </a:rPr>
              <a:t> كما سبق وأشرنا يوضح ميل منحنى الإمكانيات الإنتاجية، وكما أشير لمعدل الإحلال الحدي التقني بين موارد الإنتاج فإن </a:t>
            </a:r>
            <a:r>
              <a:rPr lang="en-US" sz="5600" b="1" i="1" dirty="0" smtClean="0">
                <a:latin typeface="Times New Roman" pitchFamily="18" charset="0"/>
                <a:cs typeface="Times New Roman" pitchFamily="18" charset="0"/>
              </a:rPr>
              <a:t>MRPS</a:t>
            </a:r>
            <a:r>
              <a:rPr lang="ar-SA" sz="5600" b="1" dirty="0" smtClean="0">
                <a:latin typeface="Times New Roman" pitchFamily="18" charset="0"/>
                <a:cs typeface="Times New Roman" pitchFamily="18" charset="0"/>
              </a:rPr>
              <a:t> يمكن قياسه باعتباره قيمة تقريبية أو قيمة فعلية.</a:t>
            </a:r>
            <a:endParaRPr lang="en-US" sz="5600" b="1" dirty="0" smtClean="0">
              <a:latin typeface="Times New Roman" pitchFamily="18" charset="0"/>
              <a:cs typeface="Times New Roman" pitchFamily="18" charset="0"/>
            </a:endParaRPr>
          </a:p>
          <a:p>
            <a:pPr marL="0" algn="justLow">
              <a:lnSpc>
                <a:spcPct val="170000"/>
              </a:lnSpc>
              <a:buNone/>
              <a:defRPr/>
            </a:pPr>
            <a:r>
              <a:rPr lang="ar-SA" sz="5600" b="1" dirty="0" smtClean="0">
                <a:latin typeface="Times New Roman" pitchFamily="18" charset="0"/>
                <a:cs typeface="Times New Roman" pitchFamily="18" charset="0"/>
              </a:rPr>
              <a:t> </a:t>
            </a:r>
            <a:endParaRPr lang="en-US" sz="5600" b="1" dirty="0" smtClean="0">
              <a:latin typeface="Times New Roman" pitchFamily="18" charset="0"/>
              <a:cs typeface="Times New Roman" pitchFamily="18" charset="0"/>
            </a:endParaRPr>
          </a:p>
          <a:p>
            <a:pPr marL="0">
              <a:lnSpc>
                <a:spcPct val="120000"/>
              </a:lnSpc>
              <a:buNone/>
              <a:defRPr/>
            </a:pPr>
            <a:r>
              <a:rPr lang="ar-SA" sz="5600" b="1" dirty="0" smtClean="0"/>
              <a:t> </a:t>
            </a:r>
            <a:endParaRPr lang="en-US" sz="5600" b="1" dirty="0" smtClean="0"/>
          </a:p>
          <a:p>
            <a:pPr eaLnBrk="1" hangingPunct="1">
              <a:lnSpc>
                <a:spcPct val="140000"/>
              </a:lnSpc>
              <a:spcBef>
                <a:spcPct val="60000"/>
              </a:spcBef>
              <a:defRPr/>
            </a:pPr>
            <a:endParaRPr lang="en-US" sz="2800" b="1" dirty="0" smtClean="0">
              <a:solidFill>
                <a:srgbClr val="002060"/>
              </a:solidFill>
            </a:endParaRPr>
          </a:p>
        </p:txBody>
      </p:sp>
      <p:sp>
        <p:nvSpPr>
          <p:cNvPr id="7171" name="عنصر نائب لرقم الشريحة 5"/>
          <p:cNvSpPr>
            <a:spLocks noGrp="1"/>
          </p:cNvSpPr>
          <p:nvPr>
            <p:ph type="sldNum" sz="quarter" idx="12"/>
          </p:nvPr>
        </p:nvSpPr>
        <p:spPr>
          <a:noFill/>
        </p:spPr>
        <p:txBody>
          <a:bodyPr lIns="52333" tIns="26167" rIns="52333" bIns="26167"/>
          <a:lstStyle/>
          <a:p>
            <a:pPr defTabSz="523875"/>
            <a:fld id="{C6242790-3449-4579-B8E8-DAF71A0A4D8F}" type="slidenum">
              <a:rPr lang="ar-SA" smtClean="0">
                <a:latin typeface="Arial" pitchFamily="34" charset="0"/>
              </a:rPr>
              <a:pPr defTabSz="523875"/>
              <a:t>25</a:t>
            </a:fld>
            <a:endParaRPr lang="en-US" dirty="0" smtClean="0">
              <a:latin typeface="Arial" pitchFamily="34" charset="0"/>
            </a:endParaRPr>
          </a:p>
        </p:txBody>
      </p:sp>
      <p:sp>
        <p:nvSpPr>
          <p:cNvPr id="8" name="Horizontal Scroll 7"/>
          <p:cNvSpPr/>
          <p:nvPr/>
        </p:nvSpPr>
        <p:spPr>
          <a:xfrm>
            <a:off x="2667000" y="838200"/>
            <a:ext cx="59436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defRPr/>
            </a:pPr>
            <a:r>
              <a:rPr lang="ar-SA" sz="2000" b="1" dirty="0" smtClean="0">
                <a:solidFill>
                  <a:schemeClr val="accent1">
                    <a:lumMod val="50000"/>
                  </a:schemeClr>
                </a:solidFill>
                <a:latin typeface="Times New Roman" pitchFamily="18" charset="0"/>
                <a:cs typeface="Times New Roman" pitchFamily="18" charset="0"/>
              </a:rPr>
              <a:t>تـوليفة الـنواتج المعظمة لإيـرادات الـمنشأة</a:t>
            </a:r>
            <a:endParaRPr lang="ar-YE" sz="2000" dirty="0">
              <a:solidFill>
                <a:schemeClr val="accent1">
                  <a:lumMod val="50000"/>
                </a:schemeClr>
              </a:solidFill>
              <a:latin typeface="Times New Roman" pitchFamily="18" charset="0"/>
              <a:cs typeface="Times New Roman" pitchFamily="18" charset="0"/>
            </a:endParaRPr>
          </a:p>
        </p:txBody>
      </p:sp>
      <p:graphicFrame>
        <p:nvGraphicFramePr>
          <p:cNvPr id="7170" name="Object 2" descr="Stationery"/>
          <p:cNvGraphicFramePr>
            <a:graphicFrameLocks noChangeAspect="1"/>
          </p:cNvGraphicFramePr>
          <p:nvPr/>
        </p:nvGraphicFramePr>
        <p:xfrm>
          <a:off x="990600" y="3505200"/>
          <a:ext cx="4038600" cy="457200"/>
        </p:xfrm>
        <a:graphic>
          <a:graphicData uri="http://schemas.openxmlformats.org/presentationml/2006/ole">
            <p:oleObj spid="_x0000_s7170" name="Equation" r:id="rId5" imgW="1028520" imgH="431640" progId="Equation.3">
              <p:embed/>
            </p:oleObj>
          </a:graphicData>
        </a:graphic>
      </p:graphicFrame>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4">
            <a:alphaModFix amt="52000"/>
            <a:lum/>
          </a:blip>
          <a:srcRect/>
          <a:tile tx="0" ty="0" sx="100000" sy="100000" flip="none" algn="tl"/>
        </a:blipFill>
        <a:effectLst/>
      </p:bgPr>
    </p:bg>
    <p:spTree>
      <p:nvGrpSpPr>
        <p:cNvPr id="1" name=""/>
        <p:cNvGrpSpPr/>
        <p:nvPr/>
      </p:nvGrpSpPr>
      <p:grpSpPr>
        <a:xfrm>
          <a:off x="0" y="0"/>
          <a:ext cx="0" cy="0"/>
          <a:chOff x="0" y="0"/>
          <a:chExt cx="0" cy="0"/>
        </a:xfrm>
      </p:grpSpPr>
      <p:sp>
        <p:nvSpPr>
          <p:cNvPr id="8208" name="عنصر نائب لرقم الشريحة 5"/>
          <p:cNvSpPr>
            <a:spLocks noGrp="1"/>
          </p:cNvSpPr>
          <p:nvPr>
            <p:ph type="sldNum" sz="quarter" idx="12"/>
          </p:nvPr>
        </p:nvSpPr>
        <p:spPr>
          <a:noFill/>
        </p:spPr>
        <p:txBody>
          <a:bodyPr lIns="52333" tIns="26167" rIns="52333" bIns="26167"/>
          <a:lstStyle/>
          <a:p>
            <a:pPr defTabSz="523875"/>
            <a:fld id="{483669DE-106C-4D14-A326-A3B93FE040D5}" type="slidenum">
              <a:rPr lang="ar-SA" smtClean="0">
                <a:latin typeface="Arial" pitchFamily="34" charset="0"/>
              </a:rPr>
              <a:pPr defTabSz="523875"/>
              <a:t>26</a:t>
            </a:fld>
            <a:endParaRPr lang="en-US" smtClean="0">
              <a:latin typeface="Arial" pitchFamily="34" charset="0"/>
            </a:endParaRPr>
          </a:p>
        </p:txBody>
      </p:sp>
      <p:graphicFrame>
        <p:nvGraphicFramePr>
          <p:cNvPr id="9" name="Table 8"/>
          <p:cNvGraphicFramePr>
            <a:graphicFrameLocks noGrp="1"/>
          </p:cNvGraphicFramePr>
          <p:nvPr/>
        </p:nvGraphicFramePr>
        <p:xfrm>
          <a:off x="1371600" y="1447800"/>
          <a:ext cx="6324599" cy="3463925"/>
        </p:xfrm>
        <a:graphic>
          <a:graphicData uri="http://schemas.openxmlformats.org/drawingml/2006/table">
            <a:tbl>
              <a:tblPr rtl="1"/>
              <a:tblGrid>
                <a:gridCol w="1362103"/>
                <a:gridCol w="1322567"/>
                <a:gridCol w="1133811"/>
                <a:gridCol w="1039434"/>
                <a:gridCol w="1466684"/>
              </a:tblGrid>
              <a:tr h="541007">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Times New Roman" pitchFamily="18" charset="0"/>
                          <a:cs typeface="Times New Roman" pitchFamily="18" charset="0"/>
                        </a:rPr>
                        <a:t>الناتج الممكن عندما</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Times New Roman" pitchFamily="18" charset="0"/>
                          <a:cs typeface="Times New Roman" pitchFamily="18" charset="0"/>
                        </a:rPr>
                        <a:t>X</a:t>
                      </a: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=7</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ar-YE"/>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600" b="1" i="1" u="none" strike="noStrike" cap="none" normalizeH="0" baseline="0" dirty="0" smtClean="0">
                          <a:ln>
                            <a:noFill/>
                          </a:ln>
                          <a:solidFill>
                            <a:schemeClr val="tx1"/>
                          </a:solidFill>
                          <a:effectLst/>
                          <a:latin typeface="Times New Roman" pitchFamily="18" charset="0"/>
                          <a:cs typeface="Times New Roman" pitchFamily="18" charset="0"/>
                        </a:rPr>
                        <a:t>Y</a:t>
                      </a:r>
                      <a:r>
                        <a:rPr kumimoji="0" lang="en-US" sz="1600" b="1" i="1" u="none" strike="noStrike" cap="none" normalizeH="0" baseline="-25000" dirty="0" smtClean="0">
                          <a:ln>
                            <a:noFill/>
                          </a:ln>
                          <a:solidFill>
                            <a:schemeClr val="tx1"/>
                          </a:solidFill>
                          <a:effectLst/>
                          <a:latin typeface="Times New Roman" pitchFamily="18" charset="0"/>
                          <a:cs typeface="Times New Roman" pitchFamily="18" charset="0"/>
                        </a:rPr>
                        <a:t>2</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600" b="1" i="1" u="none" strike="noStrike" cap="none" normalizeH="0" baseline="0" dirty="0" smtClean="0">
                          <a:ln>
                            <a:noFill/>
                          </a:ln>
                          <a:solidFill>
                            <a:schemeClr val="tx1"/>
                          </a:solidFill>
                          <a:effectLst/>
                          <a:latin typeface="Times New Roman" pitchFamily="18" charset="0"/>
                          <a:cs typeface="Times New Roman" pitchFamily="18" charset="0"/>
                        </a:rPr>
                        <a:t>Y</a:t>
                      </a:r>
                      <a:r>
                        <a:rPr kumimoji="0" lang="en-US" sz="1600" b="1" i="1" u="none" strike="noStrike" cap="none" normalizeH="0" baseline="-25000" dirty="0" smtClean="0">
                          <a:ln>
                            <a:noFill/>
                          </a:ln>
                          <a:solidFill>
                            <a:schemeClr val="tx1"/>
                          </a:solidFill>
                          <a:effectLst/>
                          <a:latin typeface="Times New Roman" pitchFamily="18" charset="0"/>
                          <a:cs typeface="Times New Roman" pitchFamily="18" charset="0"/>
                        </a:rPr>
                        <a:t>1</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Times New Roman" pitchFamily="18" charset="0"/>
                          <a:cs typeface="Times New Roman" pitchFamily="18" charset="0"/>
                        </a:rPr>
                        <a:t>MRPS</a:t>
                      </a:r>
                      <a:r>
                        <a:rPr kumimoji="0" lang="en-US" sz="1400" b="1" i="1" u="none" strike="noStrike" cap="none" normalizeH="0" baseline="-25000" dirty="0" smtClean="0">
                          <a:ln>
                            <a:noFill/>
                          </a:ln>
                          <a:solidFill>
                            <a:schemeClr val="tx1"/>
                          </a:solidFill>
                          <a:effectLst/>
                          <a:latin typeface="Times New Roman" pitchFamily="18" charset="0"/>
                          <a:cs typeface="Times New Roman" pitchFamily="18" charset="0"/>
                        </a:rPr>
                        <a:t>Y1Y2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r>
              <a:tr h="326086">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Times New Roman" pitchFamily="18" charset="0"/>
                          <a:cs typeface="Times New Roman" pitchFamily="18" charset="0"/>
                        </a:rPr>
                        <a:t>Y</a:t>
                      </a:r>
                      <a:r>
                        <a:rPr kumimoji="0" lang="en-US" sz="1400" b="1" i="1" u="none" strike="noStrike" cap="none" normalizeH="0" baseline="-25000" dirty="0" smtClean="0">
                          <a:ln>
                            <a:noFill/>
                          </a:ln>
                          <a:solidFill>
                            <a:schemeClr val="tx1"/>
                          </a:solidFill>
                          <a:effectLst/>
                          <a:latin typeface="Times New Roman" pitchFamily="18" charset="0"/>
                          <a:cs typeface="Times New Roman" pitchFamily="18" charset="0"/>
                        </a:rPr>
                        <a:t>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Times New Roman" pitchFamily="18" charset="0"/>
                          <a:cs typeface="Times New Roman" pitchFamily="18" charset="0"/>
                        </a:rPr>
                        <a:t>Y</a:t>
                      </a:r>
                      <a:r>
                        <a:rPr kumimoji="0" lang="en-US" sz="1400" b="1" i="1" u="none" strike="noStrike" cap="none" normalizeH="0" baseline="-25000" dirty="0" smtClean="0">
                          <a:ln>
                            <a:noFill/>
                          </a:ln>
                          <a:solidFill>
                            <a:schemeClr val="tx1"/>
                          </a:solidFill>
                          <a:effectLst/>
                          <a:latin typeface="Times New Roman" pitchFamily="18" charset="0"/>
                          <a:cs typeface="Times New Roman" pitchFamily="18" charset="0"/>
                        </a:rPr>
                        <a:t>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ar-YE"/>
                    </a:p>
                  </a:txBody>
                  <a:tcPr/>
                </a:tc>
                <a:tc vMerge="1">
                  <a:txBody>
                    <a:bodyPr/>
                    <a:lstStyle/>
                    <a:p>
                      <a:pPr rtl="1"/>
                      <a:endParaRPr lang="ar-YE"/>
                    </a:p>
                  </a:txBody>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C00000"/>
                        </a:solidFill>
                        <a:effectLst/>
                        <a:latin typeface="Times New Roman" pitchFamily="18" charset="0"/>
                        <a:cs typeface="Times New Roman" pitchFamily="18" charset="0"/>
                      </a:endParaRPr>
                    </a:p>
                  </a:txBody>
                  <a:tcPr marL="68580" marR="68580" marT="0" marB="0" anchor="ctr"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r>
              <a:tr h="32460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43</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0"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a:t>
                      </a:r>
                      <a:endParaRPr kumimoji="0" lang="en-US" sz="1400" b="0"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460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42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7</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-1</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7</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YE" sz="1400" b="0"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460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40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13</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6</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YE" sz="1400" b="0"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460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36</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18</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-4</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YE" sz="1400" b="0"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460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30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22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-6</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4</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YE" sz="1400" b="0"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460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22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25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-8</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3</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YE" sz="1400" b="0"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460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12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27</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-10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-5</a:t>
                      </a:r>
                      <a:endParaRPr kumimoji="0" lang="ar-SA" sz="1400" b="0"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460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28</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-12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1</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-12</a:t>
                      </a:r>
                      <a:endParaRPr kumimoji="0" lang="ar-SA" sz="16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8202" name="Object 16" descr="Parchment"/>
          <p:cNvGraphicFramePr>
            <a:graphicFrameLocks noChangeAspect="1"/>
          </p:cNvGraphicFramePr>
          <p:nvPr/>
        </p:nvGraphicFramePr>
        <p:xfrm>
          <a:off x="1523999" y="1981200"/>
          <a:ext cx="1219200" cy="328990"/>
        </p:xfrm>
        <a:graphic>
          <a:graphicData uri="http://schemas.openxmlformats.org/presentationml/2006/ole">
            <p:oleObj spid="_x0000_s8202" name="Equation" r:id="rId5" imgW="304560" imgH="431640" progId="Equation.3">
              <p:embed/>
            </p:oleObj>
          </a:graphicData>
        </a:graphic>
      </p:graphicFrame>
      <p:graphicFrame>
        <p:nvGraphicFramePr>
          <p:cNvPr id="8203" name="Object 17" descr="Newsprint"/>
          <p:cNvGraphicFramePr>
            <a:graphicFrameLocks noChangeAspect="1"/>
          </p:cNvGraphicFramePr>
          <p:nvPr/>
        </p:nvGraphicFramePr>
        <p:xfrm>
          <a:off x="1523999" y="2667000"/>
          <a:ext cx="1103086" cy="290286"/>
        </p:xfrm>
        <a:graphic>
          <a:graphicData uri="http://schemas.openxmlformats.org/presentationml/2006/ole">
            <p:oleObj spid="_x0000_s8203" name="Equation" r:id="rId6" imgW="253800" imgH="393480" progId="Equation.3">
              <p:embed/>
            </p:oleObj>
          </a:graphicData>
        </a:graphic>
      </p:graphicFrame>
      <p:graphicFrame>
        <p:nvGraphicFramePr>
          <p:cNvPr id="8204" name="Object 18" descr="Blue tissue paper"/>
          <p:cNvGraphicFramePr>
            <a:graphicFrameLocks noChangeAspect="1"/>
          </p:cNvGraphicFramePr>
          <p:nvPr/>
        </p:nvGraphicFramePr>
        <p:xfrm>
          <a:off x="1447799" y="2971800"/>
          <a:ext cx="1335314" cy="299962"/>
        </p:xfrm>
        <a:graphic>
          <a:graphicData uri="http://schemas.openxmlformats.org/presentationml/2006/ole">
            <p:oleObj spid="_x0000_s8204" name="Equation" r:id="rId7" imgW="253800" imgH="393480" progId="Equation.3">
              <p:embed/>
            </p:oleObj>
          </a:graphicData>
        </a:graphic>
      </p:graphicFrame>
      <p:graphicFrame>
        <p:nvGraphicFramePr>
          <p:cNvPr id="8205" name="Object 19" descr="Parchment"/>
          <p:cNvGraphicFramePr>
            <a:graphicFrameLocks noChangeAspect="1"/>
          </p:cNvGraphicFramePr>
          <p:nvPr/>
        </p:nvGraphicFramePr>
        <p:xfrm>
          <a:off x="1447799" y="3276600"/>
          <a:ext cx="1277257" cy="299962"/>
        </p:xfrm>
        <a:graphic>
          <a:graphicData uri="http://schemas.openxmlformats.org/presentationml/2006/ole">
            <p:oleObj spid="_x0000_s8205" name="Equation" r:id="rId8" imgW="253800" imgH="393480" progId="Equation.3">
              <p:embed/>
            </p:oleObj>
          </a:graphicData>
        </a:graphic>
      </p:graphicFrame>
      <p:graphicFrame>
        <p:nvGraphicFramePr>
          <p:cNvPr id="8206" name="Object 20" descr="Pink tissue paper"/>
          <p:cNvGraphicFramePr>
            <a:graphicFrameLocks noChangeAspect="1"/>
          </p:cNvGraphicFramePr>
          <p:nvPr/>
        </p:nvGraphicFramePr>
        <p:xfrm>
          <a:off x="1371599" y="3657600"/>
          <a:ext cx="1393371" cy="290286"/>
        </p:xfrm>
        <a:graphic>
          <a:graphicData uri="http://schemas.openxmlformats.org/presentationml/2006/ole">
            <p:oleObj spid="_x0000_s8206" name="Equation" r:id="rId9" imgW="253800" imgH="393480" progId="Equation.3">
              <p:embed/>
            </p:oleObj>
          </a:graphicData>
        </a:graphic>
      </p:graphicFrame>
      <p:graphicFrame>
        <p:nvGraphicFramePr>
          <p:cNvPr id="8207" name="Object 21" descr="Oak"/>
          <p:cNvGraphicFramePr>
            <a:graphicFrameLocks noChangeAspect="1"/>
          </p:cNvGraphicFramePr>
          <p:nvPr/>
        </p:nvGraphicFramePr>
        <p:xfrm>
          <a:off x="1447799" y="3962400"/>
          <a:ext cx="1335314" cy="241905"/>
        </p:xfrm>
        <a:graphic>
          <a:graphicData uri="http://schemas.openxmlformats.org/presentationml/2006/ole">
            <p:oleObj spid="_x0000_s8207" name="Equation" r:id="rId10" imgW="253800" imgH="393480" progId="Equation.3">
              <p:embed/>
            </p:oleObj>
          </a:graphicData>
        </a:graphic>
      </p:graphicFrame>
      <p:sp>
        <p:nvSpPr>
          <p:cNvPr id="24" name="Rectangle 23"/>
          <p:cNvSpPr/>
          <p:nvPr/>
        </p:nvSpPr>
        <p:spPr>
          <a:xfrm>
            <a:off x="685800" y="5181600"/>
            <a:ext cx="7772400" cy="830997"/>
          </a:xfrm>
          <a:prstGeom prst="rect">
            <a:avLst/>
          </a:prstGeom>
          <a:noFill/>
        </p:spPr>
        <p:txBody>
          <a:bodyPr wrap="square">
            <a:spAutoFit/>
          </a:bodyPr>
          <a:lstStyle/>
          <a:p>
            <a:pPr algn="justLow">
              <a:defRPr/>
            </a:pPr>
            <a:r>
              <a:rPr lang="ar-SA" sz="1600" b="1" dirty="0">
                <a:latin typeface="Times New Roman" pitchFamily="18" charset="0"/>
                <a:cs typeface="Times New Roman" pitchFamily="18" charset="0"/>
              </a:rPr>
              <a:t>فالقيمة التقريبية يتم حسابها من الجدول أو بين نقاط الشكل حيث يتم تقريب قيم </a:t>
            </a:r>
            <a:r>
              <a:rPr lang="en-US" sz="1600" b="1" i="1" dirty="0">
                <a:latin typeface="Times New Roman" pitchFamily="18" charset="0"/>
                <a:cs typeface="Times New Roman" pitchFamily="18" charset="0"/>
              </a:rPr>
              <a:t>MRPS</a:t>
            </a:r>
            <a:r>
              <a:rPr lang="ar-SA" sz="1600" b="1" dirty="0">
                <a:latin typeface="Times New Roman" pitchFamily="18" charset="0"/>
                <a:cs typeface="Times New Roman" pitchFamily="18" charset="0"/>
              </a:rPr>
              <a:t> لنأخذ قيمة بين نقطتين على منحنى الإمكانيات الإنتاجية. وبفرض أن توليفة الناتجين </a:t>
            </a:r>
            <a:r>
              <a:rPr lang="en-US" sz="1600" b="1" i="1" dirty="0">
                <a:latin typeface="Times New Roman" pitchFamily="18" charset="0"/>
                <a:cs typeface="Times New Roman" pitchFamily="18" charset="0"/>
              </a:rPr>
              <a:t>Y</a:t>
            </a:r>
            <a:r>
              <a:rPr lang="en-US" sz="1600" b="1" i="1" baseline="-25000" dirty="0">
                <a:latin typeface="Times New Roman" pitchFamily="18" charset="0"/>
                <a:cs typeface="Times New Roman" pitchFamily="18" charset="0"/>
              </a:rPr>
              <a:t>2</a:t>
            </a:r>
            <a:r>
              <a:rPr lang="en-US" sz="1600" b="1" i="1" dirty="0">
                <a:latin typeface="Times New Roman" pitchFamily="18" charset="0"/>
                <a:cs typeface="Times New Roman" pitchFamily="18" charset="0"/>
              </a:rPr>
              <a:t>,Y</a:t>
            </a:r>
            <a:r>
              <a:rPr lang="en-US" sz="1600" b="1" i="1" baseline="-25000" dirty="0">
                <a:latin typeface="Times New Roman" pitchFamily="18" charset="0"/>
                <a:cs typeface="Times New Roman" pitchFamily="18" charset="0"/>
              </a:rPr>
              <a:t>1</a:t>
            </a:r>
            <a:r>
              <a:rPr lang="ar-SA" sz="1600" b="1" dirty="0">
                <a:latin typeface="Times New Roman" pitchFamily="18" charset="0"/>
                <a:cs typeface="Times New Roman" pitchFamily="18" charset="0"/>
              </a:rPr>
              <a:t> هي القدر </a:t>
            </a:r>
            <a:r>
              <a:rPr lang="en-US" sz="1600" b="1" dirty="0" smtClean="0">
                <a:latin typeface="Times New Roman" pitchFamily="18" charset="0"/>
                <a:cs typeface="Times New Roman" pitchFamily="18" charset="0"/>
              </a:rPr>
              <a:t>36</a:t>
            </a:r>
            <a:r>
              <a:rPr lang="ar-SA" sz="1600" b="1" dirty="0" smtClean="0">
                <a:latin typeface="Times New Roman" pitchFamily="18" charset="0"/>
                <a:cs typeface="Times New Roman" pitchFamily="18" charset="0"/>
              </a:rPr>
              <a:t> </a:t>
            </a:r>
            <a:r>
              <a:rPr lang="ar-SA" sz="1600" b="1" dirty="0">
                <a:latin typeface="Times New Roman" pitchFamily="18" charset="0"/>
                <a:cs typeface="Times New Roman" pitchFamily="18" charset="0"/>
              </a:rPr>
              <a:t>من </a:t>
            </a:r>
            <a:r>
              <a:rPr lang="en-US" sz="1600" b="1" i="1" dirty="0">
                <a:latin typeface="Times New Roman" pitchFamily="18" charset="0"/>
                <a:cs typeface="Times New Roman" pitchFamily="18" charset="0"/>
              </a:rPr>
              <a:t>Y</a:t>
            </a:r>
            <a:r>
              <a:rPr lang="en-US" sz="1600" b="1" i="1" baseline="-25000" dirty="0">
                <a:latin typeface="Times New Roman" pitchFamily="18" charset="0"/>
                <a:cs typeface="Times New Roman" pitchFamily="18" charset="0"/>
              </a:rPr>
              <a:t>2</a:t>
            </a:r>
            <a:r>
              <a:rPr lang="ar-SA" sz="1600" b="1" dirty="0">
                <a:latin typeface="Times New Roman" pitchFamily="18" charset="0"/>
                <a:cs typeface="Times New Roman" pitchFamily="18" charset="0"/>
              </a:rPr>
              <a:t> و القدر  </a:t>
            </a:r>
            <a:r>
              <a:rPr lang="en-US" sz="1600" b="1" dirty="0" smtClean="0">
                <a:latin typeface="Times New Roman" pitchFamily="18" charset="0"/>
                <a:cs typeface="Times New Roman" pitchFamily="18" charset="0"/>
              </a:rPr>
              <a:t>18</a:t>
            </a:r>
            <a:r>
              <a:rPr lang="ar-SA" sz="1600" b="1" dirty="0" smtClean="0">
                <a:latin typeface="Times New Roman" pitchFamily="18" charset="0"/>
                <a:cs typeface="Times New Roman" pitchFamily="18" charset="0"/>
              </a:rPr>
              <a:t> </a:t>
            </a:r>
            <a:r>
              <a:rPr lang="ar-SA" sz="1600" b="1" dirty="0">
                <a:latin typeface="Times New Roman" pitchFamily="18" charset="0"/>
                <a:cs typeface="Times New Roman" pitchFamily="18" charset="0"/>
              </a:rPr>
              <a:t>من </a:t>
            </a:r>
            <a:r>
              <a:rPr lang="en-US" sz="1600" b="1" i="1" dirty="0">
                <a:latin typeface="Times New Roman" pitchFamily="18" charset="0"/>
                <a:cs typeface="Times New Roman" pitchFamily="18" charset="0"/>
              </a:rPr>
              <a:t>Y</a:t>
            </a:r>
            <a:r>
              <a:rPr lang="en-US" sz="1600" b="1" i="1" baseline="-25000" dirty="0">
                <a:latin typeface="Times New Roman" pitchFamily="18" charset="0"/>
                <a:cs typeface="Times New Roman" pitchFamily="18" charset="0"/>
              </a:rPr>
              <a:t>1</a:t>
            </a:r>
            <a:r>
              <a:rPr lang="ar-SA" sz="1600" b="1" dirty="0">
                <a:latin typeface="Times New Roman" pitchFamily="18" charset="0"/>
                <a:cs typeface="Times New Roman" pitchFamily="18" charset="0"/>
              </a:rPr>
              <a:t> ثم أصبحت هذه التوليفة </a:t>
            </a:r>
            <a:r>
              <a:rPr lang="en-US" sz="1600" b="1" dirty="0" smtClean="0">
                <a:latin typeface="Times New Roman" pitchFamily="18" charset="0"/>
                <a:cs typeface="Times New Roman" pitchFamily="18" charset="0"/>
              </a:rPr>
              <a:t>30</a:t>
            </a:r>
            <a:r>
              <a:rPr lang="ar-SA" sz="1600" b="1" dirty="0" smtClean="0">
                <a:latin typeface="Times New Roman" pitchFamily="18" charset="0"/>
                <a:cs typeface="Times New Roman" pitchFamily="18" charset="0"/>
              </a:rPr>
              <a:t> </a:t>
            </a:r>
            <a:r>
              <a:rPr lang="ar-SA" sz="1600" b="1" dirty="0">
                <a:latin typeface="Times New Roman" pitchFamily="18" charset="0"/>
                <a:cs typeface="Times New Roman" pitchFamily="18" charset="0"/>
              </a:rPr>
              <a:t>وحدة من </a:t>
            </a:r>
            <a:r>
              <a:rPr lang="en-US" sz="1600" b="1" i="1" dirty="0">
                <a:latin typeface="Times New Roman" pitchFamily="18" charset="0"/>
                <a:cs typeface="Times New Roman" pitchFamily="18" charset="0"/>
              </a:rPr>
              <a:t>Y</a:t>
            </a:r>
            <a:r>
              <a:rPr lang="en-US" sz="1600" b="1" i="1" baseline="-25000" dirty="0">
                <a:latin typeface="Times New Roman" pitchFamily="18" charset="0"/>
                <a:cs typeface="Times New Roman" pitchFamily="18" charset="0"/>
              </a:rPr>
              <a:t>2</a:t>
            </a:r>
            <a:r>
              <a:rPr lang="ar-SA" sz="1600" b="1" dirty="0">
                <a:latin typeface="Times New Roman" pitchFamily="18" charset="0"/>
                <a:cs typeface="Times New Roman" pitchFamily="18" charset="0"/>
              </a:rPr>
              <a:t> والقدر </a:t>
            </a:r>
            <a:r>
              <a:rPr lang="en-US" sz="1600" b="1" dirty="0" smtClean="0">
                <a:latin typeface="Times New Roman" pitchFamily="18" charset="0"/>
                <a:cs typeface="Times New Roman" pitchFamily="18" charset="0"/>
              </a:rPr>
              <a:t>22</a:t>
            </a:r>
            <a:r>
              <a:rPr lang="ar-SA" sz="1600" b="1" dirty="0" smtClean="0">
                <a:latin typeface="Times New Roman" pitchFamily="18" charset="0"/>
                <a:cs typeface="Times New Roman" pitchFamily="18" charset="0"/>
              </a:rPr>
              <a:t> </a:t>
            </a:r>
            <a:r>
              <a:rPr lang="ar-SA" sz="1600" b="1" dirty="0">
                <a:latin typeface="Times New Roman" pitchFamily="18" charset="0"/>
                <a:cs typeface="Times New Roman" pitchFamily="18" charset="0"/>
              </a:rPr>
              <a:t>وحدة  من </a:t>
            </a:r>
            <a:r>
              <a:rPr lang="en-US" sz="1600" b="1" i="1" dirty="0">
                <a:latin typeface="Times New Roman" pitchFamily="18" charset="0"/>
                <a:cs typeface="Times New Roman" pitchFamily="18" charset="0"/>
              </a:rPr>
              <a:t>Y</a:t>
            </a:r>
            <a:r>
              <a:rPr lang="en-US" sz="1600" b="1" i="1" baseline="-25000" dirty="0">
                <a:latin typeface="Times New Roman" pitchFamily="18" charset="0"/>
                <a:cs typeface="Times New Roman" pitchFamily="18" charset="0"/>
              </a:rPr>
              <a:t>1</a:t>
            </a:r>
            <a:r>
              <a:rPr lang="en-US" sz="1600" b="1" dirty="0">
                <a:latin typeface="Times New Roman" pitchFamily="18" charset="0"/>
                <a:cs typeface="Times New Roman" pitchFamily="18" charset="0"/>
              </a:rPr>
              <a:t> </a:t>
            </a:r>
            <a:endParaRPr lang="ar-YE" sz="1600" b="1" dirty="0">
              <a:latin typeface="Times New Roman" pitchFamily="18" charset="0"/>
              <a:cs typeface="Times New Roman" pitchFamily="18" charset="0"/>
            </a:endParaRPr>
          </a:p>
        </p:txBody>
      </p:sp>
      <p:sp>
        <p:nvSpPr>
          <p:cNvPr id="13" name="مربع نص 12"/>
          <p:cNvSpPr txBox="1"/>
          <p:nvPr/>
        </p:nvSpPr>
        <p:spPr>
          <a:xfrm>
            <a:off x="2514600" y="990600"/>
            <a:ext cx="4223331" cy="369332"/>
          </a:xfrm>
          <a:prstGeom prst="rect">
            <a:avLst/>
          </a:prstGeom>
          <a:noFill/>
        </p:spPr>
        <p:txBody>
          <a:bodyPr wrap="square" rtlCol="1">
            <a:spAutoFit/>
          </a:bodyPr>
          <a:lstStyle/>
          <a:p>
            <a:r>
              <a:rPr lang="ar-SA" b="1" dirty="0" smtClean="0">
                <a:latin typeface="Times New Roman" pitchFamily="18" charset="0"/>
                <a:cs typeface="Times New Roman" pitchFamily="18" charset="0"/>
              </a:rPr>
              <a:t>جدول رقم (</a:t>
            </a:r>
            <a:r>
              <a:rPr lang="en-US" b="1" dirty="0" smtClean="0">
                <a:latin typeface="Times New Roman" pitchFamily="18" charset="0"/>
                <a:cs typeface="Times New Roman" pitchFamily="18" charset="0"/>
              </a:rPr>
              <a:t>10-3</a:t>
            </a:r>
            <a:r>
              <a:rPr lang="ar-SA" b="1" dirty="0" smtClean="0">
                <a:latin typeface="Times New Roman" pitchFamily="18" charset="0"/>
                <a:cs typeface="Times New Roman" pitchFamily="18" charset="0"/>
              </a:rPr>
              <a:t> ) حساب معدل الإحلال الحدي للنواتج</a:t>
            </a:r>
            <a:endParaRPr lang="ar-SA"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4">
            <a:alphaModFix amt="52000"/>
            <a:lum/>
          </a:blip>
          <a:srcRect/>
          <a:tile tx="0" ty="0" sx="100000" sy="100000" flip="none" algn="tl"/>
        </a:blipFill>
        <a:effectLst/>
      </p:bgPr>
    </p:bg>
    <p:spTree>
      <p:nvGrpSpPr>
        <p:cNvPr id="1" name=""/>
        <p:cNvGrpSpPr/>
        <p:nvPr/>
      </p:nvGrpSpPr>
      <p:grpSpPr>
        <a:xfrm>
          <a:off x="0" y="0"/>
          <a:ext cx="0" cy="0"/>
          <a:chOff x="0" y="0"/>
          <a:chExt cx="0" cy="0"/>
        </a:xfrm>
      </p:grpSpPr>
      <p:sp>
        <p:nvSpPr>
          <p:cNvPr id="9219" name="عنصر نائب لرقم الشريحة 5"/>
          <p:cNvSpPr>
            <a:spLocks noGrp="1"/>
          </p:cNvSpPr>
          <p:nvPr>
            <p:ph type="sldNum" sz="quarter" idx="12"/>
          </p:nvPr>
        </p:nvSpPr>
        <p:spPr>
          <a:noFill/>
        </p:spPr>
        <p:txBody>
          <a:bodyPr lIns="52333" tIns="26167" rIns="52333" bIns="26167"/>
          <a:lstStyle/>
          <a:p>
            <a:pPr defTabSz="523875"/>
            <a:fld id="{2948B8C8-17EB-4651-B1E0-7157280D5DDA}" type="slidenum">
              <a:rPr lang="ar-SA" smtClean="0">
                <a:latin typeface="Arial" pitchFamily="34" charset="0"/>
              </a:rPr>
              <a:pPr defTabSz="523875"/>
              <a:t>27</a:t>
            </a:fld>
            <a:endParaRPr lang="en-US" smtClean="0">
              <a:latin typeface="Arial" pitchFamily="34" charset="0"/>
            </a:endParaRPr>
          </a:p>
        </p:txBody>
      </p:sp>
      <p:sp>
        <p:nvSpPr>
          <p:cNvPr id="8" name="Rectangle 7"/>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YE"/>
          </a:p>
        </p:txBody>
      </p:sp>
      <p:sp>
        <p:nvSpPr>
          <p:cNvPr id="9222" name="Rectangle 9"/>
          <p:cNvSpPr>
            <a:spLocks noChangeArrowheads="1"/>
          </p:cNvSpPr>
          <p:nvPr/>
        </p:nvSpPr>
        <p:spPr bwMode="auto">
          <a:xfrm>
            <a:off x="1295400" y="914400"/>
            <a:ext cx="6019799" cy="615553"/>
          </a:xfrm>
          <a:prstGeom prst="rect">
            <a:avLst/>
          </a:prstGeom>
          <a:solidFill>
            <a:srgbClr val="FFE79B"/>
          </a:solidFill>
          <a:ln w="9525">
            <a:noFill/>
            <a:miter lim="800000"/>
            <a:headEnd/>
            <a:tailEnd/>
          </a:ln>
        </p:spPr>
        <p:txBody>
          <a:bodyPr wrap="square" anchor="ctr">
            <a:spAutoFit/>
          </a:bodyPr>
          <a:lstStyle/>
          <a:p>
            <a:pPr indent="457200" eaLnBrk="0" hangingPunct="0"/>
            <a:r>
              <a:rPr lang="ar-SA" sz="2000" b="1" dirty="0">
                <a:solidFill>
                  <a:schemeClr val="tx1">
                    <a:lumMod val="75000"/>
                    <a:lumOff val="25000"/>
                  </a:schemeClr>
                </a:solidFill>
                <a:cs typeface="Times New Roman" pitchFamily="18" charset="0"/>
              </a:rPr>
              <a:t>وبهذا فإن </a:t>
            </a:r>
            <a:r>
              <a:rPr lang="en-US" sz="2000" b="1" i="1" dirty="0">
                <a:solidFill>
                  <a:schemeClr val="tx1">
                    <a:lumMod val="75000"/>
                    <a:lumOff val="25000"/>
                  </a:schemeClr>
                </a:solidFill>
                <a:cs typeface="Times New Roman" pitchFamily="18" charset="0"/>
              </a:rPr>
              <a:t>MRPS</a:t>
            </a:r>
            <a:r>
              <a:rPr lang="en-US" sz="2000" b="1" i="1" baseline="-30000" dirty="0">
                <a:solidFill>
                  <a:schemeClr val="tx1">
                    <a:lumMod val="75000"/>
                    <a:lumOff val="25000"/>
                  </a:schemeClr>
                </a:solidFill>
                <a:cs typeface="Times New Roman" pitchFamily="18" charset="0"/>
              </a:rPr>
              <a:t>Y1</a:t>
            </a:r>
            <a:r>
              <a:rPr lang="en-US" sz="2000" b="1" i="1" dirty="0">
                <a:solidFill>
                  <a:schemeClr val="tx1">
                    <a:lumMod val="75000"/>
                    <a:lumOff val="25000"/>
                  </a:schemeClr>
                </a:solidFill>
                <a:cs typeface="Times New Roman" pitchFamily="18" charset="0"/>
              </a:rPr>
              <a:t>,</a:t>
            </a:r>
            <a:r>
              <a:rPr lang="en-US" sz="2000" b="1" i="1" baseline="-30000" dirty="0">
                <a:solidFill>
                  <a:schemeClr val="tx1">
                    <a:lumMod val="75000"/>
                    <a:lumOff val="25000"/>
                  </a:schemeClr>
                </a:solidFill>
                <a:cs typeface="Times New Roman" pitchFamily="18" charset="0"/>
              </a:rPr>
              <a:t>Y2</a:t>
            </a:r>
            <a:r>
              <a:rPr lang="ar-SA" sz="2000" b="1" dirty="0">
                <a:solidFill>
                  <a:schemeClr val="tx1">
                    <a:lumMod val="75000"/>
                    <a:lumOff val="25000"/>
                  </a:schemeClr>
                </a:solidFill>
                <a:cs typeface="Times New Roman" pitchFamily="18" charset="0"/>
              </a:rPr>
              <a:t> بين هاتين لتوليفتين هي</a:t>
            </a:r>
            <a:r>
              <a:rPr lang="ar-SA" b="1" dirty="0">
                <a:solidFill>
                  <a:schemeClr val="tx1">
                    <a:lumMod val="75000"/>
                    <a:lumOff val="25000"/>
                  </a:schemeClr>
                </a:solidFill>
                <a:cs typeface="Times New Roman" pitchFamily="18" charset="0"/>
              </a:rPr>
              <a:t>:  </a:t>
            </a:r>
            <a:r>
              <a:rPr lang="ar-SA" sz="1400" dirty="0">
                <a:solidFill>
                  <a:schemeClr val="tx1">
                    <a:lumMod val="75000"/>
                    <a:lumOff val="25000"/>
                  </a:schemeClr>
                </a:solidFill>
                <a:cs typeface="Times New Roman" pitchFamily="18" charset="0"/>
              </a:rPr>
              <a:t>			</a:t>
            </a:r>
            <a:endParaRPr lang="ar-SA" dirty="0">
              <a:solidFill>
                <a:schemeClr val="tx1">
                  <a:lumMod val="75000"/>
                  <a:lumOff val="25000"/>
                </a:schemeClr>
              </a:solidFill>
            </a:endParaRPr>
          </a:p>
        </p:txBody>
      </p:sp>
      <p:graphicFrame>
        <p:nvGraphicFramePr>
          <p:cNvPr id="9218" name="Object 8" descr="Parchment"/>
          <p:cNvGraphicFramePr>
            <a:graphicFrameLocks noChangeAspect="1"/>
          </p:cNvGraphicFramePr>
          <p:nvPr/>
        </p:nvGraphicFramePr>
        <p:xfrm>
          <a:off x="838200" y="1828800"/>
          <a:ext cx="7085012" cy="1138238"/>
        </p:xfrm>
        <a:graphic>
          <a:graphicData uri="http://schemas.openxmlformats.org/presentationml/2006/ole">
            <p:oleObj spid="_x0000_s9218" name="معادلة" r:id="rId5" imgW="2603160" imgH="406080" progId="Equation.3">
              <p:embed/>
            </p:oleObj>
          </a:graphicData>
        </a:graphic>
      </p:graphicFrame>
      <p:sp>
        <p:nvSpPr>
          <p:cNvPr id="29706" name="Rectangle 10"/>
          <p:cNvSpPr>
            <a:spLocks noChangeArrowheads="1"/>
          </p:cNvSpPr>
          <p:nvPr/>
        </p:nvSpPr>
        <p:spPr bwMode="auto">
          <a:xfrm>
            <a:off x="381000" y="3048000"/>
            <a:ext cx="8382000" cy="2951064"/>
          </a:xfrm>
          <a:prstGeom prst="rect">
            <a:avLst/>
          </a:prstGeom>
          <a:solidFill>
            <a:srgbClr val="FFF2C9"/>
          </a:solidFill>
          <a:ln w="9525">
            <a:noFill/>
            <a:miter lim="800000"/>
            <a:headEnd/>
            <a:tailEnd/>
          </a:ln>
          <a:effectLst/>
        </p:spPr>
        <p:txBody>
          <a:bodyPr wrap="square" anchor="ctr">
            <a:spAutoFit/>
          </a:bodyPr>
          <a:lstStyle/>
          <a:p>
            <a:pPr algn="just" eaLnBrk="0" hangingPunct="0">
              <a:lnSpc>
                <a:spcPct val="150000"/>
              </a:lnSpc>
              <a:defRPr/>
            </a:pPr>
            <a:r>
              <a:rPr lang="ar-SA" b="1" dirty="0">
                <a:latin typeface="Times New Roman" pitchFamily="18" charset="0"/>
                <a:cs typeface="Times New Roman" pitchFamily="18" charset="0"/>
              </a:rPr>
              <a:t>مثل هذه الطريقة موقعة بشكل رقم </a:t>
            </a:r>
            <a:r>
              <a:rPr lang="ar-SA"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10-7</a:t>
            </a:r>
            <a:r>
              <a:rPr lang="ar-SA" b="1" dirty="0" smtClean="0">
                <a:latin typeface="Times New Roman" pitchFamily="18" charset="0"/>
                <a:cs typeface="Times New Roman" pitchFamily="18" charset="0"/>
              </a:rPr>
              <a:t>) </a:t>
            </a:r>
            <a:r>
              <a:rPr lang="ar-SA" b="1" dirty="0">
                <a:latin typeface="Times New Roman" pitchFamily="18" charset="0"/>
                <a:cs typeface="Times New Roman" pitchFamily="18" charset="0"/>
              </a:rPr>
              <a:t>حيث يتضح من الشكل أن قيمة </a:t>
            </a:r>
            <a:r>
              <a:rPr lang="en-US" b="1" i="1" dirty="0">
                <a:latin typeface="Times New Roman" pitchFamily="18" charset="0"/>
                <a:cs typeface="Times New Roman" pitchFamily="18" charset="0"/>
              </a:rPr>
              <a:t>MRPS</a:t>
            </a:r>
            <a:r>
              <a:rPr lang="ar-SA" b="1" dirty="0">
                <a:latin typeface="Times New Roman" pitchFamily="18" charset="0"/>
                <a:cs typeface="Times New Roman" pitchFamily="18" charset="0"/>
              </a:rPr>
              <a:t> المساوية (</a:t>
            </a:r>
            <a:r>
              <a:rPr lang="en-US" b="1" dirty="0">
                <a:latin typeface="Times New Roman" pitchFamily="18" charset="0"/>
                <a:cs typeface="Times New Roman" pitchFamily="18" charset="0"/>
              </a:rPr>
              <a:t>-1.5</a:t>
            </a:r>
            <a:r>
              <a:rPr lang="ar-SA" b="1" dirty="0">
                <a:latin typeface="Times New Roman" pitchFamily="18" charset="0"/>
                <a:cs typeface="Times New Roman" pitchFamily="18" charset="0"/>
              </a:rPr>
              <a:t>) توضح متوسط الميل بين توليفتي الناتجين وهي تعني أنه بين أي نقطتين على منحنى الإمكانيات الإنتاجية فإن</a:t>
            </a:r>
            <a:r>
              <a:rPr lang="ar-YE" b="1" dirty="0">
                <a:latin typeface="Times New Roman" pitchFamily="18" charset="0"/>
                <a:cs typeface="Times New Roman" pitchFamily="18" charset="0"/>
              </a:rPr>
              <a:t> </a:t>
            </a:r>
            <a:r>
              <a:rPr lang="ar-SA" b="1" dirty="0">
                <a:latin typeface="Times New Roman" pitchFamily="18" charset="0"/>
                <a:cs typeface="Times New Roman" pitchFamily="18" charset="0"/>
              </a:rPr>
              <a:t>زيادة وحدة واحدة من الناتج </a:t>
            </a:r>
            <a:r>
              <a:rPr lang="en-US" b="1" i="1" dirty="0">
                <a:latin typeface="Times New Roman" pitchFamily="18" charset="0"/>
                <a:cs typeface="Times New Roman" pitchFamily="18" charset="0"/>
              </a:rPr>
              <a:t>Y</a:t>
            </a:r>
            <a:r>
              <a:rPr lang="en-US" b="1" i="1" baseline="-30000" dirty="0">
                <a:latin typeface="Times New Roman" pitchFamily="18" charset="0"/>
                <a:cs typeface="Times New Roman" pitchFamily="18" charset="0"/>
              </a:rPr>
              <a:t>1</a:t>
            </a:r>
            <a:r>
              <a:rPr lang="ar-SA" b="1" dirty="0">
                <a:latin typeface="Times New Roman" pitchFamily="18" charset="0"/>
                <a:cs typeface="Times New Roman" pitchFamily="18" charset="0"/>
              </a:rPr>
              <a:t> يستلزم تخفيض </a:t>
            </a:r>
            <a:r>
              <a:rPr lang="en-US" b="1" i="1" dirty="0">
                <a:latin typeface="Times New Roman" pitchFamily="18" charset="0"/>
                <a:cs typeface="Times New Roman" pitchFamily="18" charset="0"/>
              </a:rPr>
              <a:t>Y</a:t>
            </a:r>
            <a:r>
              <a:rPr lang="en-US" b="1" i="1" baseline="-30000" dirty="0">
                <a:latin typeface="Times New Roman" pitchFamily="18" charset="0"/>
                <a:cs typeface="Times New Roman" pitchFamily="18" charset="0"/>
              </a:rPr>
              <a:t>2</a:t>
            </a:r>
            <a:r>
              <a:rPr lang="ar-SA" b="1" dirty="0">
                <a:latin typeface="Times New Roman" pitchFamily="18" charset="0"/>
                <a:cs typeface="Times New Roman" pitchFamily="18" charset="0"/>
              </a:rPr>
              <a:t> بالقدر </a:t>
            </a:r>
            <a:r>
              <a:rPr lang="ar-SA"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1.5</a:t>
            </a:r>
            <a:r>
              <a:rPr lang="ar-SA" b="1" dirty="0" smtClean="0">
                <a:latin typeface="Times New Roman" pitchFamily="18" charset="0"/>
                <a:cs typeface="Times New Roman" pitchFamily="18" charset="0"/>
              </a:rPr>
              <a:t>) </a:t>
            </a:r>
            <a:r>
              <a:rPr lang="ar-SA" b="1" dirty="0">
                <a:latin typeface="Times New Roman" pitchFamily="18" charset="0"/>
                <a:cs typeface="Times New Roman" pitchFamily="18" charset="0"/>
              </a:rPr>
              <a:t>وحده.أما القيمة الفعلية الدقيقة لمعدل الإحلال الحدي للناتجين عند نقطة معينة على منحنى الإمكانيات الإنتاجية تتحدد بميل المماس لمنحنى الإمكانيات الإنتاجية عند هذه النقطة، وهذا موضح في الشكل </a:t>
            </a:r>
            <a:r>
              <a:rPr lang="ar-SA"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10-7</a:t>
            </a:r>
            <a:r>
              <a:rPr lang="ar-SA" b="1" dirty="0" smtClean="0">
                <a:latin typeface="Times New Roman" pitchFamily="18" charset="0"/>
                <a:cs typeface="Times New Roman" pitchFamily="18" charset="0"/>
              </a:rPr>
              <a:t>) </a:t>
            </a:r>
            <a:r>
              <a:rPr lang="ar-SA" b="1" dirty="0">
                <a:latin typeface="Times New Roman" pitchFamily="18" charset="0"/>
                <a:cs typeface="Times New Roman" pitchFamily="18" charset="0"/>
              </a:rPr>
              <a:t>إذ أنه عند نقطة التماس نجد أن </a:t>
            </a:r>
            <a:r>
              <a:rPr lang="en-US" b="1" i="1" dirty="0">
                <a:latin typeface="Times New Roman" pitchFamily="18" charset="0"/>
                <a:cs typeface="Times New Roman" pitchFamily="18" charset="0"/>
              </a:rPr>
              <a:t>Y</a:t>
            </a:r>
            <a:r>
              <a:rPr lang="en-US" b="1" i="1" baseline="-30000" dirty="0">
                <a:latin typeface="Times New Roman" pitchFamily="18" charset="0"/>
                <a:cs typeface="Times New Roman" pitchFamily="18" charset="0"/>
              </a:rPr>
              <a:t>2</a:t>
            </a:r>
            <a:r>
              <a:rPr lang="en-US" b="1" dirty="0">
                <a:latin typeface="Times New Roman" pitchFamily="18" charset="0"/>
                <a:cs typeface="Times New Roman" pitchFamily="18" charset="0"/>
              </a:rPr>
              <a:t>=20</a:t>
            </a:r>
            <a:r>
              <a:rPr lang="ar-SA" b="1" dirty="0">
                <a:latin typeface="Times New Roman" pitchFamily="18" charset="0"/>
                <a:cs typeface="Times New Roman" pitchFamily="18" charset="0"/>
              </a:rPr>
              <a:t> وأن </a:t>
            </a:r>
            <a:r>
              <a:rPr lang="en-US" b="1" i="1" dirty="0">
                <a:latin typeface="Times New Roman" pitchFamily="18" charset="0"/>
                <a:cs typeface="Times New Roman" pitchFamily="18" charset="0"/>
              </a:rPr>
              <a:t>Y</a:t>
            </a:r>
            <a:r>
              <a:rPr lang="en-US" b="1" i="1" baseline="-30000" dirty="0">
                <a:latin typeface="Times New Roman" pitchFamily="18" charset="0"/>
                <a:cs typeface="Times New Roman" pitchFamily="18" charset="0"/>
              </a:rPr>
              <a:t>1</a:t>
            </a:r>
            <a:r>
              <a:rPr lang="en-US" b="1" dirty="0">
                <a:latin typeface="Times New Roman" pitchFamily="18" charset="0"/>
                <a:cs typeface="Times New Roman" pitchFamily="18" charset="0"/>
              </a:rPr>
              <a:t>=14</a:t>
            </a:r>
            <a:r>
              <a:rPr lang="ar-SA" b="1" dirty="0">
                <a:latin typeface="Times New Roman" pitchFamily="18" charset="0"/>
                <a:cs typeface="Times New Roman" pitchFamily="18" charset="0"/>
              </a:rPr>
              <a:t> والميل عندئذٍ يساوي (</a:t>
            </a:r>
            <a:r>
              <a:rPr lang="en-US" b="1" dirty="0">
                <a:latin typeface="Times New Roman" pitchFamily="18" charset="0"/>
                <a:cs typeface="Times New Roman" pitchFamily="18" charset="0"/>
              </a:rPr>
              <a:t>-1.7</a:t>
            </a:r>
            <a:r>
              <a:rPr lang="ar-SA" b="1" dirty="0">
                <a:latin typeface="Times New Roman" pitchFamily="18" charset="0"/>
                <a:cs typeface="Times New Roman" pitchFamily="18" charset="0"/>
              </a:rPr>
              <a:t>). وبهذا فإن تفسير معدل الإحلال الحدي بين النواتج عند هذه النقطة يعني أن زيادة </a:t>
            </a:r>
            <a:r>
              <a:rPr lang="en-US" b="1" i="1" dirty="0">
                <a:latin typeface="Times New Roman" pitchFamily="18" charset="0"/>
                <a:cs typeface="Times New Roman" pitchFamily="18" charset="0"/>
              </a:rPr>
              <a:t>Y</a:t>
            </a:r>
            <a:r>
              <a:rPr lang="en-US" b="1" i="1" baseline="-30000" dirty="0">
                <a:latin typeface="Times New Roman" pitchFamily="18" charset="0"/>
                <a:cs typeface="Times New Roman" pitchFamily="18" charset="0"/>
              </a:rPr>
              <a:t>1</a:t>
            </a:r>
            <a:r>
              <a:rPr lang="ar-SA" b="1" dirty="0">
                <a:latin typeface="Times New Roman" pitchFamily="18" charset="0"/>
                <a:cs typeface="Times New Roman" pitchFamily="18" charset="0"/>
              </a:rPr>
              <a:t> بوحدة يمكن فقط إذا انخفضت كمية </a:t>
            </a:r>
            <a:r>
              <a:rPr lang="en-US" b="1" dirty="0">
                <a:latin typeface="Times New Roman" pitchFamily="18" charset="0"/>
                <a:cs typeface="Times New Roman" pitchFamily="18" charset="0"/>
              </a:rPr>
              <a:t>Y</a:t>
            </a:r>
            <a:r>
              <a:rPr lang="en-US" b="1" baseline="-30000" dirty="0">
                <a:latin typeface="Times New Roman" pitchFamily="18" charset="0"/>
                <a:cs typeface="Times New Roman" pitchFamily="18" charset="0"/>
              </a:rPr>
              <a:t>2</a:t>
            </a:r>
            <a:r>
              <a:rPr lang="ar-SA" b="1" dirty="0">
                <a:latin typeface="Times New Roman" pitchFamily="18" charset="0"/>
                <a:cs typeface="Times New Roman" pitchFamily="18" charset="0"/>
              </a:rPr>
              <a:t> بالقدر </a:t>
            </a:r>
            <a:r>
              <a:rPr lang="ar-SA"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1.7</a:t>
            </a:r>
            <a:r>
              <a:rPr lang="ar-SA" b="1" dirty="0" smtClean="0">
                <a:latin typeface="Times New Roman" pitchFamily="18" charset="0"/>
                <a:cs typeface="Times New Roman" pitchFamily="18" charset="0"/>
              </a:rPr>
              <a:t>) </a:t>
            </a:r>
            <a:r>
              <a:rPr lang="ar-SA" b="1" dirty="0">
                <a:latin typeface="Times New Roman" pitchFamily="18" charset="0"/>
                <a:cs typeface="Times New Roman" pitchFamily="18" charset="0"/>
              </a:rPr>
              <a:t>وحده</a:t>
            </a:r>
            <a:r>
              <a:rPr lang="en-US" b="1" dirty="0">
                <a:latin typeface="Times New Roman" pitchFamily="18" charset="0"/>
                <a:cs typeface="Times New Roman" pitchFamily="18" charset="0"/>
              </a:rPr>
              <a:t> </a:t>
            </a:r>
          </a:p>
        </p:txBody>
      </p:sp>
      <p:sp>
        <p:nvSpPr>
          <p:cNvPr id="9224" name="Rectangle 4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YE"/>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0" y="0"/>
            <a:ext cx="9144000" cy="6858000"/>
          </a:xfrm>
          <a:solidFill>
            <a:srgbClr val="FFE48F">
              <a:alpha val="48627"/>
            </a:srgbClr>
          </a:solidFill>
        </p:spPr>
        <p:txBody>
          <a:bodyPr lIns="52333" tIns="26167" rIns="52333" bIns="26167"/>
          <a:lstStyle/>
          <a:p>
            <a:pPr eaLnBrk="1" hangingPunct="1">
              <a:lnSpc>
                <a:spcPct val="150000"/>
              </a:lnSpc>
              <a:spcBef>
                <a:spcPct val="40000"/>
              </a:spcBef>
              <a:buFontTx/>
              <a:buNone/>
              <a:defRPr/>
            </a:pPr>
            <a:endParaRPr lang="ar-SA" sz="3000" dirty="0" smtClean="0">
              <a:solidFill>
                <a:srgbClr val="0000CC"/>
              </a:solidFill>
            </a:endParaRPr>
          </a:p>
          <a:p>
            <a:pPr eaLnBrk="1" hangingPunct="1">
              <a:lnSpc>
                <a:spcPct val="160000"/>
              </a:lnSpc>
              <a:spcBef>
                <a:spcPct val="60000"/>
              </a:spcBef>
              <a:buFontTx/>
              <a:buNone/>
              <a:defRPr/>
            </a:pPr>
            <a:endParaRPr lang="ar-SA" sz="3000" dirty="0" smtClean="0">
              <a:solidFill>
                <a:srgbClr val="0000CC"/>
              </a:solidFill>
            </a:endParaRPr>
          </a:p>
          <a:p>
            <a:pPr eaLnBrk="1" hangingPunct="1">
              <a:lnSpc>
                <a:spcPct val="160000"/>
              </a:lnSpc>
              <a:spcBef>
                <a:spcPct val="60000"/>
              </a:spcBef>
              <a:buFontTx/>
              <a:buNone/>
              <a:defRPr/>
            </a:pPr>
            <a:endParaRPr lang="ar-SA" sz="3000" dirty="0" smtClean="0">
              <a:solidFill>
                <a:srgbClr val="0000CC"/>
              </a:solidFill>
            </a:endParaRPr>
          </a:p>
          <a:p>
            <a:pPr eaLnBrk="1" hangingPunct="1">
              <a:lnSpc>
                <a:spcPct val="140000"/>
              </a:lnSpc>
              <a:spcBef>
                <a:spcPct val="60000"/>
              </a:spcBef>
              <a:defRPr/>
            </a:pPr>
            <a:endParaRPr lang="en-US" sz="3000" dirty="0" smtClean="0">
              <a:solidFill>
                <a:srgbClr val="0000CC"/>
              </a:solidFill>
            </a:endParaRPr>
          </a:p>
        </p:txBody>
      </p:sp>
      <p:sp>
        <p:nvSpPr>
          <p:cNvPr id="35842" name="عنصر نائب لرقم الشريحة 5"/>
          <p:cNvSpPr>
            <a:spLocks noGrp="1"/>
          </p:cNvSpPr>
          <p:nvPr>
            <p:ph type="sldNum" sz="quarter" idx="12"/>
          </p:nvPr>
        </p:nvSpPr>
        <p:spPr>
          <a:noFill/>
        </p:spPr>
        <p:txBody>
          <a:bodyPr lIns="52333" tIns="26167" rIns="52333" bIns="26167"/>
          <a:lstStyle/>
          <a:p>
            <a:pPr defTabSz="523875"/>
            <a:fld id="{FFC8792C-8044-4ECF-9D75-F845BBFD149F}" type="slidenum">
              <a:rPr lang="ar-SA" smtClean="0">
                <a:latin typeface="Arial" pitchFamily="34" charset="0"/>
              </a:rPr>
              <a:pPr defTabSz="523875"/>
              <a:t>28</a:t>
            </a:fld>
            <a:endParaRPr lang="en-US" smtClean="0">
              <a:latin typeface="Arial" pitchFamily="34" charset="0"/>
            </a:endParaRPr>
          </a:p>
        </p:txBody>
      </p:sp>
      <p:grpSp>
        <p:nvGrpSpPr>
          <p:cNvPr id="3" name="Group 11"/>
          <p:cNvGrpSpPr>
            <a:grpSpLocks noChangeAspect="1"/>
          </p:cNvGrpSpPr>
          <p:nvPr/>
        </p:nvGrpSpPr>
        <p:grpSpPr bwMode="auto">
          <a:xfrm>
            <a:off x="1219200" y="914400"/>
            <a:ext cx="7086324" cy="4058531"/>
            <a:chOff x="2235" y="7939"/>
            <a:chExt cx="8280" cy="5220"/>
          </a:xfrm>
          <a:noFill/>
        </p:grpSpPr>
        <p:sp>
          <p:nvSpPr>
            <p:cNvPr id="10" name="AutoShape 41"/>
            <p:cNvSpPr>
              <a:spLocks noChangeAspect="1" noChangeArrowheads="1" noTextEdit="1"/>
            </p:cNvSpPr>
            <p:nvPr/>
          </p:nvSpPr>
          <p:spPr bwMode="auto">
            <a:xfrm>
              <a:off x="2235" y="7939"/>
              <a:ext cx="8280" cy="5220"/>
            </a:xfrm>
            <a:prstGeom prst="rect">
              <a:avLst/>
            </a:prstGeom>
            <a:grpFill/>
            <a:ln w="12700">
              <a:solidFill>
                <a:srgbClr val="000000"/>
              </a:solidFill>
              <a:miter lim="800000"/>
              <a:headEnd/>
              <a:tailEnd/>
            </a:ln>
          </p:spPr>
          <p:txBody>
            <a:bodyPr/>
            <a:lstStyle/>
            <a:p>
              <a:pPr>
                <a:defRPr/>
              </a:pPr>
              <a:endParaRPr lang="ar-YE"/>
            </a:p>
          </p:txBody>
        </p:sp>
        <p:sp>
          <p:nvSpPr>
            <p:cNvPr id="11" name="Line 40"/>
            <p:cNvSpPr>
              <a:spLocks noChangeShapeType="1"/>
            </p:cNvSpPr>
            <p:nvPr/>
          </p:nvSpPr>
          <p:spPr bwMode="auto">
            <a:xfrm flipH="1">
              <a:off x="3780" y="8119"/>
              <a:ext cx="1" cy="4139"/>
            </a:xfrm>
            <a:prstGeom prst="line">
              <a:avLst/>
            </a:prstGeom>
            <a:grpFill/>
            <a:ln w="19050">
              <a:solidFill>
                <a:srgbClr val="000000"/>
              </a:solidFill>
              <a:round/>
              <a:headEnd type="triangle" w="med" len="med"/>
              <a:tailEnd/>
            </a:ln>
          </p:spPr>
          <p:txBody>
            <a:bodyPr/>
            <a:lstStyle/>
            <a:p>
              <a:pPr>
                <a:defRPr/>
              </a:pPr>
              <a:endParaRPr lang="ar-YE"/>
            </a:p>
          </p:txBody>
        </p:sp>
        <p:sp>
          <p:nvSpPr>
            <p:cNvPr id="12" name="Line 39"/>
            <p:cNvSpPr>
              <a:spLocks noChangeShapeType="1"/>
            </p:cNvSpPr>
            <p:nvPr/>
          </p:nvSpPr>
          <p:spPr bwMode="auto">
            <a:xfrm>
              <a:off x="3780" y="12259"/>
              <a:ext cx="4680" cy="1"/>
            </a:xfrm>
            <a:prstGeom prst="line">
              <a:avLst/>
            </a:prstGeom>
            <a:grpFill/>
            <a:ln w="19050">
              <a:solidFill>
                <a:srgbClr val="000000"/>
              </a:solidFill>
              <a:round/>
              <a:headEnd/>
              <a:tailEnd type="triangle" w="med" len="med"/>
            </a:ln>
          </p:spPr>
          <p:txBody>
            <a:bodyPr/>
            <a:lstStyle/>
            <a:p>
              <a:pPr>
                <a:defRPr/>
              </a:pPr>
              <a:endParaRPr lang="ar-YE"/>
            </a:p>
          </p:txBody>
        </p:sp>
        <p:sp>
          <p:nvSpPr>
            <p:cNvPr id="13" name="Text Box 38"/>
            <p:cNvSpPr txBox="1">
              <a:spLocks noChangeArrowheads="1"/>
            </p:cNvSpPr>
            <p:nvPr/>
          </p:nvSpPr>
          <p:spPr bwMode="auto">
            <a:xfrm>
              <a:off x="3060" y="7939"/>
              <a:ext cx="720" cy="720"/>
            </a:xfrm>
            <a:prstGeom prst="rect">
              <a:avLst/>
            </a:prstGeom>
            <a:grpFill/>
            <a:ln w="9525">
              <a:noFill/>
              <a:miter lim="800000"/>
              <a:headEnd/>
              <a:tailEnd/>
            </a:ln>
          </p:spPr>
          <p:txBody>
            <a:bodyPr/>
            <a:lstStyle/>
            <a:p>
              <a:pPr eaLnBrk="0" hangingPunct="0">
                <a:defRPr/>
              </a:pPr>
              <a:r>
                <a:rPr lang="en-US" sz="1200" i="1" dirty="0">
                  <a:ea typeface="Times New Roman" pitchFamily="18" charset="0"/>
                </a:rPr>
                <a:t>Y</a:t>
              </a:r>
              <a:r>
                <a:rPr lang="en-US" sz="1200" i="1" baseline="-30000" dirty="0">
                  <a:ea typeface="Times New Roman" pitchFamily="18" charset="0"/>
                </a:rPr>
                <a:t>2</a:t>
              </a:r>
              <a:endParaRPr lang="en-US" dirty="0"/>
            </a:p>
          </p:txBody>
        </p:sp>
        <p:sp>
          <p:nvSpPr>
            <p:cNvPr id="14" name="Text Box 37"/>
            <p:cNvSpPr txBox="1">
              <a:spLocks noChangeArrowheads="1"/>
            </p:cNvSpPr>
            <p:nvPr/>
          </p:nvSpPr>
          <p:spPr bwMode="auto">
            <a:xfrm>
              <a:off x="6300" y="8120"/>
              <a:ext cx="720" cy="719"/>
            </a:xfrm>
            <a:prstGeom prst="rect">
              <a:avLst/>
            </a:prstGeom>
            <a:grpFill/>
            <a:ln w="9525">
              <a:noFill/>
              <a:miter lim="800000"/>
              <a:headEnd/>
              <a:tailEnd/>
            </a:ln>
          </p:spPr>
          <p:txBody>
            <a:bodyPr/>
            <a:lstStyle/>
            <a:p>
              <a:pPr eaLnBrk="0" hangingPunct="0">
                <a:defRPr/>
              </a:pPr>
              <a:r>
                <a:rPr lang="en-US" sz="1200" i="1">
                  <a:ea typeface="Times New Roman" pitchFamily="18" charset="0"/>
                </a:rPr>
                <a:t>A</a:t>
              </a:r>
              <a:endParaRPr lang="en-US"/>
            </a:p>
          </p:txBody>
        </p:sp>
        <p:sp>
          <p:nvSpPr>
            <p:cNvPr id="15" name="Text Box 36"/>
            <p:cNvSpPr txBox="1">
              <a:spLocks noChangeArrowheads="1"/>
            </p:cNvSpPr>
            <p:nvPr/>
          </p:nvSpPr>
          <p:spPr bwMode="auto">
            <a:xfrm>
              <a:off x="3240" y="11359"/>
              <a:ext cx="540" cy="540"/>
            </a:xfrm>
            <a:prstGeom prst="rect">
              <a:avLst/>
            </a:prstGeom>
            <a:grpFill/>
            <a:ln w="9525">
              <a:noFill/>
              <a:miter lim="800000"/>
              <a:headEnd/>
              <a:tailEnd/>
            </a:ln>
          </p:spPr>
          <p:txBody>
            <a:bodyPr/>
            <a:lstStyle/>
            <a:p>
              <a:pPr eaLnBrk="0" hangingPunct="0">
                <a:defRPr/>
              </a:pPr>
              <a:r>
                <a:rPr lang="en-US" sz="1200">
                  <a:ea typeface="Times New Roman" pitchFamily="18" charset="0"/>
                </a:rPr>
                <a:t>10</a:t>
              </a:r>
              <a:endParaRPr lang="en-US"/>
            </a:p>
          </p:txBody>
        </p:sp>
        <p:sp>
          <p:nvSpPr>
            <p:cNvPr id="16" name="Text Box 35"/>
            <p:cNvSpPr txBox="1">
              <a:spLocks noChangeArrowheads="1"/>
            </p:cNvSpPr>
            <p:nvPr/>
          </p:nvSpPr>
          <p:spPr bwMode="auto">
            <a:xfrm>
              <a:off x="3240" y="10639"/>
              <a:ext cx="540" cy="540"/>
            </a:xfrm>
            <a:prstGeom prst="rect">
              <a:avLst/>
            </a:prstGeom>
            <a:grpFill/>
            <a:ln w="9525">
              <a:noFill/>
              <a:miter lim="800000"/>
              <a:headEnd/>
              <a:tailEnd/>
            </a:ln>
          </p:spPr>
          <p:txBody>
            <a:bodyPr/>
            <a:lstStyle/>
            <a:p>
              <a:pPr eaLnBrk="0" hangingPunct="0">
                <a:defRPr/>
              </a:pPr>
              <a:r>
                <a:rPr lang="en-US" sz="1200">
                  <a:ea typeface="Times New Roman" pitchFamily="18" charset="0"/>
                </a:rPr>
                <a:t>20</a:t>
              </a:r>
              <a:endParaRPr lang="en-US"/>
            </a:p>
          </p:txBody>
        </p:sp>
        <p:sp>
          <p:nvSpPr>
            <p:cNvPr id="17" name="Text Box 34"/>
            <p:cNvSpPr txBox="1">
              <a:spLocks noChangeArrowheads="1"/>
            </p:cNvSpPr>
            <p:nvPr/>
          </p:nvSpPr>
          <p:spPr bwMode="auto">
            <a:xfrm>
              <a:off x="3240" y="9919"/>
              <a:ext cx="540" cy="540"/>
            </a:xfrm>
            <a:prstGeom prst="rect">
              <a:avLst/>
            </a:prstGeom>
            <a:grpFill/>
            <a:ln w="9525">
              <a:noFill/>
              <a:miter lim="800000"/>
              <a:headEnd/>
              <a:tailEnd/>
            </a:ln>
          </p:spPr>
          <p:txBody>
            <a:bodyPr/>
            <a:lstStyle/>
            <a:p>
              <a:pPr eaLnBrk="0" hangingPunct="0">
                <a:defRPr/>
              </a:pPr>
              <a:r>
                <a:rPr lang="en-US" sz="1200">
                  <a:ea typeface="Times New Roman" pitchFamily="18" charset="0"/>
                </a:rPr>
                <a:t>30</a:t>
              </a:r>
              <a:endParaRPr lang="en-US"/>
            </a:p>
          </p:txBody>
        </p:sp>
        <p:sp>
          <p:nvSpPr>
            <p:cNvPr id="18" name="Text Box 33"/>
            <p:cNvSpPr txBox="1">
              <a:spLocks noChangeArrowheads="1"/>
            </p:cNvSpPr>
            <p:nvPr/>
          </p:nvSpPr>
          <p:spPr bwMode="auto">
            <a:xfrm>
              <a:off x="3240" y="9199"/>
              <a:ext cx="540" cy="540"/>
            </a:xfrm>
            <a:prstGeom prst="rect">
              <a:avLst/>
            </a:prstGeom>
            <a:grpFill/>
            <a:ln w="9525">
              <a:noFill/>
              <a:miter lim="800000"/>
              <a:headEnd/>
              <a:tailEnd/>
            </a:ln>
          </p:spPr>
          <p:txBody>
            <a:bodyPr/>
            <a:lstStyle/>
            <a:p>
              <a:pPr eaLnBrk="0" hangingPunct="0">
                <a:defRPr/>
              </a:pPr>
              <a:r>
                <a:rPr lang="en-US" sz="1200">
                  <a:ea typeface="Times New Roman" pitchFamily="18" charset="0"/>
                </a:rPr>
                <a:t>40</a:t>
              </a:r>
              <a:endParaRPr lang="en-US"/>
            </a:p>
          </p:txBody>
        </p:sp>
        <p:sp>
          <p:nvSpPr>
            <p:cNvPr id="19" name="Text Box 32"/>
            <p:cNvSpPr txBox="1">
              <a:spLocks noChangeArrowheads="1"/>
            </p:cNvSpPr>
            <p:nvPr/>
          </p:nvSpPr>
          <p:spPr bwMode="auto">
            <a:xfrm>
              <a:off x="3240" y="8479"/>
              <a:ext cx="540" cy="540"/>
            </a:xfrm>
            <a:prstGeom prst="rect">
              <a:avLst/>
            </a:prstGeom>
            <a:grpFill/>
            <a:ln w="9525">
              <a:noFill/>
              <a:miter lim="800000"/>
              <a:headEnd/>
              <a:tailEnd/>
            </a:ln>
          </p:spPr>
          <p:txBody>
            <a:bodyPr/>
            <a:lstStyle/>
            <a:p>
              <a:pPr eaLnBrk="0" hangingPunct="0">
                <a:defRPr/>
              </a:pPr>
              <a:r>
                <a:rPr lang="en-US" sz="1200">
                  <a:ea typeface="Times New Roman" pitchFamily="18" charset="0"/>
                </a:rPr>
                <a:t>50</a:t>
              </a:r>
              <a:endParaRPr lang="en-US"/>
            </a:p>
          </p:txBody>
        </p:sp>
        <p:sp>
          <p:nvSpPr>
            <p:cNvPr id="20" name="Text Box 31"/>
            <p:cNvSpPr txBox="1">
              <a:spLocks noChangeArrowheads="1"/>
            </p:cNvSpPr>
            <p:nvPr/>
          </p:nvSpPr>
          <p:spPr bwMode="auto">
            <a:xfrm>
              <a:off x="3240" y="12259"/>
              <a:ext cx="540" cy="540"/>
            </a:xfrm>
            <a:prstGeom prst="rect">
              <a:avLst/>
            </a:prstGeom>
            <a:grpFill/>
            <a:ln w="9525">
              <a:noFill/>
              <a:miter lim="800000"/>
              <a:headEnd/>
              <a:tailEnd/>
            </a:ln>
          </p:spPr>
          <p:txBody>
            <a:bodyPr/>
            <a:lstStyle/>
            <a:p>
              <a:pPr eaLnBrk="0" hangingPunct="0">
                <a:defRPr/>
              </a:pPr>
              <a:r>
                <a:rPr lang="en-US" sz="1200">
                  <a:ea typeface="Times New Roman" pitchFamily="18" charset="0"/>
                </a:rPr>
                <a:t>0</a:t>
              </a:r>
              <a:endParaRPr lang="en-US"/>
            </a:p>
          </p:txBody>
        </p:sp>
        <p:sp>
          <p:nvSpPr>
            <p:cNvPr id="21" name="Text Box 30"/>
            <p:cNvSpPr txBox="1">
              <a:spLocks noChangeArrowheads="1"/>
            </p:cNvSpPr>
            <p:nvPr/>
          </p:nvSpPr>
          <p:spPr bwMode="auto">
            <a:xfrm>
              <a:off x="6660" y="9019"/>
              <a:ext cx="2520" cy="720"/>
            </a:xfrm>
            <a:prstGeom prst="rect">
              <a:avLst/>
            </a:prstGeom>
            <a:grpFill/>
            <a:ln w="9525">
              <a:noFill/>
              <a:miter lim="800000"/>
              <a:headEnd/>
              <a:tailEnd/>
            </a:ln>
          </p:spPr>
          <p:txBody>
            <a:bodyPr/>
            <a:lstStyle/>
            <a:p>
              <a:pPr algn="ctr" eaLnBrk="0" hangingPunct="0">
                <a:defRPr/>
              </a:pPr>
              <a:r>
                <a:rPr lang="en-US" i="1" dirty="0">
                  <a:ea typeface="Times New Roman" pitchFamily="18" charset="0"/>
                </a:rPr>
                <a:t>MRPS</a:t>
              </a:r>
              <a:r>
                <a:rPr lang="en-US" i="1" baseline="-30000" dirty="0">
                  <a:ea typeface="Times New Roman" pitchFamily="18" charset="0"/>
                </a:rPr>
                <a:t>Y1Y2</a:t>
              </a:r>
              <a:r>
                <a:rPr lang="en-US" baseline="-30000" dirty="0">
                  <a:ea typeface="Times New Roman" pitchFamily="18" charset="0"/>
                </a:rPr>
                <a:t>=-</a:t>
              </a:r>
              <a:r>
                <a:rPr lang="en-US" dirty="0">
                  <a:ea typeface="Times New Roman" pitchFamily="18" charset="0"/>
                </a:rPr>
                <a:t>1.5</a:t>
              </a:r>
              <a:endParaRPr lang="en-US" dirty="0"/>
            </a:p>
          </p:txBody>
        </p:sp>
        <p:sp>
          <p:nvSpPr>
            <p:cNvPr id="22" name="Text Box 29"/>
            <p:cNvSpPr txBox="1">
              <a:spLocks noChangeArrowheads="1"/>
            </p:cNvSpPr>
            <p:nvPr/>
          </p:nvSpPr>
          <p:spPr bwMode="auto">
            <a:xfrm>
              <a:off x="5940" y="9739"/>
              <a:ext cx="720" cy="540"/>
            </a:xfrm>
            <a:prstGeom prst="rect">
              <a:avLst/>
            </a:prstGeom>
            <a:grpFill/>
            <a:ln w="9525">
              <a:noFill/>
              <a:miter lim="800000"/>
              <a:headEnd/>
              <a:tailEnd/>
            </a:ln>
          </p:spPr>
          <p:txBody>
            <a:bodyPr/>
            <a:lstStyle/>
            <a:p>
              <a:pPr eaLnBrk="0" hangingPunct="0">
                <a:defRPr/>
              </a:pPr>
              <a:r>
                <a:rPr lang="en-US" sz="1200" i="1">
                  <a:ea typeface="Times New Roman" pitchFamily="18" charset="0"/>
                </a:rPr>
                <a:t>ΔY</a:t>
              </a:r>
              <a:r>
                <a:rPr lang="en-US" sz="1200" i="1" baseline="-30000">
                  <a:ea typeface="Times New Roman" pitchFamily="18" charset="0"/>
                </a:rPr>
                <a:t>1</a:t>
              </a:r>
              <a:endParaRPr lang="en-US"/>
            </a:p>
          </p:txBody>
        </p:sp>
        <p:sp>
          <p:nvSpPr>
            <p:cNvPr id="23" name="Text Box 28"/>
            <p:cNvSpPr txBox="1">
              <a:spLocks noChangeArrowheads="1"/>
            </p:cNvSpPr>
            <p:nvPr/>
          </p:nvSpPr>
          <p:spPr bwMode="auto">
            <a:xfrm>
              <a:off x="5940" y="12259"/>
              <a:ext cx="720" cy="384"/>
            </a:xfrm>
            <a:prstGeom prst="rect">
              <a:avLst/>
            </a:prstGeom>
            <a:grpFill/>
            <a:ln w="9525">
              <a:noFill/>
              <a:miter lim="800000"/>
              <a:headEnd/>
              <a:tailEnd/>
            </a:ln>
          </p:spPr>
          <p:txBody>
            <a:bodyPr/>
            <a:lstStyle/>
            <a:p>
              <a:pPr eaLnBrk="0" hangingPunct="0">
                <a:defRPr/>
              </a:pPr>
              <a:r>
                <a:rPr lang="en-US" sz="1200" dirty="0" smtClean="0">
                  <a:ea typeface="Times New Roman" pitchFamily="18" charset="0"/>
                </a:rPr>
                <a:t>20</a:t>
              </a:r>
              <a:endParaRPr lang="ar-SA" dirty="0"/>
            </a:p>
          </p:txBody>
        </p:sp>
        <p:sp>
          <p:nvSpPr>
            <p:cNvPr id="24" name="Text Box 27"/>
            <p:cNvSpPr txBox="1">
              <a:spLocks noChangeArrowheads="1"/>
            </p:cNvSpPr>
            <p:nvPr/>
          </p:nvSpPr>
          <p:spPr bwMode="auto">
            <a:xfrm>
              <a:off x="7380" y="12259"/>
              <a:ext cx="540" cy="540"/>
            </a:xfrm>
            <a:prstGeom prst="rect">
              <a:avLst/>
            </a:prstGeom>
            <a:grpFill/>
            <a:ln w="9525">
              <a:noFill/>
              <a:miter lim="800000"/>
              <a:headEnd/>
              <a:tailEnd/>
            </a:ln>
          </p:spPr>
          <p:txBody>
            <a:bodyPr/>
            <a:lstStyle/>
            <a:p>
              <a:pPr eaLnBrk="0" hangingPunct="0">
                <a:defRPr/>
              </a:pPr>
              <a:r>
                <a:rPr lang="en-US" sz="1200">
                  <a:ea typeface="Times New Roman" pitchFamily="18" charset="0"/>
                </a:rPr>
                <a:t>30</a:t>
              </a:r>
              <a:endParaRPr lang="en-US"/>
            </a:p>
          </p:txBody>
        </p:sp>
        <p:sp>
          <p:nvSpPr>
            <p:cNvPr id="25" name="Text Box 26"/>
            <p:cNvSpPr txBox="1">
              <a:spLocks noChangeArrowheads="1"/>
            </p:cNvSpPr>
            <p:nvPr/>
          </p:nvSpPr>
          <p:spPr bwMode="auto">
            <a:xfrm>
              <a:off x="8100" y="12079"/>
              <a:ext cx="1080" cy="540"/>
            </a:xfrm>
            <a:prstGeom prst="rect">
              <a:avLst/>
            </a:prstGeom>
            <a:grpFill/>
            <a:ln w="9525">
              <a:noFill/>
              <a:miter lim="800000"/>
              <a:headEnd/>
              <a:tailEnd/>
            </a:ln>
          </p:spPr>
          <p:txBody>
            <a:bodyPr/>
            <a:lstStyle/>
            <a:p>
              <a:pPr eaLnBrk="0" hangingPunct="0">
                <a:defRPr/>
              </a:pPr>
              <a:r>
                <a:rPr lang="en-US" sz="1200" i="1" dirty="0">
                  <a:ea typeface="Times New Roman" pitchFamily="18" charset="0"/>
                </a:rPr>
                <a:t>Y</a:t>
              </a:r>
              <a:r>
                <a:rPr lang="en-US" sz="1200" i="1" baseline="-30000" dirty="0">
                  <a:ea typeface="Times New Roman" pitchFamily="18" charset="0"/>
                </a:rPr>
                <a:t>1</a:t>
              </a:r>
              <a:endParaRPr lang="en-US" dirty="0"/>
            </a:p>
          </p:txBody>
        </p:sp>
        <p:sp>
          <p:nvSpPr>
            <p:cNvPr id="26" name="Arc 25"/>
            <p:cNvSpPr>
              <a:spLocks/>
            </p:cNvSpPr>
            <p:nvPr/>
          </p:nvSpPr>
          <p:spPr bwMode="auto">
            <a:xfrm>
              <a:off x="3780" y="9559"/>
              <a:ext cx="2700" cy="2675"/>
            </a:xfrm>
            <a:custGeom>
              <a:avLst/>
              <a:gdLst>
                <a:gd name="G0" fmla="+- 0 0 0"/>
                <a:gd name="G1" fmla="+- 21600 0 0"/>
                <a:gd name="G2" fmla="+- 21600 0 0"/>
                <a:gd name="T0" fmla="*/ 0 w 21600"/>
                <a:gd name="T1" fmla="*/ 0 h 26746"/>
                <a:gd name="T2" fmla="*/ 20978 w 21600"/>
                <a:gd name="T3" fmla="*/ 26746 h 26746"/>
                <a:gd name="T4" fmla="*/ 0 w 21600"/>
                <a:gd name="T5" fmla="*/ 21600 h 26746"/>
              </a:gdLst>
              <a:ahLst/>
              <a:cxnLst>
                <a:cxn ang="0">
                  <a:pos x="T0" y="T1"/>
                </a:cxn>
                <a:cxn ang="0">
                  <a:pos x="T2" y="T3"/>
                </a:cxn>
                <a:cxn ang="0">
                  <a:pos x="T4" y="T5"/>
                </a:cxn>
              </a:cxnLst>
              <a:rect l="0" t="0" r="r" b="b"/>
              <a:pathLst>
                <a:path w="21600" h="26746" fill="none" extrusionOk="0">
                  <a:moveTo>
                    <a:pt x="-1" y="0"/>
                  </a:moveTo>
                  <a:cubicBezTo>
                    <a:pt x="11929" y="0"/>
                    <a:pt x="21600" y="9670"/>
                    <a:pt x="21600" y="21600"/>
                  </a:cubicBezTo>
                  <a:cubicBezTo>
                    <a:pt x="21600" y="23334"/>
                    <a:pt x="21391" y="25061"/>
                    <a:pt x="20978" y="26746"/>
                  </a:cubicBezTo>
                </a:path>
                <a:path w="21600" h="26746" stroke="0" extrusionOk="0">
                  <a:moveTo>
                    <a:pt x="-1" y="0"/>
                  </a:moveTo>
                  <a:cubicBezTo>
                    <a:pt x="11929" y="0"/>
                    <a:pt x="21600" y="9670"/>
                    <a:pt x="21600" y="21600"/>
                  </a:cubicBezTo>
                  <a:cubicBezTo>
                    <a:pt x="21600" y="23334"/>
                    <a:pt x="21391" y="25061"/>
                    <a:pt x="20978" y="26746"/>
                  </a:cubicBezTo>
                  <a:lnTo>
                    <a:pt x="0" y="21600"/>
                  </a:lnTo>
                  <a:close/>
                </a:path>
              </a:pathLst>
            </a:custGeom>
            <a:grpFill/>
            <a:ln w="15875">
              <a:solidFill>
                <a:srgbClr val="800000"/>
              </a:solidFill>
              <a:round/>
              <a:headEnd type="oval" w="med" len="med"/>
              <a:tailEnd type="oval" w="med" len="med"/>
            </a:ln>
          </p:spPr>
          <p:txBody>
            <a:bodyPr/>
            <a:lstStyle/>
            <a:p>
              <a:pPr>
                <a:defRPr/>
              </a:pPr>
              <a:endParaRPr lang="ar-YE"/>
            </a:p>
          </p:txBody>
        </p:sp>
        <p:sp>
          <p:nvSpPr>
            <p:cNvPr id="27" name="Arc 24"/>
            <p:cNvSpPr>
              <a:spLocks/>
            </p:cNvSpPr>
            <p:nvPr/>
          </p:nvSpPr>
          <p:spPr bwMode="auto">
            <a:xfrm>
              <a:off x="3816" y="8685"/>
              <a:ext cx="3780" cy="350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pFill/>
            <a:ln w="15875">
              <a:solidFill>
                <a:srgbClr val="000080"/>
              </a:solidFill>
              <a:round/>
              <a:headEnd type="oval" w="med" len="med"/>
              <a:tailEnd type="oval" w="med" len="med"/>
            </a:ln>
          </p:spPr>
          <p:txBody>
            <a:bodyPr/>
            <a:lstStyle/>
            <a:p>
              <a:pPr>
                <a:defRPr/>
              </a:pPr>
              <a:endParaRPr lang="ar-YE"/>
            </a:p>
          </p:txBody>
        </p:sp>
        <p:sp>
          <p:nvSpPr>
            <p:cNvPr id="28" name="Line 23"/>
            <p:cNvSpPr>
              <a:spLocks noChangeShapeType="1"/>
            </p:cNvSpPr>
            <p:nvPr/>
          </p:nvSpPr>
          <p:spPr bwMode="auto">
            <a:xfrm>
              <a:off x="4500" y="8839"/>
              <a:ext cx="2340" cy="2520"/>
            </a:xfrm>
            <a:prstGeom prst="line">
              <a:avLst/>
            </a:prstGeom>
            <a:grpFill/>
            <a:ln w="9525">
              <a:solidFill>
                <a:srgbClr val="000000"/>
              </a:solidFill>
              <a:prstDash val="dash"/>
              <a:round/>
              <a:headEnd/>
              <a:tailEnd/>
            </a:ln>
          </p:spPr>
          <p:txBody>
            <a:bodyPr/>
            <a:lstStyle/>
            <a:p>
              <a:pPr>
                <a:defRPr/>
              </a:pPr>
              <a:endParaRPr lang="ar-YE"/>
            </a:p>
          </p:txBody>
        </p:sp>
        <p:sp>
          <p:nvSpPr>
            <p:cNvPr id="29" name="Line 22"/>
            <p:cNvSpPr>
              <a:spLocks noChangeShapeType="1"/>
            </p:cNvSpPr>
            <p:nvPr/>
          </p:nvSpPr>
          <p:spPr bwMode="auto">
            <a:xfrm flipH="1">
              <a:off x="5040" y="11179"/>
              <a:ext cx="1620" cy="0"/>
            </a:xfrm>
            <a:prstGeom prst="line">
              <a:avLst/>
            </a:prstGeom>
            <a:grpFill/>
            <a:ln w="9525" cap="rnd">
              <a:solidFill>
                <a:srgbClr val="000000"/>
              </a:solidFill>
              <a:prstDash val="sysDot"/>
              <a:round/>
              <a:headEnd/>
              <a:tailEnd/>
            </a:ln>
          </p:spPr>
          <p:txBody>
            <a:bodyPr/>
            <a:lstStyle/>
            <a:p>
              <a:pPr>
                <a:defRPr/>
              </a:pPr>
              <a:endParaRPr lang="ar-YE"/>
            </a:p>
          </p:txBody>
        </p:sp>
        <p:sp>
          <p:nvSpPr>
            <p:cNvPr id="30" name="Line 21"/>
            <p:cNvSpPr>
              <a:spLocks noChangeShapeType="1"/>
            </p:cNvSpPr>
            <p:nvPr/>
          </p:nvSpPr>
          <p:spPr bwMode="auto">
            <a:xfrm>
              <a:off x="5040" y="9379"/>
              <a:ext cx="1" cy="1800"/>
            </a:xfrm>
            <a:prstGeom prst="line">
              <a:avLst/>
            </a:prstGeom>
            <a:grpFill/>
            <a:ln w="9525" cap="rnd">
              <a:solidFill>
                <a:srgbClr val="000000"/>
              </a:solidFill>
              <a:prstDash val="sysDot"/>
              <a:round/>
              <a:headEnd/>
              <a:tailEnd/>
            </a:ln>
          </p:spPr>
          <p:txBody>
            <a:bodyPr/>
            <a:lstStyle/>
            <a:p>
              <a:pPr>
                <a:defRPr/>
              </a:pPr>
              <a:endParaRPr lang="ar-YE"/>
            </a:p>
          </p:txBody>
        </p:sp>
        <p:sp>
          <p:nvSpPr>
            <p:cNvPr id="31" name="Line 20"/>
            <p:cNvSpPr>
              <a:spLocks noChangeShapeType="1"/>
            </p:cNvSpPr>
            <p:nvPr/>
          </p:nvSpPr>
          <p:spPr bwMode="auto">
            <a:xfrm flipH="1">
              <a:off x="5940" y="10459"/>
              <a:ext cx="2340" cy="0"/>
            </a:xfrm>
            <a:prstGeom prst="line">
              <a:avLst/>
            </a:prstGeom>
            <a:grpFill/>
            <a:ln w="9525">
              <a:solidFill>
                <a:srgbClr val="000000"/>
              </a:solidFill>
              <a:round/>
              <a:headEnd/>
              <a:tailEnd type="triangle" w="med" len="med"/>
            </a:ln>
          </p:spPr>
          <p:txBody>
            <a:bodyPr/>
            <a:lstStyle/>
            <a:p>
              <a:pPr>
                <a:defRPr/>
              </a:pPr>
              <a:endParaRPr lang="ar-YE"/>
            </a:p>
          </p:txBody>
        </p:sp>
        <p:sp>
          <p:nvSpPr>
            <p:cNvPr id="32" name="Text Box 19"/>
            <p:cNvSpPr txBox="1">
              <a:spLocks noChangeArrowheads="1"/>
            </p:cNvSpPr>
            <p:nvPr/>
          </p:nvSpPr>
          <p:spPr bwMode="auto">
            <a:xfrm>
              <a:off x="7200" y="9919"/>
              <a:ext cx="2160" cy="540"/>
            </a:xfrm>
            <a:prstGeom prst="rect">
              <a:avLst/>
            </a:prstGeom>
            <a:grpFill/>
            <a:ln w="9525">
              <a:noFill/>
              <a:miter lim="800000"/>
              <a:headEnd/>
              <a:tailEnd/>
            </a:ln>
          </p:spPr>
          <p:txBody>
            <a:bodyPr/>
            <a:lstStyle/>
            <a:p>
              <a:pPr algn="ctr" eaLnBrk="0" hangingPunct="0">
                <a:defRPr/>
              </a:pPr>
              <a:r>
                <a:rPr lang="en-US" sz="1200" i="1">
                  <a:ea typeface="Times New Roman" pitchFamily="18" charset="0"/>
                </a:rPr>
                <a:t>MRPS</a:t>
              </a:r>
              <a:r>
                <a:rPr lang="en-US" sz="1200" i="1" baseline="-30000">
                  <a:ea typeface="Times New Roman" pitchFamily="18" charset="0"/>
                </a:rPr>
                <a:t>Y1Y2</a:t>
              </a:r>
              <a:r>
                <a:rPr lang="en-US" sz="1200">
                  <a:ea typeface="Times New Roman" pitchFamily="18" charset="0"/>
                </a:rPr>
                <a:t>=-1.7</a:t>
              </a:r>
              <a:endParaRPr lang="en-US"/>
            </a:p>
          </p:txBody>
        </p:sp>
        <p:sp>
          <p:nvSpPr>
            <p:cNvPr id="33" name="Text Box 18"/>
            <p:cNvSpPr txBox="1">
              <a:spLocks noChangeArrowheads="1"/>
            </p:cNvSpPr>
            <p:nvPr/>
          </p:nvSpPr>
          <p:spPr bwMode="auto">
            <a:xfrm>
              <a:off x="5400" y="11179"/>
              <a:ext cx="720" cy="540"/>
            </a:xfrm>
            <a:prstGeom prst="rect">
              <a:avLst/>
            </a:prstGeom>
            <a:grpFill/>
            <a:ln w="9525">
              <a:noFill/>
              <a:miter lim="800000"/>
              <a:headEnd/>
              <a:tailEnd/>
            </a:ln>
          </p:spPr>
          <p:txBody>
            <a:bodyPr/>
            <a:lstStyle/>
            <a:p>
              <a:pPr eaLnBrk="0" hangingPunct="0">
                <a:defRPr/>
              </a:pPr>
              <a:r>
                <a:rPr lang="en-US" sz="1200" i="1" dirty="0">
                  <a:ea typeface="Times New Roman" pitchFamily="18" charset="0"/>
                </a:rPr>
                <a:t>ΔY</a:t>
              </a:r>
              <a:r>
                <a:rPr lang="en-US" sz="1200" i="1" baseline="-30000" dirty="0">
                  <a:ea typeface="Times New Roman" pitchFamily="18" charset="0"/>
                </a:rPr>
                <a:t>1</a:t>
              </a:r>
              <a:endParaRPr lang="en-US" dirty="0"/>
            </a:p>
          </p:txBody>
        </p:sp>
        <p:sp>
          <p:nvSpPr>
            <p:cNvPr id="34" name="Text Box 17"/>
            <p:cNvSpPr txBox="1">
              <a:spLocks noChangeArrowheads="1"/>
            </p:cNvSpPr>
            <p:nvPr/>
          </p:nvSpPr>
          <p:spPr bwMode="auto">
            <a:xfrm>
              <a:off x="4320" y="10099"/>
              <a:ext cx="720" cy="720"/>
            </a:xfrm>
            <a:prstGeom prst="rect">
              <a:avLst/>
            </a:prstGeom>
            <a:grpFill/>
            <a:ln w="9525">
              <a:noFill/>
              <a:miter lim="800000"/>
              <a:headEnd/>
              <a:tailEnd/>
            </a:ln>
          </p:spPr>
          <p:txBody>
            <a:bodyPr/>
            <a:lstStyle/>
            <a:p>
              <a:pPr eaLnBrk="0" hangingPunct="0">
                <a:defRPr/>
              </a:pPr>
              <a:r>
                <a:rPr lang="en-US" sz="1200" i="1">
                  <a:ea typeface="Times New Roman" pitchFamily="18" charset="0"/>
                </a:rPr>
                <a:t>ΔY</a:t>
              </a:r>
              <a:r>
                <a:rPr lang="en-US" sz="1200" i="1" baseline="-30000">
                  <a:ea typeface="Times New Roman" pitchFamily="18" charset="0"/>
                </a:rPr>
                <a:t>2</a:t>
              </a:r>
              <a:endParaRPr lang="en-US"/>
            </a:p>
          </p:txBody>
        </p:sp>
        <p:sp>
          <p:nvSpPr>
            <p:cNvPr id="35" name="Line 16"/>
            <p:cNvSpPr>
              <a:spLocks noChangeShapeType="1"/>
            </p:cNvSpPr>
            <p:nvPr/>
          </p:nvSpPr>
          <p:spPr bwMode="auto">
            <a:xfrm>
              <a:off x="5760" y="9199"/>
              <a:ext cx="0" cy="540"/>
            </a:xfrm>
            <a:prstGeom prst="line">
              <a:avLst/>
            </a:prstGeom>
            <a:grpFill/>
            <a:ln w="9525" cap="rnd">
              <a:solidFill>
                <a:srgbClr val="000000"/>
              </a:solidFill>
              <a:prstDash val="sysDot"/>
              <a:round/>
              <a:headEnd/>
              <a:tailEnd/>
            </a:ln>
          </p:spPr>
          <p:txBody>
            <a:bodyPr/>
            <a:lstStyle/>
            <a:p>
              <a:pPr>
                <a:defRPr/>
              </a:pPr>
              <a:endParaRPr lang="ar-YE"/>
            </a:p>
          </p:txBody>
        </p:sp>
        <p:sp>
          <p:nvSpPr>
            <p:cNvPr id="36" name="Line 15"/>
            <p:cNvSpPr>
              <a:spLocks noChangeShapeType="1"/>
            </p:cNvSpPr>
            <p:nvPr/>
          </p:nvSpPr>
          <p:spPr bwMode="auto">
            <a:xfrm>
              <a:off x="5760" y="9739"/>
              <a:ext cx="720" cy="0"/>
            </a:xfrm>
            <a:prstGeom prst="line">
              <a:avLst/>
            </a:prstGeom>
            <a:grpFill/>
            <a:ln w="9525" cap="rnd">
              <a:solidFill>
                <a:srgbClr val="000000"/>
              </a:solidFill>
              <a:prstDash val="sysDot"/>
              <a:round/>
              <a:headEnd/>
              <a:tailEnd/>
            </a:ln>
          </p:spPr>
          <p:txBody>
            <a:bodyPr/>
            <a:lstStyle/>
            <a:p>
              <a:pPr>
                <a:defRPr/>
              </a:pPr>
              <a:endParaRPr lang="ar-YE"/>
            </a:p>
          </p:txBody>
        </p:sp>
        <p:sp>
          <p:nvSpPr>
            <p:cNvPr id="37" name="Line 14"/>
            <p:cNvSpPr>
              <a:spLocks noChangeShapeType="1"/>
            </p:cNvSpPr>
            <p:nvPr/>
          </p:nvSpPr>
          <p:spPr bwMode="auto">
            <a:xfrm flipH="1">
              <a:off x="6120" y="9379"/>
              <a:ext cx="900" cy="1"/>
            </a:xfrm>
            <a:prstGeom prst="line">
              <a:avLst/>
            </a:prstGeom>
            <a:grpFill/>
            <a:ln w="9525">
              <a:solidFill>
                <a:srgbClr val="000000"/>
              </a:solidFill>
              <a:round/>
              <a:headEnd/>
              <a:tailEnd type="triangle" w="med" len="med"/>
            </a:ln>
          </p:spPr>
          <p:txBody>
            <a:bodyPr/>
            <a:lstStyle/>
            <a:p>
              <a:pPr>
                <a:defRPr/>
              </a:pPr>
              <a:endParaRPr lang="ar-YE"/>
            </a:p>
          </p:txBody>
        </p:sp>
        <p:sp>
          <p:nvSpPr>
            <p:cNvPr id="38" name="Text Box 13"/>
            <p:cNvSpPr txBox="1">
              <a:spLocks noChangeArrowheads="1"/>
            </p:cNvSpPr>
            <p:nvPr/>
          </p:nvSpPr>
          <p:spPr bwMode="auto">
            <a:xfrm>
              <a:off x="5220" y="9199"/>
              <a:ext cx="720" cy="540"/>
            </a:xfrm>
            <a:prstGeom prst="rect">
              <a:avLst/>
            </a:prstGeom>
            <a:grpFill/>
            <a:ln w="9525">
              <a:noFill/>
              <a:miter lim="800000"/>
              <a:headEnd/>
              <a:tailEnd/>
            </a:ln>
          </p:spPr>
          <p:txBody>
            <a:bodyPr/>
            <a:lstStyle/>
            <a:p>
              <a:pPr eaLnBrk="0" hangingPunct="0">
                <a:defRPr/>
              </a:pPr>
              <a:r>
                <a:rPr lang="en-US" sz="1600" i="1" dirty="0">
                  <a:ea typeface="Times New Roman" pitchFamily="18" charset="0"/>
                </a:rPr>
                <a:t>ΔY</a:t>
              </a:r>
              <a:r>
                <a:rPr lang="en-US" sz="1600" i="1" baseline="-30000" dirty="0">
                  <a:ea typeface="Times New Roman" pitchFamily="18" charset="0"/>
                </a:rPr>
                <a:t>2</a:t>
              </a:r>
              <a:endParaRPr lang="en-US" sz="1600" dirty="0"/>
            </a:p>
          </p:txBody>
        </p:sp>
        <p:sp>
          <p:nvSpPr>
            <p:cNvPr id="39" name="Text Box 12"/>
            <p:cNvSpPr txBox="1">
              <a:spLocks noChangeArrowheads="1"/>
            </p:cNvSpPr>
            <p:nvPr/>
          </p:nvSpPr>
          <p:spPr bwMode="auto">
            <a:xfrm>
              <a:off x="3600" y="12619"/>
              <a:ext cx="4860" cy="540"/>
            </a:xfrm>
            <a:prstGeom prst="rect">
              <a:avLst/>
            </a:prstGeom>
            <a:grpFill/>
            <a:ln w="9525">
              <a:noFill/>
              <a:miter lim="800000"/>
              <a:headEnd/>
              <a:tailEnd/>
            </a:ln>
          </p:spPr>
          <p:txBody>
            <a:bodyPr/>
            <a:lstStyle/>
            <a:p>
              <a:pPr algn="ctr" eaLnBrk="0" hangingPunct="0">
                <a:defRPr/>
              </a:pPr>
              <a:r>
                <a:rPr lang="ar-SA" sz="1600" b="1" dirty="0">
                  <a:ea typeface="Times New Roman" pitchFamily="18" charset="0"/>
                </a:rPr>
                <a:t>شكل رقم </a:t>
              </a:r>
              <a:r>
                <a:rPr lang="ar-SA" sz="1600" b="1" dirty="0" smtClean="0">
                  <a:ea typeface="Times New Roman" pitchFamily="18" charset="0"/>
                </a:rPr>
                <a:t>(</a:t>
              </a:r>
              <a:r>
                <a:rPr lang="en-US" sz="1600" b="1" dirty="0" smtClean="0">
                  <a:ea typeface="Times New Roman" pitchFamily="18" charset="0"/>
                </a:rPr>
                <a:t>10-7</a:t>
              </a:r>
              <a:r>
                <a:rPr lang="ar-SA" sz="1600" b="1" dirty="0" smtClean="0">
                  <a:ea typeface="Times New Roman" pitchFamily="18" charset="0"/>
                </a:rPr>
                <a:t>) </a:t>
              </a:r>
              <a:r>
                <a:rPr lang="ar-SA" sz="1600" b="1" dirty="0">
                  <a:ea typeface="Times New Roman" pitchFamily="18" charset="0"/>
                </a:rPr>
                <a:t>معدل الإحلال الحدي للناتجين</a:t>
              </a:r>
              <a:endParaRPr lang="ar-SA" sz="1600" dirty="0"/>
            </a:p>
          </p:txBody>
        </p:sp>
      </p:grpSp>
      <p:sp>
        <p:nvSpPr>
          <p:cNvPr id="2" name="Rectangle 8"/>
          <p:cNvSpPr>
            <a:spLocks noChangeArrowheads="1"/>
          </p:cNvSpPr>
          <p:nvPr/>
        </p:nvSpPr>
        <p:spPr bwMode="auto">
          <a:xfrm>
            <a:off x="304800" y="5181600"/>
            <a:ext cx="8534400" cy="1200329"/>
          </a:xfrm>
          <a:prstGeom prst="rect">
            <a:avLst/>
          </a:prstGeom>
          <a:solidFill>
            <a:srgbClr val="FFDE75"/>
          </a:solidFill>
          <a:ln w="9525">
            <a:noFill/>
            <a:miter lim="800000"/>
            <a:headEnd/>
            <a:tailEnd/>
          </a:ln>
          <a:effectLst/>
        </p:spPr>
        <p:txBody>
          <a:bodyPr wrap="square" anchor="ctr">
            <a:spAutoFit/>
          </a:bodyPr>
          <a:lstStyle/>
          <a:p>
            <a:pPr algn="justLow" eaLnBrk="0" hangingPunct="0">
              <a:defRPr/>
            </a:pPr>
            <a:r>
              <a:rPr lang="ar-SA" sz="1600" b="1" dirty="0">
                <a:solidFill>
                  <a:schemeClr val="tx2">
                    <a:lumMod val="50000"/>
                  </a:schemeClr>
                </a:solidFill>
                <a:latin typeface="Times New Roman" pitchFamily="18" charset="0"/>
                <a:cs typeface="Times New Roman" pitchFamily="18" charset="0"/>
              </a:rPr>
              <a:t>هذا ويلاحظ أن </a:t>
            </a:r>
            <a:r>
              <a:rPr lang="en-US" sz="1600" b="1" i="1" dirty="0">
                <a:solidFill>
                  <a:schemeClr val="tx2">
                    <a:lumMod val="50000"/>
                  </a:schemeClr>
                </a:solidFill>
                <a:latin typeface="Times New Roman" pitchFamily="18" charset="0"/>
                <a:cs typeface="Times New Roman" pitchFamily="18" charset="0"/>
              </a:rPr>
              <a:t>MRPS</a:t>
            </a:r>
            <a:r>
              <a:rPr lang="ar-SA" sz="1600" b="1" dirty="0">
                <a:solidFill>
                  <a:schemeClr val="tx2">
                    <a:lumMod val="50000"/>
                  </a:schemeClr>
                </a:solidFill>
                <a:latin typeface="Times New Roman" pitchFamily="18" charset="0"/>
                <a:cs typeface="Times New Roman" pitchFamily="18" charset="0"/>
              </a:rPr>
              <a:t> الذي يوضح ميل منحنى الإمكانيات الإنتاجية له أهميه خاصة إذ أن سالبيته </a:t>
            </a:r>
            <a:r>
              <a:rPr lang="en-US" sz="1600" b="1" i="1" dirty="0">
                <a:solidFill>
                  <a:schemeClr val="tx2">
                    <a:lumMod val="50000"/>
                  </a:schemeClr>
                </a:solidFill>
                <a:latin typeface="Times New Roman" pitchFamily="18" charset="0"/>
                <a:cs typeface="Times New Roman" pitchFamily="18" charset="0"/>
              </a:rPr>
              <a:t>Negativity</a:t>
            </a:r>
            <a:r>
              <a:rPr lang="en-US" sz="1600" b="1" dirty="0">
                <a:solidFill>
                  <a:schemeClr val="tx2">
                    <a:lumMod val="50000"/>
                  </a:schemeClr>
                </a:solidFill>
                <a:latin typeface="Times New Roman" pitchFamily="18" charset="0"/>
                <a:cs typeface="Times New Roman" pitchFamily="18" charset="0"/>
              </a:rPr>
              <a:t> </a:t>
            </a:r>
            <a:r>
              <a:rPr lang="ar-SA" sz="1600" b="1" dirty="0">
                <a:solidFill>
                  <a:schemeClr val="tx2">
                    <a:lumMod val="50000"/>
                  </a:schemeClr>
                </a:solidFill>
                <a:latin typeface="Times New Roman" pitchFamily="18" charset="0"/>
                <a:cs typeface="Times New Roman" pitchFamily="18" charset="0"/>
              </a:rPr>
              <a:t>تعني أن السلع محل الاختيار هي سلع متنافسة </a:t>
            </a:r>
            <a:r>
              <a:rPr lang="en-US" sz="1600" b="1" i="1" dirty="0">
                <a:solidFill>
                  <a:schemeClr val="tx2">
                    <a:lumMod val="50000"/>
                  </a:schemeClr>
                </a:solidFill>
                <a:latin typeface="Times New Roman" pitchFamily="18" charset="0"/>
                <a:cs typeface="Times New Roman" pitchFamily="18" charset="0"/>
              </a:rPr>
              <a:t>Competitive</a:t>
            </a:r>
            <a:r>
              <a:rPr lang="ar-SA" sz="1600" b="1" dirty="0">
                <a:solidFill>
                  <a:schemeClr val="tx2">
                    <a:lumMod val="50000"/>
                  </a:schemeClr>
                </a:solidFill>
                <a:latin typeface="Times New Roman" pitchFamily="18" charset="0"/>
                <a:cs typeface="Times New Roman" pitchFamily="18" charset="0"/>
              </a:rPr>
              <a:t>، أما إذا كانت قيمته موجبة </a:t>
            </a:r>
            <a:r>
              <a:rPr lang="en-US" sz="1600" b="1" i="1" dirty="0">
                <a:solidFill>
                  <a:schemeClr val="tx2">
                    <a:lumMod val="50000"/>
                  </a:schemeClr>
                </a:solidFill>
                <a:latin typeface="Times New Roman" pitchFamily="18" charset="0"/>
                <a:cs typeface="Times New Roman" pitchFamily="18" charset="0"/>
              </a:rPr>
              <a:t>Positive</a:t>
            </a:r>
            <a:r>
              <a:rPr lang="en-US" sz="1600" b="1" dirty="0">
                <a:solidFill>
                  <a:schemeClr val="tx2">
                    <a:lumMod val="50000"/>
                  </a:schemeClr>
                </a:solidFill>
                <a:latin typeface="Times New Roman" pitchFamily="18" charset="0"/>
                <a:cs typeface="Times New Roman" pitchFamily="18" charset="0"/>
              </a:rPr>
              <a:t> </a:t>
            </a:r>
            <a:r>
              <a:rPr lang="ar-SA" sz="1600" b="1" dirty="0">
                <a:solidFill>
                  <a:schemeClr val="tx2">
                    <a:lumMod val="50000"/>
                  </a:schemeClr>
                </a:solidFill>
                <a:latin typeface="Times New Roman" pitchFamily="18" charset="0"/>
                <a:cs typeface="Times New Roman" pitchFamily="18" charset="0"/>
              </a:rPr>
              <a:t>فتعني أن السلع مكملة </a:t>
            </a:r>
            <a:r>
              <a:rPr lang="en-US" sz="1600" b="1" i="1" dirty="0" smtClean="0">
                <a:solidFill>
                  <a:schemeClr val="tx2">
                    <a:lumMod val="50000"/>
                  </a:schemeClr>
                </a:solidFill>
                <a:latin typeface="Times New Roman" pitchFamily="18" charset="0"/>
                <a:cs typeface="Times New Roman" pitchFamily="18" charset="0"/>
              </a:rPr>
              <a:t>Complementary</a:t>
            </a:r>
            <a:r>
              <a:rPr lang="ar-SA" sz="1600" b="1" dirty="0" smtClean="0">
                <a:solidFill>
                  <a:schemeClr val="tx2">
                    <a:lumMod val="50000"/>
                  </a:schemeClr>
                </a:solidFill>
                <a:latin typeface="Times New Roman" pitchFamily="18" charset="0"/>
                <a:cs typeface="Times New Roman" pitchFamily="18" charset="0"/>
              </a:rPr>
              <a:t>، </a:t>
            </a:r>
            <a:r>
              <a:rPr lang="ar-SA" sz="1600" b="1" dirty="0">
                <a:solidFill>
                  <a:schemeClr val="tx2">
                    <a:lumMod val="50000"/>
                  </a:schemeClr>
                </a:solidFill>
                <a:latin typeface="Times New Roman" pitchFamily="18" charset="0"/>
                <a:cs typeface="Times New Roman" pitchFamily="18" charset="0"/>
              </a:rPr>
              <a:t>في حين أن القيمة الصفرية أو غير المحددة لها تعني أن السلع مستقلة </a:t>
            </a:r>
            <a:r>
              <a:rPr lang="en-US" sz="1600" b="1" i="1" dirty="0">
                <a:solidFill>
                  <a:schemeClr val="tx2">
                    <a:lumMod val="50000"/>
                  </a:schemeClr>
                </a:solidFill>
                <a:latin typeface="Times New Roman" pitchFamily="18" charset="0"/>
                <a:cs typeface="Times New Roman" pitchFamily="18" charset="0"/>
              </a:rPr>
              <a:t>Independent</a:t>
            </a:r>
            <a:r>
              <a:rPr lang="en-US" sz="1600" b="1" dirty="0">
                <a:solidFill>
                  <a:schemeClr val="tx2">
                    <a:lumMod val="50000"/>
                  </a:schemeClr>
                </a:solidFill>
                <a:latin typeface="Times New Roman" pitchFamily="18" charset="0"/>
                <a:cs typeface="Times New Roman" pitchFamily="18" charset="0"/>
              </a:rPr>
              <a:t> </a:t>
            </a:r>
            <a:r>
              <a:rPr lang="ar-SA" sz="1600" b="1" dirty="0">
                <a:solidFill>
                  <a:schemeClr val="tx2">
                    <a:lumMod val="50000"/>
                  </a:schemeClr>
                </a:solidFill>
                <a:latin typeface="Times New Roman" pitchFamily="18" charset="0"/>
                <a:cs typeface="Times New Roman" pitchFamily="18" charset="0"/>
              </a:rPr>
              <a:t>.</a:t>
            </a:r>
            <a:endParaRPr lang="en-US" sz="1600" b="1" dirty="0">
              <a:solidFill>
                <a:schemeClr val="tx2">
                  <a:lumMod val="50000"/>
                </a:schemeClr>
              </a:solidFill>
              <a:latin typeface="Times New Roman" pitchFamily="18" charset="0"/>
              <a:cs typeface="Times New Roman" pitchFamily="18" charset="0"/>
            </a:endParaRPr>
          </a:p>
          <a:p>
            <a:pPr algn="l" rtl="0" eaLnBrk="0" hangingPunct="0">
              <a:defRPr/>
            </a:pPr>
            <a:endParaRPr lang="en-US" sz="2400"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1143000"/>
            <a:ext cx="8610600" cy="4389120"/>
          </a:xfrm>
          <a:solidFill>
            <a:srgbClr val="FFDE75"/>
          </a:solidFill>
        </p:spPr>
        <p:txBody>
          <a:bodyPr/>
          <a:lstStyle/>
          <a:p>
            <a:pPr>
              <a:buNone/>
            </a:pPr>
            <a:r>
              <a:rPr lang="ar-SA" sz="2400" b="1" dirty="0" smtClean="0">
                <a:latin typeface="Times New Roman" pitchFamily="18" charset="0"/>
                <a:cs typeface="Times New Roman" pitchFamily="18" charset="0"/>
              </a:rPr>
              <a:t>ثانياً: خط الـعائد المتساوي</a:t>
            </a:r>
            <a:r>
              <a:rPr lang="en-US" sz="2000" b="1" i="1" dirty="0" smtClean="0">
                <a:latin typeface="Times New Roman" pitchFamily="18" charset="0"/>
                <a:cs typeface="Times New Roman" pitchFamily="18" charset="0"/>
              </a:rPr>
              <a:t>Iso-Revenue Line</a:t>
            </a:r>
            <a:endParaRPr lang="en-US" sz="2000" dirty="0" smtClean="0">
              <a:latin typeface="Times New Roman" pitchFamily="18" charset="0"/>
              <a:cs typeface="Times New Roman" pitchFamily="18" charset="0"/>
            </a:endParaRPr>
          </a:p>
          <a:p>
            <a:pPr marL="0">
              <a:buNone/>
            </a:pPr>
            <a:r>
              <a:rPr lang="ar-SA" sz="1800" b="1" dirty="0" smtClean="0">
                <a:solidFill>
                  <a:schemeClr val="tx1">
                    <a:lumMod val="85000"/>
                    <a:lumOff val="15000"/>
                  </a:schemeClr>
                </a:solidFill>
                <a:latin typeface="Times New Roman" pitchFamily="18" charset="0"/>
                <a:cs typeface="Times New Roman" pitchFamily="18" charset="0"/>
              </a:rPr>
              <a:t>يشير العائد الكلي إلى قيمة الناتج الكلي، إذ أنه في ظل إنتاج </a:t>
            </a:r>
            <a:r>
              <a:rPr lang="en-US" sz="1800" b="1" dirty="0" smtClean="0">
                <a:solidFill>
                  <a:schemeClr val="tx1">
                    <a:lumMod val="85000"/>
                    <a:lumOff val="15000"/>
                  </a:schemeClr>
                </a:solidFill>
                <a:latin typeface="Times New Roman" pitchFamily="18" charset="0"/>
                <a:cs typeface="Times New Roman" pitchFamily="18" charset="0"/>
              </a:rPr>
              <a:t>36</a:t>
            </a:r>
            <a:r>
              <a:rPr lang="ar-SA" sz="1800" b="1" dirty="0" smtClean="0">
                <a:solidFill>
                  <a:schemeClr val="tx1">
                    <a:lumMod val="85000"/>
                    <a:lumOff val="15000"/>
                  </a:schemeClr>
                </a:solidFill>
                <a:latin typeface="Times New Roman" pitchFamily="18" charset="0"/>
                <a:cs typeface="Times New Roman" pitchFamily="18" charset="0"/>
              </a:rPr>
              <a:t> وحدة من </a:t>
            </a:r>
            <a:r>
              <a:rPr lang="en-US" sz="1800" b="1" i="1" dirty="0" smtClean="0">
                <a:solidFill>
                  <a:schemeClr val="tx1">
                    <a:lumMod val="85000"/>
                    <a:lumOff val="15000"/>
                  </a:schemeClr>
                </a:solidFill>
                <a:latin typeface="Times New Roman" pitchFamily="18" charset="0"/>
                <a:cs typeface="Times New Roman" pitchFamily="18" charset="0"/>
              </a:rPr>
              <a:t>Y</a:t>
            </a:r>
            <a:r>
              <a:rPr lang="en-US" sz="1800" b="1" i="1" baseline="-30000" dirty="0" smtClean="0">
                <a:solidFill>
                  <a:schemeClr val="tx1">
                    <a:lumMod val="85000"/>
                    <a:lumOff val="15000"/>
                  </a:schemeClr>
                </a:solidFill>
                <a:latin typeface="Times New Roman" pitchFamily="18" charset="0"/>
                <a:cs typeface="Times New Roman" pitchFamily="18" charset="0"/>
              </a:rPr>
              <a:t>2</a:t>
            </a:r>
            <a:r>
              <a:rPr lang="ar-SA" sz="1800" b="1" dirty="0" smtClean="0">
                <a:solidFill>
                  <a:schemeClr val="tx1">
                    <a:lumMod val="85000"/>
                    <a:lumOff val="15000"/>
                  </a:schemeClr>
                </a:solidFill>
                <a:latin typeface="Times New Roman" pitchFamily="18" charset="0"/>
                <a:cs typeface="Times New Roman" pitchFamily="18" charset="0"/>
              </a:rPr>
              <a:t> بالإضافة إلى </a:t>
            </a:r>
            <a:r>
              <a:rPr lang="en-US" sz="1800" b="1" dirty="0" smtClean="0">
                <a:solidFill>
                  <a:schemeClr val="tx1">
                    <a:lumMod val="85000"/>
                    <a:lumOff val="15000"/>
                  </a:schemeClr>
                </a:solidFill>
                <a:latin typeface="Times New Roman" pitchFamily="18" charset="0"/>
                <a:cs typeface="Times New Roman" pitchFamily="18" charset="0"/>
              </a:rPr>
              <a:t>18</a:t>
            </a:r>
            <a:r>
              <a:rPr lang="ar-SA" sz="1800" b="1" dirty="0" smtClean="0">
                <a:solidFill>
                  <a:schemeClr val="tx1">
                    <a:lumMod val="85000"/>
                    <a:lumOff val="15000"/>
                  </a:schemeClr>
                </a:solidFill>
                <a:latin typeface="Times New Roman" pitchFamily="18" charset="0"/>
                <a:cs typeface="Times New Roman" pitchFamily="18" charset="0"/>
              </a:rPr>
              <a:t> وحدة من </a:t>
            </a:r>
            <a:r>
              <a:rPr lang="en-US" sz="1800" b="1" i="1" dirty="0" smtClean="0">
                <a:solidFill>
                  <a:schemeClr val="tx1">
                    <a:lumMod val="85000"/>
                    <a:lumOff val="15000"/>
                  </a:schemeClr>
                </a:solidFill>
                <a:latin typeface="Times New Roman" pitchFamily="18" charset="0"/>
                <a:cs typeface="Times New Roman" pitchFamily="18" charset="0"/>
              </a:rPr>
              <a:t>Y</a:t>
            </a:r>
            <a:r>
              <a:rPr lang="en-US" sz="1800" b="1" i="1" baseline="-30000" dirty="0" smtClean="0">
                <a:solidFill>
                  <a:schemeClr val="tx1">
                    <a:lumMod val="85000"/>
                    <a:lumOff val="15000"/>
                  </a:schemeClr>
                </a:solidFill>
                <a:latin typeface="Times New Roman" pitchFamily="18" charset="0"/>
                <a:cs typeface="Times New Roman" pitchFamily="18" charset="0"/>
              </a:rPr>
              <a:t>1</a:t>
            </a:r>
            <a:r>
              <a:rPr lang="ar-SA" sz="1800" b="1" dirty="0" smtClean="0">
                <a:solidFill>
                  <a:schemeClr val="tx1">
                    <a:lumMod val="85000"/>
                    <a:lumOff val="15000"/>
                  </a:schemeClr>
                </a:solidFill>
                <a:latin typeface="Times New Roman" pitchFamily="18" charset="0"/>
                <a:cs typeface="Times New Roman" pitchFamily="18" charset="0"/>
              </a:rPr>
              <a:t> ، وبسعر الوحدة من كل منهما هو على التوالي </a:t>
            </a:r>
            <a:r>
              <a:rPr lang="en-US" sz="1800" b="1" dirty="0" smtClean="0">
                <a:solidFill>
                  <a:schemeClr val="tx1">
                    <a:lumMod val="85000"/>
                    <a:lumOff val="15000"/>
                  </a:schemeClr>
                </a:solidFill>
                <a:latin typeface="Times New Roman" pitchFamily="18" charset="0"/>
                <a:cs typeface="Times New Roman" pitchFamily="18" charset="0"/>
              </a:rPr>
              <a:t>1</a:t>
            </a:r>
            <a:r>
              <a:rPr lang="ar-SA" sz="1800" b="1" dirty="0" smtClean="0">
                <a:solidFill>
                  <a:schemeClr val="tx1">
                    <a:lumMod val="85000"/>
                    <a:lumOff val="15000"/>
                  </a:schemeClr>
                </a:solidFill>
                <a:latin typeface="Times New Roman" pitchFamily="18" charset="0"/>
                <a:cs typeface="Times New Roman" pitchFamily="18" charset="0"/>
              </a:rPr>
              <a:t> ريال ، </a:t>
            </a:r>
            <a:r>
              <a:rPr lang="en-US" sz="1800" b="1" dirty="0" smtClean="0">
                <a:solidFill>
                  <a:schemeClr val="tx1">
                    <a:lumMod val="85000"/>
                    <a:lumOff val="15000"/>
                  </a:schemeClr>
                </a:solidFill>
                <a:latin typeface="Times New Roman" pitchFamily="18" charset="0"/>
                <a:cs typeface="Times New Roman" pitchFamily="18" charset="0"/>
              </a:rPr>
              <a:t>2</a:t>
            </a:r>
            <a:r>
              <a:rPr lang="ar-SA" sz="1800" b="1" dirty="0" smtClean="0">
                <a:solidFill>
                  <a:schemeClr val="tx1">
                    <a:lumMod val="85000"/>
                    <a:lumOff val="15000"/>
                  </a:schemeClr>
                </a:solidFill>
                <a:latin typeface="Times New Roman" pitchFamily="18" charset="0"/>
                <a:cs typeface="Times New Roman" pitchFamily="18" charset="0"/>
              </a:rPr>
              <a:t> ريال فإن قيمة الناتج الكلي تكون :</a:t>
            </a:r>
            <a:endParaRPr lang="ar-YE" sz="1800" b="1" dirty="0" smtClean="0">
              <a:solidFill>
                <a:schemeClr val="tx1">
                  <a:lumMod val="85000"/>
                  <a:lumOff val="15000"/>
                </a:schemeClr>
              </a:solidFill>
              <a:latin typeface="Times New Roman" pitchFamily="18" charset="0"/>
              <a:cs typeface="Times New Roman" pitchFamily="18" charset="0"/>
            </a:endParaRPr>
          </a:p>
          <a:p>
            <a:pPr>
              <a:buNone/>
            </a:pPr>
            <a:endParaRPr lang="ar-SA" dirty="0"/>
          </a:p>
        </p:txBody>
      </p:sp>
      <p:graphicFrame>
        <p:nvGraphicFramePr>
          <p:cNvPr id="82946" name="Object 35"/>
          <p:cNvGraphicFramePr>
            <a:graphicFrameLocks noChangeAspect="1"/>
          </p:cNvGraphicFramePr>
          <p:nvPr/>
        </p:nvGraphicFramePr>
        <p:xfrm>
          <a:off x="990600" y="2362200"/>
          <a:ext cx="4419600" cy="447675"/>
        </p:xfrm>
        <a:graphic>
          <a:graphicData uri="http://schemas.openxmlformats.org/presentationml/2006/ole">
            <p:oleObj spid="_x0000_s82946" name="Equation" r:id="rId4" imgW="1587240" imgH="177480" progId="Equation.3">
              <p:embed/>
            </p:oleObj>
          </a:graphicData>
        </a:graphic>
      </p:graphicFrame>
      <p:graphicFrame>
        <p:nvGraphicFramePr>
          <p:cNvPr id="82947" name="Object 36"/>
          <p:cNvGraphicFramePr>
            <a:graphicFrameLocks noChangeAspect="1"/>
          </p:cNvGraphicFramePr>
          <p:nvPr/>
        </p:nvGraphicFramePr>
        <p:xfrm>
          <a:off x="1143000" y="2971800"/>
          <a:ext cx="5181600" cy="538163"/>
        </p:xfrm>
        <a:graphic>
          <a:graphicData uri="http://schemas.openxmlformats.org/presentationml/2006/ole">
            <p:oleObj spid="_x0000_s82947" name="Equation" r:id="rId5" imgW="1104840" imgH="215640" progId="Equation.3">
              <p:embed/>
            </p:oleObj>
          </a:graphicData>
        </a:graphic>
      </p:graphicFrame>
      <p:sp>
        <p:nvSpPr>
          <p:cNvPr id="6" name="مستطيل 5"/>
          <p:cNvSpPr/>
          <p:nvPr/>
        </p:nvSpPr>
        <p:spPr>
          <a:xfrm>
            <a:off x="533400" y="3733800"/>
            <a:ext cx="8382000" cy="1446550"/>
          </a:xfrm>
          <a:prstGeom prst="rect">
            <a:avLst/>
          </a:prstGeom>
          <a:solidFill>
            <a:srgbClr val="FFE48F"/>
          </a:solidFill>
        </p:spPr>
        <p:txBody>
          <a:bodyPr wrap="square">
            <a:spAutoFit/>
          </a:bodyPr>
          <a:lstStyle/>
          <a:p>
            <a:pPr algn="just" eaLnBrk="0" hangingPunct="0"/>
            <a:r>
              <a:rPr lang="ar-SA" b="1" dirty="0" smtClean="0">
                <a:solidFill>
                  <a:schemeClr val="tx1">
                    <a:lumMod val="85000"/>
                    <a:lumOff val="15000"/>
                  </a:schemeClr>
                </a:solidFill>
                <a:latin typeface="Times New Roman" pitchFamily="18" charset="0"/>
                <a:cs typeface="Times New Roman" pitchFamily="18" charset="0"/>
              </a:rPr>
              <a:t>ويشير الخط الذي يوضح مختلف التوليفات الناتجية التي يمكن أن تدر نفس العائد إلى خط العائد المتساوي. فإذا فرضنا أن العائد الكلي المتاح هو </a:t>
            </a:r>
            <a:r>
              <a:rPr lang="en-US" b="1" dirty="0" smtClean="0">
                <a:solidFill>
                  <a:schemeClr val="tx1">
                    <a:lumMod val="85000"/>
                    <a:lumOff val="15000"/>
                  </a:schemeClr>
                </a:solidFill>
                <a:latin typeface="Times New Roman" pitchFamily="18" charset="0"/>
                <a:cs typeface="Times New Roman" pitchFamily="18" charset="0"/>
              </a:rPr>
              <a:t>80</a:t>
            </a:r>
            <a:r>
              <a:rPr lang="ar-SA" b="1" dirty="0" smtClean="0">
                <a:solidFill>
                  <a:schemeClr val="tx1">
                    <a:lumMod val="85000"/>
                    <a:lumOff val="15000"/>
                  </a:schemeClr>
                </a:solidFill>
                <a:latin typeface="Times New Roman" pitchFamily="18" charset="0"/>
                <a:cs typeface="Times New Roman" pitchFamily="18" charset="0"/>
              </a:rPr>
              <a:t> ريال وأن سعر الوحدة من   </a:t>
            </a:r>
            <a:r>
              <a:rPr lang="en-US" b="1" i="1" dirty="0" smtClean="0">
                <a:solidFill>
                  <a:schemeClr val="tx1">
                    <a:lumMod val="85000"/>
                    <a:lumOff val="15000"/>
                  </a:schemeClr>
                </a:solidFill>
                <a:latin typeface="Times New Roman" pitchFamily="18" charset="0"/>
                <a:cs typeface="Times New Roman" pitchFamily="18" charset="0"/>
              </a:rPr>
              <a:t>Y</a:t>
            </a:r>
            <a:r>
              <a:rPr lang="en-US" b="1" i="1" baseline="-30000" dirty="0" smtClean="0">
                <a:solidFill>
                  <a:schemeClr val="tx1">
                    <a:lumMod val="85000"/>
                    <a:lumOff val="15000"/>
                  </a:schemeClr>
                </a:solidFill>
                <a:latin typeface="Times New Roman" pitchFamily="18" charset="0"/>
                <a:cs typeface="Times New Roman" pitchFamily="18" charset="0"/>
              </a:rPr>
              <a:t>2</a:t>
            </a:r>
            <a:r>
              <a:rPr lang="ar-SA" b="1" dirty="0" smtClean="0">
                <a:solidFill>
                  <a:schemeClr val="tx1">
                    <a:lumMod val="85000"/>
                    <a:lumOff val="15000"/>
                  </a:schemeClr>
                </a:solidFill>
                <a:latin typeface="Times New Roman" pitchFamily="18" charset="0"/>
                <a:cs typeface="Times New Roman" pitchFamily="18" charset="0"/>
              </a:rPr>
              <a:t> (</a:t>
            </a:r>
            <a:r>
              <a:rPr lang="en-US" b="1" i="1" dirty="0" smtClean="0">
                <a:solidFill>
                  <a:schemeClr val="tx1">
                    <a:lumMod val="85000"/>
                    <a:lumOff val="15000"/>
                  </a:schemeClr>
                </a:solidFill>
                <a:latin typeface="Times New Roman" pitchFamily="18" charset="0"/>
                <a:cs typeface="Times New Roman" pitchFamily="18" charset="0"/>
              </a:rPr>
              <a:t>P</a:t>
            </a:r>
            <a:r>
              <a:rPr lang="en-US" b="1" i="1" baseline="-30000" dirty="0" smtClean="0">
                <a:solidFill>
                  <a:schemeClr val="tx1">
                    <a:lumMod val="85000"/>
                    <a:lumOff val="15000"/>
                  </a:schemeClr>
                </a:solidFill>
                <a:latin typeface="Times New Roman" pitchFamily="18" charset="0"/>
                <a:cs typeface="Times New Roman" pitchFamily="18" charset="0"/>
              </a:rPr>
              <a:t>Y2</a:t>
            </a:r>
            <a:r>
              <a:rPr lang="ar-SA" b="1" dirty="0" smtClean="0">
                <a:solidFill>
                  <a:schemeClr val="tx1">
                    <a:lumMod val="85000"/>
                    <a:lumOff val="15000"/>
                  </a:schemeClr>
                </a:solidFill>
                <a:latin typeface="Times New Roman" pitchFamily="18" charset="0"/>
                <a:cs typeface="Times New Roman" pitchFamily="18" charset="0"/>
              </a:rPr>
              <a:t>) هو ريال  واحد وأن سعر الوحدة من  </a:t>
            </a:r>
            <a:r>
              <a:rPr lang="en-US" b="1" i="1" dirty="0" smtClean="0">
                <a:solidFill>
                  <a:schemeClr val="tx1">
                    <a:lumMod val="85000"/>
                    <a:lumOff val="15000"/>
                  </a:schemeClr>
                </a:solidFill>
                <a:latin typeface="Times New Roman" pitchFamily="18" charset="0"/>
                <a:cs typeface="Times New Roman" pitchFamily="18" charset="0"/>
              </a:rPr>
              <a:t>Y</a:t>
            </a:r>
            <a:r>
              <a:rPr lang="en-US" b="1" i="1" baseline="-30000" dirty="0" smtClean="0">
                <a:solidFill>
                  <a:schemeClr val="tx1">
                    <a:lumMod val="85000"/>
                    <a:lumOff val="15000"/>
                  </a:schemeClr>
                </a:solidFill>
                <a:latin typeface="Times New Roman" pitchFamily="18" charset="0"/>
                <a:cs typeface="Times New Roman" pitchFamily="18" charset="0"/>
              </a:rPr>
              <a:t>1</a:t>
            </a:r>
            <a:r>
              <a:rPr lang="ar-SA" b="1" dirty="0" smtClean="0">
                <a:solidFill>
                  <a:schemeClr val="tx1">
                    <a:lumMod val="85000"/>
                    <a:lumOff val="15000"/>
                  </a:schemeClr>
                </a:solidFill>
                <a:latin typeface="Times New Roman" pitchFamily="18" charset="0"/>
                <a:cs typeface="Times New Roman" pitchFamily="18" charset="0"/>
              </a:rPr>
              <a:t> (</a:t>
            </a:r>
            <a:r>
              <a:rPr lang="en-US" b="1" i="1" dirty="0" smtClean="0">
                <a:solidFill>
                  <a:schemeClr val="tx1">
                    <a:lumMod val="85000"/>
                    <a:lumOff val="15000"/>
                  </a:schemeClr>
                </a:solidFill>
                <a:latin typeface="Times New Roman" pitchFamily="18" charset="0"/>
                <a:cs typeface="Times New Roman" pitchFamily="18" charset="0"/>
              </a:rPr>
              <a:t>P</a:t>
            </a:r>
            <a:r>
              <a:rPr lang="en-US" b="1" i="1" baseline="-30000" dirty="0" smtClean="0">
                <a:solidFill>
                  <a:schemeClr val="tx1">
                    <a:lumMod val="85000"/>
                    <a:lumOff val="15000"/>
                  </a:schemeClr>
                </a:solidFill>
                <a:latin typeface="Times New Roman" pitchFamily="18" charset="0"/>
                <a:cs typeface="Times New Roman" pitchFamily="18" charset="0"/>
              </a:rPr>
              <a:t>Y1</a:t>
            </a:r>
            <a:r>
              <a:rPr lang="ar-SA" b="1" dirty="0" smtClean="0">
                <a:solidFill>
                  <a:schemeClr val="tx1">
                    <a:lumMod val="85000"/>
                    <a:lumOff val="15000"/>
                  </a:schemeClr>
                </a:solidFill>
                <a:latin typeface="Times New Roman" pitchFamily="18" charset="0"/>
                <a:cs typeface="Times New Roman" pitchFamily="18" charset="0"/>
              </a:rPr>
              <a:t>) هو </a:t>
            </a:r>
            <a:r>
              <a:rPr lang="en-US" b="1" dirty="0" smtClean="0">
                <a:solidFill>
                  <a:schemeClr val="tx1">
                    <a:lumMod val="85000"/>
                    <a:lumOff val="15000"/>
                  </a:schemeClr>
                </a:solidFill>
                <a:latin typeface="Times New Roman" pitchFamily="18" charset="0"/>
                <a:cs typeface="Times New Roman" pitchFamily="18" charset="0"/>
              </a:rPr>
              <a:t>2</a:t>
            </a:r>
            <a:r>
              <a:rPr lang="ar-SA" b="1" dirty="0" smtClean="0">
                <a:solidFill>
                  <a:schemeClr val="tx1">
                    <a:lumMod val="85000"/>
                    <a:lumOff val="15000"/>
                  </a:schemeClr>
                </a:solidFill>
                <a:latin typeface="Times New Roman" pitchFamily="18" charset="0"/>
                <a:cs typeface="Times New Roman" pitchFamily="18" charset="0"/>
              </a:rPr>
              <a:t> ريال فإن العائد الكلي البالغ </a:t>
            </a:r>
            <a:r>
              <a:rPr lang="en-US" b="1" dirty="0" smtClean="0">
                <a:solidFill>
                  <a:schemeClr val="tx1">
                    <a:lumMod val="85000"/>
                    <a:lumOff val="15000"/>
                  </a:schemeClr>
                </a:solidFill>
                <a:latin typeface="Times New Roman" pitchFamily="18" charset="0"/>
                <a:cs typeface="Times New Roman" pitchFamily="18" charset="0"/>
              </a:rPr>
              <a:t>80</a:t>
            </a:r>
            <a:r>
              <a:rPr lang="ar-SA" b="1" dirty="0" smtClean="0">
                <a:solidFill>
                  <a:schemeClr val="tx1">
                    <a:lumMod val="85000"/>
                    <a:lumOff val="15000"/>
                  </a:schemeClr>
                </a:solidFill>
                <a:latin typeface="Times New Roman" pitchFamily="18" charset="0"/>
                <a:cs typeface="Times New Roman" pitchFamily="18" charset="0"/>
              </a:rPr>
              <a:t> ريال يمكن الحصول عليه من بيع إما </a:t>
            </a:r>
            <a:r>
              <a:rPr lang="en-US" b="1" dirty="0" smtClean="0">
                <a:solidFill>
                  <a:schemeClr val="tx1">
                    <a:lumMod val="85000"/>
                    <a:lumOff val="15000"/>
                  </a:schemeClr>
                </a:solidFill>
                <a:latin typeface="Times New Roman" pitchFamily="18" charset="0"/>
                <a:cs typeface="Times New Roman" pitchFamily="18" charset="0"/>
              </a:rPr>
              <a:t>80</a:t>
            </a:r>
            <a:r>
              <a:rPr lang="ar-SA" b="1" dirty="0" smtClean="0">
                <a:solidFill>
                  <a:schemeClr val="tx1">
                    <a:lumMod val="85000"/>
                    <a:lumOff val="15000"/>
                  </a:schemeClr>
                </a:solidFill>
                <a:latin typeface="Times New Roman" pitchFamily="18" charset="0"/>
                <a:cs typeface="Times New Roman" pitchFamily="18" charset="0"/>
              </a:rPr>
              <a:t> وحدة من </a:t>
            </a:r>
            <a:r>
              <a:rPr lang="en-US" b="1" i="1" dirty="0" smtClean="0">
                <a:solidFill>
                  <a:schemeClr val="tx1">
                    <a:lumMod val="85000"/>
                    <a:lumOff val="15000"/>
                  </a:schemeClr>
                </a:solidFill>
                <a:latin typeface="Times New Roman" pitchFamily="18" charset="0"/>
                <a:cs typeface="Times New Roman" pitchFamily="18" charset="0"/>
              </a:rPr>
              <a:t>Y</a:t>
            </a:r>
            <a:r>
              <a:rPr lang="en-US" b="1" i="1" baseline="-30000" dirty="0" smtClean="0">
                <a:solidFill>
                  <a:schemeClr val="tx1">
                    <a:lumMod val="85000"/>
                    <a:lumOff val="15000"/>
                  </a:schemeClr>
                </a:solidFill>
                <a:latin typeface="Times New Roman" pitchFamily="18" charset="0"/>
                <a:cs typeface="Times New Roman" pitchFamily="18" charset="0"/>
              </a:rPr>
              <a:t>2</a:t>
            </a:r>
            <a:r>
              <a:rPr lang="ar-SA" b="1" dirty="0" smtClean="0">
                <a:solidFill>
                  <a:schemeClr val="tx1">
                    <a:lumMod val="85000"/>
                    <a:lumOff val="15000"/>
                  </a:schemeClr>
                </a:solidFill>
                <a:latin typeface="Times New Roman" pitchFamily="18" charset="0"/>
                <a:cs typeface="Times New Roman" pitchFamily="18" charset="0"/>
              </a:rPr>
              <a:t> </a:t>
            </a:r>
            <a:r>
              <a:rPr lang="ar-YE" b="1" dirty="0" smtClean="0">
                <a:solidFill>
                  <a:schemeClr val="tx1">
                    <a:lumMod val="85000"/>
                    <a:lumOff val="15000"/>
                  </a:schemeClr>
                </a:solidFill>
                <a:latin typeface="Times New Roman" pitchFamily="18" charset="0"/>
                <a:cs typeface="Times New Roman" pitchFamily="18" charset="0"/>
              </a:rPr>
              <a:t> وصفر من </a:t>
            </a:r>
            <a:r>
              <a:rPr lang="en-US" b="1" dirty="0" smtClean="0">
                <a:solidFill>
                  <a:schemeClr val="tx1">
                    <a:lumMod val="85000"/>
                    <a:lumOff val="15000"/>
                  </a:schemeClr>
                </a:solidFill>
                <a:latin typeface="Times New Roman" pitchFamily="18" charset="0"/>
                <a:cs typeface="Times New Roman" pitchFamily="18" charset="0"/>
              </a:rPr>
              <a:t> </a:t>
            </a:r>
            <a:r>
              <a:rPr lang="en-US" sz="1600" b="1" dirty="0" smtClean="0">
                <a:solidFill>
                  <a:schemeClr val="tx1">
                    <a:lumMod val="85000"/>
                    <a:lumOff val="15000"/>
                  </a:schemeClr>
                </a:solidFill>
                <a:latin typeface="Times New Roman" pitchFamily="18" charset="0"/>
                <a:cs typeface="Times New Roman" pitchFamily="18" charset="0"/>
              </a:rPr>
              <a:t>y</a:t>
            </a:r>
            <a:r>
              <a:rPr lang="en-US" sz="1600" b="1" baseline="-25000" dirty="0" smtClean="0">
                <a:solidFill>
                  <a:schemeClr val="tx1">
                    <a:lumMod val="85000"/>
                    <a:lumOff val="15000"/>
                  </a:schemeClr>
                </a:solidFill>
                <a:latin typeface="Times New Roman" pitchFamily="18" charset="0"/>
                <a:cs typeface="Times New Roman" pitchFamily="18" charset="0"/>
              </a:rPr>
              <a:t>1</a:t>
            </a:r>
            <a:r>
              <a:rPr lang="ar-YE" sz="1600" b="1" dirty="0" err="1" smtClean="0">
                <a:solidFill>
                  <a:schemeClr val="tx1">
                    <a:lumMod val="85000"/>
                    <a:lumOff val="15000"/>
                  </a:schemeClr>
                </a:solidFill>
                <a:latin typeface="Times New Roman" pitchFamily="18" charset="0"/>
                <a:cs typeface="Times New Roman" pitchFamily="18" charset="0"/>
              </a:rPr>
              <a:t>او</a:t>
            </a:r>
            <a:r>
              <a:rPr lang="en-US" sz="1600" b="1" dirty="0" smtClean="0">
                <a:solidFill>
                  <a:schemeClr val="tx1">
                    <a:lumMod val="85000"/>
                    <a:lumOff val="15000"/>
                  </a:schemeClr>
                </a:solidFill>
                <a:latin typeface="Times New Roman" pitchFamily="18" charset="0"/>
                <a:cs typeface="Times New Roman" pitchFamily="18" charset="0"/>
              </a:rPr>
              <a:t>40</a:t>
            </a:r>
            <a:r>
              <a:rPr lang="ar-YE" sz="1600" b="1" dirty="0" smtClean="0">
                <a:solidFill>
                  <a:schemeClr val="tx1">
                    <a:lumMod val="85000"/>
                    <a:lumOff val="15000"/>
                  </a:schemeClr>
                </a:solidFill>
                <a:latin typeface="Times New Roman" pitchFamily="18" charset="0"/>
                <a:cs typeface="Times New Roman" pitchFamily="18" charset="0"/>
              </a:rPr>
              <a:t> وحدة من</a:t>
            </a:r>
            <a:r>
              <a:rPr lang="en-US" sz="1600" b="1" dirty="0" smtClean="0">
                <a:solidFill>
                  <a:schemeClr val="tx1">
                    <a:lumMod val="85000"/>
                    <a:lumOff val="15000"/>
                  </a:schemeClr>
                </a:solidFill>
                <a:latin typeface="Times New Roman" pitchFamily="18" charset="0"/>
                <a:cs typeface="Times New Roman" pitchFamily="18" charset="0"/>
              </a:rPr>
              <a:t>   y</a:t>
            </a:r>
            <a:r>
              <a:rPr lang="en-US" sz="1600" b="1" baseline="-25000" dirty="0" smtClean="0">
                <a:solidFill>
                  <a:schemeClr val="tx1">
                    <a:lumMod val="85000"/>
                    <a:lumOff val="15000"/>
                  </a:schemeClr>
                </a:solidFill>
                <a:latin typeface="Times New Roman" pitchFamily="18" charset="0"/>
                <a:cs typeface="Times New Roman" pitchFamily="18" charset="0"/>
              </a:rPr>
              <a:t>1</a:t>
            </a:r>
            <a:r>
              <a:rPr lang="ar-YE" sz="1600" b="1" dirty="0" smtClean="0">
                <a:solidFill>
                  <a:schemeClr val="tx1">
                    <a:lumMod val="85000"/>
                    <a:lumOff val="15000"/>
                  </a:schemeClr>
                </a:solidFill>
                <a:latin typeface="Times New Roman" pitchFamily="18" charset="0"/>
                <a:cs typeface="Times New Roman" pitchFamily="18" charset="0"/>
              </a:rPr>
              <a:t>وصفر من </a:t>
            </a:r>
            <a:r>
              <a:rPr lang="en-US" sz="1600" b="1" dirty="0" smtClean="0">
                <a:solidFill>
                  <a:schemeClr val="tx1">
                    <a:lumMod val="85000"/>
                    <a:lumOff val="15000"/>
                  </a:schemeClr>
                </a:solidFill>
                <a:latin typeface="Times New Roman" pitchFamily="18" charset="0"/>
                <a:cs typeface="Times New Roman" pitchFamily="18" charset="0"/>
              </a:rPr>
              <a:t>y</a:t>
            </a:r>
            <a:r>
              <a:rPr lang="en-US" sz="1600" b="1" baseline="-25000" dirty="0" smtClean="0">
                <a:solidFill>
                  <a:schemeClr val="tx1">
                    <a:lumMod val="85000"/>
                    <a:lumOff val="15000"/>
                  </a:schemeClr>
                </a:solidFill>
                <a:latin typeface="Times New Roman" pitchFamily="18" charset="0"/>
                <a:cs typeface="Times New Roman" pitchFamily="18" charset="0"/>
              </a:rPr>
              <a:t>2</a:t>
            </a:r>
            <a:endParaRPr lang="ar-SA" sz="1600" b="1" baseline="-25000" dirty="0" smtClean="0">
              <a:solidFill>
                <a:schemeClr val="tx1">
                  <a:lumMod val="85000"/>
                  <a:lumOff val="15000"/>
                </a:schemeClr>
              </a:solidFill>
              <a:latin typeface="Times New Roman" pitchFamily="18" charset="0"/>
              <a:cs typeface="Times New Roman" pitchFamily="18" charset="0"/>
            </a:endParaRPr>
          </a:p>
          <a:p>
            <a:pPr eaLnBrk="0" hangingPunct="0"/>
            <a:endParaRPr lang="ar-YE" sz="1600" dirty="0">
              <a:solidFill>
                <a:schemeClr val="accent2">
                  <a:lumMod val="75000"/>
                </a:schemeClr>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62000"/>
            <a:lum/>
          </a:blip>
          <a:srcRect/>
          <a:tile tx="0" ty="0" sx="100000" sy="100000" flip="none" algn="tl"/>
        </a:blipFill>
        <a:effectLst/>
      </p:bgPr>
    </p:bg>
    <p:spTree>
      <p:nvGrpSpPr>
        <p:cNvPr id="1" name=""/>
        <p:cNvGrpSpPr/>
        <p:nvPr/>
      </p:nvGrpSpPr>
      <p:grpSpPr>
        <a:xfrm>
          <a:off x="0" y="0"/>
          <a:ext cx="0" cy="0"/>
          <a:chOff x="0" y="0"/>
          <a:chExt cx="0" cy="0"/>
        </a:xfrm>
      </p:grpSpPr>
      <p:sp>
        <p:nvSpPr>
          <p:cNvPr id="304131" name="Rectangle 3"/>
          <p:cNvSpPr>
            <a:spLocks noGrp="1" noChangeArrowheads="1"/>
          </p:cNvSpPr>
          <p:nvPr>
            <p:ph type="body" idx="4294967295"/>
          </p:nvPr>
        </p:nvSpPr>
        <p:spPr>
          <a:xfrm>
            <a:off x="381000" y="1371600"/>
            <a:ext cx="8534400" cy="5257800"/>
          </a:xfrm>
          <a:solidFill>
            <a:srgbClr val="FFCE33"/>
          </a:solidFill>
          <a:ln>
            <a:noFill/>
          </a:ln>
        </p:spPr>
        <p:txBody>
          <a:bodyPr>
            <a:normAutofit/>
          </a:bodyPr>
          <a:lstStyle/>
          <a:p>
            <a:pPr eaLnBrk="1" hangingPunct="1">
              <a:lnSpc>
                <a:spcPct val="90000"/>
              </a:lnSpc>
              <a:buFontTx/>
              <a:buNone/>
              <a:defRPr/>
            </a:pPr>
            <a:r>
              <a:rPr lang="ar-YE" sz="2400" b="1" dirty="0" smtClean="0">
                <a:solidFill>
                  <a:schemeClr val="accent2">
                    <a:lumMod val="75000"/>
                  </a:schemeClr>
                </a:solidFill>
              </a:rPr>
              <a:t> </a:t>
            </a:r>
          </a:p>
          <a:p>
            <a:pPr marL="0" indent="0" algn="justLow" eaLnBrk="1" hangingPunct="1">
              <a:buFontTx/>
              <a:buNone/>
              <a:defRPr/>
            </a:pPr>
            <a:r>
              <a:rPr lang="ar-YE" sz="2000" b="1" dirty="0" smtClean="0">
                <a:solidFill>
                  <a:schemeClr val="accent2">
                    <a:lumMod val="75000"/>
                  </a:schemeClr>
                </a:solidFill>
              </a:rPr>
              <a:t>   </a:t>
            </a:r>
            <a:r>
              <a:rPr lang="ar-SA" sz="1800" b="1" dirty="0" smtClean="0">
                <a:latin typeface="Times New Roman" pitchFamily="18" charset="0"/>
                <a:cs typeface="Times New Roman" pitchFamily="18" charset="0"/>
              </a:rPr>
              <a:t>تشير المعادلة (</a:t>
            </a:r>
            <a:r>
              <a:rPr lang="en-US" sz="1800" b="1" dirty="0" smtClean="0">
                <a:latin typeface="Times New Roman" pitchFamily="18" charset="0"/>
                <a:cs typeface="Times New Roman" pitchFamily="18" charset="0"/>
              </a:rPr>
              <a:t>10-1</a:t>
            </a:r>
            <a:r>
              <a:rPr lang="ar-SA" sz="1800" b="1" dirty="0" smtClean="0">
                <a:latin typeface="Times New Roman" pitchFamily="18" charset="0"/>
                <a:cs typeface="Times New Roman" pitchFamily="18" charset="0"/>
              </a:rPr>
              <a:t>) إلى منحنى الإمكانيات الإنتاجية  </a:t>
            </a:r>
            <a:r>
              <a:rPr lang="en-US" sz="1800" b="1" i="1" dirty="0" smtClean="0">
                <a:latin typeface="Times New Roman" pitchFamily="18" charset="0"/>
                <a:cs typeface="Times New Roman" pitchFamily="18" charset="0"/>
              </a:rPr>
              <a:t>The Production Possibility Curve</a:t>
            </a:r>
            <a:r>
              <a:rPr lang="ar-SA" sz="1800" b="1" dirty="0" smtClean="0">
                <a:latin typeface="Times New Roman" pitchFamily="18" charset="0"/>
                <a:cs typeface="Times New Roman" pitchFamily="18" charset="0"/>
              </a:rPr>
              <a:t> الذي يوضح كافة التوليفات الناتجية التي يمكن الحصول عليها باستخدام مجموعة الموارد المتاحة. كما ويطلق على منحنى الإمكانيات الإنتاجية منحنى سواء الموارد </a:t>
            </a:r>
            <a:r>
              <a:rPr lang="en-US" sz="1800" b="1" i="1" dirty="0" err="1" smtClean="0">
                <a:latin typeface="Times New Roman" pitchFamily="18" charset="0"/>
                <a:cs typeface="Times New Roman" pitchFamily="18" charset="0"/>
              </a:rPr>
              <a:t>Iso</a:t>
            </a:r>
            <a:r>
              <a:rPr lang="en-US" sz="1800" b="1" i="1" dirty="0" smtClean="0">
                <a:latin typeface="Times New Roman" pitchFamily="18" charset="0"/>
                <a:cs typeface="Times New Roman" pitchFamily="18" charset="0"/>
              </a:rPr>
              <a:t>-resource Curve</a:t>
            </a:r>
            <a:r>
              <a:rPr lang="ar-SA" sz="1800" b="1" dirty="0" smtClean="0">
                <a:latin typeface="Times New Roman" pitchFamily="18" charset="0"/>
                <a:cs typeface="Times New Roman" pitchFamily="18" charset="0"/>
              </a:rPr>
              <a:t> لأن كل نقطة على هذا المنحنى توضح توليفة النواتج التي يمكن الحصول عليها بالقدر نفسه من الموارد. أيضاً ويطلق على منحنى الإمكانيات الإنتاجية أيضاً منحنى الفرصة </a:t>
            </a:r>
            <a:r>
              <a:rPr lang="en-US" sz="1800" b="1" i="1" dirty="0" smtClean="0">
                <a:latin typeface="Times New Roman" pitchFamily="18" charset="0"/>
                <a:cs typeface="Times New Roman" pitchFamily="18" charset="0"/>
              </a:rPr>
              <a:t>Opportunity Curve</a:t>
            </a:r>
            <a:r>
              <a:rPr lang="ar-SA" sz="1800" b="1" dirty="0" smtClean="0">
                <a:latin typeface="Times New Roman" pitchFamily="18" charset="0"/>
                <a:cs typeface="Times New Roman" pitchFamily="18" charset="0"/>
              </a:rPr>
              <a:t> حيث أنه يوضح كل الفرص الممكنة أمام المنتج لاستخدام قدر معين من الموارد لإنتاج ناتجين.</a:t>
            </a:r>
          </a:p>
          <a:p>
            <a:pPr marL="0" indent="0" algn="justLow" eaLnBrk="1" hangingPunct="1">
              <a:buFontTx/>
              <a:buNone/>
              <a:defRPr/>
            </a:pPr>
            <a:r>
              <a:rPr lang="ar-SA" sz="1800" b="1" dirty="0" smtClean="0">
                <a:latin typeface="Times New Roman" pitchFamily="18" charset="0"/>
                <a:cs typeface="Times New Roman" pitchFamily="18" charset="0"/>
              </a:rPr>
              <a:t>	كما يطلق على منحنى الإمكانيات الإنتاجية لفظ المجموعة الممكنة </a:t>
            </a:r>
            <a:r>
              <a:rPr lang="en-US" sz="1800" b="1" i="1" dirty="0" smtClean="0">
                <a:latin typeface="Times New Roman" pitchFamily="18" charset="0"/>
                <a:cs typeface="Times New Roman" pitchFamily="18" charset="0"/>
              </a:rPr>
              <a:t>The Feasible Set or The Attainable Set </a:t>
            </a:r>
            <a:r>
              <a:rPr lang="ar-SA" sz="1800" b="1" dirty="0" smtClean="0">
                <a:latin typeface="Times New Roman" pitchFamily="18" charset="0"/>
                <a:cs typeface="Times New Roman" pitchFamily="18" charset="0"/>
              </a:rPr>
              <a:t>بحيث يضم كل التوليفات الممكنة من الناتجين من بين العديد من هذه التوليفات.</a:t>
            </a:r>
          </a:p>
          <a:p>
            <a:pPr marL="0" indent="0" algn="justLow" eaLnBrk="1" hangingPunct="1">
              <a:buFontTx/>
              <a:buNone/>
              <a:defRPr/>
            </a:pPr>
            <a:r>
              <a:rPr lang="ar-SA" sz="1800" b="1" dirty="0" smtClean="0">
                <a:latin typeface="Times New Roman" pitchFamily="18" charset="0"/>
                <a:cs typeface="Times New Roman" pitchFamily="18" charset="0"/>
              </a:rPr>
              <a:t>ولتوضيح كيفية اشتقاق منحنى الإمكانيات الإنتاجية من دوال الإنتاج نفترض أنه لدينا مورد واحد هو </a:t>
            </a:r>
            <a:r>
              <a:rPr lang="en-US" sz="1800" b="1" i="1" dirty="0" smtClean="0">
                <a:latin typeface="Times New Roman" pitchFamily="18" charset="0"/>
                <a:cs typeface="Times New Roman" pitchFamily="18" charset="0"/>
              </a:rPr>
              <a:t>X</a:t>
            </a:r>
            <a:r>
              <a:rPr lang="ar-SA" sz="1800" b="1" dirty="0" smtClean="0">
                <a:latin typeface="Times New Roman" pitchFamily="18" charset="0"/>
                <a:cs typeface="Times New Roman" pitchFamily="18" charset="0"/>
              </a:rPr>
              <a:t> يمكن استخدامه لإنتاج ناتجين هما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2</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أي أن:</a:t>
            </a:r>
          </a:p>
          <a:p>
            <a:pPr marL="0" indent="0" algn="justLow">
              <a:lnSpc>
                <a:spcPct val="90000"/>
              </a:lnSpc>
              <a:buNone/>
              <a:defRPr/>
            </a:pPr>
            <a:r>
              <a:rPr lang="ar-SA"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10-2</a:t>
            </a:r>
            <a:r>
              <a:rPr lang="ar-SA" sz="2000" b="1" dirty="0" smtClean="0">
                <a:latin typeface="Times New Roman" pitchFamily="18" charset="0"/>
                <a:cs typeface="Times New Roman" pitchFamily="18" charset="0"/>
              </a:rPr>
              <a:t> ) 			                 </a:t>
            </a:r>
            <a:r>
              <a:rPr lang="ar-YE" sz="2000" b="1" dirty="0" smtClean="0">
                <a:latin typeface="Times New Roman" pitchFamily="18" charset="0"/>
                <a:cs typeface="Times New Roman" pitchFamily="18" charset="0"/>
              </a:rPr>
              <a:t>                                 </a:t>
            </a:r>
            <a:r>
              <a:rPr lang="ar-SA" sz="2000" b="1" dirty="0" smtClean="0">
                <a:latin typeface="Times New Roman" pitchFamily="18" charset="0"/>
                <a:cs typeface="Times New Roman" pitchFamily="18" charset="0"/>
              </a:rPr>
              <a:t>            		                    </a:t>
            </a:r>
            <a:endParaRPr lang="ar-YE" sz="2000" b="1" dirty="0" smtClean="0">
              <a:latin typeface="Times New Roman" pitchFamily="18" charset="0"/>
              <a:cs typeface="Times New Roman" pitchFamily="18" charset="0"/>
            </a:endParaRPr>
          </a:p>
          <a:p>
            <a:pPr marL="0" indent="0" algn="justLow" eaLnBrk="1" hangingPunct="1">
              <a:lnSpc>
                <a:spcPct val="90000"/>
              </a:lnSpc>
              <a:buFontTx/>
              <a:buNone/>
              <a:defRPr/>
            </a:pPr>
            <a:r>
              <a:rPr lang="ar-YE" sz="2000" b="1" dirty="0" smtClean="0">
                <a:latin typeface="Times New Roman" pitchFamily="18" charset="0"/>
                <a:cs typeface="Times New Roman" pitchFamily="18" charset="0"/>
              </a:rPr>
              <a:t>           </a:t>
            </a:r>
            <a:r>
              <a:rPr lang="ar-SA" sz="2000" b="1"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10-3</a:t>
            </a:r>
            <a:r>
              <a:rPr lang="ar-SA" sz="2000" b="1" dirty="0" smtClean="0">
                <a:latin typeface="Times New Roman" pitchFamily="18" charset="0"/>
                <a:cs typeface="Times New Roman" pitchFamily="18" charset="0"/>
              </a:rPr>
              <a:t> )</a:t>
            </a:r>
            <a:r>
              <a:rPr lang="ar-YE" sz="2000" b="1" dirty="0" smtClean="0">
                <a:latin typeface="Times New Roman" pitchFamily="18" charset="0"/>
                <a:cs typeface="Times New Roman" pitchFamily="18" charset="0"/>
              </a:rPr>
              <a:t>                                               </a:t>
            </a:r>
            <a:r>
              <a:rPr lang="ar-SA" sz="2000" b="1" dirty="0" smtClean="0">
                <a:latin typeface="Times New Roman" pitchFamily="18" charset="0"/>
                <a:cs typeface="Times New Roman" pitchFamily="18" charset="0"/>
              </a:rPr>
              <a:t> </a:t>
            </a:r>
            <a:r>
              <a:rPr lang="ar-SA" sz="2400" b="1" dirty="0" smtClean="0">
                <a:latin typeface="Times New Roman" pitchFamily="18" charset="0"/>
                <a:cs typeface="Times New Roman" pitchFamily="18" charset="0"/>
              </a:rPr>
              <a:t> </a:t>
            </a:r>
            <a:r>
              <a:rPr lang="ar-YE" sz="2400" b="1" dirty="0" smtClean="0">
                <a:latin typeface="Times New Roman" pitchFamily="18" charset="0"/>
                <a:cs typeface="Times New Roman" pitchFamily="18" charset="0"/>
              </a:rPr>
              <a:t>  </a:t>
            </a:r>
            <a:endParaRPr lang="en-US" sz="2400" b="1" dirty="0" smtClean="0">
              <a:latin typeface="Times New Roman" pitchFamily="18" charset="0"/>
              <a:cs typeface="Times New Roman" pitchFamily="18" charset="0"/>
            </a:endParaRPr>
          </a:p>
        </p:txBody>
      </p:sp>
      <p:sp>
        <p:nvSpPr>
          <p:cNvPr id="2053"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YE"/>
          </a:p>
        </p:txBody>
      </p:sp>
      <p:graphicFrame>
        <p:nvGraphicFramePr>
          <p:cNvPr id="2050" name="Object 4" descr="Recycled paper"/>
          <p:cNvGraphicFramePr>
            <a:graphicFrameLocks noChangeAspect="1"/>
          </p:cNvGraphicFramePr>
          <p:nvPr/>
        </p:nvGraphicFramePr>
        <p:xfrm>
          <a:off x="1066800" y="4800600"/>
          <a:ext cx="3048000" cy="489730"/>
        </p:xfrm>
        <a:graphic>
          <a:graphicData uri="http://schemas.openxmlformats.org/presentationml/2006/ole">
            <p:oleObj spid="_x0000_s2050" name="Equation" r:id="rId5" imgW="571252" imgH="190417" progId="Equation.3">
              <p:embed/>
            </p:oleObj>
          </a:graphicData>
        </a:graphic>
      </p:graphicFrame>
      <p:sp>
        <p:nvSpPr>
          <p:cNvPr id="2054"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YE"/>
          </a:p>
        </p:txBody>
      </p:sp>
      <p:graphicFrame>
        <p:nvGraphicFramePr>
          <p:cNvPr id="2051" name="Object 6" descr="Blue tissue paper"/>
          <p:cNvGraphicFramePr>
            <a:graphicFrameLocks noChangeAspect="1"/>
          </p:cNvGraphicFramePr>
          <p:nvPr/>
        </p:nvGraphicFramePr>
        <p:xfrm>
          <a:off x="1066800" y="5486400"/>
          <a:ext cx="2895600" cy="510989"/>
        </p:xfrm>
        <a:graphic>
          <a:graphicData uri="http://schemas.openxmlformats.org/presentationml/2006/ole">
            <p:oleObj spid="_x0000_s2051" name="Equation" r:id="rId6" imgW="583947" imgH="190417" progId="Equation.3">
              <p:embed/>
            </p:oleObj>
          </a:graphicData>
        </a:graphic>
      </p:graphicFrame>
      <p:sp>
        <p:nvSpPr>
          <p:cNvPr id="7" name="Horizontal Scroll 6"/>
          <p:cNvSpPr/>
          <p:nvPr/>
        </p:nvSpPr>
        <p:spPr>
          <a:xfrm>
            <a:off x="1905000" y="762000"/>
            <a:ext cx="6553200" cy="533400"/>
          </a:xfrm>
          <a:prstGeom prst="rect">
            <a:avLst/>
          </a:prstGeom>
          <a:solidFill>
            <a:srgbClr val="FFC81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90000"/>
              </a:lnSpc>
              <a:defRPr/>
            </a:pPr>
            <a:r>
              <a:rPr lang="ar-SA" sz="2400" b="1" dirty="0">
                <a:solidFill>
                  <a:schemeClr val="accent2">
                    <a:lumMod val="50000"/>
                  </a:schemeClr>
                </a:solidFill>
                <a:latin typeface="Times New Roman" pitchFamily="18" charset="0"/>
                <a:cs typeface="Times New Roman" pitchFamily="18" charset="0"/>
              </a:rPr>
              <a:t>اشتقاق منحنيات الإمكانيات الإنتاجية من الدوال الإنتاجية:</a:t>
            </a:r>
            <a:endParaRPr lang="ar-SA" sz="2400" dirty="0">
              <a:solidFill>
                <a:schemeClr val="accent2">
                  <a:lumMod val="50000"/>
                </a:schemeClr>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0000"/>
            <a:lum/>
          </a:blip>
          <a:srcRect/>
          <a:tile tx="0" ty="0" sx="100000" sy="100000" flip="none" algn="tl"/>
        </a:blipFill>
        <a:effectLst/>
      </p:bgPr>
    </p:bg>
    <p:spTree>
      <p:nvGrpSpPr>
        <p:cNvPr id="1" name=""/>
        <p:cNvGrpSpPr/>
        <p:nvPr/>
      </p:nvGrpSpPr>
      <p:grpSpPr>
        <a:xfrm>
          <a:off x="0" y="0"/>
          <a:ext cx="0" cy="0"/>
          <a:chOff x="0" y="0"/>
          <a:chExt cx="0" cy="0"/>
        </a:xfrm>
      </p:grpSpPr>
      <p:sp>
        <p:nvSpPr>
          <p:cNvPr id="5" name="مستطيل 4"/>
          <p:cNvSpPr/>
          <p:nvPr/>
        </p:nvSpPr>
        <p:spPr>
          <a:xfrm>
            <a:off x="1143000" y="1219200"/>
            <a:ext cx="7848600" cy="1754326"/>
          </a:xfrm>
          <a:prstGeom prst="rect">
            <a:avLst/>
          </a:prstGeom>
          <a:solidFill>
            <a:srgbClr val="FFE89F"/>
          </a:solidFill>
        </p:spPr>
        <p:txBody>
          <a:bodyPr wrap="square">
            <a:spAutoFit/>
          </a:bodyPr>
          <a:lstStyle/>
          <a:p>
            <a:pPr algn="justLow" eaLnBrk="0" hangingPunct="0">
              <a:lnSpc>
                <a:spcPct val="150000"/>
              </a:lnSpc>
              <a:defRPr/>
            </a:pPr>
            <a:r>
              <a:rPr lang="ar-SA" b="1" dirty="0" smtClean="0">
                <a:latin typeface="Times New Roman" pitchFamily="18" charset="0"/>
                <a:cs typeface="Times New Roman" pitchFamily="18" charset="0"/>
              </a:rPr>
              <a:t>يتضح من الشكل (</a:t>
            </a:r>
            <a:r>
              <a:rPr lang="en-US" b="1" dirty="0" smtClean="0">
                <a:latin typeface="Times New Roman" pitchFamily="18" charset="0"/>
                <a:cs typeface="Times New Roman" pitchFamily="18" charset="0"/>
              </a:rPr>
              <a:t>10-8</a:t>
            </a:r>
            <a:r>
              <a:rPr lang="ar-SA" b="1" dirty="0" smtClean="0">
                <a:latin typeface="Times New Roman" pitchFamily="18" charset="0"/>
                <a:cs typeface="Times New Roman" pitchFamily="18" charset="0"/>
              </a:rPr>
              <a:t>) أن خط العائد المتساوي يمر بكافة التوليفات من </a:t>
            </a:r>
            <a:r>
              <a:rPr lang="en-US" b="1" i="1" dirty="0" smtClean="0">
                <a:latin typeface="Times New Roman" pitchFamily="18" charset="0"/>
                <a:cs typeface="Times New Roman" pitchFamily="18" charset="0"/>
              </a:rPr>
              <a:t>Y</a:t>
            </a:r>
            <a:r>
              <a:rPr lang="en-US" b="1" i="1" baseline="-30000" dirty="0" smtClean="0">
                <a:latin typeface="Times New Roman" pitchFamily="18" charset="0"/>
                <a:cs typeface="Times New Roman" pitchFamily="18" charset="0"/>
              </a:rPr>
              <a:t>2</a:t>
            </a:r>
            <a:r>
              <a:rPr lang="en-US" b="1" i="1" dirty="0" smtClean="0">
                <a:latin typeface="Times New Roman" pitchFamily="18" charset="0"/>
                <a:cs typeface="Times New Roman" pitchFamily="18" charset="0"/>
              </a:rPr>
              <a:t>,Y</a:t>
            </a:r>
            <a:r>
              <a:rPr lang="en-US" b="1" i="1" baseline="-30000" dirty="0" smtClean="0">
                <a:latin typeface="Times New Roman" pitchFamily="18" charset="0"/>
                <a:cs typeface="Times New Roman" pitchFamily="18" charset="0"/>
              </a:rPr>
              <a:t>1</a:t>
            </a:r>
            <a:r>
              <a:rPr lang="ar-SA" b="1" dirty="0" smtClean="0">
                <a:latin typeface="Times New Roman" pitchFamily="18" charset="0"/>
                <a:cs typeface="Times New Roman" pitchFamily="18" charset="0"/>
              </a:rPr>
              <a:t> التي تعطي عائداً قدره </a:t>
            </a:r>
            <a:r>
              <a:rPr lang="en-US" b="1" dirty="0" smtClean="0">
                <a:latin typeface="Times New Roman" pitchFamily="18" charset="0"/>
                <a:cs typeface="Times New Roman" pitchFamily="18" charset="0"/>
              </a:rPr>
              <a:t>80</a:t>
            </a:r>
            <a:r>
              <a:rPr lang="ar-SA" b="1" dirty="0" smtClean="0">
                <a:latin typeface="Times New Roman" pitchFamily="18" charset="0"/>
                <a:cs typeface="Times New Roman" pitchFamily="18" charset="0"/>
              </a:rPr>
              <a:t> ريال. كما أن الخطية هنا ترجع إلى أن أسعار وحدات الناتج لم تتغير رغم تغير كميات النواتج. وفي هذه الحالة فإن خط العائد المتساوي يمكن توقيعه مباشرة من خلال نقطتين أحدهما على المحور الأفقي (محور </a:t>
            </a:r>
            <a:r>
              <a:rPr lang="en-US" b="1" i="1" dirty="0" smtClean="0">
                <a:latin typeface="Times New Roman" pitchFamily="18" charset="0"/>
                <a:cs typeface="Times New Roman" pitchFamily="18" charset="0"/>
              </a:rPr>
              <a:t>Y</a:t>
            </a:r>
            <a:r>
              <a:rPr lang="en-US" b="1" i="1" baseline="-30000" dirty="0" smtClean="0">
                <a:latin typeface="Times New Roman" pitchFamily="18" charset="0"/>
                <a:cs typeface="Times New Roman" pitchFamily="18" charset="0"/>
              </a:rPr>
              <a:t>1</a:t>
            </a:r>
            <a:r>
              <a:rPr lang="ar-SA" b="1" dirty="0" smtClean="0">
                <a:latin typeface="Times New Roman" pitchFamily="18" charset="0"/>
                <a:cs typeface="Times New Roman" pitchFamily="18" charset="0"/>
              </a:rPr>
              <a:t>) وهي عبارة عن العائد الكلي مقسوماً على سعر الوحدة من </a:t>
            </a:r>
            <a:r>
              <a:rPr lang="en-US" b="1" i="1" dirty="0" smtClean="0">
                <a:latin typeface="Times New Roman" pitchFamily="18" charset="0"/>
                <a:cs typeface="Times New Roman" pitchFamily="18" charset="0"/>
              </a:rPr>
              <a:t>Y</a:t>
            </a:r>
            <a:r>
              <a:rPr lang="en-US" b="1" i="1" baseline="-30000" dirty="0" smtClean="0">
                <a:latin typeface="Times New Roman" pitchFamily="18" charset="0"/>
                <a:cs typeface="Times New Roman" pitchFamily="18" charset="0"/>
              </a:rPr>
              <a:t>1</a:t>
            </a:r>
            <a:r>
              <a:rPr lang="en-US" b="1" dirty="0" smtClean="0">
                <a:latin typeface="Times New Roman" pitchFamily="18" charset="0"/>
                <a:cs typeface="Times New Roman" pitchFamily="18" charset="0"/>
              </a:rPr>
              <a:t> </a:t>
            </a:r>
            <a:endParaRPr lang="en-US" b="1" dirty="0">
              <a:latin typeface="Times New Roman" pitchFamily="18" charset="0"/>
              <a:cs typeface="Times New Roman" pitchFamily="18" charset="0"/>
            </a:endParaRPr>
          </a:p>
        </p:txBody>
      </p:sp>
      <p:sp>
        <p:nvSpPr>
          <p:cNvPr id="6" name="مستطيل 5"/>
          <p:cNvSpPr/>
          <p:nvPr/>
        </p:nvSpPr>
        <p:spPr>
          <a:xfrm>
            <a:off x="1219200" y="3200400"/>
            <a:ext cx="7696200" cy="369332"/>
          </a:xfrm>
          <a:prstGeom prst="rect">
            <a:avLst/>
          </a:prstGeom>
          <a:solidFill>
            <a:srgbClr val="FFE181"/>
          </a:solidFill>
        </p:spPr>
        <p:txBody>
          <a:bodyPr wrap="square">
            <a:spAutoFit/>
          </a:bodyPr>
          <a:lstStyle/>
          <a:p>
            <a:pPr eaLnBrk="0" hangingPunct="0"/>
            <a:r>
              <a:rPr lang="ar-SA" b="1" dirty="0" smtClean="0">
                <a:cs typeface="Times New Roman" pitchFamily="18" charset="0"/>
              </a:rPr>
              <a:t>والأخرى على المحور الرأسي وذلك بقسمة العائد الكلي على سعر الوحدة من </a:t>
            </a:r>
            <a:r>
              <a:rPr lang="en-US" b="1" i="1" dirty="0" smtClean="0">
                <a:cs typeface="Times New Roman" pitchFamily="18" charset="0"/>
              </a:rPr>
              <a:t>Y</a:t>
            </a:r>
            <a:r>
              <a:rPr lang="en-US" b="1" i="1" baseline="-30000" dirty="0" smtClean="0">
                <a:cs typeface="Times New Roman" pitchFamily="18" charset="0"/>
              </a:rPr>
              <a:t>2</a:t>
            </a:r>
            <a:r>
              <a:rPr lang="en-US" b="1" dirty="0" smtClean="0">
                <a:cs typeface="Times New Roman" pitchFamily="18" charset="0"/>
              </a:rPr>
              <a:t> </a:t>
            </a:r>
            <a:endParaRPr lang="en-US" b="1" dirty="0"/>
          </a:p>
        </p:txBody>
      </p:sp>
      <p:graphicFrame>
        <p:nvGraphicFramePr>
          <p:cNvPr id="83970" name="Object 105"/>
          <p:cNvGraphicFramePr>
            <a:graphicFrameLocks noChangeAspect="1"/>
          </p:cNvGraphicFramePr>
          <p:nvPr>
            <p:ph idx="1"/>
          </p:nvPr>
        </p:nvGraphicFramePr>
        <p:xfrm>
          <a:off x="2286000" y="2514600"/>
          <a:ext cx="1536700" cy="381000"/>
        </p:xfrm>
        <a:graphic>
          <a:graphicData uri="http://schemas.openxmlformats.org/presentationml/2006/ole">
            <p:oleObj spid="_x0000_s83970" name="Equation" r:id="rId4" imgW="393480" imgH="482400" progId="Equation.3">
              <p:embed/>
            </p:oleObj>
          </a:graphicData>
        </a:graphic>
      </p:graphicFrame>
      <p:graphicFrame>
        <p:nvGraphicFramePr>
          <p:cNvPr id="83971" name="Object 106"/>
          <p:cNvGraphicFramePr>
            <a:graphicFrameLocks noChangeAspect="1"/>
          </p:cNvGraphicFramePr>
          <p:nvPr/>
        </p:nvGraphicFramePr>
        <p:xfrm>
          <a:off x="1828800" y="3733800"/>
          <a:ext cx="1633538" cy="457200"/>
        </p:xfrm>
        <a:graphic>
          <a:graphicData uri="http://schemas.openxmlformats.org/presentationml/2006/ole">
            <p:oleObj spid="_x0000_s83971" name="Equation" r:id="rId5" imgW="419040" imgH="482400" progId="Equation.3">
              <p:embed/>
            </p:oleObj>
          </a:graphicData>
        </a:graphic>
      </p:graphicFrame>
      <p:sp>
        <p:nvSpPr>
          <p:cNvPr id="9" name="مستطيل 8"/>
          <p:cNvSpPr/>
          <p:nvPr/>
        </p:nvSpPr>
        <p:spPr>
          <a:xfrm>
            <a:off x="1295400" y="4343400"/>
            <a:ext cx="7696200" cy="1297343"/>
          </a:xfrm>
          <a:prstGeom prst="rect">
            <a:avLst/>
          </a:prstGeom>
          <a:solidFill>
            <a:srgbClr val="FFE07D"/>
          </a:solidFill>
        </p:spPr>
        <p:txBody>
          <a:bodyPr wrap="square">
            <a:spAutoFit/>
          </a:bodyPr>
          <a:lstStyle/>
          <a:p>
            <a:pPr algn="justLow" eaLnBrk="0" hangingPunct="0">
              <a:lnSpc>
                <a:spcPct val="150000"/>
              </a:lnSpc>
            </a:pPr>
            <a:r>
              <a:rPr lang="ar-SA" b="1" dirty="0" smtClean="0">
                <a:cs typeface="Times New Roman" pitchFamily="18" charset="0"/>
              </a:rPr>
              <a:t>وبتوصيل النقطتين هاتين نحصل على خط العائد المتساوي.كما أن بُعد خط العائد المتساوي عن نقطة الأصل يتحدد من خلال مقدار هذا العائد فإذا ارتفع هذا العائد انتقل هذا الخط جهة اليمين بفرض بقاء أسعار النواتج كما هي.</a:t>
            </a:r>
            <a:endParaRPr lang="en-US" b="1"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grpSp>
        <p:nvGrpSpPr>
          <p:cNvPr id="4" name="Group 57"/>
          <p:cNvGrpSpPr>
            <a:grpSpLocks noGrp="1" noChangeAspect="1"/>
          </p:cNvGrpSpPr>
          <p:nvPr>
            <p:ph idx="1"/>
          </p:nvPr>
        </p:nvGrpSpPr>
        <p:grpSpPr bwMode="auto">
          <a:xfrm>
            <a:off x="381000" y="1143000"/>
            <a:ext cx="8229600" cy="4389437"/>
            <a:chOff x="1623" y="7399"/>
            <a:chExt cx="8232" cy="5857"/>
          </a:xfrm>
          <a:noFill/>
        </p:grpSpPr>
        <p:sp>
          <p:nvSpPr>
            <p:cNvPr id="5" name="AutoShape 81"/>
            <p:cNvSpPr>
              <a:spLocks noChangeAspect="1" noChangeArrowheads="1" noTextEdit="1"/>
            </p:cNvSpPr>
            <p:nvPr/>
          </p:nvSpPr>
          <p:spPr bwMode="auto">
            <a:xfrm>
              <a:off x="1623" y="7399"/>
              <a:ext cx="8232" cy="5760"/>
            </a:xfrm>
            <a:prstGeom prst="rect">
              <a:avLst/>
            </a:prstGeom>
            <a:grpFill/>
            <a:ln w="12700">
              <a:solidFill>
                <a:schemeClr val="tx1">
                  <a:lumMod val="85000"/>
                  <a:lumOff val="15000"/>
                </a:schemeClr>
              </a:solidFill>
              <a:miter lim="800000"/>
              <a:headEnd/>
              <a:tailEnd/>
            </a:ln>
          </p:spPr>
          <p:txBody>
            <a:bodyPr/>
            <a:lstStyle/>
            <a:p>
              <a:pPr>
                <a:defRPr/>
              </a:pPr>
              <a:endParaRPr lang="ar-YE"/>
            </a:p>
          </p:txBody>
        </p:sp>
        <p:sp>
          <p:nvSpPr>
            <p:cNvPr id="6" name="Line 80"/>
            <p:cNvSpPr>
              <a:spLocks noChangeShapeType="1"/>
            </p:cNvSpPr>
            <p:nvPr/>
          </p:nvSpPr>
          <p:spPr bwMode="auto">
            <a:xfrm flipH="1">
              <a:off x="3780" y="7579"/>
              <a:ext cx="1" cy="4679"/>
            </a:xfrm>
            <a:prstGeom prst="line">
              <a:avLst/>
            </a:prstGeom>
            <a:grpFill/>
            <a:ln w="19050">
              <a:solidFill>
                <a:schemeClr val="tx1">
                  <a:lumMod val="85000"/>
                  <a:lumOff val="15000"/>
                </a:schemeClr>
              </a:solidFill>
              <a:round/>
              <a:headEnd type="triangle" w="med" len="med"/>
              <a:tailEnd/>
            </a:ln>
          </p:spPr>
          <p:txBody>
            <a:bodyPr/>
            <a:lstStyle/>
            <a:p>
              <a:pPr>
                <a:defRPr/>
              </a:pPr>
              <a:endParaRPr lang="ar-YE"/>
            </a:p>
          </p:txBody>
        </p:sp>
        <p:sp>
          <p:nvSpPr>
            <p:cNvPr id="7" name="Line 79"/>
            <p:cNvSpPr>
              <a:spLocks noChangeShapeType="1"/>
            </p:cNvSpPr>
            <p:nvPr/>
          </p:nvSpPr>
          <p:spPr bwMode="auto">
            <a:xfrm>
              <a:off x="3780" y="12259"/>
              <a:ext cx="5220" cy="1"/>
            </a:xfrm>
            <a:prstGeom prst="line">
              <a:avLst/>
            </a:prstGeom>
            <a:grpFill/>
            <a:ln w="19050">
              <a:solidFill>
                <a:schemeClr val="tx1">
                  <a:lumMod val="85000"/>
                  <a:lumOff val="15000"/>
                </a:schemeClr>
              </a:solidFill>
              <a:round/>
              <a:headEnd/>
              <a:tailEnd type="triangle" w="med" len="med"/>
            </a:ln>
          </p:spPr>
          <p:txBody>
            <a:bodyPr/>
            <a:lstStyle/>
            <a:p>
              <a:pPr>
                <a:defRPr/>
              </a:pPr>
              <a:endParaRPr lang="ar-YE"/>
            </a:p>
          </p:txBody>
        </p:sp>
        <p:sp>
          <p:nvSpPr>
            <p:cNvPr id="8" name="Text Box 78"/>
            <p:cNvSpPr txBox="1">
              <a:spLocks noChangeArrowheads="1"/>
            </p:cNvSpPr>
            <p:nvPr/>
          </p:nvSpPr>
          <p:spPr bwMode="auto">
            <a:xfrm>
              <a:off x="2880" y="7579"/>
              <a:ext cx="720" cy="720"/>
            </a:xfrm>
            <a:prstGeom prst="rect">
              <a:avLst/>
            </a:prstGeom>
            <a:grpFill/>
            <a:ln w="9525">
              <a:noFill/>
              <a:miter lim="800000"/>
              <a:headEnd/>
              <a:tailEnd/>
            </a:ln>
          </p:spPr>
          <p:txBody>
            <a:bodyPr/>
            <a:lstStyle/>
            <a:p>
              <a:pPr eaLnBrk="0" hangingPunct="0">
                <a:defRPr/>
              </a:pPr>
              <a:r>
                <a:rPr lang="en-US" sz="1200" i="1">
                  <a:ea typeface="Times New Roman" pitchFamily="18" charset="0"/>
                </a:rPr>
                <a:t>Y</a:t>
              </a:r>
              <a:r>
                <a:rPr lang="en-US" sz="1200" i="1" baseline="-30000">
                  <a:ea typeface="Times New Roman" pitchFamily="18" charset="0"/>
                </a:rPr>
                <a:t>2</a:t>
              </a:r>
              <a:endParaRPr lang="en-US"/>
            </a:p>
          </p:txBody>
        </p:sp>
        <p:sp>
          <p:nvSpPr>
            <p:cNvPr id="9" name="Text Box 77"/>
            <p:cNvSpPr txBox="1">
              <a:spLocks noChangeArrowheads="1"/>
            </p:cNvSpPr>
            <p:nvPr/>
          </p:nvSpPr>
          <p:spPr bwMode="auto">
            <a:xfrm>
              <a:off x="3240" y="10999"/>
              <a:ext cx="540" cy="540"/>
            </a:xfrm>
            <a:prstGeom prst="rect">
              <a:avLst/>
            </a:prstGeom>
            <a:grpFill/>
            <a:ln w="9525">
              <a:noFill/>
              <a:miter lim="800000"/>
              <a:headEnd/>
              <a:tailEnd/>
            </a:ln>
          </p:spPr>
          <p:txBody>
            <a:bodyPr/>
            <a:lstStyle/>
            <a:p>
              <a:pPr eaLnBrk="0" hangingPunct="0">
                <a:defRPr/>
              </a:pPr>
              <a:r>
                <a:rPr lang="en-US" sz="1200">
                  <a:ea typeface="Times New Roman" pitchFamily="18" charset="0"/>
                </a:rPr>
                <a:t>20</a:t>
              </a:r>
              <a:endParaRPr lang="en-US"/>
            </a:p>
          </p:txBody>
        </p:sp>
        <p:sp>
          <p:nvSpPr>
            <p:cNvPr id="10" name="Text Box 76"/>
            <p:cNvSpPr txBox="1">
              <a:spLocks noChangeArrowheads="1"/>
            </p:cNvSpPr>
            <p:nvPr/>
          </p:nvSpPr>
          <p:spPr bwMode="auto">
            <a:xfrm>
              <a:off x="3240" y="10099"/>
              <a:ext cx="540" cy="540"/>
            </a:xfrm>
            <a:prstGeom prst="rect">
              <a:avLst/>
            </a:prstGeom>
            <a:grpFill/>
            <a:ln w="9525">
              <a:noFill/>
              <a:miter lim="800000"/>
              <a:headEnd/>
              <a:tailEnd/>
            </a:ln>
          </p:spPr>
          <p:txBody>
            <a:bodyPr/>
            <a:lstStyle/>
            <a:p>
              <a:pPr eaLnBrk="0" hangingPunct="0">
                <a:defRPr/>
              </a:pPr>
              <a:r>
                <a:rPr lang="en-US" sz="1200" dirty="0">
                  <a:ea typeface="Times New Roman" pitchFamily="18" charset="0"/>
                </a:rPr>
                <a:t>40</a:t>
              </a:r>
              <a:endParaRPr lang="en-US" dirty="0"/>
            </a:p>
          </p:txBody>
        </p:sp>
        <p:sp>
          <p:nvSpPr>
            <p:cNvPr id="11" name="Text Box 75"/>
            <p:cNvSpPr txBox="1">
              <a:spLocks noChangeArrowheads="1"/>
            </p:cNvSpPr>
            <p:nvPr/>
          </p:nvSpPr>
          <p:spPr bwMode="auto">
            <a:xfrm>
              <a:off x="3240" y="9019"/>
              <a:ext cx="540" cy="540"/>
            </a:xfrm>
            <a:prstGeom prst="rect">
              <a:avLst/>
            </a:prstGeom>
            <a:grpFill/>
            <a:ln w="9525">
              <a:noFill/>
              <a:miter lim="800000"/>
              <a:headEnd/>
              <a:tailEnd/>
            </a:ln>
          </p:spPr>
          <p:txBody>
            <a:bodyPr/>
            <a:lstStyle/>
            <a:p>
              <a:pPr eaLnBrk="0" hangingPunct="0">
                <a:defRPr/>
              </a:pPr>
              <a:r>
                <a:rPr lang="en-US" sz="1200" dirty="0">
                  <a:ea typeface="Times New Roman" pitchFamily="18" charset="0"/>
                </a:rPr>
                <a:t>60</a:t>
              </a:r>
              <a:endParaRPr lang="en-US" dirty="0"/>
            </a:p>
          </p:txBody>
        </p:sp>
        <p:sp>
          <p:nvSpPr>
            <p:cNvPr id="12" name="Text Box 74"/>
            <p:cNvSpPr txBox="1">
              <a:spLocks noChangeArrowheads="1"/>
            </p:cNvSpPr>
            <p:nvPr/>
          </p:nvSpPr>
          <p:spPr bwMode="auto">
            <a:xfrm>
              <a:off x="3240" y="8119"/>
              <a:ext cx="540" cy="540"/>
            </a:xfrm>
            <a:prstGeom prst="rect">
              <a:avLst/>
            </a:prstGeom>
            <a:grpFill/>
            <a:ln w="9525">
              <a:noFill/>
              <a:miter lim="800000"/>
              <a:headEnd/>
              <a:tailEnd/>
            </a:ln>
          </p:spPr>
          <p:txBody>
            <a:bodyPr/>
            <a:lstStyle/>
            <a:p>
              <a:pPr eaLnBrk="0" hangingPunct="0">
                <a:defRPr/>
              </a:pPr>
              <a:r>
                <a:rPr lang="en-US" sz="1200" dirty="0">
                  <a:ea typeface="Times New Roman" pitchFamily="18" charset="0"/>
                </a:rPr>
                <a:t>80</a:t>
              </a:r>
              <a:endParaRPr lang="en-US" dirty="0"/>
            </a:p>
          </p:txBody>
        </p:sp>
        <p:sp>
          <p:nvSpPr>
            <p:cNvPr id="13" name="Text Box 73"/>
            <p:cNvSpPr txBox="1">
              <a:spLocks noChangeArrowheads="1"/>
            </p:cNvSpPr>
            <p:nvPr/>
          </p:nvSpPr>
          <p:spPr bwMode="auto">
            <a:xfrm>
              <a:off x="3420" y="12259"/>
              <a:ext cx="540" cy="540"/>
            </a:xfrm>
            <a:prstGeom prst="rect">
              <a:avLst/>
            </a:prstGeom>
            <a:grpFill/>
            <a:ln w="9525">
              <a:noFill/>
              <a:miter lim="800000"/>
              <a:headEnd/>
              <a:tailEnd/>
            </a:ln>
          </p:spPr>
          <p:txBody>
            <a:bodyPr/>
            <a:lstStyle/>
            <a:p>
              <a:pPr eaLnBrk="0" hangingPunct="0">
                <a:defRPr/>
              </a:pPr>
              <a:r>
                <a:rPr lang="en-US" sz="1200">
                  <a:ea typeface="Times New Roman" pitchFamily="18" charset="0"/>
                </a:rPr>
                <a:t>0</a:t>
              </a:r>
              <a:endParaRPr lang="en-US"/>
            </a:p>
          </p:txBody>
        </p:sp>
        <p:sp>
          <p:nvSpPr>
            <p:cNvPr id="14" name="Text Box 72"/>
            <p:cNvSpPr txBox="1">
              <a:spLocks noChangeArrowheads="1"/>
            </p:cNvSpPr>
            <p:nvPr/>
          </p:nvSpPr>
          <p:spPr bwMode="auto">
            <a:xfrm>
              <a:off x="4500" y="12259"/>
              <a:ext cx="540" cy="540"/>
            </a:xfrm>
            <a:prstGeom prst="rect">
              <a:avLst/>
            </a:prstGeom>
            <a:grpFill/>
            <a:ln w="9525">
              <a:noFill/>
              <a:miter lim="800000"/>
              <a:headEnd/>
              <a:tailEnd/>
            </a:ln>
          </p:spPr>
          <p:txBody>
            <a:bodyPr/>
            <a:lstStyle/>
            <a:p>
              <a:pPr eaLnBrk="0" hangingPunct="0">
                <a:defRPr/>
              </a:pPr>
              <a:r>
                <a:rPr lang="en-US" sz="1200" dirty="0" smtClean="0">
                  <a:ea typeface="Times New Roman" pitchFamily="18" charset="0"/>
                </a:rPr>
                <a:t>10</a:t>
              </a:r>
              <a:endParaRPr lang="ar-SA" dirty="0"/>
            </a:p>
          </p:txBody>
        </p:sp>
        <p:sp>
          <p:nvSpPr>
            <p:cNvPr id="15" name="Text Box 71"/>
            <p:cNvSpPr txBox="1">
              <a:spLocks noChangeArrowheads="1"/>
            </p:cNvSpPr>
            <p:nvPr/>
          </p:nvSpPr>
          <p:spPr bwMode="auto">
            <a:xfrm>
              <a:off x="5580" y="12259"/>
              <a:ext cx="540" cy="540"/>
            </a:xfrm>
            <a:prstGeom prst="rect">
              <a:avLst/>
            </a:prstGeom>
            <a:grpFill/>
            <a:ln w="9525">
              <a:noFill/>
              <a:miter lim="800000"/>
              <a:headEnd/>
              <a:tailEnd/>
            </a:ln>
          </p:spPr>
          <p:txBody>
            <a:bodyPr/>
            <a:lstStyle/>
            <a:p>
              <a:pPr eaLnBrk="0" hangingPunct="0">
                <a:defRPr/>
              </a:pPr>
              <a:r>
                <a:rPr lang="en-US" sz="1200" dirty="0" smtClean="0">
                  <a:ea typeface="Times New Roman" pitchFamily="18" charset="0"/>
                </a:rPr>
                <a:t>20</a:t>
              </a:r>
              <a:endParaRPr lang="ar-SA" dirty="0"/>
            </a:p>
          </p:txBody>
        </p:sp>
        <p:sp>
          <p:nvSpPr>
            <p:cNvPr id="16" name="Text Box 70"/>
            <p:cNvSpPr txBox="1">
              <a:spLocks noChangeArrowheads="1"/>
            </p:cNvSpPr>
            <p:nvPr/>
          </p:nvSpPr>
          <p:spPr bwMode="auto">
            <a:xfrm>
              <a:off x="6480" y="12259"/>
              <a:ext cx="540" cy="540"/>
            </a:xfrm>
            <a:prstGeom prst="rect">
              <a:avLst/>
            </a:prstGeom>
            <a:grpFill/>
            <a:ln w="9525">
              <a:noFill/>
              <a:miter lim="800000"/>
              <a:headEnd/>
              <a:tailEnd/>
            </a:ln>
          </p:spPr>
          <p:txBody>
            <a:bodyPr/>
            <a:lstStyle/>
            <a:p>
              <a:pPr eaLnBrk="0" hangingPunct="0">
                <a:defRPr/>
              </a:pPr>
              <a:r>
                <a:rPr lang="en-US" sz="1200" dirty="0" smtClean="0">
                  <a:ea typeface="Times New Roman" pitchFamily="18" charset="0"/>
                </a:rPr>
                <a:t>30</a:t>
              </a:r>
              <a:endParaRPr lang="ar-SA" dirty="0"/>
            </a:p>
          </p:txBody>
        </p:sp>
        <p:sp>
          <p:nvSpPr>
            <p:cNvPr id="17" name="Text Box 69"/>
            <p:cNvSpPr txBox="1">
              <a:spLocks noChangeArrowheads="1"/>
            </p:cNvSpPr>
            <p:nvPr/>
          </p:nvSpPr>
          <p:spPr bwMode="auto">
            <a:xfrm>
              <a:off x="7560" y="12259"/>
              <a:ext cx="540" cy="540"/>
            </a:xfrm>
            <a:prstGeom prst="rect">
              <a:avLst/>
            </a:prstGeom>
            <a:grpFill/>
            <a:ln w="9525">
              <a:noFill/>
              <a:miter lim="800000"/>
              <a:headEnd/>
              <a:tailEnd/>
            </a:ln>
          </p:spPr>
          <p:txBody>
            <a:bodyPr/>
            <a:lstStyle/>
            <a:p>
              <a:pPr eaLnBrk="0" hangingPunct="0">
                <a:defRPr/>
              </a:pPr>
              <a:r>
                <a:rPr lang="en-US" sz="1200" dirty="0" smtClean="0">
                  <a:ea typeface="Times New Roman" pitchFamily="18" charset="0"/>
                </a:rPr>
                <a:t>40</a:t>
              </a:r>
              <a:endParaRPr lang="ar-SA" dirty="0"/>
            </a:p>
          </p:txBody>
        </p:sp>
        <p:sp>
          <p:nvSpPr>
            <p:cNvPr id="18" name="Text Box 68"/>
            <p:cNvSpPr txBox="1">
              <a:spLocks noChangeArrowheads="1"/>
            </p:cNvSpPr>
            <p:nvPr/>
          </p:nvSpPr>
          <p:spPr bwMode="auto">
            <a:xfrm>
              <a:off x="8820" y="12079"/>
              <a:ext cx="720" cy="540"/>
            </a:xfrm>
            <a:prstGeom prst="rect">
              <a:avLst/>
            </a:prstGeom>
            <a:grpFill/>
            <a:ln w="9525">
              <a:noFill/>
              <a:miter lim="800000"/>
              <a:headEnd/>
              <a:tailEnd/>
            </a:ln>
          </p:spPr>
          <p:txBody>
            <a:bodyPr/>
            <a:lstStyle/>
            <a:p>
              <a:pPr eaLnBrk="0" hangingPunct="0">
                <a:defRPr/>
              </a:pPr>
              <a:r>
                <a:rPr lang="en-US" sz="1200" i="1">
                  <a:ea typeface="Times New Roman" pitchFamily="18" charset="0"/>
                </a:rPr>
                <a:t>Y</a:t>
              </a:r>
              <a:r>
                <a:rPr lang="en-US" sz="1200" i="1" baseline="-30000">
                  <a:ea typeface="Times New Roman" pitchFamily="18" charset="0"/>
                </a:rPr>
                <a:t>1</a:t>
              </a:r>
              <a:endParaRPr lang="en-US"/>
            </a:p>
          </p:txBody>
        </p:sp>
        <p:sp>
          <p:nvSpPr>
            <p:cNvPr id="19" name="Text Box 67"/>
            <p:cNvSpPr txBox="1">
              <a:spLocks noChangeArrowheads="1"/>
            </p:cNvSpPr>
            <p:nvPr/>
          </p:nvSpPr>
          <p:spPr bwMode="auto">
            <a:xfrm>
              <a:off x="3833" y="8009"/>
              <a:ext cx="659" cy="343"/>
            </a:xfrm>
            <a:prstGeom prst="rect">
              <a:avLst/>
            </a:prstGeom>
            <a:grpFill/>
            <a:ln w="9525">
              <a:noFill/>
              <a:miter lim="800000"/>
              <a:headEnd/>
              <a:tailEnd/>
            </a:ln>
          </p:spPr>
          <p:txBody>
            <a:bodyPr/>
            <a:lstStyle/>
            <a:p>
              <a:pPr eaLnBrk="0" hangingPunct="0">
                <a:defRPr/>
              </a:pPr>
              <a:r>
                <a:rPr lang="en-US" sz="1200" dirty="0">
                  <a:ea typeface="Times New Roman" pitchFamily="18" charset="0"/>
                </a:rPr>
                <a:t>(0,80)</a:t>
              </a:r>
              <a:endParaRPr lang="en-US" dirty="0"/>
            </a:p>
          </p:txBody>
        </p:sp>
        <p:sp>
          <p:nvSpPr>
            <p:cNvPr id="20" name="Line 66"/>
            <p:cNvSpPr>
              <a:spLocks noChangeShapeType="1"/>
            </p:cNvSpPr>
            <p:nvPr/>
          </p:nvSpPr>
          <p:spPr bwMode="auto">
            <a:xfrm>
              <a:off x="3780" y="8299"/>
              <a:ext cx="720" cy="720"/>
            </a:xfrm>
            <a:prstGeom prst="line">
              <a:avLst/>
            </a:prstGeom>
            <a:grpFill/>
            <a:ln w="9525">
              <a:solidFill>
                <a:schemeClr val="tx1">
                  <a:lumMod val="85000"/>
                  <a:lumOff val="15000"/>
                </a:schemeClr>
              </a:solidFill>
              <a:prstDash val="dash"/>
              <a:round/>
              <a:headEnd type="oval" w="med" len="med"/>
              <a:tailEnd type="oval" w="med" len="med"/>
            </a:ln>
          </p:spPr>
          <p:txBody>
            <a:bodyPr/>
            <a:lstStyle/>
            <a:p>
              <a:pPr>
                <a:defRPr/>
              </a:pPr>
              <a:endParaRPr lang="ar-YE"/>
            </a:p>
          </p:txBody>
        </p:sp>
        <p:sp>
          <p:nvSpPr>
            <p:cNvPr id="21" name="Text Box 65"/>
            <p:cNvSpPr txBox="1">
              <a:spLocks noChangeArrowheads="1"/>
            </p:cNvSpPr>
            <p:nvPr/>
          </p:nvSpPr>
          <p:spPr bwMode="auto">
            <a:xfrm>
              <a:off x="4672" y="8721"/>
              <a:ext cx="610" cy="407"/>
            </a:xfrm>
            <a:prstGeom prst="rect">
              <a:avLst/>
            </a:prstGeom>
            <a:grpFill/>
            <a:ln w="9525">
              <a:noFill/>
              <a:miter lim="800000"/>
              <a:headEnd/>
              <a:tailEnd/>
            </a:ln>
          </p:spPr>
          <p:txBody>
            <a:bodyPr/>
            <a:lstStyle/>
            <a:p>
              <a:pPr eaLnBrk="0" hangingPunct="0">
                <a:defRPr/>
              </a:pPr>
              <a:r>
                <a:rPr lang="en-US" sz="1200" dirty="0">
                  <a:ea typeface="Times New Roman" pitchFamily="18" charset="0"/>
                </a:rPr>
                <a:t>(10,60)</a:t>
              </a:r>
              <a:endParaRPr lang="en-US" dirty="0"/>
            </a:p>
          </p:txBody>
        </p:sp>
        <p:sp>
          <p:nvSpPr>
            <p:cNvPr id="22" name="Line 64"/>
            <p:cNvSpPr>
              <a:spLocks noChangeShapeType="1"/>
            </p:cNvSpPr>
            <p:nvPr/>
          </p:nvSpPr>
          <p:spPr bwMode="auto">
            <a:xfrm>
              <a:off x="4500" y="9019"/>
              <a:ext cx="1260" cy="1260"/>
            </a:xfrm>
            <a:prstGeom prst="line">
              <a:avLst/>
            </a:prstGeom>
            <a:grpFill/>
            <a:ln w="9525">
              <a:solidFill>
                <a:schemeClr val="tx1">
                  <a:lumMod val="85000"/>
                  <a:lumOff val="15000"/>
                </a:schemeClr>
              </a:solidFill>
              <a:prstDash val="dash"/>
              <a:round/>
              <a:headEnd/>
              <a:tailEnd type="oval" w="med" len="med"/>
            </a:ln>
          </p:spPr>
          <p:txBody>
            <a:bodyPr/>
            <a:lstStyle/>
            <a:p>
              <a:pPr>
                <a:defRPr/>
              </a:pPr>
              <a:endParaRPr lang="ar-YE"/>
            </a:p>
          </p:txBody>
        </p:sp>
        <p:sp>
          <p:nvSpPr>
            <p:cNvPr id="23" name="Text Box 63"/>
            <p:cNvSpPr txBox="1">
              <a:spLocks noChangeArrowheads="1"/>
            </p:cNvSpPr>
            <p:nvPr/>
          </p:nvSpPr>
          <p:spPr bwMode="auto">
            <a:xfrm>
              <a:off x="5815" y="9941"/>
              <a:ext cx="610" cy="518"/>
            </a:xfrm>
            <a:prstGeom prst="rect">
              <a:avLst/>
            </a:prstGeom>
            <a:grpFill/>
            <a:ln w="9525">
              <a:noFill/>
              <a:miter lim="800000"/>
              <a:headEnd/>
              <a:tailEnd/>
            </a:ln>
          </p:spPr>
          <p:txBody>
            <a:bodyPr/>
            <a:lstStyle/>
            <a:p>
              <a:pPr eaLnBrk="0" hangingPunct="0">
                <a:defRPr/>
              </a:pPr>
              <a:r>
                <a:rPr lang="en-US" sz="1200" dirty="0">
                  <a:ea typeface="Times New Roman" pitchFamily="18" charset="0"/>
                </a:rPr>
                <a:t>(20,40)</a:t>
              </a:r>
              <a:endParaRPr lang="en-US" dirty="0"/>
            </a:p>
          </p:txBody>
        </p:sp>
        <p:sp>
          <p:nvSpPr>
            <p:cNvPr id="24" name="Line 62"/>
            <p:cNvSpPr>
              <a:spLocks noChangeShapeType="1"/>
            </p:cNvSpPr>
            <p:nvPr/>
          </p:nvSpPr>
          <p:spPr bwMode="auto">
            <a:xfrm>
              <a:off x="5760" y="10279"/>
              <a:ext cx="900" cy="900"/>
            </a:xfrm>
            <a:prstGeom prst="line">
              <a:avLst/>
            </a:prstGeom>
            <a:grpFill/>
            <a:ln w="9525">
              <a:solidFill>
                <a:schemeClr val="tx1">
                  <a:lumMod val="85000"/>
                  <a:lumOff val="15000"/>
                </a:schemeClr>
              </a:solidFill>
              <a:prstDash val="dash"/>
              <a:round/>
              <a:headEnd/>
              <a:tailEnd type="oval" w="med" len="med"/>
            </a:ln>
          </p:spPr>
          <p:txBody>
            <a:bodyPr/>
            <a:lstStyle/>
            <a:p>
              <a:pPr>
                <a:defRPr/>
              </a:pPr>
              <a:endParaRPr lang="ar-YE"/>
            </a:p>
          </p:txBody>
        </p:sp>
        <p:sp>
          <p:nvSpPr>
            <p:cNvPr id="25" name="Text Box 61"/>
            <p:cNvSpPr txBox="1">
              <a:spLocks noChangeArrowheads="1"/>
            </p:cNvSpPr>
            <p:nvPr/>
          </p:nvSpPr>
          <p:spPr bwMode="auto">
            <a:xfrm>
              <a:off x="6654" y="10856"/>
              <a:ext cx="686" cy="503"/>
            </a:xfrm>
            <a:prstGeom prst="rect">
              <a:avLst/>
            </a:prstGeom>
            <a:grpFill/>
            <a:ln w="9525">
              <a:noFill/>
              <a:miter lim="800000"/>
              <a:headEnd/>
              <a:tailEnd/>
            </a:ln>
          </p:spPr>
          <p:txBody>
            <a:bodyPr/>
            <a:lstStyle/>
            <a:p>
              <a:pPr eaLnBrk="0" hangingPunct="0">
                <a:defRPr/>
              </a:pPr>
              <a:r>
                <a:rPr lang="en-US" sz="1200" dirty="0">
                  <a:ea typeface="Times New Roman" pitchFamily="18" charset="0"/>
                </a:rPr>
                <a:t>(30,20)</a:t>
              </a:r>
              <a:endParaRPr lang="en-US" dirty="0"/>
            </a:p>
          </p:txBody>
        </p:sp>
        <p:sp>
          <p:nvSpPr>
            <p:cNvPr id="26" name="Line 60"/>
            <p:cNvSpPr>
              <a:spLocks noChangeShapeType="1"/>
            </p:cNvSpPr>
            <p:nvPr/>
          </p:nvSpPr>
          <p:spPr bwMode="auto">
            <a:xfrm>
              <a:off x="6660" y="11179"/>
              <a:ext cx="1080" cy="1080"/>
            </a:xfrm>
            <a:prstGeom prst="line">
              <a:avLst/>
            </a:prstGeom>
            <a:grpFill/>
            <a:ln w="9525">
              <a:solidFill>
                <a:schemeClr val="tx1">
                  <a:lumMod val="85000"/>
                  <a:lumOff val="15000"/>
                </a:schemeClr>
              </a:solidFill>
              <a:prstDash val="lgDash"/>
              <a:round/>
              <a:headEnd/>
              <a:tailEnd type="oval" w="med" len="med"/>
            </a:ln>
          </p:spPr>
          <p:txBody>
            <a:bodyPr/>
            <a:lstStyle/>
            <a:p>
              <a:pPr>
                <a:defRPr/>
              </a:pPr>
              <a:endParaRPr lang="ar-YE"/>
            </a:p>
          </p:txBody>
        </p:sp>
        <p:sp>
          <p:nvSpPr>
            <p:cNvPr id="27" name="Text Box 59"/>
            <p:cNvSpPr txBox="1">
              <a:spLocks noChangeArrowheads="1"/>
            </p:cNvSpPr>
            <p:nvPr/>
          </p:nvSpPr>
          <p:spPr bwMode="auto">
            <a:xfrm>
              <a:off x="7721" y="11873"/>
              <a:ext cx="610" cy="203"/>
            </a:xfrm>
            <a:prstGeom prst="rect">
              <a:avLst/>
            </a:prstGeom>
            <a:grpFill/>
            <a:ln w="9525">
              <a:noFill/>
              <a:miter lim="800000"/>
              <a:headEnd/>
              <a:tailEnd/>
            </a:ln>
          </p:spPr>
          <p:txBody>
            <a:bodyPr/>
            <a:lstStyle/>
            <a:p>
              <a:pPr eaLnBrk="0" hangingPunct="0">
                <a:defRPr/>
              </a:pPr>
              <a:r>
                <a:rPr lang="en-US" sz="1200" dirty="0">
                  <a:ea typeface="Times New Roman" pitchFamily="18" charset="0"/>
                </a:rPr>
                <a:t>(40,0)</a:t>
              </a:r>
              <a:endParaRPr lang="en-US" dirty="0"/>
            </a:p>
          </p:txBody>
        </p:sp>
        <p:sp>
          <p:nvSpPr>
            <p:cNvPr id="28" name="Text Box 58"/>
            <p:cNvSpPr txBox="1">
              <a:spLocks noChangeArrowheads="1"/>
            </p:cNvSpPr>
            <p:nvPr/>
          </p:nvSpPr>
          <p:spPr bwMode="auto">
            <a:xfrm>
              <a:off x="4103" y="12716"/>
              <a:ext cx="3890" cy="540"/>
            </a:xfrm>
            <a:prstGeom prst="rect">
              <a:avLst/>
            </a:prstGeom>
            <a:grpFill/>
            <a:ln w="9525">
              <a:noFill/>
              <a:miter lim="800000"/>
              <a:headEnd/>
              <a:tailEnd/>
            </a:ln>
          </p:spPr>
          <p:txBody>
            <a:bodyPr/>
            <a:lstStyle/>
            <a:p>
              <a:pPr algn="ctr" eaLnBrk="0" hangingPunct="0">
                <a:defRPr/>
              </a:pPr>
              <a:r>
                <a:rPr lang="ar-SA" sz="1200" b="1" dirty="0">
                  <a:ea typeface="Times New Roman" pitchFamily="18" charset="0"/>
                </a:rPr>
                <a:t>شكل رقم </a:t>
              </a:r>
              <a:r>
                <a:rPr lang="ar-SA" sz="1200" b="1" dirty="0" smtClean="0">
                  <a:ea typeface="Times New Roman" pitchFamily="18" charset="0"/>
                </a:rPr>
                <a:t>(</a:t>
              </a:r>
              <a:r>
                <a:rPr lang="en-US" sz="1200" b="1" dirty="0" smtClean="0">
                  <a:ea typeface="Times New Roman" pitchFamily="18" charset="0"/>
                </a:rPr>
                <a:t>10-8</a:t>
              </a:r>
              <a:r>
                <a:rPr lang="ar-SA" sz="1200" b="1" dirty="0" smtClean="0">
                  <a:ea typeface="Times New Roman" pitchFamily="18" charset="0"/>
                </a:rPr>
                <a:t>) </a:t>
              </a:r>
              <a:r>
                <a:rPr lang="ar-SA" sz="1200" b="1" dirty="0">
                  <a:ea typeface="Times New Roman" pitchFamily="18" charset="0"/>
                </a:rPr>
                <a:t>خط العائد المتساوي</a:t>
              </a:r>
              <a:endParaRPr lang="ar-SA" sz="1200" dirty="0"/>
            </a:p>
          </p:txBody>
        </p:sp>
      </p:gr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8000"/>
            <a:lum/>
          </a:blip>
          <a:srcRect/>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1143000"/>
            <a:ext cx="8229600" cy="4389120"/>
          </a:xfrm>
        </p:spPr>
        <p:txBody>
          <a:bodyPr>
            <a:normAutofit/>
          </a:bodyPr>
          <a:lstStyle/>
          <a:p>
            <a:pPr>
              <a:buNone/>
            </a:pPr>
            <a:r>
              <a:rPr lang="ar-SA" sz="2000" b="1" dirty="0" smtClean="0">
                <a:latin typeface="Times New Roman" pitchFamily="18" charset="0"/>
                <a:cs typeface="Times New Roman" pitchFamily="18" charset="0"/>
              </a:rPr>
              <a:t>لتحديد توليفة النواتج المعظمة لأرباح المنشأة عندما تكون الموارد محدودة فإن هذا يمكن تحقيقه من خلال ثلاثة</a:t>
            </a:r>
            <a:r>
              <a:rPr lang="ar-SA" sz="2000" b="1" dirty="0" smtClean="0"/>
              <a:t> أساليب هي:</a:t>
            </a:r>
            <a:endParaRPr lang="ar-SA" sz="2000" dirty="0">
              <a:latin typeface="Times New Roman" pitchFamily="18" charset="0"/>
              <a:cs typeface="Times New Roman" pitchFamily="18" charset="0"/>
            </a:endParaRPr>
          </a:p>
        </p:txBody>
      </p:sp>
      <p:sp>
        <p:nvSpPr>
          <p:cNvPr id="5" name="مستطيل 4"/>
          <p:cNvSpPr/>
          <p:nvPr/>
        </p:nvSpPr>
        <p:spPr>
          <a:xfrm>
            <a:off x="152400" y="1502688"/>
            <a:ext cx="8686800" cy="4801314"/>
          </a:xfrm>
          <a:prstGeom prst="rect">
            <a:avLst/>
          </a:prstGeom>
          <a:solidFill>
            <a:srgbClr val="FFE89F"/>
          </a:solidFill>
        </p:spPr>
        <p:txBody>
          <a:bodyPr wrap="square">
            <a:spAutoFit/>
          </a:bodyPr>
          <a:lstStyle/>
          <a:p>
            <a:pPr marL="720000" algn="justLow">
              <a:defRPr/>
            </a:pPr>
            <a:r>
              <a:rPr lang="ar-SA" b="1" dirty="0" smtClean="0">
                <a:latin typeface="Times New Roman" pitchFamily="18" charset="0"/>
                <a:cs typeface="Times New Roman" pitchFamily="18" charset="0"/>
              </a:rPr>
              <a:t>1-الأسلوب الجدولي </a:t>
            </a:r>
            <a:endParaRPr lang="en-US" b="1" dirty="0" smtClean="0">
              <a:latin typeface="Times New Roman" pitchFamily="18" charset="0"/>
              <a:cs typeface="Times New Roman" pitchFamily="18" charset="0"/>
            </a:endParaRPr>
          </a:p>
          <a:p>
            <a:pPr marL="720000" algn="justLow">
              <a:defRPr/>
            </a:pPr>
            <a:r>
              <a:rPr lang="ar-SA" b="1" dirty="0" smtClean="0">
                <a:latin typeface="Times New Roman" pitchFamily="18" charset="0"/>
                <a:cs typeface="Times New Roman" pitchFamily="18" charset="0"/>
              </a:rPr>
              <a:t>2-الأسلوب البياني </a:t>
            </a:r>
            <a:endParaRPr lang="en-US" b="1" dirty="0" smtClean="0">
              <a:latin typeface="Times New Roman" pitchFamily="18" charset="0"/>
              <a:cs typeface="Times New Roman" pitchFamily="18" charset="0"/>
            </a:endParaRPr>
          </a:p>
          <a:p>
            <a:pPr marL="720000" algn="justLow">
              <a:defRPr/>
            </a:pPr>
            <a:r>
              <a:rPr lang="ar-SA" b="1" dirty="0" smtClean="0">
                <a:latin typeface="Times New Roman" pitchFamily="18" charset="0"/>
                <a:cs typeface="Times New Roman" pitchFamily="18" charset="0"/>
              </a:rPr>
              <a:t>3-الأسلوب الجبري </a:t>
            </a:r>
          </a:p>
          <a:p>
            <a:pPr algn="justLow">
              <a:buNone/>
              <a:defRPr/>
            </a:pPr>
            <a:r>
              <a:rPr lang="ar-SA" b="1" dirty="0" smtClean="0">
                <a:latin typeface="Times New Roman" pitchFamily="18" charset="0"/>
                <a:cs typeface="Times New Roman" pitchFamily="18" charset="0"/>
              </a:rPr>
              <a:t>أولاً: الأســــــــلـوب الــــــــــجـدولـي:</a:t>
            </a:r>
            <a:endParaRPr lang="en-US" b="1" dirty="0" smtClean="0">
              <a:latin typeface="Times New Roman" pitchFamily="18" charset="0"/>
              <a:cs typeface="Times New Roman" pitchFamily="18" charset="0"/>
            </a:endParaRPr>
          </a:p>
          <a:p>
            <a:pPr algn="justLow">
              <a:lnSpc>
                <a:spcPct val="200000"/>
              </a:lnSpc>
              <a:buNone/>
              <a:defRPr/>
            </a:pPr>
            <a:r>
              <a:rPr lang="ar-SA" b="1" dirty="0" smtClean="0">
                <a:latin typeface="Times New Roman" pitchFamily="18" charset="0"/>
                <a:cs typeface="Times New Roman" pitchFamily="18" charset="0"/>
              </a:rPr>
              <a:t>وفيه يتم حساب الإيرادات الكلية </a:t>
            </a:r>
            <a:r>
              <a:rPr lang="en-US" b="1" i="1" dirty="0" smtClean="0">
                <a:latin typeface="Times New Roman" pitchFamily="18" charset="0"/>
                <a:cs typeface="Times New Roman" pitchFamily="18" charset="0"/>
              </a:rPr>
              <a:t>TR</a:t>
            </a:r>
            <a:r>
              <a:rPr lang="en-US" b="1" dirty="0" smtClean="0">
                <a:latin typeface="Times New Roman" pitchFamily="18" charset="0"/>
                <a:cs typeface="Times New Roman" pitchFamily="18" charset="0"/>
              </a:rPr>
              <a:t> </a:t>
            </a:r>
            <a:r>
              <a:rPr lang="ar-SA" b="1" dirty="0" smtClean="0">
                <a:latin typeface="Times New Roman" pitchFamily="18" charset="0"/>
                <a:cs typeface="Times New Roman" pitchFamily="18" charset="0"/>
              </a:rPr>
              <a:t> لكل توليفة ناتجية ومنها يتم حساب أقصى إيرادات ممكنة وعندها يتم تحديد توليفة النواتج عند هذا المستوى من الإيرادات. ومن الجدول (</a:t>
            </a:r>
            <a:r>
              <a:rPr lang="en-US" b="1" dirty="0" smtClean="0">
                <a:latin typeface="Times New Roman" pitchFamily="18" charset="0"/>
                <a:cs typeface="Times New Roman" pitchFamily="18" charset="0"/>
              </a:rPr>
              <a:t>10-4</a:t>
            </a:r>
            <a:r>
              <a:rPr lang="ar-SA" b="1" dirty="0" smtClean="0">
                <a:latin typeface="Times New Roman" pitchFamily="18" charset="0"/>
                <a:cs typeface="Times New Roman" pitchFamily="18" charset="0"/>
              </a:rPr>
              <a:t>) وبفرض استخدام الإمكانيات الإنتاجية عند توفر </a:t>
            </a:r>
            <a:r>
              <a:rPr lang="en-US" b="1" dirty="0" smtClean="0">
                <a:latin typeface="Times New Roman" pitchFamily="18" charset="0"/>
                <a:cs typeface="Times New Roman" pitchFamily="18" charset="0"/>
              </a:rPr>
              <a:t>7</a:t>
            </a:r>
            <a:r>
              <a:rPr lang="ar-SA" b="1" dirty="0" smtClean="0">
                <a:latin typeface="Times New Roman" pitchFamily="18" charset="0"/>
                <a:cs typeface="Times New Roman" pitchFamily="18" charset="0"/>
              </a:rPr>
              <a:t> وحدات من المورد وبفرض أن سعر الوحدة من الناتج </a:t>
            </a:r>
            <a:r>
              <a:rPr lang="en-US" b="1" i="1" dirty="0" smtClean="0">
                <a:latin typeface="Times New Roman" pitchFamily="18" charset="0"/>
                <a:cs typeface="Times New Roman" pitchFamily="18" charset="0"/>
              </a:rPr>
              <a:t>Y</a:t>
            </a:r>
            <a:r>
              <a:rPr lang="en-US" b="1" i="1" baseline="-25000" dirty="0" smtClean="0">
                <a:latin typeface="Times New Roman" pitchFamily="18" charset="0"/>
                <a:cs typeface="Times New Roman" pitchFamily="18" charset="0"/>
              </a:rPr>
              <a:t>1</a:t>
            </a:r>
            <a:r>
              <a:rPr lang="ar-SA" b="1" dirty="0" smtClean="0">
                <a:latin typeface="Times New Roman" pitchFamily="18" charset="0"/>
                <a:cs typeface="Times New Roman" pitchFamily="18" charset="0"/>
              </a:rPr>
              <a:t> هي </a:t>
            </a:r>
            <a:r>
              <a:rPr lang="en-US" b="1" dirty="0" smtClean="0">
                <a:latin typeface="Times New Roman" pitchFamily="18" charset="0"/>
                <a:cs typeface="Times New Roman" pitchFamily="18" charset="0"/>
              </a:rPr>
              <a:t>2</a:t>
            </a:r>
            <a:r>
              <a:rPr lang="ar-SA" b="1" dirty="0" smtClean="0">
                <a:latin typeface="Times New Roman" pitchFamily="18" charset="0"/>
                <a:cs typeface="Times New Roman" pitchFamily="18" charset="0"/>
              </a:rPr>
              <a:t> ريال وسعر الوحدة من </a:t>
            </a:r>
            <a:r>
              <a:rPr lang="en-US" b="1" i="1" dirty="0" smtClean="0">
                <a:latin typeface="Times New Roman" pitchFamily="18" charset="0"/>
                <a:cs typeface="Times New Roman" pitchFamily="18" charset="0"/>
              </a:rPr>
              <a:t>Y</a:t>
            </a:r>
            <a:r>
              <a:rPr lang="en-US" b="1" i="1" baseline="-25000" dirty="0" smtClean="0">
                <a:latin typeface="Times New Roman" pitchFamily="18" charset="0"/>
                <a:cs typeface="Times New Roman" pitchFamily="18" charset="0"/>
              </a:rPr>
              <a:t>2</a:t>
            </a:r>
            <a:r>
              <a:rPr lang="ar-SA" b="1" dirty="0" smtClean="0">
                <a:latin typeface="Times New Roman" pitchFamily="18" charset="0"/>
                <a:cs typeface="Times New Roman" pitchFamily="18" charset="0"/>
              </a:rPr>
              <a:t> هي ريال واحد فإن أقصى أرباح ممكنة تتحقق عند إنتاج </a:t>
            </a:r>
            <a:r>
              <a:rPr lang="en-US" b="1" dirty="0" smtClean="0">
                <a:latin typeface="Times New Roman" pitchFamily="18" charset="0"/>
                <a:cs typeface="Times New Roman" pitchFamily="18" charset="0"/>
              </a:rPr>
              <a:t>30</a:t>
            </a:r>
            <a:r>
              <a:rPr lang="ar-SA" b="1" dirty="0" smtClean="0">
                <a:latin typeface="Times New Roman" pitchFamily="18" charset="0"/>
                <a:cs typeface="Times New Roman" pitchFamily="18" charset="0"/>
              </a:rPr>
              <a:t> وحدة من </a:t>
            </a:r>
            <a:r>
              <a:rPr lang="en-US" b="1" i="1" dirty="0" smtClean="0">
                <a:latin typeface="Times New Roman" pitchFamily="18" charset="0"/>
                <a:cs typeface="Times New Roman" pitchFamily="18" charset="0"/>
              </a:rPr>
              <a:t>Y</a:t>
            </a:r>
            <a:r>
              <a:rPr lang="en-US" b="1" i="1" baseline="-25000" dirty="0" smtClean="0">
                <a:latin typeface="Times New Roman" pitchFamily="18" charset="0"/>
                <a:cs typeface="Times New Roman" pitchFamily="18" charset="0"/>
              </a:rPr>
              <a:t>2</a:t>
            </a:r>
            <a:r>
              <a:rPr lang="ar-SA" b="1" dirty="0" smtClean="0">
                <a:latin typeface="Times New Roman" pitchFamily="18" charset="0"/>
                <a:cs typeface="Times New Roman" pitchFamily="18" charset="0"/>
              </a:rPr>
              <a:t> و إنتاج </a:t>
            </a:r>
            <a:r>
              <a:rPr lang="en-US" b="1" dirty="0" smtClean="0">
                <a:latin typeface="Times New Roman" pitchFamily="18" charset="0"/>
                <a:cs typeface="Times New Roman" pitchFamily="18" charset="0"/>
              </a:rPr>
              <a:t>22</a:t>
            </a:r>
            <a:r>
              <a:rPr lang="ar-SA" b="1" dirty="0" smtClean="0">
                <a:latin typeface="Times New Roman" pitchFamily="18" charset="0"/>
                <a:cs typeface="Times New Roman" pitchFamily="18" charset="0"/>
              </a:rPr>
              <a:t> وحدة من </a:t>
            </a:r>
            <a:r>
              <a:rPr lang="en-US" b="1" i="1" dirty="0" smtClean="0">
                <a:latin typeface="Times New Roman" pitchFamily="18" charset="0"/>
                <a:cs typeface="Times New Roman" pitchFamily="18" charset="0"/>
              </a:rPr>
              <a:t>Y</a:t>
            </a:r>
            <a:r>
              <a:rPr lang="en-US" b="1" i="1" baseline="-25000" dirty="0" smtClean="0">
                <a:latin typeface="Times New Roman" pitchFamily="18" charset="0"/>
                <a:cs typeface="Times New Roman" pitchFamily="18" charset="0"/>
              </a:rPr>
              <a:t>1</a:t>
            </a:r>
            <a:r>
              <a:rPr lang="ar-SA" b="1" dirty="0" smtClean="0">
                <a:latin typeface="Times New Roman" pitchFamily="18" charset="0"/>
                <a:cs typeface="Times New Roman" pitchFamily="18" charset="0"/>
              </a:rPr>
              <a:t> وبهذا فإن هذه التوليفة تحقق أقصى عائد ممكن قدره </a:t>
            </a:r>
            <a:r>
              <a:rPr lang="en-US" b="1" dirty="0" smtClean="0">
                <a:latin typeface="Times New Roman" pitchFamily="18" charset="0"/>
                <a:cs typeface="Times New Roman" pitchFamily="18" charset="0"/>
              </a:rPr>
              <a:t>74</a:t>
            </a:r>
            <a:r>
              <a:rPr lang="ar-SA" b="1" dirty="0" smtClean="0">
                <a:latin typeface="Times New Roman" pitchFamily="18" charset="0"/>
                <a:cs typeface="Times New Roman" pitchFamily="18" charset="0"/>
              </a:rPr>
              <a:t> ريال إذ أن أي توليفة ناتجية أخرى تعطي عائد كلي أقل من </a:t>
            </a:r>
            <a:r>
              <a:rPr lang="en-US" b="1" dirty="0" smtClean="0">
                <a:latin typeface="Times New Roman" pitchFamily="18" charset="0"/>
                <a:cs typeface="Times New Roman" pitchFamily="18" charset="0"/>
              </a:rPr>
              <a:t>74</a:t>
            </a:r>
            <a:r>
              <a:rPr lang="ar-SA" b="1" dirty="0" smtClean="0">
                <a:latin typeface="Times New Roman" pitchFamily="18" charset="0"/>
                <a:cs typeface="Times New Roman" pitchFamily="18" charset="0"/>
              </a:rPr>
              <a:t> ريال.</a:t>
            </a:r>
          </a:p>
          <a:p>
            <a:pPr algn="justLow">
              <a:lnSpc>
                <a:spcPct val="150000"/>
              </a:lnSpc>
              <a:buNone/>
              <a:defRPr/>
            </a:pPr>
            <a:endParaRPr lang="ar-SA" b="1" dirty="0" smtClean="0">
              <a:latin typeface="Times New Roman" pitchFamily="18" charset="0"/>
              <a:cs typeface="Times New Roman" pitchFamily="18" charset="0"/>
            </a:endParaRPr>
          </a:p>
          <a:p>
            <a:pPr algn="justLow">
              <a:lnSpc>
                <a:spcPct val="150000"/>
              </a:lnSpc>
              <a:buNone/>
              <a:defRPr/>
            </a:pPr>
            <a:endParaRPr lang="en-US" b="1"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8000"/>
            <a:lum/>
          </a:blip>
          <a:srcRec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0" y="4038600"/>
            <a:ext cx="9144000" cy="2819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YE"/>
          </a:p>
        </p:txBody>
      </p:sp>
      <p:graphicFrame>
        <p:nvGraphicFramePr>
          <p:cNvPr id="5" name="Table 4"/>
          <p:cNvGraphicFramePr>
            <a:graphicFrameLocks noGrp="1"/>
          </p:cNvGraphicFramePr>
          <p:nvPr/>
        </p:nvGraphicFramePr>
        <p:xfrm>
          <a:off x="676275" y="1781175"/>
          <a:ext cx="8305800" cy="3579480"/>
        </p:xfrm>
        <a:graphic>
          <a:graphicData uri="http://schemas.openxmlformats.org/drawingml/2006/table">
            <a:tbl>
              <a:tblPr rtl="1"/>
              <a:tblGrid>
                <a:gridCol w="1672695"/>
                <a:gridCol w="1458248"/>
                <a:gridCol w="1900455"/>
                <a:gridCol w="1649032"/>
                <a:gridCol w="1625370"/>
              </a:tblGrid>
              <a:tr h="735202">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1" u="none" strike="noStrike" cap="none" normalizeH="0" baseline="0" dirty="0" smtClean="0">
                          <a:ln>
                            <a:noFill/>
                          </a:ln>
                          <a:solidFill>
                            <a:schemeClr val="tx1"/>
                          </a:solidFill>
                          <a:effectLst/>
                          <a:latin typeface="Times New Roman" pitchFamily="18" charset="0"/>
                          <a:cs typeface="Times New Roman" pitchFamily="18" charset="0"/>
                        </a:rPr>
                        <a:t>الإمكانيات الإنتاجية عندما </a:t>
                      </a:r>
                      <a:r>
                        <a:rPr kumimoji="0" lang="en-US" sz="1400" b="1" i="1" u="none" strike="noStrike" cap="none" normalizeH="0" baseline="0" dirty="0" smtClean="0">
                          <a:ln>
                            <a:noFill/>
                          </a:ln>
                          <a:solidFill>
                            <a:schemeClr val="tx1"/>
                          </a:solidFill>
                          <a:effectLst/>
                          <a:latin typeface="Times New Roman" pitchFamily="18" charset="0"/>
                          <a:cs typeface="Times New Roman" pitchFamily="18" charset="0"/>
                        </a:rPr>
                        <a:t>X=7</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ar-SA"/>
                    </a:p>
                  </a:txBody>
                  <a:tcPr/>
                </a:tc>
                <a:tc row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1" u="none" strike="noStrike" cap="none" normalizeH="0" baseline="0" dirty="0" smtClean="0">
                          <a:ln>
                            <a:noFill/>
                          </a:ln>
                          <a:solidFill>
                            <a:schemeClr val="tx1"/>
                          </a:solidFill>
                          <a:effectLst/>
                          <a:latin typeface="Times New Roman" pitchFamily="18" charset="0"/>
                          <a:cs typeface="Times New Roman" pitchFamily="18" charset="0"/>
                        </a:rPr>
                        <a:t>العائد من </a:t>
                      </a:r>
                      <a:r>
                        <a:rPr kumimoji="0" lang="en-US" sz="1400" b="1" i="1" u="none" strike="noStrike" cap="none" normalizeH="0" baseline="0" dirty="0" smtClean="0">
                          <a:ln>
                            <a:noFill/>
                          </a:ln>
                          <a:solidFill>
                            <a:schemeClr val="tx1"/>
                          </a:solidFill>
                          <a:effectLst/>
                          <a:latin typeface="Times New Roman" pitchFamily="18" charset="0"/>
                          <a:cs typeface="Times New Roman" pitchFamily="18" charset="0"/>
                        </a:rPr>
                        <a:t>Y</a:t>
                      </a:r>
                      <a:r>
                        <a:rPr kumimoji="0" lang="en-US" sz="1400" b="1" i="1" u="none" strike="noStrike" cap="none" normalizeH="0" baseline="-25000" dirty="0" smtClean="0">
                          <a:ln>
                            <a:noFill/>
                          </a:ln>
                          <a:solidFill>
                            <a:schemeClr val="tx1"/>
                          </a:solidFill>
                          <a:effectLst/>
                          <a:latin typeface="Times New Roman" pitchFamily="18" charset="0"/>
                          <a:cs typeface="Times New Roman" pitchFamily="18" charset="0"/>
                        </a:rPr>
                        <a:t>2</a:t>
                      </a:r>
                      <a:r>
                        <a:rPr kumimoji="0" lang="ar-SA" sz="1400" b="1" i="1" u="none" strike="noStrike" cap="none" normalizeH="0" baseline="0" dirty="0" smtClean="0">
                          <a:ln>
                            <a:noFill/>
                          </a:ln>
                          <a:solidFill>
                            <a:schemeClr val="tx1"/>
                          </a:solidFill>
                          <a:effectLst/>
                          <a:latin typeface="Times New Roman" pitchFamily="18" charset="0"/>
                          <a:cs typeface="Times New Roman" pitchFamily="18" charset="0"/>
                        </a:rPr>
                        <a:t> عند</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Times New Roman" pitchFamily="18" charset="0"/>
                          <a:cs typeface="Times New Roman" pitchFamily="18" charset="0"/>
                        </a:rPr>
                        <a:t>P</a:t>
                      </a:r>
                      <a:r>
                        <a:rPr kumimoji="0" lang="en-US" sz="1400" b="1" i="1" u="none" strike="noStrike" cap="none" normalizeH="0" baseline="-25000" dirty="0" smtClean="0">
                          <a:ln>
                            <a:noFill/>
                          </a:ln>
                          <a:solidFill>
                            <a:schemeClr val="tx1"/>
                          </a:solidFill>
                          <a:effectLst/>
                          <a:latin typeface="Times New Roman" pitchFamily="18" charset="0"/>
                          <a:cs typeface="Times New Roman" pitchFamily="18" charset="0"/>
                        </a:rPr>
                        <a:t>Y2</a:t>
                      </a:r>
                      <a:r>
                        <a:rPr kumimoji="0" lang="en-US" sz="1400" b="1" i="1" u="none" strike="noStrike" cap="none" normalizeH="0" baseline="0" dirty="0" smtClean="0">
                          <a:ln>
                            <a:noFill/>
                          </a:ln>
                          <a:solidFill>
                            <a:schemeClr val="tx1"/>
                          </a:solidFill>
                          <a:effectLst/>
                          <a:latin typeface="Times New Roman" pitchFamily="18" charset="0"/>
                          <a:cs typeface="Times New Roman" pitchFamily="18" charset="0"/>
                        </a:rPr>
                        <a:t>=1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1" u="none" strike="noStrike" cap="none" normalizeH="0" baseline="0" dirty="0" smtClean="0">
                          <a:ln>
                            <a:noFill/>
                          </a:ln>
                          <a:solidFill>
                            <a:schemeClr val="tx1"/>
                          </a:solidFill>
                          <a:effectLst/>
                          <a:latin typeface="Times New Roman" pitchFamily="18" charset="0"/>
                          <a:cs typeface="Times New Roman" pitchFamily="18" charset="0"/>
                        </a:rPr>
                        <a:t>العائد من </a:t>
                      </a:r>
                      <a:r>
                        <a:rPr kumimoji="0" lang="en-US" sz="1400" b="1" i="1" u="none" strike="noStrike" cap="none" normalizeH="0" baseline="0" dirty="0" smtClean="0">
                          <a:ln>
                            <a:noFill/>
                          </a:ln>
                          <a:solidFill>
                            <a:schemeClr val="tx1"/>
                          </a:solidFill>
                          <a:effectLst/>
                          <a:latin typeface="Times New Roman" pitchFamily="18" charset="0"/>
                          <a:cs typeface="Times New Roman" pitchFamily="18" charset="0"/>
                        </a:rPr>
                        <a:t>Y</a:t>
                      </a:r>
                      <a:r>
                        <a:rPr kumimoji="0" lang="en-US" sz="1400" b="1" i="1" u="none" strike="noStrike" cap="none" normalizeH="0" baseline="-25000" dirty="0" smtClean="0">
                          <a:ln>
                            <a:noFill/>
                          </a:ln>
                          <a:solidFill>
                            <a:schemeClr val="tx1"/>
                          </a:solidFill>
                          <a:effectLst/>
                          <a:latin typeface="Times New Roman" pitchFamily="18" charset="0"/>
                          <a:cs typeface="Times New Roman" pitchFamily="18" charset="0"/>
                        </a:rPr>
                        <a:t>1</a:t>
                      </a:r>
                      <a:r>
                        <a:rPr kumimoji="0" lang="ar-SA" sz="1400" b="1" i="1" u="none" strike="noStrike" cap="none" normalizeH="0" baseline="0" dirty="0" smtClean="0">
                          <a:ln>
                            <a:noFill/>
                          </a:ln>
                          <a:solidFill>
                            <a:schemeClr val="tx1"/>
                          </a:solidFill>
                          <a:effectLst/>
                          <a:latin typeface="Times New Roman" pitchFamily="18" charset="0"/>
                          <a:cs typeface="Times New Roman" pitchFamily="18" charset="0"/>
                        </a:rPr>
                        <a:t> عند</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Times New Roman" pitchFamily="18" charset="0"/>
                          <a:cs typeface="Times New Roman" pitchFamily="18" charset="0"/>
                        </a:rPr>
                        <a:t>P</a:t>
                      </a:r>
                      <a:r>
                        <a:rPr kumimoji="0" lang="en-US" sz="1400" b="1" i="1" u="none" strike="noStrike" cap="none" normalizeH="0" baseline="-25000" dirty="0" smtClean="0">
                          <a:ln>
                            <a:noFill/>
                          </a:ln>
                          <a:solidFill>
                            <a:schemeClr val="tx1"/>
                          </a:solidFill>
                          <a:effectLst/>
                          <a:latin typeface="Times New Roman" pitchFamily="18" charset="0"/>
                          <a:cs typeface="Times New Roman" pitchFamily="18" charset="0"/>
                        </a:rPr>
                        <a:t>Y1</a:t>
                      </a:r>
                      <a:r>
                        <a:rPr kumimoji="0" lang="en-US" sz="1400" b="1" i="1" u="none" strike="noStrike" cap="none" normalizeH="0" baseline="0" dirty="0" smtClean="0">
                          <a:ln>
                            <a:noFill/>
                          </a:ln>
                          <a:solidFill>
                            <a:schemeClr val="tx1"/>
                          </a:solidFill>
                          <a:effectLst/>
                          <a:latin typeface="Times New Roman" pitchFamily="18" charset="0"/>
                          <a:cs typeface="Times New Roman" pitchFamily="18" charset="0"/>
                        </a:rPr>
                        <a:t>=2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1" u="none" strike="noStrike" cap="none" normalizeH="0" baseline="0" dirty="0" smtClean="0">
                          <a:ln>
                            <a:noFill/>
                          </a:ln>
                          <a:solidFill>
                            <a:schemeClr val="tx1"/>
                          </a:solidFill>
                          <a:effectLst/>
                          <a:latin typeface="Times New Roman" pitchFamily="18" charset="0"/>
                          <a:cs typeface="Times New Roman" pitchFamily="18" charset="0"/>
                        </a:rPr>
                        <a:t>إجمالي العائد</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r>
              <a:tr h="63639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Times New Roman" pitchFamily="18" charset="0"/>
                          <a:cs typeface="Times New Roman" pitchFamily="18" charset="0"/>
                        </a:rPr>
                        <a:t>Y</a:t>
                      </a:r>
                      <a:r>
                        <a:rPr kumimoji="0" lang="en-US" sz="1400" b="1" i="1" u="none" strike="noStrike" cap="none" normalizeH="0" baseline="-25000" dirty="0" smtClean="0">
                          <a:ln>
                            <a:noFill/>
                          </a:ln>
                          <a:solidFill>
                            <a:schemeClr val="tx1"/>
                          </a:solidFill>
                          <a:effectLst/>
                          <a:latin typeface="Times New Roman" pitchFamily="18" charset="0"/>
                          <a:cs typeface="Times New Roman" pitchFamily="18" charset="0"/>
                        </a:rPr>
                        <a:t>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Times New Roman" pitchFamily="18" charset="0"/>
                          <a:cs typeface="Times New Roman" pitchFamily="18" charset="0"/>
                        </a:rPr>
                        <a:t>Y</a:t>
                      </a:r>
                      <a:r>
                        <a:rPr kumimoji="0" lang="en-US" sz="1400" b="1" i="1" u="none" strike="noStrike" cap="none" normalizeH="0" baseline="-25000" dirty="0" smtClean="0">
                          <a:ln>
                            <a:noFill/>
                          </a:ln>
                          <a:solidFill>
                            <a:schemeClr val="tx1"/>
                          </a:solidFill>
                          <a:effectLst/>
                          <a:latin typeface="Times New Roman" pitchFamily="18" charset="0"/>
                          <a:cs typeface="Times New Roman" pitchFamily="18" charset="0"/>
                        </a:rPr>
                        <a:t>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a:noFill/>
                    </a:lnTlToBr>
                    <a:lnBlToTr>
                      <a:noFill/>
                    </a:lnBlToTr>
                    <a:noFill/>
                  </a:tcPr>
                </a:tc>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r>
              <a:tr h="27071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43</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43</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43</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145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42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7</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42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14</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56</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071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40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13</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40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26</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66</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071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36</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18</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36</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36</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72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2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30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22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30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44</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74</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071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22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25</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22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50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72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071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12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27</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12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54</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66</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071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28</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0</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56</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lumMod val="75000"/>
                              <a:lumOff val="25000"/>
                            </a:schemeClr>
                          </a:solidFill>
                          <a:effectLst/>
                          <a:latin typeface="Times New Roman" pitchFamily="18" charset="0"/>
                          <a:cs typeface="Times New Roman" pitchFamily="18" charset="0"/>
                        </a:rPr>
                        <a:t>56</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 name="مربع نص 6"/>
          <p:cNvSpPr txBox="1"/>
          <p:nvPr/>
        </p:nvSpPr>
        <p:spPr>
          <a:xfrm>
            <a:off x="2209800" y="1143000"/>
            <a:ext cx="4648200" cy="369332"/>
          </a:xfrm>
          <a:prstGeom prst="rect">
            <a:avLst/>
          </a:prstGeom>
          <a:noFill/>
        </p:spPr>
        <p:txBody>
          <a:bodyPr wrap="square" rtlCol="1">
            <a:spAutoFit/>
          </a:bodyPr>
          <a:lstStyle/>
          <a:p>
            <a:r>
              <a:rPr lang="ar-SA" b="1" dirty="0" smtClean="0">
                <a:latin typeface="Times New Roman" pitchFamily="18" charset="0"/>
                <a:cs typeface="Times New Roman" pitchFamily="18" charset="0"/>
              </a:rPr>
              <a:t>جدول رقم (</a:t>
            </a:r>
            <a:r>
              <a:rPr lang="en-US" b="1" dirty="0" smtClean="0">
                <a:latin typeface="Times New Roman" pitchFamily="18" charset="0"/>
                <a:cs typeface="Times New Roman" pitchFamily="18" charset="0"/>
              </a:rPr>
              <a:t>10-4</a:t>
            </a:r>
            <a:r>
              <a:rPr lang="ar-SA" b="1" dirty="0" smtClean="0">
                <a:latin typeface="Times New Roman" pitchFamily="18" charset="0"/>
                <a:cs typeface="Times New Roman" pitchFamily="18" charset="0"/>
              </a:rPr>
              <a:t>) العوائد الممكنة عندما تكون </a:t>
            </a:r>
            <a:r>
              <a:rPr lang="en-US" b="1" dirty="0" smtClean="0">
                <a:latin typeface="Times New Roman" pitchFamily="18" charset="0"/>
                <a:cs typeface="Times New Roman" pitchFamily="18" charset="0"/>
              </a:rPr>
              <a:t>x=7</a:t>
            </a:r>
            <a:endParaRPr lang="ar-SA"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49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95600" y="685800"/>
            <a:ext cx="5410200" cy="533400"/>
          </a:xfrm>
          <a:solidFill>
            <a:srgbClr val="FFDA65"/>
          </a:solidFill>
        </p:spPr>
        <p:txBody>
          <a:bodyPr>
            <a:normAutofit fontScale="90000"/>
          </a:bodyPr>
          <a:lstStyle/>
          <a:p>
            <a:pPr algn="r">
              <a:defRPr/>
            </a:pPr>
            <a:r>
              <a:rPr lang="ar-SA" sz="2400" b="1" dirty="0" smtClean="0"/>
              <a:t/>
            </a:r>
            <a:br>
              <a:rPr lang="ar-SA" sz="2400" b="1" dirty="0" smtClean="0"/>
            </a:br>
            <a:r>
              <a:rPr lang="ar-SA" sz="2400" b="1" dirty="0" smtClean="0"/>
              <a:t/>
            </a:r>
            <a:br>
              <a:rPr lang="ar-SA" sz="2400" b="1" dirty="0" smtClean="0"/>
            </a:br>
            <a:r>
              <a:rPr lang="ar-SA" sz="2400" b="1" dirty="0" smtClean="0"/>
              <a:t/>
            </a:r>
            <a:br>
              <a:rPr lang="ar-SA" sz="2400" b="1" dirty="0" smtClean="0"/>
            </a:br>
            <a:r>
              <a:rPr lang="en-US" b="1" dirty="0" smtClean="0"/>
              <a:t/>
            </a:r>
            <a:br>
              <a:rPr lang="en-US" b="1" dirty="0" smtClean="0"/>
            </a:br>
            <a:r>
              <a:rPr lang="ar-SA" sz="5400" b="1" dirty="0" smtClean="0"/>
              <a:t> </a:t>
            </a:r>
            <a:r>
              <a:rPr lang="ar-SA" sz="2700" b="1" dirty="0" smtClean="0">
                <a:solidFill>
                  <a:schemeClr val="tx1"/>
                </a:solidFill>
                <a:latin typeface="Times New Roman" pitchFamily="18" charset="0"/>
                <a:cs typeface="Times New Roman" pitchFamily="18" charset="0"/>
              </a:rPr>
              <a:t>ثانياً: الأســـــلوب الــــــــــبياني:</a:t>
            </a:r>
            <a:endParaRPr lang="ar-YE"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458200" cy="5334000"/>
          </a:xfrm>
          <a:solidFill>
            <a:srgbClr val="FFE389"/>
          </a:solidFill>
        </p:spPr>
        <p:txBody>
          <a:bodyPr/>
          <a:lstStyle/>
          <a:p>
            <a:pPr algn="justLow">
              <a:buNone/>
              <a:defRPr/>
            </a:pPr>
            <a:r>
              <a:rPr lang="ar-SA" sz="1800" b="1" dirty="0" smtClean="0">
                <a:latin typeface="Times New Roman" pitchFamily="18" charset="0"/>
                <a:cs typeface="Times New Roman" pitchFamily="18" charset="0"/>
              </a:rPr>
              <a:t>تتحدد توليفة النواتج المعظمة لإيرادات المنشأة من خلال استخدام القاعدة التي تشترط تساوي معدل الإحلال الحدي بين النواتج مع النسبة السعرية لهذه النواتج أي أن:</a:t>
            </a:r>
            <a:endParaRPr lang="en-US" sz="1800" b="1" dirty="0" smtClean="0">
              <a:latin typeface="Times New Roman" pitchFamily="18" charset="0"/>
              <a:cs typeface="Times New Roman" pitchFamily="18" charset="0"/>
            </a:endParaRPr>
          </a:p>
          <a:p>
            <a:pPr algn="justLow">
              <a:buNone/>
              <a:defRPr/>
            </a:pPr>
            <a:r>
              <a:rPr lang="ar-SA" sz="1800" b="1" dirty="0" smtClean="0">
                <a:latin typeface="Times New Roman" pitchFamily="18" charset="0"/>
                <a:cs typeface="Times New Roman" pitchFamily="18" charset="0"/>
              </a:rPr>
              <a:t>أو بمعنى آخر:</a:t>
            </a:r>
            <a:endParaRPr lang="en-US" sz="1800" b="1" dirty="0" smtClean="0">
              <a:latin typeface="Times New Roman" pitchFamily="18" charset="0"/>
              <a:cs typeface="Times New Roman" pitchFamily="18" charset="0"/>
            </a:endParaRPr>
          </a:p>
          <a:p>
            <a:pPr algn="justLow">
              <a:buNone/>
              <a:defRPr/>
            </a:pPr>
            <a:r>
              <a:rPr lang="ar-SA" sz="1800" b="1"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10-12</a:t>
            </a:r>
            <a:r>
              <a:rPr lang="ar-SA" sz="1800" b="1" dirty="0" smtClean="0">
                <a:latin typeface="Times New Roman" pitchFamily="18" charset="0"/>
                <a:cs typeface="Times New Roman" pitchFamily="18" charset="0"/>
              </a:rPr>
              <a:t> )</a:t>
            </a:r>
            <a:endParaRPr lang="en-US" sz="1800" b="1" dirty="0" smtClean="0">
              <a:latin typeface="Times New Roman" pitchFamily="18" charset="0"/>
              <a:cs typeface="Times New Roman" pitchFamily="18" charset="0"/>
            </a:endParaRPr>
          </a:p>
          <a:p>
            <a:pPr algn="justLow">
              <a:buNone/>
              <a:defRPr/>
            </a:pPr>
            <a:r>
              <a:rPr lang="ar-SA" sz="1800" b="1" dirty="0" smtClean="0">
                <a:latin typeface="Times New Roman" pitchFamily="18" charset="0"/>
                <a:cs typeface="Times New Roman" pitchFamily="18" charset="0"/>
              </a:rPr>
              <a:t>الجزء الأيسر من القاعدة يوضح ميل منحنى الإمكانيات الإنتاجية، في حين يمثل الجزء الأيمن ميل خط العائد المتساوي وعلى هذا فإن أقصى عائد يتحدد عند نقطة تماس خط العائد المتساوي مع منحنى الإمكانيات الإنتاجية كما هو موضح بالشكل رقم (</a:t>
            </a:r>
            <a:r>
              <a:rPr lang="en-US" sz="1800" b="1" dirty="0" smtClean="0">
                <a:latin typeface="Times New Roman" pitchFamily="18" charset="0"/>
                <a:cs typeface="Times New Roman" pitchFamily="18" charset="0"/>
              </a:rPr>
              <a:t>10-9</a:t>
            </a:r>
            <a:r>
              <a:rPr lang="ar-SA" sz="1800" b="1" dirty="0" smtClean="0">
                <a:latin typeface="Times New Roman" pitchFamily="18" charset="0"/>
                <a:cs typeface="Times New Roman" pitchFamily="18" charset="0"/>
              </a:rPr>
              <a:t>).</a:t>
            </a:r>
            <a:endParaRPr lang="en-US" sz="1800" b="1" dirty="0" smtClean="0">
              <a:latin typeface="Times New Roman" pitchFamily="18" charset="0"/>
              <a:cs typeface="Times New Roman" pitchFamily="18" charset="0"/>
            </a:endParaRPr>
          </a:p>
          <a:p>
            <a:pPr algn="justLow">
              <a:buNone/>
              <a:defRPr/>
            </a:pPr>
            <a:r>
              <a:rPr lang="ar-SA" sz="1800" b="1" dirty="0" smtClean="0">
                <a:latin typeface="Times New Roman" pitchFamily="18" charset="0"/>
                <a:cs typeface="Times New Roman" pitchFamily="18" charset="0"/>
              </a:rPr>
              <a:t>وعند نقطة التماس نجد أن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2</a:t>
            </a:r>
            <a:r>
              <a:rPr lang="en-US" sz="1800" b="1" dirty="0" smtClean="0">
                <a:latin typeface="Times New Roman" pitchFamily="18" charset="0"/>
                <a:cs typeface="Times New Roman" pitchFamily="18" charset="0"/>
              </a:rPr>
              <a:t>=31.5</a:t>
            </a:r>
            <a:r>
              <a:rPr lang="ar-SA" sz="1800" b="1" dirty="0" smtClean="0">
                <a:latin typeface="Times New Roman" pitchFamily="18" charset="0"/>
                <a:cs typeface="Times New Roman" pitchFamily="18" charset="0"/>
              </a:rPr>
              <a:t> وحده،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1</a:t>
            </a:r>
            <a:r>
              <a:rPr lang="en-US" sz="1800" b="1" dirty="0" smtClean="0">
                <a:latin typeface="Times New Roman" pitchFamily="18" charset="0"/>
                <a:cs typeface="Times New Roman" pitchFamily="18" charset="0"/>
              </a:rPr>
              <a:t>=21.5</a:t>
            </a:r>
            <a:r>
              <a:rPr lang="ar-SA" sz="1800" b="1" dirty="0" smtClean="0">
                <a:latin typeface="Times New Roman" pitchFamily="18" charset="0"/>
                <a:cs typeface="Times New Roman" pitchFamily="18" charset="0"/>
              </a:rPr>
              <a:t> وحده وعليه فإن الإيرادات الكلية تقدر بالتعويض في المعادلة:</a:t>
            </a:r>
            <a:endParaRPr lang="ar-YE" sz="1800" b="1" dirty="0" smtClean="0">
              <a:latin typeface="Times New Roman" pitchFamily="18" charset="0"/>
              <a:cs typeface="Times New Roman" pitchFamily="18" charset="0"/>
            </a:endParaRPr>
          </a:p>
          <a:p>
            <a:pPr algn="justLow">
              <a:buNone/>
              <a:defRPr/>
            </a:pPr>
            <a:endParaRPr lang="en-US" sz="1800" b="1" dirty="0" smtClean="0">
              <a:latin typeface="Times New Roman" pitchFamily="18" charset="0"/>
              <a:cs typeface="Times New Roman" pitchFamily="18" charset="0"/>
            </a:endParaRPr>
          </a:p>
          <a:p>
            <a:pPr algn="justLow">
              <a:buNone/>
              <a:defRPr/>
            </a:pPr>
            <a:r>
              <a:rPr lang="ar-SA" sz="1800" b="1" dirty="0" smtClean="0">
                <a:latin typeface="Times New Roman" pitchFamily="18" charset="0"/>
                <a:cs typeface="Times New Roman" pitchFamily="18" charset="0"/>
              </a:rPr>
              <a:t>أي أن:	</a:t>
            </a:r>
            <a:endParaRPr lang="ar-YE" sz="1800" b="1" dirty="0" smtClean="0">
              <a:latin typeface="Times New Roman" pitchFamily="18" charset="0"/>
              <a:cs typeface="Times New Roman" pitchFamily="18" charset="0"/>
            </a:endParaRPr>
          </a:p>
          <a:p>
            <a:pPr algn="justLow">
              <a:buNone/>
              <a:defRPr/>
            </a:pPr>
            <a:r>
              <a:rPr lang="ar-SA" sz="1800" b="1" dirty="0" smtClean="0">
                <a:latin typeface="Times New Roman" pitchFamily="18" charset="0"/>
                <a:cs typeface="Times New Roman" pitchFamily="18" charset="0"/>
              </a:rPr>
              <a:t>	</a:t>
            </a:r>
            <a:endParaRPr lang="en-US" sz="1800" b="1" dirty="0" smtClean="0">
              <a:latin typeface="Times New Roman" pitchFamily="18" charset="0"/>
              <a:cs typeface="Times New Roman" pitchFamily="18" charset="0"/>
            </a:endParaRPr>
          </a:p>
          <a:p>
            <a:pPr algn="justLow">
              <a:buNone/>
              <a:defRPr/>
            </a:pPr>
            <a:r>
              <a:rPr lang="ar-SA" sz="1800" b="1" dirty="0" smtClean="0">
                <a:latin typeface="Times New Roman" pitchFamily="18" charset="0"/>
                <a:cs typeface="Times New Roman" pitchFamily="18" charset="0"/>
              </a:rPr>
              <a:t>وهي تقريباً مساوية للطريقة الجدولية مع ملاحظة أنه عند رسم خط الإيرادات المتساوي فإن هذه الإيرادات تكون غير معروفة، كما أنه كلما بعد خط الإيرادات المتساوي عن نقطة الأصل كلما دل على إيرادات كلية أعلى، غير أن معظمة الإيرادات تتحقق فقط عند نقطة تماس خط الإيرادات المتساوي مع منحنى الإمكانيات الإنتاجية.</a:t>
            </a:r>
            <a:endParaRPr lang="en-US" sz="1800" b="1" dirty="0" smtClean="0">
              <a:latin typeface="Times New Roman" pitchFamily="18" charset="0"/>
              <a:cs typeface="Times New Roman" pitchFamily="18" charset="0"/>
            </a:endParaRPr>
          </a:p>
          <a:p>
            <a:pPr algn="justLow">
              <a:buNone/>
              <a:defRPr/>
            </a:pPr>
            <a:r>
              <a:rPr lang="ar-SA" sz="1800" b="1" dirty="0" smtClean="0">
                <a:latin typeface="Times New Roman" pitchFamily="18" charset="0"/>
                <a:cs typeface="Times New Roman" pitchFamily="18" charset="0"/>
              </a:rPr>
              <a:t>كما يلاحظ أن المعادلة (</a:t>
            </a:r>
            <a:r>
              <a:rPr lang="en-US" sz="1800" b="1" dirty="0" smtClean="0">
                <a:latin typeface="Times New Roman" pitchFamily="18" charset="0"/>
                <a:cs typeface="Times New Roman" pitchFamily="18" charset="0"/>
              </a:rPr>
              <a:t>10-12</a:t>
            </a:r>
            <a:r>
              <a:rPr lang="ar-SA" sz="1800" b="1" dirty="0" smtClean="0">
                <a:latin typeface="Times New Roman" pitchFamily="18" charset="0"/>
                <a:cs typeface="Times New Roman" pitchFamily="18" charset="0"/>
              </a:rPr>
              <a:t>) التي يمكن إعادة كتابتها كما يلي :</a:t>
            </a:r>
            <a:endParaRPr lang="en-US" sz="1800" b="1" dirty="0" smtClean="0">
              <a:latin typeface="Times New Roman" pitchFamily="18" charset="0"/>
              <a:cs typeface="Times New Roman" pitchFamily="18" charset="0"/>
            </a:endParaRPr>
          </a:p>
          <a:p>
            <a:pPr algn="justLow">
              <a:defRPr/>
            </a:pPr>
            <a:endParaRPr lang="ar-YE" sz="1800" b="1" dirty="0">
              <a:latin typeface="Times New Roman" pitchFamily="18" charset="0"/>
              <a:cs typeface="Times New Roman" pitchFamily="18" charset="0"/>
            </a:endParaRPr>
          </a:p>
        </p:txBody>
      </p:sp>
      <p:graphicFrame>
        <p:nvGraphicFramePr>
          <p:cNvPr id="12290" name="Object 2" descr="Papyrus"/>
          <p:cNvGraphicFramePr>
            <a:graphicFrameLocks noChangeAspect="1"/>
          </p:cNvGraphicFramePr>
          <p:nvPr/>
        </p:nvGraphicFramePr>
        <p:xfrm>
          <a:off x="1905000" y="1676400"/>
          <a:ext cx="2209800" cy="491067"/>
        </p:xfrm>
        <a:graphic>
          <a:graphicData uri="http://schemas.openxmlformats.org/presentationml/2006/ole">
            <p:oleObj spid="_x0000_s12290" name="Equation" r:id="rId5" imgW="1066680" imgH="482400" progId="Equation.3">
              <p:embed/>
            </p:oleObj>
          </a:graphicData>
        </a:graphic>
      </p:graphicFrame>
      <p:graphicFrame>
        <p:nvGraphicFramePr>
          <p:cNvPr id="12291" name="Object 3" descr="Pink tissue paper"/>
          <p:cNvGraphicFramePr>
            <a:graphicFrameLocks noChangeAspect="1"/>
          </p:cNvGraphicFramePr>
          <p:nvPr/>
        </p:nvGraphicFramePr>
        <p:xfrm>
          <a:off x="1905000" y="2133600"/>
          <a:ext cx="2590800" cy="568712"/>
        </p:xfrm>
        <a:graphic>
          <a:graphicData uri="http://schemas.openxmlformats.org/presentationml/2006/ole">
            <p:oleObj spid="_x0000_s12291" name="Equation" r:id="rId6" imgW="761760" imgH="482400" progId="Equation.3">
              <p:embed/>
            </p:oleObj>
          </a:graphicData>
        </a:graphic>
      </p:graphicFrame>
      <p:graphicFrame>
        <p:nvGraphicFramePr>
          <p:cNvPr id="12292" name="Object 4" descr="Parchment"/>
          <p:cNvGraphicFramePr>
            <a:graphicFrameLocks noChangeAspect="1"/>
          </p:cNvGraphicFramePr>
          <p:nvPr/>
        </p:nvGraphicFramePr>
        <p:xfrm>
          <a:off x="1524000" y="3733800"/>
          <a:ext cx="3429000" cy="436418"/>
        </p:xfrm>
        <a:graphic>
          <a:graphicData uri="http://schemas.openxmlformats.org/presentationml/2006/ole">
            <p:oleObj spid="_x0000_s12292" name="Equation" r:id="rId7" imgW="1066680" imgH="241200" progId="Equation.3">
              <p:embed/>
            </p:oleObj>
          </a:graphicData>
        </a:graphic>
      </p:graphicFrame>
      <p:graphicFrame>
        <p:nvGraphicFramePr>
          <p:cNvPr id="12293" name="Object 5" descr="Bouquet"/>
          <p:cNvGraphicFramePr>
            <a:graphicFrameLocks noChangeAspect="1"/>
          </p:cNvGraphicFramePr>
          <p:nvPr/>
        </p:nvGraphicFramePr>
        <p:xfrm>
          <a:off x="1600200" y="4267200"/>
          <a:ext cx="3657600" cy="444843"/>
        </p:xfrm>
        <a:graphic>
          <a:graphicData uri="http://schemas.openxmlformats.org/presentationml/2006/ole">
            <p:oleObj spid="_x0000_s12293" name="Equation" r:id="rId8" imgW="1866600" imgH="203040" progId="Equation.3">
              <p:embed/>
            </p:oleObj>
          </a:graphicData>
        </a:graphic>
      </p:graphicFrame>
      <p:graphicFrame>
        <p:nvGraphicFramePr>
          <p:cNvPr id="12294" name="Object 6" descr="Oak"/>
          <p:cNvGraphicFramePr>
            <a:graphicFrameLocks noChangeAspect="1"/>
          </p:cNvGraphicFramePr>
          <p:nvPr/>
        </p:nvGraphicFramePr>
        <p:xfrm>
          <a:off x="1447800" y="6019800"/>
          <a:ext cx="2286000" cy="433234"/>
        </p:xfrm>
        <a:graphic>
          <a:graphicData uri="http://schemas.openxmlformats.org/presentationml/2006/ole">
            <p:oleObj spid="_x0000_s12294" name="Equation" r:id="rId9" imgW="1320480" imgH="215640" progId="Equation.3">
              <p:embed/>
            </p:oleObj>
          </a:graphicData>
        </a:graphic>
      </p:graphicFrame>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4">
            <a:alphaModFix amt="69000"/>
            <a:lum/>
          </a:blip>
          <a:srcRect/>
          <a:tile tx="0" ty="0" sx="100000" sy="100000" flip="none" algn="tl"/>
        </a:blipFill>
        <a:effectLst/>
      </p:bgPr>
    </p:bg>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0" y="609600"/>
            <a:ext cx="8991600" cy="6248400"/>
          </a:xfrm>
          <a:solidFill>
            <a:srgbClr val="FFE389">
              <a:alpha val="73000"/>
            </a:srgbClr>
          </a:solidFill>
        </p:spPr>
        <p:txBody>
          <a:bodyPr lIns="52333" tIns="26167" rIns="52333" bIns="26167"/>
          <a:lstStyle/>
          <a:p>
            <a:pPr eaLnBrk="1" hangingPunct="1">
              <a:lnSpc>
                <a:spcPct val="150000"/>
              </a:lnSpc>
              <a:spcBef>
                <a:spcPct val="40000"/>
              </a:spcBef>
              <a:buFontTx/>
              <a:buNone/>
              <a:defRPr/>
            </a:pPr>
            <a:endParaRPr lang="ar-SA" sz="3000" dirty="0" smtClean="0">
              <a:solidFill>
                <a:srgbClr val="0000CC"/>
              </a:solidFill>
            </a:endParaRPr>
          </a:p>
          <a:p>
            <a:pPr eaLnBrk="1" hangingPunct="1">
              <a:lnSpc>
                <a:spcPct val="160000"/>
              </a:lnSpc>
              <a:spcBef>
                <a:spcPct val="60000"/>
              </a:spcBef>
              <a:buFontTx/>
              <a:buNone/>
              <a:defRPr/>
            </a:pPr>
            <a:endParaRPr lang="ar-SA" sz="3000" dirty="0" smtClean="0">
              <a:solidFill>
                <a:srgbClr val="0000CC"/>
              </a:solidFill>
            </a:endParaRPr>
          </a:p>
          <a:p>
            <a:pPr eaLnBrk="1" hangingPunct="1">
              <a:lnSpc>
                <a:spcPct val="160000"/>
              </a:lnSpc>
              <a:spcBef>
                <a:spcPct val="60000"/>
              </a:spcBef>
              <a:buFontTx/>
              <a:buNone/>
              <a:defRPr/>
            </a:pPr>
            <a:endParaRPr lang="ar-SA" sz="3000" dirty="0" smtClean="0">
              <a:solidFill>
                <a:srgbClr val="0000CC"/>
              </a:solidFill>
            </a:endParaRPr>
          </a:p>
          <a:p>
            <a:pPr eaLnBrk="1" hangingPunct="1">
              <a:lnSpc>
                <a:spcPct val="140000"/>
              </a:lnSpc>
              <a:spcBef>
                <a:spcPct val="60000"/>
              </a:spcBef>
              <a:defRPr/>
            </a:pPr>
            <a:endParaRPr lang="en-US" sz="3000" dirty="0" smtClean="0">
              <a:solidFill>
                <a:srgbClr val="0000CC"/>
              </a:solidFill>
            </a:endParaRPr>
          </a:p>
        </p:txBody>
      </p:sp>
      <p:sp>
        <p:nvSpPr>
          <p:cNvPr id="13315" name="عنصر نائب لرقم الشريحة 5"/>
          <p:cNvSpPr>
            <a:spLocks noGrp="1"/>
          </p:cNvSpPr>
          <p:nvPr>
            <p:ph type="sldNum" sz="quarter" idx="12"/>
          </p:nvPr>
        </p:nvSpPr>
        <p:spPr>
          <a:noFill/>
        </p:spPr>
        <p:txBody>
          <a:bodyPr lIns="52333" tIns="26167" rIns="52333" bIns="26167"/>
          <a:lstStyle/>
          <a:p>
            <a:pPr defTabSz="523875"/>
            <a:fld id="{A1F8703C-1DCE-47CE-8EE8-60F4CCE41F99}" type="slidenum">
              <a:rPr lang="ar-SA" smtClean="0">
                <a:latin typeface="Arial" pitchFamily="34" charset="0"/>
              </a:rPr>
              <a:pPr defTabSz="523875"/>
              <a:t>35</a:t>
            </a:fld>
            <a:endParaRPr lang="en-US" smtClean="0">
              <a:latin typeface="Arial" pitchFamily="34" charset="0"/>
            </a:endParaRPr>
          </a:p>
        </p:txBody>
      </p:sp>
      <p:sp>
        <p:nvSpPr>
          <p:cNvPr id="8" name="Rectangle 7"/>
          <p:cNvSpPr/>
          <p:nvPr/>
        </p:nvSpPr>
        <p:spPr>
          <a:xfrm>
            <a:off x="152400" y="0"/>
            <a:ext cx="8991600" cy="45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YE"/>
          </a:p>
        </p:txBody>
      </p:sp>
      <p:graphicFrame>
        <p:nvGraphicFramePr>
          <p:cNvPr id="13314" name="Object 13" descr="Papyrus"/>
          <p:cNvGraphicFramePr>
            <a:graphicFrameLocks noChangeAspect="1"/>
          </p:cNvGraphicFramePr>
          <p:nvPr/>
        </p:nvGraphicFramePr>
        <p:xfrm>
          <a:off x="5029200" y="2438400"/>
          <a:ext cx="1143000" cy="609600"/>
        </p:xfrm>
        <a:graphic>
          <a:graphicData uri="http://schemas.openxmlformats.org/presentationml/2006/ole">
            <p:oleObj spid="_x0000_s13314" name="Equation" r:id="rId5" imgW="660113" imgH="380835" progId="Equation.3">
              <p:embed/>
            </p:oleObj>
          </a:graphicData>
        </a:graphic>
      </p:graphicFrame>
      <p:grpSp>
        <p:nvGrpSpPr>
          <p:cNvPr id="2" name="Group 8"/>
          <p:cNvGrpSpPr>
            <a:grpSpLocks noChangeAspect="1"/>
          </p:cNvGrpSpPr>
          <p:nvPr/>
        </p:nvGrpSpPr>
        <p:grpSpPr bwMode="auto">
          <a:xfrm>
            <a:off x="990600" y="762001"/>
            <a:ext cx="6781800" cy="3953545"/>
            <a:chOff x="2160" y="7579"/>
            <a:chExt cx="8280" cy="5737"/>
          </a:xfrm>
          <a:noFill/>
        </p:grpSpPr>
        <p:sp>
          <p:nvSpPr>
            <p:cNvPr id="33831" name="AutoShape 39"/>
            <p:cNvSpPr>
              <a:spLocks noChangeAspect="1" noChangeArrowheads="1" noTextEdit="1"/>
            </p:cNvSpPr>
            <p:nvPr/>
          </p:nvSpPr>
          <p:spPr bwMode="auto">
            <a:xfrm>
              <a:off x="2160" y="7579"/>
              <a:ext cx="8280" cy="5580"/>
            </a:xfrm>
            <a:prstGeom prst="rect">
              <a:avLst/>
            </a:prstGeom>
            <a:grpFill/>
            <a:ln w="12700">
              <a:solidFill>
                <a:srgbClr val="000000"/>
              </a:solidFill>
              <a:miter lim="800000"/>
              <a:headEnd/>
              <a:tailEnd/>
            </a:ln>
          </p:spPr>
          <p:txBody>
            <a:bodyPr/>
            <a:lstStyle/>
            <a:p>
              <a:pPr>
                <a:defRPr/>
              </a:pPr>
              <a:endParaRPr lang="ar-YE"/>
            </a:p>
          </p:txBody>
        </p:sp>
        <p:sp>
          <p:nvSpPr>
            <p:cNvPr id="33830" name="Line 38"/>
            <p:cNvSpPr>
              <a:spLocks noChangeShapeType="1"/>
            </p:cNvSpPr>
            <p:nvPr/>
          </p:nvSpPr>
          <p:spPr bwMode="auto">
            <a:xfrm flipH="1">
              <a:off x="3780" y="7579"/>
              <a:ext cx="1" cy="4679"/>
            </a:xfrm>
            <a:prstGeom prst="line">
              <a:avLst/>
            </a:prstGeom>
            <a:grpFill/>
            <a:ln w="19050">
              <a:solidFill>
                <a:srgbClr val="000000"/>
              </a:solidFill>
              <a:round/>
              <a:headEnd type="triangle" w="med" len="med"/>
              <a:tailEnd/>
            </a:ln>
          </p:spPr>
          <p:txBody>
            <a:bodyPr/>
            <a:lstStyle/>
            <a:p>
              <a:pPr>
                <a:defRPr/>
              </a:pPr>
              <a:endParaRPr lang="ar-YE"/>
            </a:p>
          </p:txBody>
        </p:sp>
        <p:sp>
          <p:nvSpPr>
            <p:cNvPr id="33829" name="Line 37"/>
            <p:cNvSpPr>
              <a:spLocks noChangeShapeType="1"/>
            </p:cNvSpPr>
            <p:nvPr/>
          </p:nvSpPr>
          <p:spPr bwMode="auto">
            <a:xfrm>
              <a:off x="3780" y="12259"/>
              <a:ext cx="4860" cy="1"/>
            </a:xfrm>
            <a:prstGeom prst="line">
              <a:avLst/>
            </a:prstGeom>
            <a:grpFill/>
            <a:ln w="19050">
              <a:solidFill>
                <a:srgbClr val="000000"/>
              </a:solidFill>
              <a:round/>
              <a:headEnd/>
              <a:tailEnd type="triangle" w="med" len="med"/>
            </a:ln>
          </p:spPr>
          <p:txBody>
            <a:bodyPr/>
            <a:lstStyle/>
            <a:p>
              <a:pPr>
                <a:defRPr/>
              </a:pPr>
              <a:endParaRPr lang="ar-YE"/>
            </a:p>
          </p:txBody>
        </p:sp>
        <p:sp>
          <p:nvSpPr>
            <p:cNvPr id="33828" name="Text Box 36"/>
            <p:cNvSpPr txBox="1">
              <a:spLocks noChangeArrowheads="1"/>
            </p:cNvSpPr>
            <p:nvPr/>
          </p:nvSpPr>
          <p:spPr bwMode="auto">
            <a:xfrm>
              <a:off x="2880" y="7579"/>
              <a:ext cx="900" cy="540"/>
            </a:xfrm>
            <a:prstGeom prst="rect">
              <a:avLst/>
            </a:prstGeom>
            <a:grpFill/>
            <a:ln w="9525">
              <a:noFill/>
              <a:miter lim="800000"/>
              <a:headEnd/>
              <a:tailEnd/>
            </a:ln>
          </p:spPr>
          <p:txBody>
            <a:bodyPr/>
            <a:lstStyle/>
            <a:p>
              <a:pPr eaLnBrk="0" hangingPunct="0">
                <a:defRPr/>
              </a:pPr>
              <a:r>
                <a:rPr lang="en-US" sz="2000" i="1" dirty="0">
                  <a:solidFill>
                    <a:srgbClr val="993300"/>
                  </a:solidFill>
                  <a:ea typeface="Times New Roman" pitchFamily="18" charset="0"/>
                </a:rPr>
                <a:t>Y</a:t>
              </a:r>
              <a:r>
                <a:rPr lang="en-US" sz="2000" i="1" baseline="-30000" dirty="0">
                  <a:solidFill>
                    <a:srgbClr val="993300"/>
                  </a:solidFill>
                  <a:ea typeface="Times New Roman" pitchFamily="18" charset="0"/>
                </a:rPr>
                <a:t>2</a:t>
              </a:r>
              <a:endParaRPr lang="en-US" sz="2000" dirty="0">
                <a:solidFill>
                  <a:srgbClr val="993300"/>
                </a:solidFill>
              </a:endParaRPr>
            </a:p>
          </p:txBody>
        </p:sp>
        <p:sp>
          <p:nvSpPr>
            <p:cNvPr id="33827" name="Text Box 35"/>
            <p:cNvSpPr txBox="1">
              <a:spLocks noChangeArrowheads="1"/>
            </p:cNvSpPr>
            <p:nvPr/>
          </p:nvSpPr>
          <p:spPr bwMode="auto">
            <a:xfrm>
              <a:off x="3240" y="10819"/>
              <a:ext cx="540" cy="540"/>
            </a:xfrm>
            <a:prstGeom prst="rect">
              <a:avLst/>
            </a:prstGeom>
            <a:grpFill/>
            <a:ln w="9525">
              <a:noFill/>
              <a:miter lim="800000"/>
              <a:headEnd/>
              <a:tailEnd/>
            </a:ln>
          </p:spPr>
          <p:txBody>
            <a:bodyPr/>
            <a:lstStyle/>
            <a:p>
              <a:pPr eaLnBrk="0" hangingPunct="0">
                <a:defRPr/>
              </a:pPr>
              <a:r>
                <a:rPr lang="en-US" sz="1600" dirty="0">
                  <a:ea typeface="Times New Roman" pitchFamily="18" charset="0"/>
                </a:rPr>
                <a:t>20</a:t>
              </a:r>
              <a:endParaRPr lang="en-US" sz="1600" dirty="0"/>
            </a:p>
          </p:txBody>
        </p:sp>
        <p:sp>
          <p:nvSpPr>
            <p:cNvPr id="33826" name="Text Box 34"/>
            <p:cNvSpPr txBox="1">
              <a:spLocks noChangeArrowheads="1"/>
            </p:cNvSpPr>
            <p:nvPr/>
          </p:nvSpPr>
          <p:spPr bwMode="auto">
            <a:xfrm>
              <a:off x="3240" y="9559"/>
              <a:ext cx="540" cy="540"/>
            </a:xfrm>
            <a:prstGeom prst="rect">
              <a:avLst/>
            </a:prstGeom>
            <a:grpFill/>
            <a:ln w="9525">
              <a:noFill/>
              <a:miter lim="800000"/>
              <a:headEnd/>
              <a:tailEnd/>
            </a:ln>
          </p:spPr>
          <p:txBody>
            <a:bodyPr/>
            <a:lstStyle/>
            <a:p>
              <a:pPr eaLnBrk="0" hangingPunct="0">
                <a:defRPr/>
              </a:pPr>
              <a:r>
                <a:rPr lang="en-US" sz="1600" dirty="0">
                  <a:ea typeface="Times New Roman" pitchFamily="18" charset="0"/>
                </a:rPr>
                <a:t>40</a:t>
              </a:r>
              <a:endParaRPr lang="en-US" sz="1600" dirty="0"/>
            </a:p>
          </p:txBody>
        </p:sp>
        <p:sp>
          <p:nvSpPr>
            <p:cNvPr id="33825" name="Text Box 33"/>
            <p:cNvSpPr txBox="1">
              <a:spLocks noChangeArrowheads="1"/>
            </p:cNvSpPr>
            <p:nvPr/>
          </p:nvSpPr>
          <p:spPr bwMode="auto">
            <a:xfrm>
              <a:off x="3240" y="8821"/>
              <a:ext cx="540" cy="558"/>
            </a:xfrm>
            <a:prstGeom prst="rect">
              <a:avLst/>
            </a:prstGeom>
            <a:grpFill/>
            <a:ln w="9525">
              <a:noFill/>
              <a:miter lim="800000"/>
              <a:headEnd/>
              <a:tailEnd/>
            </a:ln>
          </p:spPr>
          <p:txBody>
            <a:bodyPr/>
            <a:lstStyle/>
            <a:p>
              <a:pPr eaLnBrk="0" hangingPunct="0">
                <a:defRPr/>
              </a:pPr>
              <a:r>
                <a:rPr lang="en-US" dirty="0"/>
                <a:t>60</a:t>
              </a:r>
            </a:p>
          </p:txBody>
        </p:sp>
        <p:sp>
          <p:nvSpPr>
            <p:cNvPr id="33824" name="Text Box 32"/>
            <p:cNvSpPr txBox="1">
              <a:spLocks noChangeArrowheads="1"/>
            </p:cNvSpPr>
            <p:nvPr/>
          </p:nvSpPr>
          <p:spPr bwMode="auto">
            <a:xfrm>
              <a:off x="3240" y="8119"/>
              <a:ext cx="540" cy="540"/>
            </a:xfrm>
            <a:prstGeom prst="rect">
              <a:avLst/>
            </a:prstGeom>
            <a:grpFill/>
            <a:ln w="9525">
              <a:noFill/>
              <a:miter lim="800000"/>
              <a:headEnd/>
              <a:tailEnd/>
            </a:ln>
          </p:spPr>
          <p:txBody>
            <a:bodyPr/>
            <a:lstStyle/>
            <a:p>
              <a:pPr eaLnBrk="0" hangingPunct="0">
                <a:defRPr/>
              </a:pPr>
              <a:r>
                <a:rPr lang="en-US" dirty="0">
                  <a:ea typeface="Times New Roman" pitchFamily="18" charset="0"/>
                </a:rPr>
                <a:t>80</a:t>
              </a:r>
              <a:endParaRPr lang="en-US" dirty="0"/>
            </a:p>
          </p:txBody>
        </p:sp>
        <p:sp>
          <p:nvSpPr>
            <p:cNvPr id="33823" name="Text Box 31"/>
            <p:cNvSpPr txBox="1">
              <a:spLocks noChangeArrowheads="1"/>
            </p:cNvSpPr>
            <p:nvPr/>
          </p:nvSpPr>
          <p:spPr bwMode="auto">
            <a:xfrm>
              <a:off x="3420" y="12079"/>
              <a:ext cx="540" cy="540"/>
            </a:xfrm>
            <a:prstGeom prst="rect">
              <a:avLst/>
            </a:prstGeom>
            <a:grpFill/>
            <a:ln w="9525">
              <a:noFill/>
              <a:miter lim="800000"/>
              <a:headEnd/>
              <a:tailEnd/>
            </a:ln>
          </p:spPr>
          <p:txBody>
            <a:bodyPr/>
            <a:lstStyle/>
            <a:p>
              <a:pPr eaLnBrk="0" hangingPunct="0">
                <a:defRPr/>
              </a:pPr>
              <a:r>
                <a:rPr lang="en-US" sz="1200">
                  <a:ea typeface="Times New Roman" pitchFamily="18" charset="0"/>
                </a:rPr>
                <a:t>0</a:t>
              </a:r>
              <a:endParaRPr lang="en-US"/>
            </a:p>
          </p:txBody>
        </p:sp>
        <p:sp>
          <p:nvSpPr>
            <p:cNvPr id="33822" name="Text Box 30"/>
            <p:cNvSpPr txBox="1">
              <a:spLocks noChangeArrowheads="1"/>
            </p:cNvSpPr>
            <p:nvPr/>
          </p:nvSpPr>
          <p:spPr bwMode="auto">
            <a:xfrm>
              <a:off x="4500" y="12259"/>
              <a:ext cx="540" cy="540"/>
            </a:xfrm>
            <a:prstGeom prst="rect">
              <a:avLst/>
            </a:prstGeom>
            <a:grpFill/>
            <a:ln w="9525">
              <a:noFill/>
              <a:miter lim="800000"/>
              <a:headEnd/>
              <a:tailEnd/>
            </a:ln>
          </p:spPr>
          <p:txBody>
            <a:bodyPr/>
            <a:lstStyle/>
            <a:p>
              <a:pPr eaLnBrk="0" hangingPunct="0">
                <a:defRPr/>
              </a:pPr>
              <a:r>
                <a:rPr lang="en-US" dirty="0" smtClean="0">
                  <a:ea typeface="Times New Roman" pitchFamily="18" charset="0"/>
                </a:rPr>
                <a:t>10</a:t>
              </a:r>
              <a:endParaRPr lang="ar-SA" dirty="0"/>
            </a:p>
          </p:txBody>
        </p:sp>
        <p:sp>
          <p:nvSpPr>
            <p:cNvPr id="33821" name="Text Box 29"/>
            <p:cNvSpPr txBox="1">
              <a:spLocks noChangeArrowheads="1"/>
            </p:cNvSpPr>
            <p:nvPr/>
          </p:nvSpPr>
          <p:spPr bwMode="auto">
            <a:xfrm>
              <a:off x="5400" y="12259"/>
              <a:ext cx="540" cy="540"/>
            </a:xfrm>
            <a:prstGeom prst="rect">
              <a:avLst/>
            </a:prstGeom>
            <a:grpFill/>
            <a:ln w="9525">
              <a:noFill/>
              <a:miter lim="800000"/>
              <a:headEnd/>
              <a:tailEnd/>
            </a:ln>
          </p:spPr>
          <p:txBody>
            <a:bodyPr/>
            <a:lstStyle/>
            <a:p>
              <a:pPr eaLnBrk="0" hangingPunct="0">
                <a:defRPr/>
              </a:pPr>
              <a:r>
                <a:rPr lang="en-US" dirty="0" smtClean="0"/>
                <a:t>20</a:t>
              </a:r>
              <a:endParaRPr lang="ar-SA" dirty="0"/>
            </a:p>
          </p:txBody>
        </p:sp>
        <p:sp>
          <p:nvSpPr>
            <p:cNvPr id="33820" name="Text Box 28"/>
            <p:cNvSpPr txBox="1">
              <a:spLocks noChangeArrowheads="1"/>
            </p:cNvSpPr>
            <p:nvPr/>
          </p:nvSpPr>
          <p:spPr bwMode="auto">
            <a:xfrm>
              <a:off x="6480" y="12259"/>
              <a:ext cx="540" cy="540"/>
            </a:xfrm>
            <a:prstGeom prst="rect">
              <a:avLst/>
            </a:prstGeom>
            <a:grpFill/>
            <a:ln w="9525">
              <a:noFill/>
              <a:miter lim="800000"/>
              <a:headEnd/>
              <a:tailEnd/>
            </a:ln>
          </p:spPr>
          <p:txBody>
            <a:bodyPr/>
            <a:lstStyle/>
            <a:p>
              <a:pPr eaLnBrk="0" hangingPunct="0">
                <a:defRPr/>
              </a:pPr>
              <a:r>
                <a:rPr lang="en-US" sz="1600" dirty="0" smtClean="0"/>
                <a:t>30</a:t>
              </a:r>
              <a:endParaRPr lang="ar-SA" sz="1600" dirty="0"/>
            </a:p>
          </p:txBody>
        </p:sp>
        <p:sp>
          <p:nvSpPr>
            <p:cNvPr id="33819" name="Text Box 27"/>
            <p:cNvSpPr txBox="1">
              <a:spLocks noChangeArrowheads="1"/>
            </p:cNvSpPr>
            <p:nvPr/>
          </p:nvSpPr>
          <p:spPr bwMode="auto">
            <a:xfrm>
              <a:off x="7560" y="12259"/>
              <a:ext cx="540" cy="540"/>
            </a:xfrm>
            <a:prstGeom prst="rect">
              <a:avLst/>
            </a:prstGeom>
            <a:grpFill/>
            <a:ln w="9525">
              <a:noFill/>
              <a:miter lim="800000"/>
              <a:headEnd/>
              <a:tailEnd/>
            </a:ln>
          </p:spPr>
          <p:txBody>
            <a:bodyPr/>
            <a:lstStyle/>
            <a:p>
              <a:pPr eaLnBrk="0" hangingPunct="0">
                <a:defRPr/>
              </a:pPr>
              <a:r>
                <a:rPr lang="en-US" dirty="0" smtClean="0">
                  <a:ea typeface="Times New Roman" pitchFamily="18" charset="0"/>
                </a:rPr>
                <a:t>40</a:t>
              </a:r>
              <a:endParaRPr lang="ar-SA" sz="2000" dirty="0"/>
            </a:p>
          </p:txBody>
        </p:sp>
        <p:sp>
          <p:nvSpPr>
            <p:cNvPr id="33818" name="Text Box 26"/>
            <p:cNvSpPr txBox="1">
              <a:spLocks noChangeArrowheads="1"/>
            </p:cNvSpPr>
            <p:nvPr/>
          </p:nvSpPr>
          <p:spPr bwMode="auto">
            <a:xfrm>
              <a:off x="8640" y="12079"/>
              <a:ext cx="720" cy="540"/>
            </a:xfrm>
            <a:prstGeom prst="rect">
              <a:avLst/>
            </a:prstGeom>
            <a:grpFill/>
            <a:ln w="9525">
              <a:noFill/>
              <a:miter lim="800000"/>
              <a:headEnd/>
              <a:tailEnd/>
            </a:ln>
          </p:spPr>
          <p:txBody>
            <a:bodyPr/>
            <a:lstStyle/>
            <a:p>
              <a:pPr eaLnBrk="0" hangingPunct="0">
                <a:defRPr/>
              </a:pPr>
              <a:r>
                <a:rPr lang="en-US" sz="2000" i="1" dirty="0">
                  <a:solidFill>
                    <a:srgbClr val="993300"/>
                  </a:solidFill>
                  <a:ea typeface="Times New Roman" pitchFamily="18" charset="0"/>
                </a:rPr>
                <a:t>Y</a:t>
              </a:r>
              <a:r>
                <a:rPr lang="en-US" sz="2000" i="1" baseline="-30000" dirty="0">
                  <a:solidFill>
                    <a:srgbClr val="993300"/>
                  </a:solidFill>
                  <a:ea typeface="Times New Roman" pitchFamily="18" charset="0"/>
                </a:rPr>
                <a:t>1</a:t>
              </a:r>
              <a:endParaRPr lang="en-US" sz="2000" dirty="0">
                <a:solidFill>
                  <a:srgbClr val="993300"/>
                </a:solidFill>
              </a:endParaRPr>
            </a:p>
          </p:txBody>
        </p:sp>
        <p:sp>
          <p:nvSpPr>
            <p:cNvPr id="33817" name="Text Box 25"/>
            <p:cNvSpPr txBox="1">
              <a:spLocks noChangeArrowheads="1"/>
            </p:cNvSpPr>
            <p:nvPr/>
          </p:nvSpPr>
          <p:spPr bwMode="auto">
            <a:xfrm>
              <a:off x="3366" y="7939"/>
              <a:ext cx="1134" cy="404"/>
            </a:xfrm>
            <a:prstGeom prst="rect">
              <a:avLst/>
            </a:prstGeom>
            <a:grpFill/>
            <a:ln w="9525">
              <a:noFill/>
              <a:miter lim="800000"/>
              <a:headEnd/>
              <a:tailEnd/>
            </a:ln>
          </p:spPr>
          <p:txBody>
            <a:bodyPr/>
            <a:lstStyle/>
            <a:p>
              <a:pPr eaLnBrk="0" hangingPunct="0">
                <a:defRPr/>
              </a:pPr>
              <a:r>
                <a:rPr lang="en-US" sz="1600" dirty="0">
                  <a:ea typeface="Times New Roman" pitchFamily="18" charset="0"/>
                </a:rPr>
                <a:t>(0,80)</a:t>
              </a:r>
              <a:endParaRPr lang="en-US" sz="1600" dirty="0"/>
            </a:p>
          </p:txBody>
        </p:sp>
        <p:sp>
          <p:nvSpPr>
            <p:cNvPr id="33816" name="Text Box 24"/>
            <p:cNvSpPr txBox="1">
              <a:spLocks noChangeArrowheads="1"/>
            </p:cNvSpPr>
            <p:nvPr/>
          </p:nvSpPr>
          <p:spPr bwMode="auto">
            <a:xfrm>
              <a:off x="4320" y="8659"/>
              <a:ext cx="1080" cy="540"/>
            </a:xfrm>
            <a:prstGeom prst="rect">
              <a:avLst/>
            </a:prstGeom>
            <a:grpFill/>
            <a:ln w="9525">
              <a:noFill/>
              <a:miter lim="800000"/>
              <a:headEnd/>
              <a:tailEnd/>
            </a:ln>
          </p:spPr>
          <p:txBody>
            <a:bodyPr/>
            <a:lstStyle/>
            <a:p>
              <a:pPr eaLnBrk="0" hangingPunct="0">
                <a:defRPr/>
              </a:pPr>
              <a:r>
                <a:rPr lang="en-US" sz="1050" dirty="0">
                  <a:ea typeface="Times New Roman" pitchFamily="18" charset="0"/>
                </a:rPr>
                <a:t>(</a:t>
              </a:r>
              <a:r>
                <a:rPr lang="en-US" sz="1400" dirty="0">
                  <a:ea typeface="Times New Roman" pitchFamily="18" charset="0"/>
                </a:rPr>
                <a:t>10,60</a:t>
              </a:r>
              <a:r>
                <a:rPr lang="en-US" sz="1400" dirty="0">
                  <a:solidFill>
                    <a:srgbClr val="993300"/>
                  </a:solidFill>
                  <a:ea typeface="Times New Roman" pitchFamily="18" charset="0"/>
                </a:rPr>
                <a:t>)</a:t>
              </a:r>
              <a:endParaRPr lang="en-US" sz="1400" dirty="0">
                <a:solidFill>
                  <a:srgbClr val="993300"/>
                </a:solidFill>
              </a:endParaRPr>
            </a:p>
          </p:txBody>
        </p:sp>
        <p:sp>
          <p:nvSpPr>
            <p:cNvPr id="33815" name="Text Box 23"/>
            <p:cNvSpPr txBox="1">
              <a:spLocks noChangeArrowheads="1"/>
            </p:cNvSpPr>
            <p:nvPr/>
          </p:nvSpPr>
          <p:spPr bwMode="auto">
            <a:xfrm>
              <a:off x="4860" y="10459"/>
              <a:ext cx="1260" cy="540"/>
            </a:xfrm>
            <a:prstGeom prst="rect">
              <a:avLst/>
            </a:prstGeom>
            <a:grpFill/>
            <a:ln w="9525">
              <a:noFill/>
              <a:miter lim="800000"/>
              <a:headEnd/>
              <a:tailEnd/>
            </a:ln>
          </p:spPr>
          <p:txBody>
            <a:bodyPr/>
            <a:lstStyle/>
            <a:p>
              <a:pPr eaLnBrk="0" hangingPunct="0">
                <a:defRPr/>
              </a:pPr>
              <a:r>
                <a:rPr lang="en-US" sz="1400" dirty="0">
                  <a:ea typeface="Times New Roman" pitchFamily="18" charset="0"/>
                </a:rPr>
                <a:t>(20,40</a:t>
              </a:r>
              <a:r>
                <a:rPr lang="en-US" sz="1050" dirty="0">
                  <a:ea typeface="Times New Roman" pitchFamily="18" charset="0"/>
                </a:rPr>
                <a:t>)</a:t>
              </a:r>
              <a:endParaRPr lang="en-US" sz="1400" dirty="0"/>
            </a:p>
          </p:txBody>
        </p:sp>
        <p:sp>
          <p:nvSpPr>
            <p:cNvPr id="33814" name="Text Box 22"/>
            <p:cNvSpPr txBox="1">
              <a:spLocks noChangeArrowheads="1"/>
            </p:cNvSpPr>
            <p:nvPr/>
          </p:nvSpPr>
          <p:spPr bwMode="auto">
            <a:xfrm>
              <a:off x="6480" y="10999"/>
              <a:ext cx="1260" cy="540"/>
            </a:xfrm>
            <a:prstGeom prst="rect">
              <a:avLst/>
            </a:prstGeom>
            <a:grpFill/>
            <a:ln w="9525">
              <a:noFill/>
              <a:miter lim="800000"/>
              <a:headEnd/>
              <a:tailEnd/>
            </a:ln>
          </p:spPr>
          <p:txBody>
            <a:bodyPr/>
            <a:lstStyle/>
            <a:p>
              <a:pPr eaLnBrk="0" hangingPunct="0">
                <a:defRPr/>
              </a:pPr>
              <a:r>
                <a:rPr lang="en-US" sz="1400" dirty="0">
                  <a:solidFill>
                    <a:srgbClr val="C00000"/>
                  </a:solidFill>
                  <a:ea typeface="Times New Roman" pitchFamily="18" charset="0"/>
                </a:rPr>
                <a:t>(</a:t>
              </a:r>
              <a:r>
                <a:rPr lang="en-US" sz="1400" dirty="0">
                  <a:ea typeface="Times New Roman" pitchFamily="18" charset="0"/>
                </a:rPr>
                <a:t>30,20</a:t>
              </a:r>
              <a:r>
                <a:rPr lang="en-US" sz="1400" dirty="0">
                  <a:solidFill>
                    <a:srgbClr val="C00000"/>
                  </a:solidFill>
                  <a:ea typeface="Times New Roman" pitchFamily="18" charset="0"/>
                </a:rPr>
                <a:t>)</a:t>
              </a:r>
              <a:endParaRPr lang="en-US" sz="1400" dirty="0">
                <a:solidFill>
                  <a:srgbClr val="C00000"/>
                </a:solidFill>
              </a:endParaRPr>
            </a:p>
          </p:txBody>
        </p:sp>
        <p:sp>
          <p:nvSpPr>
            <p:cNvPr id="33813" name="Line 21"/>
            <p:cNvSpPr>
              <a:spLocks noChangeShapeType="1"/>
            </p:cNvSpPr>
            <p:nvPr/>
          </p:nvSpPr>
          <p:spPr bwMode="auto">
            <a:xfrm>
              <a:off x="3780" y="8119"/>
              <a:ext cx="753" cy="753"/>
            </a:xfrm>
            <a:prstGeom prst="line">
              <a:avLst/>
            </a:prstGeom>
            <a:grpFill/>
            <a:ln w="9525">
              <a:solidFill>
                <a:srgbClr val="000000"/>
              </a:solidFill>
              <a:round/>
              <a:headEnd type="oval" w="med" len="med"/>
              <a:tailEnd type="oval" w="med" len="med"/>
            </a:ln>
          </p:spPr>
          <p:txBody>
            <a:bodyPr/>
            <a:lstStyle/>
            <a:p>
              <a:pPr>
                <a:defRPr/>
              </a:pPr>
              <a:endParaRPr lang="ar-YE"/>
            </a:p>
          </p:txBody>
        </p:sp>
        <p:sp>
          <p:nvSpPr>
            <p:cNvPr id="33812" name="Line 20"/>
            <p:cNvSpPr>
              <a:spLocks noChangeShapeType="1"/>
            </p:cNvSpPr>
            <p:nvPr/>
          </p:nvSpPr>
          <p:spPr bwMode="auto">
            <a:xfrm>
              <a:off x="4533" y="8872"/>
              <a:ext cx="1587" cy="1587"/>
            </a:xfrm>
            <a:prstGeom prst="line">
              <a:avLst/>
            </a:prstGeom>
            <a:grpFill/>
            <a:ln w="9525">
              <a:solidFill>
                <a:srgbClr val="000000"/>
              </a:solidFill>
              <a:round/>
              <a:headEnd/>
              <a:tailEnd type="oval" w="med" len="med"/>
            </a:ln>
          </p:spPr>
          <p:txBody>
            <a:bodyPr/>
            <a:lstStyle/>
            <a:p>
              <a:pPr>
                <a:defRPr/>
              </a:pPr>
              <a:endParaRPr lang="ar-YE"/>
            </a:p>
          </p:txBody>
        </p:sp>
        <p:sp>
          <p:nvSpPr>
            <p:cNvPr id="33811" name="Line 19"/>
            <p:cNvSpPr>
              <a:spLocks noChangeShapeType="1"/>
            </p:cNvSpPr>
            <p:nvPr/>
          </p:nvSpPr>
          <p:spPr bwMode="auto">
            <a:xfrm>
              <a:off x="6120" y="10459"/>
              <a:ext cx="1800" cy="1800"/>
            </a:xfrm>
            <a:prstGeom prst="line">
              <a:avLst/>
            </a:prstGeom>
            <a:grpFill/>
            <a:ln w="9525">
              <a:solidFill>
                <a:srgbClr val="000000"/>
              </a:solidFill>
              <a:round/>
              <a:headEnd/>
              <a:tailEnd type="oval" w="med" len="med"/>
            </a:ln>
          </p:spPr>
          <p:txBody>
            <a:bodyPr/>
            <a:lstStyle/>
            <a:p>
              <a:pPr>
                <a:defRPr/>
              </a:pPr>
              <a:endParaRPr lang="ar-YE"/>
            </a:p>
          </p:txBody>
        </p:sp>
        <p:sp>
          <p:nvSpPr>
            <p:cNvPr id="33810" name="Text Box 18"/>
            <p:cNvSpPr txBox="1">
              <a:spLocks noChangeArrowheads="1"/>
            </p:cNvSpPr>
            <p:nvPr/>
          </p:nvSpPr>
          <p:spPr bwMode="auto">
            <a:xfrm>
              <a:off x="7740" y="11719"/>
              <a:ext cx="900" cy="540"/>
            </a:xfrm>
            <a:prstGeom prst="rect">
              <a:avLst/>
            </a:prstGeom>
            <a:grpFill/>
            <a:ln w="9525">
              <a:noFill/>
              <a:miter lim="800000"/>
              <a:headEnd/>
              <a:tailEnd/>
            </a:ln>
          </p:spPr>
          <p:txBody>
            <a:bodyPr/>
            <a:lstStyle/>
            <a:p>
              <a:pPr eaLnBrk="0" hangingPunct="0">
                <a:defRPr/>
              </a:pPr>
              <a:r>
                <a:rPr lang="en-US" dirty="0">
                  <a:solidFill>
                    <a:srgbClr val="993300"/>
                  </a:solidFill>
                  <a:ea typeface="Times New Roman" pitchFamily="18" charset="0"/>
                </a:rPr>
                <a:t>(</a:t>
              </a:r>
              <a:r>
                <a:rPr lang="en-US" dirty="0">
                  <a:ea typeface="Times New Roman" pitchFamily="18" charset="0"/>
                </a:rPr>
                <a:t>40,0</a:t>
              </a:r>
              <a:r>
                <a:rPr lang="en-US" dirty="0">
                  <a:solidFill>
                    <a:srgbClr val="993300"/>
                  </a:solidFill>
                  <a:ea typeface="Times New Roman" pitchFamily="18" charset="0"/>
                </a:rPr>
                <a:t>)</a:t>
              </a:r>
              <a:endParaRPr lang="en-US" dirty="0">
                <a:solidFill>
                  <a:srgbClr val="993300"/>
                </a:solidFill>
              </a:endParaRPr>
            </a:p>
          </p:txBody>
        </p:sp>
        <p:sp>
          <p:nvSpPr>
            <p:cNvPr id="33809" name="Text Box 17"/>
            <p:cNvSpPr txBox="1">
              <a:spLocks noChangeArrowheads="1"/>
            </p:cNvSpPr>
            <p:nvPr/>
          </p:nvSpPr>
          <p:spPr bwMode="auto">
            <a:xfrm>
              <a:off x="3276" y="12776"/>
              <a:ext cx="5220" cy="540"/>
            </a:xfrm>
            <a:prstGeom prst="rect">
              <a:avLst/>
            </a:prstGeom>
            <a:grpFill/>
            <a:ln w="9525">
              <a:noFill/>
              <a:miter lim="800000"/>
              <a:headEnd/>
              <a:tailEnd/>
            </a:ln>
          </p:spPr>
          <p:txBody>
            <a:bodyPr/>
            <a:lstStyle/>
            <a:p>
              <a:pPr algn="ctr" eaLnBrk="0" hangingPunct="0">
                <a:defRPr/>
              </a:pPr>
              <a:r>
                <a:rPr lang="ar-SA" sz="1100" b="1" dirty="0">
                  <a:solidFill>
                    <a:schemeClr val="tx1">
                      <a:lumMod val="95000"/>
                      <a:lumOff val="5000"/>
                    </a:schemeClr>
                  </a:solidFill>
                  <a:ea typeface="Times New Roman" pitchFamily="18" charset="0"/>
                </a:rPr>
                <a:t>شكل رقم </a:t>
              </a:r>
              <a:r>
                <a:rPr lang="ar-SA" sz="1100" b="1" dirty="0" smtClean="0">
                  <a:solidFill>
                    <a:schemeClr val="tx1">
                      <a:lumMod val="95000"/>
                      <a:lumOff val="5000"/>
                    </a:schemeClr>
                  </a:solidFill>
                  <a:ea typeface="Times New Roman" pitchFamily="18" charset="0"/>
                </a:rPr>
                <a:t>(</a:t>
              </a:r>
              <a:r>
                <a:rPr lang="en-US" sz="1100" b="1" dirty="0" smtClean="0">
                  <a:solidFill>
                    <a:schemeClr val="tx1">
                      <a:lumMod val="95000"/>
                      <a:lumOff val="5000"/>
                    </a:schemeClr>
                  </a:solidFill>
                  <a:ea typeface="Times New Roman" pitchFamily="18" charset="0"/>
                </a:rPr>
                <a:t>10-9</a:t>
              </a:r>
              <a:r>
                <a:rPr lang="ar-SA" sz="1100" b="1" dirty="0" smtClean="0">
                  <a:solidFill>
                    <a:schemeClr val="tx1">
                      <a:lumMod val="95000"/>
                      <a:lumOff val="5000"/>
                    </a:schemeClr>
                  </a:solidFill>
                  <a:ea typeface="Times New Roman" pitchFamily="18" charset="0"/>
                </a:rPr>
                <a:t>) </a:t>
              </a:r>
              <a:r>
                <a:rPr lang="ar-SA" sz="1100" b="1" dirty="0">
                  <a:solidFill>
                    <a:schemeClr val="tx1">
                      <a:lumMod val="95000"/>
                      <a:lumOff val="5000"/>
                    </a:schemeClr>
                  </a:solidFill>
                  <a:ea typeface="Times New Roman" pitchFamily="18" charset="0"/>
                </a:rPr>
                <a:t>توليفة النواتج المعظمة لإيرادات المنشأ</a:t>
              </a:r>
              <a:r>
                <a:rPr lang="ar-SA" sz="900" b="1" dirty="0">
                  <a:solidFill>
                    <a:schemeClr val="tx1">
                      <a:lumMod val="95000"/>
                      <a:lumOff val="5000"/>
                    </a:schemeClr>
                  </a:solidFill>
                  <a:ea typeface="Times New Roman" pitchFamily="18" charset="0"/>
                </a:rPr>
                <a:t>ة</a:t>
              </a:r>
              <a:endParaRPr lang="ar-SA" sz="1100" dirty="0">
                <a:solidFill>
                  <a:schemeClr val="tx1">
                    <a:lumMod val="95000"/>
                    <a:lumOff val="5000"/>
                  </a:schemeClr>
                </a:solidFill>
              </a:endParaRPr>
            </a:p>
          </p:txBody>
        </p:sp>
        <p:sp>
          <p:nvSpPr>
            <p:cNvPr id="33808" name="Arc 16"/>
            <p:cNvSpPr>
              <a:spLocks/>
            </p:cNvSpPr>
            <p:nvPr/>
          </p:nvSpPr>
          <p:spPr bwMode="auto">
            <a:xfrm>
              <a:off x="3780" y="9919"/>
              <a:ext cx="3180" cy="2353"/>
            </a:xfrm>
            <a:custGeom>
              <a:avLst/>
              <a:gdLst>
                <a:gd name="G0" fmla="+- 7752 0 0"/>
                <a:gd name="G1" fmla="+- 21600 0 0"/>
                <a:gd name="G2" fmla="+- 21600 0 0"/>
                <a:gd name="T0" fmla="*/ 0 w 29352"/>
                <a:gd name="T1" fmla="*/ 1439 h 21716"/>
                <a:gd name="T2" fmla="*/ 29352 w 29352"/>
                <a:gd name="T3" fmla="*/ 21716 h 21716"/>
                <a:gd name="T4" fmla="*/ 7752 w 29352"/>
                <a:gd name="T5" fmla="*/ 21600 h 21716"/>
              </a:gdLst>
              <a:ahLst/>
              <a:cxnLst>
                <a:cxn ang="0">
                  <a:pos x="T0" y="T1"/>
                </a:cxn>
                <a:cxn ang="0">
                  <a:pos x="T2" y="T3"/>
                </a:cxn>
                <a:cxn ang="0">
                  <a:pos x="T4" y="T5"/>
                </a:cxn>
              </a:cxnLst>
              <a:rect l="0" t="0" r="r" b="b"/>
              <a:pathLst>
                <a:path w="29352" h="21716" fill="none" extrusionOk="0">
                  <a:moveTo>
                    <a:pt x="-1" y="1438"/>
                  </a:moveTo>
                  <a:cubicBezTo>
                    <a:pt x="2473" y="487"/>
                    <a:pt x="5101" y="-1"/>
                    <a:pt x="7752" y="0"/>
                  </a:cubicBezTo>
                  <a:cubicBezTo>
                    <a:pt x="19681" y="0"/>
                    <a:pt x="29352" y="9670"/>
                    <a:pt x="29352" y="21600"/>
                  </a:cubicBezTo>
                  <a:cubicBezTo>
                    <a:pt x="29352" y="21638"/>
                    <a:pt x="29351" y="21677"/>
                    <a:pt x="29351" y="21715"/>
                  </a:cubicBezTo>
                </a:path>
                <a:path w="29352" h="21716" stroke="0" extrusionOk="0">
                  <a:moveTo>
                    <a:pt x="-1" y="1438"/>
                  </a:moveTo>
                  <a:cubicBezTo>
                    <a:pt x="2473" y="487"/>
                    <a:pt x="5101" y="-1"/>
                    <a:pt x="7752" y="0"/>
                  </a:cubicBezTo>
                  <a:cubicBezTo>
                    <a:pt x="19681" y="0"/>
                    <a:pt x="29352" y="9670"/>
                    <a:pt x="29352" y="21600"/>
                  </a:cubicBezTo>
                  <a:cubicBezTo>
                    <a:pt x="29352" y="21638"/>
                    <a:pt x="29351" y="21677"/>
                    <a:pt x="29351" y="21715"/>
                  </a:cubicBezTo>
                  <a:lnTo>
                    <a:pt x="7752" y="21600"/>
                  </a:lnTo>
                  <a:close/>
                </a:path>
              </a:pathLst>
            </a:custGeom>
            <a:grpFill/>
            <a:ln w="19050">
              <a:solidFill>
                <a:srgbClr val="800000"/>
              </a:solidFill>
              <a:round/>
              <a:headEnd/>
              <a:tailEnd/>
            </a:ln>
          </p:spPr>
          <p:txBody>
            <a:bodyPr/>
            <a:lstStyle/>
            <a:p>
              <a:pPr>
                <a:defRPr/>
              </a:pPr>
              <a:endParaRPr lang="ar-YE"/>
            </a:p>
          </p:txBody>
        </p:sp>
        <p:sp>
          <p:nvSpPr>
            <p:cNvPr id="33807" name="Line 15"/>
            <p:cNvSpPr>
              <a:spLocks noChangeShapeType="1"/>
            </p:cNvSpPr>
            <p:nvPr/>
          </p:nvSpPr>
          <p:spPr bwMode="auto">
            <a:xfrm>
              <a:off x="3687" y="10445"/>
              <a:ext cx="2340" cy="1"/>
            </a:xfrm>
            <a:prstGeom prst="line">
              <a:avLst/>
            </a:prstGeom>
            <a:grpFill/>
            <a:ln w="9525" cap="rnd">
              <a:solidFill>
                <a:srgbClr val="000000"/>
              </a:solidFill>
              <a:prstDash val="sysDot"/>
              <a:round/>
              <a:headEnd type="oval" w="med" len="med"/>
              <a:tailEnd/>
            </a:ln>
          </p:spPr>
          <p:txBody>
            <a:bodyPr/>
            <a:lstStyle/>
            <a:p>
              <a:pPr>
                <a:defRPr/>
              </a:pPr>
              <a:endParaRPr lang="ar-YE"/>
            </a:p>
          </p:txBody>
        </p:sp>
        <p:sp>
          <p:nvSpPr>
            <p:cNvPr id="33806" name="Line 14"/>
            <p:cNvSpPr>
              <a:spLocks noChangeShapeType="1"/>
            </p:cNvSpPr>
            <p:nvPr/>
          </p:nvSpPr>
          <p:spPr bwMode="auto">
            <a:xfrm>
              <a:off x="6120" y="10459"/>
              <a:ext cx="1" cy="1800"/>
            </a:xfrm>
            <a:prstGeom prst="line">
              <a:avLst/>
            </a:prstGeom>
            <a:grpFill/>
            <a:ln w="9525" cap="rnd">
              <a:solidFill>
                <a:srgbClr val="000000"/>
              </a:solidFill>
              <a:prstDash val="sysDot"/>
              <a:round/>
              <a:headEnd/>
              <a:tailEnd type="oval" w="med" len="med"/>
            </a:ln>
          </p:spPr>
          <p:txBody>
            <a:bodyPr/>
            <a:lstStyle/>
            <a:p>
              <a:pPr>
                <a:defRPr/>
              </a:pPr>
              <a:endParaRPr lang="ar-YE"/>
            </a:p>
          </p:txBody>
        </p:sp>
        <p:sp>
          <p:nvSpPr>
            <p:cNvPr id="33804" name="Text Box 12"/>
            <p:cNvSpPr txBox="1">
              <a:spLocks noChangeArrowheads="1"/>
            </p:cNvSpPr>
            <p:nvPr/>
          </p:nvSpPr>
          <p:spPr bwMode="auto">
            <a:xfrm>
              <a:off x="7116" y="10075"/>
              <a:ext cx="1344" cy="759"/>
            </a:xfrm>
            <a:prstGeom prst="rect">
              <a:avLst/>
            </a:prstGeom>
            <a:grpFill/>
            <a:ln w="9525">
              <a:solidFill>
                <a:srgbClr val="000000"/>
              </a:solidFill>
              <a:miter lim="800000"/>
              <a:headEnd/>
              <a:tailEnd/>
            </a:ln>
          </p:spPr>
          <p:txBody>
            <a:bodyPr wrap="none">
              <a:spAutoFit/>
            </a:bodyPr>
            <a:lstStyle/>
            <a:p>
              <a:pPr>
                <a:defRPr/>
              </a:pPr>
              <a:endParaRPr lang="ar-YE"/>
            </a:p>
          </p:txBody>
        </p:sp>
        <p:sp>
          <p:nvSpPr>
            <p:cNvPr id="33803" name="Line 11"/>
            <p:cNvSpPr>
              <a:spLocks noChangeShapeType="1"/>
            </p:cNvSpPr>
            <p:nvPr/>
          </p:nvSpPr>
          <p:spPr bwMode="auto">
            <a:xfrm flipH="1">
              <a:off x="6300" y="10279"/>
              <a:ext cx="720" cy="180"/>
            </a:xfrm>
            <a:prstGeom prst="line">
              <a:avLst/>
            </a:prstGeom>
            <a:grpFill/>
            <a:ln w="9525">
              <a:solidFill>
                <a:srgbClr val="000000"/>
              </a:solidFill>
              <a:prstDash val="dashDot"/>
              <a:round/>
              <a:headEnd/>
              <a:tailEnd type="triangle" w="med" len="med"/>
            </a:ln>
          </p:spPr>
          <p:txBody>
            <a:bodyPr/>
            <a:lstStyle/>
            <a:p>
              <a:pPr>
                <a:defRPr/>
              </a:pPr>
              <a:endParaRPr lang="ar-YE"/>
            </a:p>
          </p:txBody>
        </p:sp>
        <p:sp>
          <p:nvSpPr>
            <p:cNvPr id="33802" name="Text Box 10"/>
            <p:cNvSpPr txBox="1">
              <a:spLocks noChangeArrowheads="1"/>
            </p:cNvSpPr>
            <p:nvPr/>
          </p:nvSpPr>
          <p:spPr bwMode="auto">
            <a:xfrm>
              <a:off x="5881" y="12259"/>
              <a:ext cx="744" cy="540"/>
            </a:xfrm>
            <a:prstGeom prst="rect">
              <a:avLst/>
            </a:prstGeom>
            <a:grpFill/>
            <a:ln w="9525">
              <a:noFill/>
              <a:miter lim="800000"/>
              <a:headEnd/>
              <a:tailEnd/>
            </a:ln>
          </p:spPr>
          <p:txBody>
            <a:bodyPr/>
            <a:lstStyle/>
            <a:p>
              <a:pPr eaLnBrk="0" hangingPunct="0">
                <a:defRPr/>
              </a:pPr>
              <a:r>
                <a:rPr lang="en-US" b="1" dirty="0" smtClean="0">
                  <a:solidFill>
                    <a:schemeClr val="accent1">
                      <a:lumMod val="50000"/>
                    </a:schemeClr>
                  </a:solidFill>
                </a:rPr>
                <a:t>21.5</a:t>
              </a:r>
              <a:endParaRPr lang="ar-SA" b="1" dirty="0">
                <a:solidFill>
                  <a:schemeClr val="accent1">
                    <a:lumMod val="50000"/>
                  </a:schemeClr>
                </a:solidFill>
              </a:endParaRPr>
            </a:p>
          </p:txBody>
        </p:sp>
        <p:sp>
          <p:nvSpPr>
            <p:cNvPr id="33801" name="Text Box 9"/>
            <p:cNvSpPr txBox="1">
              <a:spLocks noChangeArrowheads="1"/>
            </p:cNvSpPr>
            <p:nvPr/>
          </p:nvSpPr>
          <p:spPr bwMode="auto">
            <a:xfrm>
              <a:off x="2997" y="10122"/>
              <a:ext cx="627" cy="540"/>
            </a:xfrm>
            <a:prstGeom prst="rect">
              <a:avLst/>
            </a:prstGeom>
            <a:grpFill/>
            <a:ln w="9525">
              <a:noFill/>
              <a:miter lim="800000"/>
              <a:headEnd/>
              <a:tailEnd/>
            </a:ln>
          </p:spPr>
          <p:txBody>
            <a:bodyPr/>
            <a:lstStyle/>
            <a:p>
              <a:pPr eaLnBrk="0" hangingPunct="0">
                <a:defRPr/>
              </a:pPr>
              <a:r>
                <a:rPr lang="en-US" sz="1600" b="1" dirty="0" smtClean="0">
                  <a:solidFill>
                    <a:schemeClr val="accent1">
                      <a:lumMod val="50000"/>
                    </a:schemeClr>
                  </a:solidFill>
                </a:rPr>
                <a:t>31.5</a:t>
              </a:r>
              <a:endParaRPr lang="ar-SA" sz="1600" b="1" dirty="0">
                <a:solidFill>
                  <a:schemeClr val="accent1">
                    <a:lumMod val="50000"/>
                  </a:schemeClr>
                </a:solidFill>
              </a:endParaRPr>
            </a:p>
          </p:txBody>
        </p:sp>
      </p:grpSp>
      <p:sp>
        <p:nvSpPr>
          <p:cNvPr id="13319" name="Rectangle 4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YE"/>
          </a:p>
        </p:txBody>
      </p:sp>
      <p:sp>
        <p:nvSpPr>
          <p:cNvPr id="13320" name="Rectangle 58"/>
          <p:cNvSpPr>
            <a:spLocks noChangeArrowheads="1"/>
          </p:cNvSpPr>
          <p:nvPr/>
        </p:nvSpPr>
        <p:spPr bwMode="auto">
          <a:xfrm>
            <a:off x="0" y="0"/>
            <a:ext cx="0" cy="0"/>
          </a:xfrm>
          <a:prstGeom prst="rect">
            <a:avLst/>
          </a:prstGeom>
          <a:solidFill>
            <a:schemeClr val="accent1"/>
          </a:solidFill>
          <a:ln w="9525">
            <a:solidFill>
              <a:schemeClr val="tx1"/>
            </a:solidFill>
            <a:miter lim="800000"/>
            <a:headEnd/>
            <a:tailEnd/>
          </a:ln>
        </p:spPr>
        <p:txBody>
          <a:bodyPr/>
          <a:lstStyle/>
          <a:p>
            <a:endParaRPr lang="ar-YE"/>
          </a:p>
        </p:txBody>
      </p:sp>
      <p:sp>
        <p:nvSpPr>
          <p:cNvPr id="33854" name="Rectangle 62"/>
          <p:cNvSpPr>
            <a:spLocks noChangeArrowheads="1"/>
          </p:cNvSpPr>
          <p:nvPr/>
        </p:nvSpPr>
        <p:spPr bwMode="auto">
          <a:xfrm>
            <a:off x="304800" y="4800600"/>
            <a:ext cx="8305800" cy="1815882"/>
          </a:xfrm>
          <a:prstGeom prst="rect">
            <a:avLst/>
          </a:prstGeom>
          <a:solidFill>
            <a:srgbClr val="FFE389"/>
          </a:solidFill>
          <a:ln w="9525">
            <a:noFill/>
            <a:miter lim="800000"/>
            <a:headEnd/>
            <a:tailEnd/>
          </a:ln>
          <a:effectLst/>
        </p:spPr>
        <p:txBody>
          <a:bodyPr wrap="square" anchor="ctr">
            <a:spAutoFit/>
          </a:bodyPr>
          <a:lstStyle/>
          <a:p>
            <a:pPr algn="justLow" eaLnBrk="0" hangingPunct="0">
              <a:defRPr/>
            </a:pPr>
            <a:r>
              <a:rPr lang="ar-SA" sz="1400" b="1" dirty="0">
                <a:cs typeface="Times New Roman" pitchFamily="18" charset="0"/>
              </a:rPr>
              <a:t>تشير إلى أن معظمة الإيرادات الكلية تتحقق عند النقطة التي تكون عندها الزيادة في الإيرادات الكلية الناشئة عن إضافة وحدات من أحد النواتج </a:t>
            </a:r>
            <a:r>
              <a:rPr lang="en-US" sz="1400" b="1" i="1" dirty="0">
                <a:cs typeface="Times New Roman" pitchFamily="18" charset="0"/>
              </a:rPr>
              <a:t>Y</a:t>
            </a:r>
            <a:r>
              <a:rPr lang="en-US" sz="1400" b="1" i="1" baseline="-30000" dirty="0">
                <a:cs typeface="Times New Roman" pitchFamily="18" charset="0"/>
              </a:rPr>
              <a:t>2</a:t>
            </a:r>
            <a:r>
              <a:rPr lang="ar-SA" sz="1400" b="1" dirty="0">
                <a:cs typeface="Times New Roman" pitchFamily="18" charset="0"/>
              </a:rPr>
              <a:t> تساوي الانخفاض في الإيرادات الكلية الناشئة عن تخفيض وحدات الناتج الآخر </a:t>
            </a:r>
            <a:r>
              <a:rPr lang="en-US" sz="1400" b="1" i="1" dirty="0">
                <a:cs typeface="Times New Roman" pitchFamily="18" charset="0"/>
              </a:rPr>
              <a:t>Y</a:t>
            </a:r>
            <a:r>
              <a:rPr lang="en-US" sz="1400" b="1" i="1" baseline="-30000" dirty="0">
                <a:cs typeface="Times New Roman" pitchFamily="18" charset="0"/>
              </a:rPr>
              <a:t>1</a:t>
            </a:r>
            <a:r>
              <a:rPr lang="ar-SA" sz="1400" b="1" dirty="0">
                <a:cs typeface="Times New Roman" pitchFamily="18" charset="0"/>
              </a:rPr>
              <a:t> وعلى هذا فلا يوجد ما يشجع على تغيير توليفة النواتج المتحصل عليها.</a:t>
            </a:r>
            <a:endParaRPr lang="en-US" sz="1400" b="1" dirty="0"/>
          </a:p>
          <a:p>
            <a:pPr algn="justLow" eaLnBrk="0" hangingPunct="0">
              <a:defRPr/>
            </a:pPr>
            <a:r>
              <a:rPr lang="ar-SA" sz="1400" b="1" dirty="0">
                <a:cs typeface="Times New Roman" pitchFamily="18" charset="0"/>
              </a:rPr>
              <a:t>وجدير بالذكر أنه في ظل توافر كميات مختلفة من مورد الإنتاج فإن المنشأة تكون أمام العديد من منحنيات الإمكانيات الإنتاجية، وفي ظل تباين الإيرادات فإن المنشأة تستطيع أن تحدد التوليفات المعظمة لإيراداتها عند تماس خطوط الإيرادات المتساوية مع منحنيات الإمكانيات الإنتاجية، هذا ويطلق على الخط (المنحنى) الذي يربط نقاط التماس هذه بخط التوسع للمنشأة. ولكن يجب أن يلاحظ أنه أمام هذا العدد من التوليفات الإنتاجية التي تبدو معظمه للإيرادات فإن هناك توليفة واحدة هي التي تعظم الأرباح وهي تلك التوليفة التي تستخدم الموارد بالطريقة التي تحقق مبدأ المساواة بين التكاليف الحدية والإيرادات الحدية. وبالطبع فإن هذه التوليفة تقع على خط التوسع للمنشأة.</a:t>
            </a:r>
            <a:endParaRPr lang="ar-SA" sz="1400" b="1"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54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52800" y="685800"/>
            <a:ext cx="5181600" cy="457200"/>
          </a:xfrm>
          <a:solidFill>
            <a:srgbClr val="E1D31F"/>
          </a:solidFill>
        </p:spPr>
        <p:txBody>
          <a:bodyPr>
            <a:noAutofit/>
          </a:bodyPr>
          <a:lstStyle/>
          <a:p>
            <a:pPr algn="r">
              <a:defRPr/>
            </a:pPr>
            <a:r>
              <a:rPr lang="ar-SA" sz="2000" b="1" dirty="0" smtClean="0">
                <a:solidFill>
                  <a:schemeClr val="tx1"/>
                </a:solidFill>
                <a:latin typeface="Times New Roman" pitchFamily="18" charset="0"/>
                <a:cs typeface="Times New Roman" pitchFamily="18" charset="0"/>
              </a:rPr>
              <a:t>ثالثاً</a:t>
            </a:r>
            <a:r>
              <a:rPr lang="ar-SA" sz="2000" b="1" dirty="0" smtClean="0">
                <a:solidFill>
                  <a:schemeClr val="tx1"/>
                </a:solidFill>
              </a:rPr>
              <a:t>: </a:t>
            </a:r>
            <a:r>
              <a:rPr lang="ar-SA" sz="2000" b="1" dirty="0" smtClean="0">
                <a:solidFill>
                  <a:schemeClr val="tx1"/>
                </a:solidFill>
                <a:latin typeface="Times New Roman" pitchFamily="18" charset="0"/>
                <a:cs typeface="Times New Roman" pitchFamily="18" charset="0"/>
              </a:rPr>
              <a:t>الأسلوب الجبري</a:t>
            </a:r>
            <a:endParaRPr lang="ar-YE" sz="20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1219200"/>
            <a:ext cx="8305800" cy="5562600"/>
          </a:xfrm>
          <a:solidFill>
            <a:srgbClr val="FFDE75"/>
          </a:solidFill>
          <a:ln>
            <a:noFill/>
          </a:ln>
        </p:spPr>
        <p:txBody>
          <a:bodyPr>
            <a:normAutofit lnSpcReduction="10000"/>
          </a:bodyPr>
          <a:lstStyle/>
          <a:p>
            <a:pPr>
              <a:buNone/>
              <a:defRPr/>
            </a:pPr>
            <a:r>
              <a:rPr lang="ar-SA" sz="1600" b="1" dirty="0" smtClean="0">
                <a:latin typeface="Times New Roman" pitchFamily="18" charset="0"/>
                <a:cs typeface="Times New Roman" pitchFamily="18" charset="0"/>
              </a:rPr>
              <a:t>يمكن تحديد حجم الإنتاج الأمثل من </a:t>
            </a:r>
            <a:r>
              <a:rPr lang="en-US" sz="1600" b="1" i="1" dirty="0" smtClean="0">
                <a:latin typeface="Times New Roman" pitchFamily="18" charset="0"/>
                <a:cs typeface="Times New Roman" pitchFamily="18" charset="0"/>
              </a:rPr>
              <a:t>Y</a:t>
            </a:r>
            <a:r>
              <a:rPr lang="en-US" sz="1600" b="1" i="1" baseline="-25000" dirty="0" smtClean="0">
                <a:latin typeface="Times New Roman" pitchFamily="18" charset="0"/>
                <a:cs typeface="Times New Roman" pitchFamily="18" charset="0"/>
              </a:rPr>
              <a:t>1</a:t>
            </a:r>
            <a:r>
              <a:rPr lang="en-US" sz="1600" b="1" dirty="0" smtClean="0">
                <a:latin typeface="Times New Roman" pitchFamily="18" charset="0"/>
                <a:cs typeface="Times New Roman" pitchFamily="18" charset="0"/>
              </a:rPr>
              <a:t>   </a:t>
            </a:r>
            <a:r>
              <a:rPr lang="en-US" sz="1600" b="1" i="1" dirty="0" smtClean="0">
                <a:latin typeface="Times New Roman" pitchFamily="18" charset="0"/>
                <a:cs typeface="Times New Roman" pitchFamily="18" charset="0"/>
              </a:rPr>
              <a:t>Y</a:t>
            </a:r>
            <a:r>
              <a:rPr lang="en-US" sz="1600" b="1" i="1" baseline="-25000" dirty="0" smtClean="0">
                <a:latin typeface="Times New Roman" pitchFamily="18" charset="0"/>
                <a:cs typeface="Times New Roman" pitchFamily="18" charset="0"/>
              </a:rPr>
              <a:t>2</a:t>
            </a:r>
            <a:r>
              <a:rPr lang="en-US" sz="1600" b="1" dirty="0" smtClean="0">
                <a:latin typeface="Times New Roman" pitchFamily="18" charset="0"/>
                <a:cs typeface="Times New Roman" pitchFamily="18" charset="0"/>
              </a:rPr>
              <a:t>,</a:t>
            </a:r>
            <a:r>
              <a:rPr lang="ar-SA" sz="1600" b="1" dirty="0" smtClean="0">
                <a:latin typeface="Times New Roman" pitchFamily="18" charset="0"/>
                <a:cs typeface="Times New Roman" pitchFamily="18" charset="0"/>
              </a:rPr>
              <a:t>بالطريقة الجبرية كالأتي:</a:t>
            </a:r>
          </a:p>
          <a:p>
            <a:pPr>
              <a:buNone/>
              <a:defRPr/>
            </a:pPr>
            <a:endParaRPr lang="en-US" sz="1600" b="1" dirty="0" smtClean="0">
              <a:latin typeface="Times New Roman" pitchFamily="18" charset="0"/>
              <a:cs typeface="Times New Roman" pitchFamily="18" charset="0"/>
            </a:endParaRPr>
          </a:p>
          <a:p>
            <a:pPr>
              <a:buNone/>
              <a:defRPr/>
            </a:pPr>
            <a:r>
              <a:rPr lang="en-US" sz="1600" b="1" dirty="0" smtClean="0">
                <a:latin typeface="Times New Roman" pitchFamily="18" charset="0"/>
                <a:cs typeface="Times New Roman" pitchFamily="18" charset="0"/>
              </a:rPr>
              <a:t>			</a:t>
            </a:r>
            <a:r>
              <a:rPr lang="ar-SA" sz="1600" b="1" dirty="0" smtClean="0">
                <a:latin typeface="Times New Roman" pitchFamily="18" charset="0"/>
                <a:cs typeface="Times New Roman" pitchFamily="18" charset="0"/>
              </a:rPr>
              <a:t>(</a:t>
            </a:r>
            <a:r>
              <a:rPr lang="en-US" sz="1600" b="1" dirty="0" smtClean="0">
                <a:latin typeface="Times New Roman" pitchFamily="18" charset="0"/>
                <a:cs typeface="Times New Roman" pitchFamily="18" charset="0"/>
              </a:rPr>
              <a:t>10-13</a:t>
            </a:r>
            <a:r>
              <a:rPr lang="ar-SA" sz="1600" b="1"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	</a:t>
            </a:r>
            <a:endParaRPr lang="ar-SA" sz="1600" b="1" dirty="0" smtClean="0">
              <a:latin typeface="Times New Roman" pitchFamily="18" charset="0"/>
              <a:cs typeface="Times New Roman" pitchFamily="18" charset="0"/>
            </a:endParaRPr>
          </a:p>
          <a:p>
            <a:pPr>
              <a:buNone/>
              <a:defRPr/>
            </a:pPr>
            <a:endParaRPr lang="en-US" sz="1600" b="1" dirty="0" smtClean="0">
              <a:latin typeface="Times New Roman" pitchFamily="18" charset="0"/>
              <a:cs typeface="Times New Roman" pitchFamily="18" charset="0"/>
            </a:endParaRPr>
          </a:p>
          <a:p>
            <a:pPr>
              <a:buNone/>
              <a:defRPr/>
            </a:pPr>
            <a:r>
              <a:rPr lang="ar-SA" sz="1600" b="1" dirty="0" smtClean="0">
                <a:latin typeface="Times New Roman" pitchFamily="18" charset="0"/>
                <a:cs typeface="Times New Roman" pitchFamily="18" charset="0"/>
              </a:rPr>
              <a:t>حيث إن المعادلة (</a:t>
            </a:r>
            <a:r>
              <a:rPr lang="en-US" sz="1600" b="1" dirty="0" smtClean="0">
                <a:latin typeface="Times New Roman" pitchFamily="18" charset="0"/>
                <a:cs typeface="Times New Roman" pitchFamily="18" charset="0"/>
              </a:rPr>
              <a:t>10-13</a:t>
            </a:r>
            <a:r>
              <a:rPr lang="ar-SA" sz="1600" b="1" dirty="0" smtClean="0">
                <a:latin typeface="Times New Roman" pitchFamily="18" charset="0"/>
                <a:cs typeface="Times New Roman" pitchFamily="18" charset="0"/>
              </a:rPr>
              <a:t>) توضح منحنى إمكانيات الإنتاج وعلى افتراض أن هدف المنشاة هو تعظيم الإيراد الكلي الذي تتخذ معادلته الصورة التالية:</a:t>
            </a:r>
            <a:endParaRPr lang="en-US" sz="1600" b="1" dirty="0" smtClean="0">
              <a:latin typeface="Times New Roman" pitchFamily="18" charset="0"/>
              <a:cs typeface="Times New Roman" pitchFamily="18" charset="0"/>
            </a:endParaRPr>
          </a:p>
          <a:p>
            <a:pPr>
              <a:buNone/>
              <a:defRPr/>
            </a:pPr>
            <a:r>
              <a:rPr lang="ar-SA" sz="1600" b="1"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10-14</a:t>
            </a:r>
            <a:r>
              <a:rPr lang="ar-SA" sz="1600" b="1" dirty="0" smtClean="0">
                <a:latin typeface="Times New Roman" pitchFamily="18" charset="0"/>
                <a:cs typeface="Times New Roman" pitchFamily="18" charset="0"/>
              </a:rPr>
              <a:t>)</a:t>
            </a:r>
          </a:p>
          <a:p>
            <a:pPr>
              <a:buNone/>
              <a:defRPr/>
            </a:pPr>
            <a:endParaRPr lang="en-US" sz="1600" b="1" dirty="0" smtClean="0">
              <a:latin typeface="Times New Roman" pitchFamily="18" charset="0"/>
              <a:cs typeface="Times New Roman" pitchFamily="18" charset="0"/>
            </a:endParaRPr>
          </a:p>
          <a:p>
            <a:pPr>
              <a:buNone/>
              <a:defRPr/>
            </a:pPr>
            <a:r>
              <a:rPr lang="ar-SA" sz="1600" b="1" dirty="0" smtClean="0">
                <a:latin typeface="Times New Roman" pitchFamily="18" charset="0"/>
                <a:cs typeface="Times New Roman" pitchFamily="18" charset="0"/>
              </a:rPr>
              <a:t>حيث</a:t>
            </a:r>
            <a:r>
              <a:rPr lang="en-US" sz="1600" b="1" i="1" dirty="0" smtClean="0">
                <a:latin typeface="Times New Roman" pitchFamily="18" charset="0"/>
                <a:cs typeface="Times New Roman" pitchFamily="18" charset="0"/>
              </a:rPr>
              <a:t>P</a:t>
            </a:r>
            <a:r>
              <a:rPr lang="en-US" sz="1600" b="1" i="1" baseline="-25000" dirty="0" smtClean="0">
                <a:latin typeface="Times New Roman" pitchFamily="18" charset="0"/>
                <a:cs typeface="Times New Roman" pitchFamily="18" charset="0"/>
              </a:rPr>
              <a:t>2</a:t>
            </a:r>
            <a:r>
              <a:rPr lang="en-US" sz="1600" b="1" dirty="0" smtClean="0">
                <a:latin typeface="Times New Roman" pitchFamily="18" charset="0"/>
                <a:cs typeface="Times New Roman" pitchFamily="18" charset="0"/>
              </a:rPr>
              <a:t>,</a:t>
            </a:r>
            <a:r>
              <a:rPr lang="en-US" sz="1600" b="1" i="1" dirty="0" smtClean="0">
                <a:latin typeface="Times New Roman" pitchFamily="18" charset="0"/>
                <a:cs typeface="Times New Roman" pitchFamily="18" charset="0"/>
              </a:rPr>
              <a:t>P</a:t>
            </a:r>
            <a:r>
              <a:rPr lang="en-US" sz="1600" b="1" i="1" baseline="-25000" dirty="0" smtClean="0">
                <a:latin typeface="Times New Roman" pitchFamily="18" charset="0"/>
                <a:cs typeface="Times New Roman" pitchFamily="18" charset="0"/>
              </a:rPr>
              <a:t>1</a:t>
            </a:r>
            <a:r>
              <a:rPr lang="en-US" sz="1600" b="1" dirty="0" smtClean="0">
                <a:latin typeface="Times New Roman" pitchFamily="18" charset="0"/>
                <a:cs typeface="Times New Roman" pitchFamily="18" charset="0"/>
              </a:rPr>
              <a:t> </a:t>
            </a:r>
            <a:r>
              <a:rPr lang="ar-SA" sz="1600" b="1" dirty="0" smtClean="0">
                <a:latin typeface="Times New Roman" pitchFamily="18" charset="0"/>
                <a:cs typeface="Times New Roman" pitchFamily="18" charset="0"/>
              </a:rPr>
              <a:t>هي أسعار الوحدة من النواتج </a:t>
            </a:r>
            <a:r>
              <a:rPr lang="en-US" sz="1600" b="1" i="1" dirty="0" smtClean="0">
                <a:latin typeface="Times New Roman" pitchFamily="18" charset="0"/>
                <a:cs typeface="Times New Roman" pitchFamily="18" charset="0"/>
              </a:rPr>
              <a:t>Y</a:t>
            </a:r>
            <a:r>
              <a:rPr lang="en-US" sz="1600" b="1" i="1" baseline="-25000" dirty="0" smtClean="0">
                <a:latin typeface="Times New Roman" pitchFamily="18" charset="0"/>
                <a:cs typeface="Times New Roman" pitchFamily="18" charset="0"/>
              </a:rPr>
              <a:t>2</a:t>
            </a:r>
            <a:r>
              <a:rPr lang="en-US" sz="1600" b="1" dirty="0" smtClean="0">
                <a:latin typeface="Times New Roman" pitchFamily="18" charset="0"/>
                <a:cs typeface="Times New Roman" pitchFamily="18" charset="0"/>
              </a:rPr>
              <a:t>,</a:t>
            </a:r>
            <a:r>
              <a:rPr lang="en-US" sz="1600" b="1" i="1" dirty="0" smtClean="0">
                <a:latin typeface="Times New Roman" pitchFamily="18" charset="0"/>
                <a:cs typeface="Times New Roman" pitchFamily="18" charset="0"/>
              </a:rPr>
              <a:t>Y</a:t>
            </a:r>
            <a:r>
              <a:rPr lang="en-US" sz="1600" b="1" i="1" baseline="-25000" dirty="0" smtClean="0">
                <a:latin typeface="Times New Roman" pitchFamily="18" charset="0"/>
                <a:cs typeface="Times New Roman" pitchFamily="18" charset="0"/>
              </a:rPr>
              <a:t>1</a:t>
            </a:r>
            <a:r>
              <a:rPr lang="ar-SA" sz="1600" b="1" dirty="0" smtClean="0">
                <a:latin typeface="Times New Roman" pitchFamily="18" charset="0"/>
                <a:cs typeface="Times New Roman" pitchFamily="18" charset="0"/>
              </a:rPr>
              <a:t> على التوالي وبإحلال المعادلة (</a:t>
            </a:r>
            <a:r>
              <a:rPr lang="en-US" sz="1600" b="1" dirty="0" smtClean="0">
                <a:latin typeface="Times New Roman" pitchFamily="18" charset="0"/>
                <a:cs typeface="Times New Roman" pitchFamily="18" charset="0"/>
              </a:rPr>
              <a:t>10-13</a:t>
            </a:r>
            <a:r>
              <a:rPr lang="ar-SA" sz="1600" b="1" dirty="0" smtClean="0">
                <a:latin typeface="Times New Roman" pitchFamily="18" charset="0"/>
                <a:cs typeface="Times New Roman" pitchFamily="18" charset="0"/>
              </a:rPr>
              <a:t>) في المعادلة (</a:t>
            </a:r>
            <a:r>
              <a:rPr lang="en-US" sz="1600" b="1" dirty="0" smtClean="0">
                <a:latin typeface="Times New Roman" pitchFamily="18" charset="0"/>
                <a:cs typeface="Times New Roman" pitchFamily="18" charset="0"/>
              </a:rPr>
              <a:t>10-14</a:t>
            </a:r>
            <a:r>
              <a:rPr lang="ar-SA" sz="1600" b="1" dirty="0" smtClean="0">
                <a:latin typeface="Times New Roman" pitchFamily="18" charset="0"/>
                <a:cs typeface="Times New Roman" pitchFamily="18" charset="0"/>
              </a:rPr>
              <a:t>) نجد:</a:t>
            </a:r>
            <a:endParaRPr lang="en-US" sz="1600" b="1" dirty="0" smtClean="0">
              <a:latin typeface="Times New Roman" pitchFamily="18" charset="0"/>
              <a:cs typeface="Times New Roman" pitchFamily="18" charset="0"/>
            </a:endParaRPr>
          </a:p>
          <a:p>
            <a:pPr>
              <a:buNone/>
              <a:defRPr/>
            </a:pPr>
            <a:r>
              <a:rPr lang="ar-SA" sz="1600" b="1"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10-15</a:t>
            </a:r>
            <a:r>
              <a:rPr lang="ar-SA" sz="1600" b="1" dirty="0" smtClean="0">
                <a:latin typeface="Times New Roman" pitchFamily="18" charset="0"/>
                <a:cs typeface="Times New Roman" pitchFamily="18" charset="0"/>
              </a:rPr>
              <a:t>)	</a:t>
            </a:r>
            <a:endParaRPr lang="en-US" sz="1600" b="1" dirty="0" smtClean="0">
              <a:latin typeface="Times New Roman" pitchFamily="18" charset="0"/>
              <a:cs typeface="Times New Roman" pitchFamily="18" charset="0"/>
            </a:endParaRPr>
          </a:p>
          <a:p>
            <a:pPr>
              <a:buNone/>
              <a:defRPr/>
            </a:pPr>
            <a:r>
              <a:rPr lang="ar-SA" sz="1600" b="1" dirty="0" smtClean="0">
                <a:latin typeface="Times New Roman" pitchFamily="18" charset="0"/>
                <a:cs typeface="Times New Roman" pitchFamily="18" charset="0"/>
              </a:rPr>
              <a:t> </a:t>
            </a:r>
            <a:endParaRPr lang="en-US" sz="1600" b="1" dirty="0" smtClean="0">
              <a:latin typeface="Times New Roman" pitchFamily="18" charset="0"/>
              <a:cs typeface="Times New Roman" pitchFamily="18" charset="0"/>
            </a:endParaRPr>
          </a:p>
          <a:p>
            <a:pPr>
              <a:buNone/>
              <a:defRPr/>
            </a:pPr>
            <a:r>
              <a:rPr lang="ar-SA" sz="1600" b="1" dirty="0" smtClean="0">
                <a:latin typeface="Times New Roman" pitchFamily="18" charset="0"/>
                <a:cs typeface="Times New Roman" pitchFamily="18" charset="0"/>
              </a:rPr>
              <a:t>ولمعظمة دالة الإيراد فإن الشرط الأساسي يستدعي مساواة تفاضل هذه الدالة بالنسبة للناتج </a:t>
            </a:r>
            <a:r>
              <a:rPr lang="en-US" sz="1600" b="1" i="1" dirty="0" smtClean="0">
                <a:latin typeface="Times New Roman" pitchFamily="18" charset="0"/>
                <a:cs typeface="Times New Roman" pitchFamily="18" charset="0"/>
              </a:rPr>
              <a:t>Y</a:t>
            </a:r>
            <a:r>
              <a:rPr lang="en-US" sz="1600" b="1" i="1" baseline="-25000" dirty="0" smtClean="0">
                <a:latin typeface="Times New Roman" pitchFamily="18" charset="0"/>
                <a:cs typeface="Times New Roman" pitchFamily="18" charset="0"/>
              </a:rPr>
              <a:t>1</a:t>
            </a:r>
            <a:r>
              <a:rPr lang="ar-SA" sz="1600" b="1" dirty="0" smtClean="0">
                <a:latin typeface="Times New Roman" pitchFamily="18" charset="0"/>
                <a:cs typeface="Times New Roman" pitchFamily="18" charset="0"/>
              </a:rPr>
              <a:t> بالصفر كما يلي:</a:t>
            </a:r>
            <a:endParaRPr lang="en-US" sz="1600" b="1" dirty="0" smtClean="0">
              <a:latin typeface="Times New Roman" pitchFamily="18" charset="0"/>
              <a:cs typeface="Times New Roman" pitchFamily="18" charset="0"/>
            </a:endParaRPr>
          </a:p>
          <a:p>
            <a:pPr>
              <a:buNone/>
              <a:defRPr/>
            </a:pPr>
            <a:r>
              <a:rPr lang="ar-SA" sz="1600" b="1" dirty="0" smtClean="0">
                <a:latin typeface="Times New Roman" pitchFamily="18" charset="0"/>
                <a:cs typeface="Times New Roman" pitchFamily="18" charset="0"/>
              </a:rPr>
              <a:t>				</a:t>
            </a:r>
            <a:r>
              <a:rPr lang="ar-YE" sz="1600" b="1" dirty="0" smtClean="0">
                <a:latin typeface="Times New Roman" pitchFamily="18" charset="0"/>
                <a:cs typeface="Times New Roman" pitchFamily="18" charset="0"/>
              </a:rPr>
              <a:t>                               </a:t>
            </a:r>
          </a:p>
          <a:p>
            <a:pPr>
              <a:buNone/>
              <a:defRPr/>
            </a:pPr>
            <a:r>
              <a:rPr lang="ar-YE" sz="1600" b="1" dirty="0" smtClean="0">
                <a:latin typeface="Times New Roman" pitchFamily="18" charset="0"/>
                <a:cs typeface="Times New Roman" pitchFamily="18" charset="0"/>
              </a:rPr>
              <a:t>                                           </a:t>
            </a:r>
            <a:r>
              <a:rPr lang="ar-SA" sz="1600" b="1" dirty="0" smtClean="0">
                <a:latin typeface="Times New Roman" pitchFamily="18" charset="0"/>
                <a:cs typeface="Times New Roman" pitchFamily="18" charset="0"/>
              </a:rPr>
              <a:t>(</a:t>
            </a:r>
            <a:r>
              <a:rPr lang="en-US" sz="1600" b="1" dirty="0" smtClean="0">
                <a:latin typeface="Times New Roman" pitchFamily="18" charset="0"/>
                <a:cs typeface="Times New Roman" pitchFamily="18" charset="0"/>
              </a:rPr>
              <a:t>10-16</a:t>
            </a:r>
            <a:r>
              <a:rPr lang="ar-SA" sz="1600" b="1" dirty="0" smtClean="0">
                <a:latin typeface="Times New Roman" pitchFamily="18" charset="0"/>
                <a:cs typeface="Times New Roman" pitchFamily="18" charset="0"/>
              </a:rPr>
              <a:t>)</a:t>
            </a:r>
            <a:r>
              <a:rPr lang="ar-YE" sz="1600" b="1" dirty="0" smtClean="0">
                <a:latin typeface="Times New Roman" pitchFamily="18" charset="0"/>
                <a:cs typeface="Times New Roman" pitchFamily="18" charset="0"/>
              </a:rPr>
              <a:t>                             </a:t>
            </a:r>
            <a:r>
              <a:rPr lang="ar-SA" sz="1600" b="1" dirty="0" smtClean="0">
                <a:latin typeface="Times New Roman" pitchFamily="18" charset="0"/>
                <a:cs typeface="Times New Roman" pitchFamily="18" charset="0"/>
              </a:rPr>
              <a:t>  </a:t>
            </a:r>
            <a:r>
              <a:rPr lang="ar-YE" sz="1600" b="1" dirty="0" smtClean="0">
                <a:latin typeface="Times New Roman" pitchFamily="18" charset="0"/>
                <a:cs typeface="Times New Roman" pitchFamily="18" charset="0"/>
              </a:rPr>
              <a:t>                         </a:t>
            </a:r>
            <a:r>
              <a:rPr lang="ar-SA" sz="1600" b="1" dirty="0" smtClean="0">
                <a:latin typeface="Times New Roman" pitchFamily="18" charset="0"/>
                <a:cs typeface="Times New Roman" pitchFamily="18" charset="0"/>
              </a:rPr>
              <a:t>    </a:t>
            </a:r>
            <a:r>
              <a:rPr lang="ar-YE" sz="1600" b="1" dirty="0" smtClean="0">
                <a:latin typeface="Times New Roman" pitchFamily="18" charset="0"/>
                <a:cs typeface="Times New Roman" pitchFamily="18" charset="0"/>
              </a:rPr>
              <a:t>     </a:t>
            </a:r>
            <a:endParaRPr lang="ar-SA" sz="1600" b="1" dirty="0" smtClean="0">
              <a:latin typeface="Times New Roman" pitchFamily="18" charset="0"/>
              <a:cs typeface="Times New Roman" pitchFamily="18" charset="0"/>
            </a:endParaRPr>
          </a:p>
          <a:p>
            <a:pPr>
              <a:buNone/>
              <a:defRPr/>
            </a:pPr>
            <a:endParaRPr lang="en-US" sz="1600" b="1" dirty="0" smtClean="0">
              <a:latin typeface="Times New Roman" pitchFamily="18" charset="0"/>
              <a:cs typeface="Times New Roman" pitchFamily="18" charset="0"/>
            </a:endParaRPr>
          </a:p>
          <a:p>
            <a:pPr>
              <a:buNone/>
              <a:defRPr/>
            </a:pPr>
            <a:r>
              <a:rPr lang="ar-SA" sz="1600" b="1" dirty="0" smtClean="0">
                <a:latin typeface="Times New Roman" pitchFamily="18" charset="0"/>
                <a:cs typeface="Times New Roman" pitchFamily="18" charset="0"/>
              </a:rPr>
              <a:t>ومن الشرط الأساسي (</a:t>
            </a:r>
            <a:r>
              <a:rPr lang="en-US" sz="1600" b="1" dirty="0" smtClean="0">
                <a:latin typeface="Times New Roman" pitchFamily="18" charset="0"/>
                <a:cs typeface="Times New Roman" pitchFamily="18" charset="0"/>
              </a:rPr>
              <a:t>10-16</a:t>
            </a:r>
            <a:r>
              <a:rPr lang="ar-SA" sz="1600" b="1" dirty="0" smtClean="0">
                <a:latin typeface="Times New Roman" pitchFamily="18" charset="0"/>
                <a:cs typeface="Times New Roman" pitchFamily="18" charset="0"/>
              </a:rPr>
              <a:t>) يمكن الحصول على الحجم الأمثل من </a:t>
            </a:r>
            <a:r>
              <a:rPr lang="en-US" sz="1600" b="1" i="1" dirty="0" smtClean="0">
                <a:latin typeface="Times New Roman" pitchFamily="18" charset="0"/>
                <a:cs typeface="Times New Roman" pitchFamily="18" charset="0"/>
              </a:rPr>
              <a:t>Y</a:t>
            </a:r>
            <a:r>
              <a:rPr lang="en-US" sz="1600" b="1" i="1" baseline="-25000" dirty="0" smtClean="0">
                <a:latin typeface="Times New Roman" pitchFamily="18" charset="0"/>
                <a:cs typeface="Times New Roman" pitchFamily="18" charset="0"/>
              </a:rPr>
              <a:t>1</a:t>
            </a:r>
            <a:r>
              <a:rPr lang="ar-SA" sz="1600" b="1" dirty="0" smtClean="0">
                <a:latin typeface="Times New Roman" pitchFamily="18" charset="0"/>
                <a:cs typeface="Times New Roman" pitchFamily="18" charset="0"/>
              </a:rPr>
              <a:t> وليكن </a:t>
            </a:r>
            <a:r>
              <a:rPr lang="ar-YE" sz="1600" b="1" dirty="0" smtClean="0">
                <a:latin typeface="Times New Roman" pitchFamily="18" charset="0"/>
                <a:cs typeface="Times New Roman" pitchFamily="18" charset="0"/>
              </a:rPr>
              <a:t>(</a:t>
            </a:r>
            <a:r>
              <a:rPr lang="ar-SA" sz="1600" b="1" dirty="0" smtClean="0">
                <a:latin typeface="Times New Roman" pitchFamily="18" charset="0"/>
                <a:cs typeface="Times New Roman" pitchFamily="18" charset="0"/>
              </a:rPr>
              <a:t>.</a:t>
            </a:r>
            <a:r>
              <a:rPr lang="ar-YE" sz="1600" b="1" dirty="0" smtClean="0">
                <a:latin typeface="Times New Roman" pitchFamily="18" charset="0"/>
                <a:cs typeface="Times New Roman" pitchFamily="18" charset="0"/>
              </a:rPr>
              <a:t>           )</a:t>
            </a:r>
            <a:endParaRPr lang="en-US" sz="1600" b="1" dirty="0" smtClean="0">
              <a:latin typeface="Times New Roman" pitchFamily="18" charset="0"/>
              <a:cs typeface="Times New Roman" pitchFamily="18" charset="0"/>
            </a:endParaRPr>
          </a:p>
          <a:p>
            <a:pPr>
              <a:buNone/>
              <a:defRPr/>
            </a:pPr>
            <a:r>
              <a:rPr lang="ar-SA" sz="1600" b="1" dirty="0" smtClean="0">
                <a:latin typeface="Times New Roman" pitchFamily="18" charset="0"/>
                <a:cs typeface="Times New Roman" pitchFamily="18" charset="0"/>
              </a:rPr>
              <a:t>وبتعويض  في منحنى الإمكانيات الإنتاجية (</a:t>
            </a:r>
            <a:r>
              <a:rPr lang="en-US" sz="1600" b="1" dirty="0" smtClean="0">
                <a:latin typeface="Times New Roman" pitchFamily="18" charset="0"/>
                <a:cs typeface="Times New Roman" pitchFamily="18" charset="0"/>
              </a:rPr>
              <a:t>10-13</a:t>
            </a:r>
            <a:r>
              <a:rPr lang="ar-SA" sz="1600" b="1" dirty="0" smtClean="0">
                <a:latin typeface="Times New Roman" pitchFamily="18" charset="0"/>
                <a:cs typeface="Times New Roman" pitchFamily="18" charset="0"/>
              </a:rPr>
              <a:t>) نحصل على</a:t>
            </a:r>
            <a:r>
              <a:rPr lang="ar-YE" sz="1600" b="1" dirty="0" smtClean="0">
                <a:latin typeface="Times New Roman" pitchFamily="18" charset="0"/>
                <a:cs typeface="Times New Roman" pitchFamily="18" charset="0"/>
              </a:rPr>
              <a:t>  (           </a:t>
            </a:r>
            <a:r>
              <a:rPr lang="ar-SA" sz="1600" b="1" dirty="0" smtClean="0">
                <a:latin typeface="Times New Roman" pitchFamily="18" charset="0"/>
                <a:cs typeface="Times New Roman" pitchFamily="18" charset="0"/>
              </a:rPr>
              <a:t> </a:t>
            </a:r>
            <a:r>
              <a:rPr lang="ar-YE" sz="1600" b="1" dirty="0" smtClean="0">
                <a:latin typeface="Times New Roman" pitchFamily="18" charset="0"/>
                <a:cs typeface="Times New Roman" pitchFamily="18" charset="0"/>
              </a:rPr>
              <a:t>)</a:t>
            </a:r>
            <a:r>
              <a:rPr lang="ar-SA" sz="1600" b="1" dirty="0" smtClean="0">
                <a:latin typeface="Times New Roman" pitchFamily="18" charset="0"/>
                <a:cs typeface="Times New Roman" pitchFamily="18" charset="0"/>
              </a:rPr>
              <a:t>كما يلي:</a:t>
            </a:r>
            <a:endParaRPr lang="ar-YE" sz="1600" b="1" dirty="0" smtClean="0">
              <a:latin typeface="Times New Roman" pitchFamily="18" charset="0"/>
              <a:cs typeface="Times New Roman" pitchFamily="18" charset="0"/>
            </a:endParaRPr>
          </a:p>
          <a:p>
            <a:pPr>
              <a:buNone/>
              <a:defRPr/>
            </a:pPr>
            <a:endParaRPr lang="ar-YE" sz="1600" b="1" dirty="0" smtClean="0">
              <a:latin typeface="Times New Roman" pitchFamily="18" charset="0"/>
              <a:cs typeface="Times New Roman" pitchFamily="18" charset="0"/>
            </a:endParaRPr>
          </a:p>
          <a:p>
            <a:pPr>
              <a:buNone/>
              <a:defRPr/>
            </a:pPr>
            <a:endParaRPr lang="en-US" sz="1600" b="1" dirty="0" smtClean="0">
              <a:latin typeface="Times New Roman" pitchFamily="18" charset="0"/>
              <a:cs typeface="Times New Roman" pitchFamily="18" charset="0"/>
            </a:endParaRPr>
          </a:p>
          <a:p>
            <a:pPr>
              <a:buNone/>
              <a:defRPr/>
            </a:pPr>
            <a:r>
              <a:rPr lang="ar-SA" sz="1600" b="1" dirty="0" smtClean="0">
                <a:latin typeface="Times New Roman" pitchFamily="18" charset="0"/>
                <a:cs typeface="Times New Roman" pitchFamily="18" charset="0"/>
              </a:rPr>
              <a:t>ويمكن التأكد من تحقيق الشرط الكافي في هذا الخصوص.</a:t>
            </a:r>
            <a:endParaRPr lang="en-US" sz="1600" b="1" dirty="0" smtClean="0">
              <a:latin typeface="Times New Roman" pitchFamily="18" charset="0"/>
              <a:cs typeface="Times New Roman" pitchFamily="18" charset="0"/>
            </a:endParaRPr>
          </a:p>
          <a:p>
            <a:pPr>
              <a:buNone/>
              <a:defRPr/>
            </a:pPr>
            <a:endParaRPr lang="ar-YE" sz="1600" dirty="0">
              <a:solidFill>
                <a:schemeClr val="accent2">
                  <a:lumMod val="50000"/>
                </a:schemeClr>
              </a:solidFill>
            </a:endParaRPr>
          </a:p>
        </p:txBody>
      </p:sp>
      <p:graphicFrame>
        <p:nvGraphicFramePr>
          <p:cNvPr id="14338" name="Object 2" descr="Papyrus"/>
          <p:cNvGraphicFramePr>
            <a:graphicFrameLocks noChangeAspect="1"/>
          </p:cNvGraphicFramePr>
          <p:nvPr/>
        </p:nvGraphicFramePr>
        <p:xfrm>
          <a:off x="1905000" y="1752600"/>
          <a:ext cx="2667000" cy="390293"/>
        </p:xfrm>
        <a:graphic>
          <a:graphicData uri="http://schemas.openxmlformats.org/presentationml/2006/ole">
            <p:oleObj spid="_x0000_s14338" name="Equation" r:id="rId5" imgW="660240" imgH="215640" progId="Equation.3">
              <p:embed/>
            </p:oleObj>
          </a:graphicData>
        </a:graphic>
      </p:graphicFrame>
      <p:graphicFrame>
        <p:nvGraphicFramePr>
          <p:cNvPr id="14339" name="Object 3" descr="Parchment"/>
          <p:cNvGraphicFramePr>
            <a:graphicFrameLocks noChangeAspect="1"/>
          </p:cNvGraphicFramePr>
          <p:nvPr/>
        </p:nvGraphicFramePr>
        <p:xfrm>
          <a:off x="1828800" y="2743200"/>
          <a:ext cx="2667000" cy="484909"/>
        </p:xfrm>
        <a:graphic>
          <a:graphicData uri="http://schemas.openxmlformats.org/presentationml/2006/ole">
            <p:oleObj spid="_x0000_s14339" name="Equation" r:id="rId6" imgW="1104840" imgH="215640" progId="Equation.3">
              <p:embed/>
            </p:oleObj>
          </a:graphicData>
        </a:graphic>
      </p:graphicFrame>
      <p:graphicFrame>
        <p:nvGraphicFramePr>
          <p:cNvPr id="14340" name="Object 4" descr="Water droplets"/>
          <p:cNvGraphicFramePr>
            <a:graphicFrameLocks noChangeAspect="1"/>
          </p:cNvGraphicFramePr>
          <p:nvPr/>
        </p:nvGraphicFramePr>
        <p:xfrm>
          <a:off x="1981200" y="3733800"/>
          <a:ext cx="2514600" cy="454760"/>
        </p:xfrm>
        <a:graphic>
          <a:graphicData uri="http://schemas.openxmlformats.org/presentationml/2006/ole">
            <p:oleObj spid="_x0000_s14340" name="Equation" r:id="rId7" imgW="1193760" imgH="215640" progId="Equation.3">
              <p:embed/>
            </p:oleObj>
          </a:graphicData>
        </a:graphic>
      </p:graphicFrame>
      <p:graphicFrame>
        <p:nvGraphicFramePr>
          <p:cNvPr id="14341" name="Object 5" descr="Bouquet"/>
          <p:cNvGraphicFramePr>
            <a:graphicFrameLocks noChangeAspect="1"/>
          </p:cNvGraphicFramePr>
          <p:nvPr/>
        </p:nvGraphicFramePr>
        <p:xfrm>
          <a:off x="1447800" y="4572000"/>
          <a:ext cx="2743200" cy="525294"/>
        </p:xfrm>
        <a:graphic>
          <a:graphicData uri="http://schemas.openxmlformats.org/presentationml/2006/ole">
            <p:oleObj spid="_x0000_s14341" name="Equation" r:id="rId8" imgW="1523880" imgH="431640" progId="Equation.3">
              <p:embed/>
            </p:oleObj>
          </a:graphicData>
        </a:graphic>
      </p:graphicFrame>
      <p:graphicFrame>
        <p:nvGraphicFramePr>
          <p:cNvPr id="14342" name="Object 6" descr="Pink tissue paper"/>
          <p:cNvGraphicFramePr>
            <a:graphicFrameLocks noChangeAspect="1"/>
          </p:cNvGraphicFramePr>
          <p:nvPr/>
        </p:nvGraphicFramePr>
        <p:xfrm>
          <a:off x="3124200" y="5257800"/>
          <a:ext cx="609600" cy="304800"/>
        </p:xfrm>
        <a:graphic>
          <a:graphicData uri="http://schemas.openxmlformats.org/presentationml/2006/ole">
            <p:oleObj spid="_x0000_s14342" name="Equation" r:id="rId9" imgW="190440" imgH="228600" progId="Equation.3">
              <p:embed/>
            </p:oleObj>
          </a:graphicData>
        </a:graphic>
      </p:graphicFrame>
      <p:graphicFrame>
        <p:nvGraphicFramePr>
          <p:cNvPr id="14343" name="Object 7" descr="Bouquet"/>
          <p:cNvGraphicFramePr>
            <a:graphicFrameLocks noChangeAspect="1"/>
          </p:cNvGraphicFramePr>
          <p:nvPr/>
        </p:nvGraphicFramePr>
        <p:xfrm>
          <a:off x="4038600" y="5486400"/>
          <a:ext cx="457200" cy="304800"/>
        </p:xfrm>
        <a:graphic>
          <a:graphicData uri="http://schemas.openxmlformats.org/presentationml/2006/ole">
            <p:oleObj spid="_x0000_s14343" name="Equation" r:id="rId10" imgW="190440" imgH="228600" progId="Equation.3">
              <p:embed/>
            </p:oleObj>
          </a:graphicData>
        </a:graphic>
      </p:graphicFrame>
      <p:graphicFrame>
        <p:nvGraphicFramePr>
          <p:cNvPr id="14344" name="Object 8" descr="Water droplets"/>
          <p:cNvGraphicFramePr>
            <a:graphicFrameLocks noChangeAspect="1"/>
          </p:cNvGraphicFramePr>
          <p:nvPr/>
        </p:nvGraphicFramePr>
        <p:xfrm>
          <a:off x="3429000" y="5867400"/>
          <a:ext cx="4343400" cy="404037"/>
        </p:xfrm>
        <a:graphic>
          <a:graphicData uri="http://schemas.openxmlformats.org/presentationml/2006/ole">
            <p:oleObj spid="_x0000_s14344" name="Equation" r:id="rId11" imgW="723600" imgH="228600" progId="Equation.3">
              <p:embed/>
            </p:oleObj>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5" name="Rectangle 3"/>
          <p:cNvSpPr>
            <a:spLocks noGrp="1" noChangeArrowheads="1"/>
          </p:cNvSpPr>
          <p:nvPr>
            <p:ph type="body" idx="4294967295"/>
          </p:nvPr>
        </p:nvSpPr>
        <p:spPr>
          <a:xfrm>
            <a:off x="457200" y="1219200"/>
            <a:ext cx="8382000" cy="4876800"/>
          </a:xfrm>
          <a:solidFill>
            <a:srgbClr val="FFD85D"/>
          </a:solidFill>
        </p:spPr>
        <p:txBody>
          <a:bodyPr>
            <a:normAutofit fontScale="85000" lnSpcReduction="20000"/>
          </a:bodyPr>
          <a:lstStyle/>
          <a:p>
            <a:pPr marL="0" algn="just" eaLnBrk="1" hangingPunct="1">
              <a:lnSpc>
                <a:spcPct val="200000"/>
              </a:lnSpc>
              <a:buFontTx/>
              <a:buNone/>
              <a:defRPr/>
            </a:pPr>
            <a:r>
              <a:rPr lang="ar-SA" sz="2000" dirty="0" smtClean="0">
                <a:solidFill>
                  <a:schemeClr val="accent2">
                    <a:lumMod val="50000"/>
                  </a:schemeClr>
                </a:solidFill>
              </a:rPr>
              <a:t> </a:t>
            </a:r>
            <a:r>
              <a:rPr lang="ar-SA" sz="2000" b="1" dirty="0" smtClean="0">
                <a:latin typeface="Times New Roman" pitchFamily="18" charset="0"/>
                <a:cs typeface="Times New Roman" pitchFamily="18" charset="0"/>
              </a:rPr>
              <a:t>وإذا فرض أن العلاقة بين مورد الإنتاج </a:t>
            </a:r>
            <a:r>
              <a:rPr lang="en-US" sz="2000" b="1" i="1" dirty="0" smtClean="0">
                <a:latin typeface="Times New Roman" pitchFamily="18" charset="0"/>
                <a:cs typeface="Times New Roman" pitchFamily="18" charset="0"/>
              </a:rPr>
              <a:t>X</a:t>
            </a:r>
            <a:r>
              <a:rPr lang="ar-SA" sz="2000" b="1" dirty="0" smtClean="0">
                <a:latin typeface="Times New Roman" pitchFamily="18" charset="0"/>
                <a:cs typeface="Times New Roman" pitchFamily="18" charset="0"/>
              </a:rPr>
              <a:t> وكل من الناتج </a:t>
            </a:r>
            <a:r>
              <a:rPr lang="en-US" sz="2000" b="1" i="1" dirty="0" smtClean="0">
                <a:latin typeface="Times New Roman" pitchFamily="18" charset="0"/>
                <a:cs typeface="Times New Roman" pitchFamily="18" charset="0"/>
              </a:rPr>
              <a:t>Y</a:t>
            </a:r>
            <a:r>
              <a:rPr lang="en-US" sz="2000" b="1" i="1" baseline="-25000" dirty="0" smtClean="0">
                <a:latin typeface="Times New Roman" pitchFamily="18" charset="0"/>
                <a:cs typeface="Times New Roman" pitchFamily="18" charset="0"/>
              </a:rPr>
              <a:t>2</a:t>
            </a:r>
            <a:r>
              <a:rPr lang="en-US" sz="2000" b="1" dirty="0" smtClean="0">
                <a:latin typeface="Times New Roman" pitchFamily="18" charset="0"/>
                <a:cs typeface="Times New Roman" pitchFamily="18" charset="0"/>
              </a:rPr>
              <a:t>,</a:t>
            </a:r>
            <a:r>
              <a:rPr lang="en-US" sz="2000" b="1" i="1" dirty="0" smtClean="0">
                <a:latin typeface="Times New Roman" pitchFamily="18" charset="0"/>
                <a:cs typeface="Times New Roman" pitchFamily="18" charset="0"/>
              </a:rPr>
              <a:t>Y</a:t>
            </a:r>
            <a:r>
              <a:rPr lang="en-US" sz="2000" b="1" i="1" baseline="-25000" dirty="0" smtClean="0">
                <a:latin typeface="Times New Roman" pitchFamily="18" charset="0"/>
                <a:cs typeface="Times New Roman" pitchFamily="18" charset="0"/>
              </a:rPr>
              <a:t>1</a:t>
            </a:r>
            <a:r>
              <a:rPr lang="ar-SA" sz="2000" b="1" dirty="0" smtClean="0">
                <a:latin typeface="Times New Roman" pitchFamily="18" charset="0"/>
                <a:cs typeface="Times New Roman" pitchFamily="18" charset="0"/>
              </a:rPr>
              <a:t> يعبر عنها بالجدول (</a:t>
            </a:r>
            <a:r>
              <a:rPr lang="en-US" sz="2000" b="1" dirty="0" smtClean="0">
                <a:latin typeface="Times New Roman" pitchFamily="18" charset="0"/>
                <a:cs typeface="Times New Roman" pitchFamily="18" charset="0"/>
              </a:rPr>
              <a:t>10-1</a:t>
            </a:r>
            <a:r>
              <a:rPr lang="ar-SA" sz="2000" b="1" dirty="0" smtClean="0">
                <a:latin typeface="Times New Roman" pitchFamily="18" charset="0"/>
                <a:cs typeface="Times New Roman" pitchFamily="18" charset="0"/>
              </a:rPr>
              <a:t>) فإنه يمكن اشتقاق منحنى الإمكانيات الإنتاجية كما في الجدول (</a:t>
            </a:r>
            <a:r>
              <a:rPr lang="en-US" sz="2000" b="1" dirty="0" smtClean="0">
                <a:latin typeface="Times New Roman" pitchFamily="18" charset="0"/>
                <a:cs typeface="Times New Roman" pitchFamily="18" charset="0"/>
              </a:rPr>
              <a:t>10-2</a:t>
            </a:r>
            <a:r>
              <a:rPr lang="ar-SA" sz="2000" b="1" dirty="0" smtClean="0">
                <a:latin typeface="Times New Roman" pitchFamily="18" charset="0"/>
                <a:cs typeface="Times New Roman" pitchFamily="18" charset="0"/>
              </a:rPr>
              <a:t>).</a:t>
            </a:r>
          </a:p>
          <a:p>
            <a:pPr marL="0" algn="just" eaLnBrk="1" hangingPunct="1">
              <a:lnSpc>
                <a:spcPct val="200000"/>
              </a:lnSpc>
              <a:buFontTx/>
              <a:buNone/>
              <a:defRPr/>
            </a:pPr>
            <a:r>
              <a:rPr lang="ar-SA" sz="2000" b="1" dirty="0" smtClean="0">
                <a:latin typeface="Times New Roman" pitchFamily="18" charset="0"/>
                <a:cs typeface="Times New Roman" pitchFamily="18" charset="0"/>
              </a:rPr>
              <a:t>ويتضح من الجدول (</a:t>
            </a:r>
            <a:r>
              <a:rPr lang="en-US" sz="2000" b="1" dirty="0" smtClean="0">
                <a:latin typeface="Times New Roman" pitchFamily="18" charset="0"/>
                <a:cs typeface="Times New Roman" pitchFamily="18" charset="0"/>
              </a:rPr>
              <a:t>10-1</a:t>
            </a:r>
            <a:r>
              <a:rPr lang="ar-SA" sz="2000" b="1" dirty="0" smtClean="0">
                <a:latin typeface="Times New Roman" pitchFamily="18" charset="0"/>
                <a:cs typeface="Times New Roman" pitchFamily="18" charset="0"/>
              </a:rPr>
              <a:t>) أن الإنتاجية الحدية للمورد </a:t>
            </a:r>
            <a:r>
              <a:rPr lang="en-US" sz="2000" b="1" i="1" dirty="0" smtClean="0">
                <a:latin typeface="Times New Roman" pitchFamily="18" charset="0"/>
                <a:cs typeface="Times New Roman" pitchFamily="18" charset="0"/>
              </a:rPr>
              <a:t>X</a:t>
            </a:r>
            <a:r>
              <a:rPr lang="ar-SA" sz="2000" b="1" dirty="0" smtClean="0">
                <a:latin typeface="Times New Roman" pitchFamily="18" charset="0"/>
                <a:cs typeface="Times New Roman" pitchFamily="18" charset="0"/>
              </a:rPr>
              <a:t> تختلف من ناتج إلى آخر ففي حين تبلغ الإنتاجية الحدية للمورد </a:t>
            </a:r>
            <a:r>
              <a:rPr lang="en-US" sz="2000" b="1" i="1" dirty="0" smtClean="0">
                <a:latin typeface="Times New Roman" pitchFamily="18" charset="0"/>
                <a:cs typeface="Times New Roman" pitchFamily="18" charset="0"/>
              </a:rPr>
              <a:t>X</a:t>
            </a:r>
            <a:r>
              <a:rPr lang="ar-SA" sz="2000" b="1" dirty="0" smtClean="0">
                <a:latin typeface="Times New Roman" pitchFamily="18" charset="0"/>
                <a:cs typeface="Times New Roman" pitchFamily="18" charset="0"/>
              </a:rPr>
              <a:t> عند استخدام وحدة واحدة منه لإنتاج </a:t>
            </a:r>
            <a:r>
              <a:rPr lang="en-US" sz="2000" b="1" i="1" dirty="0" smtClean="0">
                <a:latin typeface="Times New Roman" pitchFamily="18" charset="0"/>
                <a:cs typeface="Times New Roman" pitchFamily="18" charset="0"/>
              </a:rPr>
              <a:t>Y</a:t>
            </a:r>
            <a:r>
              <a:rPr lang="en-US" sz="2000" b="1" i="1" baseline="-25000" dirty="0" smtClean="0">
                <a:latin typeface="Times New Roman" pitchFamily="18" charset="0"/>
                <a:cs typeface="Times New Roman" pitchFamily="18" charset="0"/>
              </a:rPr>
              <a:t>1</a:t>
            </a:r>
            <a:r>
              <a:rPr lang="ar-SA" sz="2000" b="1" dirty="0" smtClean="0">
                <a:latin typeface="Times New Roman" pitchFamily="18" charset="0"/>
                <a:cs typeface="Times New Roman" pitchFamily="18" charset="0"/>
              </a:rPr>
              <a:t> القدر </a:t>
            </a:r>
            <a:r>
              <a:rPr lang="en-US" sz="2000" b="1" dirty="0" smtClean="0">
                <a:latin typeface="Times New Roman" pitchFamily="18" charset="0"/>
                <a:cs typeface="Times New Roman" pitchFamily="18" charset="0"/>
              </a:rPr>
              <a:t>7</a:t>
            </a:r>
            <a:r>
              <a:rPr lang="ar-SA" sz="2000" b="1" dirty="0" smtClean="0">
                <a:latin typeface="Times New Roman" pitchFamily="18" charset="0"/>
                <a:cs typeface="Times New Roman" pitchFamily="18" charset="0"/>
              </a:rPr>
              <a:t> وحدات نجدها تبلغ </a:t>
            </a:r>
            <a:r>
              <a:rPr lang="en-US" sz="2000" b="1" dirty="0" smtClean="0">
                <a:latin typeface="Times New Roman" pitchFamily="18" charset="0"/>
                <a:cs typeface="Times New Roman" pitchFamily="18" charset="0"/>
              </a:rPr>
              <a:t>12</a:t>
            </a:r>
            <a:r>
              <a:rPr lang="ar-SA" sz="2000" b="1" dirty="0" smtClean="0">
                <a:latin typeface="Times New Roman" pitchFamily="18" charset="0"/>
                <a:cs typeface="Times New Roman" pitchFamily="18" charset="0"/>
              </a:rPr>
              <a:t> وحدة إذا استخدمت لإنتاج الناتج </a:t>
            </a:r>
            <a:r>
              <a:rPr lang="en-US" sz="2000" b="1" i="1" dirty="0" smtClean="0">
                <a:latin typeface="Times New Roman" pitchFamily="18" charset="0"/>
                <a:cs typeface="Times New Roman" pitchFamily="18" charset="0"/>
              </a:rPr>
              <a:t>Y</a:t>
            </a:r>
            <a:r>
              <a:rPr lang="en-US" sz="2000" b="1" i="1" baseline="-25000" dirty="0" smtClean="0">
                <a:latin typeface="Times New Roman" pitchFamily="18" charset="0"/>
                <a:cs typeface="Times New Roman" pitchFamily="18" charset="0"/>
              </a:rPr>
              <a:t>2</a:t>
            </a:r>
            <a:r>
              <a:rPr lang="ar-SA" sz="2000" b="1" dirty="0" smtClean="0">
                <a:latin typeface="Times New Roman" pitchFamily="18" charset="0"/>
                <a:cs typeface="Times New Roman" pitchFamily="18" charset="0"/>
              </a:rPr>
              <a:t> وتظل الإنتاجية الحدية للمورد </a:t>
            </a:r>
            <a:r>
              <a:rPr lang="en-US" sz="2000" b="1" i="1" dirty="0" smtClean="0">
                <a:latin typeface="Times New Roman" pitchFamily="18" charset="0"/>
                <a:cs typeface="Times New Roman" pitchFamily="18" charset="0"/>
              </a:rPr>
              <a:t>X</a:t>
            </a:r>
            <a:r>
              <a:rPr lang="ar-SA" sz="2000" b="1" dirty="0" smtClean="0">
                <a:latin typeface="Times New Roman" pitchFamily="18" charset="0"/>
                <a:cs typeface="Times New Roman" pitchFamily="18" charset="0"/>
              </a:rPr>
              <a:t> مرتفعة إذا استخدم المورد في إنتاج الناتج </a:t>
            </a:r>
            <a:r>
              <a:rPr lang="en-US" sz="2000" b="1" i="1" dirty="0" smtClean="0">
                <a:latin typeface="Times New Roman" pitchFamily="18" charset="0"/>
                <a:cs typeface="Times New Roman" pitchFamily="18" charset="0"/>
              </a:rPr>
              <a:t>Y</a:t>
            </a:r>
            <a:r>
              <a:rPr lang="en-US" sz="2000" b="1" i="1" baseline="-25000" dirty="0" smtClean="0">
                <a:latin typeface="Times New Roman" pitchFamily="18" charset="0"/>
                <a:cs typeface="Times New Roman" pitchFamily="18" charset="0"/>
              </a:rPr>
              <a:t>2</a:t>
            </a:r>
            <a:r>
              <a:rPr lang="ar-SA" sz="2000" b="1" dirty="0" smtClean="0">
                <a:latin typeface="Times New Roman" pitchFamily="18" charset="0"/>
                <a:cs typeface="Times New Roman" pitchFamily="18" charset="0"/>
              </a:rPr>
              <a:t> حتى الوحدة السادسة حيث تتساوى كفاءة استخدام المورد في كلا الناتجين إلاّ أن هذه الكفاءة تنخفض بشكل سريع إذا أستخدم المورد في إنتاج </a:t>
            </a:r>
            <a:r>
              <a:rPr lang="en-US" sz="2000" b="1" i="1" dirty="0" smtClean="0">
                <a:latin typeface="Times New Roman" pitchFamily="18" charset="0"/>
                <a:cs typeface="Times New Roman" pitchFamily="18" charset="0"/>
              </a:rPr>
              <a:t>Y</a:t>
            </a:r>
            <a:r>
              <a:rPr lang="en-US" sz="2000" b="1" i="1" baseline="-25000" dirty="0" smtClean="0">
                <a:latin typeface="Times New Roman" pitchFamily="18" charset="0"/>
                <a:cs typeface="Times New Roman" pitchFamily="18" charset="0"/>
              </a:rPr>
              <a:t>2</a:t>
            </a:r>
            <a:r>
              <a:rPr lang="ar-SA" sz="2000" b="1" dirty="0" smtClean="0">
                <a:latin typeface="Times New Roman" pitchFamily="18" charset="0"/>
                <a:cs typeface="Times New Roman" pitchFamily="18" charset="0"/>
              </a:rPr>
              <a:t> عن نظيره </a:t>
            </a:r>
            <a:r>
              <a:rPr lang="en-US" sz="2000" b="1" i="1" dirty="0" smtClean="0">
                <a:latin typeface="Times New Roman" pitchFamily="18" charset="0"/>
                <a:cs typeface="Times New Roman" pitchFamily="18" charset="0"/>
              </a:rPr>
              <a:t>Y</a:t>
            </a:r>
            <a:r>
              <a:rPr lang="en-US" sz="2000" b="1" i="1" baseline="-25000" dirty="0" smtClean="0">
                <a:latin typeface="Times New Roman" pitchFamily="18" charset="0"/>
                <a:cs typeface="Times New Roman" pitchFamily="18" charset="0"/>
              </a:rPr>
              <a:t>1</a:t>
            </a:r>
            <a:r>
              <a:rPr lang="ar-SA" sz="2000" b="1" dirty="0" smtClean="0">
                <a:latin typeface="Times New Roman" pitchFamily="18" charset="0"/>
                <a:cs typeface="Times New Roman" pitchFamily="18" charset="0"/>
              </a:rPr>
              <a:t> حيث تنخفض الإنتاجية الحدية للمورد بدرجة أكبر في </a:t>
            </a:r>
            <a:r>
              <a:rPr lang="en-US" sz="2000" b="1" i="1" dirty="0" smtClean="0">
                <a:latin typeface="Times New Roman" pitchFamily="18" charset="0"/>
                <a:cs typeface="Times New Roman" pitchFamily="18" charset="0"/>
              </a:rPr>
              <a:t>Y</a:t>
            </a:r>
            <a:r>
              <a:rPr lang="en-US" sz="2000" b="1" i="1" baseline="-25000" dirty="0" smtClean="0">
                <a:latin typeface="Times New Roman" pitchFamily="18" charset="0"/>
                <a:cs typeface="Times New Roman" pitchFamily="18" charset="0"/>
              </a:rPr>
              <a:t>2</a:t>
            </a:r>
            <a:r>
              <a:rPr lang="ar-SA" sz="2000" b="1" dirty="0" smtClean="0">
                <a:latin typeface="Times New Roman" pitchFamily="18" charset="0"/>
                <a:cs typeface="Times New Roman" pitchFamily="18" charset="0"/>
              </a:rPr>
              <a:t> عن </a:t>
            </a:r>
            <a:r>
              <a:rPr lang="en-US" sz="2000" b="1" i="1" dirty="0" smtClean="0">
                <a:latin typeface="Times New Roman" pitchFamily="18" charset="0"/>
                <a:cs typeface="Times New Roman" pitchFamily="18" charset="0"/>
              </a:rPr>
              <a:t>Y</a:t>
            </a:r>
            <a:r>
              <a:rPr lang="en-US" sz="2000" b="1" i="1" baseline="-25000" dirty="0" smtClean="0">
                <a:latin typeface="Times New Roman" pitchFamily="18" charset="0"/>
                <a:cs typeface="Times New Roman" pitchFamily="18" charset="0"/>
              </a:rPr>
              <a:t>1</a:t>
            </a:r>
            <a:r>
              <a:rPr lang="ar-SA" sz="2000" b="1" dirty="0" smtClean="0">
                <a:latin typeface="Times New Roman" pitchFamily="18" charset="0"/>
                <a:cs typeface="Times New Roman" pitchFamily="18" charset="0"/>
              </a:rPr>
              <a:t>.</a:t>
            </a:r>
          </a:p>
          <a:p>
            <a:pPr marL="0" algn="just" eaLnBrk="1" hangingPunct="1">
              <a:lnSpc>
                <a:spcPct val="200000"/>
              </a:lnSpc>
              <a:buFontTx/>
              <a:buNone/>
              <a:defRPr/>
            </a:pPr>
            <a:r>
              <a:rPr lang="ar-SA" sz="2000" b="1" dirty="0" smtClean="0">
                <a:latin typeface="Times New Roman" pitchFamily="18" charset="0"/>
                <a:cs typeface="Times New Roman" pitchFamily="18" charset="0"/>
              </a:rPr>
              <a:t>ولبيان كيفية اشتقاق منحنى الإمكانيات الإنتاجية من جدول (</a:t>
            </a:r>
            <a:r>
              <a:rPr lang="en-US" sz="2000" b="1" dirty="0" smtClean="0">
                <a:latin typeface="Times New Roman" pitchFamily="18" charset="0"/>
                <a:cs typeface="Times New Roman" pitchFamily="18" charset="0"/>
              </a:rPr>
              <a:t>10-2</a:t>
            </a:r>
            <a:r>
              <a:rPr lang="ar-SA" sz="2000" b="1" dirty="0" smtClean="0">
                <a:latin typeface="Times New Roman" pitchFamily="18" charset="0"/>
                <a:cs typeface="Times New Roman" pitchFamily="18" charset="0"/>
              </a:rPr>
              <a:t>) نفترض أن الكمية المتاحة من المورد </a:t>
            </a:r>
            <a:r>
              <a:rPr lang="en-US" sz="2000" b="1" i="1" dirty="0" smtClean="0">
                <a:latin typeface="Times New Roman" pitchFamily="18" charset="0"/>
                <a:cs typeface="Times New Roman" pitchFamily="18" charset="0"/>
              </a:rPr>
              <a:t>X</a:t>
            </a:r>
            <a:r>
              <a:rPr lang="ar-SA" sz="2000" b="1" dirty="0" smtClean="0">
                <a:latin typeface="Times New Roman" pitchFamily="18" charset="0"/>
                <a:cs typeface="Times New Roman" pitchFamily="18" charset="0"/>
              </a:rPr>
              <a:t> تبلغ </a:t>
            </a:r>
            <a:r>
              <a:rPr lang="en-US" sz="2000" b="1" dirty="0" smtClean="0">
                <a:latin typeface="Times New Roman" pitchFamily="18" charset="0"/>
                <a:cs typeface="Times New Roman" pitchFamily="18" charset="0"/>
              </a:rPr>
              <a:t>4</a:t>
            </a:r>
            <a:r>
              <a:rPr lang="ar-SA" sz="2000" b="1" dirty="0" smtClean="0">
                <a:latin typeface="Times New Roman" pitchFamily="18" charset="0"/>
                <a:cs typeface="Times New Roman" pitchFamily="18" charset="0"/>
              </a:rPr>
              <a:t> وحدات.  وانه يمكن توجيه هذا القدر من   </a:t>
            </a:r>
            <a:r>
              <a:rPr lang="en-US" sz="2000" b="1" i="1" dirty="0" smtClean="0">
                <a:latin typeface="Times New Roman" pitchFamily="18" charset="0"/>
                <a:cs typeface="Times New Roman" pitchFamily="18" charset="0"/>
              </a:rPr>
              <a:t>X</a:t>
            </a:r>
            <a:r>
              <a:rPr lang="ar-SA" sz="2000" b="1" dirty="0" smtClean="0">
                <a:latin typeface="Times New Roman" pitchFamily="18" charset="0"/>
                <a:cs typeface="Times New Roman" pitchFamily="18" charset="0"/>
              </a:rPr>
              <a:t>لإنتاج كل من </a:t>
            </a:r>
            <a:r>
              <a:rPr lang="en-US" sz="2000" b="1" i="1" dirty="0" smtClean="0">
                <a:latin typeface="Times New Roman" pitchFamily="18" charset="0"/>
                <a:cs typeface="Times New Roman" pitchFamily="18" charset="0"/>
              </a:rPr>
              <a:t>Y</a:t>
            </a:r>
            <a:r>
              <a:rPr lang="en-US" sz="2000" b="1" i="1" baseline="-25000" dirty="0" smtClean="0">
                <a:latin typeface="Times New Roman" pitchFamily="18" charset="0"/>
                <a:cs typeface="Times New Roman" pitchFamily="18" charset="0"/>
              </a:rPr>
              <a:t>2</a:t>
            </a:r>
            <a:r>
              <a:rPr lang="en-US" sz="2000" b="1" dirty="0" smtClean="0">
                <a:latin typeface="Times New Roman" pitchFamily="18" charset="0"/>
                <a:cs typeface="Times New Roman" pitchFamily="18" charset="0"/>
              </a:rPr>
              <a:t>,</a:t>
            </a:r>
            <a:r>
              <a:rPr lang="en-US" sz="2000" b="1" i="1" dirty="0" smtClean="0">
                <a:latin typeface="Times New Roman" pitchFamily="18" charset="0"/>
                <a:cs typeface="Times New Roman" pitchFamily="18" charset="0"/>
              </a:rPr>
              <a:t>Y</a:t>
            </a:r>
            <a:r>
              <a:rPr lang="en-US" sz="2000" b="1" i="1" baseline="-25000" dirty="0" smtClean="0">
                <a:latin typeface="Times New Roman" pitchFamily="18" charset="0"/>
                <a:cs typeface="Times New Roman" pitchFamily="18" charset="0"/>
              </a:rPr>
              <a:t>1</a:t>
            </a:r>
            <a:r>
              <a:rPr lang="ar-SA" sz="2000" b="1" dirty="0" smtClean="0">
                <a:latin typeface="Times New Roman" pitchFamily="18" charset="0"/>
                <a:cs typeface="Times New Roman" pitchFamily="18" charset="0"/>
              </a:rPr>
              <a:t> فإذا تم توجيه المتاح من </a:t>
            </a:r>
            <a:r>
              <a:rPr lang="en-US" sz="2000" b="1" i="1" dirty="0" smtClean="0">
                <a:latin typeface="Times New Roman" pitchFamily="18" charset="0"/>
                <a:cs typeface="Times New Roman" pitchFamily="18" charset="0"/>
              </a:rPr>
              <a:t>X</a:t>
            </a:r>
            <a:r>
              <a:rPr lang="ar-SA" sz="2000" b="1" dirty="0" smtClean="0">
                <a:latin typeface="Times New Roman" pitchFamily="18" charset="0"/>
                <a:cs typeface="Times New Roman" pitchFamily="18" charset="0"/>
              </a:rPr>
              <a:t> لإنتاج </a:t>
            </a:r>
            <a:r>
              <a:rPr lang="en-US" sz="2000" b="1" i="1" dirty="0" smtClean="0">
                <a:latin typeface="Times New Roman" pitchFamily="18" charset="0"/>
                <a:cs typeface="Times New Roman" pitchFamily="18" charset="0"/>
              </a:rPr>
              <a:t>Y</a:t>
            </a:r>
            <a:r>
              <a:rPr lang="en-US" sz="2000" b="1" i="1" baseline="-25000" dirty="0" smtClean="0">
                <a:latin typeface="Times New Roman" pitchFamily="18" charset="0"/>
                <a:cs typeface="Times New Roman" pitchFamily="18" charset="0"/>
              </a:rPr>
              <a:t>1</a:t>
            </a:r>
            <a:r>
              <a:rPr lang="ar-SA" sz="2000" b="1" dirty="0" smtClean="0">
                <a:latin typeface="Times New Roman" pitchFamily="18" charset="0"/>
                <a:cs typeface="Times New Roman" pitchFamily="18" charset="0"/>
              </a:rPr>
              <a:t> فإنه يتم إنتاج </a:t>
            </a:r>
            <a:r>
              <a:rPr lang="en-US" sz="2000" b="1" dirty="0" smtClean="0">
                <a:latin typeface="Times New Roman" pitchFamily="18" charset="0"/>
                <a:cs typeface="Times New Roman" pitchFamily="18" charset="0"/>
              </a:rPr>
              <a:t>22</a:t>
            </a:r>
            <a:r>
              <a:rPr lang="ar-SA" sz="2000" b="1" dirty="0" smtClean="0">
                <a:latin typeface="Times New Roman" pitchFamily="18" charset="0"/>
                <a:cs typeface="Times New Roman" pitchFamily="18" charset="0"/>
              </a:rPr>
              <a:t> وحدة من هذا الناتج وصفر من الناتج </a:t>
            </a:r>
            <a:r>
              <a:rPr lang="en-US" sz="2000" b="1" i="1" dirty="0" smtClean="0">
                <a:latin typeface="Times New Roman" pitchFamily="18" charset="0"/>
                <a:cs typeface="Times New Roman" pitchFamily="18" charset="0"/>
              </a:rPr>
              <a:t>Y</a:t>
            </a:r>
            <a:r>
              <a:rPr lang="en-US" sz="2000" b="1" i="1" baseline="-25000" dirty="0" smtClean="0">
                <a:latin typeface="Times New Roman" pitchFamily="18" charset="0"/>
                <a:cs typeface="Times New Roman" pitchFamily="18" charset="0"/>
              </a:rPr>
              <a:t>2</a:t>
            </a:r>
            <a:r>
              <a:rPr lang="ar-SA" sz="2000" b="1" dirty="0" smtClean="0">
                <a:latin typeface="Times New Roman" pitchFamily="18" charset="0"/>
                <a:cs typeface="Times New Roman" pitchFamily="18" charset="0"/>
              </a:rPr>
              <a:t>.</a:t>
            </a:r>
            <a:endParaRPr lang="en-US" sz="2000" b="1"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54000"/>
            <a:lum/>
          </a:blip>
          <a:srcRect/>
          <a:tile tx="0" ty="0" sx="100000" sy="100000" flip="none" algn="tl"/>
        </a:blipFill>
        <a:effectLst/>
      </p:bgPr>
    </p:bg>
    <p:spTree>
      <p:nvGrpSpPr>
        <p:cNvPr id="1" name=""/>
        <p:cNvGrpSpPr/>
        <p:nvPr/>
      </p:nvGrpSpPr>
      <p:grpSpPr>
        <a:xfrm>
          <a:off x="0" y="0"/>
          <a:ext cx="0" cy="0"/>
          <a:chOff x="0" y="0"/>
          <a:chExt cx="0" cy="0"/>
        </a:xfrm>
      </p:grpSpPr>
      <p:sp>
        <p:nvSpPr>
          <p:cNvPr id="3075" name="Rectangle 5"/>
          <p:cNvSpPr>
            <a:spLocks noChangeArrowheads="1"/>
          </p:cNvSpPr>
          <p:nvPr/>
        </p:nvSpPr>
        <p:spPr bwMode="auto">
          <a:xfrm>
            <a:off x="0" y="1562100"/>
            <a:ext cx="9144000" cy="0"/>
          </a:xfrm>
          <a:prstGeom prst="rect">
            <a:avLst/>
          </a:prstGeom>
          <a:noFill/>
          <a:ln w="9525">
            <a:noFill/>
            <a:miter lim="800000"/>
            <a:headEnd/>
            <a:tailEnd/>
          </a:ln>
        </p:spPr>
        <p:txBody>
          <a:bodyPr wrap="none" anchor="ctr">
            <a:spAutoFit/>
          </a:bodyPr>
          <a:lstStyle/>
          <a:p>
            <a:endParaRPr lang="ar-YE"/>
          </a:p>
        </p:txBody>
      </p:sp>
      <p:graphicFrame>
        <p:nvGraphicFramePr>
          <p:cNvPr id="3074" name="Object 4" descr="Pink tissue paper"/>
          <p:cNvGraphicFramePr>
            <a:graphicFrameLocks noChangeAspect="1"/>
          </p:cNvGraphicFramePr>
          <p:nvPr/>
        </p:nvGraphicFramePr>
        <p:xfrm>
          <a:off x="533400" y="1219200"/>
          <a:ext cx="7734300" cy="5124450"/>
        </p:xfrm>
        <a:graphic>
          <a:graphicData uri="http://schemas.openxmlformats.org/presentationml/2006/ole">
            <p:oleObj spid="_x0000_s3074" name="Document" r:id="rId5" imgW="5815604" imgH="3747798" progId="Word.Document.8">
              <p:embed/>
            </p:oleObj>
          </a:graphicData>
        </a:graphic>
      </p:graphicFrame>
      <p:sp>
        <p:nvSpPr>
          <p:cNvPr id="3076" name="Rectangle 6"/>
          <p:cNvSpPr>
            <a:spLocks noChangeArrowheads="1"/>
          </p:cNvSpPr>
          <p:nvPr/>
        </p:nvSpPr>
        <p:spPr bwMode="auto">
          <a:xfrm>
            <a:off x="0" y="5295900"/>
            <a:ext cx="9144000" cy="0"/>
          </a:xfrm>
          <a:prstGeom prst="rect">
            <a:avLst/>
          </a:prstGeom>
          <a:noFill/>
          <a:ln w="9525">
            <a:noFill/>
            <a:miter lim="800000"/>
            <a:headEnd/>
            <a:tailEnd/>
          </a:ln>
        </p:spPr>
        <p:txBody>
          <a:bodyPr wrap="none" anchor="ctr">
            <a:spAutoFit/>
          </a:bodyPr>
          <a:lstStyle/>
          <a:p>
            <a:endParaRPr lang="ar-YE"/>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0000"/>
            <a:lum/>
          </a:blip>
          <a:srcRect/>
          <a:tile tx="0" ty="0" sx="100000" sy="100000" flip="none" algn="tl"/>
        </a:blipFill>
        <a:effectLst/>
      </p:bgPr>
    </p:bg>
    <p:spTree>
      <p:nvGrpSpPr>
        <p:cNvPr id="1" name=""/>
        <p:cNvGrpSpPr/>
        <p:nvPr/>
      </p:nvGrpSpPr>
      <p:grpSpPr>
        <a:xfrm>
          <a:off x="0" y="0"/>
          <a:ext cx="0" cy="0"/>
          <a:chOff x="0" y="0"/>
          <a:chExt cx="0" cy="0"/>
        </a:xfrm>
      </p:grpSpPr>
      <p:sp>
        <p:nvSpPr>
          <p:cNvPr id="307203" name="Rectangle 3"/>
          <p:cNvSpPr>
            <a:spLocks noGrp="1" noChangeArrowheads="1"/>
          </p:cNvSpPr>
          <p:nvPr>
            <p:ph type="body" idx="4294967295"/>
          </p:nvPr>
        </p:nvSpPr>
        <p:spPr>
          <a:xfrm>
            <a:off x="304800" y="1066800"/>
            <a:ext cx="8686800" cy="5257800"/>
          </a:xfrm>
          <a:solidFill>
            <a:srgbClr val="FFDB69"/>
          </a:solidFill>
        </p:spPr>
        <p:txBody>
          <a:bodyPr>
            <a:noAutofit/>
          </a:bodyPr>
          <a:lstStyle/>
          <a:p>
            <a:pPr marL="0" algn="justLow" eaLnBrk="1" hangingPunct="1">
              <a:lnSpc>
                <a:spcPct val="150000"/>
              </a:lnSpc>
              <a:buFontTx/>
              <a:buNone/>
              <a:defRPr/>
            </a:pPr>
            <a:r>
              <a:rPr lang="ar-SA" sz="1800" b="1" dirty="0" smtClean="0">
                <a:latin typeface="Times New Roman" pitchFamily="18" charset="0"/>
                <a:cs typeface="Times New Roman" pitchFamily="18" charset="0"/>
              </a:rPr>
              <a:t>أما إذا خصص كل المتاح لإنتاج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2</a:t>
            </a:r>
            <a:r>
              <a:rPr lang="ar-SA" sz="1800" b="1" dirty="0" smtClean="0">
                <a:latin typeface="Times New Roman" pitchFamily="18" charset="0"/>
                <a:cs typeface="Times New Roman" pitchFamily="18" charset="0"/>
              </a:rPr>
              <a:t> فإنه يتم إنتاج </a:t>
            </a:r>
            <a:r>
              <a:rPr lang="en-US" sz="1800" b="1" dirty="0" smtClean="0">
                <a:latin typeface="Times New Roman" pitchFamily="18" charset="0"/>
                <a:cs typeface="Times New Roman" pitchFamily="18" charset="0"/>
              </a:rPr>
              <a:t>36</a:t>
            </a:r>
            <a:r>
              <a:rPr lang="ar-SA" sz="1800" b="1" dirty="0" smtClean="0">
                <a:latin typeface="Times New Roman" pitchFamily="18" charset="0"/>
                <a:cs typeface="Times New Roman" pitchFamily="18" charset="0"/>
              </a:rPr>
              <a:t> وحدة من هذا الناتج وصفر من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أما إذا خصصت وحدة واحدة من المورد لإنتاج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وثلاث وحدات لإنتاج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2</a:t>
            </a:r>
            <a:r>
              <a:rPr lang="ar-SA" sz="1800" b="1" dirty="0" smtClean="0">
                <a:latin typeface="Times New Roman" pitchFamily="18" charset="0"/>
                <a:cs typeface="Times New Roman" pitchFamily="18" charset="0"/>
              </a:rPr>
              <a:t> فإن هذا سيؤدي إلى إنتاج </a:t>
            </a:r>
            <a:r>
              <a:rPr lang="en-US" sz="1800" b="1" dirty="0" smtClean="0">
                <a:latin typeface="Times New Roman" pitchFamily="18" charset="0"/>
                <a:cs typeface="Times New Roman" pitchFamily="18" charset="0"/>
              </a:rPr>
              <a:t>7</a:t>
            </a:r>
            <a:r>
              <a:rPr lang="ar-SA" sz="1800" b="1" dirty="0" smtClean="0">
                <a:latin typeface="Times New Roman" pitchFamily="18" charset="0"/>
                <a:cs typeface="Times New Roman" pitchFamily="18" charset="0"/>
              </a:rPr>
              <a:t> وحدات من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و إنتاج </a:t>
            </a:r>
            <a:r>
              <a:rPr lang="en-US" sz="1800" b="1" dirty="0" smtClean="0">
                <a:latin typeface="Times New Roman" pitchFamily="18" charset="0"/>
                <a:cs typeface="Times New Roman" pitchFamily="18" charset="0"/>
              </a:rPr>
              <a:t>30</a:t>
            </a:r>
            <a:r>
              <a:rPr lang="ar-SA" sz="1800" b="1" dirty="0" smtClean="0">
                <a:latin typeface="Times New Roman" pitchFamily="18" charset="0"/>
                <a:cs typeface="Times New Roman" pitchFamily="18" charset="0"/>
              </a:rPr>
              <a:t> وحدة من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2</a:t>
            </a:r>
            <a:r>
              <a:rPr lang="ar-SA" sz="1800" b="1" dirty="0" smtClean="0">
                <a:latin typeface="Times New Roman" pitchFamily="18" charset="0"/>
                <a:cs typeface="Times New Roman" pitchFamily="18" charset="0"/>
              </a:rPr>
              <a:t> . </a:t>
            </a:r>
          </a:p>
          <a:p>
            <a:pPr marL="0" algn="justLow" eaLnBrk="1" hangingPunct="1">
              <a:lnSpc>
                <a:spcPct val="150000"/>
              </a:lnSpc>
              <a:buFontTx/>
              <a:buNone/>
              <a:defRPr/>
            </a:pPr>
            <a:r>
              <a:rPr lang="ar-SA" sz="1800" b="1" dirty="0" smtClean="0">
                <a:latin typeface="Times New Roman" pitchFamily="18" charset="0"/>
                <a:cs typeface="Times New Roman" pitchFamily="18" charset="0"/>
              </a:rPr>
              <a:t>وفي حالة استعمال وحدتين من </a:t>
            </a:r>
            <a:r>
              <a:rPr lang="en-US" sz="1800" b="1" i="1" dirty="0" smtClean="0">
                <a:latin typeface="Times New Roman" pitchFamily="18" charset="0"/>
                <a:cs typeface="Times New Roman" pitchFamily="18" charset="0"/>
              </a:rPr>
              <a:t>X</a:t>
            </a:r>
            <a:r>
              <a:rPr lang="en-US" sz="1800" b="1" dirty="0" smtClean="0">
                <a:latin typeface="Times New Roman" pitchFamily="18" charset="0"/>
                <a:cs typeface="Times New Roman" pitchFamily="18" charset="0"/>
              </a:rPr>
              <a:t> </a:t>
            </a:r>
            <a:r>
              <a:rPr lang="ar-SA" sz="1800" b="1" dirty="0" smtClean="0">
                <a:latin typeface="Times New Roman" pitchFamily="18" charset="0"/>
                <a:cs typeface="Times New Roman" pitchFamily="18" charset="0"/>
              </a:rPr>
              <a:t> لكل من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2</a:t>
            </a:r>
            <a:r>
              <a:rPr lang="en-US" sz="1800" b="1" dirty="0" smtClean="0">
                <a:latin typeface="Times New Roman" pitchFamily="18" charset="0"/>
                <a:cs typeface="Times New Roman" pitchFamily="18" charset="0"/>
              </a:rPr>
              <a:t>,</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فإن هذا سيؤدي إلى إنتاج </a:t>
            </a:r>
            <a:r>
              <a:rPr lang="en-US" sz="1800" b="1" dirty="0" smtClean="0">
                <a:latin typeface="Times New Roman" pitchFamily="18" charset="0"/>
                <a:cs typeface="Times New Roman" pitchFamily="18" charset="0"/>
              </a:rPr>
              <a:t>13</a:t>
            </a:r>
            <a:r>
              <a:rPr lang="ar-SA" sz="1800" b="1" dirty="0" smtClean="0">
                <a:latin typeface="Times New Roman" pitchFamily="18" charset="0"/>
                <a:cs typeface="Times New Roman" pitchFamily="18" charset="0"/>
              </a:rPr>
              <a:t> وحده من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و إنتاج </a:t>
            </a:r>
            <a:r>
              <a:rPr lang="en-US" sz="1800" b="1" dirty="0" smtClean="0">
                <a:latin typeface="Times New Roman" pitchFamily="18" charset="0"/>
                <a:cs typeface="Times New Roman" pitchFamily="18" charset="0"/>
              </a:rPr>
              <a:t>22</a:t>
            </a:r>
            <a:r>
              <a:rPr lang="ar-SA" sz="1800" b="1" dirty="0" smtClean="0">
                <a:latin typeface="Times New Roman" pitchFamily="18" charset="0"/>
                <a:cs typeface="Times New Roman" pitchFamily="18" charset="0"/>
              </a:rPr>
              <a:t> وحدة من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2</a:t>
            </a:r>
            <a:r>
              <a:rPr lang="ar-SA" sz="1800" b="1" dirty="0" smtClean="0">
                <a:latin typeface="Times New Roman" pitchFamily="18" charset="0"/>
                <a:cs typeface="Times New Roman" pitchFamily="18" charset="0"/>
              </a:rPr>
              <a:t>.</a:t>
            </a:r>
          </a:p>
          <a:p>
            <a:pPr marL="0" algn="justLow" eaLnBrk="1" hangingPunct="1">
              <a:lnSpc>
                <a:spcPct val="150000"/>
              </a:lnSpc>
              <a:buFontTx/>
              <a:buNone/>
              <a:defRPr/>
            </a:pPr>
            <a:endParaRPr lang="ar-SA" sz="1800" b="1" dirty="0" smtClean="0">
              <a:latin typeface="Times New Roman" pitchFamily="18" charset="0"/>
              <a:cs typeface="Times New Roman" pitchFamily="18" charset="0"/>
            </a:endParaRPr>
          </a:p>
          <a:p>
            <a:pPr marL="0" algn="justLow" eaLnBrk="1" hangingPunct="1">
              <a:lnSpc>
                <a:spcPct val="150000"/>
              </a:lnSpc>
              <a:buFontTx/>
              <a:buNone/>
              <a:defRPr/>
            </a:pPr>
            <a:r>
              <a:rPr lang="ar-SA" sz="1800" b="1" dirty="0" smtClean="0">
                <a:latin typeface="Times New Roman" pitchFamily="18" charset="0"/>
                <a:cs typeface="Times New Roman" pitchFamily="18" charset="0"/>
              </a:rPr>
              <a:t> أما في حالة استعمال </a:t>
            </a:r>
            <a:r>
              <a:rPr lang="en-US" sz="1800" b="1" dirty="0" smtClean="0">
                <a:latin typeface="Times New Roman" pitchFamily="18" charset="0"/>
                <a:cs typeface="Times New Roman" pitchFamily="18" charset="0"/>
              </a:rPr>
              <a:t>3</a:t>
            </a:r>
            <a:r>
              <a:rPr lang="ar-SA" sz="1800" b="1" dirty="0" smtClean="0">
                <a:latin typeface="Times New Roman" pitchFamily="18" charset="0"/>
                <a:cs typeface="Times New Roman" pitchFamily="18" charset="0"/>
              </a:rPr>
              <a:t> وحدات من </a:t>
            </a:r>
            <a:r>
              <a:rPr lang="en-US" sz="1800" b="1" i="1" dirty="0" smtClean="0">
                <a:latin typeface="Times New Roman" pitchFamily="18" charset="0"/>
                <a:cs typeface="Times New Roman" pitchFamily="18" charset="0"/>
              </a:rPr>
              <a:t>X</a:t>
            </a:r>
            <a:r>
              <a:rPr lang="ar-SA" sz="1800" b="1" dirty="0" smtClean="0">
                <a:latin typeface="Times New Roman" pitchFamily="18" charset="0"/>
                <a:cs typeface="Times New Roman" pitchFamily="18" charset="0"/>
              </a:rPr>
              <a:t> في إنتاج </a:t>
            </a:r>
            <a:r>
              <a:rPr lang="en-US" sz="1800" b="1" dirty="0" smtClean="0">
                <a:latin typeface="Times New Roman" pitchFamily="18" charset="0"/>
                <a:cs typeface="Times New Roman" pitchFamily="18" charset="0"/>
              </a:rPr>
              <a:t>Y</a:t>
            </a:r>
            <a:r>
              <a:rPr lang="en-US" sz="1800" b="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ووحدة واحدة من </a:t>
            </a:r>
            <a:r>
              <a:rPr lang="en-US" sz="1800" b="1" i="1" dirty="0" smtClean="0">
                <a:latin typeface="Times New Roman" pitchFamily="18" charset="0"/>
                <a:cs typeface="Times New Roman" pitchFamily="18" charset="0"/>
              </a:rPr>
              <a:t>X</a:t>
            </a:r>
            <a:r>
              <a:rPr lang="ar-SA" sz="1800" b="1" dirty="0" smtClean="0">
                <a:latin typeface="Times New Roman" pitchFamily="18" charset="0"/>
                <a:cs typeface="Times New Roman" pitchFamily="18" charset="0"/>
              </a:rPr>
              <a:t> في إنتاج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2</a:t>
            </a:r>
            <a:r>
              <a:rPr lang="ar-SA" sz="1800" b="1" dirty="0" smtClean="0">
                <a:latin typeface="Times New Roman" pitchFamily="18" charset="0"/>
                <a:cs typeface="Times New Roman" pitchFamily="18" charset="0"/>
              </a:rPr>
              <a:t> فإن هذا سيؤدي إلى إنتاج </a:t>
            </a:r>
            <a:r>
              <a:rPr lang="en-US" sz="1800" b="1" dirty="0" smtClean="0">
                <a:latin typeface="Times New Roman" pitchFamily="18" charset="0"/>
                <a:cs typeface="Times New Roman" pitchFamily="18" charset="0"/>
              </a:rPr>
              <a:t>18</a:t>
            </a:r>
            <a:r>
              <a:rPr lang="ar-SA" sz="1800" b="1" dirty="0" smtClean="0">
                <a:latin typeface="Times New Roman" pitchFamily="18" charset="0"/>
                <a:cs typeface="Times New Roman" pitchFamily="18" charset="0"/>
              </a:rPr>
              <a:t> وحده من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بالإضافة إلى إنتاج </a:t>
            </a:r>
            <a:r>
              <a:rPr lang="en-US" sz="1800" b="1" dirty="0" smtClean="0">
                <a:latin typeface="Times New Roman" pitchFamily="18" charset="0"/>
                <a:cs typeface="Times New Roman" pitchFamily="18" charset="0"/>
              </a:rPr>
              <a:t>12</a:t>
            </a:r>
            <a:r>
              <a:rPr lang="ar-SA" sz="1800" b="1" dirty="0" smtClean="0">
                <a:latin typeface="Times New Roman" pitchFamily="18" charset="0"/>
                <a:cs typeface="Times New Roman" pitchFamily="18" charset="0"/>
              </a:rPr>
              <a:t> وحده من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2</a:t>
            </a:r>
            <a:r>
              <a:rPr lang="ar-SA" sz="1800" b="1" dirty="0" smtClean="0">
                <a:latin typeface="Times New Roman" pitchFamily="18" charset="0"/>
                <a:cs typeface="Times New Roman" pitchFamily="18" charset="0"/>
              </a:rPr>
              <a:t>. </a:t>
            </a:r>
          </a:p>
          <a:p>
            <a:pPr marL="0" algn="justLow" eaLnBrk="1" hangingPunct="1">
              <a:lnSpc>
                <a:spcPct val="150000"/>
              </a:lnSpc>
              <a:buFontTx/>
              <a:buNone/>
              <a:defRPr/>
            </a:pPr>
            <a:r>
              <a:rPr lang="ar-SA" sz="1800" b="1" dirty="0" smtClean="0">
                <a:latin typeface="Times New Roman" pitchFamily="18" charset="0"/>
                <a:cs typeface="Times New Roman" pitchFamily="18" charset="0"/>
              </a:rPr>
              <a:t>ولكن في حالة استعمال كل المتاح من </a:t>
            </a:r>
            <a:r>
              <a:rPr lang="en-US" sz="1800" b="1" i="1" dirty="0" smtClean="0">
                <a:latin typeface="Times New Roman" pitchFamily="18" charset="0"/>
                <a:cs typeface="Times New Roman" pitchFamily="18" charset="0"/>
              </a:rPr>
              <a:t>X</a:t>
            </a:r>
            <a:r>
              <a:rPr lang="ar-SA" sz="1800" b="1"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4</a:t>
            </a:r>
            <a:r>
              <a:rPr lang="ar-SA" sz="1800" b="1" dirty="0" smtClean="0">
                <a:latin typeface="Times New Roman" pitchFamily="18" charset="0"/>
                <a:cs typeface="Times New Roman" pitchFamily="18" charset="0"/>
              </a:rPr>
              <a:t> وحدات) لإنتاج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فيمكن إنتاج</a:t>
            </a:r>
            <a:r>
              <a:rPr lang="en-US" sz="1800" b="1" dirty="0" smtClean="0">
                <a:latin typeface="Times New Roman" pitchFamily="18" charset="0"/>
                <a:cs typeface="Times New Roman" pitchFamily="18" charset="0"/>
              </a:rPr>
              <a:t>22</a:t>
            </a:r>
            <a:r>
              <a:rPr lang="ar-SA" sz="1800" b="1" dirty="0" smtClean="0">
                <a:latin typeface="Times New Roman" pitchFamily="18" charset="0"/>
                <a:cs typeface="Times New Roman" pitchFamily="18" charset="0"/>
              </a:rPr>
              <a:t>وحده من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و صفر من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2</a:t>
            </a:r>
            <a:r>
              <a:rPr lang="ar-SA" sz="1800" b="1" dirty="0" smtClean="0">
                <a:latin typeface="Times New Roman" pitchFamily="18" charset="0"/>
                <a:cs typeface="Times New Roman" pitchFamily="18" charset="0"/>
              </a:rPr>
              <a:t>. </a:t>
            </a:r>
          </a:p>
          <a:p>
            <a:pPr marL="0" indent="0" algn="justLow" eaLnBrk="1" hangingPunct="1">
              <a:lnSpc>
                <a:spcPct val="150000"/>
              </a:lnSpc>
              <a:buFontTx/>
              <a:buNone/>
              <a:defRPr/>
            </a:pPr>
            <a:r>
              <a:rPr lang="ar-SA" sz="1800" b="1" dirty="0" smtClean="0">
                <a:latin typeface="Times New Roman" pitchFamily="18" charset="0"/>
                <a:cs typeface="Times New Roman" pitchFamily="18" charset="0"/>
              </a:rPr>
              <a:t>وبهذه الطريقة يتم توصيف كل إمكانيات الإنتاج من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و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2</a:t>
            </a:r>
            <a:r>
              <a:rPr lang="ar-SA" sz="1800" b="1" dirty="0" smtClean="0">
                <a:latin typeface="Times New Roman" pitchFamily="18" charset="0"/>
                <a:cs typeface="Times New Roman" pitchFamily="18" charset="0"/>
              </a:rPr>
              <a:t> الممكن الحصول عليها من خلال استغلال </a:t>
            </a:r>
            <a:r>
              <a:rPr lang="en-US" sz="1800" b="1" dirty="0" smtClean="0">
                <a:latin typeface="Times New Roman" pitchFamily="18" charset="0"/>
                <a:cs typeface="Times New Roman" pitchFamily="18" charset="0"/>
              </a:rPr>
              <a:t>4</a:t>
            </a:r>
            <a:r>
              <a:rPr lang="ar-SA" sz="1800" b="1" dirty="0" smtClean="0">
                <a:latin typeface="Times New Roman" pitchFamily="18" charset="0"/>
                <a:cs typeface="Times New Roman" pitchFamily="18" charset="0"/>
              </a:rPr>
              <a:t> وحدات من المورد </a:t>
            </a:r>
            <a:r>
              <a:rPr lang="en-US" sz="1800" b="1" i="1" dirty="0" smtClean="0">
                <a:latin typeface="Times New Roman" pitchFamily="18" charset="0"/>
                <a:cs typeface="Times New Roman" pitchFamily="18" charset="0"/>
              </a:rPr>
              <a:t>X</a:t>
            </a:r>
            <a:r>
              <a:rPr lang="ar-SA" sz="1800" b="1" dirty="0" smtClean="0">
                <a:latin typeface="Times New Roman" pitchFamily="18" charset="0"/>
                <a:cs typeface="Times New Roman" pitchFamily="18" charset="0"/>
              </a:rPr>
              <a:t> وهذا المفهوم ينطبق بالطبع في حالة توفر </a:t>
            </a:r>
            <a:r>
              <a:rPr lang="en-US" sz="1800" b="1" dirty="0" smtClean="0">
                <a:latin typeface="Times New Roman" pitchFamily="18" charset="0"/>
                <a:cs typeface="Times New Roman" pitchFamily="18" charset="0"/>
              </a:rPr>
              <a:t>7</a:t>
            </a:r>
            <a:r>
              <a:rPr lang="ar-SA" sz="1800" b="1" dirty="0" smtClean="0">
                <a:latin typeface="Times New Roman" pitchFamily="18" charset="0"/>
                <a:cs typeface="Times New Roman" pitchFamily="18" charset="0"/>
              </a:rPr>
              <a:t> وحدات من المورد </a:t>
            </a:r>
            <a:r>
              <a:rPr lang="en-US" sz="1800" b="1" i="1" dirty="0" smtClean="0">
                <a:latin typeface="Times New Roman" pitchFamily="18" charset="0"/>
                <a:cs typeface="Times New Roman" pitchFamily="18" charset="0"/>
              </a:rPr>
              <a:t>X</a:t>
            </a:r>
            <a:r>
              <a:rPr lang="ar-SA" sz="1800" b="1" dirty="0" smtClean="0">
                <a:latin typeface="Times New Roman" pitchFamily="18" charset="0"/>
                <a:cs typeface="Times New Roman" pitchFamily="18" charset="0"/>
              </a:rPr>
              <a:t> ويراد توزيعها على إنتاج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2</a:t>
            </a:r>
            <a:r>
              <a:rPr lang="en-US" sz="1800" b="1" dirty="0" smtClean="0">
                <a:latin typeface="Times New Roman" pitchFamily="18" charset="0"/>
                <a:cs typeface="Times New Roman" pitchFamily="18" charset="0"/>
              </a:rPr>
              <a:t>,</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a:t>
            </a:r>
            <a:endParaRPr lang="en-US" sz="1800" b="1"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60000"/>
            <a:lum/>
          </a:blip>
          <a:srcRect/>
          <a:tile tx="0" ty="0" sx="100000" sy="100000" flip="none" algn="tl"/>
        </a:blipFill>
        <a:effectLst/>
      </p:bgPr>
    </p:bg>
    <p:spTree>
      <p:nvGrpSpPr>
        <p:cNvPr id="1" name=""/>
        <p:cNvGrpSpPr/>
        <p:nvPr/>
      </p:nvGrpSpPr>
      <p:grpSpPr>
        <a:xfrm>
          <a:off x="0" y="0"/>
          <a:ext cx="0" cy="0"/>
          <a:chOff x="0" y="0"/>
          <a:chExt cx="0" cy="0"/>
        </a:xfrm>
      </p:grpSpPr>
      <p:sp>
        <p:nvSpPr>
          <p:cNvPr id="4099" name="Rectangle 5"/>
          <p:cNvSpPr>
            <a:spLocks noChangeArrowheads="1"/>
          </p:cNvSpPr>
          <p:nvPr/>
        </p:nvSpPr>
        <p:spPr bwMode="auto">
          <a:xfrm>
            <a:off x="0" y="2143125"/>
            <a:ext cx="9144000" cy="0"/>
          </a:xfrm>
          <a:prstGeom prst="rect">
            <a:avLst/>
          </a:prstGeom>
          <a:noFill/>
          <a:ln w="9525">
            <a:noFill/>
            <a:miter lim="800000"/>
            <a:headEnd/>
            <a:tailEnd/>
          </a:ln>
        </p:spPr>
        <p:txBody>
          <a:bodyPr wrap="none" anchor="ctr">
            <a:spAutoFit/>
          </a:bodyPr>
          <a:lstStyle/>
          <a:p>
            <a:endParaRPr lang="ar-YE"/>
          </a:p>
        </p:txBody>
      </p:sp>
      <p:graphicFrame>
        <p:nvGraphicFramePr>
          <p:cNvPr id="4098" name="Object 4" descr="Pink tissue paper"/>
          <p:cNvGraphicFramePr>
            <a:graphicFrameLocks noChangeAspect="1"/>
          </p:cNvGraphicFramePr>
          <p:nvPr/>
        </p:nvGraphicFramePr>
        <p:xfrm>
          <a:off x="152400" y="990600"/>
          <a:ext cx="8839200" cy="5486400"/>
        </p:xfrm>
        <a:graphic>
          <a:graphicData uri="http://schemas.openxmlformats.org/presentationml/2006/ole">
            <p:oleObj spid="_x0000_s4098" name="Document" r:id="rId5" imgW="6341424" imgH="2584315" progId="Word.Document.8">
              <p:embed/>
            </p:oleObj>
          </a:graphicData>
        </a:graphic>
      </p:graphicFrame>
      <p:sp>
        <p:nvSpPr>
          <p:cNvPr id="4100" name="Rectangle 6"/>
          <p:cNvSpPr>
            <a:spLocks noChangeArrowheads="1"/>
          </p:cNvSpPr>
          <p:nvPr/>
        </p:nvSpPr>
        <p:spPr bwMode="auto">
          <a:xfrm>
            <a:off x="0" y="4714875"/>
            <a:ext cx="9144000" cy="0"/>
          </a:xfrm>
          <a:prstGeom prst="rect">
            <a:avLst/>
          </a:prstGeom>
          <a:noFill/>
          <a:ln w="9525">
            <a:noFill/>
            <a:miter lim="800000"/>
            <a:headEnd/>
            <a:tailEnd/>
          </a:ln>
        </p:spPr>
        <p:txBody>
          <a:bodyPr wrap="none" anchor="ctr">
            <a:spAutoFit/>
          </a:bodyPr>
          <a:lstStyle/>
          <a:p>
            <a:endParaRPr lang="ar-YE"/>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2000"/>
            <a:lum/>
          </a:blip>
          <a:srcRect/>
          <a:tile tx="0" ty="0" sx="100000" sy="100000" flip="none" algn="tl"/>
        </a:blipFill>
        <a:effectLst/>
      </p:bgPr>
    </p:bg>
    <p:spTree>
      <p:nvGrpSpPr>
        <p:cNvPr id="1" name=""/>
        <p:cNvGrpSpPr/>
        <p:nvPr/>
      </p:nvGrpSpPr>
      <p:grpSpPr>
        <a:xfrm>
          <a:off x="0" y="0"/>
          <a:ext cx="0" cy="0"/>
          <a:chOff x="0" y="0"/>
          <a:chExt cx="0" cy="0"/>
        </a:xfrm>
      </p:grpSpPr>
      <p:sp>
        <p:nvSpPr>
          <p:cNvPr id="36" name="Rectangle 35"/>
          <p:cNvSpPr/>
          <p:nvPr/>
        </p:nvSpPr>
        <p:spPr>
          <a:xfrm>
            <a:off x="0" y="228600"/>
            <a:ext cx="8915400" cy="6400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YE" dirty="0"/>
          </a:p>
        </p:txBody>
      </p:sp>
      <p:sp>
        <p:nvSpPr>
          <p:cNvPr id="20483" name="Rectangle 3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YE"/>
          </a:p>
        </p:txBody>
      </p:sp>
      <p:grpSp>
        <p:nvGrpSpPr>
          <p:cNvPr id="20484" name="Group 3"/>
          <p:cNvGrpSpPr>
            <a:grpSpLocks noChangeAspect="1"/>
          </p:cNvGrpSpPr>
          <p:nvPr/>
        </p:nvGrpSpPr>
        <p:grpSpPr bwMode="auto">
          <a:xfrm>
            <a:off x="698500" y="990600"/>
            <a:ext cx="7842250" cy="5483528"/>
            <a:chOff x="830" y="8644"/>
            <a:chExt cx="9770" cy="5199"/>
          </a:xfrm>
          <a:noFill/>
        </p:grpSpPr>
        <p:sp>
          <p:nvSpPr>
            <p:cNvPr id="20485" name="AutoShape 36"/>
            <p:cNvSpPr>
              <a:spLocks noChangeAspect="1" noChangeArrowheads="1" noTextEdit="1"/>
            </p:cNvSpPr>
            <p:nvPr/>
          </p:nvSpPr>
          <p:spPr bwMode="auto">
            <a:xfrm>
              <a:off x="830" y="8644"/>
              <a:ext cx="9770" cy="4696"/>
            </a:xfrm>
            <a:prstGeom prst="rect">
              <a:avLst/>
            </a:prstGeom>
            <a:grpFill/>
            <a:ln w="12700">
              <a:solidFill>
                <a:srgbClr val="000000"/>
              </a:solidFill>
              <a:miter lim="800000"/>
              <a:headEnd/>
              <a:tailEnd/>
            </a:ln>
          </p:spPr>
          <p:txBody>
            <a:bodyPr/>
            <a:lstStyle/>
            <a:p>
              <a:endParaRPr lang="ar-SA"/>
            </a:p>
          </p:txBody>
        </p:sp>
        <p:sp>
          <p:nvSpPr>
            <p:cNvPr id="20486" name="Line 35"/>
            <p:cNvSpPr>
              <a:spLocks noChangeShapeType="1"/>
            </p:cNvSpPr>
            <p:nvPr/>
          </p:nvSpPr>
          <p:spPr bwMode="auto">
            <a:xfrm>
              <a:off x="1800" y="9199"/>
              <a:ext cx="1" cy="3240"/>
            </a:xfrm>
            <a:prstGeom prst="line">
              <a:avLst/>
            </a:prstGeom>
            <a:grpFill/>
            <a:ln w="12700">
              <a:solidFill>
                <a:srgbClr val="000000"/>
              </a:solidFill>
              <a:round/>
              <a:headEnd type="triangle" w="med" len="med"/>
              <a:tailEnd/>
            </a:ln>
          </p:spPr>
          <p:txBody>
            <a:bodyPr/>
            <a:lstStyle/>
            <a:p>
              <a:endParaRPr lang="ar-SA"/>
            </a:p>
          </p:txBody>
        </p:sp>
        <p:sp>
          <p:nvSpPr>
            <p:cNvPr id="20487" name="Line 34"/>
            <p:cNvSpPr>
              <a:spLocks noChangeShapeType="1"/>
            </p:cNvSpPr>
            <p:nvPr/>
          </p:nvSpPr>
          <p:spPr bwMode="auto">
            <a:xfrm>
              <a:off x="1800" y="12439"/>
              <a:ext cx="3420" cy="0"/>
            </a:xfrm>
            <a:prstGeom prst="line">
              <a:avLst/>
            </a:prstGeom>
            <a:grpFill/>
            <a:ln w="12700">
              <a:solidFill>
                <a:srgbClr val="000000"/>
              </a:solidFill>
              <a:round/>
              <a:headEnd/>
              <a:tailEnd type="triangle" w="med" len="med"/>
            </a:ln>
          </p:spPr>
          <p:txBody>
            <a:bodyPr/>
            <a:lstStyle/>
            <a:p>
              <a:endParaRPr lang="ar-SA"/>
            </a:p>
          </p:txBody>
        </p:sp>
        <p:sp>
          <p:nvSpPr>
            <p:cNvPr id="20488" name="Text Box 33"/>
            <p:cNvSpPr txBox="1">
              <a:spLocks noChangeArrowheads="1"/>
            </p:cNvSpPr>
            <p:nvPr/>
          </p:nvSpPr>
          <p:spPr bwMode="auto">
            <a:xfrm>
              <a:off x="5940" y="8839"/>
              <a:ext cx="600" cy="540"/>
            </a:xfrm>
            <a:prstGeom prst="rect">
              <a:avLst/>
            </a:prstGeom>
            <a:grpFill/>
            <a:ln w="9525">
              <a:noFill/>
              <a:miter lim="800000"/>
              <a:headEnd/>
              <a:tailEnd/>
            </a:ln>
          </p:spPr>
          <p:txBody>
            <a:bodyPr/>
            <a:lstStyle/>
            <a:p>
              <a:pPr eaLnBrk="0" hangingPunct="0"/>
              <a:r>
                <a:rPr lang="en-US" sz="2000" i="1">
                  <a:solidFill>
                    <a:srgbClr val="0070C0"/>
                  </a:solidFill>
                  <a:cs typeface="Times New Roman" pitchFamily="18" charset="0"/>
                </a:rPr>
                <a:t>Y</a:t>
              </a:r>
              <a:r>
                <a:rPr lang="en-US" sz="2000" i="1" baseline="-30000">
                  <a:solidFill>
                    <a:srgbClr val="0070C0"/>
                  </a:solidFill>
                  <a:cs typeface="Times New Roman" pitchFamily="18" charset="0"/>
                </a:rPr>
                <a:t>2</a:t>
              </a:r>
              <a:endParaRPr lang="en-US" sz="2000">
                <a:solidFill>
                  <a:srgbClr val="0070C0"/>
                </a:solidFill>
              </a:endParaRPr>
            </a:p>
          </p:txBody>
        </p:sp>
        <p:sp>
          <p:nvSpPr>
            <p:cNvPr id="20489" name="Text Box 32"/>
            <p:cNvSpPr txBox="1">
              <a:spLocks noChangeArrowheads="1"/>
            </p:cNvSpPr>
            <p:nvPr/>
          </p:nvSpPr>
          <p:spPr bwMode="auto">
            <a:xfrm>
              <a:off x="8640" y="11904"/>
              <a:ext cx="1288" cy="400"/>
            </a:xfrm>
            <a:prstGeom prst="rect">
              <a:avLst/>
            </a:prstGeom>
            <a:grpFill/>
            <a:ln w="9525">
              <a:noFill/>
              <a:miter lim="800000"/>
              <a:headEnd/>
              <a:tailEnd/>
            </a:ln>
          </p:spPr>
          <p:txBody>
            <a:bodyPr/>
            <a:lstStyle/>
            <a:p>
              <a:pPr eaLnBrk="0" hangingPunct="0"/>
              <a:r>
                <a:rPr lang="ar-SA" sz="1600" b="1" dirty="0">
                  <a:solidFill>
                    <a:srgbClr val="002060"/>
                  </a:solidFill>
                  <a:cs typeface="Times New Roman" pitchFamily="18" charset="0"/>
                </a:rPr>
                <a:t>المورد </a:t>
              </a:r>
              <a:r>
                <a:rPr lang="en-US" sz="1600" b="1" dirty="0">
                  <a:solidFill>
                    <a:srgbClr val="002060"/>
                  </a:solidFill>
                  <a:cs typeface="Times New Roman" pitchFamily="18" charset="0"/>
                </a:rPr>
                <a:t>X</a:t>
              </a:r>
              <a:endParaRPr lang="en-US" sz="1600" dirty="0">
                <a:solidFill>
                  <a:srgbClr val="002060"/>
                </a:solidFill>
              </a:endParaRPr>
            </a:p>
          </p:txBody>
        </p:sp>
        <p:sp>
          <p:nvSpPr>
            <p:cNvPr id="20490" name="Text Box 31"/>
            <p:cNvSpPr txBox="1">
              <a:spLocks noChangeArrowheads="1"/>
            </p:cNvSpPr>
            <p:nvPr/>
          </p:nvSpPr>
          <p:spPr bwMode="auto">
            <a:xfrm>
              <a:off x="8700" y="12439"/>
              <a:ext cx="660" cy="405"/>
            </a:xfrm>
            <a:prstGeom prst="rect">
              <a:avLst/>
            </a:prstGeom>
            <a:grpFill/>
            <a:ln w="9525">
              <a:noFill/>
              <a:miter lim="800000"/>
              <a:headEnd/>
              <a:tailEnd/>
            </a:ln>
          </p:spPr>
          <p:txBody>
            <a:bodyPr/>
            <a:lstStyle/>
            <a:p>
              <a:pPr eaLnBrk="0" hangingPunct="0"/>
              <a:r>
                <a:rPr lang="en-US">
                  <a:solidFill>
                    <a:srgbClr val="002060"/>
                  </a:solidFill>
                  <a:cs typeface="Times New Roman" pitchFamily="18" charset="0"/>
                </a:rPr>
                <a:t>10</a:t>
              </a:r>
              <a:endParaRPr lang="en-US">
                <a:solidFill>
                  <a:srgbClr val="002060"/>
                </a:solidFill>
              </a:endParaRPr>
            </a:p>
          </p:txBody>
        </p:sp>
        <p:sp>
          <p:nvSpPr>
            <p:cNvPr id="20491" name="Text Box 30"/>
            <p:cNvSpPr txBox="1">
              <a:spLocks noChangeArrowheads="1"/>
            </p:cNvSpPr>
            <p:nvPr/>
          </p:nvSpPr>
          <p:spPr bwMode="auto">
            <a:xfrm>
              <a:off x="5940" y="12259"/>
              <a:ext cx="360" cy="405"/>
            </a:xfrm>
            <a:prstGeom prst="rect">
              <a:avLst/>
            </a:prstGeom>
            <a:grpFill/>
            <a:ln w="9525">
              <a:noFill/>
              <a:miter lim="800000"/>
              <a:headEnd/>
              <a:tailEnd/>
            </a:ln>
          </p:spPr>
          <p:txBody>
            <a:bodyPr/>
            <a:lstStyle/>
            <a:p>
              <a:pPr eaLnBrk="0" hangingPunct="0"/>
              <a:r>
                <a:rPr lang="en-US">
                  <a:solidFill>
                    <a:srgbClr val="002060"/>
                  </a:solidFill>
                  <a:cs typeface="Times New Roman" pitchFamily="18" charset="0"/>
                </a:rPr>
                <a:t>0</a:t>
              </a:r>
              <a:endParaRPr lang="en-US">
                <a:solidFill>
                  <a:srgbClr val="002060"/>
                </a:solidFill>
              </a:endParaRPr>
            </a:p>
          </p:txBody>
        </p:sp>
        <p:sp>
          <p:nvSpPr>
            <p:cNvPr id="10" name="Text Box 29"/>
            <p:cNvSpPr txBox="1">
              <a:spLocks noChangeArrowheads="1"/>
            </p:cNvSpPr>
            <p:nvPr/>
          </p:nvSpPr>
          <p:spPr bwMode="auto">
            <a:xfrm>
              <a:off x="2880" y="9198"/>
              <a:ext cx="720" cy="541"/>
            </a:xfrm>
            <a:prstGeom prst="rect">
              <a:avLst/>
            </a:prstGeom>
            <a:grpFill/>
            <a:ln w="9525">
              <a:noFill/>
              <a:miter lim="800000"/>
              <a:headEnd/>
              <a:tailEnd/>
            </a:ln>
          </p:spPr>
          <p:txBody>
            <a:bodyPr/>
            <a:lstStyle/>
            <a:p>
              <a:pPr eaLnBrk="0" hangingPunct="0">
                <a:defRPr/>
              </a:pPr>
              <a:r>
                <a:rPr lang="en-US" b="1" dirty="0">
                  <a:solidFill>
                    <a:schemeClr val="bg1">
                      <a:lumMod val="50000"/>
                    </a:schemeClr>
                  </a:solidFill>
                  <a:ea typeface="Times New Roman" pitchFamily="18" charset="0"/>
                </a:rPr>
                <a:t>B</a:t>
              </a:r>
              <a:endParaRPr lang="en-US" dirty="0">
                <a:solidFill>
                  <a:schemeClr val="bg1">
                    <a:lumMod val="50000"/>
                  </a:schemeClr>
                </a:solidFill>
              </a:endParaRPr>
            </a:p>
          </p:txBody>
        </p:sp>
        <p:sp>
          <p:nvSpPr>
            <p:cNvPr id="20493" name="Text Box 28"/>
            <p:cNvSpPr txBox="1">
              <a:spLocks noChangeArrowheads="1"/>
            </p:cNvSpPr>
            <p:nvPr/>
          </p:nvSpPr>
          <p:spPr bwMode="auto">
            <a:xfrm>
              <a:off x="4422" y="11900"/>
              <a:ext cx="1044" cy="429"/>
            </a:xfrm>
            <a:prstGeom prst="rect">
              <a:avLst/>
            </a:prstGeom>
            <a:grpFill/>
            <a:ln w="9525">
              <a:noFill/>
              <a:miter lim="800000"/>
              <a:headEnd/>
              <a:tailEnd/>
            </a:ln>
          </p:spPr>
          <p:txBody>
            <a:bodyPr/>
            <a:lstStyle/>
            <a:p>
              <a:pPr eaLnBrk="0" hangingPunct="0"/>
              <a:r>
                <a:rPr lang="en-US" sz="1200" b="1" dirty="0">
                  <a:cs typeface="Times New Roman" pitchFamily="18" charset="0"/>
                </a:rPr>
                <a:t> </a:t>
              </a:r>
              <a:r>
                <a:rPr lang="ar-SA" sz="1400" b="1" dirty="0">
                  <a:solidFill>
                    <a:srgbClr val="003333"/>
                  </a:solidFill>
                  <a:cs typeface="Times New Roman" pitchFamily="18" charset="0"/>
                </a:rPr>
                <a:t>المورد </a:t>
              </a:r>
              <a:r>
                <a:rPr lang="en-US" sz="1400" b="1" dirty="0">
                  <a:solidFill>
                    <a:srgbClr val="003333"/>
                  </a:solidFill>
                  <a:cs typeface="Times New Roman" pitchFamily="18" charset="0"/>
                </a:rPr>
                <a:t>X</a:t>
              </a:r>
              <a:endParaRPr lang="en-US" sz="1400" dirty="0">
                <a:solidFill>
                  <a:srgbClr val="003333"/>
                </a:solidFill>
              </a:endParaRPr>
            </a:p>
          </p:txBody>
        </p:sp>
        <p:sp>
          <p:nvSpPr>
            <p:cNvPr id="12" name="Text Box 27"/>
            <p:cNvSpPr txBox="1">
              <a:spLocks noChangeArrowheads="1"/>
            </p:cNvSpPr>
            <p:nvPr/>
          </p:nvSpPr>
          <p:spPr bwMode="auto">
            <a:xfrm>
              <a:off x="2058" y="12492"/>
              <a:ext cx="400" cy="391"/>
            </a:xfrm>
            <a:prstGeom prst="rect">
              <a:avLst/>
            </a:prstGeom>
            <a:grpFill/>
            <a:ln w="9525">
              <a:noFill/>
              <a:miter lim="800000"/>
              <a:headEnd/>
              <a:tailEnd/>
            </a:ln>
          </p:spPr>
          <p:txBody>
            <a:bodyPr/>
            <a:lstStyle/>
            <a:p>
              <a:pPr eaLnBrk="0" hangingPunct="0">
                <a:defRPr/>
              </a:pPr>
              <a:r>
                <a:rPr lang="en-US" sz="2000" dirty="0">
                  <a:solidFill>
                    <a:schemeClr val="bg1">
                      <a:lumMod val="50000"/>
                    </a:schemeClr>
                  </a:solidFill>
                  <a:ea typeface="Times New Roman" pitchFamily="18" charset="0"/>
                </a:rPr>
                <a:t>2</a:t>
              </a:r>
              <a:endParaRPr lang="en-US" sz="2000" dirty="0">
                <a:solidFill>
                  <a:schemeClr val="bg1">
                    <a:lumMod val="50000"/>
                  </a:schemeClr>
                </a:solidFill>
              </a:endParaRPr>
            </a:p>
          </p:txBody>
        </p:sp>
        <p:sp>
          <p:nvSpPr>
            <p:cNvPr id="13" name="Text Box 26"/>
            <p:cNvSpPr txBox="1">
              <a:spLocks noChangeArrowheads="1"/>
            </p:cNvSpPr>
            <p:nvPr/>
          </p:nvSpPr>
          <p:spPr bwMode="auto">
            <a:xfrm>
              <a:off x="2612" y="12492"/>
              <a:ext cx="395" cy="391"/>
            </a:xfrm>
            <a:prstGeom prst="rect">
              <a:avLst/>
            </a:prstGeom>
            <a:grpFill/>
            <a:ln w="9525">
              <a:noFill/>
              <a:miter lim="800000"/>
              <a:headEnd/>
              <a:tailEnd/>
            </a:ln>
          </p:spPr>
          <p:txBody>
            <a:bodyPr/>
            <a:lstStyle/>
            <a:p>
              <a:pPr eaLnBrk="0" hangingPunct="0">
                <a:defRPr/>
              </a:pPr>
              <a:r>
                <a:rPr lang="en-US" sz="2000" dirty="0">
                  <a:solidFill>
                    <a:schemeClr val="bg1">
                      <a:lumMod val="50000"/>
                    </a:schemeClr>
                  </a:solidFill>
                  <a:ea typeface="Times New Roman" pitchFamily="18" charset="0"/>
                </a:rPr>
                <a:t>4</a:t>
              </a:r>
              <a:endParaRPr lang="en-US" sz="2000" dirty="0">
                <a:solidFill>
                  <a:schemeClr val="bg1">
                    <a:lumMod val="50000"/>
                  </a:schemeClr>
                </a:solidFill>
              </a:endParaRPr>
            </a:p>
          </p:txBody>
        </p:sp>
        <p:sp>
          <p:nvSpPr>
            <p:cNvPr id="14" name="Text Box 25"/>
            <p:cNvSpPr txBox="1">
              <a:spLocks noChangeArrowheads="1"/>
            </p:cNvSpPr>
            <p:nvPr/>
          </p:nvSpPr>
          <p:spPr bwMode="auto">
            <a:xfrm>
              <a:off x="3242" y="12492"/>
              <a:ext cx="475" cy="486"/>
            </a:xfrm>
            <a:prstGeom prst="rect">
              <a:avLst/>
            </a:prstGeom>
            <a:grpFill/>
            <a:ln w="9525">
              <a:noFill/>
              <a:miter lim="800000"/>
              <a:headEnd/>
              <a:tailEnd/>
            </a:ln>
          </p:spPr>
          <p:txBody>
            <a:bodyPr/>
            <a:lstStyle/>
            <a:p>
              <a:pPr eaLnBrk="0" hangingPunct="0">
                <a:defRPr/>
              </a:pPr>
              <a:r>
                <a:rPr lang="en-US" sz="2000" dirty="0">
                  <a:solidFill>
                    <a:schemeClr val="bg1">
                      <a:lumMod val="50000"/>
                    </a:schemeClr>
                  </a:solidFill>
                  <a:ea typeface="Times New Roman" pitchFamily="18" charset="0"/>
                </a:rPr>
                <a:t>6</a:t>
              </a:r>
              <a:endParaRPr lang="en-US" sz="2000" dirty="0">
                <a:solidFill>
                  <a:schemeClr val="bg1">
                    <a:lumMod val="50000"/>
                  </a:schemeClr>
                </a:solidFill>
              </a:endParaRPr>
            </a:p>
          </p:txBody>
        </p:sp>
        <p:sp>
          <p:nvSpPr>
            <p:cNvPr id="15" name="Text Box 24"/>
            <p:cNvSpPr txBox="1">
              <a:spLocks noChangeArrowheads="1"/>
            </p:cNvSpPr>
            <p:nvPr/>
          </p:nvSpPr>
          <p:spPr bwMode="auto">
            <a:xfrm>
              <a:off x="3874" y="12492"/>
              <a:ext cx="396" cy="486"/>
            </a:xfrm>
            <a:prstGeom prst="rect">
              <a:avLst/>
            </a:prstGeom>
            <a:grpFill/>
            <a:ln w="9525">
              <a:noFill/>
              <a:miter lim="800000"/>
              <a:headEnd/>
              <a:tailEnd/>
            </a:ln>
          </p:spPr>
          <p:txBody>
            <a:bodyPr/>
            <a:lstStyle/>
            <a:p>
              <a:pPr eaLnBrk="0" hangingPunct="0">
                <a:defRPr/>
              </a:pPr>
              <a:r>
                <a:rPr lang="en-US" sz="2400" dirty="0">
                  <a:solidFill>
                    <a:schemeClr val="bg1">
                      <a:lumMod val="50000"/>
                    </a:schemeClr>
                  </a:solidFill>
                  <a:ea typeface="Times New Roman" pitchFamily="18" charset="0"/>
                </a:rPr>
                <a:t>8</a:t>
              </a:r>
              <a:endParaRPr lang="en-US" sz="2400" dirty="0">
                <a:solidFill>
                  <a:schemeClr val="bg1">
                    <a:lumMod val="50000"/>
                  </a:schemeClr>
                </a:solidFill>
              </a:endParaRPr>
            </a:p>
          </p:txBody>
        </p:sp>
        <p:sp>
          <p:nvSpPr>
            <p:cNvPr id="16" name="Text Box 23"/>
            <p:cNvSpPr txBox="1">
              <a:spLocks noChangeArrowheads="1"/>
            </p:cNvSpPr>
            <p:nvPr/>
          </p:nvSpPr>
          <p:spPr bwMode="auto">
            <a:xfrm>
              <a:off x="1269" y="8774"/>
              <a:ext cx="720" cy="360"/>
            </a:xfrm>
            <a:prstGeom prst="rect">
              <a:avLst/>
            </a:prstGeom>
            <a:grpFill/>
            <a:ln w="9525">
              <a:noFill/>
              <a:miter lim="800000"/>
              <a:headEnd/>
              <a:tailEnd/>
            </a:ln>
          </p:spPr>
          <p:txBody>
            <a:bodyPr/>
            <a:lstStyle/>
            <a:p>
              <a:pPr eaLnBrk="0" hangingPunct="0">
                <a:defRPr/>
              </a:pPr>
              <a:r>
                <a:rPr lang="en-US" sz="2400" i="1" dirty="0">
                  <a:solidFill>
                    <a:schemeClr val="bg1">
                      <a:lumMod val="50000"/>
                    </a:schemeClr>
                  </a:solidFill>
                  <a:ea typeface="Times New Roman" pitchFamily="18" charset="0"/>
                </a:rPr>
                <a:t>Y</a:t>
              </a:r>
              <a:r>
                <a:rPr lang="en-US" sz="2400" i="1" baseline="-30000" dirty="0">
                  <a:solidFill>
                    <a:schemeClr val="bg1">
                      <a:lumMod val="50000"/>
                    </a:schemeClr>
                  </a:solidFill>
                  <a:ea typeface="Times New Roman" pitchFamily="18" charset="0"/>
                </a:rPr>
                <a:t>1</a:t>
              </a:r>
              <a:endParaRPr lang="en-US" sz="2400" dirty="0">
                <a:solidFill>
                  <a:schemeClr val="bg1">
                    <a:lumMod val="50000"/>
                  </a:schemeClr>
                </a:solidFill>
              </a:endParaRPr>
            </a:p>
          </p:txBody>
        </p:sp>
        <p:sp>
          <p:nvSpPr>
            <p:cNvPr id="17" name="Text Box 22"/>
            <p:cNvSpPr txBox="1">
              <a:spLocks noChangeArrowheads="1"/>
            </p:cNvSpPr>
            <p:nvPr/>
          </p:nvSpPr>
          <p:spPr bwMode="auto">
            <a:xfrm>
              <a:off x="1080" y="11359"/>
              <a:ext cx="720" cy="541"/>
            </a:xfrm>
            <a:prstGeom prst="rect">
              <a:avLst/>
            </a:prstGeom>
            <a:grpFill/>
            <a:ln w="9525">
              <a:noFill/>
              <a:miter lim="800000"/>
              <a:headEnd/>
              <a:tailEnd/>
            </a:ln>
          </p:spPr>
          <p:txBody>
            <a:bodyPr/>
            <a:lstStyle/>
            <a:p>
              <a:pPr eaLnBrk="0" hangingPunct="0">
                <a:defRPr/>
              </a:pPr>
              <a:r>
                <a:rPr lang="en-US" sz="2800" dirty="0">
                  <a:solidFill>
                    <a:schemeClr val="bg1">
                      <a:lumMod val="50000"/>
                    </a:schemeClr>
                  </a:solidFill>
                  <a:ea typeface="Times New Roman" pitchFamily="18" charset="0"/>
                </a:rPr>
                <a:t>10</a:t>
              </a:r>
              <a:endParaRPr lang="en-US" sz="2800" dirty="0">
                <a:solidFill>
                  <a:schemeClr val="bg1">
                    <a:lumMod val="50000"/>
                  </a:schemeClr>
                </a:solidFill>
              </a:endParaRPr>
            </a:p>
          </p:txBody>
        </p:sp>
        <p:sp>
          <p:nvSpPr>
            <p:cNvPr id="18" name="Text Box 21"/>
            <p:cNvSpPr txBox="1">
              <a:spLocks noChangeArrowheads="1"/>
            </p:cNvSpPr>
            <p:nvPr/>
          </p:nvSpPr>
          <p:spPr bwMode="auto">
            <a:xfrm>
              <a:off x="1080" y="10819"/>
              <a:ext cx="720" cy="538"/>
            </a:xfrm>
            <a:prstGeom prst="rect">
              <a:avLst/>
            </a:prstGeom>
            <a:grpFill/>
            <a:ln w="9525">
              <a:noFill/>
              <a:miter lim="800000"/>
              <a:headEnd/>
              <a:tailEnd/>
            </a:ln>
          </p:spPr>
          <p:txBody>
            <a:bodyPr/>
            <a:lstStyle/>
            <a:p>
              <a:pPr eaLnBrk="0" hangingPunct="0">
                <a:defRPr/>
              </a:pPr>
              <a:r>
                <a:rPr lang="en-US" sz="2400" b="1" dirty="0">
                  <a:solidFill>
                    <a:schemeClr val="bg1">
                      <a:lumMod val="50000"/>
                    </a:schemeClr>
                  </a:solidFill>
                  <a:ea typeface="Times New Roman" pitchFamily="18" charset="0"/>
                </a:rPr>
                <a:t>20</a:t>
              </a:r>
              <a:endParaRPr lang="en-US" sz="2400" b="1" dirty="0">
                <a:solidFill>
                  <a:schemeClr val="bg1">
                    <a:lumMod val="50000"/>
                  </a:schemeClr>
                </a:solidFill>
              </a:endParaRPr>
            </a:p>
          </p:txBody>
        </p:sp>
        <p:sp>
          <p:nvSpPr>
            <p:cNvPr id="19" name="Text Box 20"/>
            <p:cNvSpPr txBox="1">
              <a:spLocks noChangeArrowheads="1"/>
            </p:cNvSpPr>
            <p:nvPr/>
          </p:nvSpPr>
          <p:spPr bwMode="auto">
            <a:xfrm>
              <a:off x="1080" y="10099"/>
              <a:ext cx="720" cy="538"/>
            </a:xfrm>
            <a:prstGeom prst="rect">
              <a:avLst/>
            </a:prstGeom>
            <a:grpFill/>
            <a:ln w="9525">
              <a:noFill/>
              <a:miter lim="800000"/>
              <a:headEnd/>
              <a:tailEnd/>
            </a:ln>
          </p:spPr>
          <p:txBody>
            <a:bodyPr/>
            <a:lstStyle/>
            <a:p>
              <a:pPr eaLnBrk="0" hangingPunct="0">
                <a:defRPr/>
              </a:pPr>
              <a:r>
                <a:rPr lang="en-US" sz="2000" b="1" dirty="0">
                  <a:solidFill>
                    <a:schemeClr val="bg1">
                      <a:lumMod val="50000"/>
                    </a:schemeClr>
                  </a:solidFill>
                  <a:ea typeface="Times New Roman" pitchFamily="18" charset="0"/>
                </a:rPr>
                <a:t>30</a:t>
              </a:r>
              <a:endParaRPr lang="en-US" sz="2000" b="1" dirty="0">
                <a:solidFill>
                  <a:schemeClr val="bg1">
                    <a:lumMod val="50000"/>
                  </a:schemeClr>
                </a:solidFill>
              </a:endParaRPr>
            </a:p>
          </p:txBody>
        </p:sp>
        <p:sp>
          <p:nvSpPr>
            <p:cNvPr id="20" name="Text Box 19"/>
            <p:cNvSpPr txBox="1">
              <a:spLocks noChangeArrowheads="1"/>
            </p:cNvSpPr>
            <p:nvPr/>
          </p:nvSpPr>
          <p:spPr bwMode="auto">
            <a:xfrm>
              <a:off x="1260" y="9379"/>
              <a:ext cx="539" cy="539"/>
            </a:xfrm>
            <a:prstGeom prst="rect">
              <a:avLst/>
            </a:prstGeom>
            <a:grpFill/>
            <a:ln w="9525">
              <a:noFill/>
              <a:miter lim="800000"/>
              <a:headEnd/>
              <a:tailEnd/>
            </a:ln>
          </p:spPr>
          <p:txBody>
            <a:bodyPr/>
            <a:lstStyle/>
            <a:p>
              <a:pPr eaLnBrk="0" hangingPunct="0">
                <a:defRPr/>
              </a:pPr>
              <a:r>
                <a:rPr lang="en-US" sz="2000" b="1" dirty="0">
                  <a:solidFill>
                    <a:schemeClr val="bg1">
                      <a:lumMod val="50000"/>
                    </a:schemeClr>
                  </a:solidFill>
                  <a:ea typeface="Times New Roman" pitchFamily="18" charset="0"/>
                </a:rPr>
                <a:t>40</a:t>
              </a:r>
              <a:endParaRPr lang="en-US" sz="2000" b="1" dirty="0">
                <a:solidFill>
                  <a:schemeClr val="bg1">
                    <a:lumMod val="50000"/>
                  </a:schemeClr>
                </a:solidFill>
              </a:endParaRPr>
            </a:p>
          </p:txBody>
        </p:sp>
        <p:sp>
          <p:nvSpPr>
            <p:cNvPr id="20503" name="Text Box 18"/>
            <p:cNvSpPr txBox="1">
              <a:spLocks noChangeArrowheads="1"/>
            </p:cNvSpPr>
            <p:nvPr/>
          </p:nvSpPr>
          <p:spPr bwMode="auto">
            <a:xfrm>
              <a:off x="3093" y="13484"/>
              <a:ext cx="4860" cy="359"/>
            </a:xfrm>
            <a:prstGeom prst="rect">
              <a:avLst/>
            </a:prstGeom>
            <a:grpFill/>
            <a:ln w="9525">
              <a:noFill/>
              <a:miter lim="800000"/>
              <a:headEnd/>
              <a:tailEnd/>
            </a:ln>
          </p:spPr>
          <p:txBody>
            <a:bodyPr/>
            <a:lstStyle/>
            <a:p>
              <a:pPr algn="ctr" eaLnBrk="0" hangingPunct="0"/>
              <a:r>
                <a:rPr lang="ar-SA" sz="1400" b="1" dirty="0">
                  <a:solidFill>
                    <a:srgbClr val="003333"/>
                  </a:solidFill>
                  <a:cs typeface="Times New Roman" pitchFamily="18" charset="0"/>
                </a:rPr>
                <a:t>شكل رقم </a:t>
              </a:r>
              <a:r>
                <a:rPr lang="ar-SA" sz="1400" b="1" dirty="0" smtClean="0">
                  <a:solidFill>
                    <a:srgbClr val="003333"/>
                  </a:solidFill>
                  <a:cs typeface="Times New Roman" pitchFamily="18" charset="0"/>
                </a:rPr>
                <a:t>(</a:t>
              </a:r>
              <a:r>
                <a:rPr lang="en-US" sz="1400" b="1" dirty="0" smtClean="0">
                  <a:solidFill>
                    <a:srgbClr val="003333"/>
                  </a:solidFill>
                  <a:cs typeface="Times New Roman" pitchFamily="18" charset="0"/>
                </a:rPr>
                <a:t>10-1</a:t>
              </a:r>
              <a:r>
                <a:rPr lang="ar-SA" sz="1400" b="1" dirty="0" smtClean="0">
                  <a:solidFill>
                    <a:srgbClr val="003333"/>
                  </a:solidFill>
                  <a:cs typeface="Times New Roman" pitchFamily="18" charset="0"/>
                </a:rPr>
                <a:t>) </a:t>
              </a:r>
              <a:r>
                <a:rPr lang="ar-SA" sz="1400" b="1" dirty="0">
                  <a:solidFill>
                    <a:srgbClr val="003333"/>
                  </a:solidFill>
                  <a:cs typeface="Times New Roman" pitchFamily="18" charset="0"/>
                </a:rPr>
                <a:t>دوال إنتاج ذات مستوى ناتج مختلف</a:t>
              </a:r>
              <a:endParaRPr lang="ar-SA" sz="1400" dirty="0">
                <a:solidFill>
                  <a:srgbClr val="003333"/>
                </a:solidFill>
              </a:endParaRPr>
            </a:p>
          </p:txBody>
        </p:sp>
        <p:sp>
          <p:nvSpPr>
            <p:cNvPr id="20504" name="Arc 17"/>
            <p:cNvSpPr>
              <a:spLocks/>
            </p:cNvSpPr>
            <p:nvPr/>
          </p:nvSpPr>
          <p:spPr bwMode="auto">
            <a:xfrm flipH="1">
              <a:off x="1799" y="10460"/>
              <a:ext cx="3213" cy="1980"/>
            </a:xfrm>
            <a:custGeom>
              <a:avLst/>
              <a:gdLst>
                <a:gd name="T0" fmla="*/ 0 w 25700"/>
                <a:gd name="T1" fmla="*/ 0 h 21600"/>
                <a:gd name="T2" fmla="*/ 0 w 25700"/>
                <a:gd name="T3" fmla="*/ 0 h 21600"/>
                <a:gd name="T4" fmla="*/ 0 w 25700"/>
                <a:gd name="T5" fmla="*/ 0 h 21600"/>
                <a:gd name="T6" fmla="*/ 0 60000 65536"/>
                <a:gd name="T7" fmla="*/ 0 60000 65536"/>
                <a:gd name="T8" fmla="*/ 0 60000 65536"/>
                <a:gd name="T9" fmla="*/ 0 w 25700"/>
                <a:gd name="T10" fmla="*/ 0 h 21600"/>
                <a:gd name="T11" fmla="*/ 25700 w 25700"/>
                <a:gd name="T12" fmla="*/ 21600 h 21600"/>
              </a:gdLst>
              <a:ahLst/>
              <a:cxnLst>
                <a:cxn ang="T6">
                  <a:pos x="T0" y="T1"/>
                </a:cxn>
                <a:cxn ang="T7">
                  <a:pos x="T2" y="T3"/>
                </a:cxn>
                <a:cxn ang="T8">
                  <a:pos x="T4" y="T5"/>
                </a:cxn>
              </a:cxnLst>
              <a:rect l="T9" t="T10" r="T11" b="T12"/>
              <a:pathLst>
                <a:path w="25700" h="21600" fill="none" extrusionOk="0">
                  <a:moveTo>
                    <a:pt x="-1" y="392"/>
                  </a:moveTo>
                  <a:cubicBezTo>
                    <a:pt x="1350" y="131"/>
                    <a:pt x="2723" y="-1"/>
                    <a:pt x="4100" y="0"/>
                  </a:cubicBezTo>
                  <a:cubicBezTo>
                    <a:pt x="16029" y="0"/>
                    <a:pt x="25700" y="9670"/>
                    <a:pt x="25700" y="21600"/>
                  </a:cubicBezTo>
                </a:path>
                <a:path w="25700" h="21600" stroke="0" extrusionOk="0">
                  <a:moveTo>
                    <a:pt x="-1" y="392"/>
                  </a:moveTo>
                  <a:cubicBezTo>
                    <a:pt x="1350" y="131"/>
                    <a:pt x="2723" y="-1"/>
                    <a:pt x="4100" y="0"/>
                  </a:cubicBezTo>
                  <a:cubicBezTo>
                    <a:pt x="16029" y="0"/>
                    <a:pt x="25700" y="9670"/>
                    <a:pt x="25700" y="21600"/>
                  </a:cubicBezTo>
                  <a:lnTo>
                    <a:pt x="4100" y="21600"/>
                  </a:lnTo>
                  <a:close/>
                </a:path>
              </a:pathLst>
            </a:custGeom>
            <a:grpFill/>
            <a:ln w="28575">
              <a:solidFill>
                <a:srgbClr val="800000"/>
              </a:solidFill>
              <a:prstDash val="sysDot"/>
              <a:round/>
              <a:headEnd type="oval" w="med" len="med"/>
              <a:tailEnd type="oval" w="med" len="med"/>
            </a:ln>
          </p:spPr>
          <p:txBody>
            <a:bodyPr/>
            <a:lstStyle/>
            <a:p>
              <a:endParaRPr lang="ar-YE"/>
            </a:p>
          </p:txBody>
        </p:sp>
        <p:sp>
          <p:nvSpPr>
            <p:cNvPr id="20505" name="Arc 16"/>
            <p:cNvSpPr>
              <a:spLocks/>
            </p:cNvSpPr>
            <p:nvPr/>
          </p:nvSpPr>
          <p:spPr bwMode="auto">
            <a:xfrm flipH="1">
              <a:off x="6300" y="9919"/>
              <a:ext cx="2967" cy="2520"/>
            </a:xfrm>
            <a:custGeom>
              <a:avLst/>
              <a:gdLst>
                <a:gd name="T0" fmla="*/ 0 w 25434"/>
                <a:gd name="T1" fmla="*/ 0 h 21600"/>
                <a:gd name="T2" fmla="*/ 0 w 25434"/>
                <a:gd name="T3" fmla="*/ 0 h 21600"/>
                <a:gd name="T4" fmla="*/ 0 w 25434"/>
                <a:gd name="T5" fmla="*/ 0 h 21600"/>
                <a:gd name="T6" fmla="*/ 0 60000 65536"/>
                <a:gd name="T7" fmla="*/ 0 60000 65536"/>
                <a:gd name="T8" fmla="*/ 0 60000 65536"/>
                <a:gd name="T9" fmla="*/ 0 w 25434"/>
                <a:gd name="T10" fmla="*/ 0 h 21600"/>
                <a:gd name="T11" fmla="*/ 25434 w 25434"/>
                <a:gd name="T12" fmla="*/ 21600 h 21600"/>
              </a:gdLst>
              <a:ahLst/>
              <a:cxnLst>
                <a:cxn ang="T6">
                  <a:pos x="T0" y="T1"/>
                </a:cxn>
                <a:cxn ang="T7">
                  <a:pos x="T2" y="T3"/>
                </a:cxn>
                <a:cxn ang="T8">
                  <a:pos x="T4" y="T5"/>
                </a:cxn>
              </a:cxnLst>
              <a:rect l="T9" t="T10" r="T11" b="T12"/>
              <a:pathLst>
                <a:path w="25434" h="21600" fill="none" extrusionOk="0">
                  <a:moveTo>
                    <a:pt x="-1" y="342"/>
                  </a:moveTo>
                  <a:cubicBezTo>
                    <a:pt x="1265" y="114"/>
                    <a:pt x="2548" y="-1"/>
                    <a:pt x="3834" y="0"/>
                  </a:cubicBezTo>
                  <a:cubicBezTo>
                    <a:pt x="15763" y="0"/>
                    <a:pt x="25434" y="9670"/>
                    <a:pt x="25434" y="21600"/>
                  </a:cubicBezTo>
                </a:path>
                <a:path w="25434" h="21600" stroke="0" extrusionOk="0">
                  <a:moveTo>
                    <a:pt x="-1" y="342"/>
                  </a:moveTo>
                  <a:cubicBezTo>
                    <a:pt x="1265" y="114"/>
                    <a:pt x="2548" y="-1"/>
                    <a:pt x="3834" y="0"/>
                  </a:cubicBezTo>
                  <a:cubicBezTo>
                    <a:pt x="15763" y="0"/>
                    <a:pt x="25434" y="9670"/>
                    <a:pt x="25434" y="21600"/>
                  </a:cubicBezTo>
                  <a:lnTo>
                    <a:pt x="3834" y="21600"/>
                  </a:lnTo>
                  <a:close/>
                </a:path>
              </a:pathLst>
            </a:custGeom>
            <a:grpFill/>
            <a:ln w="28575" cap="rnd">
              <a:solidFill>
                <a:srgbClr val="000080"/>
              </a:solidFill>
              <a:prstDash val="sysDot"/>
              <a:round/>
              <a:headEnd type="oval" w="med" len="med"/>
              <a:tailEnd type="oval" w="med" len="med"/>
            </a:ln>
          </p:spPr>
          <p:txBody>
            <a:bodyPr/>
            <a:lstStyle/>
            <a:p>
              <a:endParaRPr lang="ar-YE"/>
            </a:p>
          </p:txBody>
        </p:sp>
        <p:sp>
          <p:nvSpPr>
            <p:cNvPr id="20506" name="Line 15"/>
            <p:cNvSpPr>
              <a:spLocks noChangeShapeType="1"/>
            </p:cNvSpPr>
            <p:nvPr/>
          </p:nvSpPr>
          <p:spPr bwMode="auto">
            <a:xfrm>
              <a:off x="6300" y="9199"/>
              <a:ext cx="18" cy="3284"/>
            </a:xfrm>
            <a:prstGeom prst="line">
              <a:avLst/>
            </a:prstGeom>
            <a:grpFill/>
            <a:ln w="12700">
              <a:solidFill>
                <a:srgbClr val="000000"/>
              </a:solidFill>
              <a:round/>
              <a:headEnd type="triangle" w="med" len="med"/>
              <a:tailEnd/>
            </a:ln>
          </p:spPr>
          <p:txBody>
            <a:bodyPr/>
            <a:lstStyle/>
            <a:p>
              <a:endParaRPr lang="ar-SA"/>
            </a:p>
          </p:txBody>
        </p:sp>
        <p:sp>
          <p:nvSpPr>
            <p:cNvPr id="20507" name="Line 14"/>
            <p:cNvSpPr>
              <a:spLocks noChangeShapeType="1"/>
            </p:cNvSpPr>
            <p:nvPr/>
          </p:nvSpPr>
          <p:spPr bwMode="auto">
            <a:xfrm>
              <a:off x="6318" y="12439"/>
              <a:ext cx="3222" cy="1"/>
            </a:xfrm>
            <a:prstGeom prst="line">
              <a:avLst/>
            </a:prstGeom>
            <a:grpFill/>
            <a:ln w="12700">
              <a:solidFill>
                <a:srgbClr val="000000"/>
              </a:solidFill>
              <a:round/>
              <a:headEnd/>
              <a:tailEnd type="triangle" w="med" len="med"/>
            </a:ln>
          </p:spPr>
          <p:txBody>
            <a:bodyPr/>
            <a:lstStyle/>
            <a:p>
              <a:endParaRPr lang="ar-SA"/>
            </a:p>
          </p:txBody>
        </p:sp>
        <p:sp>
          <p:nvSpPr>
            <p:cNvPr id="20508" name="Text Box 13"/>
            <p:cNvSpPr txBox="1">
              <a:spLocks noChangeArrowheads="1"/>
            </p:cNvSpPr>
            <p:nvPr/>
          </p:nvSpPr>
          <p:spPr bwMode="auto">
            <a:xfrm>
              <a:off x="5760" y="9491"/>
              <a:ext cx="558" cy="428"/>
            </a:xfrm>
            <a:prstGeom prst="rect">
              <a:avLst/>
            </a:prstGeom>
            <a:grpFill/>
            <a:ln w="9525">
              <a:noFill/>
              <a:miter lim="800000"/>
              <a:headEnd/>
              <a:tailEnd/>
            </a:ln>
          </p:spPr>
          <p:txBody>
            <a:bodyPr/>
            <a:lstStyle/>
            <a:p>
              <a:pPr eaLnBrk="0" hangingPunct="0"/>
              <a:endParaRPr lang="en-US"/>
            </a:p>
          </p:txBody>
        </p:sp>
        <p:sp>
          <p:nvSpPr>
            <p:cNvPr id="20509" name="Text Box 12"/>
            <p:cNvSpPr txBox="1">
              <a:spLocks noChangeArrowheads="1"/>
            </p:cNvSpPr>
            <p:nvPr/>
          </p:nvSpPr>
          <p:spPr bwMode="auto">
            <a:xfrm>
              <a:off x="5656" y="10054"/>
              <a:ext cx="662" cy="405"/>
            </a:xfrm>
            <a:prstGeom prst="rect">
              <a:avLst/>
            </a:prstGeom>
            <a:grpFill/>
            <a:ln w="9525">
              <a:noFill/>
              <a:miter lim="800000"/>
              <a:headEnd/>
              <a:tailEnd/>
            </a:ln>
          </p:spPr>
          <p:txBody>
            <a:bodyPr/>
            <a:lstStyle/>
            <a:p>
              <a:pPr eaLnBrk="0" hangingPunct="0"/>
              <a:r>
                <a:rPr lang="en-US" sz="2400" dirty="0">
                  <a:solidFill>
                    <a:srgbClr val="002060"/>
                  </a:solidFill>
                  <a:cs typeface="Times New Roman" pitchFamily="18" charset="0"/>
                </a:rPr>
                <a:t>40</a:t>
              </a:r>
              <a:endParaRPr lang="en-US" sz="2400" dirty="0">
                <a:solidFill>
                  <a:srgbClr val="002060"/>
                </a:solidFill>
              </a:endParaRPr>
            </a:p>
          </p:txBody>
        </p:sp>
        <p:sp>
          <p:nvSpPr>
            <p:cNvPr id="20510" name="Text Box 11"/>
            <p:cNvSpPr txBox="1">
              <a:spLocks noChangeArrowheads="1"/>
            </p:cNvSpPr>
            <p:nvPr/>
          </p:nvSpPr>
          <p:spPr bwMode="auto">
            <a:xfrm>
              <a:off x="5656" y="10594"/>
              <a:ext cx="644" cy="405"/>
            </a:xfrm>
            <a:prstGeom prst="rect">
              <a:avLst/>
            </a:prstGeom>
            <a:grpFill/>
            <a:ln w="9525">
              <a:noFill/>
              <a:miter lim="800000"/>
              <a:headEnd/>
              <a:tailEnd/>
            </a:ln>
          </p:spPr>
          <p:txBody>
            <a:bodyPr/>
            <a:lstStyle/>
            <a:p>
              <a:pPr eaLnBrk="0" hangingPunct="0"/>
              <a:r>
                <a:rPr lang="en-US" sz="2400" dirty="0">
                  <a:solidFill>
                    <a:srgbClr val="002060"/>
                  </a:solidFill>
                  <a:cs typeface="Times New Roman" pitchFamily="18" charset="0"/>
                </a:rPr>
                <a:t>30</a:t>
              </a:r>
              <a:endParaRPr lang="en-US" sz="2400" dirty="0">
                <a:solidFill>
                  <a:srgbClr val="002060"/>
                </a:solidFill>
              </a:endParaRPr>
            </a:p>
          </p:txBody>
        </p:sp>
        <p:sp>
          <p:nvSpPr>
            <p:cNvPr id="20511" name="Text Box 10"/>
            <p:cNvSpPr txBox="1">
              <a:spLocks noChangeArrowheads="1"/>
            </p:cNvSpPr>
            <p:nvPr/>
          </p:nvSpPr>
          <p:spPr bwMode="auto">
            <a:xfrm>
              <a:off x="5561" y="10999"/>
              <a:ext cx="759" cy="405"/>
            </a:xfrm>
            <a:prstGeom prst="rect">
              <a:avLst/>
            </a:prstGeom>
            <a:grpFill/>
            <a:ln w="9525">
              <a:noFill/>
              <a:miter lim="800000"/>
              <a:headEnd/>
              <a:tailEnd/>
            </a:ln>
          </p:spPr>
          <p:txBody>
            <a:bodyPr/>
            <a:lstStyle/>
            <a:p>
              <a:pPr eaLnBrk="0" hangingPunct="0"/>
              <a:r>
                <a:rPr lang="en-US" sz="2400" dirty="0" smtClean="0">
                  <a:solidFill>
                    <a:srgbClr val="002060"/>
                  </a:solidFill>
                  <a:cs typeface="Times New Roman" pitchFamily="18" charset="0"/>
                </a:rPr>
                <a:t>2 0</a:t>
              </a:r>
              <a:endParaRPr lang="en-US" sz="2400" dirty="0">
                <a:solidFill>
                  <a:srgbClr val="002060"/>
                </a:solidFill>
              </a:endParaRPr>
            </a:p>
          </p:txBody>
        </p:sp>
        <p:sp>
          <p:nvSpPr>
            <p:cNvPr id="20512" name="Text Box 9"/>
            <p:cNvSpPr txBox="1">
              <a:spLocks noChangeArrowheads="1"/>
            </p:cNvSpPr>
            <p:nvPr/>
          </p:nvSpPr>
          <p:spPr bwMode="auto">
            <a:xfrm>
              <a:off x="5561" y="11539"/>
              <a:ext cx="757" cy="405"/>
            </a:xfrm>
            <a:prstGeom prst="rect">
              <a:avLst/>
            </a:prstGeom>
            <a:grpFill/>
            <a:ln w="9525">
              <a:noFill/>
              <a:miter lim="800000"/>
              <a:headEnd/>
              <a:tailEnd/>
            </a:ln>
          </p:spPr>
          <p:txBody>
            <a:bodyPr/>
            <a:lstStyle/>
            <a:p>
              <a:pPr eaLnBrk="0" hangingPunct="0"/>
              <a:r>
                <a:rPr lang="en-US" sz="2400" dirty="0">
                  <a:solidFill>
                    <a:srgbClr val="002060"/>
                  </a:solidFill>
                  <a:cs typeface="Times New Roman" pitchFamily="18" charset="0"/>
                </a:rPr>
                <a:t>10</a:t>
              </a:r>
              <a:endParaRPr lang="en-US" sz="2400" dirty="0">
                <a:solidFill>
                  <a:srgbClr val="002060"/>
                </a:solidFill>
              </a:endParaRPr>
            </a:p>
          </p:txBody>
        </p:sp>
        <p:sp>
          <p:nvSpPr>
            <p:cNvPr id="20513" name="Text Box 8"/>
            <p:cNvSpPr txBox="1">
              <a:spLocks noChangeArrowheads="1"/>
            </p:cNvSpPr>
            <p:nvPr/>
          </p:nvSpPr>
          <p:spPr bwMode="auto">
            <a:xfrm>
              <a:off x="6558" y="12439"/>
              <a:ext cx="360" cy="405"/>
            </a:xfrm>
            <a:prstGeom prst="rect">
              <a:avLst/>
            </a:prstGeom>
            <a:grpFill/>
            <a:ln w="9525">
              <a:noFill/>
              <a:miter lim="800000"/>
              <a:headEnd/>
              <a:tailEnd/>
            </a:ln>
          </p:spPr>
          <p:txBody>
            <a:bodyPr/>
            <a:lstStyle/>
            <a:p>
              <a:pPr eaLnBrk="0" hangingPunct="0"/>
              <a:r>
                <a:rPr lang="en-US" sz="2000">
                  <a:solidFill>
                    <a:srgbClr val="002060"/>
                  </a:solidFill>
                  <a:cs typeface="Times New Roman" pitchFamily="18" charset="0"/>
                </a:rPr>
                <a:t>2</a:t>
              </a:r>
              <a:endParaRPr lang="en-US" sz="2000">
                <a:solidFill>
                  <a:srgbClr val="002060"/>
                </a:solidFill>
              </a:endParaRPr>
            </a:p>
          </p:txBody>
        </p:sp>
        <p:sp>
          <p:nvSpPr>
            <p:cNvPr id="20514" name="Text Box 7"/>
            <p:cNvSpPr txBox="1">
              <a:spLocks noChangeArrowheads="1"/>
            </p:cNvSpPr>
            <p:nvPr/>
          </p:nvSpPr>
          <p:spPr bwMode="auto">
            <a:xfrm>
              <a:off x="7200" y="12439"/>
              <a:ext cx="360" cy="405"/>
            </a:xfrm>
            <a:prstGeom prst="rect">
              <a:avLst/>
            </a:prstGeom>
            <a:grpFill/>
            <a:ln w="9525">
              <a:noFill/>
              <a:miter lim="800000"/>
              <a:headEnd/>
              <a:tailEnd/>
            </a:ln>
          </p:spPr>
          <p:txBody>
            <a:bodyPr/>
            <a:lstStyle/>
            <a:p>
              <a:pPr eaLnBrk="0" hangingPunct="0"/>
              <a:r>
                <a:rPr lang="en-US">
                  <a:solidFill>
                    <a:srgbClr val="002060"/>
                  </a:solidFill>
                  <a:cs typeface="Times New Roman" pitchFamily="18" charset="0"/>
                </a:rPr>
                <a:t>4</a:t>
              </a:r>
              <a:endParaRPr lang="en-US">
                <a:solidFill>
                  <a:srgbClr val="002060"/>
                </a:solidFill>
              </a:endParaRPr>
            </a:p>
          </p:txBody>
        </p:sp>
        <p:sp>
          <p:nvSpPr>
            <p:cNvPr id="20515" name="Text Box 6"/>
            <p:cNvSpPr txBox="1">
              <a:spLocks noChangeArrowheads="1"/>
            </p:cNvSpPr>
            <p:nvPr/>
          </p:nvSpPr>
          <p:spPr bwMode="auto">
            <a:xfrm>
              <a:off x="7680" y="12492"/>
              <a:ext cx="316" cy="352"/>
            </a:xfrm>
            <a:prstGeom prst="rect">
              <a:avLst/>
            </a:prstGeom>
            <a:grpFill/>
            <a:ln w="9525">
              <a:noFill/>
              <a:miter lim="800000"/>
              <a:headEnd/>
              <a:tailEnd/>
            </a:ln>
          </p:spPr>
          <p:txBody>
            <a:bodyPr/>
            <a:lstStyle/>
            <a:p>
              <a:pPr eaLnBrk="0" hangingPunct="0"/>
              <a:r>
                <a:rPr lang="en-US">
                  <a:solidFill>
                    <a:srgbClr val="002060"/>
                  </a:solidFill>
                  <a:cs typeface="Times New Roman" pitchFamily="18" charset="0"/>
                </a:rPr>
                <a:t>6</a:t>
              </a:r>
              <a:endParaRPr lang="en-US">
                <a:solidFill>
                  <a:srgbClr val="002060"/>
                </a:solidFill>
              </a:endParaRPr>
            </a:p>
          </p:txBody>
        </p:sp>
        <p:sp>
          <p:nvSpPr>
            <p:cNvPr id="20516" name="Text Box 5"/>
            <p:cNvSpPr txBox="1">
              <a:spLocks noChangeArrowheads="1"/>
            </p:cNvSpPr>
            <p:nvPr/>
          </p:nvSpPr>
          <p:spPr bwMode="auto">
            <a:xfrm>
              <a:off x="8160" y="12426"/>
              <a:ext cx="480" cy="418"/>
            </a:xfrm>
            <a:prstGeom prst="rect">
              <a:avLst/>
            </a:prstGeom>
            <a:grpFill/>
            <a:ln w="9525">
              <a:noFill/>
              <a:miter lim="800000"/>
              <a:headEnd/>
              <a:tailEnd/>
            </a:ln>
          </p:spPr>
          <p:txBody>
            <a:bodyPr/>
            <a:lstStyle/>
            <a:p>
              <a:pPr eaLnBrk="0" hangingPunct="0"/>
              <a:r>
                <a:rPr lang="en-US">
                  <a:solidFill>
                    <a:srgbClr val="002060"/>
                  </a:solidFill>
                  <a:cs typeface="Times New Roman" pitchFamily="18" charset="0"/>
                </a:rPr>
                <a:t>8</a:t>
              </a:r>
              <a:endParaRPr lang="en-US">
                <a:solidFill>
                  <a:srgbClr val="002060"/>
                </a:solidFill>
              </a:endParaRPr>
            </a:p>
          </p:txBody>
        </p:sp>
        <p:sp>
          <p:nvSpPr>
            <p:cNvPr id="20517" name="Text Box 4"/>
            <p:cNvSpPr txBox="1">
              <a:spLocks noChangeArrowheads="1"/>
            </p:cNvSpPr>
            <p:nvPr/>
          </p:nvSpPr>
          <p:spPr bwMode="auto">
            <a:xfrm>
              <a:off x="8008" y="9200"/>
              <a:ext cx="480" cy="539"/>
            </a:xfrm>
            <a:prstGeom prst="rect">
              <a:avLst/>
            </a:prstGeom>
            <a:grpFill/>
            <a:ln w="9525">
              <a:noFill/>
              <a:miter lim="800000"/>
              <a:headEnd/>
              <a:tailEnd/>
            </a:ln>
          </p:spPr>
          <p:txBody>
            <a:bodyPr/>
            <a:lstStyle/>
            <a:p>
              <a:pPr eaLnBrk="0" hangingPunct="0"/>
              <a:r>
                <a:rPr lang="en-US" b="1">
                  <a:solidFill>
                    <a:srgbClr val="002060"/>
                  </a:solidFill>
                  <a:cs typeface="Times New Roman" pitchFamily="18" charset="0"/>
                </a:rPr>
                <a:t>A</a:t>
              </a:r>
              <a:endParaRPr lang="en-US">
                <a:solidFill>
                  <a:srgbClr val="002060"/>
                </a:solidFill>
              </a:endParaRPr>
            </a:p>
          </p:txBody>
        </p:sp>
      </p:gr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9000"/>
            <a:lum/>
          </a:blip>
          <a:srcRect/>
          <a:tile tx="0" ty="0" sx="100000" sy="100000" flip="none" algn="tl"/>
        </a:blipFill>
        <a:effectLst/>
      </p:bgPr>
    </p:bg>
    <p:spTree>
      <p:nvGrpSpPr>
        <p:cNvPr id="1" name=""/>
        <p:cNvGrpSpPr/>
        <p:nvPr/>
      </p:nvGrpSpPr>
      <p:grpSpPr>
        <a:xfrm>
          <a:off x="0" y="0"/>
          <a:ext cx="0" cy="0"/>
          <a:chOff x="0" y="0"/>
          <a:chExt cx="0" cy="0"/>
        </a:xfrm>
      </p:grpSpPr>
      <p:sp>
        <p:nvSpPr>
          <p:cNvPr id="310275" name="Rectangle 3"/>
          <p:cNvSpPr>
            <a:spLocks noGrp="1" noChangeArrowheads="1"/>
          </p:cNvSpPr>
          <p:nvPr>
            <p:ph type="body" idx="4294967295"/>
          </p:nvPr>
        </p:nvSpPr>
        <p:spPr>
          <a:xfrm>
            <a:off x="381000" y="990601"/>
            <a:ext cx="8458200" cy="5105400"/>
          </a:xfrm>
          <a:solidFill>
            <a:srgbClr val="FFDC6D">
              <a:alpha val="64000"/>
            </a:srgbClr>
          </a:solidFill>
          <a:ln>
            <a:noFill/>
          </a:ln>
        </p:spPr>
        <p:txBody>
          <a:bodyPr>
            <a:normAutofit lnSpcReduction="10000"/>
          </a:bodyPr>
          <a:lstStyle/>
          <a:p>
            <a:pPr marL="0" algn="justLow" eaLnBrk="1" hangingPunct="1">
              <a:lnSpc>
                <a:spcPct val="150000"/>
              </a:lnSpc>
              <a:buFontTx/>
              <a:buNone/>
              <a:defRPr/>
            </a:pPr>
            <a:r>
              <a:rPr lang="ar-SA" sz="2000" b="1" dirty="0" smtClean="0">
                <a:latin typeface="Times New Roman" pitchFamily="18" charset="0"/>
                <a:cs typeface="Times New Roman" pitchFamily="18" charset="0"/>
              </a:rPr>
              <a:t>ويتضح من الشكل رقم (</a:t>
            </a:r>
            <a:r>
              <a:rPr lang="en-US" sz="2000" b="1" dirty="0" smtClean="0">
                <a:latin typeface="Times New Roman" pitchFamily="18" charset="0"/>
                <a:cs typeface="Times New Roman" pitchFamily="18" charset="0"/>
              </a:rPr>
              <a:t>10-1</a:t>
            </a:r>
            <a:r>
              <a:rPr lang="ar-SA" sz="2000" b="1" dirty="0" smtClean="0">
                <a:latin typeface="Times New Roman" pitchFamily="18" charset="0"/>
                <a:cs typeface="Times New Roman" pitchFamily="18" charset="0"/>
              </a:rPr>
              <a:t>) أن منحنى الإمكانيات الإنتاجية يعكس وضع دالة الإنتاج إذ يتأثر منحنى الإمكانيات الإنتاجية بما تتأثر به دوال الإنتاج، فتغير التقنية يؤدي إلى إنتقال دالة الإنتاج ومن ثم منحنى الإمكانيات الإنتاجية. فمنحنى الإمكانيات الإنتاجية الأعلى في الشكل أعلاه يعكس دالة الإنتاج الأعلى الموضحة في الشكل </a:t>
            </a:r>
            <a:r>
              <a:rPr lang="en-US" sz="2000" b="1" i="1" dirty="0" smtClean="0">
                <a:latin typeface="Times New Roman" pitchFamily="18" charset="0"/>
                <a:cs typeface="Times New Roman" pitchFamily="18" charset="0"/>
              </a:rPr>
              <a:t>A</a:t>
            </a:r>
            <a:r>
              <a:rPr lang="ar-SA" sz="2000" b="1" dirty="0" smtClean="0">
                <a:latin typeface="Times New Roman" pitchFamily="18" charset="0"/>
                <a:cs typeface="Times New Roman" pitchFamily="18" charset="0"/>
              </a:rPr>
              <a:t>.</a:t>
            </a:r>
          </a:p>
          <a:p>
            <a:pPr marL="0" algn="justLow" eaLnBrk="1" hangingPunct="1">
              <a:lnSpc>
                <a:spcPct val="150000"/>
              </a:lnSpc>
              <a:buFontTx/>
              <a:buNone/>
              <a:defRPr/>
            </a:pPr>
            <a:r>
              <a:rPr lang="ar-SA" sz="2000" b="1" dirty="0" smtClean="0">
                <a:latin typeface="Times New Roman" pitchFamily="18" charset="0"/>
                <a:cs typeface="Times New Roman" pitchFamily="18" charset="0"/>
              </a:rPr>
              <a:t>هذا وتجدر الإشارة إلى أن منحنى الإمكانيات الإنتاجية يوضح كافة التوليفات من الناتجين عند توفر قدر معين من المورد، فإذا تغير هذا القدر المتاح من المورد فإنه يتغير منحنى الإمكانيات الإنتاجية كما هو موضح بالشكل أعلاه. حيث أن منحنى الإمكانيات الإنتاجية الأعلى والأبعد من نقطة الأصل يوضح مستوى مختلف من كمية المورد </a:t>
            </a:r>
            <a:r>
              <a:rPr lang="en-US" sz="2000" b="1" i="1" dirty="0" smtClean="0">
                <a:latin typeface="Times New Roman" pitchFamily="18" charset="0"/>
                <a:cs typeface="Times New Roman" pitchFamily="18" charset="0"/>
              </a:rPr>
              <a:t>X</a:t>
            </a:r>
            <a:r>
              <a:rPr lang="en-US" sz="2000" b="1" dirty="0" smtClean="0">
                <a:latin typeface="Times New Roman" pitchFamily="18" charset="0"/>
                <a:cs typeface="Times New Roman" pitchFamily="18" charset="0"/>
              </a:rPr>
              <a:t> </a:t>
            </a:r>
            <a:r>
              <a:rPr lang="ar-SA" sz="2000" b="1" dirty="0" smtClean="0">
                <a:latin typeface="Times New Roman" pitchFamily="18" charset="0"/>
                <a:cs typeface="Times New Roman" pitchFamily="18" charset="0"/>
              </a:rPr>
              <a:t> المتاحة (</a:t>
            </a:r>
            <a:r>
              <a:rPr lang="en-US" sz="2000" b="1" i="1" dirty="0" smtClean="0">
                <a:latin typeface="Times New Roman" pitchFamily="18" charset="0"/>
                <a:cs typeface="Times New Roman" pitchFamily="18" charset="0"/>
              </a:rPr>
              <a:t>X</a:t>
            </a:r>
            <a:r>
              <a:rPr lang="en-US" sz="2000" b="1" dirty="0" smtClean="0">
                <a:latin typeface="Times New Roman" pitchFamily="18" charset="0"/>
                <a:cs typeface="Times New Roman" pitchFamily="18" charset="0"/>
              </a:rPr>
              <a:t>=7</a:t>
            </a:r>
            <a:r>
              <a:rPr lang="ar-SA" sz="2000" b="1" dirty="0" smtClean="0">
                <a:latin typeface="Times New Roman" pitchFamily="18" charset="0"/>
                <a:cs typeface="Times New Roman" pitchFamily="18" charset="0"/>
              </a:rPr>
              <a:t>) كما أنه يختلف في الشكل إلى حد ما عن نظيره عند توفر </a:t>
            </a:r>
            <a:r>
              <a:rPr lang="en-US" sz="2000" b="1" dirty="0" smtClean="0">
                <a:latin typeface="Times New Roman" pitchFamily="18" charset="0"/>
                <a:cs typeface="Times New Roman" pitchFamily="18" charset="0"/>
              </a:rPr>
              <a:t>4</a:t>
            </a:r>
            <a:r>
              <a:rPr lang="ar-SA" sz="2000" b="1" dirty="0" smtClean="0">
                <a:latin typeface="Times New Roman" pitchFamily="18" charset="0"/>
                <a:cs typeface="Times New Roman" pitchFamily="18" charset="0"/>
              </a:rPr>
              <a:t> وحدات من المورد </a:t>
            </a:r>
            <a:r>
              <a:rPr lang="en-US" sz="2000" b="1" i="1" dirty="0" smtClean="0">
                <a:latin typeface="Times New Roman" pitchFamily="18" charset="0"/>
                <a:cs typeface="Times New Roman" pitchFamily="18" charset="0"/>
              </a:rPr>
              <a:t>X</a:t>
            </a:r>
            <a:r>
              <a:rPr lang="ar-SA" sz="2000" b="1" dirty="0" smtClean="0">
                <a:latin typeface="Times New Roman" pitchFamily="18" charset="0"/>
                <a:cs typeface="Times New Roman" pitchFamily="18" charset="0"/>
              </a:rPr>
              <a:t>.كذلك يقترب منحنى الإمكانيات الإنتاجية من نقطة الأصل و يأخذ مستوى أقل عن كلا المنحنيين السابقين بل وقد يتخذ شكلاً مختلفاً إذا قلت الكمية المتاحة من المورد </a:t>
            </a:r>
            <a:r>
              <a:rPr lang="en-US" sz="2000" b="1" i="1" dirty="0" smtClean="0">
                <a:latin typeface="Times New Roman" pitchFamily="18" charset="0"/>
                <a:cs typeface="Times New Roman" pitchFamily="18" charset="0"/>
              </a:rPr>
              <a:t>X</a:t>
            </a:r>
            <a:r>
              <a:rPr lang="en-US" sz="2000" b="1" dirty="0" smtClean="0">
                <a:latin typeface="Times New Roman" pitchFamily="18" charset="0"/>
                <a:cs typeface="Times New Roman" pitchFamily="18" charset="0"/>
              </a:rPr>
              <a:t> </a:t>
            </a:r>
            <a:r>
              <a:rPr lang="ar-SA" sz="2000" b="1" dirty="0" smtClean="0">
                <a:latin typeface="Times New Roman" pitchFamily="18" charset="0"/>
                <a:cs typeface="Times New Roman" pitchFamily="18" charset="0"/>
              </a:rPr>
              <a:t> عن </a:t>
            </a:r>
            <a:r>
              <a:rPr lang="en-US" sz="2000" b="1" dirty="0" smtClean="0">
                <a:latin typeface="Times New Roman" pitchFamily="18" charset="0"/>
                <a:cs typeface="Times New Roman" pitchFamily="18" charset="0"/>
              </a:rPr>
              <a:t>3</a:t>
            </a:r>
            <a:r>
              <a:rPr lang="ar-SA" sz="2000" b="1" dirty="0" smtClean="0">
                <a:latin typeface="Times New Roman" pitchFamily="18" charset="0"/>
                <a:cs typeface="Times New Roman" pitchFamily="18" charset="0"/>
              </a:rPr>
              <a:t> وحدات. </a:t>
            </a:r>
            <a:endParaRPr lang="en-US" sz="2000" b="1"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مستند" ma:contentTypeID="0x010100D6718BBB4F10E548AC32718477C82CC7" ma:contentTypeVersion="0" ma:contentTypeDescription="إنشاء مستند جديد." ma:contentTypeScope="" ma:versionID="72f176048775278930700352a8ddab7b">
  <xsd:schema xmlns:xsd="http://www.w3.org/2001/XMLSchema" xmlns:xs="http://www.w3.org/2001/XMLSchema" xmlns:p="http://schemas.microsoft.com/office/2006/metadata/properties" targetNamespace="http://schemas.microsoft.com/office/2006/metadata/properties" ma:root="true" ma:fieldsID="408d163d59f9091e438e5ec8852a4fa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740EE2B-A25F-4BED-BBC8-25796E8B9E8C}"/>
</file>

<file path=customXml/itemProps2.xml><?xml version="1.0" encoding="utf-8"?>
<ds:datastoreItem xmlns:ds="http://schemas.openxmlformats.org/officeDocument/2006/customXml" ds:itemID="{6BBAE99C-3AFB-411A-A1FD-564D7B85F8C5}"/>
</file>

<file path=customXml/itemProps3.xml><?xml version="1.0" encoding="utf-8"?>
<ds:datastoreItem xmlns:ds="http://schemas.openxmlformats.org/officeDocument/2006/customXml" ds:itemID="{18110874-309F-4D7E-87A0-0DD231D98A49}"/>
</file>

<file path=docProps/app.xml><?xml version="1.0" encoding="utf-8"?>
<Properties xmlns="http://schemas.openxmlformats.org/officeDocument/2006/extended-properties" xmlns:vt="http://schemas.openxmlformats.org/officeDocument/2006/docPropsVTypes">
  <Template>Flow</Template>
  <TotalTime>2589</TotalTime>
  <Words>3458</Words>
  <Application>Microsoft Office PowerPoint</Application>
  <PresentationFormat>عرض على الشاشة (3:4)‏</PresentationFormat>
  <Paragraphs>460</Paragraphs>
  <Slides>36</Slides>
  <Notes>32</Notes>
  <HiddenSlides>0</HiddenSlides>
  <MMClips>0</MMClips>
  <ScaleCrop>false</ScaleCrop>
  <HeadingPairs>
    <vt:vector size="6" baseType="variant">
      <vt:variant>
        <vt:lpstr>سمة</vt:lpstr>
      </vt:variant>
      <vt:variant>
        <vt:i4>1</vt:i4>
      </vt:variant>
      <vt:variant>
        <vt:lpstr>خوادم OLE مضمنة</vt:lpstr>
      </vt:variant>
      <vt:variant>
        <vt:i4>4</vt:i4>
      </vt:variant>
      <vt:variant>
        <vt:lpstr>عناوين الشرائح</vt:lpstr>
      </vt:variant>
      <vt:variant>
        <vt:i4>36</vt:i4>
      </vt:variant>
    </vt:vector>
  </HeadingPairs>
  <TitlesOfParts>
    <vt:vector size="41" baseType="lpstr">
      <vt:lpstr>Flow</vt:lpstr>
      <vt:lpstr>Equation</vt:lpstr>
      <vt:lpstr>Document</vt:lpstr>
      <vt:lpstr>Microsoft Office Word 97 - 2003 Document</vt:lpstr>
      <vt:lpstr>معادلة</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     ثانياً: الأســـــلوب الــــــــــبياني:</vt:lpstr>
      <vt:lpstr>الشريحة 35</vt:lpstr>
      <vt:lpstr>ثالثاً: الأسلوب الجبري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مـحـــــاضـرات  فــي  إقتصــــاديات الإنـتــــــــاج الــــــزراعـي قصر 428</dc:title>
  <dc:creator>user</dc:creator>
  <cp:lastModifiedBy>dell</cp:lastModifiedBy>
  <cp:revision>228</cp:revision>
  <dcterms:created xsi:type="dcterms:W3CDTF">2008-05-25T15:14:11Z</dcterms:created>
  <dcterms:modified xsi:type="dcterms:W3CDTF">2012-04-29T09:40:42Z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0x010100D6718BBB4F10E548AC32718477C82CC7</vt:lpwstr>
  </property>
</Properties>
</file>