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120"/>
  </p:notesMasterIdLst>
  <p:sldIdLst>
    <p:sldId id="256" r:id="rId2"/>
    <p:sldId id="451" r:id="rId3"/>
    <p:sldId id="377" r:id="rId4"/>
    <p:sldId id="264" r:id="rId5"/>
    <p:sldId id="265" r:id="rId6"/>
    <p:sldId id="266" r:id="rId7"/>
    <p:sldId id="454" r:id="rId8"/>
    <p:sldId id="268" r:id="rId9"/>
    <p:sldId id="455" r:id="rId10"/>
    <p:sldId id="272" r:id="rId11"/>
    <p:sldId id="273" r:id="rId12"/>
    <p:sldId id="378" r:id="rId13"/>
    <p:sldId id="274" r:id="rId14"/>
    <p:sldId id="275" r:id="rId15"/>
    <p:sldId id="286" r:id="rId16"/>
    <p:sldId id="276" r:id="rId17"/>
    <p:sldId id="277" r:id="rId18"/>
    <p:sldId id="364" r:id="rId19"/>
    <p:sldId id="365" r:id="rId20"/>
    <p:sldId id="446" r:id="rId21"/>
    <p:sldId id="487" r:id="rId22"/>
    <p:sldId id="448" r:id="rId23"/>
    <p:sldId id="488" r:id="rId24"/>
    <p:sldId id="402" r:id="rId25"/>
    <p:sldId id="489" r:id="rId26"/>
    <p:sldId id="404" r:id="rId27"/>
    <p:sldId id="490" r:id="rId28"/>
    <p:sldId id="278" r:id="rId29"/>
    <p:sldId id="279" r:id="rId30"/>
    <p:sldId id="280" r:id="rId31"/>
    <p:sldId id="379" r:id="rId32"/>
    <p:sldId id="269" r:id="rId33"/>
    <p:sldId id="270" r:id="rId34"/>
    <p:sldId id="271" r:id="rId35"/>
    <p:sldId id="366" r:id="rId36"/>
    <p:sldId id="410" r:id="rId37"/>
    <p:sldId id="491" r:id="rId38"/>
    <p:sldId id="412" r:id="rId39"/>
    <p:sldId id="492" r:id="rId40"/>
    <p:sldId id="414" r:id="rId41"/>
    <p:sldId id="493" r:id="rId42"/>
    <p:sldId id="380" r:id="rId43"/>
    <p:sldId id="288" r:id="rId44"/>
    <p:sldId id="289" r:id="rId45"/>
    <p:sldId id="290" r:id="rId46"/>
    <p:sldId id="416" r:id="rId47"/>
    <p:sldId id="494" r:id="rId48"/>
    <p:sldId id="418" r:id="rId49"/>
    <p:sldId id="495" r:id="rId50"/>
    <p:sldId id="420" r:id="rId51"/>
    <p:sldId id="496" r:id="rId52"/>
    <p:sldId id="382" r:id="rId53"/>
    <p:sldId id="292" r:id="rId54"/>
    <p:sldId id="293" r:id="rId55"/>
    <p:sldId id="303" r:id="rId56"/>
    <p:sldId id="304" r:id="rId57"/>
    <p:sldId id="305" r:id="rId58"/>
    <p:sldId id="306" r:id="rId59"/>
    <p:sldId id="308" r:id="rId60"/>
    <p:sldId id="368" r:id="rId61"/>
    <p:sldId id="310" r:id="rId62"/>
    <p:sldId id="383" r:id="rId63"/>
    <p:sldId id="456" r:id="rId64"/>
    <p:sldId id="461" r:id="rId65"/>
    <p:sldId id="457" r:id="rId66"/>
    <p:sldId id="315" r:id="rId67"/>
    <p:sldId id="325" r:id="rId68"/>
    <p:sldId id="384" r:id="rId69"/>
    <p:sldId id="318" r:id="rId70"/>
    <p:sldId id="319" r:id="rId71"/>
    <p:sldId id="430" r:id="rId72"/>
    <p:sldId id="497" r:id="rId73"/>
    <p:sldId id="453" r:id="rId74"/>
    <p:sldId id="498" r:id="rId75"/>
    <p:sldId id="320" r:id="rId76"/>
    <p:sldId id="358" r:id="rId77"/>
    <p:sldId id="437" r:id="rId78"/>
    <p:sldId id="499" r:id="rId79"/>
    <p:sldId id="439" r:id="rId80"/>
    <p:sldId id="500" r:id="rId81"/>
    <p:sldId id="441" r:id="rId82"/>
    <p:sldId id="501" r:id="rId83"/>
    <p:sldId id="443" r:id="rId84"/>
    <p:sldId id="502" r:id="rId85"/>
    <p:sldId id="445" r:id="rId86"/>
    <p:sldId id="503" r:id="rId87"/>
    <p:sldId id="322" r:id="rId88"/>
    <p:sldId id="326" r:id="rId89"/>
    <p:sldId id="327" r:id="rId90"/>
    <p:sldId id="329" r:id="rId91"/>
    <p:sldId id="459" r:id="rId92"/>
    <p:sldId id="460" r:id="rId93"/>
    <p:sldId id="331" r:id="rId94"/>
    <p:sldId id="486" r:id="rId95"/>
    <p:sldId id="462" r:id="rId96"/>
    <p:sldId id="463" r:id="rId97"/>
    <p:sldId id="464" r:id="rId98"/>
    <p:sldId id="465" r:id="rId99"/>
    <p:sldId id="466" r:id="rId100"/>
    <p:sldId id="467" r:id="rId101"/>
    <p:sldId id="468" r:id="rId102"/>
    <p:sldId id="469" r:id="rId103"/>
    <p:sldId id="470" r:id="rId104"/>
    <p:sldId id="471" r:id="rId105"/>
    <p:sldId id="472" r:id="rId106"/>
    <p:sldId id="473" r:id="rId107"/>
    <p:sldId id="474" r:id="rId108"/>
    <p:sldId id="475" r:id="rId109"/>
    <p:sldId id="476" r:id="rId110"/>
    <p:sldId id="477" r:id="rId111"/>
    <p:sldId id="478" r:id="rId112"/>
    <p:sldId id="479" r:id="rId113"/>
    <p:sldId id="480" r:id="rId114"/>
    <p:sldId id="481" r:id="rId115"/>
    <p:sldId id="482" r:id="rId116"/>
    <p:sldId id="483" r:id="rId117"/>
    <p:sldId id="484" r:id="rId118"/>
    <p:sldId id="485" r:id="rId119"/>
  </p:sldIdLst>
  <p:sldSz cx="9144000" cy="6858000" type="screen4x3"/>
  <p:notesSz cx="6858000" cy="9144000"/>
  <p:custDataLst>
    <p:tags r:id="rId1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userDrawn="1">
          <p15:clr>
            <a:srgbClr val="A4A3A4"/>
          </p15:clr>
        </p15:guide>
        <p15:guide id="2" pos="864" userDrawn="1">
          <p15:clr>
            <a:srgbClr val="A4A3A4"/>
          </p15:clr>
        </p15:guide>
        <p15:guide id="3" orient="horz" pos="4032" userDrawn="1">
          <p15:clr>
            <a:srgbClr val="A4A3A4"/>
          </p15:clr>
        </p15:guide>
        <p15:guide id="4" pos="56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53E"/>
    <a:srgbClr val="FF0C12"/>
    <a:srgbClr val="BA3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2" autoAdjust="0"/>
    <p:restoredTop sz="87302" autoAdjust="0"/>
  </p:normalViewPr>
  <p:slideViewPr>
    <p:cSldViewPr snapToGrid="0" showGuides="1">
      <p:cViewPr varScale="1">
        <p:scale>
          <a:sx n="55" d="100"/>
          <a:sy n="55" d="100"/>
        </p:scale>
        <p:origin x="1640" y="44"/>
      </p:cViewPr>
      <p:guideLst>
        <p:guide orient="horz" pos="1656"/>
        <p:guide pos="864"/>
        <p:guide orient="horz" pos="4032"/>
        <p:guide pos="568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0" d="100"/>
          <a:sy n="90" d="100"/>
        </p:scale>
        <p:origin x="-278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gs" Target="tags/tag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8510-7AD3-4134-B367-1745D507DBDD}" type="datetimeFigureOut">
              <a:rPr lang="en-US" smtClean="0"/>
              <a:t>08-Jan-24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73C7B-1C1A-4C42-AA90-E58A53A56275}" type="slidenum">
              <a:rPr lang="en-US" smtClean="0"/>
              <a:t>‹#›</a:t>
            </a:fld>
            <a:endParaRPr lang="en-US"/>
          </a:p>
        </p:txBody>
      </p:sp>
    </p:spTree>
    <p:extLst>
      <p:ext uri="{BB962C8B-B14F-4D97-AF65-F5344CB8AC3E}">
        <p14:creationId xmlns:p14="http://schemas.microsoft.com/office/powerpoint/2010/main" val="333959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1</a:t>
            </a:fld>
            <a:endParaRPr lang="en-US"/>
          </a:p>
        </p:txBody>
      </p:sp>
    </p:spTree>
    <p:extLst>
      <p:ext uri="{BB962C8B-B14F-4D97-AF65-F5344CB8AC3E}">
        <p14:creationId xmlns:p14="http://schemas.microsoft.com/office/powerpoint/2010/main" val="1949585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6067E067-0699-48C7-B75F-2868C278B48B}" type="slidenum">
              <a:rPr lang="en-US" altLang="en-US" sz="1200">
                <a:solidFill>
                  <a:prstClr val="black"/>
                </a:solidFill>
              </a:rPr>
              <a:pPr algn="r"/>
              <a:t>23</a:t>
            </a:fld>
            <a:endParaRPr lang="en-US" altLang="en-US" sz="1200">
              <a:solidFill>
                <a:prstClr val="black"/>
              </a:solidFill>
            </a:endParaRPr>
          </a:p>
        </p:txBody>
      </p:sp>
      <p:sp>
        <p:nvSpPr>
          <p:cNvPr id="56323"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88D487E6-F3BC-439C-9402-A08169D1A226}" type="slidenum">
              <a:rPr lang="en-US" altLang="en-US" sz="1200">
                <a:solidFill>
                  <a:prstClr val="black"/>
                </a:solidFill>
              </a:rPr>
              <a:pPr algn="r"/>
              <a:t>23</a:t>
            </a:fld>
            <a:endParaRPr lang="en-US" altLang="en-US" sz="1200">
              <a:solidFill>
                <a:prstClr val="black"/>
              </a:solidFill>
            </a:endParaRPr>
          </a:p>
        </p:txBody>
      </p:sp>
      <p:sp>
        <p:nvSpPr>
          <p:cNvPr id="277508" name="Rectangle 2"/>
          <p:cNvSpPr>
            <a:spLocks noGrp="1" noRot="1" noChangeAspect="1" noChangeArrowheads="1" noTextEdit="1"/>
          </p:cNvSpPr>
          <p:nvPr>
            <p:ph type="sldImg"/>
          </p:nvPr>
        </p:nvSpPr>
        <p:spPr>
          <a:solidFill>
            <a:srgbClr val="FFFFFF"/>
          </a:solidFill>
          <a:ln/>
        </p:spPr>
      </p:sp>
      <p:sp>
        <p:nvSpPr>
          <p:cNvPr id="5632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A</a:t>
            </a:r>
          </a:p>
        </p:txBody>
      </p:sp>
    </p:spTree>
    <p:extLst>
      <p:ext uri="{BB962C8B-B14F-4D97-AF65-F5344CB8AC3E}">
        <p14:creationId xmlns:p14="http://schemas.microsoft.com/office/powerpoint/2010/main" val="2134479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211C766D-D8F6-4565-97E4-EA4D9691AA4C}" type="slidenum">
              <a:rPr lang="en-US" altLang="en-US" sz="1200">
                <a:solidFill>
                  <a:prstClr val="black"/>
                </a:solidFill>
              </a:rPr>
              <a:pPr algn="r"/>
              <a:t>24</a:t>
            </a:fld>
            <a:endParaRPr lang="en-US" altLang="en-US" sz="1200">
              <a:solidFill>
                <a:prstClr val="black"/>
              </a:solidFill>
            </a:endParaRPr>
          </a:p>
        </p:txBody>
      </p:sp>
      <p:sp>
        <p:nvSpPr>
          <p:cNvPr id="58371"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E2450A80-F580-42CA-854F-9C290389DC4B}" type="slidenum">
              <a:rPr lang="en-US" altLang="en-US" sz="1200">
                <a:solidFill>
                  <a:prstClr val="black"/>
                </a:solidFill>
              </a:rPr>
              <a:pPr algn="r"/>
              <a:t>24</a:t>
            </a:fld>
            <a:endParaRPr lang="en-US" altLang="en-US" sz="1200">
              <a:solidFill>
                <a:prstClr val="black"/>
              </a:solidFill>
            </a:endParaRPr>
          </a:p>
        </p:txBody>
      </p:sp>
      <p:sp>
        <p:nvSpPr>
          <p:cNvPr id="281604" name="Rectangle 2"/>
          <p:cNvSpPr>
            <a:spLocks noGrp="1" noRot="1" noChangeAspect="1" noChangeArrowheads="1" noTextEdit="1"/>
          </p:cNvSpPr>
          <p:nvPr>
            <p:ph type="sldImg"/>
          </p:nvPr>
        </p:nvSpPr>
        <p:spPr>
          <a:solidFill>
            <a:srgbClr val="FFFFFF"/>
          </a:solidFill>
          <a:ln/>
        </p:spPr>
      </p:sp>
      <p:sp>
        <p:nvSpPr>
          <p:cNvPr id="5837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D</a:t>
            </a:r>
          </a:p>
        </p:txBody>
      </p:sp>
    </p:spTree>
    <p:extLst>
      <p:ext uri="{BB962C8B-B14F-4D97-AF65-F5344CB8AC3E}">
        <p14:creationId xmlns:p14="http://schemas.microsoft.com/office/powerpoint/2010/main" val="3549879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211C766D-D8F6-4565-97E4-EA4D9691AA4C}" type="slidenum">
              <a:rPr lang="en-US" altLang="en-US" sz="1200">
                <a:solidFill>
                  <a:prstClr val="black"/>
                </a:solidFill>
              </a:rPr>
              <a:pPr algn="r"/>
              <a:t>25</a:t>
            </a:fld>
            <a:endParaRPr lang="en-US" altLang="en-US" sz="1200">
              <a:solidFill>
                <a:prstClr val="black"/>
              </a:solidFill>
            </a:endParaRPr>
          </a:p>
        </p:txBody>
      </p:sp>
      <p:sp>
        <p:nvSpPr>
          <p:cNvPr id="58371"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E2450A80-F580-42CA-854F-9C290389DC4B}" type="slidenum">
              <a:rPr lang="en-US" altLang="en-US" sz="1200">
                <a:solidFill>
                  <a:prstClr val="black"/>
                </a:solidFill>
              </a:rPr>
              <a:pPr algn="r"/>
              <a:t>25</a:t>
            </a:fld>
            <a:endParaRPr lang="en-US" altLang="en-US" sz="1200">
              <a:solidFill>
                <a:prstClr val="black"/>
              </a:solidFill>
            </a:endParaRPr>
          </a:p>
        </p:txBody>
      </p:sp>
      <p:sp>
        <p:nvSpPr>
          <p:cNvPr id="281604" name="Rectangle 2"/>
          <p:cNvSpPr>
            <a:spLocks noGrp="1" noRot="1" noChangeAspect="1" noChangeArrowheads="1" noTextEdit="1"/>
          </p:cNvSpPr>
          <p:nvPr>
            <p:ph type="sldImg"/>
          </p:nvPr>
        </p:nvSpPr>
        <p:spPr>
          <a:solidFill>
            <a:srgbClr val="FFFFFF"/>
          </a:solidFill>
          <a:ln/>
        </p:spPr>
      </p:sp>
      <p:sp>
        <p:nvSpPr>
          <p:cNvPr id="5837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D</a:t>
            </a:r>
          </a:p>
        </p:txBody>
      </p:sp>
    </p:spTree>
    <p:extLst>
      <p:ext uri="{BB962C8B-B14F-4D97-AF65-F5344CB8AC3E}">
        <p14:creationId xmlns:p14="http://schemas.microsoft.com/office/powerpoint/2010/main" val="3654129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E128EC9-3E3E-449A-B43D-4798B732D40B}" type="slidenum">
              <a:rPr lang="en-US" altLang="en-US" sz="1200">
                <a:solidFill>
                  <a:prstClr val="black"/>
                </a:solidFill>
              </a:rPr>
              <a:pPr algn="r"/>
              <a:t>26</a:t>
            </a:fld>
            <a:endParaRPr lang="en-US" altLang="en-US" sz="1200">
              <a:solidFill>
                <a:prstClr val="black"/>
              </a:solidFill>
            </a:endParaRPr>
          </a:p>
        </p:txBody>
      </p:sp>
      <p:sp>
        <p:nvSpPr>
          <p:cNvPr id="60419"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B54D692E-A265-45FA-9D3D-E416C8A2C2D2}" type="slidenum">
              <a:rPr lang="en-US" altLang="en-US" sz="1200">
                <a:solidFill>
                  <a:prstClr val="black"/>
                </a:solidFill>
              </a:rPr>
              <a:pPr algn="r"/>
              <a:t>26</a:t>
            </a:fld>
            <a:endParaRPr lang="en-US" altLang="en-US" sz="1200">
              <a:solidFill>
                <a:prstClr val="black"/>
              </a:solidFill>
            </a:endParaRPr>
          </a:p>
        </p:txBody>
      </p:sp>
      <p:sp>
        <p:nvSpPr>
          <p:cNvPr id="285700" name="Rectangle 2"/>
          <p:cNvSpPr>
            <a:spLocks noGrp="1" noRot="1" noChangeAspect="1" noChangeArrowheads="1" noTextEdit="1"/>
          </p:cNvSpPr>
          <p:nvPr>
            <p:ph type="sldImg"/>
          </p:nvPr>
        </p:nvSpPr>
        <p:spPr>
          <a:solidFill>
            <a:srgbClr val="FFFFFF"/>
          </a:solidFill>
          <a:ln/>
        </p:spPr>
      </p:sp>
      <p:sp>
        <p:nvSpPr>
          <p:cNvPr id="6042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C</a:t>
            </a:r>
          </a:p>
        </p:txBody>
      </p:sp>
    </p:spTree>
    <p:extLst>
      <p:ext uri="{BB962C8B-B14F-4D97-AF65-F5344CB8AC3E}">
        <p14:creationId xmlns:p14="http://schemas.microsoft.com/office/powerpoint/2010/main" val="43831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E128EC9-3E3E-449A-B43D-4798B732D40B}" type="slidenum">
              <a:rPr lang="en-US" altLang="en-US" sz="1200">
                <a:solidFill>
                  <a:prstClr val="black"/>
                </a:solidFill>
              </a:rPr>
              <a:pPr algn="r"/>
              <a:t>27</a:t>
            </a:fld>
            <a:endParaRPr lang="en-US" altLang="en-US" sz="1200">
              <a:solidFill>
                <a:prstClr val="black"/>
              </a:solidFill>
            </a:endParaRPr>
          </a:p>
        </p:txBody>
      </p:sp>
      <p:sp>
        <p:nvSpPr>
          <p:cNvPr id="60419"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B54D692E-A265-45FA-9D3D-E416C8A2C2D2}" type="slidenum">
              <a:rPr lang="en-US" altLang="en-US" sz="1200">
                <a:solidFill>
                  <a:prstClr val="black"/>
                </a:solidFill>
              </a:rPr>
              <a:pPr algn="r"/>
              <a:t>27</a:t>
            </a:fld>
            <a:endParaRPr lang="en-US" altLang="en-US" sz="1200">
              <a:solidFill>
                <a:prstClr val="black"/>
              </a:solidFill>
            </a:endParaRPr>
          </a:p>
        </p:txBody>
      </p:sp>
      <p:sp>
        <p:nvSpPr>
          <p:cNvPr id="285700" name="Rectangle 2"/>
          <p:cNvSpPr>
            <a:spLocks noGrp="1" noRot="1" noChangeAspect="1" noChangeArrowheads="1" noTextEdit="1"/>
          </p:cNvSpPr>
          <p:nvPr>
            <p:ph type="sldImg"/>
          </p:nvPr>
        </p:nvSpPr>
        <p:spPr>
          <a:solidFill>
            <a:srgbClr val="FFFFFF"/>
          </a:solidFill>
          <a:ln/>
        </p:spPr>
      </p:sp>
      <p:sp>
        <p:nvSpPr>
          <p:cNvPr id="6042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C</a:t>
            </a:r>
          </a:p>
        </p:txBody>
      </p:sp>
    </p:spTree>
    <p:extLst>
      <p:ext uri="{BB962C8B-B14F-4D97-AF65-F5344CB8AC3E}">
        <p14:creationId xmlns:p14="http://schemas.microsoft.com/office/powerpoint/2010/main" val="2734243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30</a:t>
            </a:fld>
            <a:endParaRPr lang="en-US"/>
          </a:p>
        </p:txBody>
      </p:sp>
    </p:spTree>
    <p:extLst>
      <p:ext uri="{BB962C8B-B14F-4D97-AF65-F5344CB8AC3E}">
        <p14:creationId xmlns:p14="http://schemas.microsoft.com/office/powerpoint/2010/main" val="397296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B83C800-E0A8-48F7-86CF-C5B8E7F1B568}" type="slidenum">
              <a:rPr lang="en-US" altLang="en-US" sz="1200">
                <a:solidFill>
                  <a:prstClr val="black"/>
                </a:solidFill>
              </a:rPr>
              <a:pPr algn="r"/>
              <a:t>36</a:t>
            </a:fld>
            <a:endParaRPr lang="en-US" altLang="en-US" sz="1200">
              <a:solidFill>
                <a:prstClr val="black"/>
              </a:solidFill>
            </a:endParaRPr>
          </a:p>
        </p:txBody>
      </p:sp>
      <p:sp>
        <p:nvSpPr>
          <p:cNvPr id="66563"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A3FF590E-C67E-4047-9730-380F6B7E4706}" type="slidenum">
              <a:rPr lang="en-US" altLang="en-US" sz="1200">
                <a:solidFill>
                  <a:prstClr val="black"/>
                </a:solidFill>
              </a:rPr>
              <a:pPr algn="r"/>
              <a:t>36</a:t>
            </a:fld>
            <a:endParaRPr lang="en-US" altLang="en-US" sz="1200">
              <a:solidFill>
                <a:prstClr val="black"/>
              </a:solidFill>
            </a:endParaRPr>
          </a:p>
        </p:txBody>
      </p:sp>
      <p:sp>
        <p:nvSpPr>
          <p:cNvPr id="289796" name="Rectangle 2"/>
          <p:cNvSpPr>
            <a:spLocks noGrp="1" noRot="1" noChangeAspect="1" noChangeArrowheads="1" noTextEdit="1"/>
          </p:cNvSpPr>
          <p:nvPr>
            <p:ph type="sldImg"/>
          </p:nvPr>
        </p:nvSpPr>
        <p:spPr>
          <a:solidFill>
            <a:srgbClr val="FFFFFF"/>
          </a:solidFill>
          <a:ln/>
        </p:spPr>
      </p:sp>
      <p:sp>
        <p:nvSpPr>
          <p:cNvPr id="6656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B</a:t>
            </a:r>
          </a:p>
        </p:txBody>
      </p:sp>
    </p:spTree>
    <p:extLst>
      <p:ext uri="{BB962C8B-B14F-4D97-AF65-F5344CB8AC3E}">
        <p14:creationId xmlns:p14="http://schemas.microsoft.com/office/powerpoint/2010/main" val="696416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B83C800-E0A8-48F7-86CF-C5B8E7F1B568}" type="slidenum">
              <a:rPr lang="en-US" altLang="en-US" sz="1200">
                <a:solidFill>
                  <a:prstClr val="black"/>
                </a:solidFill>
              </a:rPr>
              <a:pPr algn="r"/>
              <a:t>37</a:t>
            </a:fld>
            <a:endParaRPr lang="en-US" altLang="en-US" sz="1200">
              <a:solidFill>
                <a:prstClr val="black"/>
              </a:solidFill>
            </a:endParaRPr>
          </a:p>
        </p:txBody>
      </p:sp>
      <p:sp>
        <p:nvSpPr>
          <p:cNvPr id="66563"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A3FF590E-C67E-4047-9730-380F6B7E4706}" type="slidenum">
              <a:rPr lang="en-US" altLang="en-US" sz="1200">
                <a:solidFill>
                  <a:prstClr val="black"/>
                </a:solidFill>
              </a:rPr>
              <a:pPr algn="r"/>
              <a:t>37</a:t>
            </a:fld>
            <a:endParaRPr lang="en-US" altLang="en-US" sz="1200">
              <a:solidFill>
                <a:prstClr val="black"/>
              </a:solidFill>
            </a:endParaRPr>
          </a:p>
        </p:txBody>
      </p:sp>
      <p:sp>
        <p:nvSpPr>
          <p:cNvPr id="289796" name="Rectangle 2"/>
          <p:cNvSpPr>
            <a:spLocks noGrp="1" noRot="1" noChangeAspect="1" noChangeArrowheads="1" noTextEdit="1"/>
          </p:cNvSpPr>
          <p:nvPr>
            <p:ph type="sldImg"/>
          </p:nvPr>
        </p:nvSpPr>
        <p:spPr>
          <a:solidFill>
            <a:srgbClr val="FFFFFF"/>
          </a:solidFill>
          <a:ln/>
        </p:spPr>
      </p:sp>
      <p:sp>
        <p:nvSpPr>
          <p:cNvPr id="6656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B</a:t>
            </a:r>
          </a:p>
        </p:txBody>
      </p:sp>
    </p:spTree>
    <p:extLst>
      <p:ext uri="{BB962C8B-B14F-4D97-AF65-F5344CB8AC3E}">
        <p14:creationId xmlns:p14="http://schemas.microsoft.com/office/powerpoint/2010/main" val="1110843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7C1EA2BD-4E6A-4CE8-A3BB-DA48D05ABCB1}" type="slidenum">
              <a:rPr lang="en-US" altLang="en-US" sz="1200">
                <a:solidFill>
                  <a:prstClr val="black"/>
                </a:solidFill>
              </a:rPr>
              <a:pPr algn="r"/>
              <a:t>38</a:t>
            </a:fld>
            <a:endParaRPr lang="en-US" altLang="en-US" sz="1200">
              <a:solidFill>
                <a:prstClr val="black"/>
              </a:solidFill>
            </a:endParaRPr>
          </a:p>
        </p:txBody>
      </p:sp>
      <p:sp>
        <p:nvSpPr>
          <p:cNvPr id="68611"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41BEBE3B-E944-433F-8858-7047DD8D875D}" type="slidenum">
              <a:rPr lang="en-US" altLang="en-US" sz="1200">
                <a:solidFill>
                  <a:prstClr val="black"/>
                </a:solidFill>
              </a:rPr>
              <a:pPr algn="r"/>
              <a:t>38</a:t>
            </a:fld>
            <a:endParaRPr lang="en-US" altLang="en-US" sz="1200">
              <a:solidFill>
                <a:prstClr val="black"/>
              </a:solidFill>
            </a:endParaRPr>
          </a:p>
        </p:txBody>
      </p:sp>
      <p:sp>
        <p:nvSpPr>
          <p:cNvPr id="291844" name="Rectangle 2"/>
          <p:cNvSpPr>
            <a:spLocks noGrp="1" noRot="1" noChangeAspect="1" noChangeArrowheads="1" noTextEdit="1"/>
          </p:cNvSpPr>
          <p:nvPr>
            <p:ph type="sldImg"/>
          </p:nvPr>
        </p:nvSpPr>
        <p:spPr>
          <a:solidFill>
            <a:srgbClr val="FFFFFF"/>
          </a:solidFill>
          <a:ln/>
        </p:spPr>
      </p:sp>
      <p:sp>
        <p:nvSpPr>
          <p:cNvPr id="6861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D</a:t>
            </a:r>
          </a:p>
        </p:txBody>
      </p:sp>
    </p:spTree>
    <p:extLst>
      <p:ext uri="{BB962C8B-B14F-4D97-AF65-F5344CB8AC3E}">
        <p14:creationId xmlns:p14="http://schemas.microsoft.com/office/powerpoint/2010/main" val="348362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7C1EA2BD-4E6A-4CE8-A3BB-DA48D05ABCB1}" type="slidenum">
              <a:rPr lang="en-US" altLang="en-US" sz="1200">
                <a:solidFill>
                  <a:prstClr val="black"/>
                </a:solidFill>
              </a:rPr>
              <a:pPr algn="r"/>
              <a:t>39</a:t>
            </a:fld>
            <a:endParaRPr lang="en-US" altLang="en-US" sz="1200">
              <a:solidFill>
                <a:prstClr val="black"/>
              </a:solidFill>
            </a:endParaRPr>
          </a:p>
        </p:txBody>
      </p:sp>
      <p:sp>
        <p:nvSpPr>
          <p:cNvPr id="68611"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41BEBE3B-E944-433F-8858-7047DD8D875D}" type="slidenum">
              <a:rPr lang="en-US" altLang="en-US" sz="1200">
                <a:solidFill>
                  <a:prstClr val="black"/>
                </a:solidFill>
              </a:rPr>
              <a:pPr algn="r"/>
              <a:t>39</a:t>
            </a:fld>
            <a:endParaRPr lang="en-US" altLang="en-US" sz="1200">
              <a:solidFill>
                <a:prstClr val="black"/>
              </a:solidFill>
            </a:endParaRPr>
          </a:p>
        </p:txBody>
      </p:sp>
      <p:sp>
        <p:nvSpPr>
          <p:cNvPr id="291844" name="Rectangle 2"/>
          <p:cNvSpPr>
            <a:spLocks noGrp="1" noRot="1" noChangeAspect="1" noChangeArrowheads="1" noTextEdit="1"/>
          </p:cNvSpPr>
          <p:nvPr>
            <p:ph type="sldImg"/>
          </p:nvPr>
        </p:nvSpPr>
        <p:spPr>
          <a:solidFill>
            <a:srgbClr val="FFFFFF"/>
          </a:solidFill>
          <a:ln/>
        </p:spPr>
      </p:sp>
      <p:sp>
        <p:nvSpPr>
          <p:cNvPr id="6861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D</a:t>
            </a:r>
          </a:p>
        </p:txBody>
      </p:sp>
    </p:spTree>
    <p:extLst>
      <p:ext uri="{BB962C8B-B14F-4D97-AF65-F5344CB8AC3E}">
        <p14:creationId xmlns:p14="http://schemas.microsoft.com/office/powerpoint/2010/main" val="156412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2</a:t>
            </a:fld>
            <a:endParaRPr lang="en-US"/>
          </a:p>
        </p:txBody>
      </p:sp>
    </p:spTree>
    <p:extLst>
      <p:ext uri="{BB962C8B-B14F-4D97-AF65-F5344CB8AC3E}">
        <p14:creationId xmlns:p14="http://schemas.microsoft.com/office/powerpoint/2010/main" val="486738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5AF287D-29CD-4396-879D-8A4B2E41D378}" type="slidenum">
              <a:rPr lang="en-US" altLang="en-US" sz="1200" smtClean="0">
                <a:solidFill>
                  <a:prstClr val="black"/>
                </a:solidFill>
              </a:rPr>
              <a:pPr/>
              <a:t>40</a:t>
            </a:fld>
            <a:endParaRPr lang="en-US" altLang="en-US" sz="1200">
              <a:solidFill>
                <a:prstClr val="black"/>
              </a:solidFill>
            </a:endParaRPr>
          </a:p>
        </p:txBody>
      </p:sp>
      <p:sp>
        <p:nvSpPr>
          <p:cNvPr id="70659"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8AD2C6AA-E714-424F-9153-3D1F34B30CAF}" type="slidenum">
              <a:rPr lang="en-US" altLang="en-US" sz="1200">
                <a:solidFill>
                  <a:prstClr val="black"/>
                </a:solidFill>
              </a:rPr>
              <a:pPr algn="r"/>
              <a:t>40</a:t>
            </a:fld>
            <a:endParaRPr lang="en-US" altLang="en-US" sz="1200">
              <a:solidFill>
                <a:prstClr val="black"/>
              </a:solidFill>
            </a:endParaRPr>
          </a:p>
        </p:txBody>
      </p:sp>
      <p:sp>
        <p:nvSpPr>
          <p:cNvPr id="166916" name="Rectangle 2"/>
          <p:cNvSpPr>
            <a:spLocks noGrp="1" noRot="1" noChangeAspect="1" noChangeArrowheads="1" noTextEdit="1"/>
          </p:cNvSpPr>
          <p:nvPr>
            <p:ph type="sldImg"/>
          </p:nvPr>
        </p:nvSpPr>
        <p:spPr>
          <a:solidFill>
            <a:srgbClr val="FFFFFF"/>
          </a:solidFill>
          <a:ln/>
        </p:spPr>
      </p:sp>
      <p:sp>
        <p:nvSpPr>
          <p:cNvPr id="7066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B</a:t>
            </a:r>
          </a:p>
        </p:txBody>
      </p:sp>
    </p:spTree>
    <p:extLst>
      <p:ext uri="{BB962C8B-B14F-4D97-AF65-F5344CB8AC3E}">
        <p14:creationId xmlns:p14="http://schemas.microsoft.com/office/powerpoint/2010/main" val="659930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5AF287D-29CD-4396-879D-8A4B2E41D378}" type="slidenum">
              <a:rPr lang="en-US" altLang="en-US" sz="1200" smtClean="0">
                <a:solidFill>
                  <a:prstClr val="black"/>
                </a:solidFill>
              </a:rPr>
              <a:pPr/>
              <a:t>41</a:t>
            </a:fld>
            <a:endParaRPr lang="en-US" altLang="en-US" sz="1200">
              <a:solidFill>
                <a:prstClr val="black"/>
              </a:solidFill>
            </a:endParaRPr>
          </a:p>
        </p:txBody>
      </p:sp>
      <p:sp>
        <p:nvSpPr>
          <p:cNvPr id="70659"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8AD2C6AA-E714-424F-9153-3D1F34B30CAF}" type="slidenum">
              <a:rPr lang="en-US" altLang="en-US" sz="1200">
                <a:solidFill>
                  <a:prstClr val="black"/>
                </a:solidFill>
              </a:rPr>
              <a:pPr algn="r"/>
              <a:t>41</a:t>
            </a:fld>
            <a:endParaRPr lang="en-US" altLang="en-US" sz="1200">
              <a:solidFill>
                <a:prstClr val="black"/>
              </a:solidFill>
            </a:endParaRPr>
          </a:p>
        </p:txBody>
      </p:sp>
      <p:sp>
        <p:nvSpPr>
          <p:cNvPr id="166916" name="Rectangle 2"/>
          <p:cNvSpPr>
            <a:spLocks noGrp="1" noRot="1" noChangeAspect="1" noChangeArrowheads="1" noTextEdit="1"/>
          </p:cNvSpPr>
          <p:nvPr>
            <p:ph type="sldImg"/>
          </p:nvPr>
        </p:nvSpPr>
        <p:spPr>
          <a:solidFill>
            <a:srgbClr val="FFFFFF"/>
          </a:solidFill>
          <a:ln/>
        </p:spPr>
      </p:sp>
      <p:sp>
        <p:nvSpPr>
          <p:cNvPr id="7066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B</a:t>
            </a:r>
          </a:p>
        </p:txBody>
      </p:sp>
    </p:spTree>
    <p:extLst>
      <p:ext uri="{BB962C8B-B14F-4D97-AF65-F5344CB8AC3E}">
        <p14:creationId xmlns:p14="http://schemas.microsoft.com/office/powerpoint/2010/main" val="550027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5EF6CE8-A314-4A66-8DC7-63DF496710F7}" type="slidenum">
              <a:rPr lang="en-US" altLang="en-US" sz="1200" smtClean="0">
                <a:solidFill>
                  <a:prstClr val="black"/>
                </a:solidFill>
              </a:rPr>
              <a:pPr/>
              <a:t>46</a:t>
            </a:fld>
            <a:endParaRPr lang="en-US" altLang="en-US" sz="1200">
              <a:solidFill>
                <a:prstClr val="black"/>
              </a:solidFill>
            </a:endParaRPr>
          </a:p>
        </p:txBody>
      </p:sp>
      <p:sp>
        <p:nvSpPr>
          <p:cNvPr id="72707"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347A7A16-3941-40B7-856D-EE8C2BCAF937}" type="slidenum">
              <a:rPr lang="en-US" altLang="en-US" sz="1200">
                <a:solidFill>
                  <a:prstClr val="black"/>
                </a:solidFill>
              </a:rPr>
              <a:pPr algn="r"/>
              <a:t>46</a:t>
            </a:fld>
            <a:endParaRPr lang="en-US" altLang="en-US" sz="1200">
              <a:solidFill>
                <a:prstClr val="black"/>
              </a:solidFill>
            </a:endParaRPr>
          </a:p>
        </p:txBody>
      </p:sp>
      <p:sp>
        <p:nvSpPr>
          <p:cNvPr id="166916" name="Rectangle 2"/>
          <p:cNvSpPr>
            <a:spLocks noGrp="1" noRot="1" noChangeAspect="1" noChangeArrowheads="1" noTextEdit="1"/>
          </p:cNvSpPr>
          <p:nvPr>
            <p:ph type="sldImg"/>
          </p:nvPr>
        </p:nvSpPr>
        <p:spPr>
          <a:solidFill>
            <a:srgbClr val="FFFFFF"/>
          </a:solidFill>
          <a:ln/>
        </p:spPr>
      </p:sp>
      <p:sp>
        <p:nvSpPr>
          <p:cNvPr id="7270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D</a:t>
            </a:r>
          </a:p>
        </p:txBody>
      </p:sp>
    </p:spTree>
    <p:extLst>
      <p:ext uri="{BB962C8B-B14F-4D97-AF65-F5344CB8AC3E}">
        <p14:creationId xmlns:p14="http://schemas.microsoft.com/office/powerpoint/2010/main" val="112312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5EF6CE8-A314-4A66-8DC7-63DF496710F7}" type="slidenum">
              <a:rPr lang="en-US" altLang="en-US" sz="1200" smtClean="0">
                <a:solidFill>
                  <a:prstClr val="black"/>
                </a:solidFill>
              </a:rPr>
              <a:pPr/>
              <a:t>47</a:t>
            </a:fld>
            <a:endParaRPr lang="en-US" altLang="en-US" sz="1200">
              <a:solidFill>
                <a:prstClr val="black"/>
              </a:solidFill>
            </a:endParaRPr>
          </a:p>
        </p:txBody>
      </p:sp>
      <p:sp>
        <p:nvSpPr>
          <p:cNvPr id="72707"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347A7A16-3941-40B7-856D-EE8C2BCAF937}" type="slidenum">
              <a:rPr lang="en-US" altLang="en-US" sz="1200">
                <a:solidFill>
                  <a:prstClr val="black"/>
                </a:solidFill>
              </a:rPr>
              <a:pPr algn="r"/>
              <a:t>47</a:t>
            </a:fld>
            <a:endParaRPr lang="en-US" altLang="en-US" sz="1200">
              <a:solidFill>
                <a:prstClr val="black"/>
              </a:solidFill>
            </a:endParaRPr>
          </a:p>
        </p:txBody>
      </p:sp>
      <p:sp>
        <p:nvSpPr>
          <p:cNvPr id="166916" name="Rectangle 2"/>
          <p:cNvSpPr>
            <a:spLocks noGrp="1" noRot="1" noChangeAspect="1" noChangeArrowheads="1" noTextEdit="1"/>
          </p:cNvSpPr>
          <p:nvPr>
            <p:ph type="sldImg"/>
          </p:nvPr>
        </p:nvSpPr>
        <p:spPr>
          <a:solidFill>
            <a:srgbClr val="FFFFFF"/>
          </a:solidFill>
          <a:ln/>
        </p:spPr>
      </p:sp>
      <p:sp>
        <p:nvSpPr>
          <p:cNvPr id="7270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D</a:t>
            </a:r>
          </a:p>
        </p:txBody>
      </p:sp>
    </p:spTree>
    <p:extLst>
      <p:ext uri="{BB962C8B-B14F-4D97-AF65-F5344CB8AC3E}">
        <p14:creationId xmlns:p14="http://schemas.microsoft.com/office/powerpoint/2010/main" val="1787413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742D06A-DBF9-427C-96A7-29DEB7B9CD4E}" type="slidenum">
              <a:rPr lang="en-US" altLang="en-US" sz="1200" smtClean="0">
                <a:solidFill>
                  <a:prstClr val="black"/>
                </a:solidFill>
              </a:rPr>
              <a:pPr/>
              <a:t>48</a:t>
            </a:fld>
            <a:endParaRPr lang="en-US" altLang="en-US" sz="1200">
              <a:solidFill>
                <a:prstClr val="black"/>
              </a:solidFill>
            </a:endParaRPr>
          </a:p>
        </p:txBody>
      </p:sp>
      <p:sp>
        <p:nvSpPr>
          <p:cNvPr id="74755"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6C2CF0F1-DDCD-4F11-A5A8-E9B170A0A2D1}" type="slidenum">
              <a:rPr lang="en-US" altLang="en-US" sz="1200">
                <a:solidFill>
                  <a:prstClr val="black"/>
                </a:solidFill>
              </a:rPr>
              <a:pPr algn="r"/>
              <a:t>48</a:t>
            </a:fld>
            <a:endParaRPr lang="en-US" altLang="en-US" sz="1200">
              <a:solidFill>
                <a:prstClr val="black"/>
              </a:solidFill>
            </a:endParaRPr>
          </a:p>
        </p:txBody>
      </p:sp>
      <p:sp>
        <p:nvSpPr>
          <p:cNvPr id="178180" name="Rectangle 2"/>
          <p:cNvSpPr>
            <a:spLocks noGrp="1" noRot="1" noChangeAspect="1" noChangeArrowheads="1" noTextEdit="1"/>
          </p:cNvSpPr>
          <p:nvPr>
            <p:ph type="sldImg"/>
          </p:nvPr>
        </p:nvSpPr>
        <p:spPr>
          <a:solidFill>
            <a:srgbClr val="FFFFFF"/>
          </a:solidFill>
          <a:ln/>
        </p:spPr>
      </p:sp>
      <p:sp>
        <p:nvSpPr>
          <p:cNvPr id="7475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C</a:t>
            </a:r>
          </a:p>
        </p:txBody>
      </p:sp>
    </p:spTree>
    <p:extLst>
      <p:ext uri="{BB962C8B-B14F-4D97-AF65-F5344CB8AC3E}">
        <p14:creationId xmlns:p14="http://schemas.microsoft.com/office/powerpoint/2010/main" val="3540245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742D06A-DBF9-427C-96A7-29DEB7B9CD4E}" type="slidenum">
              <a:rPr lang="en-US" altLang="en-US" sz="1200" smtClean="0">
                <a:solidFill>
                  <a:prstClr val="black"/>
                </a:solidFill>
              </a:rPr>
              <a:pPr/>
              <a:t>49</a:t>
            </a:fld>
            <a:endParaRPr lang="en-US" altLang="en-US" sz="1200">
              <a:solidFill>
                <a:prstClr val="black"/>
              </a:solidFill>
            </a:endParaRPr>
          </a:p>
        </p:txBody>
      </p:sp>
      <p:sp>
        <p:nvSpPr>
          <p:cNvPr id="74755"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6C2CF0F1-DDCD-4F11-A5A8-E9B170A0A2D1}" type="slidenum">
              <a:rPr lang="en-US" altLang="en-US" sz="1200">
                <a:solidFill>
                  <a:prstClr val="black"/>
                </a:solidFill>
              </a:rPr>
              <a:pPr algn="r"/>
              <a:t>49</a:t>
            </a:fld>
            <a:endParaRPr lang="en-US" altLang="en-US" sz="1200">
              <a:solidFill>
                <a:prstClr val="black"/>
              </a:solidFill>
            </a:endParaRPr>
          </a:p>
        </p:txBody>
      </p:sp>
      <p:sp>
        <p:nvSpPr>
          <p:cNvPr id="178180" name="Rectangle 2"/>
          <p:cNvSpPr>
            <a:spLocks noGrp="1" noRot="1" noChangeAspect="1" noChangeArrowheads="1" noTextEdit="1"/>
          </p:cNvSpPr>
          <p:nvPr>
            <p:ph type="sldImg"/>
          </p:nvPr>
        </p:nvSpPr>
        <p:spPr>
          <a:solidFill>
            <a:srgbClr val="FFFFFF"/>
          </a:solidFill>
          <a:ln/>
        </p:spPr>
      </p:sp>
      <p:sp>
        <p:nvSpPr>
          <p:cNvPr id="7475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C</a:t>
            </a:r>
          </a:p>
        </p:txBody>
      </p:sp>
    </p:spTree>
    <p:extLst>
      <p:ext uri="{BB962C8B-B14F-4D97-AF65-F5344CB8AC3E}">
        <p14:creationId xmlns:p14="http://schemas.microsoft.com/office/powerpoint/2010/main" val="3930594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A3A007A-71F8-4F50-AFC0-03A99B118A27}" type="slidenum">
              <a:rPr lang="en-US" altLang="en-US" sz="1200" smtClean="0">
                <a:solidFill>
                  <a:prstClr val="black"/>
                </a:solidFill>
              </a:rPr>
              <a:pPr/>
              <a:t>50</a:t>
            </a:fld>
            <a:endParaRPr lang="en-US" altLang="en-US" sz="1200">
              <a:solidFill>
                <a:prstClr val="black"/>
              </a:solidFill>
            </a:endParaRPr>
          </a:p>
        </p:txBody>
      </p:sp>
      <p:sp>
        <p:nvSpPr>
          <p:cNvPr id="76803"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05357A45-6B37-4246-B575-A0AA32635B31}" type="slidenum">
              <a:rPr lang="en-US" altLang="en-US" sz="1200">
                <a:solidFill>
                  <a:prstClr val="black"/>
                </a:solidFill>
              </a:rPr>
              <a:pPr algn="r"/>
              <a:t>50</a:t>
            </a:fld>
            <a:endParaRPr lang="en-US" altLang="en-US" sz="1200">
              <a:solidFill>
                <a:prstClr val="black"/>
              </a:solidFill>
            </a:endParaRPr>
          </a:p>
        </p:txBody>
      </p:sp>
      <p:sp>
        <p:nvSpPr>
          <p:cNvPr id="180228" name="Rectangle 2"/>
          <p:cNvSpPr>
            <a:spLocks noGrp="1" noRot="1" noChangeAspect="1" noChangeArrowheads="1" noTextEdit="1"/>
          </p:cNvSpPr>
          <p:nvPr>
            <p:ph type="sldImg"/>
          </p:nvPr>
        </p:nvSpPr>
        <p:spPr>
          <a:solidFill>
            <a:srgbClr val="FFFFFF"/>
          </a:solidFill>
          <a:ln/>
        </p:spPr>
      </p:sp>
      <p:sp>
        <p:nvSpPr>
          <p:cNvPr id="7680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D</a:t>
            </a:r>
          </a:p>
        </p:txBody>
      </p:sp>
    </p:spTree>
    <p:extLst>
      <p:ext uri="{BB962C8B-B14F-4D97-AF65-F5344CB8AC3E}">
        <p14:creationId xmlns:p14="http://schemas.microsoft.com/office/powerpoint/2010/main" val="1785971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A3A007A-71F8-4F50-AFC0-03A99B118A27}" type="slidenum">
              <a:rPr lang="en-US" altLang="en-US" sz="1200" smtClean="0">
                <a:solidFill>
                  <a:prstClr val="black"/>
                </a:solidFill>
              </a:rPr>
              <a:pPr/>
              <a:t>51</a:t>
            </a:fld>
            <a:endParaRPr lang="en-US" altLang="en-US" sz="1200">
              <a:solidFill>
                <a:prstClr val="black"/>
              </a:solidFill>
            </a:endParaRPr>
          </a:p>
        </p:txBody>
      </p:sp>
      <p:sp>
        <p:nvSpPr>
          <p:cNvPr id="76803"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05357A45-6B37-4246-B575-A0AA32635B31}" type="slidenum">
              <a:rPr lang="en-US" altLang="en-US" sz="1200">
                <a:solidFill>
                  <a:prstClr val="black"/>
                </a:solidFill>
              </a:rPr>
              <a:pPr algn="r"/>
              <a:t>51</a:t>
            </a:fld>
            <a:endParaRPr lang="en-US" altLang="en-US" sz="1200">
              <a:solidFill>
                <a:prstClr val="black"/>
              </a:solidFill>
            </a:endParaRPr>
          </a:p>
        </p:txBody>
      </p:sp>
      <p:sp>
        <p:nvSpPr>
          <p:cNvPr id="180228" name="Rectangle 2"/>
          <p:cNvSpPr>
            <a:spLocks noGrp="1" noRot="1" noChangeAspect="1" noChangeArrowheads="1" noTextEdit="1"/>
          </p:cNvSpPr>
          <p:nvPr>
            <p:ph type="sldImg"/>
          </p:nvPr>
        </p:nvSpPr>
        <p:spPr>
          <a:solidFill>
            <a:srgbClr val="FFFFFF"/>
          </a:solidFill>
          <a:ln/>
        </p:spPr>
      </p:sp>
      <p:sp>
        <p:nvSpPr>
          <p:cNvPr id="7680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D</a:t>
            </a:r>
          </a:p>
        </p:txBody>
      </p:sp>
    </p:spTree>
    <p:extLst>
      <p:ext uri="{BB962C8B-B14F-4D97-AF65-F5344CB8AC3E}">
        <p14:creationId xmlns:p14="http://schemas.microsoft.com/office/powerpoint/2010/main" val="3664664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55</a:t>
            </a:fld>
            <a:endParaRPr lang="en-US"/>
          </a:p>
        </p:txBody>
      </p:sp>
    </p:spTree>
    <p:extLst>
      <p:ext uri="{BB962C8B-B14F-4D97-AF65-F5344CB8AC3E}">
        <p14:creationId xmlns:p14="http://schemas.microsoft.com/office/powerpoint/2010/main" val="1580370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73C7B-1C1A-4C42-AA90-E58A53A56275}" type="slidenum">
              <a:rPr lang="en-US" smtClean="0"/>
              <a:t>64</a:t>
            </a:fld>
            <a:endParaRPr lang="en-US"/>
          </a:p>
        </p:txBody>
      </p:sp>
    </p:spTree>
    <p:extLst>
      <p:ext uri="{BB962C8B-B14F-4D97-AF65-F5344CB8AC3E}">
        <p14:creationId xmlns:p14="http://schemas.microsoft.com/office/powerpoint/2010/main" val="142339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73C7B-1C1A-4C42-AA90-E58A53A56275}" type="slidenum">
              <a:rPr lang="en-US" smtClean="0"/>
              <a:t>3</a:t>
            </a:fld>
            <a:endParaRPr lang="en-US"/>
          </a:p>
        </p:txBody>
      </p:sp>
    </p:spTree>
    <p:extLst>
      <p:ext uri="{BB962C8B-B14F-4D97-AF65-F5344CB8AC3E}">
        <p14:creationId xmlns:p14="http://schemas.microsoft.com/office/powerpoint/2010/main" val="866784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300E9373-931F-4189-8CD7-4C171AC0ECAB}" type="slidenum">
              <a:rPr lang="en-US" altLang="en-US" sz="1200">
                <a:solidFill>
                  <a:prstClr val="black"/>
                </a:solidFill>
              </a:rPr>
              <a:pPr algn="r"/>
              <a:t>71</a:t>
            </a:fld>
            <a:endParaRPr lang="en-US" altLang="en-US" sz="1200">
              <a:solidFill>
                <a:prstClr val="black"/>
              </a:solidFill>
            </a:endParaRPr>
          </a:p>
        </p:txBody>
      </p:sp>
      <p:sp>
        <p:nvSpPr>
          <p:cNvPr id="87043"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E4D6E178-096D-4EBF-975F-CD577D669BA5}" type="slidenum">
              <a:rPr lang="en-US" altLang="en-US" sz="1200">
                <a:solidFill>
                  <a:prstClr val="black"/>
                </a:solidFill>
              </a:rPr>
              <a:pPr algn="r"/>
              <a:t>71</a:t>
            </a:fld>
            <a:endParaRPr lang="en-US" altLang="en-US" sz="1200">
              <a:solidFill>
                <a:prstClr val="black"/>
              </a:solidFill>
            </a:endParaRPr>
          </a:p>
        </p:txBody>
      </p:sp>
      <p:sp>
        <p:nvSpPr>
          <p:cNvPr id="293892" name="Rectangle 2"/>
          <p:cNvSpPr>
            <a:spLocks noGrp="1" noRot="1" noChangeAspect="1" noChangeArrowheads="1" noTextEdit="1"/>
          </p:cNvSpPr>
          <p:nvPr>
            <p:ph type="sldImg"/>
          </p:nvPr>
        </p:nvSpPr>
        <p:spPr>
          <a:solidFill>
            <a:srgbClr val="FFFFFF"/>
          </a:solidFill>
          <a:ln/>
        </p:spPr>
      </p:sp>
      <p:sp>
        <p:nvSpPr>
          <p:cNvPr id="8704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B</a:t>
            </a:r>
          </a:p>
        </p:txBody>
      </p:sp>
    </p:spTree>
    <p:extLst>
      <p:ext uri="{BB962C8B-B14F-4D97-AF65-F5344CB8AC3E}">
        <p14:creationId xmlns:p14="http://schemas.microsoft.com/office/powerpoint/2010/main" val="2065569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300E9373-931F-4189-8CD7-4C171AC0ECAB}" type="slidenum">
              <a:rPr lang="en-US" altLang="en-US" sz="1200">
                <a:solidFill>
                  <a:prstClr val="black"/>
                </a:solidFill>
              </a:rPr>
              <a:pPr algn="r"/>
              <a:t>72</a:t>
            </a:fld>
            <a:endParaRPr lang="en-US" altLang="en-US" sz="1200">
              <a:solidFill>
                <a:prstClr val="black"/>
              </a:solidFill>
            </a:endParaRPr>
          </a:p>
        </p:txBody>
      </p:sp>
      <p:sp>
        <p:nvSpPr>
          <p:cNvPr id="87043"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E4D6E178-096D-4EBF-975F-CD577D669BA5}" type="slidenum">
              <a:rPr lang="en-US" altLang="en-US" sz="1200">
                <a:solidFill>
                  <a:prstClr val="black"/>
                </a:solidFill>
              </a:rPr>
              <a:pPr algn="r"/>
              <a:t>72</a:t>
            </a:fld>
            <a:endParaRPr lang="en-US" altLang="en-US" sz="1200">
              <a:solidFill>
                <a:prstClr val="black"/>
              </a:solidFill>
            </a:endParaRPr>
          </a:p>
        </p:txBody>
      </p:sp>
      <p:sp>
        <p:nvSpPr>
          <p:cNvPr id="293892" name="Rectangle 2"/>
          <p:cNvSpPr>
            <a:spLocks noGrp="1" noRot="1" noChangeAspect="1" noChangeArrowheads="1" noTextEdit="1"/>
          </p:cNvSpPr>
          <p:nvPr>
            <p:ph type="sldImg"/>
          </p:nvPr>
        </p:nvSpPr>
        <p:spPr>
          <a:solidFill>
            <a:srgbClr val="FFFFFF"/>
          </a:solidFill>
          <a:ln/>
        </p:spPr>
      </p:sp>
      <p:sp>
        <p:nvSpPr>
          <p:cNvPr id="8704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B</a:t>
            </a:r>
          </a:p>
        </p:txBody>
      </p:sp>
    </p:spTree>
    <p:extLst>
      <p:ext uri="{BB962C8B-B14F-4D97-AF65-F5344CB8AC3E}">
        <p14:creationId xmlns:p14="http://schemas.microsoft.com/office/powerpoint/2010/main" val="2655483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02367CF9-C22C-4C14-8CE1-CFBAA2DC0505}" type="slidenum">
              <a:rPr lang="en-US" altLang="en-US" sz="1200">
                <a:solidFill>
                  <a:prstClr val="black"/>
                </a:solidFill>
              </a:rPr>
              <a:pPr algn="r"/>
              <a:t>73</a:t>
            </a:fld>
            <a:endParaRPr lang="en-US" altLang="en-US" sz="1200">
              <a:solidFill>
                <a:prstClr val="black"/>
              </a:solidFill>
            </a:endParaRPr>
          </a:p>
        </p:txBody>
      </p:sp>
      <p:sp>
        <p:nvSpPr>
          <p:cNvPr id="89091"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5D20E76-3854-4F6E-B157-8462CD0FD8BF}" type="slidenum">
              <a:rPr lang="en-US" altLang="en-US" sz="1200">
                <a:solidFill>
                  <a:prstClr val="black"/>
                </a:solidFill>
              </a:rPr>
              <a:pPr algn="r"/>
              <a:t>73</a:t>
            </a:fld>
            <a:endParaRPr lang="en-US" altLang="en-US" sz="1200">
              <a:solidFill>
                <a:prstClr val="black"/>
              </a:solidFill>
            </a:endParaRPr>
          </a:p>
        </p:txBody>
      </p:sp>
      <p:sp>
        <p:nvSpPr>
          <p:cNvPr id="295940" name="Rectangle 2"/>
          <p:cNvSpPr>
            <a:spLocks noGrp="1" noRot="1" noChangeAspect="1" noChangeArrowheads="1" noTextEdit="1"/>
          </p:cNvSpPr>
          <p:nvPr>
            <p:ph type="sldImg"/>
          </p:nvPr>
        </p:nvSpPr>
        <p:spPr>
          <a:solidFill>
            <a:srgbClr val="FFFFFF"/>
          </a:solidFill>
          <a:ln/>
        </p:spPr>
      </p:sp>
      <p:sp>
        <p:nvSpPr>
          <p:cNvPr id="8909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A</a:t>
            </a:r>
          </a:p>
        </p:txBody>
      </p:sp>
    </p:spTree>
    <p:extLst>
      <p:ext uri="{BB962C8B-B14F-4D97-AF65-F5344CB8AC3E}">
        <p14:creationId xmlns:p14="http://schemas.microsoft.com/office/powerpoint/2010/main" val="1687084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02367CF9-C22C-4C14-8CE1-CFBAA2DC0505}" type="slidenum">
              <a:rPr lang="en-US" altLang="en-US" sz="1200">
                <a:solidFill>
                  <a:prstClr val="black"/>
                </a:solidFill>
              </a:rPr>
              <a:pPr algn="r"/>
              <a:t>74</a:t>
            </a:fld>
            <a:endParaRPr lang="en-US" altLang="en-US" sz="1200">
              <a:solidFill>
                <a:prstClr val="black"/>
              </a:solidFill>
            </a:endParaRPr>
          </a:p>
        </p:txBody>
      </p:sp>
      <p:sp>
        <p:nvSpPr>
          <p:cNvPr id="89091"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95D20E76-3854-4F6E-B157-8462CD0FD8BF}" type="slidenum">
              <a:rPr lang="en-US" altLang="en-US" sz="1200">
                <a:solidFill>
                  <a:prstClr val="black"/>
                </a:solidFill>
              </a:rPr>
              <a:pPr algn="r"/>
              <a:t>74</a:t>
            </a:fld>
            <a:endParaRPr lang="en-US" altLang="en-US" sz="1200">
              <a:solidFill>
                <a:prstClr val="black"/>
              </a:solidFill>
            </a:endParaRPr>
          </a:p>
        </p:txBody>
      </p:sp>
      <p:sp>
        <p:nvSpPr>
          <p:cNvPr id="295940" name="Rectangle 2"/>
          <p:cNvSpPr>
            <a:spLocks noGrp="1" noRot="1" noChangeAspect="1" noChangeArrowheads="1" noTextEdit="1"/>
          </p:cNvSpPr>
          <p:nvPr>
            <p:ph type="sldImg"/>
          </p:nvPr>
        </p:nvSpPr>
        <p:spPr>
          <a:solidFill>
            <a:srgbClr val="FFFFFF"/>
          </a:solidFill>
          <a:ln/>
        </p:spPr>
      </p:sp>
      <p:sp>
        <p:nvSpPr>
          <p:cNvPr id="8909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A</a:t>
            </a:r>
          </a:p>
        </p:txBody>
      </p:sp>
    </p:spTree>
    <p:extLst>
      <p:ext uri="{BB962C8B-B14F-4D97-AF65-F5344CB8AC3E}">
        <p14:creationId xmlns:p14="http://schemas.microsoft.com/office/powerpoint/2010/main" val="2949337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77</a:t>
            </a:fld>
            <a:endParaRPr lang="en-US"/>
          </a:p>
        </p:txBody>
      </p:sp>
    </p:spTree>
    <p:extLst>
      <p:ext uri="{BB962C8B-B14F-4D97-AF65-F5344CB8AC3E}">
        <p14:creationId xmlns:p14="http://schemas.microsoft.com/office/powerpoint/2010/main" val="1251065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78</a:t>
            </a:fld>
            <a:endParaRPr lang="en-US"/>
          </a:p>
        </p:txBody>
      </p:sp>
    </p:spTree>
    <p:extLst>
      <p:ext uri="{BB962C8B-B14F-4D97-AF65-F5344CB8AC3E}">
        <p14:creationId xmlns:p14="http://schemas.microsoft.com/office/powerpoint/2010/main" val="3016382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79</a:t>
            </a:fld>
            <a:endParaRPr lang="en-US"/>
          </a:p>
        </p:txBody>
      </p:sp>
    </p:spTree>
    <p:extLst>
      <p:ext uri="{BB962C8B-B14F-4D97-AF65-F5344CB8AC3E}">
        <p14:creationId xmlns:p14="http://schemas.microsoft.com/office/powerpoint/2010/main" val="2650412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80</a:t>
            </a:fld>
            <a:endParaRPr lang="en-US"/>
          </a:p>
        </p:txBody>
      </p:sp>
    </p:spTree>
    <p:extLst>
      <p:ext uri="{BB962C8B-B14F-4D97-AF65-F5344CB8AC3E}">
        <p14:creationId xmlns:p14="http://schemas.microsoft.com/office/powerpoint/2010/main" val="1009522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81</a:t>
            </a:fld>
            <a:endParaRPr lang="en-US"/>
          </a:p>
        </p:txBody>
      </p:sp>
    </p:spTree>
    <p:extLst>
      <p:ext uri="{BB962C8B-B14F-4D97-AF65-F5344CB8AC3E}">
        <p14:creationId xmlns:p14="http://schemas.microsoft.com/office/powerpoint/2010/main" val="2250226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82</a:t>
            </a:fld>
            <a:endParaRPr lang="en-US"/>
          </a:p>
        </p:txBody>
      </p:sp>
    </p:spTree>
    <p:extLst>
      <p:ext uri="{BB962C8B-B14F-4D97-AF65-F5344CB8AC3E}">
        <p14:creationId xmlns:p14="http://schemas.microsoft.com/office/powerpoint/2010/main" val="171745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73C7B-1C1A-4C42-AA90-E58A53A56275}" type="slidenum">
              <a:rPr lang="en-US" smtClean="0"/>
              <a:t>5</a:t>
            </a:fld>
            <a:endParaRPr lang="en-US"/>
          </a:p>
        </p:txBody>
      </p:sp>
    </p:spTree>
    <p:extLst>
      <p:ext uri="{BB962C8B-B14F-4D97-AF65-F5344CB8AC3E}">
        <p14:creationId xmlns:p14="http://schemas.microsoft.com/office/powerpoint/2010/main" val="500927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83</a:t>
            </a:fld>
            <a:endParaRPr lang="en-US"/>
          </a:p>
        </p:txBody>
      </p:sp>
    </p:spTree>
    <p:extLst>
      <p:ext uri="{BB962C8B-B14F-4D97-AF65-F5344CB8AC3E}">
        <p14:creationId xmlns:p14="http://schemas.microsoft.com/office/powerpoint/2010/main" val="3354315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84</a:t>
            </a:fld>
            <a:endParaRPr lang="en-US"/>
          </a:p>
        </p:txBody>
      </p:sp>
    </p:spTree>
    <p:extLst>
      <p:ext uri="{BB962C8B-B14F-4D97-AF65-F5344CB8AC3E}">
        <p14:creationId xmlns:p14="http://schemas.microsoft.com/office/powerpoint/2010/main" val="2004339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85</a:t>
            </a:fld>
            <a:endParaRPr lang="en-US"/>
          </a:p>
        </p:txBody>
      </p:sp>
    </p:spTree>
    <p:extLst>
      <p:ext uri="{BB962C8B-B14F-4D97-AF65-F5344CB8AC3E}">
        <p14:creationId xmlns:p14="http://schemas.microsoft.com/office/powerpoint/2010/main" val="4015277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86</a:t>
            </a:fld>
            <a:endParaRPr lang="en-US"/>
          </a:p>
        </p:txBody>
      </p:sp>
    </p:spTree>
    <p:extLst>
      <p:ext uri="{BB962C8B-B14F-4D97-AF65-F5344CB8AC3E}">
        <p14:creationId xmlns:p14="http://schemas.microsoft.com/office/powerpoint/2010/main" val="286327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73C7B-1C1A-4C42-AA90-E58A53A56275}" type="slidenum">
              <a:rPr lang="en-US" smtClean="0"/>
              <a:t>7</a:t>
            </a:fld>
            <a:endParaRPr lang="en-US"/>
          </a:p>
        </p:txBody>
      </p:sp>
    </p:spTree>
    <p:extLst>
      <p:ext uri="{BB962C8B-B14F-4D97-AF65-F5344CB8AC3E}">
        <p14:creationId xmlns:p14="http://schemas.microsoft.com/office/powerpoint/2010/main" val="188510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15</a:t>
            </a:fld>
            <a:endParaRPr lang="en-US"/>
          </a:p>
        </p:txBody>
      </p:sp>
    </p:spTree>
    <p:extLst>
      <p:ext uri="{BB962C8B-B14F-4D97-AF65-F5344CB8AC3E}">
        <p14:creationId xmlns:p14="http://schemas.microsoft.com/office/powerpoint/2010/main" val="173079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BE1BA8EC-6310-4DA3-83B1-6087279C2166}" type="slidenum">
              <a:rPr lang="en-US" altLang="en-US" sz="1200">
                <a:solidFill>
                  <a:prstClr val="black"/>
                </a:solidFill>
              </a:rPr>
              <a:pPr algn="r"/>
              <a:t>20</a:t>
            </a:fld>
            <a:endParaRPr lang="en-US" altLang="en-US" sz="1200">
              <a:solidFill>
                <a:prstClr val="black"/>
              </a:solidFill>
            </a:endParaRPr>
          </a:p>
        </p:txBody>
      </p:sp>
      <p:sp>
        <p:nvSpPr>
          <p:cNvPr id="54275"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5B693895-D20A-4582-AA2D-2397A62131A8}" type="slidenum">
              <a:rPr lang="en-US" altLang="en-US" sz="1200">
                <a:solidFill>
                  <a:prstClr val="black"/>
                </a:solidFill>
              </a:rPr>
              <a:pPr algn="r"/>
              <a:t>20</a:t>
            </a:fld>
            <a:endParaRPr lang="en-US" altLang="en-US" sz="1200">
              <a:solidFill>
                <a:prstClr val="black"/>
              </a:solidFill>
            </a:endParaRPr>
          </a:p>
        </p:txBody>
      </p:sp>
      <p:sp>
        <p:nvSpPr>
          <p:cNvPr id="273412" name="Rectangle 2"/>
          <p:cNvSpPr>
            <a:spLocks noGrp="1" noRot="1" noChangeAspect="1" noChangeArrowheads="1" noTextEdit="1"/>
          </p:cNvSpPr>
          <p:nvPr>
            <p:ph type="sldImg"/>
          </p:nvPr>
        </p:nvSpPr>
        <p:spPr>
          <a:solidFill>
            <a:srgbClr val="FFFFFF"/>
          </a:solidFill>
          <a:ln/>
        </p:spPr>
      </p:sp>
      <p:sp>
        <p:nvSpPr>
          <p:cNvPr id="5427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latin typeface="Arial" pitchFamily="34" charset="0"/>
                <a:ea typeface="ＭＳ Ｐゴシック" pitchFamily="34" charset="-128"/>
              </a:rPr>
              <a:t>Answer: B</a:t>
            </a:r>
          </a:p>
        </p:txBody>
      </p:sp>
    </p:spTree>
    <p:extLst>
      <p:ext uri="{BB962C8B-B14F-4D97-AF65-F5344CB8AC3E}">
        <p14:creationId xmlns:p14="http://schemas.microsoft.com/office/powerpoint/2010/main" val="96619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BE1BA8EC-6310-4DA3-83B1-6087279C2166}" type="slidenum">
              <a:rPr lang="en-US" altLang="en-US" sz="1200">
                <a:solidFill>
                  <a:prstClr val="black"/>
                </a:solidFill>
              </a:rPr>
              <a:pPr algn="r"/>
              <a:t>21</a:t>
            </a:fld>
            <a:endParaRPr lang="en-US" altLang="en-US" sz="1200">
              <a:solidFill>
                <a:prstClr val="black"/>
              </a:solidFill>
            </a:endParaRPr>
          </a:p>
        </p:txBody>
      </p:sp>
      <p:sp>
        <p:nvSpPr>
          <p:cNvPr id="54275"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5B693895-D20A-4582-AA2D-2397A62131A8}" type="slidenum">
              <a:rPr lang="en-US" altLang="en-US" sz="1200">
                <a:solidFill>
                  <a:prstClr val="black"/>
                </a:solidFill>
              </a:rPr>
              <a:pPr algn="r"/>
              <a:t>21</a:t>
            </a:fld>
            <a:endParaRPr lang="en-US" altLang="en-US" sz="1200">
              <a:solidFill>
                <a:prstClr val="black"/>
              </a:solidFill>
            </a:endParaRPr>
          </a:p>
        </p:txBody>
      </p:sp>
      <p:sp>
        <p:nvSpPr>
          <p:cNvPr id="273412" name="Rectangle 2"/>
          <p:cNvSpPr>
            <a:spLocks noGrp="1" noRot="1" noChangeAspect="1" noChangeArrowheads="1" noTextEdit="1"/>
          </p:cNvSpPr>
          <p:nvPr>
            <p:ph type="sldImg"/>
          </p:nvPr>
        </p:nvSpPr>
        <p:spPr>
          <a:solidFill>
            <a:srgbClr val="FFFFFF"/>
          </a:solidFill>
          <a:ln/>
        </p:spPr>
      </p:sp>
      <p:sp>
        <p:nvSpPr>
          <p:cNvPr id="5427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dirty="0">
                <a:latin typeface="Arial" pitchFamily="34" charset="0"/>
                <a:ea typeface="ＭＳ Ｐゴシック" pitchFamily="34" charset="-128"/>
              </a:rPr>
              <a:t>Answer: B</a:t>
            </a:r>
          </a:p>
        </p:txBody>
      </p:sp>
    </p:spTree>
    <p:extLst>
      <p:ext uri="{BB962C8B-B14F-4D97-AF65-F5344CB8AC3E}">
        <p14:creationId xmlns:p14="http://schemas.microsoft.com/office/powerpoint/2010/main" val="369652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6067E067-0699-48C7-B75F-2868C278B48B}" type="slidenum">
              <a:rPr lang="en-US" altLang="en-US" sz="1200">
                <a:solidFill>
                  <a:prstClr val="black"/>
                </a:solidFill>
              </a:rPr>
              <a:pPr algn="r"/>
              <a:t>22</a:t>
            </a:fld>
            <a:endParaRPr lang="en-US" altLang="en-US" sz="1200">
              <a:solidFill>
                <a:prstClr val="black"/>
              </a:solidFill>
            </a:endParaRPr>
          </a:p>
        </p:txBody>
      </p:sp>
      <p:sp>
        <p:nvSpPr>
          <p:cNvPr id="56323" name="Rectangle 7"/>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88D487E6-F3BC-439C-9402-A08169D1A226}" type="slidenum">
              <a:rPr lang="en-US" altLang="en-US" sz="1200">
                <a:solidFill>
                  <a:prstClr val="black"/>
                </a:solidFill>
              </a:rPr>
              <a:pPr algn="r"/>
              <a:t>22</a:t>
            </a:fld>
            <a:endParaRPr lang="en-US" altLang="en-US" sz="1200">
              <a:solidFill>
                <a:prstClr val="black"/>
              </a:solidFill>
            </a:endParaRPr>
          </a:p>
        </p:txBody>
      </p:sp>
      <p:sp>
        <p:nvSpPr>
          <p:cNvPr id="277508" name="Rectangle 2"/>
          <p:cNvSpPr>
            <a:spLocks noGrp="1" noRot="1" noChangeAspect="1" noChangeArrowheads="1" noTextEdit="1"/>
          </p:cNvSpPr>
          <p:nvPr>
            <p:ph type="sldImg"/>
          </p:nvPr>
        </p:nvSpPr>
        <p:spPr>
          <a:solidFill>
            <a:srgbClr val="FFFFFF"/>
          </a:solidFill>
          <a:ln/>
        </p:spPr>
      </p:sp>
      <p:sp>
        <p:nvSpPr>
          <p:cNvPr id="5632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rPr>
              <a:t>Answer: A</a:t>
            </a:r>
          </a:p>
        </p:txBody>
      </p:sp>
    </p:spTree>
    <p:extLst>
      <p:ext uri="{BB962C8B-B14F-4D97-AF65-F5344CB8AC3E}">
        <p14:creationId xmlns:p14="http://schemas.microsoft.com/office/powerpoint/2010/main" val="3785315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5EBB4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99" y="340768"/>
            <a:ext cx="4591999" cy="5877759"/>
          </a:xfrm>
          <a:prstGeom prst="rect">
            <a:avLst/>
          </a:prstGeom>
          <a:ln w="19050">
            <a:solidFill>
              <a:schemeClr val="bg1"/>
            </a:solidFill>
          </a:ln>
          <a:effectLst>
            <a:outerShdw blurRad="50800" dist="38100" dir="2700000" algn="tl" rotWithShape="0">
              <a:prstClr val="black">
                <a:alpha val="40000"/>
              </a:prstClr>
            </a:outerShdw>
          </a:effectLst>
        </p:spPr>
      </p:pic>
      <p:sp>
        <p:nvSpPr>
          <p:cNvPr id="4"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a:t>© 2016 Pearson Education, Ltd.</a:t>
            </a:r>
            <a:endParaRPr lang="en-US" dirty="0"/>
          </a:p>
        </p:txBody>
      </p:sp>
      <p:sp>
        <p:nvSpPr>
          <p:cNvPr id="8" name="Title 1"/>
          <p:cNvSpPr txBox="1">
            <a:spLocks/>
          </p:cNvSpPr>
          <p:nvPr/>
        </p:nvSpPr>
        <p:spPr>
          <a:xfrm>
            <a:off x="5359452" y="3279648"/>
            <a:ext cx="3506772" cy="943864"/>
          </a:xfrm>
          <a:prstGeom prst="rect">
            <a:avLst/>
          </a:prstGeom>
        </p:spPr>
        <p:txBody>
          <a:bodyPr vert="horz" lIns="91440" tIns="45720" rIns="91440" bIns="45720" rtlCol="0" anchor="ctr" anchorCtr="1">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3000" dirty="0"/>
              <a:t>Chapter 10</a:t>
            </a:r>
          </a:p>
        </p:txBody>
      </p:sp>
      <p:sp>
        <p:nvSpPr>
          <p:cNvPr id="9" name="Title 1"/>
          <p:cNvSpPr txBox="1">
            <a:spLocks/>
          </p:cNvSpPr>
          <p:nvPr/>
        </p:nvSpPr>
        <p:spPr>
          <a:xfrm>
            <a:off x="5359452" y="1353782"/>
            <a:ext cx="3506772" cy="1235037"/>
          </a:xfrm>
          <a:prstGeom prst="rect">
            <a:avLst/>
          </a:prstGeom>
        </p:spPr>
        <p:txBody>
          <a:bodyPr vert="horz" lIns="91440" tIns="45720" rIns="91440" bIns="45720" rtlCol="0" anchor="ctr" anchorCtr="1">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a:t>Lecture Presentation</a:t>
            </a:r>
          </a:p>
        </p:txBody>
      </p:sp>
      <p:sp>
        <p:nvSpPr>
          <p:cNvPr id="10" name="Subtitle 2"/>
          <p:cNvSpPr txBox="1">
            <a:spLocks/>
          </p:cNvSpPr>
          <p:nvPr/>
        </p:nvSpPr>
        <p:spPr>
          <a:xfrm>
            <a:off x="5359452" y="4223512"/>
            <a:ext cx="3506772" cy="10553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000" b="1" i="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mj-lt"/>
              </a:rPr>
              <a:t>Energy and Work</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648" y="340768"/>
            <a:ext cx="4591701" cy="5877759"/>
          </a:xfrm>
          <a:prstGeom prst="rect">
            <a:avLst/>
          </a:prstGeom>
          <a:ln w="19050">
            <a:solidFill>
              <a:schemeClr val="bg1"/>
            </a:solidFill>
          </a:ln>
          <a:effectLst>
            <a:outerShdw blurRad="50800" dist="38100" dir="2700000" algn="tl" rotWithShape="0">
              <a:prstClr val="black">
                <a:alpha val="40000"/>
              </a:prstClr>
            </a:outerShdw>
          </a:effectLst>
        </p:spPr>
      </p:pic>
      <p:sp>
        <p:nvSpPr>
          <p:cNvPr id="13" name="Title 1"/>
          <p:cNvSpPr txBox="1">
            <a:spLocks/>
          </p:cNvSpPr>
          <p:nvPr userDrawn="1"/>
        </p:nvSpPr>
        <p:spPr>
          <a:xfrm>
            <a:off x="5359452" y="1353782"/>
            <a:ext cx="3506772" cy="1235037"/>
          </a:xfrm>
          <a:prstGeom prst="rect">
            <a:avLst/>
          </a:prstGeom>
        </p:spPr>
        <p:txBody>
          <a:bodyPr vert="horz" lIns="91440" tIns="45720" rIns="91440" bIns="45720" rtlCol="0" anchor="ctr" anchorCtr="1">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a:t>Lecture Presentation</a:t>
            </a:r>
          </a:p>
        </p:txBody>
      </p:sp>
    </p:spTree>
    <p:extLst>
      <p:ext uri="{BB962C8B-B14F-4D97-AF65-F5344CB8AC3E}">
        <p14:creationId xmlns:p14="http://schemas.microsoft.com/office/powerpoint/2010/main" val="233167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683483"/>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116586" y="876300"/>
            <a:ext cx="8807958" cy="5305044"/>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a:t>© 2016 Pearson Education, Ltd.</a:t>
            </a:r>
            <a:endParaRPr lang="en-US" dirty="0"/>
          </a:p>
        </p:txBody>
      </p:sp>
      <p:sp>
        <p:nvSpPr>
          <p:cNvPr id="8" name="TextBox 7"/>
          <p:cNvSpPr txBox="1"/>
          <p:nvPr/>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1897335575"/>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1111727"/>
          </a:xfrm>
        </p:spPr>
        <p:txBody>
          <a:bodyPr/>
          <a:lstStyle/>
          <a:p>
            <a:r>
              <a:rPr lang="en-US"/>
              <a:t>Click to edit Master title style</a:t>
            </a:r>
            <a:endParaRPr lang="en-US" dirty="0"/>
          </a:p>
        </p:txBody>
      </p:sp>
      <p:sp>
        <p:nvSpPr>
          <p:cNvPr id="3" name="Content Placeholder 2"/>
          <p:cNvSpPr>
            <a:spLocks noGrp="1"/>
          </p:cNvSpPr>
          <p:nvPr>
            <p:ph idx="1"/>
          </p:nvPr>
        </p:nvSpPr>
        <p:spPr>
          <a:xfrm>
            <a:off x="116586" y="1304544"/>
            <a:ext cx="8807958" cy="4876800"/>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a:t>© 2016 Pearson Education, Ltd.</a:t>
            </a:r>
            <a:endParaRPr lang="en-US" dirty="0"/>
          </a:p>
        </p:txBody>
      </p:sp>
      <p:sp>
        <p:nvSpPr>
          <p:cNvPr id="6" name="TextBox 5"/>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14050207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 Title - Reading Questions">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640080"/>
          </a:xfrm>
        </p:spPr>
        <p:txBody>
          <a:bodyPr/>
          <a:lstStyle/>
          <a:p>
            <a:r>
              <a:rPr lang="en-US"/>
              <a:t>Click to edit Master title style</a:t>
            </a:r>
            <a:endParaRPr lang="en-US" dirty="0"/>
          </a:p>
        </p:txBody>
      </p:sp>
      <p:sp>
        <p:nvSpPr>
          <p:cNvPr id="3" name="Content Placeholder 2"/>
          <p:cNvSpPr>
            <a:spLocks noGrp="1"/>
          </p:cNvSpPr>
          <p:nvPr>
            <p:ph idx="1"/>
          </p:nvPr>
        </p:nvSpPr>
        <p:spPr>
          <a:xfrm>
            <a:off x="116586" y="832897"/>
            <a:ext cx="8807958" cy="5348447"/>
          </a:xfrm>
        </p:spPr>
        <p:txBody>
          <a:bodyPr>
            <a:noAutofit/>
          </a:bodyPr>
          <a:lstStyle>
            <a:lvl1pPr marL="0" indent="0">
              <a:buClr>
                <a:srgbClr val="BA3430"/>
              </a:buClr>
              <a:buNone/>
              <a:defRPr/>
            </a:lvl1pPr>
            <a:lvl2pPr marL="971550" indent="-514350">
              <a:buClrTx/>
              <a:buFont typeface="+mj-lt"/>
              <a:buAutoNum type="alphaUcPeriod"/>
              <a:defRPr/>
            </a:lvl2pPr>
            <a:lvl3pPr>
              <a:buClr>
                <a:srgbClr val="BA3430"/>
              </a:buClr>
              <a:defRPr/>
            </a:lvl3pPr>
            <a:lvl4pPr>
              <a:buClr>
                <a:srgbClr val="BA3430"/>
              </a:buClr>
              <a:defRPr/>
            </a:lvl4pPr>
            <a:lvl5pPr>
              <a:buClr>
                <a:srgbClr val="BA3430"/>
              </a:buClr>
              <a:defRPr/>
            </a:lvl5pPr>
          </a:lstStyle>
          <a:p>
            <a:pPr lvl="0"/>
            <a:r>
              <a:rPr lang="en-US"/>
              <a:t>Click to edit Master text styles</a:t>
            </a:r>
          </a:p>
          <a:p>
            <a:pPr lvl="1"/>
            <a:r>
              <a:rPr lang="en-US"/>
              <a:t>Second level</a:t>
            </a:r>
          </a:p>
        </p:txBody>
      </p:sp>
      <p:sp>
        <p:nvSpPr>
          <p:cNvPr id="7"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a:t>© 2016 Pearson Education, Ltd.</a:t>
            </a:r>
            <a:endParaRPr lang="en-US" dirty="0"/>
          </a:p>
        </p:txBody>
      </p:sp>
      <p:sp>
        <p:nvSpPr>
          <p:cNvPr id="6" name="TextBox 5"/>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1540946749"/>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itle - Reading Questions">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1111727"/>
          </a:xfrm>
        </p:spPr>
        <p:txBody>
          <a:bodyPr/>
          <a:lstStyle/>
          <a:p>
            <a:r>
              <a:rPr lang="en-US"/>
              <a:t>Click to edit Master title style</a:t>
            </a:r>
            <a:endParaRPr lang="en-US" dirty="0"/>
          </a:p>
        </p:txBody>
      </p:sp>
      <p:sp>
        <p:nvSpPr>
          <p:cNvPr id="3" name="Content Placeholder 2"/>
          <p:cNvSpPr>
            <a:spLocks noGrp="1"/>
          </p:cNvSpPr>
          <p:nvPr>
            <p:ph idx="1"/>
          </p:nvPr>
        </p:nvSpPr>
        <p:spPr>
          <a:xfrm>
            <a:off x="116586" y="1304544"/>
            <a:ext cx="8807958" cy="4876800"/>
          </a:xfrm>
        </p:spPr>
        <p:txBody>
          <a:bodyPr>
            <a:noAutofit/>
          </a:bodyPr>
          <a:lstStyle>
            <a:lvl1pPr marL="0" indent="0">
              <a:buClr>
                <a:srgbClr val="BA3430"/>
              </a:buClr>
              <a:buNone/>
              <a:defRPr/>
            </a:lvl1pPr>
            <a:lvl2pPr marL="971550" indent="-514350">
              <a:buClrTx/>
              <a:buFont typeface="+mj-lt"/>
              <a:buAutoNum type="alphaUcPeriod"/>
              <a:defRPr/>
            </a:lvl2pPr>
            <a:lvl3pPr>
              <a:buClr>
                <a:srgbClr val="BA3430"/>
              </a:buClr>
              <a:defRPr/>
            </a:lvl3pPr>
            <a:lvl4pPr>
              <a:buClr>
                <a:srgbClr val="BA3430"/>
              </a:buClr>
              <a:defRPr/>
            </a:lvl4pPr>
            <a:lvl5pPr>
              <a:buClr>
                <a:srgbClr val="BA3430"/>
              </a:buClr>
              <a:defRPr/>
            </a:lvl5pPr>
          </a:lstStyle>
          <a:p>
            <a:pPr lvl="0"/>
            <a:r>
              <a:rPr lang="en-US"/>
              <a:t>Click to edit Master text styles</a:t>
            </a:r>
          </a:p>
          <a:p>
            <a:pPr lvl="1"/>
            <a:r>
              <a:rPr lang="en-US"/>
              <a:t>Second level</a:t>
            </a:r>
          </a:p>
        </p:txBody>
      </p:sp>
      <p:sp>
        <p:nvSpPr>
          <p:cNvPr id="7" name="Date Placeholder 3"/>
          <p:cNvSpPr>
            <a:spLocks noGrp="1"/>
          </p:cNvSpPr>
          <p:nvPr>
            <p:ph type="dt" sz="half" idx="10"/>
          </p:nvPr>
        </p:nvSpPr>
        <p:spPr>
          <a:xfrm>
            <a:off x="-5202" y="6484208"/>
            <a:ext cx="2469013" cy="365125"/>
          </a:xfrm>
          <a:prstGeom prst="rect">
            <a:avLst/>
          </a:prstGeom>
        </p:spPr>
        <p:txBody>
          <a:bodyPr anchor="ctr" anchorCtr="0"/>
          <a:lstStyle>
            <a:lvl1pPr>
              <a:defRPr sz="1000">
                <a:solidFill>
                  <a:schemeClr val="tx1"/>
                </a:solidFill>
              </a:defRPr>
            </a:lvl1pPr>
          </a:lstStyle>
          <a:p>
            <a:r>
              <a:rPr lang="en-US"/>
              <a:t>© 2016 Pearson Education, Ltd.</a:t>
            </a:r>
            <a:endParaRPr lang="en-US" dirty="0"/>
          </a:p>
        </p:txBody>
      </p:sp>
      <p:sp>
        <p:nvSpPr>
          <p:cNvPr id="6" name="TextBox 5"/>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3541949947"/>
      </p:ext>
    </p:extLst>
  </p:cSld>
  <p:clrMapOvr>
    <a:masterClrMapping/>
  </p:clrMapOvr>
  <p:extLst mod="1">
    <p:ext uri="{DCECCB84-F9BA-43D5-87BE-67443E8EF086}">
      <p15:sldGuideLst xmlns:p15="http://schemas.microsoft.com/office/powerpoint/2012/main">
        <p15:guide id="1" orient="horz" pos="816">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 Titl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6586" y="878617"/>
            <a:ext cx="4353814" cy="5477733"/>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878616"/>
            <a:ext cx="4455414" cy="5477733"/>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5202" y="6484208"/>
            <a:ext cx="2469013" cy="365125"/>
          </a:xfrm>
          <a:prstGeom prst="rect">
            <a:avLst/>
          </a:prstGeom>
        </p:spPr>
        <p:txBody>
          <a:bodyPr/>
          <a:lstStyle>
            <a:lvl1pPr>
              <a:defRPr sz="1000">
                <a:solidFill>
                  <a:schemeClr val="tx1"/>
                </a:solidFill>
              </a:defRPr>
            </a:lvl1pPr>
          </a:lstStyle>
          <a:p>
            <a:r>
              <a:rPr lang="en-US"/>
              <a:t>© 2016 Pearson Education, Ltd.</a:t>
            </a:r>
            <a:endParaRPr lang="en-US" dirty="0"/>
          </a:p>
        </p:txBody>
      </p:sp>
      <p:sp>
        <p:nvSpPr>
          <p:cNvPr id="7" name="TextBox 6"/>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231238701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Title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6586" y="1518379"/>
            <a:ext cx="4353814" cy="4837971"/>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518378"/>
            <a:ext cx="4455414" cy="4837971"/>
          </a:xfrm>
        </p:spPr>
        <p:txBody>
          <a:bodyPr>
            <a:noAutofit/>
          </a:bodyPr>
          <a:lstStyle>
            <a:lvl1pPr>
              <a:buClr>
                <a:srgbClr val="5EBB48"/>
              </a:buClr>
              <a:defRPr/>
            </a:lvl1pPr>
            <a:lvl2pPr>
              <a:buClr>
                <a:srgbClr val="5EBB48"/>
              </a:buClr>
              <a:defRPr/>
            </a:lvl2pPr>
            <a:lvl3pPr>
              <a:buClr>
                <a:srgbClr val="5EBB48"/>
              </a:buClr>
              <a:defRPr/>
            </a:lvl3pPr>
            <a:lvl4pPr>
              <a:buClr>
                <a:srgbClr val="5EBB48"/>
              </a:buClr>
              <a:defRPr/>
            </a:lvl4pPr>
            <a:lvl5pPr>
              <a:buClr>
                <a:srgbClr val="5EBB4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5202" y="6484208"/>
            <a:ext cx="2469013" cy="365125"/>
          </a:xfrm>
          <a:prstGeom prst="rect">
            <a:avLst/>
          </a:prstGeom>
        </p:spPr>
        <p:txBody>
          <a:bodyPr/>
          <a:lstStyle>
            <a:lvl1pPr>
              <a:defRPr sz="1000">
                <a:solidFill>
                  <a:schemeClr val="tx1"/>
                </a:solidFill>
              </a:defRPr>
            </a:lvl1pPr>
          </a:lstStyle>
          <a:p>
            <a:r>
              <a:rPr lang="en-US"/>
              <a:t>© 2016 Pearson Education, Ltd.</a:t>
            </a:r>
            <a:endParaRPr lang="en-US" dirty="0"/>
          </a:p>
        </p:txBody>
      </p:sp>
      <p:sp>
        <p:nvSpPr>
          <p:cNvPr id="7" name="TextBox 6"/>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218394615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p:cNvSpPr>
            <a:spLocks noGrp="1"/>
          </p:cNvSpPr>
          <p:nvPr>
            <p:ph type="dt" sz="half" idx="10"/>
          </p:nvPr>
        </p:nvSpPr>
        <p:spPr>
          <a:xfrm>
            <a:off x="-5202" y="6484208"/>
            <a:ext cx="2469013" cy="365125"/>
          </a:xfrm>
          <a:prstGeom prst="rect">
            <a:avLst/>
          </a:prstGeom>
        </p:spPr>
        <p:txBody>
          <a:bodyPr/>
          <a:lstStyle>
            <a:lvl1pPr>
              <a:defRPr sz="1000">
                <a:solidFill>
                  <a:schemeClr val="tx1"/>
                </a:solidFill>
              </a:defRPr>
            </a:lvl1pPr>
          </a:lstStyle>
          <a:p>
            <a:r>
              <a:rPr lang="en-US"/>
              <a:t>© 2016 Pearson Education, Ltd.</a:t>
            </a:r>
            <a:endParaRPr lang="en-US" dirty="0"/>
          </a:p>
        </p:txBody>
      </p:sp>
      <p:sp>
        <p:nvSpPr>
          <p:cNvPr id="7" name="TextBox 6"/>
          <p:cNvSpPr txBox="1"/>
          <p:nvPr userDrawn="1"/>
        </p:nvSpPr>
        <p:spPr>
          <a:xfrm>
            <a:off x="7426960" y="6551200"/>
            <a:ext cx="1497584" cy="276999"/>
          </a:xfrm>
          <a:prstGeom prst="rect">
            <a:avLst/>
          </a:prstGeom>
          <a:noFill/>
        </p:spPr>
        <p:txBody>
          <a:bodyPr wrap="square" rtlCol="0">
            <a:spAutoFit/>
          </a:bodyPr>
          <a:lstStyle/>
          <a:p>
            <a:pPr algn="r"/>
            <a:r>
              <a:rPr lang="en-US" sz="1200" dirty="0">
                <a:latin typeface="+mj-lt"/>
              </a:rPr>
              <a:t>Slide 1-</a:t>
            </a:r>
            <a:fld id="{A76404F4-B891-4A1F-B0DC-5777A4F32A5E}" type="slidenum">
              <a:rPr lang="en-US" sz="1200" smtClean="0">
                <a:latin typeface="+mj-lt"/>
              </a:rPr>
              <a:pPr algn="r"/>
              <a:t>‹#›</a:t>
            </a:fld>
            <a:endParaRPr lang="en-US" sz="1200" dirty="0">
              <a:latin typeface="+mj-lt"/>
            </a:endParaRPr>
          </a:p>
        </p:txBody>
      </p:sp>
    </p:spTree>
    <p:extLst>
      <p:ext uri="{BB962C8B-B14F-4D97-AF65-F5344CB8AC3E}">
        <p14:creationId xmlns:p14="http://schemas.microsoft.com/office/powerpoint/2010/main" val="329376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ection Slide">
    <p:bg>
      <p:bgPr>
        <a:solidFill>
          <a:srgbClr val="5EBB4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021" y="2801547"/>
            <a:ext cx="8807958" cy="1325563"/>
          </a:xfrm>
        </p:spPr>
        <p:txBody>
          <a:bodyPr anchor="ctr" anchorCtr="0"/>
          <a:lstStyle>
            <a:lvl1pPr algn="ctr">
              <a:defRPr>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867144" y="6356350"/>
            <a:ext cx="2057400" cy="365125"/>
          </a:xfrm>
          <a:prstGeom prst="rect">
            <a:avLst/>
          </a:prstGeom>
        </p:spPr>
        <p:txBody>
          <a:bodyPr/>
          <a:lstStyle/>
          <a:p>
            <a:fld id="{E4B367AA-73AA-4039-A605-D0E97ED18A08}" type="slidenum">
              <a:rPr lang="en-US" smtClean="0"/>
              <a:t>‹#›</a:t>
            </a:fld>
            <a:endParaRPr lang="en-US"/>
          </a:p>
        </p:txBody>
      </p:sp>
      <p:sp>
        <p:nvSpPr>
          <p:cNvPr id="6" name="Date Placeholder 3"/>
          <p:cNvSpPr>
            <a:spLocks noGrp="1"/>
          </p:cNvSpPr>
          <p:nvPr>
            <p:ph type="dt" sz="half" idx="10"/>
          </p:nvPr>
        </p:nvSpPr>
        <p:spPr>
          <a:xfrm>
            <a:off x="-5202" y="6484208"/>
            <a:ext cx="2469013" cy="365125"/>
          </a:xfrm>
          <a:prstGeom prst="rect">
            <a:avLst/>
          </a:prstGeom>
        </p:spPr>
        <p:txBody>
          <a:bodyPr/>
          <a:lstStyle>
            <a:lvl1pPr>
              <a:defRPr sz="1000">
                <a:solidFill>
                  <a:schemeClr val="tx1"/>
                </a:solidFill>
              </a:defRPr>
            </a:lvl1pPr>
          </a:lstStyle>
          <a:p>
            <a:r>
              <a:rPr lang="en-US"/>
              <a:t>© 2016 Pearson Education, Ltd.</a:t>
            </a:r>
            <a:endParaRPr lang="en-US" dirty="0"/>
          </a:p>
        </p:txBody>
      </p:sp>
    </p:spTree>
    <p:extLst>
      <p:ext uri="{BB962C8B-B14F-4D97-AF65-F5344CB8AC3E}">
        <p14:creationId xmlns:p14="http://schemas.microsoft.com/office/powerpoint/2010/main" val="98152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586" y="192817"/>
            <a:ext cx="8807958" cy="132556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16586" y="1539588"/>
            <a:ext cx="8807958" cy="47850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5202" y="6484208"/>
            <a:ext cx="2469013" cy="365125"/>
          </a:xfrm>
          <a:prstGeom prst="rect">
            <a:avLst/>
          </a:prstGeom>
        </p:spPr>
        <p:txBody>
          <a:bodyPr anchor="ctr" anchorCtr="0"/>
          <a:lstStyle>
            <a:lvl1pPr>
              <a:defRPr sz="1000">
                <a:solidFill>
                  <a:schemeClr val="tx1"/>
                </a:solidFill>
                <a:latin typeface="+mj-lt"/>
              </a:defRPr>
            </a:lvl1pPr>
          </a:lstStyle>
          <a:p>
            <a:r>
              <a:rPr lang="en-US"/>
              <a:t>© 2016 Pearson Education, Ltd.</a:t>
            </a:r>
            <a:endParaRPr lang="en-US" dirty="0"/>
          </a:p>
        </p:txBody>
      </p:sp>
    </p:spTree>
    <p:extLst>
      <p:ext uri="{BB962C8B-B14F-4D97-AF65-F5344CB8AC3E}">
        <p14:creationId xmlns:p14="http://schemas.microsoft.com/office/powerpoint/2010/main" val="301427373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Lst>
  <p:hf sldNum="0" hdr="0" ftr="0"/>
  <p:txStyles>
    <p:titleStyle>
      <a:lvl1pPr algn="l" defTabSz="914400" rtl="0" eaLnBrk="1" latinLnBrk="0" hangingPunct="1">
        <a:lnSpc>
          <a:spcPct val="90000"/>
        </a:lnSpc>
        <a:spcBef>
          <a:spcPct val="0"/>
        </a:spcBef>
        <a:buNone/>
        <a:defRPr sz="3000" b="1" kern="1200" baseline="0">
          <a:solidFill>
            <a:srgbClr val="5EBB48"/>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5EBB4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5EBB48"/>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5EBB48"/>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5EBB48"/>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5EBB48"/>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jpg"/><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2.jp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image" Target="../media/image29.wmf"/><Relationship Id="rId4" Type="http://schemas.openxmlformats.org/officeDocument/2006/relationships/oleObject" Target="../embeddings/oleObject3.bin"/><Relationship Id="rId9" Type="http://schemas.openxmlformats.org/officeDocument/2006/relationships/image" Target="../media/image3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3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60.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mlDrawing" Target="../drawings/vmlDrawing17.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8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2016 Pearson Education, Ltd.</a:t>
            </a:r>
            <a:endParaRPr lang="en-US" dirty="0"/>
          </a:p>
        </p:txBody>
      </p:sp>
      <p:sp>
        <p:nvSpPr>
          <p:cNvPr id="3" name="Rectangle 2"/>
          <p:cNvSpPr/>
          <p:nvPr/>
        </p:nvSpPr>
        <p:spPr>
          <a:xfrm>
            <a:off x="4120594" y="3244334"/>
            <a:ext cx="902811" cy="369332"/>
          </a:xfrm>
          <a:prstGeom prst="rect">
            <a:avLst/>
          </a:prstGeom>
        </p:spPr>
        <p:txBody>
          <a:bodyPr wrap="none">
            <a:spAutoFit/>
          </a:bodyPr>
          <a:lstStyle/>
          <a:p>
            <a:r>
              <a:rPr lang="en-US" b="1" dirty="0">
                <a:solidFill>
                  <a:schemeClr val="bg1"/>
                </a:solidFill>
                <a:latin typeface="Times New Roman" panose="02020603050405020304" pitchFamily="18" charset="0"/>
                <a:ea typeface="TimesLTStd-Roman"/>
                <a:cs typeface="Arial" panose="020B0604020202020204" pitchFamily="34" charset="0"/>
              </a:rPr>
              <a:t>Section</a:t>
            </a:r>
            <a:endParaRPr lang="en-US" dirty="0"/>
          </a:p>
        </p:txBody>
      </p:sp>
    </p:spTree>
    <p:extLst>
      <p:ext uri="{BB962C8B-B14F-4D97-AF65-F5344CB8AC3E}">
        <p14:creationId xmlns:p14="http://schemas.microsoft.com/office/powerpoint/2010/main" val="165408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Work-Energy Equation</a:t>
            </a:r>
          </a:p>
        </p:txBody>
      </p:sp>
      <p:sp>
        <p:nvSpPr>
          <p:cNvPr id="3" name="Content Placeholder 2"/>
          <p:cNvSpPr>
            <a:spLocks noGrp="1"/>
          </p:cNvSpPr>
          <p:nvPr>
            <p:ph idx="1"/>
          </p:nvPr>
        </p:nvSpPr>
        <p:spPr/>
        <p:txBody>
          <a:bodyPr/>
          <a:lstStyle/>
          <a:p>
            <a:r>
              <a:rPr lang="en-US" dirty="0"/>
              <a:t>Work represents energy that is:</a:t>
            </a:r>
          </a:p>
          <a:p>
            <a:pPr marL="0" indent="0">
              <a:buNone/>
            </a:pPr>
            <a:r>
              <a:rPr lang="en-US" dirty="0"/>
              <a:t>1- transferred into or out of a system. </a:t>
            </a:r>
          </a:p>
          <a:p>
            <a:pPr marL="0" indent="0">
              <a:buNone/>
            </a:pPr>
            <a:r>
              <a:rPr lang="en-US" dirty="0"/>
              <a:t>2- transformed from one form to another within the system</a:t>
            </a:r>
          </a:p>
          <a:p>
            <a:endParaRPr lang="en-US" dirty="0"/>
          </a:p>
          <a:p>
            <a:endParaRPr lang="en-US" dirty="0"/>
          </a:p>
          <a:p>
            <a:r>
              <a:rPr lang="en-US" dirty="0"/>
              <a:t>The total energy of a system changes by the amount of work done on it.</a:t>
            </a:r>
          </a:p>
          <a:p>
            <a:r>
              <a:rPr lang="en-US" dirty="0"/>
              <a:t>Work can increase or decrease the energy of a system. </a:t>
            </a:r>
          </a:p>
          <a:p>
            <a:r>
              <a:rPr lang="en-US" dirty="0"/>
              <a:t>If no energy is transferred into or out of a system, that is an </a:t>
            </a:r>
            <a:r>
              <a:rPr lang="en-US" b="1" dirty="0"/>
              <a:t>isolated</a:t>
            </a:r>
            <a:r>
              <a:rPr lang="en-US" dirty="0"/>
              <a:t> </a:t>
            </a:r>
            <a:r>
              <a:rPr lang="en-US" b="1" dirty="0"/>
              <a:t>system, </a:t>
            </a:r>
            <a:r>
              <a:rPr lang="en-US" sz="2400" dirty="0"/>
              <a:t>∆</a:t>
            </a:r>
            <a:r>
              <a:rPr lang="en-US" sz="2400" i="1" dirty="0"/>
              <a:t>E </a:t>
            </a:r>
            <a:r>
              <a:rPr lang="en-US" sz="2400" dirty="0"/>
              <a:t>=</a:t>
            </a:r>
            <a:r>
              <a:rPr lang="en-US" sz="2400" i="1" dirty="0"/>
              <a:t> </a:t>
            </a:r>
            <a:r>
              <a:rPr lang="en-US" sz="2400" dirty="0"/>
              <a:t>0. </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9700" t="50321" r="20637" b="12500"/>
          <a:stretch/>
        </p:blipFill>
        <p:spPr>
          <a:xfrm>
            <a:off x="714789" y="2786744"/>
            <a:ext cx="7242667" cy="675064"/>
          </a:xfrm>
          <a:prstGeom prst="rect">
            <a:avLst/>
          </a:prstGeom>
        </p:spPr>
      </p:pic>
    </p:spTree>
    <p:extLst>
      <p:ext uri="{BB962C8B-B14F-4D97-AF65-F5344CB8AC3E}">
        <p14:creationId xmlns:p14="http://schemas.microsoft.com/office/powerpoint/2010/main" val="22957665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E457D8B5-2950-4F16-86FF-297F8CE9B683}"/>
              </a:ext>
            </a:extLst>
          </p:cNvPr>
          <p:cNvSpPr/>
          <p:nvPr/>
        </p:nvSpPr>
        <p:spPr>
          <a:xfrm>
            <a:off x="2286000" y="1484301"/>
            <a:ext cx="4572000" cy="3889398"/>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2) An engine of a car provides 200 N of force to move the car 100 m. if the mass of the car is 1000 kg, the velocity reached by the car in m/s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40</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10</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2</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6.3</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20</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D</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85344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6A13AD55-1AC5-4750-AAC9-5E87666AF306}"/>
              </a:ext>
            </a:extLst>
          </p:cNvPr>
          <p:cNvSpPr/>
          <p:nvPr/>
        </p:nvSpPr>
        <p:spPr>
          <a:xfrm>
            <a:off x="2286000" y="1325027"/>
            <a:ext cx="4572000" cy="4207947"/>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3) A 1200 kg test car is moving with a kinetic energy of 60 kJ. It is made to crash into a spring and bounced back with 3/4 of its original velocity. The kinetic energy of the car after the crash is: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136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68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34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8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4.0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C</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15550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860581E5-8AEB-49E8-8CF7-6082A8B876E2}"/>
              </a:ext>
            </a:extLst>
          </p:cNvPr>
          <p:cNvSpPr/>
          <p:nvPr/>
        </p:nvSpPr>
        <p:spPr>
          <a:xfrm>
            <a:off x="2286000" y="1802850"/>
            <a:ext cx="4572000" cy="3252301"/>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4) A 5000 kg truck is caught speeding at 100 km/h. If a police car of 1600 kg was gave a chase. The police car kinetic energy on reaching the speed of the truck is: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617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450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300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700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A</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35775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F211EB79-E1F8-4738-B70E-5DD35C0FE25C}"/>
              </a:ext>
            </a:extLst>
          </p:cNvPr>
          <p:cNvSpPr/>
          <p:nvPr/>
        </p:nvSpPr>
        <p:spPr>
          <a:xfrm>
            <a:off x="2286000" y="1325027"/>
            <a:ext cx="4572000" cy="4207947"/>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1) Two cars of mass M­</a:t>
            </a:r>
            <a:r>
              <a:rPr lang="en-US" b="1" baseline="-25000" dirty="0">
                <a:solidFill>
                  <a:srgbClr val="000000"/>
                </a:solidFill>
                <a:latin typeface="Times New Roman" panose="02020603050405020304" pitchFamily="18" charset="0"/>
                <a:ea typeface="Times New Roman" panose="02020603050405020304" pitchFamily="18" charset="0"/>
              </a:rPr>
              <a:t>1</a:t>
            </a:r>
            <a:r>
              <a:rPr lang="en-US" b="1" dirty="0">
                <a:solidFill>
                  <a:srgbClr val="000000"/>
                </a:solidFill>
                <a:latin typeface="Times New Roman" panose="02020603050405020304" pitchFamily="18" charset="0"/>
                <a:ea typeface="Times New Roman" panose="02020603050405020304" pitchFamily="18" charset="0"/>
              </a:rPr>
              <a:t> and M</a:t>
            </a:r>
            <a:r>
              <a:rPr lang="en-US" b="1" baseline="-25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where M</a:t>
            </a:r>
            <a:r>
              <a:rPr lang="en-US" b="1" baseline="-25000" dirty="0">
                <a:solidFill>
                  <a:srgbClr val="000000"/>
                </a:solidFill>
                <a:latin typeface="Times New Roman" panose="02020603050405020304" pitchFamily="18" charset="0"/>
                <a:ea typeface="Times New Roman" panose="02020603050405020304" pitchFamily="18" charset="0"/>
              </a:rPr>
              <a:t>1 &gt; </a:t>
            </a:r>
            <a:r>
              <a:rPr lang="en-US" b="1" dirty="0">
                <a:solidFill>
                  <a:srgbClr val="000000"/>
                </a:solidFill>
                <a:latin typeface="Times New Roman" panose="02020603050405020304" pitchFamily="18" charset="0"/>
                <a:ea typeface="Times New Roman" panose="02020603050405020304" pitchFamily="18" charset="0"/>
              </a:rPr>
              <a:t>M</a:t>
            </a:r>
            <a:r>
              <a:rPr lang="en-US" b="1" baseline="-25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travelling at the same speed and the friction between the road surface and their tiers is the same. Which car would skid longer distance before stopping?</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Both cars skid the same distance.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Car of mass M</a:t>
            </a:r>
            <a:r>
              <a:rPr lang="en-US" b="1" baseline="-25000" dirty="0">
                <a:solidFill>
                  <a:srgbClr val="000000"/>
                </a:solidFill>
                <a:latin typeface="Times New Roman" panose="02020603050405020304" pitchFamily="18" charset="0"/>
                <a:ea typeface="Times New Roman" panose="02020603050405020304" pitchFamily="18" charset="0"/>
              </a:rPr>
              <a:t>1</a:t>
            </a:r>
            <a:r>
              <a:rPr lang="en-US" b="1" baseline="30000"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travel shorter distance.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Car of mass M</a:t>
            </a:r>
            <a:r>
              <a:rPr lang="en-US" b="1" baseline="-25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skid longer distance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Car of mass M</a:t>
            </a:r>
            <a:r>
              <a:rPr lang="en-US" b="1" baseline="-25000" dirty="0">
                <a:solidFill>
                  <a:srgbClr val="000000"/>
                </a:solidFill>
                <a:latin typeface="Times New Roman" panose="02020603050405020304" pitchFamily="18" charset="0"/>
                <a:ea typeface="Times New Roman" panose="02020603050405020304" pitchFamily="18" charset="0"/>
              </a:rPr>
              <a:t>1</a:t>
            </a:r>
            <a:r>
              <a:rPr lang="en-US" b="1" baseline="30000"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travel longer distance.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Car of mass M</a:t>
            </a:r>
            <a:r>
              <a:rPr lang="en-US" b="1" baseline="-25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skid shorter distance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A</a:t>
            </a:r>
            <a:endParaRPr lang="en-US" dirty="0">
              <a:solidFill>
                <a:srgbClr val="000000"/>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84178AAD-FCD7-405B-B3C3-3D2F9F4B7340}"/>
              </a:ext>
            </a:extLst>
          </p:cNvPr>
          <p:cNvSpPr/>
          <p:nvPr/>
        </p:nvSpPr>
        <p:spPr>
          <a:xfrm>
            <a:off x="2463811" y="497455"/>
            <a:ext cx="4572000" cy="703911"/>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6.4   Using the Law of Conservation of Energy</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8926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C744F0C2-A460-4BBD-9059-BBE50A1B0CCB}"/>
              </a:ext>
            </a:extLst>
          </p:cNvPr>
          <p:cNvSpPr/>
          <p:nvPr/>
        </p:nvSpPr>
        <p:spPr>
          <a:xfrm>
            <a:off x="2286000" y="1962124"/>
            <a:ext cx="4572000" cy="2933752"/>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2) Which requires more work, increasing a car's speed from rest to 30 m/s or from 50 m/s to 60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rest to 30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50 m/s to 60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It is the same in both cases.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it is different in both cases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B</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18689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662EAA4A-AD02-4FCE-B3C8-C89FDB4BC772}"/>
              </a:ext>
            </a:extLst>
          </p:cNvPr>
          <p:cNvSpPr/>
          <p:nvPr/>
        </p:nvSpPr>
        <p:spPr>
          <a:xfrm>
            <a:off x="2286000" y="1643576"/>
            <a:ext cx="4572000" cy="3570849"/>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3) A box is released from rest at the top of 20 m long incline making an angle of 30</a:t>
            </a:r>
            <a:r>
              <a:rPr lang="en-US" b="1" baseline="30000" dirty="0">
                <a:solidFill>
                  <a:srgbClr val="000000"/>
                </a:solidFill>
                <a:latin typeface="Times New Roman" panose="02020603050405020304" pitchFamily="18" charset="0"/>
                <a:ea typeface="Times New Roman" panose="02020603050405020304" pitchFamily="18" charset="0"/>
              </a:rPr>
              <a:t>o</a:t>
            </a:r>
            <a:r>
              <a:rPr lang="en-US" b="1" dirty="0">
                <a:solidFill>
                  <a:srgbClr val="000000"/>
                </a:solidFill>
                <a:latin typeface="Times New Roman" panose="02020603050405020304" pitchFamily="18" charset="0"/>
                <a:ea typeface="Times New Roman" panose="02020603050405020304" pitchFamily="18" charset="0"/>
              </a:rPr>
              <a:t> with the horizontal. The speed of the box as it reaches the bottom of the ramp, assuming no friction or air resistance,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14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9.9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196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98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A</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36725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DF7A5BDF-7EB3-4BC8-8B81-1C1EC00CB43E}"/>
              </a:ext>
            </a:extLst>
          </p:cNvPr>
          <p:cNvSpPr/>
          <p:nvPr/>
        </p:nvSpPr>
        <p:spPr>
          <a:xfrm>
            <a:off x="2286000" y="1802850"/>
            <a:ext cx="4572000" cy="3252301"/>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4) An adjustable spring toy gun released a ball vertically reaching a maximum height of 6 meters. Neglecting friction, the speed of the ball when released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10.9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117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19.6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12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A</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27781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49FFACC6-EBA8-4CC7-BE77-61754AE9CAA3}"/>
              </a:ext>
            </a:extLst>
          </p:cNvPr>
          <p:cNvSpPr/>
          <p:nvPr/>
        </p:nvSpPr>
        <p:spPr>
          <a:xfrm>
            <a:off x="2286000" y="1643576"/>
            <a:ext cx="4572000" cy="3570849"/>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1) Two masses, M and 4M are held at two different heights, 2h and h above the ground respectively. The potential energy of the first mass compared to the second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one-fourth as much.</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four times as much.</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twice as much.</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one-half as much.</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the same.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D</a:t>
            </a:r>
            <a:endParaRPr lang="en-US" dirty="0">
              <a:solidFill>
                <a:srgbClr val="000000"/>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15250365-2E51-4C89-8A3A-DF9A3B1AA92C}"/>
              </a:ext>
            </a:extLst>
          </p:cNvPr>
          <p:cNvSpPr/>
          <p:nvPr/>
        </p:nvSpPr>
        <p:spPr>
          <a:xfrm>
            <a:off x="3337456" y="828785"/>
            <a:ext cx="2307042" cy="385362"/>
          </a:xfrm>
          <a:prstGeom prst="rect">
            <a:avLst/>
          </a:prstGeom>
        </p:spPr>
        <p:txBody>
          <a:bodyPr wrap="none">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6.6   Potential Energy</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87566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7CC73A14-9279-4132-A7F9-23BC2024E0AB}"/>
              </a:ext>
            </a:extLst>
          </p:cNvPr>
          <p:cNvSpPr/>
          <p:nvPr/>
        </p:nvSpPr>
        <p:spPr>
          <a:xfrm>
            <a:off x="2286000" y="210106"/>
            <a:ext cx="4572000" cy="6437788"/>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2) two students having the same weight decided to take different path to the top of a building starting from ground. The lazy student took the lift and the athletic student climbed the stairs. The potential energy at the top floor of the building of the lazy student compared to the athletic students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need the time taken to compare.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need the distance travelled by each student.</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the potential energy of the lazy student is higher because he reached the top floor faster.</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both students have the same potential energy because potential energy is path independent.</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the athletic student has higher potential energy because he travelled the longer path.</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D</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70885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6316CC69-D2F6-4CB1-B104-0D52AFE9552E}"/>
              </a:ext>
            </a:extLst>
          </p:cNvPr>
          <p:cNvSpPr/>
          <p:nvPr/>
        </p:nvSpPr>
        <p:spPr>
          <a:xfrm>
            <a:off x="2286000" y="1802850"/>
            <a:ext cx="4572000" cy="3252301"/>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3) A 2 kg steel ball is dropped from a height of 3 m and hits the ground with a speed of 5 m/s. The average drag force of air on the stone during its journey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s-US" b="1" dirty="0">
                <a:solidFill>
                  <a:srgbClr val="000000"/>
                </a:solidFill>
                <a:latin typeface="Times New Roman" panose="02020603050405020304" pitchFamily="18" charset="0"/>
                <a:ea typeface="Times New Roman" panose="02020603050405020304" pitchFamily="18" charset="0"/>
              </a:rPr>
              <a:t>A) 11.3 N</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s-US" b="1" dirty="0">
                <a:solidFill>
                  <a:srgbClr val="000000"/>
                </a:solidFill>
                <a:latin typeface="Times New Roman" panose="02020603050405020304" pitchFamily="18" charset="0"/>
                <a:ea typeface="Times New Roman" panose="02020603050405020304" pitchFamily="18" charset="0"/>
              </a:rPr>
              <a:t>B) 5.5 N</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s-US" b="1" dirty="0">
                <a:solidFill>
                  <a:srgbClr val="000000"/>
                </a:solidFill>
                <a:latin typeface="Times New Roman" panose="02020603050405020304" pitchFamily="18" charset="0"/>
                <a:ea typeface="Times New Roman" panose="02020603050405020304" pitchFamily="18" charset="0"/>
              </a:rPr>
              <a:t>C) 22.6 kN</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s-US" b="1" dirty="0">
                <a:solidFill>
                  <a:srgbClr val="000000"/>
                </a:solidFill>
                <a:latin typeface="Times New Roman" panose="02020603050405020304" pitchFamily="18" charset="0"/>
                <a:ea typeface="Times New Roman" panose="02020603050405020304" pitchFamily="18" charset="0"/>
              </a:rPr>
              <a:t>D) 33.8 N</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s-US" b="1" dirty="0">
                <a:solidFill>
                  <a:srgbClr val="000000"/>
                </a:solidFill>
                <a:latin typeface="Times New Roman" panose="02020603050405020304" pitchFamily="18" charset="0"/>
                <a:ea typeface="Times New Roman" panose="02020603050405020304" pitchFamily="18" charset="0"/>
              </a:rPr>
              <a:t>E) 16.8 N</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A</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22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1113469"/>
          </a:xfrm>
        </p:spPr>
        <p:txBody>
          <a:bodyPr/>
          <a:lstStyle/>
          <a:p>
            <a:r>
              <a:rPr lang="en-US" dirty="0"/>
              <a:t>The Law of Conservation of Energy In an Isolated system</a:t>
            </a:r>
            <a:br>
              <a:rPr lang="en-US" dirty="0"/>
            </a:br>
            <a:endParaRPr lang="en-US" dirty="0"/>
          </a:p>
        </p:txBody>
      </p:sp>
      <p:sp>
        <p:nvSpPr>
          <p:cNvPr id="3" name="Content Placeholder 2"/>
          <p:cNvSpPr>
            <a:spLocks noGrp="1"/>
          </p:cNvSpPr>
          <p:nvPr>
            <p:ph idx="1"/>
          </p:nvPr>
        </p:nvSpPr>
        <p:spPr>
          <a:xfrm>
            <a:off x="312534" y="876300"/>
            <a:ext cx="8461357" cy="5305044"/>
          </a:xfrm>
        </p:spPr>
        <p:txBody>
          <a:bodyPr/>
          <a:lstStyle/>
          <a:p>
            <a:pPr marL="0" indent="0">
              <a:buNone/>
            </a:pPr>
            <a:endParaRPr lang="en-US" dirty="0"/>
          </a:p>
          <a:p>
            <a:pPr marL="0" indent="0">
              <a:buNone/>
            </a:pPr>
            <a:r>
              <a:rPr lang="en-US" dirty="0"/>
              <a:t>The total energy </a:t>
            </a:r>
            <a:r>
              <a:rPr lang="en-US" i="1" dirty="0"/>
              <a:t>E</a:t>
            </a:r>
            <a:r>
              <a:rPr lang="en-US" dirty="0"/>
              <a:t> of an isolated </a:t>
            </a:r>
          </a:p>
          <a:p>
            <a:pPr marL="0" indent="0">
              <a:buNone/>
            </a:pPr>
            <a:r>
              <a:rPr lang="en-US" dirty="0"/>
              <a:t>System  remains constant, </a:t>
            </a:r>
          </a:p>
          <a:p>
            <a:pPr marL="0" indent="0">
              <a:buNone/>
            </a:pPr>
            <a:r>
              <a:rPr lang="en-US" dirty="0"/>
              <a:t> and ∆</a:t>
            </a:r>
            <a:r>
              <a:rPr lang="en-US" i="1" dirty="0"/>
              <a:t>E </a:t>
            </a:r>
            <a:r>
              <a:rPr lang="en-US" dirty="0"/>
              <a:t>=</a:t>
            </a:r>
            <a:r>
              <a:rPr lang="en-US" i="1" dirty="0"/>
              <a:t> </a:t>
            </a:r>
            <a:r>
              <a:rPr lang="en-US" dirty="0"/>
              <a:t>0.</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2701"/>
          <a:stretch/>
        </p:blipFill>
        <p:spPr>
          <a:xfrm>
            <a:off x="4546904" y="2210201"/>
            <a:ext cx="4143220" cy="4103519"/>
          </a:xfrm>
          <a:prstGeom prst="rect">
            <a:avLst/>
          </a:prstGeom>
        </p:spPr>
      </p:pic>
    </p:spTree>
    <p:extLst>
      <p:ext uri="{BB962C8B-B14F-4D97-AF65-F5344CB8AC3E}">
        <p14:creationId xmlns:p14="http://schemas.microsoft.com/office/powerpoint/2010/main" val="22957665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7B681D9C-2BFE-40D9-965D-649EA8CAD265}"/>
              </a:ext>
            </a:extLst>
          </p:cNvPr>
          <p:cNvSpPr/>
          <p:nvPr/>
        </p:nvSpPr>
        <p:spPr>
          <a:xfrm>
            <a:off x="2286000" y="1643576"/>
            <a:ext cx="4572000" cy="3570849"/>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4) A 5 kg box started from rest downhill. The hill surface is 10 m long, and the box starting point is 5 m above ground and the energy lost to friction is 155 J. the velocity of the box on reaching the end of the hill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12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3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6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9 m/s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C</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90075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3DBF5B03-4523-414E-A392-28580B25A6CB}"/>
              </a:ext>
            </a:extLst>
          </p:cNvPr>
          <p:cNvSpPr/>
          <p:nvPr/>
        </p:nvSpPr>
        <p:spPr>
          <a:xfrm>
            <a:off x="2286000" y="1643576"/>
            <a:ext cx="4572000" cy="3570849"/>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1) Two balls of mass 30 g each collided head on elastically. The first ball’s velocity is 7 m/s and the second is at rest. The net change in the kinetic energy of the two balls before and after the collision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1.1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7.4 J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14.7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0.0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D</a:t>
            </a:r>
            <a:endParaRPr lang="en-US" dirty="0">
              <a:solidFill>
                <a:srgbClr val="000000"/>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D92614E5-4FD5-43D2-ABF9-C17CE127960E}"/>
              </a:ext>
            </a:extLst>
          </p:cNvPr>
          <p:cNvSpPr/>
          <p:nvPr/>
        </p:nvSpPr>
        <p:spPr>
          <a:xfrm>
            <a:off x="3312681" y="689889"/>
            <a:ext cx="2518638" cy="385362"/>
          </a:xfrm>
          <a:prstGeom prst="rect">
            <a:avLst/>
          </a:prstGeom>
        </p:spPr>
        <p:txBody>
          <a:bodyPr wrap="none">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6.7 Energy in Collisions</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54384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A39E56FF-6137-417D-BC93-C5415E951EB3}"/>
              </a:ext>
            </a:extLst>
          </p:cNvPr>
          <p:cNvSpPr/>
          <p:nvPr/>
        </p:nvSpPr>
        <p:spPr>
          <a:xfrm>
            <a:off x="2286000" y="1484301"/>
            <a:ext cx="4572000" cy="3889398"/>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2) Two balls of mass 10 g each collided head on elastically. The first ball’s was moving at 5 m/s and the second was moving toward the first at 8 m/s. The net change in the kinetic energy of the two balls before and after the collision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0.0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2.0 J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3.2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1.25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A</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16093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3231EFCD-98E3-4A95-B17F-B4F6883BADB9}"/>
              </a:ext>
            </a:extLst>
          </p:cNvPr>
          <p:cNvSpPr/>
          <p:nvPr/>
        </p:nvSpPr>
        <p:spPr>
          <a:xfrm>
            <a:off x="2286000" y="1325027"/>
            <a:ext cx="4572000" cy="4207947"/>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3) two cars moving in the same direction, crashed and stuck together after the collision. If the cars have masses of 1000 kg and 1200 kg respectively and were moving at speeds of 20 m/s and 10 m/s with the smaller car behind. The net change in their kinetic energies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28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260.0 kJ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-28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-232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A</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0015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0A3B1F34-983D-4CE1-A479-000EA8D4A130}"/>
              </a:ext>
            </a:extLst>
          </p:cNvPr>
          <p:cNvSpPr/>
          <p:nvPr/>
        </p:nvSpPr>
        <p:spPr>
          <a:xfrm>
            <a:off x="2286000" y="1802850"/>
            <a:ext cx="4572000" cy="3252301"/>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4) A shell of mass 5 kg is fired 50 m/s. The firing tank mass is 3000 kg and its recoiling velocity 50 cm/s. The net change in the kinetic energy of the system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-6625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6250 J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6625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-375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C</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536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19DCDA63-37CC-4FF0-870F-4E809EA7F787}"/>
              </a:ext>
            </a:extLst>
          </p:cNvPr>
          <p:cNvSpPr/>
          <p:nvPr/>
        </p:nvSpPr>
        <p:spPr>
          <a:xfrm>
            <a:off x="2286000" y="1643576"/>
            <a:ext cx="4572000" cy="3570849"/>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1) A brick layer does work four times as much as another brick layer but slower who does half of the work of the first brick layer and in twice the time. The power of the first brick layer compared to the second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the same.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one-fourth.</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one-half.</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twice.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four times.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E</a:t>
            </a:r>
            <a:endParaRPr lang="en-US" dirty="0">
              <a:solidFill>
                <a:srgbClr val="000000"/>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BE2B046D-914B-424B-A5D5-47495B632721}"/>
              </a:ext>
            </a:extLst>
          </p:cNvPr>
          <p:cNvSpPr/>
          <p:nvPr/>
        </p:nvSpPr>
        <p:spPr>
          <a:xfrm>
            <a:off x="3992354" y="817210"/>
            <a:ext cx="1159292" cy="385362"/>
          </a:xfrm>
          <a:prstGeom prst="rect">
            <a:avLst/>
          </a:prstGeom>
        </p:spPr>
        <p:txBody>
          <a:bodyPr wrap="none">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6.8 Power</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68390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2BE8D92C-3D34-4348-9AF7-66B2BCFA6D38}"/>
              </a:ext>
            </a:extLst>
          </p:cNvPr>
          <p:cNvSpPr/>
          <p:nvPr/>
        </p:nvSpPr>
        <p:spPr>
          <a:xfrm>
            <a:off x="2286000" y="2280673"/>
            <a:ext cx="4572000" cy="2296654"/>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2) the given unit: kg ∙ m2/s3, is the unit of: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kinetic energy</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potential energy</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force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power</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work</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D</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53322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2ECBD8B8-F60A-421B-BEC4-D62C1D2B6E65}"/>
              </a:ext>
            </a:extLst>
          </p:cNvPr>
          <p:cNvSpPr/>
          <p:nvPr/>
        </p:nvSpPr>
        <p:spPr>
          <a:xfrm>
            <a:off x="2286000" y="2121399"/>
            <a:ext cx="4572000" cy="2615203"/>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3) A 1.5 hp motor ran for 30 minutes. If 1 hp = 746 W, then the energy used by the motor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4.0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2.0 MJ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4.5 MJ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2.0 kJ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B</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61630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D2127C1B-261F-4205-93D0-C472D10B6446}"/>
              </a:ext>
            </a:extLst>
          </p:cNvPr>
          <p:cNvSpPr/>
          <p:nvPr/>
        </p:nvSpPr>
        <p:spPr>
          <a:xfrm>
            <a:off x="2286000" y="2274838"/>
            <a:ext cx="4572000" cy="2308324"/>
          </a:xfrm>
          <a:prstGeom prst="rect">
            <a:avLst/>
          </a:prstGeom>
        </p:spPr>
        <p:txBody>
          <a:bodyPr>
            <a:spAutoFit/>
          </a:bodyPr>
          <a:lstStyle/>
          <a:p>
            <a:pPr>
              <a:spcAft>
                <a:spcPts val="0"/>
              </a:spcAft>
            </a:pPr>
            <a:r>
              <a:rPr lang="en-US" b="1" dirty="0">
                <a:solidFill>
                  <a:srgbClr val="000000"/>
                </a:solidFill>
                <a:latin typeface="Times New Roman" panose="02020603050405020304" pitchFamily="18" charset="0"/>
                <a:ea typeface="Times New Roman" panose="02020603050405020304" pitchFamily="18" charset="0"/>
              </a:rPr>
              <a:t>4) A 750 kg car accelerates from rest to 15 m/s in 12.0 s. The average power given out by the engine is: </a:t>
            </a:r>
            <a:endParaRPr lang="en-US" dirty="0">
              <a:solidFill>
                <a:srgbClr val="000000"/>
              </a:solidFill>
              <a:latin typeface="Times New Roman" panose="02020603050405020304" pitchFamily="18" charset="0"/>
              <a:ea typeface="Times New Roman" panose="02020603050405020304" pitchFamily="18" charset="0"/>
            </a:endParaRPr>
          </a:p>
          <a:p>
            <a:pPr>
              <a:spcAft>
                <a:spcPts val="0"/>
              </a:spcAft>
            </a:pPr>
            <a:r>
              <a:rPr lang="en-US" b="1" dirty="0">
                <a:solidFill>
                  <a:srgbClr val="000000"/>
                </a:solidFill>
                <a:latin typeface="Times New Roman" panose="02020603050405020304" pitchFamily="18" charset="0"/>
                <a:ea typeface="Times New Roman" panose="02020603050405020304" pitchFamily="18" charset="0"/>
              </a:rPr>
              <a:t>A) 6 kJ</a:t>
            </a:r>
            <a:endParaRPr lang="en-US" dirty="0">
              <a:solidFill>
                <a:srgbClr val="000000"/>
              </a:solidFill>
              <a:latin typeface="Times New Roman" panose="02020603050405020304" pitchFamily="18" charset="0"/>
              <a:ea typeface="Times New Roman" panose="02020603050405020304" pitchFamily="18" charset="0"/>
            </a:endParaRPr>
          </a:p>
          <a:p>
            <a:pPr>
              <a:spcAft>
                <a:spcPts val="0"/>
              </a:spcAft>
            </a:pPr>
            <a:r>
              <a:rPr lang="en-US" b="1" dirty="0">
                <a:solidFill>
                  <a:srgbClr val="000000"/>
                </a:solidFill>
                <a:latin typeface="Times New Roman" panose="02020603050405020304" pitchFamily="18" charset="0"/>
                <a:ea typeface="Times New Roman" panose="02020603050405020304" pitchFamily="18" charset="0"/>
              </a:rPr>
              <a:t>B) 112 J</a:t>
            </a:r>
            <a:endParaRPr lang="en-US" dirty="0">
              <a:solidFill>
                <a:srgbClr val="000000"/>
              </a:solidFill>
              <a:latin typeface="Times New Roman" panose="02020603050405020304" pitchFamily="18" charset="0"/>
              <a:ea typeface="Times New Roman" panose="02020603050405020304" pitchFamily="18" charset="0"/>
            </a:endParaRPr>
          </a:p>
          <a:p>
            <a:pPr>
              <a:spcAft>
                <a:spcPts val="0"/>
              </a:spcAft>
            </a:pPr>
            <a:r>
              <a:rPr lang="en-US" b="1" dirty="0">
                <a:solidFill>
                  <a:srgbClr val="000000"/>
                </a:solidFill>
                <a:latin typeface="Times New Roman" panose="02020603050405020304" pitchFamily="18" charset="0"/>
                <a:ea typeface="Times New Roman" panose="02020603050405020304" pitchFamily="18" charset="0"/>
              </a:rPr>
              <a:t>C) 168 kJ</a:t>
            </a:r>
            <a:endParaRPr lang="en-US" dirty="0">
              <a:solidFill>
                <a:srgbClr val="000000"/>
              </a:solidFill>
              <a:latin typeface="Times New Roman" panose="02020603050405020304" pitchFamily="18" charset="0"/>
              <a:ea typeface="Times New Roman" panose="02020603050405020304" pitchFamily="18" charset="0"/>
            </a:endParaRPr>
          </a:p>
          <a:p>
            <a:pPr>
              <a:spcAft>
                <a:spcPts val="0"/>
              </a:spcAft>
            </a:pPr>
            <a:r>
              <a:rPr lang="en-US" b="1" dirty="0">
                <a:solidFill>
                  <a:srgbClr val="000000"/>
                </a:solidFill>
                <a:latin typeface="Times New Roman" panose="02020603050405020304" pitchFamily="18" charset="0"/>
                <a:ea typeface="Times New Roman" panose="02020603050405020304" pitchFamily="18" charset="0"/>
              </a:rPr>
              <a:t>D) 84 kJ</a:t>
            </a:r>
            <a:endParaRPr lang="en-US" dirty="0">
              <a:solidFill>
                <a:srgbClr val="000000"/>
              </a:solidFill>
              <a:latin typeface="Times New Roman" panose="02020603050405020304" pitchFamily="18" charset="0"/>
              <a:ea typeface="Times New Roman" panose="02020603050405020304" pitchFamily="18" charset="0"/>
            </a:endParaRPr>
          </a:p>
          <a:p>
            <a:pPr>
              <a:spcAft>
                <a:spcPts val="0"/>
              </a:spcAft>
            </a:pPr>
            <a:r>
              <a:rPr lang="en-US" b="1" dirty="0">
                <a:solidFill>
                  <a:srgbClr val="000000"/>
                </a:solidFill>
                <a:latin typeface="Times New Roman" panose="02020603050405020304" pitchFamily="18" charset="0"/>
                <a:ea typeface="Times New Roman" panose="02020603050405020304" pitchFamily="18" charset="0"/>
              </a:rPr>
              <a:t>Answer:  D</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077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Section 10.2 Work</a:t>
            </a: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89550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855"/>
          <a:stretch/>
        </p:blipFill>
        <p:spPr>
          <a:xfrm>
            <a:off x="1929393" y="1926430"/>
            <a:ext cx="5285214" cy="4116608"/>
          </a:xfrm>
          <a:prstGeom prst="rect">
            <a:avLst/>
          </a:prstGeom>
        </p:spPr>
      </p:pic>
      <p:sp>
        <p:nvSpPr>
          <p:cNvPr id="2" name="Title 1"/>
          <p:cNvSpPr>
            <a:spLocks noGrp="1"/>
          </p:cNvSpPr>
          <p:nvPr>
            <p:ph type="title"/>
          </p:nvPr>
        </p:nvSpPr>
        <p:spPr/>
        <p:txBody>
          <a:bodyPr/>
          <a:lstStyle/>
          <a:p>
            <a:r>
              <a:rPr lang="en-US"/>
              <a:t>Work</a:t>
            </a:r>
            <a:endParaRPr lang="en-US" dirty="0"/>
          </a:p>
        </p:txBody>
      </p:sp>
      <p:sp>
        <p:nvSpPr>
          <p:cNvPr id="3" name="Content Placeholder 2"/>
          <p:cNvSpPr>
            <a:spLocks noGrp="1"/>
          </p:cNvSpPr>
          <p:nvPr>
            <p:ph idx="1"/>
          </p:nvPr>
        </p:nvSpPr>
        <p:spPr/>
        <p:txBody>
          <a:bodyPr/>
          <a:lstStyle/>
          <a:p>
            <a:pPr marL="0" indent="0">
              <a:buNone/>
            </a:pPr>
            <a:r>
              <a:rPr lang="en-US" dirty="0"/>
              <a:t>Work is done on a system by forces, these are </a:t>
            </a:r>
            <a:r>
              <a:rPr lang="en-US" b="1" dirty="0"/>
              <a:t>external</a:t>
            </a:r>
            <a:r>
              <a:rPr lang="en-US" dirty="0"/>
              <a:t> </a:t>
            </a:r>
            <a:r>
              <a:rPr lang="en-US" b="1" dirty="0"/>
              <a:t>forces.</a:t>
            </a: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29576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Work</a:t>
            </a:r>
          </a:p>
        </p:txBody>
      </p:sp>
      <p:sp>
        <p:nvSpPr>
          <p:cNvPr id="3" name="Content Placeholder 2"/>
          <p:cNvSpPr>
            <a:spLocks noGrp="1"/>
          </p:cNvSpPr>
          <p:nvPr>
            <p:ph idx="1"/>
          </p:nvPr>
        </p:nvSpPr>
        <p:spPr>
          <a:xfrm>
            <a:off x="116586" y="876300"/>
            <a:ext cx="8807958" cy="5099957"/>
          </a:xfrm>
        </p:spPr>
        <p:txBody>
          <a:bodyPr/>
          <a:lstStyle/>
          <a:p>
            <a:endParaRPr lang="en-US" dirty="0"/>
          </a:p>
          <a:p>
            <a:endParaRPr lang="en-US" dirty="0"/>
          </a:p>
          <a:p>
            <a:endParaRPr lang="en-US" dirty="0"/>
          </a:p>
          <a:p>
            <a:endParaRPr lang="en-US" dirty="0"/>
          </a:p>
          <a:p>
            <a:r>
              <a:rPr lang="en-US" dirty="0"/>
              <a:t>Although both the force and the displacement are vectors, work is a scalar. </a:t>
            </a:r>
          </a:p>
          <a:p>
            <a:r>
              <a:rPr lang="en-US" dirty="0"/>
              <a:t>The unit of work (and energy) is the Joule:</a:t>
            </a:r>
          </a:p>
          <a:p>
            <a:pPr marL="0" indent="0">
              <a:buNone/>
            </a:pP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dirty="0"/>
              <a:t>© 2016 Pearson Education, Ltd.</a:t>
            </a:r>
          </a:p>
        </p:txBody>
      </p:sp>
      <p:graphicFrame>
        <p:nvGraphicFramePr>
          <p:cNvPr id="5" name="Object 4"/>
          <p:cNvGraphicFramePr>
            <a:graphicFrameLocks noChangeAspect="1"/>
          </p:cNvGraphicFramePr>
          <p:nvPr>
            <p:extLst>
              <p:ext uri="{D42A27DB-BD31-4B8C-83A1-F6EECF244321}">
                <p14:modId xmlns:p14="http://schemas.microsoft.com/office/powerpoint/2010/main" val="1827549379"/>
              </p:ext>
            </p:extLst>
          </p:nvPr>
        </p:nvGraphicFramePr>
        <p:xfrm>
          <a:off x="2887888" y="5152839"/>
          <a:ext cx="2755900" cy="368300"/>
        </p:xfrm>
        <a:graphic>
          <a:graphicData uri="http://schemas.openxmlformats.org/presentationml/2006/ole">
            <mc:AlternateContent xmlns:mc="http://schemas.openxmlformats.org/markup-compatibility/2006">
              <mc:Choice xmlns:v="urn:schemas-microsoft-com:vml" Requires="v">
                <p:oleObj spid="_x0000_s5341" name="Equation" r:id="rId3" imgW="2755800" imgH="368280" progId="Equation.DSMT4">
                  <p:embed/>
                </p:oleObj>
              </mc:Choice>
              <mc:Fallback>
                <p:oleObj name="Equation" r:id="rId3" imgW="2755800" imgH="368280" progId="Equation.DSMT4">
                  <p:embed/>
                  <p:pic>
                    <p:nvPicPr>
                      <p:cNvPr id="0" name=""/>
                      <p:cNvPicPr/>
                      <p:nvPr/>
                    </p:nvPicPr>
                    <p:blipFill>
                      <a:blip r:embed="rId4"/>
                      <a:stretch>
                        <a:fillRect/>
                      </a:stretch>
                    </p:blipFill>
                    <p:spPr>
                      <a:xfrm>
                        <a:off x="2887888" y="5152839"/>
                        <a:ext cx="2755900" cy="368300"/>
                      </a:xfrm>
                      <a:prstGeom prst="rect">
                        <a:avLst/>
                      </a:prstGeom>
                    </p:spPr>
                  </p:pic>
                </p:oleObj>
              </mc:Fallback>
            </mc:AlternateContent>
          </a:graphicData>
        </a:graphic>
      </p:graphicFrame>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686" r="11484" b="12843"/>
          <a:stretch/>
        </p:blipFill>
        <p:spPr>
          <a:xfrm>
            <a:off x="913765" y="1130143"/>
            <a:ext cx="7335520" cy="1227328"/>
          </a:xfrm>
          <a:prstGeom prst="rect">
            <a:avLst/>
          </a:prstGeom>
        </p:spPr>
      </p:pic>
    </p:spTree>
    <p:extLst>
      <p:ext uri="{BB962C8B-B14F-4D97-AF65-F5344CB8AC3E}">
        <p14:creationId xmlns:p14="http://schemas.microsoft.com/office/powerpoint/2010/main" val="229576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10.1 Work done in pushing a crate</a:t>
            </a:r>
            <a:endParaRPr lang="en-US" dirty="0"/>
          </a:p>
        </p:txBody>
      </p:sp>
      <p:sp>
        <p:nvSpPr>
          <p:cNvPr id="3" name="Content Placeholder 2"/>
          <p:cNvSpPr>
            <a:spLocks noGrp="1"/>
          </p:cNvSpPr>
          <p:nvPr>
            <p:ph idx="1"/>
          </p:nvPr>
        </p:nvSpPr>
        <p:spPr>
          <a:xfrm>
            <a:off x="116586" y="876299"/>
            <a:ext cx="8807958" cy="5470071"/>
          </a:xfrm>
        </p:spPr>
        <p:txBody>
          <a:bodyPr/>
          <a:lstStyle/>
          <a:p>
            <a:pPr marL="0" indent="0">
              <a:buNone/>
            </a:pPr>
            <a:r>
              <a:rPr lang="en-US" dirty="0"/>
              <a:t>Sarah pushes a heavy crate as shown in the figure. How much work does Sarah do on the crate?</a:t>
            </a:r>
          </a:p>
          <a:p>
            <a:pPr marL="0" indent="0">
              <a:buNone/>
            </a:pPr>
            <a:r>
              <a:rPr lang="en-US" b="1" cap="small" dirty="0">
                <a:solidFill>
                  <a:srgbClr val="7030A0"/>
                </a:solidFill>
              </a:rPr>
              <a:t>prepare</a:t>
            </a:r>
            <a:r>
              <a:rPr lang="en-US" dirty="0"/>
              <a:t> Sarah pushes with a constant force (F) in the direction of the crate’s motion through displacement (d), so we can use the equation to find the work done.</a:t>
            </a:r>
          </a:p>
          <a:p>
            <a:pPr marL="0" indent="0">
              <a:buNone/>
            </a:pPr>
            <a:endParaRPr lang="en-US" dirty="0"/>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buNone/>
            </a:pPr>
            <a:r>
              <a:rPr lang="en-US" sz="2400" b="1" cap="small" dirty="0">
                <a:solidFill>
                  <a:srgbClr val="7030A0"/>
                </a:solidFill>
              </a:rPr>
              <a:t>SOLUTION</a:t>
            </a:r>
            <a:r>
              <a:rPr lang="en-US" dirty="0"/>
              <a:t> The work done by Sarah is</a:t>
            </a:r>
          </a:p>
          <a:p>
            <a:pPr marL="0" indent="0" algn="ctr">
              <a:buNone/>
            </a:pPr>
            <a:r>
              <a:rPr lang="pl-PL" i="1" dirty="0">
                <a:latin typeface="Times New Roman" panose="02020603050405020304" pitchFamily="18" charset="0"/>
                <a:cs typeface="Times New Roman" panose="02020603050405020304" pitchFamily="18" charset="0"/>
              </a:rPr>
              <a:t>W </a:t>
            </a:r>
            <a:r>
              <a:rPr lang="pl-PL" dirty="0">
                <a:latin typeface="Times New Roman" panose="02020603050405020304" pitchFamily="18" charset="0"/>
                <a:cs typeface="Times New Roman" panose="02020603050405020304" pitchFamily="18" charset="0"/>
              </a:rPr>
              <a:t>= </a:t>
            </a:r>
            <a:r>
              <a:rPr lang="pl-PL" i="1" dirty="0">
                <a:latin typeface="Times New Roman" panose="02020603050405020304" pitchFamily="18" charset="0"/>
                <a:cs typeface="Times New Roman" panose="02020603050405020304" pitchFamily="18" charset="0"/>
              </a:rPr>
              <a:t>Fd </a:t>
            </a:r>
            <a:r>
              <a:rPr lang="pl-PL" dirty="0">
                <a:latin typeface="Times New Roman" panose="02020603050405020304" pitchFamily="18" charset="0"/>
                <a:cs typeface="Times New Roman" panose="02020603050405020304" pitchFamily="18" charset="0"/>
              </a:rPr>
              <a:t>= (70 N)(3.0 m) = 210 J</a:t>
            </a: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6" name="Picture 5">
            <a:extLst>
              <a:ext uri="{FF2B5EF4-FFF2-40B4-BE49-F238E27FC236}">
                <a16:creationId xmlns:a16="http://schemas.microsoft.com/office/drawing/2014/main" id="{E3865AC0-FD87-444C-BC76-00E330290F7E}"/>
              </a:ext>
            </a:extLst>
          </p:cNvPr>
          <p:cNvPicPr>
            <a:picLocks noChangeAspect="1"/>
          </p:cNvPicPr>
          <p:nvPr/>
        </p:nvPicPr>
        <p:blipFill rotWithShape="1">
          <a:blip r:embed="rId3">
            <a:extLst>
              <a:ext uri="{28A0092B-C50C-407E-A947-70E740481C1C}">
                <a14:useLocalDpi xmlns:a14="http://schemas.microsoft.com/office/drawing/2010/main" val="0"/>
              </a:ext>
            </a:extLst>
          </a:blip>
          <a:srcRect b="6567"/>
          <a:stretch/>
        </p:blipFill>
        <p:spPr>
          <a:xfrm>
            <a:off x="1337713" y="3230869"/>
            <a:ext cx="5683573" cy="1667706"/>
          </a:xfrm>
          <a:prstGeom prst="rect">
            <a:avLst/>
          </a:prstGeom>
        </p:spPr>
      </p:pic>
    </p:spTree>
    <p:extLst>
      <p:ext uri="{BB962C8B-B14F-4D97-AF65-F5344CB8AC3E}">
        <p14:creationId xmlns:p14="http://schemas.microsoft.com/office/powerpoint/2010/main" val="270296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Force at an Angle to the Displacement</a:t>
            </a:r>
          </a:p>
        </p:txBody>
      </p:sp>
      <p:sp>
        <p:nvSpPr>
          <p:cNvPr id="3" name="Content Placeholder 2"/>
          <p:cNvSpPr>
            <a:spLocks noGrp="1"/>
          </p:cNvSpPr>
          <p:nvPr>
            <p:ph idx="1"/>
          </p:nvPr>
        </p:nvSpPr>
        <p:spPr/>
        <p:txBody>
          <a:bodyPr/>
          <a:lstStyle/>
          <a:p>
            <a:r>
              <a:rPr lang="en-US" sz="2600" dirty="0"/>
              <a:t>Only the component of a force in the direction of displacement does work.</a:t>
            </a:r>
            <a:endParaRPr lang="en-US" sz="2200" dirty="0"/>
          </a:p>
          <a:p>
            <a:endParaRPr lang="en-US" sz="2200" dirty="0"/>
          </a:p>
          <a:p>
            <a:pPr marL="0" indent="0">
              <a:buNone/>
            </a:pPr>
            <a:endParaRPr lang="en-US" sz="2200" dirty="0"/>
          </a:p>
          <a:p>
            <a:pPr marL="0" indent="0">
              <a:buNone/>
            </a:pPr>
            <a:r>
              <a:rPr lang="en-US" sz="2200" dirty="0"/>
              <a:t>  </a:t>
            </a:r>
          </a:p>
          <a:p>
            <a:endParaRPr lang="en-US" sz="2600" dirty="0"/>
          </a:p>
          <a:p>
            <a:endParaRPr lang="en-US" sz="2600" dirty="0"/>
          </a:p>
          <a:p>
            <a:endParaRPr lang="en-US" sz="2600" dirty="0"/>
          </a:p>
          <a:p>
            <a:endParaRPr lang="en-US" sz="2600" dirty="0"/>
          </a:p>
          <a:p>
            <a:r>
              <a:rPr lang="en-US" sz="2600" dirty="0"/>
              <a:t>If the force is at an angle </a:t>
            </a:r>
            <a:r>
              <a:rPr lang="en-US" sz="2600" i="1" dirty="0">
                <a:latin typeface="Times New Roman" panose="02020603050405020304" pitchFamily="18" charset="0"/>
                <a:cs typeface="Times New Roman" panose="02020603050405020304" pitchFamily="18" charset="0"/>
              </a:rPr>
              <a:t>θ</a:t>
            </a:r>
            <a:r>
              <a:rPr lang="en-US" sz="2600" dirty="0"/>
              <a:t>  to the displacement, the component of the force, </a:t>
            </a:r>
            <a:r>
              <a:rPr lang="en-US" sz="2600" i="1" dirty="0">
                <a:latin typeface="Times New Roman" panose="02020603050405020304" pitchFamily="18" charset="0"/>
                <a:cs typeface="Times New Roman" panose="02020603050405020304" pitchFamily="18" charset="0"/>
              </a:rPr>
              <a:t>F</a:t>
            </a:r>
            <a:r>
              <a:rPr lang="en-US" sz="2600" dirty="0"/>
              <a:t>, that does work is </a:t>
            </a:r>
            <a:r>
              <a:rPr lang="en-US" sz="2600" i="1" dirty="0" err="1">
                <a:latin typeface="Times New Roman" panose="02020603050405020304" pitchFamily="18" charset="0"/>
                <a:cs typeface="Times New Roman" panose="02020603050405020304" pitchFamily="18" charset="0"/>
              </a:rPr>
              <a:t>F</a:t>
            </a:r>
            <a:r>
              <a:rPr lang="en-US" sz="2600" dirty="0" err="1">
                <a:latin typeface="Times New Roman" panose="02020603050405020304" pitchFamily="18" charset="0"/>
                <a:cs typeface="Times New Roman" panose="02020603050405020304" pitchFamily="18" charset="0"/>
              </a:rPr>
              <a:t>cos</a:t>
            </a:r>
            <a:r>
              <a:rPr lang="en-US" sz="2600" i="1" dirty="0" err="1">
                <a:latin typeface="Times New Roman" panose="02020603050405020304" pitchFamily="18" charset="0"/>
                <a:cs typeface="Times New Roman" panose="02020603050405020304" pitchFamily="18" charset="0"/>
              </a:rPr>
              <a:t>θ</a:t>
            </a:r>
            <a:r>
              <a:rPr lang="en-US" sz="2600" dirty="0"/>
              <a:t>.</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449" t="18142" r="11722" b="27137"/>
          <a:stretch/>
        </p:blipFill>
        <p:spPr>
          <a:xfrm>
            <a:off x="904240" y="1795373"/>
            <a:ext cx="7335520" cy="770562"/>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5994"/>
          <a:stretch/>
        </p:blipFill>
        <p:spPr>
          <a:xfrm>
            <a:off x="1278719" y="2868800"/>
            <a:ext cx="3085775" cy="193153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4246"/>
          <a:stretch/>
        </p:blipFill>
        <p:spPr>
          <a:xfrm>
            <a:off x="4736384" y="2703844"/>
            <a:ext cx="3085775" cy="2558427"/>
          </a:xfrm>
          <a:prstGeom prst="rect">
            <a:avLst/>
          </a:prstGeom>
        </p:spPr>
      </p:pic>
    </p:spTree>
    <p:extLst>
      <p:ext uri="{BB962C8B-B14F-4D97-AF65-F5344CB8AC3E}">
        <p14:creationId xmlns:p14="http://schemas.microsoft.com/office/powerpoint/2010/main" val="2295766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 at an Angle to the Displacement</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04" y="840356"/>
            <a:ext cx="8546592" cy="5382768"/>
          </a:xfrm>
          <a:prstGeom prst="rect">
            <a:avLst/>
          </a:prstGeom>
        </p:spPr>
      </p:pic>
    </p:spTree>
    <p:extLst>
      <p:ext uri="{BB962C8B-B14F-4D97-AF65-F5344CB8AC3E}">
        <p14:creationId xmlns:p14="http://schemas.microsoft.com/office/powerpoint/2010/main" val="2295766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Force at an Angle to the Displacement</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04" y="835390"/>
            <a:ext cx="8546592" cy="5413248"/>
          </a:xfrm>
          <a:prstGeom prst="rect">
            <a:avLst/>
          </a:prstGeom>
        </p:spPr>
      </p:pic>
    </p:spTree>
    <p:extLst>
      <p:ext uri="{BB962C8B-B14F-4D97-AF65-F5344CB8AC3E}">
        <p14:creationId xmlns:p14="http://schemas.microsoft.com/office/powerpoint/2010/main" val="316134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Force at an Angle to the Displacement</a:t>
            </a:r>
            <a:endParaRPr lang="en-US" dirty="0"/>
          </a:p>
        </p:txBody>
      </p:sp>
      <p:sp>
        <p:nvSpPr>
          <p:cNvPr id="3" name="Content Placeholder 2"/>
          <p:cNvSpPr>
            <a:spLocks noGrp="1"/>
          </p:cNvSpPr>
          <p:nvPr>
            <p:ph idx="1"/>
          </p:nvPr>
        </p:nvSpPr>
        <p:spPr>
          <a:xfrm>
            <a:off x="116586" y="4664467"/>
            <a:ext cx="8807958" cy="1516877"/>
          </a:xfrm>
        </p:spPr>
        <p:txBody>
          <a:bodyPr/>
          <a:lstStyle/>
          <a:p>
            <a:pPr marL="0" indent="0">
              <a:buNone/>
            </a:pPr>
            <a:r>
              <a:rPr lang="en-US" dirty="0"/>
              <a:t>The sign of </a:t>
            </a:r>
            <a:r>
              <a:rPr lang="en-US" i="1" dirty="0">
                <a:latin typeface="Times New Roman" panose="02020603050405020304" pitchFamily="18" charset="0"/>
                <a:cs typeface="Times New Roman" panose="02020603050405020304" pitchFamily="18" charset="0"/>
              </a:rPr>
              <a:t>W</a:t>
            </a:r>
            <a:r>
              <a:rPr lang="en-US" dirty="0"/>
              <a:t> is determined by the angle </a:t>
            </a:r>
            <a:r>
              <a:rPr lang="en-US" i="1" dirty="0">
                <a:latin typeface="Times New Roman" panose="02020603050405020304" pitchFamily="18" charset="0"/>
                <a:cs typeface="Times New Roman" panose="02020603050405020304" pitchFamily="18" charset="0"/>
              </a:rPr>
              <a:t>θ</a:t>
            </a:r>
            <a:r>
              <a:rPr lang="en-US" dirty="0"/>
              <a:t> between the force and the displacement. </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69" y="1316487"/>
            <a:ext cx="8546592" cy="2907792"/>
          </a:xfrm>
          <a:prstGeom prst="rect">
            <a:avLst/>
          </a:prstGeom>
        </p:spPr>
      </p:pic>
    </p:spTree>
    <p:extLst>
      <p:ext uri="{BB962C8B-B14F-4D97-AF65-F5344CB8AC3E}">
        <p14:creationId xmlns:p14="http://schemas.microsoft.com/office/powerpoint/2010/main" val="298006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272" y="1627554"/>
            <a:ext cx="8572904" cy="3539430"/>
          </a:xfrm>
          <a:prstGeom prst="rect">
            <a:avLst/>
          </a:prstGeom>
        </p:spPr>
        <p:txBody>
          <a:bodyPr wrap="square">
            <a:spAutoFit/>
          </a:bodyPr>
          <a:lstStyle/>
          <a:p>
            <a:r>
              <a:rPr lang="en-US" sz="2800" b="1" dirty="0">
                <a:solidFill>
                  <a:schemeClr val="bg1"/>
                </a:solidFill>
                <a:latin typeface="Times New Roman" panose="02020603050405020304" pitchFamily="18" charset="0"/>
                <a:ea typeface="TimesLTStd-Roman"/>
                <a:cs typeface="Arial" panose="020B0604020202020204" pitchFamily="34" charset="0"/>
              </a:rPr>
              <a:t>Section 10.1 The Basic Energy Model</a:t>
            </a:r>
          </a:p>
          <a:p>
            <a:r>
              <a:rPr lang="en-US" sz="2800" b="1" dirty="0">
                <a:solidFill>
                  <a:schemeClr val="bg1"/>
                </a:solidFill>
                <a:latin typeface="Times New Roman" panose="02020603050405020304" pitchFamily="18" charset="0"/>
                <a:ea typeface="TimesLTStd-Roman"/>
                <a:cs typeface="Arial" panose="020B0604020202020204" pitchFamily="34" charset="0"/>
              </a:rPr>
              <a:t>Section 10.2 Work</a:t>
            </a:r>
          </a:p>
          <a:p>
            <a:r>
              <a:rPr lang="en-US" sz="2800" b="1" dirty="0">
                <a:solidFill>
                  <a:schemeClr val="bg1"/>
                </a:solidFill>
                <a:latin typeface="Times New Roman" panose="02020603050405020304" pitchFamily="18" charset="0"/>
                <a:ea typeface="TimesLTStd-Roman"/>
                <a:cs typeface="Arial" panose="020B0604020202020204" pitchFamily="34" charset="0"/>
              </a:rPr>
              <a:t>Section 10.3 Kinetic Energy</a:t>
            </a:r>
          </a:p>
          <a:p>
            <a:r>
              <a:rPr lang="en-US" sz="2800" b="1" dirty="0">
                <a:solidFill>
                  <a:schemeClr val="bg1"/>
                </a:solidFill>
                <a:latin typeface="Times New Roman" panose="02020603050405020304" pitchFamily="18" charset="0"/>
                <a:ea typeface="TimesLTStd-Roman"/>
                <a:cs typeface="Arial" panose="020B0604020202020204" pitchFamily="34" charset="0"/>
              </a:rPr>
              <a:t>Section 10.4 Potential Energy</a:t>
            </a:r>
          </a:p>
          <a:p>
            <a:r>
              <a:rPr lang="en-US" sz="2800" b="1" dirty="0">
                <a:solidFill>
                  <a:schemeClr val="bg1"/>
                </a:solidFill>
                <a:latin typeface="Times New Roman" panose="02020603050405020304" pitchFamily="18" charset="0"/>
                <a:ea typeface="TimesLTStd-Roman"/>
                <a:cs typeface="Arial" panose="020B0604020202020204" pitchFamily="34" charset="0"/>
              </a:rPr>
              <a:t>Section 10.6 Using the Law of Conservation of Energy</a:t>
            </a:r>
          </a:p>
          <a:p>
            <a:r>
              <a:rPr lang="en-US" sz="2800" b="1" dirty="0">
                <a:solidFill>
                  <a:schemeClr val="bg1"/>
                </a:solidFill>
                <a:latin typeface="Times New Roman" panose="02020603050405020304" pitchFamily="18" charset="0"/>
                <a:ea typeface="TimesLTStd-Roman"/>
                <a:cs typeface="Arial" panose="020B0604020202020204" pitchFamily="34" charset="0"/>
              </a:rPr>
              <a:t>Section 10.7 Energy in Collisions</a:t>
            </a:r>
          </a:p>
          <a:p>
            <a:r>
              <a:rPr lang="en-US" sz="2800" b="1" dirty="0">
                <a:solidFill>
                  <a:schemeClr val="bg1"/>
                </a:solidFill>
                <a:latin typeface="Times New Roman" panose="02020603050405020304" pitchFamily="18" charset="0"/>
                <a:ea typeface="TimesLTStd-Roman"/>
                <a:cs typeface="Arial" panose="020B0604020202020204" pitchFamily="34" charset="0"/>
              </a:rPr>
              <a:t>Section 10.8 Power</a:t>
            </a:r>
          </a:p>
          <a:p>
            <a:endParaRPr lang="en-US" sz="2800" b="1" dirty="0">
              <a:solidFill>
                <a:schemeClr val="bg1"/>
              </a:solidFill>
              <a:latin typeface="Times New Roman" panose="02020603050405020304" pitchFamily="18" charset="0"/>
              <a:ea typeface="TimesLTStd-Roman"/>
              <a:cs typeface="Arial" panose="020B0604020202020204" pitchFamily="34" charset="0"/>
            </a:endParaRPr>
          </a:p>
        </p:txBody>
      </p:sp>
      <p:sp>
        <p:nvSpPr>
          <p:cNvPr id="5" name="Title 1"/>
          <p:cNvSpPr>
            <a:spLocks noGrp="1"/>
          </p:cNvSpPr>
          <p:nvPr>
            <p:ph type="title"/>
          </p:nvPr>
        </p:nvSpPr>
        <p:spPr>
          <a:xfrm>
            <a:off x="127218" y="628752"/>
            <a:ext cx="8807958" cy="683483"/>
          </a:xfrm>
        </p:spPr>
        <p:txBody>
          <a:bodyPr/>
          <a:lstStyle/>
          <a:p>
            <a:r>
              <a:rPr lang="en-US" dirty="0"/>
              <a:t>Chapter 10 Energy and work</a:t>
            </a:r>
          </a:p>
        </p:txBody>
      </p:sp>
    </p:spTree>
    <p:extLst>
      <p:ext uri="{BB962C8B-B14F-4D97-AF65-F5344CB8AC3E}">
        <p14:creationId xmlns:p14="http://schemas.microsoft.com/office/powerpoint/2010/main" val="69004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QuickCheck 10.4</a:t>
            </a:r>
            <a:endParaRPr lang="en-US" dirty="0"/>
          </a:p>
        </p:txBody>
      </p:sp>
      <p:sp>
        <p:nvSpPr>
          <p:cNvPr id="3" name="Content Placeholder 2"/>
          <p:cNvSpPr>
            <a:spLocks noGrp="1"/>
          </p:cNvSpPr>
          <p:nvPr>
            <p:ph idx="1"/>
          </p:nvPr>
        </p:nvSpPr>
        <p:spPr/>
        <p:txBody>
          <a:bodyPr/>
          <a:lstStyle/>
          <a:p>
            <a:r>
              <a:rPr lang="en-US" altLang="en-US" dirty="0"/>
              <a:t>A crane lowers a girder into place at constant speed. Consider the work </a:t>
            </a:r>
            <a:r>
              <a:rPr lang="en-US" altLang="en-US" i="1" dirty="0" err="1"/>
              <a:t>W</a:t>
            </a:r>
            <a:r>
              <a:rPr lang="en-US" altLang="en-US" baseline="-25000" dirty="0" err="1"/>
              <a:t>g</a:t>
            </a:r>
            <a:r>
              <a:rPr lang="en-US" altLang="en-US" dirty="0"/>
              <a:t> done by gravity and the work </a:t>
            </a:r>
            <a:r>
              <a:rPr lang="en-US" altLang="en-US" i="1" dirty="0"/>
              <a:t>W</a:t>
            </a:r>
            <a:r>
              <a:rPr lang="en-US" altLang="en-US" baseline="-25000" dirty="0"/>
              <a:t>T </a:t>
            </a:r>
            <a:r>
              <a:rPr lang="en-US" altLang="en-US" dirty="0"/>
              <a:t>done by the tension in the cable. Which is true?</a:t>
            </a:r>
          </a:p>
          <a:p>
            <a:endParaRPr lang="en-US" altLang="en-US" dirty="0"/>
          </a:p>
          <a:p>
            <a:pPr marL="971550" lvl="1" indent="-514350">
              <a:buClrTx/>
              <a:buFont typeface="+mj-lt"/>
              <a:buAutoNum type="alphaUcPeriod"/>
            </a:pPr>
            <a:r>
              <a:rPr lang="en-US" altLang="en-US" dirty="0"/>
              <a:t> </a:t>
            </a:r>
            <a:r>
              <a:rPr lang="en-US" altLang="en-US" i="1" dirty="0" err="1"/>
              <a:t>W</a:t>
            </a:r>
            <a:r>
              <a:rPr lang="en-US" altLang="en-US" baseline="-25000" dirty="0" err="1"/>
              <a:t>g</a:t>
            </a:r>
            <a:r>
              <a:rPr lang="en-US" altLang="en-US" dirty="0"/>
              <a:t> &gt; 0 and </a:t>
            </a:r>
            <a:r>
              <a:rPr lang="en-US" altLang="en-US" i="1" dirty="0"/>
              <a:t>W</a:t>
            </a:r>
            <a:r>
              <a:rPr lang="en-US" altLang="en-US" baseline="-25000" dirty="0"/>
              <a:t>T</a:t>
            </a:r>
            <a:r>
              <a:rPr lang="en-US" altLang="en-US" dirty="0"/>
              <a:t> &gt; 0</a:t>
            </a:r>
          </a:p>
          <a:p>
            <a:pPr marL="971550" lvl="1" indent="-514350">
              <a:buClrTx/>
              <a:buFont typeface="+mj-lt"/>
              <a:buAutoNum type="alphaUcPeriod"/>
            </a:pPr>
            <a:r>
              <a:rPr lang="en-US" altLang="en-US" dirty="0"/>
              <a:t> </a:t>
            </a:r>
            <a:r>
              <a:rPr lang="en-US" altLang="en-US" i="1" dirty="0" err="1"/>
              <a:t>W</a:t>
            </a:r>
            <a:r>
              <a:rPr lang="en-US" altLang="en-US" baseline="-25000" dirty="0" err="1"/>
              <a:t>g</a:t>
            </a:r>
            <a:r>
              <a:rPr lang="en-US" altLang="en-US" dirty="0"/>
              <a:t> &gt; 0 and </a:t>
            </a:r>
            <a:r>
              <a:rPr lang="en-US" altLang="en-US" i="1" dirty="0"/>
              <a:t>W</a:t>
            </a:r>
            <a:r>
              <a:rPr lang="en-US" altLang="en-US" baseline="-25000" dirty="0"/>
              <a:t>T</a:t>
            </a:r>
            <a:r>
              <a:rPr lang="en-US" altLang="en-US" dirty="0"/>
              <a:t> &lt; 0</a:t>
            </a:r>
          </a:p>
          <a:p>
            <a:pPr marL="971550" lvl="1" indent="-514350">
              <a:buClrTx/>
              <a:buFont typeface="+mj-lt"/>
              <a:buAutoNum type="alphaUcPeriod"/>
            </a:pPr>
            <a:r>
              <a:rPr lang="en-US" altLang="en-US" dirty="0"/>
              <a:t> </a:t>
            </a:r>
            <a:r>
              <a:rPr lang="en-US" altLang="en-US" i="1" dirty="0" err="1"/>
              <a:t>W</a:t>
            </a:r>
            <a:r>
              <a:rPr lang="en-US" altLang="en-US" baseline="-25000" dirty="0" err="1"/>
              <a:t>g</a:t>
            </a:r>
            <a:r>
              <a:rPr lang="en-US" altLang="en-US" dirty="0"/>
              <a:t> &lt; 0 and </a:t>
            </a:r>
            <a:r>
              <a:rPr lang="en-US" altLang="en-US" i="1" dirty="0"/>
              <a:t>W</a:t>
            </a:r>
            <a:r>
              <a:rPr lang="en-US" altLang="en-US" baseline="-25000" dirty="0"/>
              <a:t>T</a:t>
            </a:r>
            <a:r>
              <a:rPr lang="en-US" altLang="en-US" dirty="0"/>
              <a:t> &gt; 0</a:t>
            </a:r>
          </a:p>
          <a:p>
            <a:pPr marL="971550" lvl="1" indent="-514350">
              <a:buClrTx/>
              <a:buFont typeface="+mj-lt"/>
              <a:buAutoNum type="alphaUcPeriod"/>
            </a:pPr>
            <a:r>
              <a:rPr lang="en-US" altLang="en-US" dirty="0"/>
              <a:t> </a:t>
            </a:r>
            <a:r>
              <a:rPr lang="en-US" altLang="en-US" i="1" dirty="0" err="1"/>
              <a:t>W</a:t>
            </a:r>
            <a:r>
              <a:rPr lang="en-US" altLang="en-US" baseline="-25000" dirty="0" err="1"/>
              <a:t>g</a:t>
            </a:r>
            <a:r>
              <a:rPr lang="en-US" altLang="en-US" dirty="0"/>
              <a:t> &lt; 0 and </a:t>
            </a:r>
            <a:r>
              <a:rPr lang="en-US" altLang="en-US" i="1" dirty="0"/>
              <a:t>W</a:t>
            </a:r>
            <a:r>
              <a:rPr lang="en-US" altLang="en-US" baseline="-25000" dirty="0"/>
              <a:t>T</a:t>
            </a:r>
            <a:r>
              <a:rPr lang="en-US" altLang="en-US" dirty="0"/>
              <a:t> &lt; 0</a:t>
            </a:r>
          </a:p>
          <a:p>
            <a:pPr marL="971550" lvl="1" indent="-514350">
              <a:buClrTx/>
              <a:buFont typeface="+mj-lt"/>
              <a:buAutoNum type="alphaUcPeriod"/>
            </a:pPr>
            <a:r>
              <a:rPr lang="en-US" altLang="en-US" dirty="0"/>
              <a:t> </a:t>
            </a:r>
            <a:r>
              <a:rPr lang="en-US" altLang="en-US" i="1" dirty="0" err="1"/>
              <a:t>W</a:t>
            </a:r>
            <a:r>
              <a:rPr lang="en-US" altLang="en-US" baseline="-25000" dirty="0" err="1"/>
              <a:t>g</a:t>
            </a:r>
            <a:r>
              <a:rPr lang="en-US" altLang="en-US" dirty="0"/>
              <a:t> = 0 and </a:t>
            </a:r>
            <a:r>
              <a:rPr lang="en-US" altLang="en-US" i="1" dirty="0"/>
              <a:t>W</a:t>
            </a:r>
            <a:r>
              <a:rPr lang="en-US" altLang="en-US" baseline="-25000" dirty="0"/>
              <a:t>T</a:t>
            </a:r>
            <a:r>
              <a:rPr lang="en-US" altLang="en-US" dirty="0"/>
              <a:t> = 0</a:t>
            </a:r>
          </a:p>
          <a:p>
            <a:pPr marL="457200" lvl="1" indent="0">
              <a:buClrTx/>
              <a:buNone/>
            </a:pPr>
            <a:endParaRPr lang="en-US" altLang="en-US" dirty="0"/>
          </a:p>
        </p:txBody>
      </p:sp>
      <p:sp>
        <p:nvSpPr>
          <p:cNvPr id="9" name="Date Placeholder 8"/>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Tree>
    <p:extLst>
      <p:ext uri="{BB962C8B-B14F-4D97-AF65-F5344CB8AC3E}">
        <p14:creationId xmlns:p14="http://schemas.microsoft.com/office/powerpoint/2010/main" val="16004247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QuickCheck 10.4</a:t>
            </a:r>
            <a:endParaRPr lang="en-US" dirty="0"/>
          </a:p>
        </p:txBody>
      </p:sp>
      <p:sp>
        <p:nvSpPr>
          <p:cNvPr id="3" name="Content Placeholder 2"/>
          <p:cNvSpPr>
            <a:spLocks noGrp="1"/>
          </p:cNvSpPr>
          <p:nvPr>
            <p:ph idx="1"/>
          </p:nvPr>
        </p:nvSpPr>
        <p:spPr/>
        <p:txBody>
          <a:bodyPr/>
          <a:lstStyle/>
          <a:p>
            <a:r>
              <a:rPr lang="en-US" altLang="en-US" dirty="0"/>
              <a:t>A crane lowers a girder into place at constant speed. Consider the work </a:t>
            </a:r>
            <a:r>
              <a:rPr lang="en-US" altLang="en-US" i="1" dirty="0" err="1"/>
              <a:t>W</a:t>
            </a:r>
            <a:r>
              <a:rPr lang="en-US" altLang="en-US" baseline="-25000" dirty="0" err="1"/>
              <a:t>g</a:t>
            </a:r>
            <a:r>
              <a:rPr lang="en-US" altLang="en-US" dirty="0"/>
              <a:t> done by gravity and the work </a:t>
            </a:r>
            <a:r>
              <a:rPr lang="en-US" altLang="en-US" i="1" dirty="0"/>
              <a:t>W</a:t>
            </a:r>
            <a:r>
              <a:rPr lang="en-US" altLang="en-US" baseline="-25000" dirty="0"/>
              <a:t>T </a:t>
            </a:r>
            <a:r>
              <a:rPr lang="en-US" altLang="en-US" dirty="0"/>
              <a:t>done by the tension in the cable. Which is true?</a:t>
            </a:r>
          </a:p>
          <a:p>
            <a:endParaRPr lang="en-US" altLang="en-US" dirty="0"/>
          </a:p>
          <a:p>
            <a:pPr marL="971550" lvl="1" indent="-514350">
              <a:buClrTx/>
              <a:buFont typeface="+mj-lt"/>
              <a:buAutoNum type="alphaUcPeriod"/>
            </a:pPr>
            <a:r>
              <a:rPr lang="en-US" altLang="en-US" dirty="0"/>
              <a:t> </a:t>
            </a:r>
            <a:r>
              <a:rPr lang="en-US" altLang="en-US" i="1" dirty="0" err="1"/>
              <a:t>W</a:t>
            </a:r>
            <a:r>
              <a:rPr lang="en-US" altLang="en-US" baseline="-25000" dirty="0" err="1"/>
              <a:t>g</a:t>
            </a:r>
            <a:r>
              <a:rPr lang="en-US" altLang="en-US" dirty="0"/>
              <a:t> &gt; 0 and </a:t>
            </a:r>
            <a:r>
              <a:rPr lang="en-US" altLang="en-US" i="1" dirty="0"/>
              <a:t>W</a:t>
            </a:r>
            <a:r>
              <a:rPr lang="en-US" altLang="en-US" baseline="-25000" dirty="0"/>
              <a:t>T</a:t>
            </a:r>
            <a:r>
              <a:rPr lang="en-US" altLang="en-US" dirty="0"/>
              <a:t> &gt; 0</a:t>
            </a:r>
          </a:p>
          <a:p>
            <a:pPr marL="971550" lvl="1" indent="-514350">
              <a:buClrTx/>
              <a:buFont typeface="+mj-lt"/>
              <a:buAutoNum type="alphaUcPeriod"/>
            </a:pPr>
            <a:r>
              <a:rPr lang="en-US" altLang="en-US" dirty="0">
                <a:solidFill>
                  <a:srgbClr val="FF0000"/>
                </a:solidFill>
              </a:rPr>
              <a:t> </a:t>
            </a:r>
            <a:r>
              <a:rPr lang="en-US" altLang="en-US" i="1" dirty="0" err="1">
                <a:solidFill>
                  <a:srgbClr val="FF0000"/>
                </a:solidFill>
              </a:rPr>
              <a:t>W</a:t>
            </a:r>
            <a:r>
              <a:rPr lang="en-US" altLang="en-US" baseline="-25000" dirty="0" err="1">
                <a:solidFill>
                  <a:srgbClr val="FF0000"/>
                </a:solidFill>
              </a:rPr>
              <a:t>g</a:t>
            </a:r>
            <a:r>
              <a:rPr lang="en-US" altLang="en-US" dirty="0">
                <a:solidFill>
                  <a:srgbClr val="FF0000"/>
                </a:solidFill>
              </a:rPr>
              <a:t> &gt; 0 and </a:t>
            </a:r>
            <a:r>
              <a:rPr lang="en-US" altLang="en-US" i="1" dirty="0">
                <a:solidFill>
                  <a:srgbClr val="FF0000"/>
                </a:solidFill>
              </a:rPr>
              <a:t>W</a:t>
            </a:r>
            <a:r>
              <a:rPr lang="en-US" altLang="en-US" baseline="-25000" dirty="0">
                <a:solidFill>
                  <a:srgbClr val="FF0000"/>
                </a:solidFill>
              </a:rPr>
              <a:t>T</a:t>
            </a:r>
            <a:r>
              <a:rPr lang="en-US" altLang="en-US" dirty="0">
                <a:solidFill>
                  <a:srgbClr val="FF0000"/>
                </a:solidFill>
              </a:rPr>
              <a:t> &lt; 0</a:t>
            </a:r>
          </a:p>
          <a:p>
            <a:pPr marL="971550" lvl="1" indent="-514350">
              <a:buClrTx/>
              <a:buFont typeface="+mj-lt"/>
              <a:buAutoNum type="alphaUcPeriod"/>
            </a:pPr>
            <a:r>
              <a:rPr lang="en-US" altLang="en-US" dirty="0"/>
              <a:t> </a:t>
            </a:r>
            <a:r>
              <a:rPr lang="en-US" altLang="en-US" i="1" dirty="0" err="1"/>
              <a:t>W</a:t>
            </a:r>
            <a:r>
              <a:rPr lang="en-US" altLang="en-US" baseline="-25000" dirty="0" err="1"/>
              <a:t>g</a:t>
            </a:r>
            <a:r>
              <a:rPr lang="en-US" altLang="en-US" dirty="0"/>
              <a:t> &lt; 0 and </a:t>
            </a:r>
            <a:r>
              <a:rPr lang="en-US" altLang="en-US" i="1" dirty="0"/>
              <a:t>W</a:t>
            </a:r>
            <a:r>
              <a:rPr lang="en-US" altLang="en-US" baseline="-25000" dirty="0"/>
              <a:t>T</a:t>
            </a:r>
            <a:r>
              <a:rPr lang="en-US" altLang="en-US" dirty="0"/>
              <a:t> &gt; 0</a:t>
            </a:r>
          </a:p>
          <a:p>
            <a:pPr marL="971550" lvl="1" indent="-514350">
              <a:buClrTx/>
              <a:buFont typeface="+mj-lt"/>
              <a:buAutoNum type="alphaUcPeriod"/>
            </a:pPr>
            <a:r>
              <a:rPr lang="en-US" altLang="en-US" dirty="0"/>
              <a:t> </a:t>
            </a:r>
            <a:r>
              <a:rPr lang="en-US" altLang="en-US" i="1" dirty="0" err="1"/>
              <a:t>W</a:t>
            </a:r>
            <a:r>
              <a:rPr lang="en-US" altLang="en-US" baseline="-25000" dirty="0" err="1"/>
              <a:t>g</a:t>
            </a:r>
            <a:r>
              <a:rPr lang="en-US" altLang="en-US" dirty="0"/>
              <a:t> &lt; 0 and </a:t>
            </a:r>
            <a:r>
              <a:rPr lang="en-US" altLang="en-US" i="1" dirty="0"/>
              <a:t>W</a:t>
            </a:r>
            <a:r>
              <a:rPr lang="en-US" altLang="en-US" baseline="-25000" dirty="0"/>
              <a:t>T</a:t>
            </a:r>
            <a:r>
              <a:rPr lang="en-US" altLang="en-US" dirty="0"/>
              <a:t> &lt; 0</a:t>
            </a:r>
          </a:p>
          <a:p>
            <a:pPr marL="971550" lvl="1" indent="-514350">
              <a:buClrTx/>
              <a:buFont typeface="+mj-lt"/>
              <a:buAutoNum type="alphaUcPeriod"/>
            </a:pPr>
            <a:r>
              <a:rPr lang="en-US" altLang="en-US" dirty="0"/>
              <a:t> </a:t>
            </a:r>
            <a:r>
              <a:rPr lang="en-US" altLang="en-US" i="1" dirty="0" err="1"/>
              <a:t>W</a:t>
            </a:r>
            <a:r>
              <a:rPr lang="en-US" altLang="en-US" baseline="-25000" dirty="0" err="1"/>
              <a:t>g</a:t>
            </a:r>
            <a:r>
              <a:rPr lang="en-US" altLang="en-US" dirty="0"/>
              <a:t> = 0 and </a:t>
            </a:r>
            <a:r>
              <a:rPr lang="en-US" altLang="en-US" i="1" dirty="0"/>
              <a:t>W</a:t>
            </a:r>
            <a:r>
              <a:rPr lang="en-US" altLang="en-US" baseline="-25000" dirty="0"/>
              <a:t>T</a:t>
            </a:r>
            <a:r>
              <a:rPr lang="en-US" altLang="en-US" dirty="0"/>
              <a:t> = 0</a:t>
            </a:r>
          </a:p>
          <a:p>
            <a:pPr marL="457200" lvl="1" indent="0">
              <a:buClrTx/>
              <a:buNone/>
            </a:pPr>
            <a:endParaRPr lang="en-US" altLang="en-US" dirty="0"/>
          </a:p>
        </p:txBody>
      </p:sp>
      <p:sp>
        <p:nvSpPr>
          <p:cNvPr id="9" name="Date Placeholder 8"/>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aphicFrame>
        <p:nvGraphicFramePr>
          <p:cNvPr id="5" name="Google Shape;670;p59">
            <a:extLst>
              <a:ext uri="{FF2B5EF4-FFF2-40B4-BE49-F238E27FC236}">
                <a16:creationId xmlns:a16="http://schemas.microsoft.com/office/drawing/2014/main" id="{DDB30C31-F9AD-496C-A582-4598A9EF4E4B}"/>
              </a:ext>
            </a:extLst>
          </p:cNvPr>
          <p:cNvGraphicFramePr/>
          <p:nvPr>
            <p:extLst>
              <p:ext uri="{D42A27DB-BD31-4B8C-83A1-F6EECF244321}">
                <p14:modId xmlns:p14="http://schemas.microsoft.com/office/powerpoint/2010/main" val="4090742575"/>
              </p:ext>
            </p:extLst>
          </p:nvPr>
        </p:nvGraphicFramePr>
        <p:xfrm>
          <a:off x="238758" y="3319894"/>
          <a:ext cx="361950" cy="333375"/>
        </p:xfrm>
        <a:graphic>
          <a:graphicData uri="http://schemas.openxmlformats.org/presentationml/2006/ole">
            <mc:AlternateContent xmlns:mc="http://schemas.openxmlformats.org/markup-compatibility/2006">
              <mc:Choice xmlns:v="urn:schemas-microsoft-com:vml" Requires="v">
                <p:oleObj spid="_x0000_s48131" r:id="rId4" imgW="361950" imgH="333375" progId="MSPhotoEd.3">
                  <p:embed/>
                </p:oleObj>
              </mc:Choice>
              <mc:Fallback>
                <p:oleObj r:id="rId4" imgW="361950" imgH="333375" progId="MSPhotoEd.3">
                  <p:embed/>
                  <p:pic>
                    <p:nvPicPr>
                      <p:cNvPr id="2" name="Google Shape;670;p59">
                        <a:extLst>
                          <a:ext uri="{FF2B5EF4-FFF2-40B4-BE49-F238E27FC236}">
                            <a16:creationId xmlns:a16="http://schemas.microsoft.com/office/drawing/2014/main" id="{73A05A70-3301-5EB6-5E83-267365BAF02F}"/>
                          </a:ext>
                        </a:extLst>
                      </p:cNvPr>
                      <p:cNvPicPr preferRelativeResize="0"/>
                      <p:nvPr/>
                    </p:nvPicPr>
                    <p:blipFill rotWithShape="1">
                      <a:blip r:embed="rId5">
                        <a:alphaModFix/>
                      </a:blip>
                      <a:srcRect/>
                      <a:stretch/>
                    </p:blipFill>
                    <p:spPr>
                      <a:xfrm>
                        <a:off x="238758" y="3319894"/>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03875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QuickCheck 10.5</a:t>
            </a:r>
            <a:endParaRPr lang="en-US" dirty="0"/>
          </a:p>
        </p:txBody>
      </p:sp>
      <p:sp>
        <p:nvSpPr>
          <p:cNvPr id="8" name="Content Placeholder 7"/>
          <p:cNvSpPr>
            <a:spLocks noGrp="1"/>
          </p:cNvSpPr>
          <p:nvPr>
            <p:ph idx="1"/>
          </p:nvPr>
        </p:nvSpPr>
        <p:spPr/>
        <p:txBody>
          <a:bodyPr/>
          <a:lstStyle/>
          <a:p>
            <a:r>
              <a:rPr lang="en-US" altLang="en-US" dirty="0"/>
              <a:t>Saud pushes the box to the left at constant speed. The work done by Saud on the box is:</a:t>
            </a:r>
          </a:p>
          <a:p>
            <a:endParaRPr lang="en-US" altLang="en-US" dirty="0"/>
          </a:p>
          <a:p>
            <a:pPr marL="971550" lvl="1" indent="-514350">
              <a:buClrTx/>
              <a:buFont typeface="+mj-lt"/>
              <a:buAutoNum type="alphaUcPeriod"/>
            </a:pPr>
            <a:r>
              <a:rPr lang="en-US" altLang="en-US" dirty="0"/>
              <a:t>positive</a:t>
            </a:r>
          </a:p>
          <a:p>
            <a:pPr marL="971550" lvl="1" indent="-514350">
              <a:buClrTx/>
              <a:buFont typeface="+mj-lt"/>
              <a:buAutoNum type="alphaUcPeriod"/>
            </a:pPr>
            <a:r>
              <a:rPr lang="en-US" altLang="en-US" dirty="0"/>
              <a:t>negative</a:t>
            </a:r>
          </a:p>
          <a:p>
            <a:pPr marL="971550" lvl="1" indent="-514350">
              <a:buClrTx/>
              <a:buFont typeface="+mj-lt"/>
              <a:buAutoNum type="alphaUcPeriod"/>
            </a:pPr>
            <a:r>
              <a:rPr lang="en-US" altLang="en-US" dirty="0"/>
              <a:t>Zero</a:t>
            </a:r>
          </a:p>
          <a:p>
            <a:pPr marL="971550" lvl="1" indent="-514350">
              <a:buClrTx/>
              <a:buFont typeface="+mj-lt"/>
              <a:buAutoNum type="alphaUcPeriod"/>
            </a:pPr>
            <a:endParaRPr lang="en-US" altLang="en-US" dirty="0"/>
          </a:p>
          <a:p>
            <a:pPr marL="457200" lvl="1" indent="0">
              <a:buClrTx/>
              <a:buNone/>
            </a:pPr>
            <a:endParaRPr lang="en-US" altLang="en-US" dirty="0"/>
          </a:p>
          <a:p>
            <a:pPr marL="971550" lvl="1" indent="-514350">
              <a:buClrTx/>
              <a:buFont typeface="+mj-lt"/>
              <a:buAutoNum type="alphaUcPeriod"/>
            </a:pPr>
            <a:endParaRPr lang="en-US" altLang="en-US" dirty="0"/>
          </a:p>
        </p:txBody>
      </p:sp>
      <p:sp>
        <p:nvSpPr>
          <p:cNvPr id="11" name="Date Placeholder 10"/>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14" name="Picture 5" descr="CH11_PPT_Slide_38-39"/>
          <p:cNvPicPr>
            <a:picLocks noChangeAspect="1" noChangeArrowheads="1"/>
          </p:cNvPicPr>
          <p:nvPr/>
        </p:nvPicPr>
        <p:blipFill>
          <a:blip r:embed="rId3">
            <a:extLst>
              <a:ext uri="{28A0092B-C50C-407E-A947-70E740481C1C}">
                <a14:useLocalDpi xmlns:a14="http://schemas.microsoft.com/office/drawing/2010/main" val="0"/>
              </a:ext>
            </a:extLst>
          </a:blip>
          <a:srcRect t="8342" b="8968"/>
          <a:stretch>
            <a:fillRect/>
          </a:stretch>
        </p:blipFill>
        <p:spPr bwMode="auto">
          <a:xfrm>
            <a:off x="4795665" y="2122507"/>
            <a:ext cx="401637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3374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QuickCheck 10.5</a:t>
            </a:r>
            <a:endParaRPr lang="en-US" dirty="0"/>
          </a:p>
        </p:txBody>
      </p:sp>
      <p:sp>
        <p:nvSpPr>
          <p:cNvPr id="8" name="Content Placeholder 7"/>
          <p:cNvSpPr>
            <a:spLocks noGrp="1"/>
          </p:cNvSpPr>
          <p:nvPr>
            <p:ph idx="1"/>
          </p:nvPr>
        </p:nvSpPr>
        <p:spPr/>
        <p:txBody>
          <a:bodyPr/>
          <a:lstStyle/>
          <a:p>
            <a:r>
              <a:rPr lang="en-US" altLang="en-US" dirty="0"/>
              <a:t>Saud pushes the box to the left at constant speed. The work done by Saud on the box is:</a:t>
            </a:r>
          </a:p>
          <a:p>
            <a:endParaRPr lang="en-US" altLang="en-US" dirty="0"/>
          </a:p>
          <a:p>
            <a:pPr marL="971550" lvl="1" indent="-514350">
              <a:buClrTx/>
              <a:buFont typeface="+mj-lt"/>
              <a:buAutoNum type="alphaUcPeriod"/>
            </a:pPr>
            <a:r>
              <a:rPr lang="en-US" altLang="en-US" dirty="0">
                <a:solidFill>
                  <a:srgbClr val="FF0000"/>
                </a:solidFill>
              </a:rPr>
              <a:t>positive</a:t>
            </a:r>
          </a:p>
          <a:p>
            <a:pPr marL="971550" lvl="1" indent="-514350">
              <a:buClrTx/>
              <a:buFont typeface="+mj-lt"/>
              <a:buAutoNum type="alphaUcPeriod"/>
            </a:pPr>
            <a:r>
              <a:rPr lang="en-US" altLang="en-US" dirty="0"/>
              <a:t>negative</a:t>
            </a:r>
          </a:p>
          <a:p>
            <a:pPr marL="971550" lvl="1" indent="-514350">
              <a:buClrTx/>
              <a:buFont typeface="+mj-lt"/>
              <a:buAutoNum type="alphaUcPeriod"/>
            </a:pPr>
            <a:r>
              <a:rPr lang="en-US" altLang="en-US" dirty="0"/>
              <a:t>Zero</a:t>
            </a:r>
          </a:p>
          <a:p>
            <a:pPr marL="971550" lvl="1" indent="-514350">
              <a:buClrTx/>
              <a:buFont typeface="+mj-lt"/>
              <a:buAutoNum type="alphaUcPeriod"/>
            </a:pPr>
            <a:endParaRPr lang="en-US" altLang="en-US" dirty="0"/>
          </a:p>
          <a:p>
            <a:pPr marL="457200" lvl="1" indent="0">
              <a:buClrTx/>
              <a:buNone/>
            </a:pPr>
            <a:endParaRPr lang="en-US" altLang="en-US" dirty="0"/>
          </a:p>
          <a:p>
            <a:pPr marL="971550" lvl="1" indent="-514350">
              <a:buClrTx/>
              <a:buFont typeface="+mj-lt"/>
              <a:buAutoNum type="alphaUcPeriod"/>
            </a:pPr>
            <a:endParaRPr lang="en-US" altLang="en-US" dirty="0"/>
          </a:p>
        </p:txBody>
      </p:sp>
      <p:sp>
        <p:nvSpPr>
          <p:cNvPr id="11" name="Date Placeholder 10"/>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14" name="Picture 5" descr="CH11_PPT_Slide_38-39"/>
          <p:cNvPicPr>
            <a:picLocks noChangeAspect="1" noChangeArrowheads="1"/>
          </p:cNvPicPr>
          <p:nvPr/>
        </p:nvPicPr>
        <p:blipFill>
          <a:blip r:embed="rId4">
            <a:extLst>
              <a:ext uri="{28A0092B-C50C-407E-A947-70E740481C1C}">
                <a14:useLocalDpi xmlns:a14="http://schemas.microsoft.com/office/drawing/2010/main" val="0"/>
              </a:ext>
            </a:extLst>
          </a:blip>
          <a:srcRect t="8342" b="8968"/>
          <a:stretch>
            <a:fillRect/>
          </a:stretch>
        </p:blipFill>
        <p:spPr bwMode="auto">
          <a:xfrm>
            <a:off x="4795665" y="2122507"/>
            <a:ext cx="401637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oogle Shape;670;p59">
            <a:extLst>
              <a:ext uri="{FF2B5EF4-FFF2-40B4-BE49-F238E27FC236}">
                <a16:creationId xmlns:a16="http://schemas.microsoft.com/office/drawing/2014/main" id="{F26DFB21-319E-42BD-949C-8984003882F4}"/>
              </a:ext>
            </a:extLst>
          </p:cNvPr>
          <p:cNvGraphicFramePr/>
          <p:nvPr>
            <p:extLst>
              <p:ext uri="{D42A27DB-BD31-4B8C-83A1-F6EECF244321}">
                <p14:modId xmlns:p14="http://schemas.microsoft.com/office/powerpoint/2010/main" val="3885441587"/>
              </p:ext>
            </p:extLst>
          </p:nvPr>
        </p:nvGraphicFramePr>
        <p:xfrm>
          <a:off x="238758" y="2498092"/>
          <a:ext cx="361950" cy="333375"/>
        </p:xfrm>
        <a:graphic>
          <a:graphicData uri="http://schemas.openxmlformats.org/presentationml/2006/ole">
            <mc:AlternateContent xmlns:mc="http://schemas.openxmlformats.org/markup-compatibility/2006">
              <mc:Choice xmlns:v="urn:schemas-microsoft-com:vml" Requires="v">
                <p:oleObj spid="_x0000_s49155" r:id="rId5" imgW="361950" imgH="333375" progId="MSPhotoEd.3">
                  <p:embed/>
                </p:oleObj>
              </mc:Choice>
              <mc:Fallback>
                <p:oleObj r:id="rId5" imgW="361950" imgH="333375" progId="MSPhotoEd.3">
                  <p:embed/>
                  <p:pic>
                    <p:nvPicPr>
                      <p:cNvPr id="5" name="Google Shape;670;p59">
                        <a:extLst>
                          <a:ext uri="{FF2B5EF4-FFF2-40B4-BE49-F238E27FC236}">
                            <a16:creationId xmlns:a16="http://schemas.microsoft.com/office/drawing/2014/main" id="{DDB30C31-F9AD-496C-A582-4598A9EF4E4B}"/>
                          </a:ext>
                        </a:extLst>
                      </p:cNvPr>
                      <p:cNvPicPr preferRelativeResize="0"/>
                      <p:nvPr/>
                    </p:nvPicPr>
                    <p:blipFill rotWithShape="1">
                      <a:blip r:embed="rId6">
                        <a:alphaModFix/>
                      </a:blip>
                      <a:srcRect/>
                      <a:stretch/>
                    </p:blipFill>
                    <p:spPr>
                      <a:xfrm>
                        <a:off x="238758" y="2498092"/>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92927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QuickCheck</a:t>
            </a:r>
            <a:r>
              <a:rPr lang="en-US" dirty="0"/>
              <a:t> 10.6</a:t>
            </a:r>
          </a:p>
        </p:txBody>
      </p:sp>
      <p:sp>
        <p:nvSpPr>
          <p:cNvPr id="7" name="Content Placeholder 6"/>
          <p:cNvSpPr>
            <a:spLocks noGrp="1"/>
          </p:cNvSpPr>
          <p:nvPr>
            <p:ph idx="1"/>
          </p:nvPr>
        </p:nvSpPr>
        <p:spPr/>
        <p:txBody>
          <a:bodyPr/>
          <a:lstStyle/>
          <a:p>
            <a:r>
              <a:rPr lang="en-US" altLang="en-US" dirty="0"/>
              <a:t>A constant force       pushes a particle through a displacement</a:t>
            </a:r>
          </a:p>
          <a:p>
            <a:r>
              <a:rPr lang="en-US" altLang="en-US" dirty="0"/>
              <a:t>In which case or cases does the force do negative work?</a:t>
            </a:r>
          </a:p>
          <a:p>
            <a:endParaRPr lang="en-US" altLang="en-US" dirty="0"/>
          </a:p>
          <a:p>
            <a:endParaRPr lang="en-US" altLang="en-US" dirty="0"/>
          </a:p>
          <a:p>
            <a:endParaRPr lang="en-US" altLang="en-US" dirty="0"/>
          </a:p>
          <a:p>
            <a:endParaRPr lang="en-US" altLang="en-US" dirty="0"/>
          </a:p>
          <a:p>
            <a:pPr marL="457200" lvl="1" indent="0">
              <a:buClrTx/>
              <a:buNone/>
            </a:pPr>
            <a:endParaRPr lang="en-US" altLang="en-US" dirty="0"/>
          </a:p>
          <a:p>
            <a:pPr marL="457200" lvl="1" indent="0">
              <a:buClrTx/>
              <a:buNone/>
            </a:pPr>
            <a:endParaRPr lang="en-US" altLang="en-US" dirty="0"/>
          </a:p>
          <a:p>
            <a:pPr marL="457200" lvl="1" indent="0">
              <a:buClrTx/>
              <a:buNone/>
            </a:pPr>
            <a:endParaRPr lang="en-US" altLang="en-US" dirty="0"/>
          </a:p>
          <a:p>
            <a:endParaRPr lang="en-US" dirty="0"/>
          </a:p>
        </p:txBody>
      </p:sp>
      <p:sp>
        <p:nvSpPr>
          <p:cNvPr id="11" name="Date Placeholder 10"/>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14338" name="Picture 2" descr="CH11_PPT_Slide_40"/>
          <p:cNvPicPr>
            <a:picLocks noChangeAspect="1" noChangeArrowheads="1"/>
          </p:cNvPicPr>
          <p:nvPr/>
        </p:nvPicPr>
        <p:blipFill rotWithShape="1">
          <a:blip r:embed="rId3">
            <a:extLst>
              <a:ext uri="{28A0092B-C50C-407E-A947-70E740481C1C}">
                <a14:useLocalDpi xmlns:a14="http://schemas.microsoft.com/office/drawing/2010/main" val="0"/>
              </a:ext>
            </a:extLst>
          </a:blip>
          <a:srcRect t="24593" b="39786"/>
          <a:stretch/>
        </p:blipFill>
        <p:spPr bwMode="auto">
          <a:xfrm>
            <a:off x="1333298" y="2874835"/>
            <a:ext cx="6499225" cy="178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2" descr="CH1_PPT_Slide_1-3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11" y="1366572"/>
            <a:ext cx="4889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3" descr="CH8_PPT_Slide_8-86"/>
          <p:cNvPicPr>
            <a:picLocks noChangeAspect="1" noChangeArrowheads="1"/>
          </p:cNvPicPr>
          <p:nvPr/>
        </p:nvPicPr>
        <p:blipFill>
          <a:blip r:embed="rId5">
            <a:extLst>
              <a:ext uri="{28A0092B-C50C-407E-A947-70E740481C1C}">
                <a14:useLocalDpi xmlns:a14="http://schemas.microsoft.com/office/drawing/2010/main" val="0"/>
              </a:ext>
            </a:extLst>
          </a:blip>
          <a:srcRect r="48718" b="3622"/>
          <a:stretch>
            <a:fillRect/>
          </a:stretch>
        </p:blipFill>
        <p:spPr bwMode="auto">
          <a:xfrm>
            <a:off x="2904636" y="890076"/>
            <a:ext cx="298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2386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QuickCheck</a:t>
            </a:r>
            <a:r>
              <a:rPr lang="en-US" dirty="0"/>
              <a:t> 10.6</a:t>
            </a:r>
          </a:p>
        </p:txBody>
      </p:sp>
      <p:sp>
        <p:nvSpPr>
          <p:cNvPr id="7" name="Content Placeholder 6"/>
          <p:cNvSpPr>
            <a:spLocks noGrp="1"/>
          </p:cNvSpPr>
          <p:nvPr>
            <p:ph idx="1"/>
          </p:nvPr>
        </p:nvSpPr>
        <p:spPr/>
        <p:txBody>
          <a:bodyPr/>
          <a:lstStyle/>
          <a:p>
            <a:r>
              <a:rPr lang="en-US" altLang="en-US" dirty="0"/>
              <a:t>A constant force       pushes a particle through a displacement</a:t>
            </a:r>
          </a:p>
          <a:p>
            <a:r>
              <a:rPr lang="en-US" altLang="en-US" dirty="0"/>
              <a:t>In which case or cases does the force do negative work?</a:t>
            </a:r>
          </a:p>
          <a:p>
            <a:endParaRPr lang="en-US" altLang="en-US" dirty="0"/>
          </a:p>
          <a:p>
            <a:endParaRPr lang="en-US" altLang="en-US" dirty="0"/>
          </a:p>
          <a:p>
            <a:endParaRPr lang="en-US" altLang="en-US" dirty="0"/>
          </a:p>
          <a:p>
            <a:endParaRPr lang="en-US" altLang="en-US" dirty="0"/>
          </a:p>
          <a:p>
            <a:pPr marL="457200" lvl="1" indent="0">
              <a:buClrTx/>
              <a:buNone/>
            </a:pPr>
            <a:endParaRPr lang="en-US" altLang="en-US" dirty="0"/>
          </a:p>
          <a:p>
            <a:pPr marL="457200" lvl="1" indent="0">
              <a:buClrTx/>
              <a:buNone/>
            </a:pPr>
            <a:endParaRPr lang="en-US" altLang="en-US" dirty="0"/>
          </a:p>
          <a:p>
            <a:pPr marL="457200" lvl="1" indent="0">
              <a:buClrTx/>
              <a:buNone/>
            </a:pPr>
            <a:r>
              <a:rPr lang="en-US" altLang="en-US" dirty="0">
                <a:solidFill>
                  <a:srgbClr val="FF0000"/>
                </a:solidFill>
              </a:rPr>
              <a:t>Answer: A and B.</a:t>
            </a:r>
          </a:p>
          <a:p>
            <a:pPr marL="457200" lvl="1" indent="0">
              <a:buClrTx/>
              <a:buNone/>
            </a:pPr>
            <a:endParaRPr lang="en-US" altLang="en-US" dirty="0"/>
          </a:p>
          <a:p>
            <a:endParaRPr lang="en-US" dirty="0"/>
          </a:p>
        </p:txBody>
      </p:sp>
      <p:sp>
        <p:nvSpPr>
          <p:cNvPr id="11" name="Date Placeholder 10"/>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pic>
        <p:nvPicPr>
          <p:cNvPr id="14338" name="Picture 2" descr="CH11_PPT_Slide_40"/>
          <p:cNvPicPr>
            <a:picLocks noChangeAspect="1" noChangeArrowheads="1"/>
          </p:cNvPicPr>
          <p:nvPr/>
        </p:nvPicPr>
        <p:blipFill rotWithShape="1">
          <a:blip r:embed="rId3">
            <a:extLst>
              <a:ext uri="{28A0092B-C50C-407E-A947-70E740481C1C}">
                <a14:useLocalDpi xmlns:a14="http://schemas.microsoft.com/office/drawing/2010/main" val="0"/>
              </a:ext>
            </a:extLst>
          </a:blip>
          <a:srcRect t="24593" b="39786"/>
          <a:stretch/>
        </p:blipFill>
        <p:spPr bwMode="auto">
          <a:xfrm>
            <a:off x="1333298" y="2874835"/>
            <a:ext cx="6499225" cy="178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2" descr="CH1_PPT_Slide_1-3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11" y="1366572"/>
            <a:ext cx="4889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3" descr="CH8_PPT_Slide_8-86"/>
          <p:cNvPicPr>
            <a:picLocks noChangeAspect="1" noChangeArrowheads="1"/>
          </p:cNvPicPr>
          <p:nvPr/>
        </p:nvPicPr>
        <p:blipFill>
          <a:blip r:embed="rId5">
            <a:extLst>
              <a:ext uri="{28A0092B-C50C-407E-A947-70E740481C1C}">
                <a14:useLocalDpi xmlns:a14="http://schemas.microsoft.com/office/drawing/2010/main" val="0"/>
              </a:ext>
            </a:extLst>
          </a:blip>
          <a:srcRect r="48718" b="3622"/>
          <a:stretch>
            <a:fillRect/>
          </a:stretch>
        </p:blipFill>
        <p:spPr bwMode="auto">
          <a:xfrm>
            <a:off x="2904636" y="890076"/>
            <a:ext cx="298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9954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5"/>
          <p:cNvSpPr>
            <a:spLocks/>
          </p:cNvSpPr>
          <p:nvPr/>
        </p:nvSpPr>
        <p:spPr bwMode="auto">
          <a:xfrm>
            <a:off x="6275388" y="2702397"/>
            <a:ext cx="18811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spcBef>
                <a:spcPct val="20000"/>
              </a:spcBef>
              <a:buClr>
                <a:srgbClr val="93001B"/>
              </a:buClr>
              <a:buFont typeface="Wingdings" pitchFamily="2" charset="2"/>
              <a:buChar char="§"/>
              <a:defRPr sz="3200">
                <a:solidFill>
                  <a:schemeClr val="tx1"/>
                </a:solidFill>
                <a:latin typeface="Arial" pitchFamily="34" charset="0"/>
                <a:ea typeface="ＭＳ Ｐゴシック" pitchFamily="34" charset="-128"/>
              </a:defRPr>
            </a:lvl1pPr>
            <a:lvl2pPr marL="742950" indent="-285750">
              <a:spcBef>
                <a:spcPct val="20000"/>
              </a:spcBef>
              <a:buClr>
                <a:srgbClr val="93001B"/>
              </a:buClr>
              <a:buFont typeface="Times" pitchFamily="-84" charset="0"/>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ClrTx/>
              <a:buFontTx/>
              <a:buNone/>
            </a:pPr>
            <a:r>
              <a:rPr lang="en-US" altLang="en-US" sz="2400">
                <a:solidFill>
                  <a:prstClr val="black"/>
                </a:solidFill>
                <a:latin typeface="Times New Roman" pitchFamily="18" charset="0"/>
              </a:rPr>
              <a:t>sin60</a:t>
            </a:r>
            <a:r>
              <a:rPr lang="en-US" altLang="en-US" sz="2400">
                <a:solidFill>
                  <a:prstClr val="black"/>
                </a:solidFill>
                <a:latin typeface="Times New Roman" pitchFamily="18" charset="0"/>
                <a:sym typeface="Symbol" pitchFamily="18" charset="2"/>
              </a:rPr>
              <a:t></a:t>
            </a:r>
            <a:r>
              <a:rPr lang="en-US" altLang="en-US" sz="2400">
                <a:solidFill>
                  <a:prstClr val="black"/>
                </a:solidFill>
                <a:latin typeface="Times New Roman" pitchFamily="18" charset="0"/>
              </a:rPr>
              <a:t>  = 0.87</a:t>
            </a:r>
          </a:p>
          <a:p>
            <a:pPr>
              <a:spcBef>
                <a:spcPct val="0"/>
              </a:spcBef>
              <a:buClrTx/>
              <a:buFontTx/>
              <a:buNone/>
            </a:pPr>
            <a:r>
              <a:rPr lang="en-US" altLang="en-US" sz="2400">
                <a:solidFill>
                  <a:prstClr val="black"/>
                </a:solidFill>
                <a:latin typeface="Times New Roman" pitchFamily="18" charset="0"/>
              </a:rPr>
              <a:t>cos60</a:t>
            </a:r>
            <a:r>
              <a:rPr lang="en-US" altLang="en-US" sz="2400">
                <a:solidFill>
                  <a:prstClr val="black"/>
                </a:solidFill>
                <a:latin typeface="Times New Roman" pitchFamily="18" charset="0"/>
                <a:sym typeface="Symbol" pitchFamily="18" charset="2"/>
              </a:rPr>
              <a:t></a:t>
            </a:r>
            <a:r>
              <a:rPr lang="en-US" altLang="en-US" sz="2400">
                <a:solidFill>
                  <a:prstClr val="black"/>
                </a:solidFill>
                <a:latin typeface="Times New Roman" pitchFamily="18" charset="0"/>
              </a:rPr>
              <a:t> = 0.50</a:t>
            </a:r>
          </a:p>
        </p:txBody>
      </p:sp>
      <p:pic>
        <p:nvPicPr>
          <p:cNvPr id="16389" name="Picture 6" descr="CH11_PPT_Slide_46-47"/>
          <p:cNvPicPr>
            <a:picLocks noChangeAspect="1" noChangeArrowheads="1"/>
          </p:cNvPicPr>
          <p:nvPr/>
        </p:nvPicPr>
        <p:blipFill>
          <a:blip r:embed="rId3">
            <a:extLst>
              <a:ext uri="{28A0092B-C50C-407E-A947-70E740481C1C}">
                <a14:useLocalDpi xmlns:a14="http://schemas.microsoft.com/office/drawing/2010/main" val="0"/>
              </a:ext>
            </a:extLst>
          </a:blip>
          <a:srcRect t="21071" b="21022"/>
          <a:stretch>
            <a:fillRect/>
          </a:stretch>
        </p:blipFill>
        <p:spPr bwMode="auto">
          <a:xfrm>
            <a:off x="3448957" y="3736392"/>
            <a:ext cx="5207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dirty="0" err="1"/>
              <a:t>QuickCheck</a:t>
            </a:r>
            <a:r>
              <a:rPr lang="en-US" dirty="0"/>
              <a:t> 10.7</a:t>
            </a:r>
          </a:p>
        </p:txBody>
      </p:sp>
      <p:sp>
        <p:nvSpPr>
          <p:cNvPr id="3" name="Content Placeholder 2"/>
          <p:cNvSpPr>
            <a:spLocks noGrp="1"/>
          </p:cNvSpPr>
          <p:nvPr>
            <p:ph idx="1"/>
          </p:nvPr>
        </p:nvSpPr>
        <p:spPr/>
        <p:txBody>
          <a:bodyPr/>
          <a:lstStyle/>
          <a:p>
            <a:r>
              <a:rPr lang="en-US" altLang="en-US" dirty="0"/>
              <a:t>Which force below does the most work? All three displacements are the same.</a:t>
            </a:r>
          </a:p>
          <a:p>
            <a:pPr marL="971550" lvl="1" indent="-514350">
              <a:buClrTx/>
              <a:buFont typeface="+mj-lt"/>
              <a:buAutoNum type="alphaUcPeriod"/>
            </a:pPr>
            <a:r>
              <a:rPr lang="en-US" altLang="en-US" dirty="0"/>
              <a:t>The 10 N force.</a:t>
            </a:r>
          </a:p>
          <a:p>
            <a:pPr marL="971550" lvl="1" indent="-514350">
              <a:buClrTx/>
              <a:buFont typeface="+mj-lt"/>
              <a:buAutoNum type="alphaUcPeriod"/>
            </a:pPr>
            <a:r>
              <a:rPr lang="en-US" altLang="en-US" dirty="0"/>
              <a:t>The 8 N force</a:t>
            </a:r>
          </a:p>
          <a:p>
            <a:pPr marL="971550" lvl="1" indent="-514350">
              <a:buClrTx/>
              <a:buFont typeface="+mj-lt"/>
              <a:buAutoNum type="alphaUcPeriod"/>
            </a:pPr>
            <a:r>
              <a:rPr lang="en-US" altLang="en-US" dirty="0"/>
              <a:t>The 6 N force.</a:t>
            </a:r>
          </a:p>
          <a:p>
            <a:pPr marL="971550" lvl="1" indent="-514350">
              <a:buClrTx/>
              <a:buFont typeface="+mj-lt"/>
              <a:buAutoNum type="alphaUcPeriod"/>
            </a:pPr>
            <a:r>
              <a:rPr lang="en-US" altLang="en-US" dirty="0"/>
              <a:t>They all do the same work.</a:t>
            </a:r>
          </a:p>
          <a:p>
            <a:pPr marL="971550" lvl="1" indent="-514350">
              <a:buClrTx/>
              <a:buFont typeface="+mj-lt"/>
              <a:buAutoNum type="alphaUcPeriod"/>
            </a:pPr>
            <a:endParaRPr lang="en-US" altLang="en-US" dirty="0"/>
          </a:p>
          <a:p>
            <a:pPr marL="971550" lvl="1" indent="-514350">
              <a:buClrTx/>
              <a:buFont typeface="+mj-lt"/>
              <a:buAutoNum type="alphaUcPeriod"/>
            </a:pPr>
            <a:endParaRPr lang="en-US" altLang="en-US" dirty="0"/>
          </a:p>
          <a:p>
            <a:pPr marL="971550" lvl="1" indent="-514350">
              <a:buClrTx/>
              <a:buFont typeface="+mj-lt"/>
              <a:buAutoNum type="alphaUcPeriod"/>
            </a:pPr>
            <a:endParaRPr lang="en-US" altLang="en-US" dirty="0"/>
          </a:p>
        </p:txBody>
      </p:sp>
      <p:sp>
        <p:nvSpPr>
          <p:cNvPr id="9" name="Date Placeholder 8"/>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Tree>
    <p:extLst>
      <p:ext uri="{BB962C8B-B14F-4D97-AF65-F5344CB8AC3E}">
        <p14:creationId xmlns:p14="http://schemas.microsoft.com/office/powerpoint/2010/main" val="12156899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5"/>
          <p:cNvSpPr>
            <a:spLocks/>
          </p:cNvSpPr>
          <p:nvPr/>
        </p:nvSpPr>
        <p:spPr bwMode="auto">
          <a:xfrm>
            <a:off x="6275388" y="2702397"/>
            <a:ext cx="18811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spcBef>
                <a:spcPct val="20000"/>
              </a:spcBef>
              <a:buClr>
                <a:srgbClr val="93001B"/>
              </a:buClr>
              <a:buFont typeface="Wingdings" pitchFamily="2" charset="2"/>
              <a:buChar char="§"/>
              <a:defRPr sz="3200">
                <a:solidFill>
                  <a:schemeClr val="tx1"/>
                </a:solidFill>
                <a:latin typeface="Arial" pitchFamily="34" charset="0"/>
                <a:ea typeface="ＭＳ Ｐゴシック" pitchFamily="34" charset="-128"/>
              </a:defRPr>
            </a:lvl1pPr>
            <a:lvl2pPr marL="742950" indent="-285750">
              <a:spcBef>
                <a:spcPct val="20000"/>
              </a:spcBef>
              <a:buClr>
                <a:srgbClr val="93001B"/>
              </a:buClr>
              <a:buFont typeface="Times" pitchFamily="-84" charset="0"/>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ClrTx/>
              <a:buFontTx/>
              <a:buNone/>
            </a:pPr>
            <a:r>
              <a:rPr lang="en-US" altLang="en-US" sz="2400">
                <a:solidFill>
                  <a:prstClr val="black"/>
                </a:solidFill>
                <a:latin typeface="Times New Roman" pitchFamily="18" charset="0"/>
              </a:rPr>
              <a:t>sin60</a:t>
            </a:r>
            <a:r>
              <a:rPr lang="en-US" altLang="en-US" sz="2400">
                <a:solidFill>
                  <a:prstClr val="black"/>
                </a:solidFill>
                <a:latin typeface="Times New Roman" pitchFamily="18" charset="0"/>
                <a:sym typeface="Symbol" pitchFamily="18" charset="2"/>
              </a:rPr>
              <a:t></a:t>
            </a:r>
            <a:r>
              <a:rPr lang="en-US" altLang="en-US" sz="2400">
                <a:solidFill>
                  <a:prstClr val="black"/>
                </a:solidFill>
                <a:latin typeface="Times New Roman" pitchFamily="18" charset="0"/>
              </a:rPr>
              <a:t>  = 0.87</a:t>
            </a:r>
          </a:p>
          <a:p>
            <a:pPr>
              <a:spcBef>
                <a:spcPct val="0"/>
              </a:spcBef>
              <a:buClrTx/>
              <a:buFontTx/>
              <a:buNone/>
            </a:pPr>
            <a:r>
              <a:rPr lang="en-US" altLang="en-US" sz="2400">
                <a:solidFill>
                  <a:prstClr val="black"/>
                </a:solidFill>
                <a:latin typeface="Times New Roman" pitchFamily="18" charset="0"/>
              </a:rPr>
              <a:t>cos60</a:t>
            </a:r>
            <a:r>
              <a:rPr lang="en-US" altLang="en-US" sz="2400">
                <a:solidFill>
                  <a:prstClr val="black"/>
                </a:solidFill>
                <a:latin typeface="Times New Roman" pitchFamily="18" charset="0"/>
                <a:sym typeface="Symbol" pitchFamily="18" charset="2"/>
              </a:rPr>
              <a:t></a:t>
            </a:r>
            <a:r>
              <a:rPr lang="en-US" altLang="en-US" sz="2400">
                <a:solidFill>
                  <a:prstClr val="black"/>
                </a:solidFill>
                <a:latin typeface="Times New Roman" pitchFamily="18" charset="0"/>
              </a:rPr>
              <a:t> = 0.50</a:t>
            </a:r>
          </a:p>
        </p:txBody>
      </p:sp>
      <p:pic>
        <p:nvPicPr>
          <p:cNvPr id="16389" name="Picture 6" descr="CH11_PPT_Slide_46-47"/>
          <p:cNvPicPr>
            <a:picLocks noChangeAspect="1" noChangeArrowheads="1"/>
          </p:cNvPicPr>
          <p:nvPr/>
        </p:nvPicPr>
        <p:blipFill>
          <a:blip r:embed="rId4">
            <a:extLst>
              <a:ext uri="{28A0092B-C50C-407E-A947-70E740481C1C}">
                <a14:useLocalDpi xmlns:a14="http://schemas.microsoft.com/office/drawing/2010/main" val="0"/>
              </a:ext>
            </a:extLst>
          </a:blip>
          <a:srcRect t="21071" b="21022"/>
          <a:stretch>
            <a:fillRect/>
          </a:stretch>
        </p:blipFill>
        <p:spPr bwMode="auto">
          <a:xfrm>
            <a:off x="3448957" y="3736392"/>
            <a:ext cx="5207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dirty="0" err="1"/>
              <a:t>QuickCheck</a:t>
            </a:r>
            <a:r>
              <a:rPr lang="en-US" dirty="0"/>
              <a:t> 10.7</a:t>
            </a:r>
          </a:p>
        </p:txBody>
      </p:sp>
      <p:sp>
        <p:nvSpPr>
          <p:cNvPr id="3" name="Content Placeholder 2"/>
          <p:cNvSpPr>
            <a:spLocks noGrp="1"/>
          </p:cNvSpPr>
          <p:nvPr>
            <p:ph idx="1"/>
          </p:nvPr>
        </p:nvSpPr>
        <p:spPr/>
        <p:txBody>
          <a:bodyPr/>
          <a:lstStyle/>
          <a:p>
            <a:r>
              <a:rPr lang="en-US" altLang="en-US" dirty="0"/>
              <a:t>Which force below does the most work? All three displacements are the same.</a:t>
            </a:r>
          </a:p>
          <a:p>
            <a:pPr marL="971550" lvl="1" indent="-514350">
              <a:buClrTx/>
              <a:buFont typeface="+mj-lt"/>
              <a:buAutoNum type="alphaUcPeriod"/>
            </a:pPr>
            <a:r>
              <a:rPr lang="en-US" altLang="en-US" dirty="0"/>
              <a:t>The 10 N force.</a:t>
            </a:r>
          </a:p>
          <a:p>
            <a:pPr marL="971550" lvl="1" indent="-514350">
              <a:buClrTx/>
              <a:buFont typeface="+mj-lt"/>
              <a:buAutoNum type="alphaUcPeriod"/>
            </a:pPr>
            <a:r>
              <a:rPr lang="en-US" altLang="en-US" dirty="0"/>
              <a:t>The 8 N force</a:t>
            </a:r>
          </a:p>
          <a:p>
            <a:pPr marL="971550" lvl="1" indent="-514350">
              <a:buClrTx/>
              <a:buFont typeface="+mj-lt"/>
              <a:buAutoNum type="alphaUcPeriod"/>
            </a:pPr>
            <a:r>
              <a:rPr lang="en-US" altLang="en-US" dirty="0">
                <a:solidFill>
                  <a:srgbClr val="FF0000"/>
                </a:solidFill>
              </a:rPr>
              <a:t>The 6 N force.</a:t>
            </a:r>
          </a:p>
          <a:p>
            <a:pPr marL="971550" lvl="1" indent="-514350">
              <a:buClrTx/>
              <a:buFont typeface="+mj-lt"/>
              <a:buAutoNum type="alphaUcPeriod"/>
            </a:pPr>
            <a:r>
              <a:rPr lang="en-US" altLang="en-US" dirty="0"/>
              <a:t>They all do the same work.</a:t>
            </a:r>
          </a:p>
          <a:p>
            <a:pPr marL="971550" lvl="1" indent="-514350">
              <a:buClrTx/>
              <a:buFont typeface="+mj-lt"/>
              <a:buAutoNum type="alphaUcPeriod"/>
            </a:pPr>
            <a:endParaRPr lang="en-US" altLang="en-US" dirty="0"/>
          </a:p>
          <a:p>
            <a:pPr marL="971550" lvl="1" indent="-514350">
              <a:buClrTx/>
              <a:buFont typeface="+mj-lt"/>
              <a:buAutoNum type="alphaUcPeriod"/>
            </a:pPr>
            <a:endParaRPr lang="en-US" altLang="en-US" dirty="0"/>
          </a:p>
          <a:p>
            <a:pPr marL="971550" lvl="1" indent="-514350">
              <a:buClrTx/>
              <a:buFont typeface="+mj-lt"/>
              <a:buAutoNum type="alphaUcPeriod"/>
            </a:pPr>
            <a:endParaRPr lang="en-US" altLang="en-US" dirty="0"/>
          </a:p>
        </p:txBody>
      </p:sp>
      <p:sp>
        <p:nvSpPr>
          <p:cNvPr id="9" name="Date Placeholder 8"/>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aphicFrame>
        <p:nvGraphicFramePr>
          <p:cNvPr id="7" name="Google Shape;670;p59">
            <a:extLst>
              <a:ext uri="{FF2B5EF4-FFF2-40B4-BE49-F238E27FC236}">
                <a16:creationId xmlns:a16="http://schemas.microsoft.com/office/drawing/2014/main" id="{7B05C59B-A601-4788-BAA2-7A3590DB474D}"/>
              </a:ext>
            </a:extLst>
          </p:cNvPr>
          <p:cNvGraphicFramePr/>
          <p:nvPr>
            <p:extLst>
              <p:ext uri="{D42A27DB-BD31-4B8C-83A1-F6EECF244321}">
                <p14:modId xmlns:p14="http://schemas.microsoft.com/office/powerpoint/2010/main" val="1879983661"/>
              </p:ext>
            </p:extLst>
          </p:nvPr>
        </p:nvGraphicFramePr>
        <p:xfrm>
          <a:off x="238758" y="2845332"/>
          <a:ext cx="361950" cy="333375"/>
        </p:xfrm>
        <a:graphic>
          <a:graphicData uri="http://schemas.openxmlformats.org/presentationml/2006/ole">
            <mc:AlternateContent xmlns:mc="http://schemas.openxmlformats.org/markup-compatibility/2006">
              <mc:Choice xmlns:v="urn:schemas-microsoft-com:vml" Requires="v">
                <p:oleObj spid="_x0000_s50179" r:id="rId5" imgW="361950" imgH="333375" progId="MSPhotoEd.3">
                  <p:embed/>
                </p:oleObj>
              </mc:Choice>
              <mc:Fallback>
                <p:oleObj r:id="rId5" imgW="361950" imgH="333375" progId="MSPhotoEd.3">
                  <p:embed/>
                  <p:pic>
                    <p:nvPicPr>
                      <p:cNvPr id="5" name="Google Shape;670;p59">
                        <a:extLst>
                          <a:ext uri="{FF2B5EF4-FFF2-40B4-BE49-F238E27FC236}">
                            <a16:creationId xmlns:a16="http://schemas.microsoft.com/office/drawing/2014/main" id="{DDB30C31-F9AD-496C-A582-4598A9EF4E4B}"/>
                          </a:ext>
                        </a:extLst>
                      </p:cNvPr>
                      <p:cNvPicPr preferRelativeResize="0"/>
                      <p:nvPr/>
                    </p:nvPicPr>
                    <p:blipFill rotWithShape="1">
                      <a:blip r:embed="rId6">
                        <a:alphaModFix/>
                      </a:blip>
                      <a:srcRect/>
                      <a:stretch/>
                    </p:blipFill>
                    <p:spPr>
                      <a:xfrm>
                        <a:off x="238758" y="2845332"/>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6053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4697"/>
          <a:stretch/>
        </p:blipFill>
        <p:spPr>
          <a:xfrm>
            <a:off x="298704" y="3185942"/>
            <a:ext cx="8546592" cy="3195320"/>
          </a:xfrm>
          <a:prstGeom prst="rect">
            <a:avLst/>
          </a:prstGeom>
        </p:spPr>
      </p:pic>
      <p:sp>
        <p:nvSpPr>
          <p:cNvPr id="2" name="Title 1"/>
          <p:cNvSpPr>
            <a:spLocks noGrp="1"/>
          </p:cNvSpPr>
          <p:nvPr>
            <p:ph type="title"/>
          </p:nvPr>
        </p:nvSpPr>
        <p:spPr/>
        <p:txBody>
          <a:bodyPr/>
          <a:lstStyle/>
          <a:p>
            <a:r>
              <a:rPr lang="en-US"/>
              <a:t>Example 10.2 Work done in pulling a suitcase</a:t>
            </a:r>
          </a:p>
        </p:txBody>
      </p:sp>
      <p:sp>
        <p:nvSpPr>
          <p:cNvPr id="3" name="Content Placeholder 2"/>
          <p:cNvSpPr>
            <a:spLocks noGrp="1"/>
          </p:cNvSpPr>
          <p:nvPr>
            <p:ph idx="1"/>
          </p:nvPr>
        </p:nvSpPr>
        <p:spPr/>
        <p:txBody>
          <a:bodyPr/>
          <a:lstStyle/>
          <a:p>
            <a:pPr marL="0" indent="0">
              <a:buNone/>
            </a:pPr>
            <a:r>
              <a:rPr lang="en-US" dirty="0"/>
              <a:t>A strap inclined upward at a 45° angle pulls a suitcase through the airport. The tension in the strap is 20 N. How much work does the tension do if the suitcase is pulled </a:t>
            </a:r>
            <a:br>
              <a:rPr lang="en-US" dirty="0"/>
            </a:br>
            <a:r>
              <a:rPr lang="en-US" dirty="0"/>
              <a:t>100 m at a constant speed?</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295766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10.2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6586" y="1304544"/>
                <a:ext cx="8807958" cy="5096256"/>
              </a:xfrm>
            </p:spPr>
            <p:txBody>
              <a:bodyPr/>
              <a:lstStyle/>
              <a:p>
                <a:pPr marL="0" indent="0">
                  <a:buNone/>
                </a:pPr>
                <a:r>
                  <a:rPr lang="en-US" sz="2600" b="1" cap="small" dirty="0">
                    <a:solidFill>
                      <a:srgbClr val="7030A0"/>
                    </a:solidFill>
                  </a:rPr>
                  <a:t>prepare</a:t>
                </a:r>
                <a:r>
                  <a:rPr lang="en-US" sz="2600" dirty="0"/>
                  <a:t> Since the suitcase moves at a constant speed, there must be a rolling friction force (not shown) acting to the left.</a:t>
                </a:r>
              </a:p>
              <a:p>
                <a:pPr marL="0" indent="0">
                  <a:buNone/>
                </a:pPr>
                <a:r>
                  <a:rPr lang="en-US" sz="2600" b="1" cap="small" dirty="0">
                    <a:solidFill>
                      <a:srgbClr val="7030A0"/>
                    </a:solidFill>
                  </a:rPr>
                  <a:t>solve</a:t>
                </a:r>
                <a:r>
                  <a:rPr lang="en-US" sz="2600" dirty="0"/>
                  <a:t> We can use Equation: </a:t>
                </a:r>
                <a14:m>
                  <m:oMath xmlns:m="http://schemas.openxmlformats.org/officeDocument/2006/math">
                    <m:r>
                      <a:rPr lang="en-US" sz="2600" b="0" i="1" smtClean="0">
                        <a:latin typeface="Cambria Math" panose="02040503050406030204" pitchFamily="18" charset="0"/>
                      </a:rPr>
                      <m:t>𝑊</m:t>
                    </m:r>
                    <m:r>
                      <a:rPr lang="en-US" sz="2600" b="0" i="1" smtClean="0">
                        <a:latin typeface="Cambria Math" panose="02040503050406030204" pitchFamily="18" charset="0"/>
                      </a:rPr>
                      <m:t>=</m:t>
                    </m:r>
                    <m:r>
                      <a:rPr lang="en-US" sz="2600" b="0" i="1" smtClean="0">
                        <a:latin typeface="Cambria Math" panose="02040503050406030204" pitchFamily="18" charset="0"/>
                      </a:rPr>
                      <m:t>𝐹𝑑𝑐𝑜𝑠</m:t>
                    </m:r>
                    <m:r>
                      <a:rPr lang="az-Cyrl-AZ" sz="2600" b="0" i="1" smtClean="0">
                        <a:latin typeface="Cambria Math" panose="02040503050406030204" pitchFamily="18" charset="0"/>
                      </a:rPr>
                      <m:t>𝜃</m:t>
                    </m:r>
                  </m:oMath>
                </a14:m>
                <a:r>
                  <a:rPr lang="en-US" sz="2600" dirty="0"/>
                  <a:t>   with force </a:t>
                </a:r>
                <a:r>
                  <a:rPr lang="en-US" sz="2600" i="1" dirty="0">
                    <a:latin typeface="Times New Roman" panose="02020603050405020304" pitchFamily="18" charset="0"/>
                    <a:cs typeface="Times New Roman" panose="02020603050405020304" pitchFamily="18" charset="0"/>
                  </a:rPr>
                  <a:t>F </a:t>
                </a:r>
                <a:r>
                  <a:rPr lang="en-US" sz="2600" dirty="0">
                    <a:latin typeface="Times New Roman" panose="02020603050405020304" pitchFamily="18" charset="0"/>
                    <a:cs typeface="Times New Roman" panose="02020603050405020304" pitchFamily="18" charset="0"/>
                    <a:sym typeface="Symbol" panose="05050102010706020507" pitchFamily="18" charset="2"/>
                  </a:rPr>
                  <a:t></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a:t>
                </a:r>
                <a:r>
                  <a:rPr lang="en-US" sz="2600" dirty="0"/>
                  <a:t>, to find the work done by the tension:</a:t>
                </a:r>
              </a:p>
              <a:p>
                <a:pPr marL="0" indent="0" algn="ctr">
                  <a:buNone/>
                </a:pPr>
                <a:endParaRPr lang="en-US" sz="1200" i="1" dirty="0">
                  <a:latin typeface="Times New Roman" panose="02020603050405020304" pitchFamily="18" charset="0"/>
                  <a:cs typeface="Times New Roman" panose="02020603050405020304" pitchFamily="18" charset="0"/>
                </a:endParaRPr>
              </a:p>
              <a:p>
                <a:pPr marL="0" indent="0" algn="ctr">
                  <a:buNone/>
                </a:pPr>
                <a:r>
                  <a:rPr lang="en-US" sz="2600" i="1" dirty="0">
                    <a:latin typeface="Times New Roman" panose="02020603050405020304" pitchFamily="18" charset="0"/>
                    <a:cs typeface="Times New Roman" panose="02020603050405020304" pitchFamily="18" charset="0"/>
                  </a:rPr>
                  <a:t>W </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Td </a:t>
                </a:r>
                <a:r>
                  <a:rPr lang="en-US" sz="2600" dirty="0">
                    <a:latin typeface="Times New Roman" panose="02020603050405020304" pitchFamily="18" charset="0"/>
                    <a:cs typeface="Times New Roman" panose="02020603050405020304" pitchFamily="18" charset="0"/>
                  </a:rPr>
                  <a:t>cos </a:t>
                </a:r>
                <a:r>
                  <a:rPr lang="en-US" sz="2600" dirty="0">
                    <a:latin typeface="Times New Roman" panose="02020603050405020304" pitchFamily="18" charset="0"/>
                    <a:cs typeface="Times New Roman" panose="02020603050405020304" pitchFamily="18" charset="0"/>
                    <a:sym typeface="Symbol" panose="05050102010706020507" pitchFamily="18" charset="2"/>
                  </a:rPr>
                  <a:t></a:t>
                </a:r>
                <a:r>
                  <a:rPr lang="en-US" sz="2600" dirty="0">
                    <a:latin typeface="Times New Roman" panose="02020603050405020304" pitchFamily="18" charset="0"/>
                    <a:cs typeface="Times New Roman" panose="02020603050405020304" pitchFamily="18" charset="0"/>
                  </a:rPr>
                  <a:t> = (20 N)(100 m)cos 45° = 1400 J</a:t>
                </a:r>
              </a:p>
              <a:p>
                <a:pPr marL="0" indent="0" algn="ctr">
                  <a:buNone/>
                </a:pPr>
                <a:endParaRPr lang="en-US" sz="1200" dirty="0">
                  <a:latin typeface="Times New Roman" panose="02020603050405020304" pitchFamily="18" charset="0"/>
                  <a:cs typeface="Times New Roman" panose="02020603050405020304" pitchFamily="18" charset="0"/>
                </a:endParaRPr>
              </a:p>
              <a:p>
                <a:pPr marL="0" indent="0">
                  <a:buNone/>
                </a:pPr>
                <a:r>
                  <a:rPr lang="en-US" sz="2600" dirty="0">
                    <a:sym typeface="Wingdings"/>
                  </a:rPr>
                  <a:t>The tension is needed to do work on the suitcase even though the suitcase is traveling at a constant speed to overcome friction. So the work is positive and goes entirely into increasing the thermal energy of the suitcase and the floor.</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6586" y="1304544"/>
                <a:ext cx="8807958" cy="5096256"/>
              </a:xfrm>
              <a:blipFill>
                <a:blip r:embed="rId2"/>
                <a:stretch>
                  <a:fillRect l="-1246" t="-1077" r="-186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29576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Section 10.1 The Basic Energy Model</a:t>
            </a:r>
            <a:endParaRPr lang="en-US" dirty="0"/>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794697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855"/>
          <a:stretch/>
        </p:blipFill>
        <p:spPr>
          <a:xfrm>
            <a:off x="6514686" y="3887298"/>
            <a:ext cx="2411964" cy="2358390"/>
          </a:xfrm>
          <a:prstGeom prst="rect">
            <a:avLst/>
          </a:prstGeom>
        </p:spPr>
      </p:pic>
      <p:sp>
        <p:nvSpPr>
          <p:cNvPr id="2" name="Title 1"/>
          <p:cNvSpPr>
            <a:spLocks noGrp="1"/>
          </p:cNvSpPr>
          <p:nvPr>
            <p:ph type="title"/>
          </p:nvPr>
        </p:nvSpPr>
        <p:spPr/>
        <p:txBody>
          <a:bodyPr/>
          <a:lstStyle/>
          <a:p>
            <a:r>
              <a:rPr lang="en-US" dirty="0"/>
              <a:t>Forces That Do No Work</a:t>
            </a:r>
          </a:p>
        </p:txBody>
      </p:sp>
      <p:sp>
        <p:nvSpPr>
          <p:cNvPr id="3" name="Content Placeholder 2"/>
          <p:cNvSpPr>
            <a:spLocks noGrp="1"/>
          </p:cNvSpPr>
          <p:nvPr>
            <p:ph idx="1"/>
          </p:nvPr>
        </p:nvSpPr>
        <p:spPr/>
        <p:txBody>
          <a:bodyPr/>
          <a:lstStyle/>
          <a:p>
            <a:pPr marL="0" indent="0">
              <a:buNone/>
            </a:pPr>
            <a:r>
              <a:rPr lang="en-US" dirty="0"/>
              <a:t>A force does no work on an object if</a:t>
            </a:r>
          </a:p>
          <a:p>
            <a:pPr lvl="1"/>
            <a:r>
              <a:rPr lang="en-US" dirty="0"/>
              <a:t>The object undergoes no displacement.</a:t>
            </a:r>
          </a:p>
          <a:p>
            <a:pPr lvl="1"/>
            <a:r>
              <a:rPr lang="en-US" dirty="0"/>
              <a:t>The force is perpendicular to the </a:t>
            </a:r>
            <a:br>
              <a:rPr lang="en-US" dirty="0"/>
            </a:br>
            <a:r>
              <a:rPr lang="en-US" dirty="0"/>
              <a:t>displacement.</a:t>
            </a:r>
          </a:p>
          <a:p>
            <a:r>
              <a:rPr lang="en-US" dirty="0"/>
              <a:t>The suitcase is kept at the same height </a:t>
            </a:r>
          </a:p>
          <a:p>
            <a:pPr marL="0" indent="0">
              <a:buNone/>
            </a:pPr>
            <a:r>
              <a:rPr lang="en-US" dirty="0"/>
              <a:t>by force (F) which is 90</a:t>
            </a:r>
            <a:r>
              <a:rPr lang="en-US" baseline="30000" dirty="0"/>
              <a:t>o </a:t>
            </a:r>
            <a:r>
              <a:rPr lang="en-US" dirty="0"/>
              <a:t> to the displacement (d)                   </a:t>
            </a:r>
          </a:p>
          <a:p>
            <a:pPr marL="0" indent="0">
              <a:buNone/>
            </a:pPr>
            <a:r>
              <a:rPr lang="en-US" dirty="0"/>
              <a:t>  </a:t>
            </a:r>
            <a:br>
              <a:rPr lang="en-US" dirty="0"/>
            </a:br>
            <a:r>
              <a:rPr lang="en-US" dirty="0"/>
              <a:t>  The wall does no work on the girl, because </a:t>
            </a:r>
          </a:p>
          <a:p>
            <a:pPr marL="0" indent="0">
              <a:buNone/>
            </a:pPr>
            <a:r>
              <a:rPr lang="en-US" dirty="0"/>
              <a:t>  the point of her body on which </a:t>
            </a:r>
            <a:r>
              <a:rPr lang="en-US" i="1" dirty="0"/>
              <a:t>the force n</a:t>
            </a:r>
          </a:p>
          <a:p>
            <a:pPr marL="0" indent="0">
              <a:buNone/>
            </a:pPr>
            <a:r>
              <a:rPr lang="en-US" dirty="0"/>
              <a:t>acts (her hands) undergoes no displacement.</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4"/>
          <a:stretch>
            <a:fillRect/>
          </a:stretch>
        </p:blipFill>
        <p:spPr>
          <a:xfrm>
            <a:off x="6150531" y="914390"/>
            <a:ext cx="2774013" cy="2322194"/>
          </a:xfrm>
          <a:prstGeom prst="rect">
            <a:avLst/>
          </a:prstGeom>
        </p:spPr>
      </p:pic>
    </p:spTree>
    <p:extLst>
      <p:ext uri="{BB962C8B-B14F-4D97-AF65-F5344CB8AC3E}">
        <p14:creationId xmlns:p14="http://schemas.microsoft.com/office/powerpoint/2010/main" val="229576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10.3 Kinetic Energy</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47405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21" y="464284"/>
            <a:ext cx="8807958" cy="683483"/>
          </a:xfrm>
        </p:spPr>
        <p:txBody>
          <a:bodyPr/>
          <a:lstStyle/>
          <a:p>
            <a:r>
              <a:rPr lang="en-US" dirty="0"/>
              <a:t>Kinetic Energy</a:t>
            </a:r>
          </a:p>
        </p:txBody>
      </p:sp>
      <p:sp>
        <p:nvSpPr>
          <p:cNvPr id="3" name="Content Placeholder 2"/>
          <p:cNvSpPr>
            <a:spLocks noGrp="1"/>
          </p:cNvSpPr>
          <p:nvPr>
            <p:ph idx="1"/>
          </p:nvPr>
        </p:nvSpPr>
        <p:spPr>
          <a:xfrm>
            <a:off x="116586" y="1710313"/>
            <a:ext cx="8807958" cy="1605643"/>
          </a:xfrm>
        </p:spPr>
        <p:txBody>
          <a:bodyPr/>
          <a:lstStyle/>
          <a:p>
            <a:pPr marL="0" indent="0">
              <a:buNone/>
            </a:pPr>
            <a:r>
              <a:rPr lang="en-US" dirty="0"/>
              <a:t>Kinetic energy is energy of motion. </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379" r="23014" b="10063"/>
          <a:stretch/>
        </p:blipFill>
        <p:spPr>
          <a:xfrm>
            <a:off x="1229304" y="4178859"/>
            <a:ext cx="6461760" cy="145288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717779207"/>
              </p:ext>
            </p:extLst>
          </p:nvPr>
        </p:nvGraphicFramePr>
        <p:xfrm>
          <a:off x="3248116" y="2344988"/>
          <a:ext cx="2424133" cy="664146"/>
        </p:xfrm>
        <a:graphic>
          <a:graphicData uri="http://schemas.openxmlformats.org/presentationml/2006/ole">
            <mc:AlternateContent xmlns:mc="http://schemas.openxmlformats.org/markup-compatibility/2006">
              <mc:Choice xmlns:v="urn:schemas-microsoft-com:vml" Requires="v">
                <p:oleObj spid="_x0000_s47340" name="Equation" r:id="rId4" imgW="927000" imgH="253800" progId="Equation.DSMT4">
                  <p:embed/>
                </p:oleObj>
              </mc:Choice>
              <mc:Fallback>
                <p:oleObj name="Equation" r:id="rId4" imgW="927000" imgH="253800" progId="Equation.DSMT4">
                  <p:embed/>
                  <p:pic>
                    <p:nvPicPr>
                      <p:cNvPr id="0" name=""/>
                      <p:cNvPicPr/>
                      <p:nvPr/>
                    </p:nvPicPr>
                    <p:blipFill>
                      <a:blip r:embed="rId5"/>
                      <a:stretch>
                        <a:fillRect/>
                      </a:stretch>
                    </p:blipFill>
                    <p:spPr>
                      <a:xfrm>
                        <a:off x="3248116" y="2344988"/>
                        <a:ext cx="2424133" cy="66414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4557503"/>
              </p:ext>
            </p:extLst>
          </p:nvPr>
        </p:nvGraphicFramePr>
        <p:xfrm>
          <a:off x="1654276" y="3009083"/>
          <a:ext cx="5611812" cy="1031875"/>
        </p:xfrm>
        <a:graphic>
          <a:graphicData uri="http://schemas.openxmlformats.org/presentationml/2006/ole">
            <mc:AlternateContent xmlns:mc="http://schemas.openxmlformats.org/markup-compatibility/2006">
              <mc:Choice xmlns:v="urn:schemas-microsoft-com:vml" Requires="v">
                <p:oleObj spid="_x0000_s47341" name="Equation" r:id="rId6" imgW="2145960" imgH="393480" progId="Equation.DSMT4">
                  <p:embed/>
                </p:oleObj>
              </mc:Choice>
              <mc:Fallback>
                <p:oleObj name="Equation" r:id="rId6" imgW="2145960" imgH="393480" progId="Equation.DSMT4">
                  <p:embed/>
                  <p:pic>
                    <p:nvPicPr>
                      <p:cNvPr id="5" name="Object 4"/>
                      <p:cNvPicPr/>
                      <p:nvPr/>
                    </p:nvPicPr>
                    <p:blipFill>
                      <a:blip r:embed="rId7"/>
                      <a:stretch>
                        <a:fillRect/>
                      </a:stretch>
                    </p:blipFill>
                    <p:spPr>
                      <a:xfrm>
                        <a:off x="1654276" y="3009083"/>
                        <a:ext cx="5611812" cy="1031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32540964"/>
              </p:ext>
            </p:extLst>
          </p:nvPr>
        </p:nvGraphicFramePr>
        <p:xfrm>
          <a:off x="3398146" y="5850795"/>
          <a:ext cx="2124075" cy="633413"/>
        </p:xfrm>
        <a:graphic>
          <a:graphicData uri="http://schemas.openxmlformats.org/presentationml/2006/ole">
            <mc:AlternateContent xmlns:mc="http://schemas.openxmlformats.org/markup-compatibility/2006">
              <mc:Choice xmlns:v="urn:schemas-microsoft-com:vml" Requires="v">
                <p:oleObj spid="_x0000_s47342" name="Equation" r:id="rId8" imgW="812520" imgH="241200" progId="Equation.DSMT4">
                  <p:embed/>
                </p:oleObj>
              </mc:Choice>
              <mc:Fallback>
                <p:oleObj name="Equation" r:id="rId8" imgW="812520" imgH="241200" progId="Equation.DSMT4">
                  <p:embed/>
                  <p:pic>
                    <p:nvPicPr>
                      <p:cNvPr id="7" name="Object 6"/>
                      <p:cNvPicPr/>
                      <p:nvPr/>
                    </p:nvPicPr>
                    <p:blipFill>
                      <a:blip r:embed="rId9"/>
                      <a:stretch>
                        <a:fillRect/>
                      </a:stretch>
                    </p:blipFill>
                    <p:spPr>
                      <a:xfrm>
                        <a:off x="3398146" y="5850795"/>
                        <a:ext cx="2124075" cy="633413"/>
                      </a:xfrm>
                      <a:prstGeom prst="rect">
                        <a:avLst/>
                      </a:prstGeom>
                    </p:spPr>
                  </p:pic>
                </p:oleObj>
              </mc:Fallback>
            </mc:AlternateContent>
          </a:graphicData>
        </a:graphic>
      </p:graphicFrame>
    </p:spTree>
    <p:extLst>
      <p:ext uri="{BB962C8B-B14F-4D97-AF65-F5344CB8AC3E}">
        <p14:creationId xmlns:p14="http://schemas.microsoft.com/office/powerpoint/2010/main" val="62209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10.5 Speed of a bobsled after pushing</a:t>
            </a:r>
          </a:p>
        </p:txBody>
      </p:sp>
      <p:sp>
        <p:nvSpPr>
          <p:cNvPr id="3" name="Content Placeholder 2"/>
          <p:cNvSpPr>
            <a:spLocks noGrp="1"/>
          </p:cNvSpPr>
          <p:nvPr>
            <p:ph idx="1"/>
          </p:nvPr>
        </p:nvSpPr>
        <p:spPr/>
        <p:txBody>
          <a:bodyPr/>
          <a:lstStyle/>
          <a:p>
            <a:pPr marL="0" indent="0">
              <a:buNone/>
            </a:pPr>
            <a:r>
              <a:rPr lang="en-US" dirty="0"/>
              <a:t>A two-man bobsled has a mass of 390 kg. Starting from rest, the two racers push the sled for the first 50 m with a net force of 270 N. Neglecting friction, what is the sled’s speed at the end of the 50 m?</a:t>
            </a:r>
          </a:p>
          <a:p>
            <a:pPr marL="0" indent="0">
              <a:buNone/>
            </a:pPr>
            <a:endParaRPr lang="en-US" dirty="0"/>
          </a:p>
          <a:p>
            <a:pPr marL="0" indent="0">
              <a:buNone/>
            </a:pPr>
            <a:r>
              <a:rPr lang="en-US" b="1" cap="small" dirty="0">
                <a:solidFill>
                  <a:srgbClr val="7030A0"/>
                </a:solidFill>
              </a:rPr>
              <a:t>prepare</a:t>
            </a:r>
            <a:r>
              <a:rPr lang="en-US" dirty="0"/>
              <a:t> friction is negligible, therefore no change in the sled’s thermal energy. </a:t>
            </a:r>
          </a:p>
          <a:p>
            <a:pPr marL="0" indent="0">
              <a:buNone/>
            </a:pPr>
            <a:r>
              <a:rPr lang="en-US" dirty="0"/>
              <a:t>The sled’s height is constant, hence its gravitational potential energy is unchanged as well. </a:t>
            </a:r>
          </a:p>
          <a:p>
            <a:pPr marL="0" indent="0">
              <a:buNone/>
            </a:pPr>
            <a:endParaRPr lang="en-US" dirty="0">
              <a:solidFill>
                <a:srgbClr val="FF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2000" dirty="0"/>
              <a:t>The work done by the pushers increases the sled’s kinetic energy.</a:t>
            </a:r>
          </a:p>
          <a:p>
            <a:pPr marL="0" indent="0">
              <a:buNone/>
            </a:pP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622092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174"/>
          <a:stretch/>
        </p:blipFill>
        <p:spPr>
          <a:xfrm>
            <a:off x="1814576" y="3680349"/>
            <a:ext cx="5514848" cy="2227705"/>
          </a:xfrm>
          <a:prstGeom prst="rect">
            <a:avLst/>
          </a:prstGeom>
        </p:spPr>
      </p:pic>
      <p:sp>
        <p:nvSpPr>
          <p:cNvPr id="2" name="Title 1"/>
          <p:cNvSpPr>
            <a:spLocks noGrp="1"/>
          </p:cNvSpPr>
          <p:nvPr>
            <p:ph type="title"/>
          </p:nvPr>
        </p:nvSpPr>
        <p:spPr/>
        <p:txBody>
          <a:bodyPr/>
          <a:lstStyle/>
          <a:p>
            <a:r>
              <a:rPr lang="en-US" dirty="0"/>
              <a:t>Example 10.5 (cont.)</a:t>
            </a:r>
          </a:p>
        </p:txBody>
      </p:sp>
      <p:sp>
        <p:nvSpPr>
          <p:cNvPr id="3" name="Content Placeholder 2"/>
          <p:cNvSpPr>
            <a:spLocks noGrp="1"/>
          </p:cNvSpPr>
          <p:nvPr>
            <p:ph idx="1"/>
          </p:nvPr>
        </p:nvSpPr>
        <p:spPr>
          <a:xfrm>
            <a:off x="116586" y="968829"/>
            <a:ext cx="8807958" cy="4528457"/>
          </a:xfrm>
        </p:spPr>
        <p:txBody>
          <a:bodyPr/>
          <a:lstStyle/>
          <a:p>
            <a:pPr marL="0" indent="0">
              <a:buNone/>
            </a:pPr>
            <a:r>
              <a:rPr lang="en-US" dirty="0"/>
              <a:t>Thus the work-energy equation is simply </a:t>
            </a:r>
            <a:r>
              <a:rPr lang="en-US" dirty="0">
                <a:latin typeface="Times New Roman" panose="02020603050405020304" pitchFamily="18" charset="0"/>
                <a:cs typeface="Times New Roman" panose="02020603050405020304" pitchFamily="18" charset="0"/>
              </a:rPr>
              <a:t>Δ</a:t>
            </a:r>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W</a:t>
            </a:r>
            <a:r>
              <a:rPr lang="en-US" dirty="0"/>
              <a:t>. </a:t>
            </a:r>
          </a:p>
          <a:p>
            <a:pPr marL="0" indent="0">
              <a:buNone/>
            </a:pPr>
            <a:r>
              <a:rPr lang="en-US" dirty="0"/>
              <a:t>Using the equation the sled’s final kinetic energy, and hence its speed is found.</a:t>
            </a:r>
            <a:endParaRPr lang="en-US" dirty="0">
              <a:solidFill>
                <a:srgbClr val="FF0000"/>
              </a:solidFill>
            </a:endParaRPr>
          </a:p>
          <a:p>
            <a:pPr marL="0" indent="0">
              <a:buNone/>
            </a:pPr>
            <a:r>
              <a:rPr lang="en-US" dirty="0"/>
              <a:t>The work done by the pushers increases the sled’s kinetic energy.</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622092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10.5 (cont.)</a:t>
            </a:r>
          </a:p>
        </p:txBody>
      </p:sp>
      <p:sp>
        <p:nvSpPr>
          <p:cNvPr id="3" name="Content Placeholder 2"/>
          <p:cNvSpPr>
            <a:spLocks noGrp="1"/>
          </p:cNvSpPr>
          <p:nvPr>
            <p:ph idx="1"/>
          </p:nvPr>
        </p:nvSpPr>
        <p:spPr>
          <a:xfrm>
            <a:off x="116586" y="1001486"/>
            <a:ext cx="8807958" cy="5179858"/>
          </a:xfrm>
        </p:spPr>
        <p:txBody>
          <a:bodyPr/>
          <a:lstStyle/>
          <a:p>
            <a:pPr marL="0" indent="0">
              <a:buNone/>
            </a:pPr>
            <a:r>
              <a:rPr lang="en-US" sz="2400" b="1" cap="small" dirty="0">
                <a:solidFill>
                  <a:srgbClr val="7030A0"/>
                </a:solidFill>
              </a:rPr>
              <a:t>solve</a:t>
            </a:r>
            <a:r>
              <a:rPr lang="en-US" sz="2400" dirty="0"/>
              <a:t> From the work-energy equation, the change in the sled’s kinetic energy is </a:t>
            </a:r>
            <a:r>
              <a:rPr lang="en-US" sz="2400" dirty="0">
                <a:latin typeface="Times New Roman" panose="02020603050405020304" pitchFamily="18" charset="0"/>
                <a:cs typeface="Times New Roman" panose="02020603050405020304" pitchFamily="18" charset="0"/>
              </a:rPr>
              <a:t>Δ</a:t>
            </a:r>
            <a:r>
              <a:rPr lang="en-US" sz="2400" i="1" dirty="0">
                <a:latin typeface="Times New Roman" panose="02020603050405020304" pitchFamily="18" charset="0"/>
                <a:cs typeface="Times New Roman" panose="02020603050405020304" pitchFamily="18" charset="0"/>
              </a:rPr>
              <a:t>K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K</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W</a:t>
            </a:r>
            <a:r>
              <a:rPr lang="en-US" sz="2400" dirty="0"/>
              <a:t>. The sled’s final kinetic energy is thus </a:t>
            </a:r>
          </a:p>
          <a:p>
            <a:pPr marL="0" indent="0" algn="ctr">
              <a:buNone/>
            </a:pPr>
            <a:r>
              <a:rPr lang="en-US" sz="2400" i="1"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K</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W</a:t>
            </a:r>
          </a:p>
          <a:p>
            <a:pPr marL="0" indent="0">
              <a:buNone/>
            </a:pPr>
            <a:r>
              <a:rPr lang="en-US" sz="2400" dirty="0"/>
              <a:t>Using our expressions for kinetic energy and work, we get</a:t>
            </a:r>
          </a:p>
          <a:p>
            <a:pPr marL="0" indent="0">
              <a:buNone/>
            </a:pPr>
            <a:endParaRPr lang="en-US" sz="2400" dirty="0"/>
          </a:p>
          <a:p>
            <a:pPr marL="0" indent="0">
              <a:buNone/>
            </a:pPr>
            <a:endParaRPr lang="en-US" sz="1000" dirty="0"/>
          </a:p>
          <a:p>
            <a:pPr marL="0" indent="0">
              <a:buNone/>
              <a:tabLst>
                <a:tab pos="7831138" algn="l"/>
              </a:tabLst>
            </a:pPr>
            <a:r>
              <a:rPr lang="en-US" sz="2400" dirty="0"/>
              <a:t>Because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0</a:t>
            </a:r>
            <a:r>
              <a:rPr lang="en-US" sz="2400" dirty="0"/>
              <a:t>, the work-energy equation reduces to	.</a:t>
            </a:r>
          </a:p>
          <a:p>
            <a:pPr marL="0" indent="0">
              <a:buNone/>
            </a:pPr>
            <a:endParaRPr lang="en-US" sz="1000" dirty="0"/>
          </a:p>
          <a:p>
            <a:pPr marL="0" indent="0">
              <a:buNone/>
            </a:pPr>
            <a:r>
              <a:rPr lang="en-US" sz="2400" dirty="0"/>
              <a:t>We can solve for the final speed to get</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249" y="3351853"/>
            <a:ext cx="2419502" cy="6803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513" y="5493941"/>
            <a:ext cx="5052974" cy="833933"/>
          </a:xfrm>
          <a:prstGeom prst="rect">
            <a:avLst/>
          </a:prstGeom>
        </p:spPr>
      </p:pic>
    </p:spTree>
    <p:extLst>
      <p:ext uri="{BB962C8B-B14F-4D97-AF65-F5344CB8AC3E}">
        <p14:creationId xmlns:p14="http://schemas.microsoft.com/office/powerpoint/2010/main" val="533552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err="1"/>
              <a:t>QuickCheck</a:t>
            </a:r>
            <a:r>
              <a:rPr lang="en-US" dirty="0"/>
              <a:t> 10.10</a:t>
            </a:r>
          </a:p>
        </p:txBody>
      </p:sp>
      <p:sp>
        <p:nvSpPr>
          <p:cNvPr id="7" name="Content Placeholder 6"/>
          <p:cNvSpPr>
            <a:spLocks noGrp="1"/>
          </p:cNvSpPr>
          <p:nvPr>
            <p:ph idx="1"/>
          </p:nvPr>
        </p:nvSpPr>
        <p:spPr/>
        <p:txBody>
          <a:bodyPr/>
          <a:lstStyle/>
          <a:p>
            <a:r>
              <a:rPr lang="en-US" altLang="en-US" sz="2600" dirty="0"/>
              <a:t>A light plastic cart and a heavy steel cart are both pushed with</a:t>
            </a:r>
            <a:br>
              <a:rPr lang="en-US" altLang="en-US" sz="2600" dirty="0"/>
            </a:br>
            <a:r>
              <a:rPr lang="en-US" altLang="en-US" sz="2600" dirty="0"/>
              <a:t>the same force for a distance of 1.0 m, starting from rest. </a:t>
            </a:r>
            <a:br>
              <a:rPr lang="en-US" altLang="en-US" sz="2600" dirty="0"/>
            </a:br>
            <a:r>
              <a:rPr lang="en-US" altLang="en-US" sz="2600" dirty="0"/>
              <a:t>After the force is removed, the kinetic energy of the light </a:t>
            </a:r>
            <a:br>
              <a:rPr lang="en-US" altLang="en-US" sz="2600" dirty="0"/>
            </a:br>
            <a:r>
              <a:rPr lang="en-US" altLang="en-US" sz="2600" dirty="0"/>
              <a:t>plastic cart is ________ that of the heavy steel cart.</a:t>
            </a:r>
          </a:p>
          <a:p>
            <a:endParaRPr lang="en-US" altLang="en-US" sz="2600" dirty="0"/>
          </a:p>
          <a:p>
            <a:pPr marL="971550" lvl="1" indent="-514350">
              <a:buClrTx/>
              <a:buFont typeface="+mj-lt"/>
              <a:buAutoNum type="alphaUcPeriod"/>
            </a:pPr>
            <a:r>
              <a:rPr lang="en-US" altLang="en-US" dirty="0"/>
              <a:t>greater than</a:t>
            </a:r>
          </a:p>
          <a:p>
            <a:pPr marL="971550" lvl="1" indent="-514350">
              <a:buClrTx/>
              <a:buFont typeface="+mj-lt"/>
              <a:buAutoNum type="alphaUcPeriod"/>
            </a:pPr>
            <a:r>
              <a:rPr lang="en-US" altLang="en-US" dirty="0"/>
              <a:t>equal to</a:t>
            </a:r>
          </a:p>
          <a:p>
            <a:pPr marL="971550" lvl="1" indent="-514350">
              <a:buClrTx/>
              <a:buFont typeface="+mj-lt"/>
              <a:buAutoNum type="alphaUcPeriod"/>
            </a:pPr>
            <a:r>
              <a:rPr lang="en-US" altLang="en-US" dirty="0"/>
              <a:t>less than</a:t>
            </a:r>
          </a:p>
          <a:p>
            <a:pPr marL="971550" lvl="1" indent="-514350">
              <a:buClrTx/>
              <a:buFont typeface="+mj-lt"/>
              <a:buAutoNum type="alphaUcPeriod"/>
            </a:pPr>
            <a:r>
              <a:rPr lang="en-US" altLang="ja-JP" dirty="0"/>
              <a:t>It depends on force size.</a:t>
            </a:r>
          </a:p>
          <a:p>
            <a:pPr marL="971550" lvl="1" indent="-514350">
              <a:buClrTx/>
              <a:buFont typeface="+mj-lt"/>
              <a:buAutoNum type="alphaUcPeriod"/>
            </a:pPr>
            <a:endParaRPr lang="en-US" altLang="ja-JP"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
        <p:nvSpPr>
          <p:cNvPr id="22532" name="Rectangle 4"/>
          <p:cNvSpPr>
            <a:spLocks/>
          </p:cNvSpPr>
          <p:nvPr/>
        </p:nvSpPr>
        <p:spPr bwMode="auto">
          <a:xfrm>
            <a:off x="2584450" y="3465513"/>
            <a:ext cx="1651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spcBef>
                <a:spcPct val="20000"/>
              </a:spcBef>
              <a:buClr>
                <a:srgbClr val="93001B"/>
              </a:buClr>
              <a:buFont typeface="Wingdings" pitchFamily="2" charset="2"/>
              <a:buChar char="§"/>
              <a:defRPr sz="3200">
                <a:solidFill>
                  <a:schemeClr val="tx1"/>
                </a:solidFill>
                <a:latin typeface="Arial" pitchFamily="34" charset="0"/>
                <a:ea typeface="ＭＳ Ｐゴシック" pitchFamily="34" charset="-128"/>
              </a:defRPr>
            </a:lvl1pPr>
            <a:lvl2pPr marL="742950" indent="-285750">
              <a:spcBef>
                <a:spcPct val="20000"/>
              </a:spcBef>
              <a:buClr>
                <a:srgbClr val="93001B"/>
              </a:buClr>
              <a:buFont typeface="Times" pitchFamily="-84" charset="0"/>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ClrTx/>
              <a:buFontTx/>
              <a:buNone/>
            </a:pPr>
            <a:endParaRPr lang="en-US" altLang="en-US" sz="2400" b="1">
              <a:solidFill>
                <a:prstClr val="black"/>
              </a:solidFill>
              <a:latin typeface="Times New Roman" pitchFamily="18" charset="0"/>
            </a:endParaRPr>
          </a:p>
        </p:txBody>
      </p:sp>
      <p:pic>
        <p:nvPicPr>
          <p:cNvPr id="22535" name="Picture 7" descr="CH9_PPT_Slide_38-39"/>
          <p:cNvPicPr>
            <a:picLocks noChangeAspect="1" noChangeArrowheads="1"/>
          </p:cNvPicPr>
          <p:nvPr/>
        </p:nvPicPr>
        <p:blipFill>
          <a:blip r:embed="rId3">
            <a:extLst>
              <a:ext uri="{28A0092B-C50C-407E-A947-70E740481C1C}">
                <a14:useLocalDpi xmlns:a14="http://schemas.microsoft.com/office/drawing/2010/main" val="0"/>
              </a:ext>
            </a:extLst>
          </a:blip>
          <a:srcRect t="15236" b="16200"/>
          <a:stretch>
            <a:fillRect/>
          </a:stretch>
        </p:blipFill>
        <p:spPr bwMode="auto">
          <a:xfrm>
            <a:off x="4648202" y="2665256"/>
            <a:ext cx="39814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87367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err="1"/>
              <a:t>QuickCheck</a:t>
            </a:r>
            <a:r>
              <a:rPr lang="en-US" dirty="0"/>
              <a:t> 10.10</a:t>
            </a:r>
          </a:p>
        </p:txBody>
      </p:sp>
      <p:sp>
        <p:nvSpPr>
          <p:cNvPr id="7" name="Content Placeholder 6"/>
          <p:cNvSpPr>
            <a:spLocks noGrp="1"/>
          </p:cNvSpPr>
          <p:nvPr>
            <p:ph idx="1"/>
          </p:nvPr>
        </p:nvSpPr>
        <p:spPr/>
        <p:txBody>
          <a:bodyPr/>
          <a:lstStyle/>
          <a:p>
            <a:r>
              <a:rPr lang="en-US" altLang="en-US" sz="2600" dirty="0"/>
              <a:t>A light plastic cart and a heavy steel cart are both pushed with</a:t>
            </a:r>
            <a:br>
              <a:rPr lang="en-US" altLang="en-US" sz="2600" dirty="0"/>
            </a:br>
            <a:r>
              <a:rPr lang="en-US" altLang="en-US" sz="2600" dirty="0"/>
              <a:t>the same force for a distance of 1.0 m, starting from rest. </a:t>
            </a:r>
            <a:br>
              <a:rPr lang="en-US" altLang="en-US" sz="2600" dirty="0"/>
            </a:br>
            <a:r>
              <a:rPr lang="en-US" altLang="en-US" sz="2600" dirty="0"/>
              <a:t>After the force is removed, the kinetic energy of the light </a:t>
            </a:r>
            <a:br>
              <a:rPr lang="en-US" altLang="en-US" sz="2600" dirty="0"/>
            </a:br>
            <a:r>
              <a:rPr lang="en-US" altLang="en-US" sz="2600" dirty="0"/>
              <a:t>plastic cart is ________ that of the heavy steel cart.</a:t>
            </a:r>
          </a:p>
          <a:p>
            <a:endParaRPr lang="en-US" altLang="en-US" sz="2600" dirty="0"/>
          </a:p>
          <a:p>
            <a:pPr marL="971550" lvl="1" indent="-514350">
              <a:buClrTx/>
              <a:buFont typeface="+mj-lt"/>
              <a:buAutoNum type="alphaUcPeriod"/>
            </a:pPr>
            <a:r>
              <a:rPr lang="en-US" altLang="en-US" dirty="0"/>
              <a:t>greater than</a:t>
            </a:r>
          </a:p>
          <a:p>
            <a:pPr marL="971550" lvl="1" indent="-514350">
              <a:buClrTx/>
              <a:buFont typeface="+mj-lt"/>
              <a:buAutoNum type="alphaUcPeriod"/>
            </a:pPr>
            <a:r>
              <a:rPr lang="en-US" altLang="en-US" dirty="0">
                <a:solidFill>
                  <a:srgbClr val="FF0000"/>
                </a:solidFill>
              </a:rPr>
              <a:t>equal to</a:t>
            </a:r>
          </a:p>
          <a:p>
            <a:pPr marL="971550" lvl="1" indent="-514350">
              <a:buClrTx/>
              <a:buFont typeface="+mj-lt"/>
              <a:buAutoNum type="alphaUcPeriod"/>
            </a:pPr>
            <a:r>
              <a:rPr lang="en-US" altLang="en-US" dirty="0"/>
              <a:t>less than</a:t>
            </a:r>
          </a:p>
          <a:p>
            <a:pPr marL="971550" lvl="1" indent="-514350">
              <a:buClrTx/>
              <a:buFont typeface="+mj-lt"/>
              <a:buAutoNum type="alphaUcPeriod"/>
            </a:pPr>
            <a:r>
              <a:rPr lang="en-US" altLang="ja-JP" dirty="0"/>
              <a:t>It depends on force size.</a:t>
            </a:r>
          </a:p>
          <a:p>
            <a:pPr marL="971550" lvl="1" indent="-514350">
              <a:buClrTx/>
              <a:buFont typeface="+mj-lt"/>
              <a:buAutoNum type="alphaUcPeriod"/>
            </a:pPr>
            <a:endParaRPr lang="en-US" altLang="ja-JP"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
        <p:nvSpPr>
          <p:cNvPr id="22532" name="Rectangle 4"/>
          <p:cNvSpPr>
            <a:spLocks/>
          </p:cNvSpPr>
          <p:nvPr/>
        </p:nvSpPr>
        <p:spPr bwMode="auto">
          <a:xfrm>
            <a:off x="2584450" y="3465513"/>
            <a:ext cx="1651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spcBef>
                <a:spcPct val="20000"/>
              </a:spcBef>
              <a:buClr>
                <a:srgbClr val="93001B"/>
              </a:buClr>
              <a:buFont typeface="Wingdings" pitchFamily="2" charset="2"/>
              <a:buChar char="§"/>
              <a:defRPr sz="3200">
                <a:solidFill>
                  <a:schemeClr val="tx1"/>
                </a:solidFill>
                <a:latin typeface="Arial" pitchFamily="34" charset="0"/>
                <a:ea typeface="ＭＳ Ｐゴシック" pitchFamily="34" charset="-128"/>
              </a:defRPr>
            </a:lvl1pPr>
            <a:lvl2pPr marL="742950" indent="-285750">
              <a:spcBef>
                <a:spcPct val="20000"/>
              </a:spcBef>
              <a:buClr>
                <a:srgbClr val="93001B"/>
              </a:buClr>
              <a:buFont typeface="Times" pitchFamily="-84" charset="0"/>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ClrTx/>
              <a:buFontTx/>
              <a:buNone/>
            </a:pPr>
            <a:endParaRPr lang="en-US" altLang="en-US" sz="2400" b="1">
              <a:solidFill>
                <a:prstClr val="black"/>
              </a:solidFill>
              <a:latin typeface="Times New Roman" pitchFamily="18" charset="0"/>
            </a:endParaRPr>
          </a:p>
        </p:txBody>
      </p:sp>
      <p:pic>
        <p:nvPicPr>
          <p:cNvPr id="22535" name="Picture 7" descr="CH9_PPT_Slide_38-39"/>
          <p:cNvPicPr>
            <a:picLocks noChangeAspect="1" noChangeArrowheads="1"/>
          </p:cNvPicPr>
          <p:nvPr/>
        </p:nvPicPr>
        <p:blipFill>
          <a:blip r:embed="rId4">
            <a:extLst>
              <a:ext uri="{28A0092B-C50C-407E-A947-70E740481C1C}">
                <a14:useLocalDpi xmlns:a14="http://schemas.microsoft.com/office/drawing/2010/main" val="0"/>
              </a:ext>
            </a:extLst>
          </a:blip>
          <a:srcRect t="15236" b="16200"/>
          <a:stretch>
            <a:fillRect/>
          </a:stretch>
        </p:blipFill>
        <p:spPr bwMode="auto">
          <a:xfrm>
            <a:off x="4648202" y="2665256"/>
            <a:ext cx="39814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oogle Shape;670;p59">
            <a:extLst>
              <a:ext uri="{FF2B5EF4-FFF2-40B4-BE49-F238E27FC236}">
                <a16:creationId xmlns:a16="http://schemas.microsoft.com/office/drawing/2014/main" id="{526DB7C0-755A-407A-A334-791112A154BD}"/>
              </a:ext>
            </a:extLst>
          </p:cNvPr>
          <p:cNvGraphicFramePr/>
          <p:nvPr>
            <p:extLst>
              <p:ext uri="{D42A27DB-BD31-4B8C-83A1-F6EECF244321}">
                <p14:modId xmlns:p14="http://schemas.microsoft.com/office/powerpoint/2010/main" val="414599860"/>
              </p:ext>
            </p:extLst>
          </p:nvPr>
        </p:nvGraphicFramePr>
        <p:xfrm>
          <a:off x="238758" y="3643989"/>
          <a:ext cx="361950" cy="333375"/>
        </p:xfrm>
        <a:graphic>
          <a:graphicData uri="http://schemas.openxmlformats.org/presentationml/2006/ole">
            <mc:AlternateContent xmlns:mc="http://schemas.openxmlformats.org/markup-compatibility/2006">
              <mc:Choice xmlns:v="urn:schemas-microsoft-com:vml" Requires="v">
                <p:oleObj spid="_x0000_s51203" r:id="rId5" imgW="361950" imgH="333375" progId="MSPhotoEd.3">
                  <p:embed/>
                </p:oleObj>
              </mc:Choice>
              <mc:Fallback>
                <p:oleObj r:id="rId5" imgW="361950" imgH="333375" progId="MSPhotoEd.3">
                  <p:embed/>
                  <p:pic>
                    <p:nvPicPr>
                      <p:cNvPr id="5" name="Google Shape;670;p59">
                        <a:extLst>
                          <a:ext uri="{FF2B5EF4-FFF2-40B4-BE49-F238E27FC236}">
                            <a16:creationId xmlns:a16="http://schemas.microsoft.com/office/drawing/2014/main" id="{DDB30C31-F9AD-496C-A582-4598A9EF4E4B}"/>
                          </a:ext>
                        </a:extLst>
                      </p:cNvPr>
                      <p:cNvPicPr preferRelativeResize="0"/>
                      <p:nvPr/>
                    </p:nvPicPr>
                    <p:blipFill rotWithShape="1">
                      <a:blip r:embed="rId6">
                        <a:alphaModFix/>
                      </a:blip>
                      <a:srcRect/>
                      <a:stretch/>
                    </p:blipFill>
                    <p:spPr>
                      <a:xfrm>
                        <a:off x="238758" y="3643989"/>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24131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36" y="3111127"/>
            <a:ext cx="8244447" cy="1135268"/>
          </a:xfrm>
          <a:prstGeom prst="rect">
            <a:avLst/>
          </a:prstGeom>
        </p:spPr>
      </p:pic>
      <p:sp>
        <p:nvSpPr>
          <p:cNvPr id="24580" name="Rectangle 4"/>
          <p:cNvSpPr>
            <a:spLocks/>
          </p:cNvSpPr>
          <p:nvPr/>
        </p:nvSpPr>
        <p:spPr bwMode="auto">
          <a:xfrm>
            <a:off x="2584450" y="3465513"/>
            <a:ext cx="1651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spcBef>
                <a:spcPct val="20000"/>
              </a:spcBef>
              <a:buClr>
                <a:srgbClr val="93001B"/>
              </a:buClr>
              <a:buFont typeface="Wingdings" pitchFamily="2" charset="2"/>
              <a:buChar char="§"/>
              <a:defRPr sz="3200">
                <a:solidFill>
                  <a:schemeClr val="tx1"/>
                </a:solidFill>
                <a:latin typeface="Arial" pitchFamily="34" charset="0"/>
                <a:ea typeface="ＭＳ Ｐゴシック" pitchFamily="34" charset="-128"/>
              </a:defRPr>
            </a:lvl1pPr>
            <a:lvl2pPr marL="742950" indent="-285750">
              <a:spcBef>
                <a:spcPct val="20000"/>
              </a:spcBef>
              <a:buClr>
                <a:srgbClr val="93001B"/>
              </a:buClr>
              <a:buFont typeface="Times" pitchFamily="-84" charset="0"/>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ClrTx/>
              <a:buFontTx/>
              <a:buNone/>
            </a:pPr>
            <a:endParaRPr lang="en-US" altLang="en-US" sz="2400" b="1">
              <a:solidFill>
                <a:prstClr val="black"/>
              </a:solidFill>
              <a:latin typeface="Times New Roman" pitchFamily="18" charset="0"/>
            </a:endParaRPr>
          </a:p>
        </p:txBody>
      </p:sp>
      <p:sp>
        <p:nvSpPr>
          <p:cNvPr id="7" name="Title 6"/>
          <p:cNvSpPr>
            <a:spLocks noGrp="1"/>
          </p:cNvSpPr>
          <p:nvPr>
            <p:ph type="title"/>
          </p:nvPr>
        </p:nvSpPr>
        <p:spPr/>
        <p:txBody>
          <a:bodyPr/>
          <a:lstStyle/>
          <a:p>
            <a:r>
              <a:rPr lang="en-US" dirty="0" err="1"/>
              <a:t>QuickCheck</a:t>
            </a:r>
            <a:r>
              <a:rPr lang="en-US" dirty="0"/>
              <a:t> 10.11</a:t>
            </a:r>
            <a:br>
              <a:rPr lang="en-US" dirty="0"/>
            </a:br>
            <a:endParaRPr lang="en-US" dirty="0"/>
          </a:p>
        </p:txBody>
      </p:sp>
      <p:sp>
        <p:nvSpPr>
          <p:cNvPr id="4" name="Content Placeholder 3"/>
          <p:cNvSpPr>
            <a:spLocks noGrp="1"/>
          </p:cNvSpPr>
          <p:nvPr>
            <p:ph idx="1"/>
          </p:nvPr>
        </p:nvSpPr>
        <p:spPr/>
        <p:txBody>
          <a:bodyPr/>
          <a:lstStyle/>
          <a:p>
            <a:r>
              <a:rPr lang="en-US" altLang="en-US" dirty="0"/>
              <a:t>Each of the boxes shown is pulled for 10 m across a level, frictionless floor by the force given. Which box experiences the greatest change in its kinetic energy? </a:t>
            </a:r>
          </a:p>
          <a:p>
            <a:endParaRPr lang="en-US" altLang="en-US" dirty="0"/>
          </a:p>
          <a:p>
            <a:endParaRPr lang="en-US" altLang="en-US" dirty="0"/>
          </a:p>
          <a:p>
            <a:endParaRPr lang="en-US" altLang="en-US" dirty="0"/>
          </a:p>
          <a:p>
            <a:endParaRPr lang="en-US" altLang="en-US" dirty="0"/>
          </a:p>
          <a:p>
            <a:endParaRPr lang="en-US" altLang="en-US" dirty="0"/>
          </a:p>
        </p:txBody>
      </p:sp>
      <p:sp>
        <p:nvSpPr>
          <p:cNvPr id="2" name="Date Placeholder 1"/>
          <p:cNvSpPr>
            <a:spLocks noGrp="1"/>
          </p:cNvSpPr>
          <p:nvPr>
            <p:ph type="dt" sz="half" idx="10"/>
          </p:nvPr>
        </p:nvSpPr>
        <p:spPr/>
        <p:txBody>
          <a:bodyPr/>
          <a:lstStyle/>
          <a:p>
            <a:r>
              <a:rPr lang="en-US" dirty="0">
                <a:solidFill>
                  <a:prstClr val="black"/>
                </a:solidFill>
              </a:rPr>
              <a:t>© 2016 Pearson Education, Ltd.</a:t>
            </a:r>
          </a:p>
        </p:txBody>
      </p:sp>
    </p:spTree>
    <p:extLst>
      <p:ext uri="{BB962C8B-B14F-4D97-AF65-F5344CB8AC3E}">
        <p14:creationId xmlns:p14="http://schemas.microsoft.com/office/powerpoint/2010/main" val="21620157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36" y="3111127"/>
            <a:ext cx="8244447" cy="1135268"/>
          </a:xfrm>
          <a:prstGeom prst="rect">
            <a:avLst/>
          </a:prstGeom>
        </p:spPr>
      </p:pic>
      <p:sp>
        <p:nvSpPr>
          <p:cNvPr id="24580" name="Rectangle 4"/>
          <p:cNvSpPr>
            <a:spLocks/>
          </p:cNvSpPr>
          <p:nvPr/>
        </p:nvSpPr>
        <p:spPr bwMode="auto">
          <a:xfrm>
            <a:off x="2584450" y="3465513"/>
            <a:ext cx="1651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spcBef>
                <a:spcPct val="20000"/>
              </a:spcBef>
              <a:buClr>
                <a:srgbClr val="93001B"/>
              </a:buClr>
              <a:buFont typeface="Wingdings" pitchFamily="2" charset="2"/>
              <a:buChar char="§"/>
              <a:defRPr sz="3200">
                <a:solidFill>
                  <a:schemeClr val="tx1"/>
                </a:solidFill>
                <a:latin typeface="Arial" pitchFamily="34" charset="0"/>
                <a:ea typeface="ＭＳ Ｐゴシック" pitchFamily="34" charset="-128"/>
              </a:defRPr>
            </a:lvl1pPr>
            <a:lvl2pPr marL="742950" indent="-285750">
              <a:spcBef>
                <a:spcPct val="20000"/>
              </a:spcBef>
              <a:buClr>
                <a:srgbClr val="93001B"/>
              </a:buClr>
              <a:buFont typeface="Times" pitchFamily="-84" charset="0"/>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ClrTx/>
              <a:buFontTx/>
              <a:buNone/>
            </a:pPr>
            <a:endParaRPr lang="en-US" altLang="en-US" sz="2400" b="1">
              <a:solidFill>
                <a:prstClr val="black"/>
              </a:solidFill>
              <a:latin typeface="Times New Roman" pitchFamily="18" charset="0"/>
            </a:endParaRPr>
          </a:p>
        </p:txBody>
      </p:sp>
      <p:sp>
        <p:nvSpPr>
          <p:cNvPr id="7" name="Title 6"/>
          <p:cNvSpPr>
            <a:spLocks noGrp="1"/>
          </p:cNvSpPr>
          <p:nvPr>
            <p:ph type="title"/>
          </p:nvPr>
        </p:nvSpPr>
        <p:spPr/>
        <p:txBody>
          <a:bodyPr/>
          <a:lstStyle/>
          <a:p>
            <a:r>
              <a:rPr lang="en-US" dirty="0" err="1"/>
              <a:t>QuickCheck</a:t>
            </a:r>
            <a:r>
              <a:rPr lang="en-US" dirty="0"/>
              <a:t> 10.11</a:t>
            </a:r>
            <a:br>
              <a:rPr lang="en-US" dirty="0"/>
            </a:br>
            <a:endParaRPr lang="en-US" dirty="0"/>
          </a:p>
        </p:txBody>
      </p:sp>
      <p:sp>
        <p:nvSpPr>
          <p:cNvPr id="4" name="Content Placeholder 3"/>
          <p:cNvSpPr>
            <a:spLocks noGrp="1"/>
          </p:cNvSpPr>
          <p:nvPr>
            <p:ph idx="1"/>
          </p:nvPr>
        </p:nvSpPr>
        <p:spPr/>
        <p:txBody>
          <a:bodyPr/>
          <a:lstStyle/>
          <a:p>
            <a:r>
              <a:rPr lang="en-US" altLang="en-US" dirty="0"/>
              <a:t>Each of the boxes shown is pulled for 10 m across a level, frictionless floor by the force given. Which box experiences the greatest change in its kinetic energy? </a:t>
            </a:r>
          </a:p>
          <a:p>
            <a:endParaRPr lang="en-US" altLang="en-US" dirty="0"/>
          </a:p>
          <a:p>
            <a:endParaRPr lang="en-US" altLang="en-US" dirty="0"/>
          </a:p>
          <a:p>
            <a:endParaRPr lang="en-US" altLang="en-US" dirty="0"/>
          </a:p>
          <a:p>
            <a:endParaRPr lang="en-US" altLang="en-US" dirty="0"/>
          </a:p>
          <a:p>
            <a:endParaRPr lang="en-US" altLang="en-US" dirty="0"/>
          </a:p>
        </p:txBody>
      </p:sp>
      <p:sp>
        <p:nvSpPr>
          <p:cNvPr id="2" name="Date Placeholder 1"/>
          <p:cNvSpPr>
            <a:spLocks noGrp="1"/>
          </p:cNvSpPr>
          <p:nvPr>
            <p:ph type="dt" sz="half" idx="10"/>
          </p:nvPr>
        </p:nvSpPr>
        <p:spPr/>
        <p:txBody>
          <a:bodyPr/>
          <a:lstStyle/>
          <a:p>
            <a:r>
              <a:rPr lang="en-US" dirty="0">
                <a:solidFill>
                  <a:prstClr val="black"/>
                </a:solidFill>
              </a:rPr>
              <a:t>© 2016 Pearson Education, Ltd.</a:t>
            </a:r>
          </a:p>
        </p:txBody>
      </p:sp>
      <p:graphicFrame>
        <p:nvGraphicFramePr>
          <p:cNvPr id="8" name="Google Shape;670;p59">
            <a:extLst>
              <a:ext uri="{FF2B5EF4-FFF2-40B4-BE49-F238E27FC236}">
                <a16:creationId xmlns:a16="http://schemas.microsoft.com/office/drawing/2014/main" id="{41906FF2-0A98-4605-B7C5-58356C457EB5}"/>
              </a:ext>
            </a:extLst>
          </p:cNvPr>
          <p:cNvGraphicFramePr/>
          <p:nvPr>
            <p:extLst>
              <p:ext uri="{D42A27DB-BD31-4B8C-83A1-F6EECF244321}">
                <p14:modId xmlns:p14="http://schemas.microsoft.com/office/powerpoint/2010/main" val="3885373005"/>
              </p:ext>
            </p:extLst>
          </p:nvPr>
        </p:nvGraphicFramePr>
        <p:xfrm>
          <a:off x="6199720" y="4260863"/>
          <a:ext cx="361950" cy="333375"/>
        </p:xfrm>
        <a:graphic>
          <a:graphicData uri="http://schemas.openxmlformats.org/presentationml/2006/ole">
            <mc:AlternateContent xmlns:mc="http://schemas.openxmlformats.org/markup-compatibility/2006">
              <mc:Choice xmlns:v="urn:schemas-microsoft-com:vml" Requires="v">
                <p:oleObj spid="_x0000_s52227" r:id="rId5" imgW="361950" imgH="333375" progId="MSPhotoEd.3">
                  <p:embed/>
                </p:oleObj>
              </mc:Choice>
              <mc:Fallback>
                <p:oleObj r:id="rId5" imgW="361950" imgH="333375" progId="MSPhotoEd.3">
                  <p:embed/>
                  <p:pic>
                    <p:nvPicPr>
                      <p:cNvPr id="5" name="Google Shape;670;p59">
                        <a:extLst>
                          <a:ext uri="{FF2B5EF4-FFF2-40B4-BE49-F238E27FC236}">
                            <a16:creationId xmlns:a16="http://schemas.microsoft.com/office/drawing/2014/main" id="{DDB30C31-F9AD-496C-A582-4598A9EF4E4B}"/>
                          </a:ext>
                        </a:extLst>
                      </p:cNvPr>
                      <p:cNvPicPr preferRelativeResize="0"/>
                      <p:nvPr/>
                    </p:nvPicPr>
                    <p:blipFill rotWithShape="1">
                      <a:blip r:embed="rId6">
                        <a:alphaModFix/>
                      </a:blip>
                      <a:srcRect/>
                      <a:stretch/>
                    </p:blipFill>
                    <p:spPr>
                      <a:xfrm>
                        <a:off x="6199720" y="4260863"/>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78103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Basic Energy Model</a:t>
            </a:r>
            <a:endParaRPr lang="en-US" dirty="0"/>
          </a:p>
        </p:txBody>
      </p:sp>
      <p:sp>
        <p:nvSpPr>
          <p:cNvPr id="3" name="Content Placeholder 2"/>
          <p:cNvSpPr>
            <a:spLocks noGrp="1"/>
          </p:cNvSpPr>
          <p:nvPr>
            <p:ph idx="1"/>
          </p:nvPr>
        </p:nvSpPr>
        <p:spPr/>
        <p:txBody>
          <a:bodyPr/>
          <a:lstStyle/>
          <a:p>
            <a:pPr marL="0" indent="0">
              <a:buNone/>
            </a:pPr>
            <a:r>
              <a:rPr lang="en-US" dirty="0"/>
              <a:t>Every system in nature has a quantity we call its </a:t>
            </a:r>
            <a:r>
              <a:rPr lang="en-US" b="1" dirty="0"/>
              <a:t>total</a:t>
            </a:r>
            <a:r>
              <a:rPr lang="en-US" dirty="0"/>
              <a:t> </a:t>
            </a:r>
            <a:r>
              <a:rPr lang="en-US" b="1" dirty="0"/>
              <a:t>energy</a:t>
            </a:r>
            <a:r>
              <a:rPr lang="en-US" dirty="0"/>
              <a:t> </a:t>
            </a:r>
            <a:r>
              <a:rPr lang="en-US" i="1" dirty="0">
                <a:latin typeface="Times New Roman" panose="02020603050405020304" pitchFamily="18" charset="0"/>
                <a:cs typeface="Times New Roman" panose="02020603050405020304" pitchFamily="18" charset="0"/>
              </a:rPr>
              <a:t>E</a:t>
            </a:r>
            <a:r>
              <a:rPr lang="en-US" dirty="0"/>
              <a:t>.</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2916"/>
          <a:stretch/>
        </p:blipFill>
        <p:spPr>
          <a:xfrm>
            <a:off x="1879600" y="2452568"/>
            <a:ext cx="5384800" cy="3728776"/>
          </a:xfrm>
          <a:prstGeom prst="rect">
            <a:avLst/>
          </a:prstGeom>
        </p:spPr>
      </p:pic>
    </p:spTree>
    <p:extLst>
      <p:ext uri="{BB962C8B-B14F-4D97-AF65-F5344CB8AC3E}">
        <p14:creationId xmlns:p14="http://schemas.microsoft.com/office/powerpoint/2010/main" val="622092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QuickCheck 10.12</a:t>
            </a:r>
            <a:endParaRPr lang="en-US" dirty="0"/>
          </a:p>
        </p:txBody>
      </p:sp>
      <p:sp>
        <p:nvSpPr>
          <p:cNvPr id="5" name="Content Placeholder 4"/>
          <p:cNvSpPr>
            <a:spLocks noGrp="1"/>
          </p:cNvSpPr>
          <p:nvPr>
            <p:ph idx="1"/>
          </p:nvPr>
        </p:nvSpPr>
        <p:spPr/>
        <p:txBody>
          <a:bodyPr/>
          <a:lstStyle/>
          <a:p>
            <a:r>
              <a:rPr lang="en-US" altLang="en-US" dirty="0"/>
              <a:t>Each of the 1.0 kg boxes starts at rest and is then is pulled for 2.0 m across a level, frictionless floor by a rope with the noted force at the noted angle. Which box has the highest final speed?</a:t>
            </a:r>
          </a:p>
          <a:p>
            <a:endParaRPr lang="en-US" altLang="en-US" dirty="0"/>
          </a:p>
          <a:p>
            <a:endParaRPr lang="en-US" altLang="en-US" dirty="0"/>
          </a:p>
          <a:p>
            <a:endParaRPr lang="en-US" altLang="en-US" dirty="0"/>
          </a:p>
          <a:p>
            <a:endParaRPr lang="en-US" altLang="en-US" dirty="0"/>
          </a:p>
          <a:p>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pSp>
        <p:nvGrpSpPr>
          <p:cNvPr id="17" name="Group 16"/>
          <p:cNvGrpSpPr/>
          <p:nvPr/>
        </p:nvGrpSpPr>
        <p:grpSpPr>
          <a:xfrm>
            <a:off x="214381" y="3429000"/>
            <a:ext cx="8710163" cy="1461865"/>
            <a:chOff x="214381" y="3429000"/>
            <a:chExt cx="8710163" cy="146186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81" y="3429000"/>
              <a:ext cx="8710163" cy="1461865"/>
            </a:xfrm>
            <a:prstGeom prst="rect">
              <a:avLst/>
            </a:prstGeom>
          </p:spPr>
        </p:pic>
        <p:sp>
          <p:nvSpPr>
            <p:cNvPr id="14" name="Rectangle 13"/>
            <p:cNvSpPr/>
            <p:nvPr/>
          </p:nvSpPr>
          <p:spPr>
            <a:xfrm>
              <a:off x="3200400" y="3933568"/>
              <a:ext cx="74141" cy="20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5012725" y="3871784"/>
              <a:ext cx="74141" cy="20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6787979" y="3871784"/>
              <a:ext cx="74141" cy="20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8526162" y="3830595"/>
              <a:ext cx="74141" cy="20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8438436" y="3714463"/>
              <a:ext cx="261610" cy="323165"/>
            </a:xfrm>
            <a:prstGeom prst="rect">
              <a:avLst/>
            </a:prstGeom>
            <a:noFill/>
          </p:spPr>
          <p:txBody>
            <a:bodyPr wrap="none" rtlCol="0">
              <a:spAutoFit/>
            </a:bodyPr>
            <a:lstStyle/>
            <a:p>
              <a:pPr algn="r"/>
              <a:r>
                <a:rPr lang="en-US" sz="15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en-US" sz="1500" dirty="0">
                <a:solidFill>
                  <a:prstClr val="black"/>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687935" y="3767866"/>
              <a:ext cx="261610" cy="323165"/>
            </a:xfrm>
            <a:prstGeom prst="rect">
              <a:avLst/>
            </a:prstGeom>
            <a:noFill/>
          </p:spPr>
          <p:txBody>
            <a:bodyPr wrap="none" rtlCol="0">
              <a:spAutoFit/>
            </a:bodyPr>
            <a:lstStyle/>
            <a:p>
              <a:pPr algn="r"/>
              <a:r>
                <a:rPr lang="en-US" sz="15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en-US" sz="1500" dirty="0">
                <a:solidFill>
                  <a:prstClr val="black"/>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925891" y="3767865"/>
              <a:ext cx="261610" cy="323165"/>
            </a:xfrm>
            <a:prstGeom prst="rect">
              <a:avLst/>
            </a:prstGeom>
            <a:noFill/>
          </p:spPr>
          <p:txBody>
            <a:bodyPr wrap="none" rtlCol="0">
              <a:spAutoFit/>
            </a:bodyPr>
            <a:lstStyle/>
            <a:p>
              <a:pPr algn="r"/>
              <a:r>
                <a:rPr lang="en-US" sz="15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en-US" sz="1500" dirty="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105053" y="3826476"/>
              <a:ext cx="261610" cy="323165"/>
            </a:xfrm>
            <a:prstGeom prst="rect">
              <a:avLst/>
            </a:prstGeom>
            <a:noFill/>
          </p:spPr>
          <p:txBody>
            <a:bodyPr wrap="none" rtlCol="0">
              <a:spAutoFit/>
            </a:bodyPr>
            <a:lstStyle/>
            <a:p>
              <a:pPr algn="r"/>
              <a:r>
                <a:rPr lang="en-US" sz="15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en-US" sz="1500" dirty="0">
                <a:solidFill>
                  <a:prstClr val="black"/>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404551" y="3929447"/>
              <a:ext cx="78260" cy="210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1313323" y="3828529"/>
              <a:ext cx="261610" cy="323165"/>
            </a:xfrm>
            <a:prstGeom prst="rect">
              <a:avLst/>
            </a:prstGeom>
            <a:noFill/>
          </p:spPr>
          <p:txBody>
            <a:bodyPr wrap="none" rtlCol="0">
              <a:spAutoFit/>
            </a:bodyPr>
            <a:lstStyle/>
            <a:p>
              <a:pPr algn="r"/>
              <a:r>
                <a:rPr lang="en-US" sz="15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en-US" sz="1500" dirty="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409930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QuickCheck 10.12</a:t>
            </a:r>
            <a:endParaRPr lang="en-US" dirty="0"/>
          </a:p>
        </p:txBody>
      </p:sp>
      <p:sp>
        <p:nvSpPr>
          <p:cNvPr id="5" name="Content Placeholder 4"/>
          <p:cNvSpPr>
            <a:spLocks noGrp="1"/>
          </p:cNvSpPr>
          <p:nvPr>
            <p:ph idx="1"/>
          </p:nvPr>
        </p:nvSpPr>
        <p:spPr/>
        <p:txBody>
          <a:bodyPr/>
          <a:lstStyle/>
          <a:p>
            <a:r>
              <a:rPr lang="en-US" altLang="en-US" dirty="0"/>
              <a:t>Each of the 1.0 kg boxes starts at rest and is then is pulled for 2.0 m across a level, frictionless floor by a rope with the noted force at the noted angle. Which box has the highest final speed?</a:t>
            </a:r>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pSp>
        <p:nvGrpSpPr>
          <p:cNvPr id="17" name="Group 16"/>
          <p:cNvGrpSpPr/>
          <p:nvPr/>
        </p:nvGrpSpPr>
        <p:grpSpPr>
          <a:xfrm>
            <a:off x="214381" y="3429000"/>
            <a:ext cx="8710163" cy="1461865"/>
            <a:chOff x="214381" y="3429000"/>
            <a:chExt cx="8710163" cy="1461865"/>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81" y="3429000"/>
              <a:ext cx="8710163" cy="1461865"/>
            </a:xfrm>
            <a:prstGeom prst="rect">
              <a:avLst/>
            </a:prstGeom>
          </p:spPr>
        </p:pic>
        <p:sp>
          <p:nvSpPr>
            <p:cNvPr id="14" name="Rectangle 13"/>
            <p:cNvSpPr/>
            <p:nvPr/>
          </p:nvSpPr>
          <p:spPr>
            <a:xfrm>
              <a:off x="3200400" y="3933568"/>
              <a:ext cx="74141" cy="20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5012725" y="3871784"/>
              <a:ext cx="74141" cy="20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6787979" y="3871784"/>
              <a:ext cx="74141" cy="20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8526162" y="3830595"/>
              <a:ext cx="74141" cy="20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8438436" y="3714463"/>
              <a:ext cx="261610" cy="323165"/>
            </a:xfrm>
            <a:prstGeom prst="rect">
              <a:avLst/>
            </a:prstGeom>
            <a:noFill/>
          </p:spPr>
          <p:txBody>
            <a:bodyPr wrap="none" rtlCol="0">
              <a:spAutoFit/>
            </a:bodyPr>
            <a:lstStyle/>
            <a:p>
              <a:pPr algn="r"/>
              <a:r>
                <a:rPr lang="en-US" sz="15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en-US" sz="1500" dirty="0">
                <a:solidFill>
                  <a:prstClr val="black"/>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687935" y="3767866"/>
              <a:ext cx="261610" cy="323165"/>
            </a:xfrm>
            <a:prstGeom prst="rect">
              <a:avLst/>
            </a:prstGeom>
            <a:noFill/>
          </p:spPr>
          <p:txBody>
            <a:bodyPr wrap="none" rtlCol="0">
              <a:spAutoFit/>
            </a:bodyPr>
            <a:lstStyle/>
            <a:p>
              <a:pPr algn="r"/>
              <a:r>
                <a:rPr lang="en-US" sz="15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en-US" sz="1500" dirty="0">
                <a:solidFill>
                  <a:prstClr val="black"/>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925891" y="3767865"/>
              <a:ext cx="261610" cy="323165"/>
            </a:xfrm>
            <a:prstGeom prst="rect">
              <a:avLst/>
            </a:prstGeom>
            <a:noFill/>
          </p:spPr>
          <p:txBody>
            <a:bodyPr wrap="none" rtlCol="0">
              <a:spAutoFit/>
            </a:bodyPr>
            <a:lstStyle/>
            <a:p>
              <a:pPr algn="r"/>
              <a:r>
                <a:rPr lang="en-US" sz="15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en-US" sz="1500" dirty="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105053" y="3826476"/>
              <a:ext cx="261610" cy="323165"/>
            </a:xfrm>
            <a:prstGeom prst="rect">
              <a:avLst/>
            </a:prstGeom>
            <a:noFill/>
          </p:spPr>
          <p:txBody>
            <a:bodyPr wrap="none" rtlCol="0">
              <a:spAutoFit/>
            </a:bodyPr>
            <a:lstStyle/>
            <a:p>
              <a:pPr algn="r"/>
              <a:r>
                <a:rPr lang="en-US" sz="15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en-US" sz="1500" dirty="0">
                <a:solidFill>
                  <a:prstClr val="black"/>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404551" y="3929447"/>
              <a:ext cx="78260" cy="210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1313323" y="3828529"/>
              <a:ext cx="261610" cy="323165"/>
            </a:xfrm>
            <a:prstGeom prst="rect">
              <a:avLst/>
            </a:prstGeom>
            <a:noFill/>
          </p:spPr>
          <p:txBody>
            <a:bodyPr wrap="none" rtlCol="0">
              <a:spAutoFit/>
            </a:bodyPr>
            <a:lstStyle/>
            <a:p>
              <a:pPr algn="r"/>
              <a:r>
                <a:rPr lang="en-US" sz="15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endParaRPr lang="en-US" sz="1500" dirty="0">
                <a:solidFill>
                  <a:prstClr val="black"/>
                </a:solidFill>
                <a:latin typeface="Times New Roman" panose="02020603050405020304" pitchFamily="18" charset="0"/>
                <a:cs typeface="Times New Roman" panose="02020603050405020304" pitchFamily="18" charset="0"/>
              </a:endParaRPr>
            </a:p>
          </p:txBody>
        </p:sp>
      </p:grpSp>
      <p:graphicFrame>
        <p:nvGraphicFramePr>
          <p:cNvPr id="21" name="Google Shape;670;p59">
            <a:extLst>
              <a:ext uri="{FF2B5EF4-FFF2-40B4-BE49-F238E27FC236}">
                <a16:creationId xmlns:a16="http://schemas.microsoft.com/office/drawing/2014/main" id="{C6E5CC4A-F0E8-4D20-9C3A-4AD4260EB9EE}"/>
              </a:ext>
            </a:extLst>
          </p:cNvPr>
          <p:cNvGraphicFramePr/>
          <p:nvPr>
            <p:extLst>
              <p:ext uri="{D42A27DB-BD31-4B8C-83A1-F6EECF244321}">
                <p14:modId xmlns:p14="http://schemas.microsoft.com/office/powerpoint/2010/main" val="2498481738"/>
              </p:ext>
            </p:extLst>
          </p:nvPr>
        </p:nvGraphicFramePr>
        <p:xfrm>
          <a:off x="2553695" y="5027361"/>
          <a:ext cx="361950" cy="333375"/>
        </p:xfrm>
        <a:graphic>
          <a:graphicData uri="http://schemas.openxmlformats.org/presentationml/2006/ole">
            <mc:AlternateContent xmlns:mc="http://schemas.openxmlformats.org/markup-compatibility/2006">
              <mc:Choice xmlns:v="urn:schemas-microsoft-com:vml" Requires="v">
                <p:oleObj spid="_x0000_s53251" r:id="rId5" imgW="361950" imgH="333375" progId="MSPhotoEd.3">
                  <p:embed/>
                </p:oleObj>
              </mc:Choice>
              <mc:Fallback>
                <p:oleObj r:id="rId5" imgW="361950" imgH="333375" progId="MSPhotoEd.3">
                  <p:embed/>
                  <p:pic>
                    <p:nvPicPr>
                      <p:cNvPr id="5" name="Google Shape;670;p59">
                        <a:extLst>
                          <a:ext uri="{FF2B5EF4-FFF2-40B4-BE49-F238E27FC236}">
                            <a16:creationId xmlns:a16="http://schemas.microsoft.com/office/drawing/2014/main" id="{DDB30C31-F9AD-496C-A582-4598A9EF4E4B}"/>
                          </a:ext>
                        </a:extLst>
                      </p:cNvPr>
                      <p:cNvPicPr preferRelativeResize="0"/>
                      <p:nvPr/>
                    </p:nvPicPr>
                    <p:blipFill rotWithShape="1">
                      <a:blip r:embed="rId6">
                        <a:alphaModFix/>
                      </a:blip>
                      <a:srcRect/>
                      <a:stretch/>
                    </p:blipFill>
                    <p:spPr>
                      <a:xfrm>
                        <a:off x="2553695" y="5027361"/>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35067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10.4 Potential Energy</a:t>
            </a:r>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322489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Potential Energy</a:t>
            </a:r>
            <a:endParaRPr lang="en-US" dirty="0"/>
          </a:p>
        </p:txBody>
      </p:sp>
      <p:sp>
        <p:nvSpPr>
          <p:cNvPr id="3" name="Content Placeholder 2"/>
          <p:cNvSpPr>
            <a:spLocks noGrp="1"/>
          </p:cNvSpPr>
          <p:nvPr>
            <p:ph idx="1"/>
          </p:nvPr>
        </p:nvSpPr>
        <p:spPr/>
        <p:txBody>
          <a:bodyPr/>
          <a:lstStyle/>
          <a:p>
            <a:r>
              <a:rPr lang="en-US" dirty="0"/>
              <a:t>Potential energy is stored energy that can be readily converted to other forms of energy, such as kinetic or thermal energy.</a:t>
            </a:r>
          </a:p>
          <a:p>
            <a:r>
              <a:rPr lang="en-US" dirty="0"/>
              <a:t>Forces that can store useful energy are </a:t>
            </a:r>
            <a:r>
              <a:rPr lang="en-US" b="1" dirty="0"/>
              <a:t>conservative forces</a:t>
            </a:r>
            <a:r>
              <a:rPr lang="en-US" dirty="0"/>
              <a:t>:</a:t>
            </a:r>
          </a:p>
          <a:p>
            <a:pPr lvl="1"/>
            <a:r>
              <a:rPr lang="en-US" dirty="0"/>
              <a:t>Gravity</a:t>
            </a:r>
          </a:p>
          <a:p>
            <a:pPr lvl="1"/>
            <a:r>
              <a:rPr lang="en-US" dirty="0"/>
              <a:t>Elastic forces</a:t>
            </a:r>
          </a:p>
          <a:p>
            <a:r>
              <a:rPr lang="en-US" dirty="0"/>
              <a:t>Forces such as friction that cannot store useful energy are </a:t>
            </a:r>
            <a:r>
              <a:rPr lang="en-US" b="1" dirty="0"/>
              <a:t>non-conservative forces</a:t>
            </a:r>
            <a:r>
              <a:rPr lang="en-US" dirty="0"/>
              <a:t>. </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589798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Gravitational Potential Energy</a:t>
            </a:r>
          </a:p>
        </p:txBody>
      </p:sp>
      <p:sp>
        <p:nvSpPr>
          <p:cNvPr id="3" name="Content Placeholder 2"/>
          <p:cNvSpPr>
            <a:spLocks noGrp="1"/>
          </p:cNvSpPr>
          <p:nvPr>
            <p:ph idx="1"/>
          </p:nvPr>
        </p:nvSpPr>
        <p:spPr>
          <a:xfrm>
            <a:off x="4572000" y="876300"/>
            <a:ext cx="4352544" cy="5305044"/>
          </a:xfrm>
        </p:spPr>
        <p:txBody>
          <a:bodyPr/>
          <a:lstStyle/>
          <a:p>
            <a:pPr marL="0" indent="0">
              <a:buNone/>
            </a:pPr>
            <a:r>
              <a:rPr lang="en-US" dirty="0"/>
              <a:t>The change in gravitational potential energy is proportional to the change in its height. </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2392"/>
          <a:stretch/>
        </p:blipFill>
        <p:spPr>
          <a:xfrm>
            <a:off x="491744" y="935224"/>
            <a:ext cx="3533030" cy="5461000"/>
          </a:xfrm>
          <a:prstGeom prst="rect">
            <a:avLst/>
          </a:prstGeom>
        </p:spPr>
      </p:pic>
    </p:spTree>
    <p:extLst>
      <p:ext uri="{BB962C8B-B14F-4D97-AF65-F5344CB8AC3E}">
        <p14:creationId xmlns:p14="http://schemas.microsoft.com/office/powerpoint/2010/main" val="2589798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346" y="3506577"/>
            <a:ext cx="4492478" cy="2936700"/>
          </a:xfrm>
          <a:prstGeom prst="rect">
            <a:avLst/>
          </a:prstGeom>
        </p:spPr>
      </p:pic>
      <p:sp>
        <p:nvSpPr>
          <p:cNvPr id="2" name="Title 1"/>
          <p:cNvSpPr>
            <a:spLocks noGrp="1"/>
          </p:cNvSpPr>
          <p:nvPr>
            <p:ph type="title"/>
          </p:nvPr>
        </p:nvSpPr>
        <p:spPr/>
        <p:txBody>
          <a:bodyPr/>
          <a:lstStyle/>
          <a:p>
            <a:r>
              <a:rPr lang="en-US"/>
              <a:t>Gravitational Potential Energy</a:t>
            </a:r>
            <a:endParaRPr lang="en-US" dirty="0"/>
          </a:p>
        </p:txBody>
      </p:sp>
      <p:sp>
        <p:nvSpPr>
          <p:cNvPr id="3" name="Content Placeholder 2"/>
          <p:cNvSpPr>
            <a:spLocks noGrp="1"/>
          </p:cNvSpPr>
          <p:nvPr>
            <p:ph idx="1"/>
          </p:nvPr>
        </p:nvSpPr>
        <p:spPr>
          <a:xfrm>
            <a:off x="116586" y="2548647"/>
            <a:ext cx="8807958" cy="3852153"/>
          </a:xfrm>
        </p:spPr>
        <p:txBody>
          <a:bodyPr/>
          <a:lstStyle/>
          <a:p>
            <a:r>
              <a:rPr lang="en-US" sz="2400" dirty="0"/>
              <a:t>We can choose the reference level where gravitational potential energy </a:t>
            </a:r>
            <a:r>
              <a:rPr lang="en-US" sz="2400" i="1" dirty="0" err="1">
                <a:latin typeface="Times New Roman" panose="02020603050405020304" pitchFamily="18" charset="0"/>
                <a:cs typeface="Times New Roman" panose="02020603050405020304" pitchFamily="18" charset="0"/>
              </a:rPr>
              <a:t>U</a:t>
            </a:r>
            <a:r>
              <a:rPr lang="en-US" sz="2400" baseline="-25000" dirty="0" err="1">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 0</a:t>
            </a:r>
            <a:r>
              <a:rPr lang="en-US" sz="2400" dirty="0"/>
              <a:t> since only changes in </a:t>
            </a:r>
            <a:r>
              <a:rPr lang="en-US" sz="2400" i="1" dirty="0" err="1">
                <a:latin typeface="Times New Roman" panose="02020603050405020304" pitchFamily="18" charset="0"/>
                <a:cs typeface="Times New Roman" panose="02020603050405020304" pitchFamily="18" charset="0"/>
              </a:rPr>
              <a:t>U</a:t>
            </a:r>
            <a:r>
              <a:rPr lang="en-US" sz="2400" baseline="-25000" dirty="0" err="1">
                <a:latin typeface="Times New Roman" panose="02020603050405020304" pitchFamily="18" charset="0"/>
                <a:cs typeface="Times New Roman" panose="02020603050405020304" pitchFamily="18" charset="0"/>
              </a:rPr>
              <a:t>g</a:t>
            </a:r>
            <a:r>
              <a:rPr lang="en-US" sz="2400" dirty="0"/>
              <a:t> matter.</a:t>
            </a:r>
          </a:p>
          <a:p>
            <a:r>
              <a:rPr lang="en-US" sz="2400" dirty="0"/>
              <a:t>Because gravity is a conservative force, </a:t>
            </a:r>
            <a:br>
              <a:rPr lang="en-US" sz="2400" dirty="0"/>
            </a:br>
            <a:r>
              <a:rPr lang="en-US" sz="2400" dirty="0"/>
              <a:t>gravitational potential energy depends </a:t>
            </a:r>
            <a:br>
              <a:rPr lang="en-US" sz="2400" dirty="0"/>
            </a:br>
            <a:r>
              <a:rPr lang="en-US" sz="2400" dirty="0"/>
              <a:t>only on the height of an object and </a:t>
            </a:r>
            <a:br>
              <a:rPr lang="en-US" sz="2400" dirty="0"/>
            </a:br>
            <a:r>
              <a:rPr lang="en-US" sz="2400" dirty="0"/>
              <a:t>not on the path the object took to get </a:t>
            </a:r>
            <a:br>
              <a:rPr lang="en-US" sz="2400" dirty="0"/>
            </a:br>
            <a:r>
              <a:rPr lang="en-US" sz="2400" dirty="0"/>
              <a:t>to that height.</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211" r="12791" b="10612"/>
          <a:stretch/>
        </p:blipFill>
        <p:spPr>
          <a:xfrm>
            <a:off x="939800" y="959708"/>
            <a:ext cx="7264400" cy="1394968"/>
          </a:xfrm>
          <a:prstGeom prst="rect">
            <a:avLst/>
          </a:prstGeom>
        </p:spPr>
      </p:pic>
    </p:spTree>
    <p:extLst>
      <p:ext uri="{BB962C8B-B14F-4D97-AF65-F5344CB8AC3E}">
        <p14:creationId xmlns:p14="http://schemas.microsoft.com/office/powerpoint/2010/main" val="2589798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CH10_PPT_Slide_37-38"/>
          <p:cNvPicPr>
            <a:picLocks noChangeAspect="1" noChangeArrowheads="1"/>
          </p:cNvPicPr>
          <p:nvPr/>
        </p:nvPicPr>
        <p:blipFill>
          <a:blip r:embed="rId3">
            <a:extLst>
              <a:ext uri="{28A0092B-C50C-407E-A947-70E740481C1C}">
                <a14:useLocalDpi xmlns:a14="http://schemas.microsoft.com/office/drawing/2010/main" val="0"/>
              </a:ext>
            </a:extLst>
          </a:blip>
          <a:srcRect l="1875" r="1857"/>
          <a:stretch>
            <a:fillRect/>
          </a:stretch>
        </p:blipFill>
        <p:spPr bwMode="auto">
          <a:xfrm>
            <a:off x="5010150" y="2254900"/>
            <a:ext cx="375285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dirty="0" err="1"/>
              <a:t>QuickCheck</a:t>
            </a:r>
            <a:r>
              <a:rPr lang="en-US" dirty="0"/>
              <a:t> 10.13</a:t>
            </a:r>
          </a:p>
        </p:txBody>
      </p:sp>
      <p:sp>
        <p:nvSpPr>
          <p:cNvPr id="4" name="Content Placeholder 3"/>
          <p:cNvSpPr>
            <a:spLocks noGrp="1"/>
          </p:cNvSpPr>
          <p:nvPr>
            <p:ph idx="1"/>
          </p:nvPr>
        </p:nvSpPr>
        <p:spPr/>
        <p:txBody>
          <a:bodyPr/>
          <a:lstStyle/>
          <a:p>
            <a:r>
              <a:rPr lang="en-US" altLang="en-US" dirty="0"/>
              <a:t>Rank in order, from largest to smallest, the gravitational potential energies of the balls.</a:t>
            </a:r>
          </a:p>
          <a:p>
            <a:endParaRPr lang="en-US" altLang="en-US" dirty="0"/>
          </a:p>
          <a:p>
            <a:pPr marL="971550" lvl="1" indent="-514350">
              <a:buClrTx/>
              <a:buFont typeface="+mj-lt"/>
              <a:buAutoNum type="alphaUcPeriod"/>
            </a:pPr>
            <a:r>
              <a:rPr lang="en-US" altLang="en-US" dirty="0"/>
              <a:t>1 &gt; 2 = 4 &gt; 3</a:t>
            </a:r>
          </a:p>
          <a:p>
            <a:pPr marL="971550" lvl="1" indent="-514350">
              <a:buClrTx/>
              <a:buFont typeface="+mj-lt"/>
              <a:buAutoNum type="alphaUcPeriod"/>
            </a:pPr>
            <a:r>
              <a:rPr lang="en-US" altLang="en-US" dirty="0"/>
              <a:t>1 &gt; 2 &gt; 3 &gt; 4</a:t>
            </a:r>
          </a:p>
          <a:p>
            <a:pPr marL="971550" lvl="1" indent="-514350">
              <a:buClrTx/>
              <a:buFont typeface="+mj-lt"/>
              <a:buAutoNum type="alphaUcPeriod"/>
            </a:pPr>
            <a:r>
              <a:rPr lang="en-US" altLang="en-US" dirty="0"/>
              <a:t>3 &gt; 2 &gt; 4 &gt; 1</a:t>
            </a:r>
          </a:p>
          <a:p>
            <a:pPr marL="971550" lvl="1" indent="-514350">
              <a:buClrTx/>
              <a:buFont typeface="+mj-lt"/>
              <a:buAutoNum type="alphaUcPeriod"/>
            </a:pPr>
            <a:r>
              <a:rPr lang="en-US" altLang="en-US" dirty="0"/>
              <a:t>3 &gt; 2 = 4 &gt; 1 </a:t>
            </a:r>
          </a:p>
          <a:p>
            <a:pPr marL="971550" lvl="1" indent="-514350">
              <a:buClrTx/>
              <a:buFont typeface="+mj-lt"/>
              <a:buAutoNum type="alphaUcPeriod"/>
            </a:pPr>
            <a:endParaRPr lang="en-US" altLang="en-US" dirty="0"/>
          </a:p>
          <a:p>
            <a:pPr marL="971550" lvl="1" indent="-514350">
              <a:buClrTx/>
              <a:buFont typeface="+mj-lt"/>
              <a:buAutoNum type="alphaUcPeriod"/>
            </a:pPr>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Tree>
    <p:extLst>
      <p:ext uri="{BB962C8B-B14F-4D97-AF65-F5344CB8AC3E}">
        <p14:creationId xmlns:p14="http://schemas.microsoft.com/office/powerpoint/2010/main" val="99046757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CH10_PPT_Slide_37-38"/>
          <p:cNvPicPr>
            <a:picLocks noChangeAspect="1" noChangeArrowheads="1"/>
          </p:cNvPicPr>
          <p:nvPr/>
        </p:nvPicPr>
        <p:blipFill>
          <a:blip r:embed="rId4">
            <a:extLst>
              <a:ext uri="{28A0092B-C50C-407E-A947-70E740481C1C}">
                <a14:useLocalDpi xmlns:a14="http://schemas.microsoft.com/office/drawing/2010/main" val="0"/>
              </a:ext>
            </a:extLst>
          </a:blip>
          <a:srcRect l="1875" r="1857"/>
          <a:stretch>
            <a:fillRect/>
          </a:stretch>
        </p:blipFill>
        <p:spPr bwMode="auto">
          <a:xfrm>
            <a:off x="5010150" y="2254900"/>
            <a:ext cx="375285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dirty="0" err="1"/>
              <a:t>QuickCheck</a:t>
            </a:r>
            <a:r>
              <a:rPr lang="en-US" dirty="0"/>
              <a:t> 10.13</a:t>
            </a:r>
          </a:p>
        </p:txBody>
      </p:sp>
      <p:sp>
        <p:nvSpPr>
          <p:cNvPr id="4" name="Content Placeholder 3"/>
          <p:cNvSpPr>
            <a:spLocks noGrp="1"/>
          </p:cNvSpPr>
          <p:nvPr>
            <p:ph idx="1"/>
          </p:nvPr>
        </p:nvSpPr>
        <p:spPr/>
        <p:txBody>
          <a:bodyPr/>
          <a:lstStyle/>
          <a:p>
            <a:r>
              <a:rPr lang="en-US" altLang="en-US" dirty="0"/>
              <a:t>Rank in order, from largest to smallest, the gravitational potential energies of the balls.</a:t>
            </a:r>
          </a:p>
          <a:p>
            <a:endParaRPr lang="en-US" altLang="en-US" dirty="0"/>
          </a:p>
          <a:p>
            <a:pPr marL="971550" lvl="1" indent="-514350">
              <a:buClrTx/>
              <a:buFont typeface="+mj-lt"/>
              <a:buAutoNum type="alphaUcPeriod"/>
            </a:pPr>
            <a:r>
              <a:rPr lang="en-US" altLang="en-US" dirty="0"/>
              <a:t>1 &gt; 2 = 4 &gt; 3</a:t>
            </a:r>
          </a:p>
          <a:p>
            <a:pPr marL="971550" lvl="1" indent="-514350">
              <a:buClrTx/>
              <a:buFont typeface="+mj-lt"/>
              <a:buAutoNum type="alphaUcPeriod"/>
            </a:pPr>
            <a:r>
              <a:rPr lang="en-US" altLang="en-US" dirty="0"/>
              <a:t>1 &gt; 2 &gt; 3 &gt; 4</a:t>
            </a:r>
          </a:p>
          <a:p>
            <a:pPr marL="971550" lvl="1" indent="-514350">
              <a:buClrTx/>
              <a:buFont typeface="+mj-lt"/>
              <a:buAutoNum type="alphaUcPeriod"/>
            </a:pPr>
            <a:r>
              <a:rPr lang="en-US" altLang="en-US" dirty="0"/>
              <a:t>3 &gt; 2 &gt; 4 &gt; 1</a:t>
            </a:r>
          </a:p>
          <a:p>
            <a:pPr marL="971550" lvl="1" indent="-514350">
              <a:buClrTx/>
              <a:buFont typeface="+mj-lt"/>
              <a:buAutoNum type="alphaUcPeriod"/>
            </a:pPr>
            <a:r>
              <a:rPr lang="en-US" altLang="en-US" dirty="0">
                <a:solidFill>
                  <a:srgbClr val="FF0000"/>
                </a:solidFill>
              </a:rPr>
              <a:t>3 &gt; 2 = 4 &gt; 1 </a:t>
            </a:r>
          </a:p>
          <a:p>
            <a:pPr marL="971550" lvl="1" indent="-514350">
              <a:buClrTx/>
              <a:buFont typeface="+mj-lt"/>
              <a:buAutoNum type="alphaUcPeriod"/>
            </a:pPr>
            <a:endParaRPr lang="en-US" altLang="en-US" dirty="0"/>
          </a:p>
          <a:p>
            <a:pPr marL="971550" lvl="1" indent="-514350">
              <a:buClrTx/>
              <a:buFont typeface="+mj-lt"/>
              <a:buAutoNum type="alphaUcPeriod"/>
            </a:pPr>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aphicFrame>
        <p:nvGraphicFramePr>
          <p:cNvPr id="6" name="Google Shape;670;p59">
            <a:extLst>
              <a:ext uri="{FF2B5EF4-FFF2-40B4-BE49-F238E27FC236}">
                <a16:creationId xmlns:a16="http://schemas.microsoft.com/office/drawing/2014/main" id="{D657D9A7-EED9-4ED3-B692-5F35F963E218}"/>
              </a:ext>
            </a:extLst>
          </p:cNvPr>
          <p:cNvGraphicFramePr/>
          <p:nvPr>
            <p:extLst>
              <p:ext uri="{D42A27DB-BD31-4B8C-83A1-F6EECF244321}">
                <p14:modId xmlns:p14="http://schemas.microsoft.com/office/powerpoint/2010/main" val="4121589039"/>
              </p:ext>
            </p:extLst>
          </p:nvPr>
        </p:nvGraphicFramePr>
        <p:xfrm>
          <a:off x="238758" y="3771314"/>
          <a:ext cx="361950" cy="333375"/>
        </p:xfrm>
        <a:graphic>
          <a:graphicData uri="http://schemas.openxmlformats.org/presentationml/2006/ole">
            <mc:AlternateContent xmlns:mc="http://schemas.openxmlformats.org/markup-compatibility/2006">
              <mc:Choice xmlns:v="urn:schemas-microsoft-com:vml" Requires="v">
                <p:oleObj spid="_x0000_s54275" r:id="rId5" imgW="361950" imgH="333375" progId="MSPhotoEd.3">
                  <p:embed/>
                </p:oleObj>
              </mc:Choice>
              <mc:Fallback>
                <p:oleObj r:id="rId5" imgW="361950" imgH="333375" progId="MSPhotoEd.3">
                  <p:embed/>
                  <p:pic>
                    <p:nvPicPr>
                      <p:cNvPr id="5" name="Google Shape;670;p59">
                        <a:extLst>
                          <a:ext uri="{FF2B5EF4-FFF2-40B4-BE49-F238E27FC236}">
                            <a16:creationId xmlns:a16="http://schemas.microsoft.com/office/drawing/2014/main" id="{DDB30C31-F9AD-496C-A582-4598A9EF4E4B}"/>
                          </a:ext>
                        </a:extLst>
                      </p:cNvPr>
                      <p:cNvPicPr preferRelativeResize="0"/>
                      <p:nvPr/>
                    </p:nvPicPr>
                    <p:blipFill rotWithShape="1">
                      <a:blip r:embed="rId6">
                        <a:alphaModFix/>
                      </a:blip>
                      <a:srcRect/>
                      <a:stretch/>
                    </p:blipFill>
                    <p:spPr>
                      <a:xfrm>
                        <a:off x="238758" y="3771314"/>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29013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10" descr="CH10_PPT_Slide_48-49"/>
          <p:cNvPicPr>
            <a:picLocks noChangeAspect="1" noChangeArrowheads="1"/>
          </p:cNvPicPr>
          <p:nvPr/>
        </p:nvPicPr>
        <p:blipFill>
          <a:blip r:embed="rId3">
            <a:extLst>
              <a:ext uri="{28A0092B-C50C-407E-A947-70E740481C1C}">
                <a14:useLocalDpi xmlns:a14="http://schemas.microsoft.com/office/drawing/2010/main" val="0"/>
              </a:ext>
            </a:extLst>
          </a:blip>
          <a:srcRect t="34956" b="36115"/>
          <a:stretch>
            <a:fillRect/>
          </a:stretch>
        </p:blipFill>
        <p:spPr bwMode="auto">
          <a:xfrm>
            <a:off x="4581144" y="2416271"/>
            <a:ext cx="43434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dirty="0" err="1"/>
              <a:t>QuickCheck</a:t>
            </a:r>
            <a:r>
              <a:rPr lang="en-US" dirty="0"/>
              <a:t> 10.14</a:t>
            </a:r>
          </a:p>
        </p:txBody>
      </p:sp>
      <p:sp>
        <p:nvSpPr>
          <p:cNvPr id="4" name="Content Placeholder 3"/>
          <p:cNvSpPr>
            <a:spLocks noGrp="1"/>
          </p:cNvSpPr>
          <p:nvPr>
            <p:ph idx="1"/>
          </p:nvPr>
        </p:nvSpPr>
        <p:spPr/>
        <p:txBody>
          <a:bodyPr/>
          <a:lstStyle/>
          <a:p>
            <a:r>
              <a:rPr lang="en-US" altLang="en-US" dirty="0"/>
              <a:t>Starting from rest, a marble first rolls down a steeper hill, then down a less steep hill of the same height. For which is it going faster at the bottom?</a:t>
            </a:r>
          </a:p>
          <a:p>
            <a:endParaRPr lang="en-US" altLang="en-US" dirty="0"/>
          </a:p>
          <a:p>
            <a:endParaRPr lang="en-US" altLang="en-US" dirty="0"/>
          </a:p>
          <a:p>
            <a:pPr marL="971550" lvl="1" indent="-514350">
              <a:buClrTx/>
              <a:buFont typeface="+mj-lt"/>
              <a:buAutoNum type="alphaUcPeriod"/>
            </a:pPr>
            <a:r>
              <a:rPr lang="en-US" altLang="en-US" dirty="0"/>
              <a:t>Faster at the bottom of the steeper hill.</a:t>
            </a:r>
          </a:p>
          <a:p>
            <a:pPr marL="971550" lvl="1" indent="-514350">
              <a:buClrTx/>
              <a:buFont typeface="+mj-lt"/>
              <a:buAutoNum type="alphaUcPeriod"/>
            </a:pPr>
            <a:r>
              <a:rPr lang="en-US" altLang="en-US" dirty="0"/>
              <a:t>Faster at the bottom of the less steep hill.</a:t>
            </a:r>
          </a:p>
          <a:p>
            <a:pPr marL="971550" lvl="1" indent="-514350">
              <a:buClrTx/>
              <a:buFont typeface="+mj-lt"/>
              <a:buAutoNum type="alphaUcPeriod"/>
            </a:pPr>
            <a:r>
              <a:rPr lang="en-US" altLang="en-US" dirty="0"/>
              <a:t>Same speed at the bottom of both hills.</a:t>
            </a:r>
          </a:p>
          <a:p>
            <a:pPr marL="971550" lvl="1" indent="-514350">
              <a:buClrTx/>
              <a:buFont typeface="+mj-lt"/>
              <a:buAutoNum type="alphaUcPeriod"/>
            </a:pPr>
            <a:r>
              <a:rPr lang="en-US" altLang="en-US" dirty="0"/>
              <a:t>Can’</a:t>
            </a:r>
            <a:r>
              <a:rPr lang="en-US" altLang="ja-JP" dirty="0"/>
              <a:t>t say without knowing the mass of the marble.</a:t>
            </a:r>
          </a:p>
          <a:p>
            <a:pPr marL="971550" lvl="1" indent="-514350">
              <a:buClrTx/>
              <a:buFont typeface="+mj-lt"/>
              <a:buAutoNum type="alphaUcPeriod"/>
            </a:pPr>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Tree>
    <p:extLst>
      <p:ext uri="{BB962C8B-B14F-4D97-AF65-F5344CB8AC3E}">
        <p14:creationId xmlns:p14="http://schemas.microsoft.com/office/powerpoint/2010/main" val="277708420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10" descr="CH10_PPT_Slide_48-49"/>
          <p:cNvPicPr>
            <a:picLocks noChangeAspect="1" noChangeArrowheads="1"/>
          </p:cNvPicPr>
          <p:nvPr/>
        </p:nvPicPr>
        <p:blipFill>
          <a:blip r:embed="rId4">
            <a:extLst>
              <a:ext uri="{28A0092B-C50C-407E-A947-70E740481C1C}">
                <a14:useLocalDpi xmlns:a14="http://schemas.microsoft.com/office/drawing/2010/main" val="0"/>
              </a:ext>
            </a:extLst>
          </a:blip>
          <a:srcRect t="34956" b="36115"/>
          <a:stretch>
            <a:fillRect/>
          </a:stretch>
        </p:blipFill>
        <p:spPr bwMode="auto">
          <a:xfrm>
            <a:off x="4581144" y="2416271"/>
            <a:ext cx="43434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dirty="0" err="1"/>
              <a:t>QuickCheck</a:t>
            </a:r>
            <a:r>
              <a:rPr lang="en-US" dirty="0"/>
              <a:t> 10.14</a:t>
            </a:r>
          </a:p>
        </p:txBody>
      </p:sp>
      <p:sp>
        <p:nvSpPr>
          <p:cNvPr id="4" name="Content Placeholder 3"/>
          <p:cNvSpPr>
            <a:spLocks noGrp="1"/>
          </p:cNvSpPr>
          <p:nvPr>
            <p:ph idx="1"/>
          </p:nvPr>
        </p:nvSpPr>
        <p:spPr/>
        <p:txBody>
          <a:bodyPr/>
          <a:lstStyle/>
          <a:p>
            <a:r>
              <a:rPr lang="en-US" altLang="en-US" dirty="0"/>
              <a:t>Starting from rest, a marble first rolls down a steeper hill, then down a less steep hill of the same height. For which is it going faster at the bottom?</a:t>
            </a:r>
          </a:p>
          <a:p>
            <a:endParaRPr lang="en-US" altLang="en-US" dirty="0"/>
          </a:p>
          <a:p>
            <a:endParaRPr lang="en-US" altLang="en-US" dirty="0"/>
          </a:p>
          <a:p>
            <a:pPr marL="971550" lvl="1" indent="-514350">
              <a:buClrTx/>
              <a:buFont typeface="+mj-lt"/>
              <a:buAutoNum type="alphaUcPeriod"/>
            </a:pPr>
            <a:r>
              <a:rPr lang="en-US" altLang="en-US" dirty="0"/>
              <a:t>Faster at the bottom of the steeper hill.</a:t>
            </a:r>
          </a:p>
          <a:p>
            <a:pPr marL="971550" lvl="1" indent="-514350">
              <a:buClrTx/>
              <a:buFont typeface="+mj-lt"/>
              <a:buAutoNum type="alphaUcPeriod"/>
            </a:pPr>
            <a:r>
              <a:rPr lang="en-US" altLang="en-US" dirty="0"/>
              <a:t>Faster at the bottom of the less steep hill.</a:t>
            </a:r>
          </a:p>
          <a:p>
            <a:pPr marL="971550" lvl="1" indent="-514350">
              <a:buClrTx/>
              <a:buFont typeface="+mj-lt"/>
              <a:buAutoNum type="alphaUcPeriod"/>
            </a:pPr>
            <a:r>
              <a:rPr lang="en-US" altLang="en-US" dirty="0">
                <a:solidFill>
                  <a:srgbClr val="FF0000"/>
                </a:solidFill>
              </a:rPr>
              <a:t>Same speed at the bottom of both hills.</a:t>
            </a:r>
          </a:p>
          <a:p>
            <a:pPr marL="971550" lvl="1" indent="-514350">
              <a:buClrTx/>
              <a:buFont typeface="+mj-lt"/>
              <a:buAutoNum type="alphaUcPeriod"/>
            </a:pPr>
            <a:r>
              <a:rPr lang="en-US" altLang="en-US" dirty="0"/>
              <a:t>Can’</a:t>
            </a:r>
            <a:r>
              <a:rPr lang="en-US" altLang="ja-JP" dirty="0"/>
              <a:t>t say without knowing the mass of the marble.</a:t>
            </a:r>
          </a:p>
          <a:p>
            <a:pPr marL="971550" lvl="1" indent="-514350">
              <a:buClrTx/>
              <a:buFont typeface="+mj-lt"/>
              <a:buAutoNum type="alphaUcPeriod"/>
            </a:pPr>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aphicFrame>
        <p:nvGraphicFramePr>
          <p:cNvPr id="6" name="Google Shape;670;p59">
            <a:extLst>
              <a:ext uri="{FF2B5EF4-FFF2-40B4-BE49-F238E27FC236}">
                <a16:creationId xmlns:a16="http://schemas.microsoft.com/office/drawing/2014/main" id="{F0648228-D781-441F-B993-063BC896462D}"/>
              </a:ext>
            </a:extLst>
          </p:cNvPr>
          <p:cNvGraphicFramePr/>
          <p:nvPr>
            <p:extLst>
              <p:ext uri="{D42A27DB-BD31-4B8C-83A1-F6EECF244321}">
                <p14:modId xmlns:p14="http://schemas.microsoft.com/office/powerpoint/2010/main" val="3109747936"/>
              </p:ext>
            </p:extLst>
          </p:nvPr>
        </p:nvGraphicFramePr>
        <p:xfrm>
          <a:off x="238758" y="4384761"/>
          <a:ext cx="361950" cy="333375"/>
        </p:xfrm>
        <a:graphic>
          <a:graphicData uri="http://schemas.openxmlformats.org/presentationml/2006/ole">
            <mc:AlternateContent xmlns:mc="http://schemas.openxmlformats.org/markup-compatibility/2006">
              <mc:Choice xmlns:v="urn:schemas-microsoft-com:vml" Requires="v">
                <p:oleObj spid="_x0000_s55299" r:id="rId5" imgW="361950" imgH="333375" progId="MSPhotoEd.3">
                  <p:embed/>
                </p:oleObj>
              </mc:Choice>
              <mc:Fallback>
                <p:oleObj r:id="rId5" imgW="361950" imgH="333375" progId="MSPhotoEd.3">
                  <p:embed/>
                  <p:pic>
                    <p:nvPicPr>
                      <p:cNvPr id="5" name="Google Shape;670;p59">
                        <a:extLst>
                          <a:ext uri="{FF2B5EF4-FFF2-40B4-BE49-F238E27FC236}">
                            <a16:creationId xmlns:a16="http://schemas.microsoft.com/office/drawing/2014/main" id="{DDB30C31-F9AD-496C-A582-4598A9EF4E4B}"/>
                          </a:ext>
                        </a:extLst>
                      </p:cNvPr>
                      <p:cNvPicPr preferRelativeResize="0"/>
                      <p:nvPr/>
                    </p:nvPicPr>
                    <p:blipFill rotWithShape="1">
                      <a:blip r:embed="rId6">
                        <a:alphaModFix/>
                      </a:blip>
                      <a:srcRect/>
                      <a:stretch/>
                    </p:blipFill>
                    <p:spPr>
                      <a:xfrm>
                        <a:off x="238758" y="4384761"/>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00872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Energy</a:t>
            </a:r>
          </a:p>
        </p:txBody>
      </p:sp>
      <p:sp>
        <p:nvSpPr>
          <p:cNvPr id="3" name="Content Placeholder 2"/>
          <p:cNvSpPr>
            <a:spLocks noGrp="1"/>
          </p:cNvSpPr>
          <p:nvPr>
            <p:ph idx="1"/>
          </p:nvPr>
        </p:nvSpPr>
        <p:spPr/>
        <p:txBody>
          <a:bodyPr/>
          <a:lstStyle/>
          <a:p>
            <a:pPr marL="0" indent="0">
              <a:lnSpc>
                <a:spcPct val="100000"/>
              </a:lnSpc>
              <a:buNone/>
            </a:pPr>
            <a:r>
              <a:rPr lang="en-US" dirty="0"/>
              <a:t>Some important forms of energy are</a:t>
            </a:r>
          </a:p>
          <a:p>
            <a:pPr lvl="1">
              <a:lnSpc>
                <a:spcPct val="100000"/>
              </a:lnSpc>
            </a:pPr>
            <a:r>
              <a:rPr lang="en-US" i="1" dirty="0"/>
              <a:t>Kinetic energy </a:t>
            </a:r>
            <a:r>
              <a:rPr lang="en-US" i="1" dirty="0">
                <a:latin typeface="Times New Roman" panose="02020603050405020304" pitchFamily="18" charset="0"/>
                <a:cs typeface="Times New Roman" panose="02020603050405020304" pitchFamily="18" charset="0"/>
              </a:rPr>
              <a:t>K</a:t>
            </a:r>
            <a:r>
              <a:rPr lang="en-US" dirty="0"/>
              <a:t>: energy of motion.</a:t>
            </a:r>
          </a:p>
          <a:p>
            <a:pPr lvl="1">
              <a:lnSpc>
                <a:spcPct val="100000"/>
              </a:lnSpc>
            </a:pPr>
            <a:r>
              <a:rPr lang="en-US" i="1" dirty="0"/>
              <a:t>Gravitational potential energy </a:t>
            </a:r>
            <a:r>
              <a:rPr lang="en-US" i="1" dirty="0" err="1">
                <a:latin typeface="Times New Roman" panose="02020603050405020304" pitchFamily="18" charset="0"/>
                <a:cs typeface="Times New Roman" panose="02020603050405020304" pitchFamily="18" charset="0"/>
              </a:rPr>
              <a:t>U</a:t>
            </a:r>
            <a:r>
              <a:rPr lang="en-US" baseline="-25000" dirty="0" err="1">
                <a:latin typeface="Times New Roman" panose="02020603050405020304" pitchFamily="18" charset="0"/>
                <a:cs typeface="Times New Roman" panose="02020603050405020304" pitchFamily="18" charset="0"/>
              </a:rPr>
              <a:t>g</a:t>
            </a:r>
            <a:r>
              <a:rPr lang="en-US" dirty="0"/>
              <a:t>: stored energy associated with an object’s height above the ground.</a:t>
            </a:r>
          </a:p>
          <a:p>
            <a:pPr lvl="1">
              <a:lnSpc>
                <a:spcPct val="100000"/>
              </a:lnSpc>
            </a:pPr>
            <a:r>
              <a:rPr lang="en-US" i="1" dirty="0"/>
              <a:t>Elastic or spring potential energy</a:t>
            </a:r>
            <a:r>
              <a:rPr lang="en-US" b="1" dirty="0"/>
              <a:t> </a:t>
            </a:r>
            <a:r>
              <a:rPr lang="en-US" i="1" dirty="0">
                <a:latin typeface="Times New Roman" panose="02020603050405020304" pitchFamily="18" charset="0"/>
                <a:cs typeface="Times New Roman" panose="02020603050405020304" pitchFamily="18" charset="0"/>
              </a:rPr>
              <a:t>U</a:t>
            </a:r>
            <a:r>
              <a:rPr lang="en-US" baseline="-25000" dirty="0">
                <a:latin typeface="Times New Roman" panose="02020603050405020304" pitchFamily="18" charset="0"/>
                <a:cs typeface="Times New Roman" panose="02020603050405020304" pitchFamily="18" charset="0"/>
              </a:rPr>
              <a:t>s</a:t>
            </a:r>
            <a:r>
              <a:rPr lang="en-US" dirty="0"/>
              <a:t>: energy stored when a spring or other elastic object is stretched or compressed.</a:t>
            </a:r>
          </a:p>
          <a:p>
            <a:pPr lvl="1">
              <a:lnSpc>
                <a:spcPct val="100000"/>
              </a:lnSpc>
            </a:pPr>
            <a:r>
              <a:rPr lang="en-US" i="1" dirty="0"/>
              <a:t>Thermal energy </a:t>
            </a:r>
            <a:r>
              <a:rPr lang="en-US" i="1" dirty="0">
                <a:latin typeface="Times New Roman" panose="02020603050405020304" pitchFamily="18" charset="0"/>
                <a:cs typeface="Times New Roman" panose="02020603050405020304" pitchFamily="18" charset="0"/>
              </a:rPr>
              <a:t>E</a:t>
            </a:r>
            <a:r>
              <a:rPr lang="en-US" baseline="-25000" dirty="0">
                <a:latin typeface="Times New Roman" panose="02020603050405020304" pitchFamily="18" charset="0"/>
                <a:cs typeface="Times New Roman" panose="02020603050405020304" pitchFamily="18" charset="0"/>
              </a:rPr>
              <a:t>th</a:t>
            </a:r>
            <a:r>
              <a:rPr lang="en-US" dirty="0"/>
              <a:t>: the sum of the kinetic and potential energies of all the molecules in an object.</a:t>
            </a:r>
          </a:p>
          <a:p>
            <a:pPr lvl="1">
              <a:lnSpc>
                <a:spcPct val="100000"/>
              </a:lnSpc>
            </a:pPr>
            <a:r>
              <a:rPr lang="en-US" i="1" dirty="0"/>
              <a:t>Chemical energy </a:t>
            </a:r>
            <a:r>
              <a:rPr lang="en-US" i="1" dirty="0" err="1">
                <a:latin typeface="Times New Roman" panose="02020603050405020304" pitchFamily="18" charset="0"/>
                <a:cs typeface="Times New Roman" panose="02020603050405020304" pitchFamily="18" charset="0"/>
              </a:rPr>
              <a:t>E</a:t>
            </a:r>
            <a:r>
              <a:rPr lang="en-US" baseline="-25000" dirty="0" err="1">
                <a:latin typeface="Times New Roman" panose="02020603050405020304" pitchFamily="18" charset="0"/>
                <a:cs typeface="Times New Roman" panose="02020603050405020304" pitchFamily="18" charset="0"/>
              </a:rPr>
              <a:t>chem</a:t>
            </a:r>
            <a:r>
              <a:rPr lang="en-US" dirty="0"/>
              <a:t>: energy stored in the bonds between molecules or atoms.</a:t>
            </a:r>
          </a:p>
          <a:p>
            <a:pPr lvl="1">
              <a:lnSpc>
                <a:spcPct val="100000"/>
              </a:lnSpc>
            </a:pPr>
            <a:r>
              <a:rPr lang="en-US" i="1" dirty="0"/>
              <a:t>Nuclear energy </a:t>
            </a:r>
            <a:r>
              <a:rPr lang="en-US" i="1" dirty="0" err="1">
                <a:latin typeface="Times New Roman" panose="02020603050405020304" pitchFamily="18" charset="0"/>
                <a:cs typeface="Times New Roman" panose="02020603050405020304" pitchFamily="18" charset="0"/>
              </a:rPr>
              <a:t>E</a:t>
            </a:r>
            <a:r>
              <a:rPr lang="en-US" baseline="-25000" dirty="0" err="1">
                <a:latin typeface="Times New Roman" panose="02020603050405020304" pitchFamily="18" charset="0"/>
                <a:cs typeface="Times New Roman" panose="02020603050405020304" pitchFamily="18" charset="0"/>
              </a:rPr>
              <a:t>nuclear</a:t>
            </a:r>
            <a:r>
              <a:rPr lang="en-US" dirty="0"/>
              <a:t>: energy stored in the mass of the nucleus of an atom.</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622092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7" descr="CH10_PPT_Slide_50-51"/>
          <p:cNvPicPr>
            <a:picLocks noChangeAspect="1" noChangeArrowheads="1"/>
          </p:cNvPicPr>
          <p:nvPr/>
        </p:nvPicPr>
        <p:blipFill>
          <a:blip r:embed="rId3">
            <a:extLst>
              <a:ext uri="{28A0092B-C50C-407E-A947-70E740481C1C}">
                <a14:useLocalDpi xmlns:a14="http://schemas.microsoft.com/office/drawing/2010/main" val="0"/>
              </a:ext>
            </a:extLst>
          </a:blip>
          <a:srcRect t="23384" b="24542"/>
          <a:stretch>
            <a:fillRect/>
          </a:stretch>
        </p:blipFill>
        <p:spPr bwMode="auto">
          <a:xfrm>
            <a:off x="4422775" y="2987940"/>
            <a:ext cx="4492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t>QuickCheck 10.15</a:t>
            </a:r>
            <a:endParaRPr lang="en-US" dirty="0"/>
          </a:p>
        </p:txBody>
      </p:sp>
      <p:sp>
        <p:nvSpPr>
          <p:cNvPr id="4" name="Content Placeholder 3"/>
          <p:cNvSpPr>
            <a:spLocks noGrp="1"/>
          </p:cNvSpPr>
          <p:nvPr>
            <p:ph idx="1"/>
          </p:nvPr>
        </p:nvSpPr>
        <p:spPr/>
        <p:txBody>
          <a:bodyPr/>
          <a:lstStyle/>
          <a:p>
            <a:r>
              <a:rPr lang="en-US" altLang="en-US" dirty="0"/>
              <a:t>A small child slides down the four frictionless slides A–D. Rank in order, from largest to smallest, her speeds at the bottom.</a:t>
            </a:r>
          </a:p>
          <a:p>
            <a:endParaRPr lang="en-US" altLang="en-US" dirty="0"/>
          </a:p>
          <a:p>
            <a:pPr marL="971550" lvl="1" indent="-514350">
              <a:buClrTx/>
              <a:buFont typeface="+mj-lt"/>
              <a:buAutoNum type="alphaUcPeriod"/>
            </a:pPr>
            <a:r>
              <a:rPr lang="en-US" altLang="en-US" dirty="0"/>
              <a:t> </a:t>
            </a:r>
            <a:r>
              <a:rPr lang="en-US" altLang="en-US" i="1" dirty="0" err="1"/>
              <a:t>v</a:t>
            </a:r>
            <a:r>
              <a:rPr lang="en-US" altLang="en-US" baseline="-25000" dirty="0" err="1"/>
              <a:t>D</a:t>
            </a:r>
            <a:r>
              <a:rPr lang="en-US" altLang="en-US" dirty="0"/>
              <a:t> &gt; </a:t>
            </a:r>
            <a:r>
              <a:rPr lang="en-US" altLang="en-US" i="1" dirty="0" err="1"/>
              <a:t>v</a:t>
            </a:r>
            <a:r>
              <a:rPr lang="en-US" altLang="en-US" baseline="-25000" dirty="0" err="1"/>
              <a:t>A</a:t>
            </a:r>
            <a:r>
              <a:rPr lang="en-US" altLang="en-US" dirty="0"/>
              <a:t> &gt; </a:t>
            </a:r>
            <a:r>
              <a:rPr lang="en-US" altLang="en-US" i="1" dirty="0" err="1"/>
              <a:t>v</a:t>
            </a:r>
            <a:r>
              <a:rPr lang="en-US" altLang="en-US" baseline="-25000" dirty="0" err="1"/>
              <a:t>B</a:t>
            </a:r>
            <a:r>
              <a:rPr lang="en-US" altLang="en-US" dirty="0"/>
              <a:t> &gt; </a:t>
            </a:r>
            <a:r>
              <a:rPr lang="en-US" altLang="en-US" i="1" dirty="0" err="1"/>
              <a:t>v</a:t>
            </a:r>
            <a:r>
              <a:rPr lang="en-US" altLang="en-US" baseline="-25000" dirty="0" err="1"/>
              <a:t>C</a:t>
            </a:r>
            <a:endParaRPr lang="en-US" altLang="en-US" baseline="-25000" dirty="0"/>
          </a:p>
          <a:p>
            <a:pPr marL="971550" lvl="1" indent="-514350">
              <a:buClrTx/>
              <a:buFont typeface="+mj-lt"/>
              <a:buAutoNum type="alphaUcPeriod"/>
            </a:pPr>
            <a:r>
              <a:rPr lang="en-US" altLang="en-US" dirty="0"/>
              <a:t> </a:t>
            </a:r>
            <a:r>
              <a:rPr lang="en-US" altLang="en-US" i="1" dirty="0" err="1"/>
              <a:t>v</a:t>
            </a:r>
            <a:r>
              <a:rPr lang="en-US" altLang="en-US" baseline="-25000" dirty="0" err="1"/>
              <a:t>D</a:t>
            </a:r>
            <a:r>
              <a:rPr lang="en-US" altLang="en-US" dirty="0"/>
              <a:t> &gt; </a:t>
            </a:r>
            <a:r>
              <a:rPr lang="en-US" altLang="en-US" i="1" dirty="0" err="1"/>
              <a:t>v</a:t>
            </a:r>
            <a:r>
              <a:rPr lang="en-US" altLang="en-US" baseline="-25000" dirty="0" err="1"/>
              <a:t>A</a:t>
            </a:r>
            <a:r>
              <a:rPr lang="en-US" altLang="en-US" dirty="0"/>
              <a:t> = </a:t>
            </a:r>
            <a:r>
              <a:rPr lang="en-US" altLang="en-US" i="1" dirty="0" err="1"/>
              <a:t>v</a:t>
            </a:r>
            <a:r>
              <a:rPr lang="en-US" altLang="en-US" baseline="-25000" dirty="0" err="1"/>
              <a:t>B</a:t>
            </a:r>
            <a:r>
              <a:rPr lang="en-US" altLang="en-US" dirty="0"/>
              <a:t> &gt; </a:t>
            </a:r>
            <a:r>
              <a:rPr lang="en-US" altLang="en-US" i="1" dirty="0" err="1"/>
              <a:t>v</a:t>
            </a:r>
            <a:r>
              <a:rPr lang="en-US" altLang="en-US" baseline="-25000" dirty="0" err="1"/>
              <a:t>C</a:t>
            </a:r>
            <a:endParaRPr lang="en-US" altLang="en-US" dirty="0"/>
          </a:p>
          <a:p>
            <a:pPr marL="971550" lvl="1" indent="-514350">
              <a:buClrTx/>
              <a:buFont typeface="+mj-lt"/>
              <a:buAutoNum type="alphaUcPeriod"/>
            </a:pPr>
            <a:r>
              <a:rPr lang="en-US" altLang="en-US" dirty="0"/>
              <a:t> </a:t>
            </a:r>
            <a:r>
              <a:rPr lang="en-US" altLang="en-US" i="1" dirty="0" err="1"/>
              <a:t>v</a:t>
            </a:r>
            <a:r>
              <a:rPr lang="en-US" altLang="en-US" baseline="-25000" dirty="0" err="1"/>
              <a:t>C</a:t>
            </a:r>
            <a:r>
              <a:rPr lang="en-US" altLang="en-US" dirty="0"/>
              <a:t> &gt; </a:t>
            </a:r>
            <a:r>
              <a:rPr lang="en-US" altLang="en-US" i="1" dirty="0" err="1"/>
              <a:t>v</a:t>
            </a:r>
            <a:r>
              <a:rPr lang="en-US" altLang="en-US" baseline="-25000" dirty="0" err="1"/>
              <a:t>A</a:t>
            </a:r>
            <a:r>
              <a:rPr lang="en-US" altLang="en-US" dirty="0"/>
              <a:t> &gt; </a:t>
            </a:r>
            <a:r>
              <a:rPr lang="en-US" altLang="en-US" i="1" dirty="0" err="1"/>
              <a:t>v</a:t>
            </a:r>
            <a:r>
              <a:rPr lang="en-US" altLang="en-US" baseline="-25000" dirty="0" err="1"/>
              <a:t>B</a:t>
            </a:r>
            <a:r>
              <a:rPr lang="en-US" altLang="en-US" dirty="0"/>
              <a:t> &gt; </a:t>
            </a:r>
            <a:r>
              <a:rPr lang="en-US" altLang="en-US" i="1" dirty="0" err="1"/>
              <a:t>v</a:t>
            </a:r>
            <a:r>
              <a:rPr lang="en-US" altLang="en-US" baseline="-25000" dirty="0" err="1"/>
              <a:t>D</a:t>
            </a:r>
            <a:endParaRPr lang="en-US" altLang="en-US" dirty="0"/>
          </a:p>
          <a:p>
            <a:pPr marL="971550" lvl="1" indent="-514350">
              <a:buClrTx/>
              <a:buFont typeface="+mj-lt"/>
              <a:buAutoNum type="alphaUcPeriod"/>
            </a:pPr>
            <a:r>
              <a:rPr lang="en-US" altLang="en-US" dirty="0"/>
              <a:t> </a:t>
            </a:r>
            <a:r>
              <a:rPr lang="en-US" altLang="en-US" i="1" dirty="0" err="1"/>
              <a:t>v</a:t>
            </a:r>
            <a:r>
              <a:rPr lang="en-US" altLang="en-US" baseline="-25000" dirty="0" err="1"/>
              <a:t>A</a:t>
            </a:r>
            <a:r>
              <a:rPr lang="en-US" altLang="en-US" dirty="0"/>
              <a:t> = </a:t>
            </a:r>
            <a:r>
              <a:rPr lang="en-US" altLang="en-US" i="1" dirty="0" err="1"/>
              <a:t>v</a:t>
            </a:r>
            <a:r>
              <a:rPr lang="en-US" altLang="en-US" baseline="-25000" dirty="0" err="1"/>
              <a:t>B</a:t>
            </a:r>
            <a:r>
              <a:rPr lang="en-US" altLang="en-US" dirty="0"/>
              <a:t> = </a:t>
            </a:r>
            <a:r>
              <a:rPr lang="en-US" altLang="en-US" i="1" dirty="0" err="1"/>
              <a:t>v</a:t>
            </a:r>
            <a:r>
              <a:rPr lang="en-US" altLang="en-US" baseline="-25000" dirty="0" err="1"/>
              <a:t>C</a:t>
            </a:r>
            <a:r>
              <a:rPr lang="en-US" altLang="en-US" dirty="0"/>
              <a:t> = </a:t>
            </a:r>
            <a:r>
              <a:rPr lang="en-US" altLang="en-US" i="1" dirty="0" err="1"/>
              <a:t>v</a:t>
            </a:r>
            <a:r>
              <a:rPr lang="en-US" altLang="en-US" baseline="-25000" dirty="0" err="1"/>
              <a:t>D</a:t>
            </a:r>
            <a:r>
              <a:rPr lang="en-US" altLang="en-US" dirty="0"/>
              <a:t> </a:t>
            </a:r>
          </a:p>
          <a:p>
            <a:pPr marL="971550" lvl="1" indent="-514350">
              <a:buClrTx/>
              <a:buFont typeface="+mj-lt"/>
              <a:buAutoNum type="alphaUcPeriod"/>
            </a:pPr>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Tree>
    <p:extLst>
      <p:ext uri="{BB962C8B-B14F-4D97-AF65-F5344CB8AC3E}">
        <p14:creationId xmlns:p14="http://schemas.microsoft.com/office/powerpoint/2010/main" val="241146561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7" descr="CH10_PPT_Slide_50-51"/>
          <p:cNvPicPr>
            <a:picLocks noChangeAspect="1" noChangeArrowheads="1"/>
          </p:cNvPicPr>
          <p:nvPr/>
        </p:nvPicPr>
        <p:blipFill>
          <a:blip r:embed="rId4">
            <a:extLst>
              <a:ext uri="{28A0092B-C50C-407E-A947-70E740481C1C}">
                <a14:useLocalDpi xmlns:a14="http://schemas.microsoft.com/office/drawing/2010/main" val="0"/>
              </a:ext>
            </a:extLst>
          </a:blip>
          <a:srcRect t="23384" b="24542"/>
          <a:stretch>
            <a:fillRect/>
          </a:stretch>
        </p:blipFill>
        <p:spPr bwMode="auto">
          <a:xfrm>
            <a:off x="4422775" y="2987940"/>
            <a:ext cx="4492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t>QuickCheck 10.15</a:t>
            </a:r>
            <a:endParaRPr lang="en-US" dirty="0"/>
          </a:p>
        </p:txBody>
      </p:sp>
      <p:sp>
        <p:nvSpPr>
          <p:cNvPr id="4" name="Content Placeholder 3"/>
          <p:cNvSpPr>
            <a:spLocks noGrp="1"/>
          </p:cNvSpPr>
          <p:nvPr>
            <p:ph idx="1"/>
          </p:nvPr>
        </p:nvSpPr>
        <p:spPr/>
        <p:txBody>
          <a:bodyPr/>
          <a:lstStyle/>
          <a:p>
            <a:r>
              <a:rPr lang="en-US" altLang="en-US" dirty="0"/>
              <a:t>A small child slides down the four frictionless slides A–D. Rank in order, from largest to smallest, her speeds at the bottom.</a:t>
            </a:r>
          </a:p>
          <a:p>
            <a:endParaRPr lang="en-US" altLang="en-US" dirty="0"/>
          </a:p>
          <a:p>
            <a:pPr marL="971550" lvl="1" indent="-514350">
              <a:buClrTx/>
              <a:buFont typeface="+mj-lt"/>
              <a:buAutoNum type="alphaUcPeriod"/>
            </a:pPr>
            <a:r>
              <a:rPr lang="en-US" altLang="en-US" dirty="0"/>
              <a:t> </a:t>
            </a:r>
            <a:r>
              <a:rPr lang="en-US" altLang="en-US" i="1" dirty="0" err="1"/>
              <a:t>v</a:t>
            </a:r>
            <a:r>
              <a:rPr lang="en-US" altLang="en-US" baseline="-25000" dirty="0" err="1"/>
              <a:t>D</a:t>
            </a:r>
            <a:r>
              <a:rPr lang="en-US" altLang="en-US" dirty="0"/>
              <a:t> &gt; </a:t>
            </a:r>
            <a:r>
              <a:rPr lang="en-US" altLang="en-US" i="1" dirty="0" err="1"/>
              <a:t>v</a:t>
            </a:r>
            <a:r>
              <a:rPr lang="en-US" altLang="en-US" baseline="-25000" dirty="0" err="1"/>
              <a:t>A</a:t>
            </a:r>
            <a:r>
              <a:rPr lang="en-US" altLang="en-US" dirty="0"/>
              <a:t> &gt; </a:t>
            </a:r>
            <a:r>
              <a:rPr lang="en-US" altLang="en-US" i="1" dirty="0" err="1"/>
              <a:t>v</a:t>
            </a:r>
            <a:r>
              <a:rPr lang="en-US" altLang="en-US" baseline="-25000" dirty="0" err="1"/>
              <a:t>B</a:t>
            </a:r>
            <a:r>
              <a:rPr lang="en-US" altLang="en-US" dirty="0"/>
              <a:t> &gt; </a:t>
            </a:r>
            <a:r>
              <a:rPr lang="en-US" altLang="en-US" i="1" dirty="0" err="1"/>
              <a:t>v</a:t>
            </a:r>
            <a:r>
              <a:rPr lang="en-US" altLang="en-US" baseline="-25000" dirty="0" err="1"/>
              <a:t>C</a:t>
            </a:r>
            <a:endParaRPr lang="en-US" altLang="en-US" baseline="-25000" dirty="0"/>
          </a:p>
          <a:p>
            <a:pPr marL="971550" lvl="1" indent="-514350">
              <a:buClrTx/>
              <a:buFont typeface="+mj-lt"/>
              <a:buAutoNum type="alphaUcPeriod"/>
            </a:pPr>
            <a:r>
              <a:rPr lang="en-US" altLang="en-US" dirty="0"/>
              <a:t> </a:t>
            </a:r>
            <a:r>
              <a:rPr lang="en-US" altLang="en-US" i="1" dirty="0" err="1"/>
              <a:t>v</a:t>
            </a:r>
            <a:r>
              <a:rPr lang="en-US" altLang="en-US" baseline="-25000" dirty="0" err="1"/>
              <a:t>D</a:t>
            </a:r>
            <a:r>
              <a:rPr lang="en-US" altLang="en-US" dirty="0"/>
              <a:t> &gt; </a:t>
            </a:r>
            <a:r>
              <a:rPr lang="en-US" altLang="en-US" i="1" dirty="0" err="1"/>
              <a:t>v</a:t>
            </a:r>
            <a:r>
              <a:rPr lang="en-US" altLang="en-US" baseline="-25000" dirty="0" err="1"/>
              <a:t>A</a:t>
            </a:r>
            <a:r>
              <a:rPr lang="en-US" altLang="en-US" dirty="0"/>
              <a:t> = </a:t>
            </a:r>
            <a:r>
              <a:rPr lang="en-US" altLang="en-US" i="1" dirty="0" err="1"/>
              <a:t>v</a:t>
            </a:r>
            <a:r>
              <a:rPr lang="en-US" altLang="en-US" baseline="-25000" dirty="0" err="1"/>
              <a:t>B</a:t>
            </a:r>
            <a:r>
              <a:rPr lang="en-US" altLang="en-US" dirty="0"/>
              <a:t> &gt; </a:t>
            </a:r>
            <a:r>
              <a:rPr lang="en-US" altLang="en-US" i="1" dirty="0" err="1"/>
              <a:t>v</a:t>
            </a:r>
            <a:r>
              <a:rPr lang="en-US" altLang="en-US" baseline="-25000" dirty="0" err="1"/>
              <a:t>C</a:t>
            </a:r>
            <a:endParaRPr lang="en-US" altLang="en-US" dirty="0"/>
          </a:p>
          <a:p>
            <a:pPr marL="971550" lvl="1" indent="-514350">
              <a:buClrTx/>
              <a:buFont typeface="+mj-lt"/>
              <a:buAutoNum type="alphaUcPeriod"/>
            </a:pPr>
            <a:r>
              <a:rPr lang="en-US" altLang="en-US" dirty="0"/>
              <a:t> </a:t>
            </a:r>
            <a:r>
              <a:rPr lang="en-US" altLang="en-US" i="1" dirty="0" err="1"/>
              <a:t>v</a:t>
            </a:r>
            <a:r>
              <a:rPr lang="en-US" altLang="en-US" baseline="-25000" dirty="0" err="1"/>
              <a:t>C</a:t>
            </a:r>
            <a:r>
              <a:rPr lang="en-US" altLang="en-US" dirty="0"/>
              <a:t> &gt; </a:t>
            </a:r>
            <a:r>
              <a:rPr lang="en-US" altLang="en-US" i="1" dirty="0" err="1"/>
              <a:t>v</a:t>
            </a:r>
            <a:r>
              <a:rPr lang="en-US" altLang="en-US" baseline="-25000" dirty="0" err="1"/>
              <a:t>A</a:t>
            </a:r>
            <a:r>
              <a:rPr lang="en-US" altLang="en-US" dirty="0"/>
              <a:t> &gt; </a:t>
            </a:r>
            <a:r>
              <a:rPr lang="en-US" altLang="en-US" i="1" dirty="0" err="1"/>
              <a:t>v</a:t>
            </a:r>
            <a:r>
              <a:rPr lang="en-US" altLang="en-US" baseline="-25000" dirty="0" err="1"/>
              <a:t>B</a:t>
            </a:r>
            <a:r>
              <a:rPr lang="en-US" altLang="en-US" dirty="0"/>
              <a:t> &gt; </a:t>
            </a:r>
            <a:r>
              <a:rPr lang="en-US" altLang="en-US" i="1" dirty="0" err="1"/>
              <a:t>v</a:t>
            </a:r>
            <a:r>
              <a:rPr lang="en-US" altLang="en-US" baseline="-25000" dirty="0" err="1"/>
              <a:t>D</a:t>
            </a:r>
            <a:endParaRPr lang="en-US" altLang="en-US" dirty="0"/>
          </a:p>
          <a:p>
            <a:pPr marL="971550" lvl="1" indent="-514350">
              <a:buClrTx/>
              <a:buFont typeface="+mj-lt"/>
              <a:buAutoNum type="alphaUcPeriod"/>
            </a:pPr>
            <a:r>
              <a:rPr lang="en-US" altLang="en-US" dirty="0">
                <a:solidFill>
                  <a:srgbClr val="FF0000"/>
                </a:solidFill>
              </a:rPr>
              <a:t> </a:t>
            </a:r>
            <a:r>
              <a:rPr lang="en-US" altLang="en-US" i="1" dirty="0" err="1">
                <a:solidFill>
                  <a:srgbClr val="FF0000"/>
                </a:solidFill>
              </a:rPr>
              <a:t>v</a:t>
            </a:r>
            <a:r>
              <a:rPr lang="en-US" altLang="en-US" baseline="-25000" dirty="0" err="1">
                <a:solidFill>
                  <a:srgbClr val="FF0000"/>
                </a:solidFill>
              </a:rPr>
              <a:t>A</a:t>
            </a:r>
            <a:r>
              <a:rPr lang="en-US" altLang="en-US" dirty="0">
                <a:solidFill>
                  <a:srgbClr val="FF0000"/>
                </a:solidFill>
              </a:rPr>
              <a:t> = </a:t>
            </a:r>
            <a:r>
              <a:rPr lang="en-US" altLang="en-US" i="1" dirty="0" err="1">
                <a:solidFill>
                  <a:srgbClr val="FF0000"/>
                </a:solidFill>
              </a:rPr>
              <a:t>v</a:t>
            </a:r>
            <a:r>
              <a:rPr lang="en-US" altLang="en-US" baseline="-25000" dirty="0" err="1">
                <a:solidFill>
                  <a:srgbClr val="FF0000"/>
                </a:solidFill>
              </a:rPr>
              <a:t>B</a:t>
            </a:r>
            <a:r>
              <a:rPr lang="en-US" altLang="en-US" dirty="0">
                <a:solidFill>
                  <a:srgbClr val="FF0000"/>
                </a:solidFill>
              </a:rPr>
              <a:t> = </a:t>
            </a:r>
            <a:r>
              <a:rPr lang="en-US" altLang="en-US" i="1" dirty="0" err="1">
                <a:solidFill>
                  <a:srgbClr val="FF0000"/>
                </a:solidFill>
              </a:rPr>
              <a:t>v</a:t>
            </a:r>
            <a:r>
              <a:rPr lang="en-US" altLang="en-US" baseline="-25000" dirty="0" err="1">
                <a:solidFill>
                  <a:srgbClr val="FF0000"/>
                </a:solidFill>
              </a:rPr>
              <a:t>C</a:t>
            </a:r>
            <a:r>
              <a:rPr lang="en-US" altLang="en-US" dirty="0">
                <a:solidFill>
                  <a:srgbClr val="FF0000"/>
                </a:solidFill>
              </a:rPr>
              <a:t> = </a:t>
            </a:r>
            <a:r>
              <a:rPr lang="en-US" altLang="en-US" i="1" dirty="0" err="1">
                <a:solidFill>
                  <a:srgbClr val="FF0000"/>
                </a:solidFill>
              </a:rPr>
              <a:t>v</a:t>
            </a:r>
            <a:r>
              <a:rPr lang="en-US" altLang="en-US" baseline="-25000" dirty="0" err="1">
                <a:solidFill>
                  <a:srgbClr val="FF0000"/>
                </a:solidFill>
              </a:rPr>
              <a:t>D</a:t>
            </a:r>
            <a:r>
              <a:rPr lang="en-US" altLang="en-US" dirty="0">
                <a:solidFill>
                  <a:srgbClr val="FF0000"/>
                </a:solidFill>
              </a:rPr>
              <a:t> </a:t>
            </a:r>
          </a:p>
          <a:p>
            <a:pPr marL="971550" lvl="1" indent="-514350">
              <a:buClrTx/>
              <a:buFont typeface="+mj-lt"/>
              <a:buAutoNum type="alphaUcPeriod"/>
            </a:pPr>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aphicFrame>
        <p:nvGraphicFramePr>
          <p:cNvPr id="6" name="Google Shape;670;p59">
            <a:extLst>
              <a:ext uri="{FF2B5EF4-FFF2-40B4-BE49-F238E27FC236}">
                <a16:creationId xmlns:a16="http://schemas.microsoft.com/office/drawing/2014/main" id="{56BAF01D-1CDD-4B64-BB35-ACD42E21078A}"/>
              </a:ext>
            </a:extLst>
          </p:cNvPr>
          <p:cNvGraphicFramePr/>
          <p:nvPr>
            <p:extLst>
              <p:ext uri="{D42A27DB-BD31-4B8C-83A1-F6EECF244321}">
                <p14:modId xmlns:p14="http://schemas.microsoft.com/office/powerpoint/2010/main" val="3932592094"/>
              </p:ext>
            </p:extLst>
          </p:nvPr>
        </p:nvGraphicFramePr>
        <p:xfrm>
          <a:off x="238758" y="4257443"/>
          <a:ext cx="361950" cy="333375"/>
        </p:xfrm>
        <a:graphic>
          <a:graphicData uri="http://schemas.openxmlformats.org/presentationml/2006/ole">
            <mc:AlternateContent xmlns:mc="http://schemas.openxmlformats.org/markup-compatibility/2006">
              <mc:Choice xmlns:v="urn:schemas-microsoft-com:vml" Requires="v">
                <p:oleObj spid="_x0000_s56323" r:id="rId5" imgW="361950" imgH="333375" progId="MSPhotoEd.3">
                  <p:embed/>
                </p:oleObj>
              </mc:Choice>
              <mc:Fallback>
                <p:oleObj r:id="rId5" imgW="361950" imgH="333375" progId="MSPhotoEd.3">
                  <p:embed/>
                  <p:pic>
                    <p:nvPicPr>
                      <p:cNvPr id="5" name="Google Shape;670;p59">
                        <a:extLst>
                          <a:ext uri="{FF2B5EF4-FFF2-40B4-BE49-F238E27FC236}">
                            <a16:creationId xmlns:a16="http://schemas.microsoft.com/office/drawing/2014/main" id="{DDB30C31-F9AD-496C-A582-4598A9EF4E4B}"/>
                          </a:ext>
                        </a:extLst>
                      </p:cNvPr>
                      <p:cNvPicPr preferRelativeResize="0"/>
                      <p:nvPr/>
                    </p:nvPicPr>
                    <p:blipFill rotWithShape="1">
                      <a:blip r:embed="rId6">
                        <a:alphaModFix/>
                      </a:blip>
                      <a:srcRect/>
                      <a:stretch/>
                    </p:blipFill>
                    <p:spPr>
                      <a:xfrm>
                        <a:off x="238758" y="4257443"/>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82594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10.6 Using the Law of </a:t>
            </a:r>
            <a:br>
              <a:rPr lang="en-US" dirty="0"/>
            </a:br>
            <a:r>
              <a:rPr lang="en-US" dirty="0"/>
              <a:t>Conservation of Energy</a:t>
            </a:r>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204435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the Law of Conservation of Energy</a:t>
            </a:r>
            <a:endParaRPr lang="en-US" dirty="0"/>
          </a:p>
        </p:txBody>
      </p:sp>
      <p:sp>
        <p:nvSpPr>
          <p:cNvPr id="3" name="Content Placeholder 2"/>
          <p:cNvSpPr>
            <a:spLocks noGrp="1"/>
          </p:cNvSpPr>
          <p:nvPr>
            <p:ph idx="1"/>
          </p:nvPr>
        </p:nvSpPr>
        <p:spPr/>
        <p:txBody>
          <a:bodyPr/>
          <a:lstStyle/>
          <a:p>
            <a:r>
              <a:rPr lang="en-US" dirty="0"/>
              <a:t>We can use the law of conservation of energy to develop a before-and-after perspective for energy conservation:</a:t>
            </a:r>
          </a:p>
          <a:p>
            <a:pPr marL="0" indent="0" algn="ctr">
              <a:buNone/>
            </a:pPr>
            <a:endParaRPr lang="en-US" sz="1400"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U</a:t>
            </a:r>
            <a:r>
              <a:rPr lang="en-US" baseline="-25000"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 W</a:t>
            </a:r>
            <a:endParaRPr lang="en-US" dirty="0">
              <a:latin typeface="Times New Roman" panose="02020603050405020304" pitchFamily="18" charset="0"/>
              <a:cs typeface="Times New Roman" panose="02020603050405020304" pitchFamily="18" charset="0"/>
            </a:endParaRPr>
          </a:p>
          <a:p>
            <a:pPr marL="0" indent="0" algn="ctr">
              <a:buNone/>
            </a:pPr>
            <a:r>
              <a:rPr lang="en-US" i="1"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f</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U</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aseline="-25000"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 </a:t>
            </a:r>
          </a:p>
          <a:p>
            <a:pPr marL="0" indent="0">
              <a:buNone/>
            </a:pPr>
            <a:endParaRPr lang="en-US" sz="1400" dirty="0"/>
          </a:p>
          <a:p>
            <a:r>
              <a:rPr lang="en-US" dirty="0"/>
              <a:t>In an </a:t>
            </a:r>
            <a:r>
              <a:rPr lang="en-US" b="1" dirty="0"/>
              <a:t>isolated system</a:t>
            </a:r>
            <a:r>
              <a:rPr lang="en-US" dirty="0"/>
              <a:t>, </a:t>
            </a:r>
            <a:r>
              <a:rPr lang="en-US" i="1" dirty="0">
                <a:latin typeface="Times New Roman" panose="02020603050405020304" pitchFamily="18" charset="0"/>
                <a:cs typeface="Times New Roman" panose="02020603050405020304" pitchFamily="18" charset="0"/>
              </a:rPr>
              <a:t>W </a:t>
            </a:r>
            <a:r>
              <a:rPr lang="en-US" dirty="0">
                <a:latin typeface="Times New Roman" panose="02020603050405020304" pitchFamily="18" charset="0"/>
                <a:cs typeface="Times New Roman" panose="02020603050405020304" pitchFamily="18" charset="0"/>
              </a:rPr>
              <a:t>= 0:</a:t>
            </a:r>
          </a:p>
          <a:p>
            <a:pPr marL="0" indent="0">
              <a:buNone/>
            </a:pPr>
            <a:endParaRPr lang="en-US" sz="1600" dirty="0">
              <a:latin typeface="Times New Roman" panose="02020603050405020304" pitchFamily="18" charset="0"/>
              <a:cs typeface="Times New Roman" panose="02020603050405020304" pitchFamily="18" charset="0"/>
            </a:endParaRPr>
          </a:p>
          <a:p>
            <a:pPr marL="0" indent="0" algn="ctr">
              <a:buNone/>
            </a:pPr>
            <a:r>
              <a:rPr lang="en-US" i="1"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U</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U</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aseline="-25000" dirty="0" err="1">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589798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an Isolated System</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3" name="Picture 2"/>
          <p:cNvPicPr>
            <a:picLocks noChangeAspect="1"/>
          </p:cNvPicPr>
          <p:nvPr/>
        </p:nvPicPr>
        <p:blipFill>
          <a:blip r:embed="rId2"/>
          <a:stretch>
            <a:fillRect/>
          </a:stretch>
        </p:blipFill>
        <p:spPr>
          <a:xfrm>
            <a:off x="1306287" y="1131897"/>
            <a:ext cx="6574972" cy="5083846"/>
          </a:xfrm>
          <a:prstGeom prst="rect">
            <a:avLst/>
          </a:prstGeom>
        </p:spPr>
      </p:pic>
    </p:spTree>
    <p:extLst>
      <p:ext uri="{BB962C8B-B14F-4D97-AF65-F5344CB8AC3E}">
        <p14:creationId xmlns:p14="http://schemas.microsoft.com/office/powerpoint/2010/main" val="25897985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10.11 Speed at the bottom of a water slide</a:t>
            </a:r>
          </a:p>
        </p:txBody>
      </p:sp>
      <p:sp>
        <p:nvSpPr>
          <p:cNvPr id="3" name="Content Placeholder 2"/>
          <p:cNvSpPr>
            <a:spLocks noGrp="1"/>
          </p:cNvSpPr>
          <p:nvPr>
            <p:ph idx="1"/>
          </p:nvPr>
        </p:nvSpPr>
        <p:spPr/>
        <p:txBody>
          <a:bodyPr/>
          <a:lstStyle/>
          <a:p>
            <a:pPr marL="0" indent="0">
              <a:buNone/>
            </a:pPr>
            <a:r>
              <a:rPr lang="en-US" sz="2600" dirty="0"/>
              <a:t>While at the county fair, Sarah tries the water slide, given the information in the figure with the slide frictionless, how fast will Sarah be traveling at the bottom?</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2775"/>
          <a:stretch/>
        </p:blipFill>
        <p:spPr>
          <a:xfrm>
            <a:off x="3250040" y="2835961"/>
            <a:ext cx="5017008" cy="3259982"/>
          </a:xfrm>
          <a:prstGeom prst="rect">
            <a:avLst/>
          </a:prstGeom>
        </p:spPr>
      </p:pic>
    </p:spTree>
    <p:extLst>
      <p:ext uri="{BB962C8B-B14F-4D97-AF65-F5344CB8AC3E}">
        <p14:creationId xmlns:p14="http://schemas.microsoft.com/office/powerpoint/2010/main" val="1018981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808863"/>
          </a:xfrm>
        </p:spPr>
        <p:txBody>
          <a:bodyPr/>
          <a:lstStyle/>
          <a:p>
            <a:r>
              <a:rPr lang="en-US" dirty="0"/>
              <a:t>Example 10.11 (cont.)</a:t>
            </a:r>
          </a:p>
        </p:txBody>
      </p:sp>
      <p:sp>
        <p:nvSpPr>
          <p:cNvPr id="3" name="Content Placeholder 2"/>
          <p:cNvSpPr>
            <a:spLocks noGrp="1"/>
          </p:cNvSpPr>
          <p:nvPr>
            <p:ph idx="1"/>
          </p:nvPr>
        </p:nvSpPr>
        <p:spPr/>
        <p:txBody>
          <a:bodyPr/>
          <a:lstStyle/>
          <a:p>
            <a:pPr marL="0" indent="0">
              <a:buNone/>
            </a:pPr>
            <a:r>
              <a:rPr lang="en-US" b="1" cap="small" dirty="0">
                <a:solidFill>
                  <a:srgbClr val="7030A0"/>
                </a:solidFill>
              </a:rPr>
              <a:t>prepare</a:t>
            </a:r>
            <a:r>
              <a:rPr lang="en-US" dirty="0"/>
              <a:t> Table 10.2 showed the system consisting of Sarah and earth is isolated. If we assume the slide is frictionless, we can use the conservation of mechanical energy equation. </a:t>
            </a:r>
          </a:p>
          <a:p>
            <a:pPr marL="0" indent="0">
              <a:buNone/>
            </a:pPr>
            <a:r>
              <a:rPr lang="en-US" b="1" cap="small" dirty="0">
                <a:solidFill>
                  <a:srgbClr val="7030A0"/>
                </a:solidFill>
              </a:rPr>
              <a:t>solve</a:t>
            </a:r>
            <a:r>
              <a:rPr lang="en-US" dirty="0"/>
              <a:t> Conservation of mechanical energy gives</a:t>
            </a:r>
          </a:p>
          <a:p>
            <a:pPr marL="0" indent="0" algn="ctr">
              <a:buNone/>
            </a:pPr>
            <a:r>
              <a:rPr lang="en-US" i="1"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U</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U</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aseline="-25000" dirty="0" err="1">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a:p>
            <a:pPr marL="0" indent="0">
              <a:buNone/>
            </a:pPr>
            <a:r>
              <a:rPr lang="en-US" dirty="0"/>
              <a:t>or</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856" y="4349254"/>
            <a:ext cx="3828288" cy="745260"/>
          </a:xfrm>
          <a:prstGeom prst="rect">
            <a:avLst/>
          </a:prstGeom>
        </p:spPr>
      </p:pic>
    </p:spTree>
    <p:extLst>
      <p:ext uri="{BB962C8B-B14F-4D97-AF65-F5344CB8AC3E}">
        <p14:creationId xmlns:p14="http://schemas.microsoft.com/office/powerpoint/2010/main" val="1018981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8"/>
            <a:ext cx="8807958" cy="669090"/>
          </a:xfrm>
        </p:spPr>
        <p:txBody>
          <a:bodyPr/>
          <a:lstStyle/>
          <a:p>
            <a:r>
              <a:rPr lang="en-US" dirty="0"/>
              <a:t>Example 10.11 (cont.)</a:t>
            </a:r>
          </a:p>
        </p:txBody>
      </p:sp>
      <p:sp>
        <p:nvSpPr>
          <p:cNvPr id="3" name="Content Placeholder 2"/>
          <p:cNvSpPr>
            <a:spLocks noGrp="1"/>
          </p:cNvSpPr>
          <p:nvPr>
            <p:ph idx="1"/>
          </p:nvPr>
        </p:nvSpPr>
        <p:spPr>
          <a:xfrm>
            <a:off x="116586" y="1164771"/>
            <a:ext cx="8807958" cy="5016573"/>
          </a:xfrm>
        </p:spPr>
        <p:txBody>
          <a:bodyPr/>
          <a:lstStyle/>
          <a:p>
            <a:pPr marL="0" indent="0">
              <a:buNone/>
            </a:pPr>
            <a:r>
              <a:rPr lang="en-US" sz="2600" dirty="0"/>
              <a:t>Taking </a:t>
            </a:r>
            <a:r>
              <a:rPr lang="en-US" sz="2600" i="1" dirty="0" err="1">
                <a:latin typeface="Times New Roman" panose="02020603050405020304" pitchFamily="18" charset="0"/>
                <a:cs typeface="Times New Roman" panose="02020603050405020304" pitchFamily="18" charset="0"/>
              </a:rPr>
              <a:t>y</a:t>
            </a:r>
            <a:r>
              <a:rPr lang="en-US" sz="2600" baseline="-25000" dirty="0" err="1">
                <a:latin typeface="Times New Roman" panose="02020603050405020304" pitchFamily="18" charset="0"/>
                <a:cs typeface="Times New Roman" panose="02020603050405020304" pitchFamily="18" charset="0"/>
              </a:rPr>
              <a:t>f</a:t>
            </a:r>
            <a:r>
              <a:rPr lang="en-US" sz="2600" dirty="0">
                <a:latin typeface="Times New Roman" panose="02020603050405020304" pitchFamily="18" charset="0"/>
                <a:cs typeface="Times New Roman" panose="02020603050405020304" pitchFamily="18" charset="0"/>
              </a:rPr>
              <a:t> = 0 m</a:t>
            </a:r>
            <a:r>
              <a:rPr lang="en-US" sz="2600" dirty="0"/>
              <a:t>, we have</a:t>
            </a:r>
          </a:p>
          <a:p>
            <a:pPr marL="0" indent="0">
              <a:buNone/>
            </a:pPr>
            <a:r>
              <a:rPr lang="en-US" dirty="0"/>
              <a:t>                                         </a:t>
            </a:r>
          </a:p>
          <a:p>
            <a:pPr marL="0" indent="0">
              <a:buNone/>
            </a:pPr>
            <a:endParaRPr lang="en-US" sz="2600" dirty="0"/>
          </a:p>
          <a:p>
            <a:pPr marL="0" indent="0">
              <a:buNone/>
            </a:pPr>
            <a:r>
              <a:rPr lang="en-US" sz="2600" dirty="0"/>
              <a:t>which we can solve to get</a:t>
            </a:r>
          </a:p>
          <a:p>
            <a:pPr marL="0" indent="0">
              <a:buNone/>
            </a:pPr>
            <a:endParaRPr lang="en-US" dirty="0"/>
          </a:p>
          <a:p>
            <a:pPr marL="0" indent="0">
              <a:buNone/>
            </a:pPr>
            <a:endParaRPr lang="en-US" dirty="0"/>
          </a:p>
          <a:p>
            <a:pPr marL="0" indent="0">
              <a:buNone/>
            </a:pPr>
            <a:endParaRPr lang="en-US" sz="1200" dirty="0"/>
          </a:p>
          <a:p>
            <a:pPr marL="0" indent="0">
              <a:buNone/>
            </a:pPr>
            <a:endParaRPr lang="en-US" sz="1200" dirty="0"/>
          </a:p>
          <a:p>
            <a:pPr marL="0" indent="0">
              <a:buNone/>
            </a:pPr>
            <a:r>
              <a:rPr lang="en-US" sz="2600" dirty="0"/>
              <a:t>Note: the shape of the slide does not matter because gravitational potential energy depends only on the </a:t>
            </a:r>
            <a:r>
              <a:rPr lang="en-US" sz="2600" i="1" dirty="0"/>
              <a:t>height</a:t>
            </a:r>
            <a:r>
              <a:rPr lang="en-US" sz="2600" dirty="0"/>
              <a:t> above a reference level.</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71" y="1931359"/>
            <a:ext cx="2846832" cy="74980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704" y="3556265"/>
            <a:ext cx="6260592" cy="1292352"/>
          </a:xfrm>
          <a:prstGeom prst="rect">
            <a:avLst/>
          </a:prstGeom>
        </p:spPr>
      </p:pic>
    </p:spTree>
    <p:extLst>
      <p:ext uri="{BB962C8B-B14F-4D97-AF65-F5344CB8AC3E}">
        <p14:creationId xmlns:p14="http://schemas.microsoft.com/office/powerpoint/2010/main" val="1018981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10.13 Pulling a bike trailer</a:t>
            </a:r>
          </a:p>
        </p:txBody>
      </p:sp>
      <p:sp>
        <p:nvSpPr>
          <p:cNvPr id="3" name="Content Placeholder 2"/>
          <p:cNvSpPr>
            <a:spLocks noGrp="1"/>
          </p:cNvSpPr>
          <p:nvPr>
            <p:ph idx="1"/>
          </p:nvPr>
        </p:nvSpPr>
        <p:spPr/>
        <p:txBody>
          <a:bodyPr/>
          <a:lstStyle/>
          <a:p>
            <a:pPr marL="0" indent="0">
              <a:buNone/>
            </a:pPr>
            <a:r>
              <a:rPr lang="en-US" dirty="0" err="1"/>
              <a:t>Mounira</a:t>
            </a:r>
            <a:r>
              <a:rPr lang="en-US" dirty="0"/>
              <a:t> pulls her daughter Sarah in a bike trailer. The mass of Sarah and the trailer is 25 kg. On the slope, </a:t>
            </a:r>
            <a:r>
              <a:rPr lang="en-US" dirty="0" err="1"/>
              <a:t>Mounira’s</a:t>
            </a:r>
            <a:r>
              <a:rPr lang="en-US" dirty="0"/>
              <a:t> bike pulls on the trailer with a constant force of 8.0 N. Given the information in the figure. What is their speed at the top of the slope?</a:t>
            </a:r>
          </a:p>
          <a:p>
            <a:pPr marL="0" indent="0">
              <a:buNone/>
            </a:pP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a:extLst>
              <a:ext uri="{FF2B5EF4-FFF2-40B4-BE49-F238E27FC236}">
                <a16:creationId xmlns:a16="http://schemas.microsoft.com/office/drawing/2014/main" id="{44DAB2BF-5F60-40D8-ABD0-FAFF54E8EB99}"/>
              </a:ext>
            </a:extLst>
          </p:cNvPr>
          <p:cNvPicPr>
            <a:picLocks noChangeAspect="1"/>
          </p:cNvPicPr>
          <p:nvPr/>
        </p:nvPicPr>
        <p:blipFill rotWithShape="1">
          <a:blip r:embed="rId2">
            <a:extLst>
              <a:ext uri="{28A0092B-C50C-407E-A947-70E740481C1C}">
                <a14:useLocalDpi xmlns:a14="http://schemas.microsoft.com/office/drawing/2010/main" val="0"/>
              </a:ext>
            </a:extLst>
          </a:blip>
          <a:srcRect b="4348"/>
          <a:stretch/>
        </p:blipFill>
        <p:spPr>
          <a:xfrm>
            <a:off x="718312" y="3505194"/>
            <a:ext cx="7554831" cy="2825157"/>
          </a:xfrm>
          <a:prstGeom prst="rect">
            <a:avLst/>
          </a:prstGeom>
        </p:spPr>
      </p:pic>
    </p:spTree>
    <p:extLst>
      <p:ext uri="{BB962C8B-B14F-4D97-AF65-F5344CB8AC3E}">
        <p14:creationId xmlns:p14="http://schemas.microsoft.com/office/powerpoint/2010/main" val="1018981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10.13 (cont.)</a:t>
            </a:r>
          </a:p>
        </p:txBody>
      </p:sp>
      <p:sp>
        <p:nvSpPr>
          <p:cNvPr id="3" name="Content Placeholder 2"/>
          <p:cNvSpPr>
            <a:spLocks noGrp="1"/>
          </p:cNvSpPr>
          <p:nvPr>
            <p:ph idx="1"/>
          </p:nvPr>
        </p:nvSpPr>
        <p:spPr/>
        <p:txBody>
          <a:bodyPr/>
          <a:lstStyle/>
          <a:p>
            <a:pPr marL="0" indent="0">
              <a:buNone/>
            </a:pPr>
            <a:r>
              <a:rPr lang="en-US" sz="2600" b="1" cap="small" dirty="0">
                <a:solidFill>
                  <a:srgbClr val="7030A0"/>
                </a:solidFill>
              </a:rPr>
              <a:t>prepare</a:t>
            </a:r>
            <a:r>
              <a:rPr lang="en-US" sz="2600" dirty="0"/>
              <a:t> Taking Sarah and the trailer as the system, we see that </a:t>
            </a:r>
            <a:r>
              <a:rPr lang="en-US" sz="2600" dirty="0" err="1"/>
              <a:t>Mounira’s</a:t>
            </a:r>
            <a:r>
              <a:rPr lang="en-US" sz="2600" dirty="0"/>
              <a:t> bike is applying a force to the system as it moves through a displacement; that is, </a:t>
            </a:r>
            <a:r>
              <a:rPr lang="en-US" sz="2600" dirty="0" err="1"/>
              <a:t>Mounira’s</a:t>
            </a:r>
            <a:r>
              <a:rPr lang="en-US" sz="2600" dirty="0"/>
              <a:t> bike is doing work on the system. Thus we’ll need to use the full version of Equation 10.18, including the work term </a:t>
            </a:r>
            <a:r>
              <a:rPr lang="en-US" sz="2600" i="1" dirty="0">
                <a:latin typeface="Times New Roman" panose="02020603050405020304" pitchFamily="18" charset="0"/>
                <a:cs typeface="Times New Roman" panose="02020603050405020304" pitchFamily="18" charset="0"/>
              </a:rPr>
              <a:t>W</a:t>
            </a:r>
            <a:r>
              <a:rPr lang="en-US" sz="2600" dirty="0"/>
              <a:t>.</a:t>
            </a:r>
          </a:p>
          <a:p>
            <a:pPr marL="0" indent="0">
              <a:buNone/>
            </a:pPr>
            <a:r>
              <a:rPr lang="en-US" sz="2400" b="1" cap="small" dirty="0">
                <a:solidFill>
                  <a:srgbClr val="7030A0"/>
                </a:solidFill>
              </a:rPr>
              <a:t>solve</a:t>
            </a:r>
            <a:endParaRPr lang="en-US" sz="2400" dirty="0"/>
          </a:p>
          <a:p>
            <a:pPr marL="0" indent="0" algn="ctr">
              <a:buNone/>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K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U</a:t>
            </a:r>
            <a:r>
              <a:rPr lang="en-US" sz="2400" baseline="-250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 W</a:t>
            </a:r>
          </a:p>
          <a:p>
            <a:pPr marL="0" indent="0" algn="ctr">
              <a:buNone/>
            </a:pPr>
            <a:r>
              <a:rPr lang="pl-PL" sz="2400" i="1" dirty="0">
                <a:latin typeface="Times New Roman" panose="02020603050405020304" pitchFamily="18" charset="0"/>
                <a:cs typeface="Times New Roman" panose="02020603050405020304" pitchFamily="18" charset="0"/>
              </a:rPr>
              <a:t>K</a:t>
            </a:r>
            <a:r>
              <a:rPr lang="pl-PL" sz="2400" baseline="-25000" dirty="0">
                <a:latin typeface="Times New Roman" panose="02020603050405020304" pitchFamily="18" charset="0"/>
                <a:cs typeface="Times New Roman" panose="02020603050405020304" pitchFamily="18" charset="0"/>
              </a:rPr>
              <a:t>f</a:t>
            </a:r>
            <a:r>
              <a:rPr lang="pl-PL" sz="2400" dirty="0">
                <a:latin typeface="Times New Roman" panose="02020603050405020304" pitchFamily="18" charset="0"/>
                <a:cs typeface="Times New Roman" panose="02020603050405020304" pitchFamily="18" charset="0"/>
              </a:rPr>
              <a:t> + (</a:t>
            </a:r>
            <a:r>
              <a:rPr lang="pl-PL" sz="2400" i="1" dirty="0">
                <a:latin typeface="Times New Roman" panose="02020603050405020304" pitchFamily="18" charset="0"/>
                <a:cs typeface="Times New Roman" panose="02020603050405020304" pitchFamily="18" charset="0"/>
              </a:rPr>
              <a:t>U</a:t>
            </a:r>
            <a:r>
              <a:rPr lang="pl-PL" sz="2400" baseline="-25000" dirty="0">
                <a:latin typeface="Times New Roman" panose="02020603050405020304" pitchFamily="18" charset="0"/>
                <a:cs typeface="Times New Roman" panose="02020603050405020304" pitchFamily="18" charset="0"/>
              </a:rPr>
              <a:t>g</a:t>
            </a:r>
            <a:r>
              <a:rPr lang="pl-PL" sz="2400" dirty="0">
                <a:latin typeface="Times New Roman" panose="02020603050405020304" pitchFamily="18" charset="0"/>
                <a:cs typeface="Times New Roman" panose="02020603050405020304" pitchFamily="18" charset="0"/>
              </a:rPr>
              <a:t>)</a:t>
            </a:r>
            <a:r>
              <a:rPr lang="pl-PL" sz="2400" baseline="-25000" dirty="0">
                <a:latin typeface="Times New Roman" panose="02020603050405020304" pitchFamily="18" charset="0"/>
                <a:cs typeface="Times New Roman" panose="02020603050405020304" pitchFamily="18" charset="0"/>
              </a:rPr>
              <a:t>f</a:t>
            </a:r>
            <a:r>
              <a:rPr lang="pl-PL" sz="2400" dirty="0">
                <a:latin typeface="Times New Roman" panose="02020603050405020304" pitchFamily="18" charset="0"/>
                <a:cs typeface="Times New Roman" panose="02020603050405020304" pitchFamily="18" charset="0"/>
              </a:rPr>
              <a:t> = </a:t>
            </a:r>
            <a:r>
              <a:rPr lang="pl-PL" sz="2400" i="1" dirty="0">
                <a:latin typeface="Times New Roman" panose="02020603050405020304" pitchFamily="18" charset="0"/>
                <a:cs typeface="Times New Roman" panose="02020603050405020304" pitchFamily="18" charset="0"/>
              </a:rPr>
              <a:t>K</a:t>
            </a:r>
            <a:r>
              <a:rPr lang="pl-PL" sz="2400" baseline="-25000" dirty="0">
                <a:latin typeface="Times New Roman" panose="02020603050405020304" pitchFamily="18" charset="0"/>
                <a:cs typeface="Times New Roman" panose="02020603050405020304" pitchFamily="18" charset="0"/>
              </a:rPr>
              <a:t>i</a:t>
            </a:r>
            <a:r>
              <a:rPr lang="pl-PL" sz="2400" dirty="0">
                <a:latin typeface="Times New Roman" panose="02020603050405020304" pitchFamily="18" charset="0"/>
                <a:cs typeface="Times New Roman" panose="02020603050405020304" pitchFamily="18" charset="0"/>
              </a:rPr>
              <a:t> + (</a:t>
            </a:r>
            <a:r>
              <a:rPr lang="pl-PL" sz="2400" i="1" dirty="0">
                <a:latin typeface="Times New Roman" panose="02020603050405020304" pitchFamily="18" charset="0"/>
                <a:cs typeface="Times New Roman" panose="02020603050405020304" pitchFamily="18" charset="0"/>
              </a:rPr>
              <a:t>U</a:t>
            </a:r>
            <a:r>
              <a:rPr lang="pl-PL" sz="2400" baseline="-25000" dirty="0">
                <a:latin typeface="Times New Roman" panose="02020603050405020304" pitchFamily="18" charset="0"/>
                <a:cs typeface="Times New Roman" panose="02020603050405020304" pitchFamily="18" charset="0"/>
              </a:rPr>
              <a:t>g</a:t>
            </a:r>
            <a:r>
              <a:rPr lang="pl-PL" sz="2400" dirty="0">
                <a:latin typeface="Times New Roman" panose="02020603050405020304" pitchFamily="18" charset="0"/>
                <a:cs typeface="Times New Roman" panose="02020603050405020304" pitchFamily="18" charset="0"/>
              </a:rPr>
              <a:t>)</a:t>
            </a:r>
            <a:r>
              <a:rPr lang="pl-PL" sz="2400" baseline="-25000" dirty="0">
                <a:latin typeface="Times New Roman" panose="02020603050405020304" pitchFamily="18" charset="0"/>
                <a:cs typeface="Times New Roman" panose="02020603050405020304" pitchFamily="18" charset="0"/>
              </a:rPr>
              <a:t>i</a:t>
            </a:r>
            <a:r>
              <a:rPr lang="pl-PL" sz="2400" dirty="0">
                <a:latin typeface="Times New Roman" panose="02020603050405020304" pitchFamily="18" charset="0"/>
                <a:cs typeface="Times New Roman" panose="02020603050405020304" pitchFamily="18" charset="0"/>
              </a:rPr>
              <a:t> + </a:t>
            </a:r>
            <a:r>
              <a:rPr lang="pl-PL" sz="2400" i="1" dirty="0">
                <a:latin typeface="Times New Roman" panose="02020603050405020304" pitchFamily="18" charset="0"/>
                <a:cs typeface="Times New Roman" panose="02020603050405020304" pitchFamily="18" charset="0"/>
              </a:rPr>
              <a:t>W</a:t>
            </a:r>
            <a:endParaRPr lang="en-US" sz="2400" i="1" dirty="0">
              <a:latin typeface="Times New Roman" panose="02020603050405020304" pitchFamily="18" charset="0"/>
              <a:cs typeface="Times New Roman" panose="02020603050405020304" pitchFamily="18" charset="0"/>
            </a:endParaRPr>
          </a:p>
          <a:p>
            <a:pPr marL="0" indent="0" algn="ctr">
              <a:buNone/>
            </a:pPr>
            <a:endParaRPr lang="en-US" sz="2400" i="1" dirty="0">
              <a:latin typeface="Times New Roman" panose="02020603050405020304" pitchFamily="18" charset="0"/>
              <a:cs typeface="Times New Roman" panose="02020603050405020304" pitchFamily="18" charset="0"/>
            </a:endParaRPr>
          </a:p>
          <a:p>
            <a:pPr marL="0" indent="0" algn="ctr">
              <a:buNone/>
            </a:pPr>
            <a:endParaRPr lang="pl-PL" sz="2400" i="1" dirty="0">
              <a:latin typeface="Times New Roman" panose="02020603050405020304" pitchFamily="18" charset="0"/>
              <a:cs typeface="Times New Roman" panose="02020603050405020304" pitchFamily="18" charset="0"/>
            </a:endParaRP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600"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6" name="Picture 5">
            <a:extLst>
              <a:ext uri="{FF2B5EF4-FFF2-40B4-BE49-F238E27FC236}">
                <a16:creationId xmlns:a16="http://schemas.microsoft.com/office/drawing/2014/main" id="{FC34A51D-FC79-45D8-A8F9-B9CC6C4CC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720" y="4720151"/>
            <a:ext cx="4480560" cy="774192"/>
          </a:xfrm>
          <a:prstGeom prst="rect">
            <a:avLst/>
          </a:prstGeom>
        </p:spPr>
      </p:pic>
    </p:spTree>
    <p:extLst>
      <p:ext uri="{BB962C8B-B14F-4D97-AF65-F5344CB8AC3E}">
        <p14:creationId xmlns:p14="http://schemas.microsoft.com/office/powerpoint/2010/main" val="220017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Energy Transformations</a:t>
            </a:r>
          </a:p>
        </p:txBody>
      </p:sp>
      <p:sp>
        <p:nvSpPr>
          <p:cNvPr id="3" name="Content Placeholder 2"/>
          <p:cNvSpPr>
            <a:spLocks noGrp="1"/>
          </p:cNvSpPr>
          <p:nvPr>
            <p:ph idx="1"/>
          </p:nvPr>
        </p:nvSpPr>
        <p:spPr/>
        <p:txBody>
          <a:bodyPr/>
          <a:lstStyle/>
          <a:p>
            <a:pPr marL="0" indent="0">
              <a:buNone/>
            </a:pPr>
            <a:r>
              <a:rPr lang="en-US" dirty="0"/>
              <a:t>Energy of one kind can be </a:t>
            </a:r>
            <a:r>
              <a:rPr lang="en-US" i="1" dirty="0"/>
              <a:t>transformed</a:t>
            </a:r>
            <a:r>
              <a:rPr lang="en-US" dirty="0"/>
              <a:t> into energy of another kind within a system.</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3009"/>
          <a:stretch/>
        </p:blipFill>
        <p:spPr>
          <a:xfrm>
            <a:off x="2480056" y="2625862"/>
            <a:ext cx="4183888" cy="3758682"/>
          </a:xfrm>
          <a:prstGeom prst="rect">
            <a:avLst/>
          </a:prstGeom>
        </p:spPr>
      </p:pic>
    </p:spTree>
    <p:extLst>
      <p:ext uri="{BB962C8B-B14F-4D97-AF65-F5344CB8AC3E}">
        <p14:creationId xmlns:p14="http://schemas.microsoft.com/office/powerpoint/2010/main" val="622092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10.13 (cont.)</a:t>
            </a:r>
          </a:p>
        </p:txBody>
      </p:sp>
      <p:sp>
        <p:nvSpPr>
          <p:cNvPr id="3" name="Content Placeholder 2"/>
          <p:cNvSpPr>
            <a:spLocks noGrp="1"/>
          </p:cNvSpPr>
          <p:nvPr>
            <p:ph idx="1"/>
          </p:nvPr>
        </p:nvSpPr>
        <p:spPr/>
        <p:txBody>
          <a:bodyPr/>
          <a:lstStyle/>
          <a:p>
            <a:pPr marL="0" indent="0">
              <a:buNone/>
            </a:pPr>
            <a:r>
              <a:rPr lang="en-US" sz="2200" dirty="0"/>
              <a:t>Taking </a:t>
            </a:r>
            <a:r>
              <a:rPr lang="en-US" sz="2200" i="1" dirty="0" err="1">
                <a:latin typeface="Times New Roman" panose="02020603050405020304" pitchFamily="18" charset="0"/>
                <a:cs typeface="Times New Roman" panose="02020603050405020304" pitchFamily="18" charset="0"/>
              </a:rPr>
              <a:t>y</a:t>
            </a:r>
            <a:r>
              <a:rPr lang="en-US" sz="2200" baseline="-250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 0 m</a:t>
            </a:r>
            <a:r>
              <a:rPr lang="en-US" sz="2200" dirty="0"/>
              <a:t> and writing </a:t>
            </a:r>
            <a:r>
              <a:rPr lang="en-US" sz="2200" i="1" dirty="0">
                <a:latin typeface="Times New Roman" panose="02020603050405020304" pitchFamily="18" charset="0"/>
                <a:cs typeface="Times New Roman" panose="02020603050405020304" pitchFamily="18" charset="0"/>
              </a:rPr>
              <a:t>W </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Fd</a:t>
            </a:r>
            <a:r>
              <a:rPr lang="en-US" sz="2200" dirty="0"/>
              <a:t>, we can solve for the final speed:</a:t>
            </a:r>
          </a:p>
          <a:p>
            <a:pPr marL="0" indent="0">
              <a:buNone/>
            </a:pPr>
            <a:endParaRPr lang="en-US" sz="2200" dirty="0">
              <a:solidFill>
                <a:srgbClr val="FF0000"/>
              </a:solidFill>
            </a:endParaRPr>
          </a:p>
          <a:p>
            <a:pPr marL="0" indent="0">
              <a:buNone/>
            </a:pPr>
            <a:endParaRPr lang="en-US" sz="2200" dirty="0">
              <a:solidFill>
                <a:srgbClr val="FF0000"/>
              </a:solidFill>
            </a:endParaRPr>
          </a:p>
          <a:p>
            <a:pPr marL="0" indent="0">
              <a:buNone/>
            </a:pPr>
            <a:endParaRPr lang="en-US" sz="1000" dirty="0">
              <a:solidFill>
                <a:srgbClr val="FF0000"/>
              </a:solidFill>
            </a:endParaRPr>
          </a:p>
          <a:p>
            <a:pPr marL="0" indent="0">
              <a:buNone/>
            </a:pPr>
            <a:endParaRPr lang="en-US" sz="2200" dirty="0">
              <a:solidFill>
                <a:srgbClr val="FF0000"/>
              </a:solidFill>
            </a:endParaRPr>
          </a:p>
          <a:p>
            <a:pPr marL="0" indent="0">
              <a:buNone/>
            </a:pPr>
            <a:endParaRPr lang="en-US" sz="2200" dirty="0">
              <a:solidFill>
                <a:srgbClr val="FF0000"/>
              </a:solidFill>
            </a:endParaRPr>
          </a:p>
          <a:p>
            <a:pPr marL="0" indent="0">
              <a:buNone/>
            </a:pPr>
            <a:r>
              <a:rPr lang="en-US" sz="2200" dirty="0"/>
              <a:t>from which we find that</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a:t>
            </a:r>
            <a:r>
              <a:rPr lang="en-US" sz="2200" baseline="-25000" dirty="0" err="1">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 3.7 m/s</a:t>
            </a:r>
            <a:r>
              <a:rPr lang="en-US" sz="2200" dirty="0"/>
              <a:t>. Note that we took the work to be a positive quantity because the force is in the same direction as the displacement.</a:t>
            </a:r>
          </a:p>
          <a:p>
            <a:pPr marL="0" indent="0">
              <a:buNone/>
            </a:pPr>
            <a:r>
              <a:rPr lang="en-US" sz="2200" b="1" cap="small" dirty="0">
                <a:solidFill>
                  <a:srgbClr val="7030A0"/>
                </a:solidFill>
              </a:rPr>
              <a:t>assess</a:t>
            </a:r>
            <a:r>
              <a:rPr lang="en-US" sz="2200" dirty="0"/>
              <a:t> A speed of 3.7 m/s seems reasonable for a bicycle’s speed. Sarah’s final speed is less than her initial speed, indicating that the uphill force of </a:t>
            </a:r>
            <a:r>
              <a:rPr lang="en-US" sz="2200" dirty="0" err="1"/>
              <a:t>Mounira’s</a:t>
            </a:r>
            <a:r>
              <a:rPr lang="en-US" sz="2200" dirty="0"/>
              <a:t> bike on the trailer is less than the downhill component of gravity.</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20" y="1540327"/>
            <a:ext cx="5827160" cy="1844423"/>
          </a:xfrm>
          <a:prstGeom prst="rect">
            <a:avLst/>
          </a:prstGeom>
        </p:spPr>
      </p:pic>
    </p:spTree>
    <p:extLst>
      <p:ext uri="{BB962C8B-B14F-4D97-AF65-F5344CB8AC3E}">
        <p14:creationId xmlns:p14="http://schemas.microsoft.com/office/powerpoint/2010/main" val="3692502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and Its Conservation</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3" name="Picture 2"/>
          <p:cNvPicPr>
            <a:picLocks noChangeAspect="1"/>
          </p:cNvPicPr>
          <p:nvPr/>
        </p:nvPicPr>
        <p:blipFill>
          <a:blip r:embed="rId2"/>
          <a:stretch>
            <a:fillRect/>
          </a:stretch>
        </p:blipFill>
        <p:spPr>
          <a:xfrm>
            <a:off x="807601" y="1034980"/>
            <a:ext cx="6521578" cy="177510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6634" t="58680" b="4317"/>
          <a:stretch/>
        </p:blipFill>
        <p:spPr>
          <a:xfrm>
            <a:off x="538322" y="3079312"/>
            <a:ext cx="7060136" cy="2321960"/>
          </a:xfrm>
          <a:prstGeom prst="rect">
            <a:avLst/>
          </a:prstGeom>
        </p:spPr>
      </p:pic>
    </p:spTree>
    <p:extLst>
      <p:ext uri="{BB962C8B-B14F-4D97-AF65-F5344CB8AC3E}">
        <p14:creationId xmlns:p14="http://schemas.microsoft.com/office/powerpoint/2010/main" val="2200175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10.7 Energy in Collisions</a:t>
            </a:r>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765709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0D60-2037-4A42-8F52-5B963507CE6A}"/>
              </a:ext>
            </a:extLst>
          </p:cNvPr>
          <p:cNvSpPr>
            <a:spLocks noGrp="1"/>
          </p:cNvSpPr>
          <p:nvPr>
            <p:ph type="title"/>
          </p:nvPr>
        </p:nvSpPr>
        <p:spPr>
          <a:xfrm>
            <a:off x="116586" y="454078"/>
            <a:ext cx="8807958" cy="683483"/>
          </a:xfrm>
        </p:spPr>
        <p:txBody>
          <a:bodyPr/>
          <a:lstStyle/>
          <a:p>
            <a:r>
              <a:rPr lang="en-US" dirty="0"/>
              <a:t>Energy in Collisions</a:t>
            </a:r>
          </a:p>
        </p:txBody>
      </p:sp>
      <p:sp>
        <p:nvSpPr>
          <p:cNvPr id="4" name="Date Placeholder 3">
            <a:extLst>
              <a:ext uri="{FF2B5EF4-FFF2-40B4-BE49-F238E27FC236}">
                <a16:creationId xmlns:a16="http://schemas.microsoft.com/office/drawing/2014/main" id="{94D1BF93-2B8C-48F6-B6FE-4A1DA033FD16}"/>
              </a:ext>
            </a:extLst>
          </p:cNvPr>
          <p:cNvSpPr>
            <a:spLocks noGrp="1"/>
          </p:cNvSpPr>
          <p:nvPr>
            <p:ph type="dt" sz="half" idx="10"/>
          </p:nvPr>
        </p:nvSpPr>
        <p:spPr/>
        <p:txBody>
          <a:bodyPr/>
          <a:lstStyle/>
          <a:p>
            <a:r>
              <a:rPr lang="en-US"/>
              <a:t>© 2016 Pearson Education, Ltd.</a:t>
            </a:r>
            <a:endParaRPr lang="en-US" dirty="0"/>
          </a:p>
        </p:txBody>
      </p:sp>
      <p:sp>
        <p:nvSpPr>
          <p:cNvPr id="5" name="Rectangle 4">
            <a:extLst>
              <a:ext uri="{FF2B5EF4-FFF2-40B4-BE49-F238E27FC236}">
                <a16:creationId xmlns:a16="http://schemas.microsoft.com/office/drawing/2014/main" id="{1BFC8987-E0D7-4509-8A78-A37906FE8A39}"/>
              </a:ext>
            </a:extLst>
          </p:cNvPr>
          <p:cNvSpPr/>
          <p:nvPr/>
        </p:nvSpPr>
        <p:spPr>
          <a:xfrm>
            <a:off x="424543" y="1600206"/>
            <a:ext cx="8000999" cy="3970318"/>
          </a:xfrm>
          <a:prstGeom prst="rect">
            <a:avLst/>
          </a:prstGeom>
        </p:spPr>
        <p:txBody>
          <a:bodyPr wrap="square">
            <a:spAutoFit/>
          </a:bodyPr>
          <a:lstStyle/>
          <a:p>
            <a:pPr marL="457200" indent="-457200">
              <a:buFont typeface="Arial" panose="020B0604020202020204" pitchFamily="34" charset="0"/>
              <a:buChar char="•"/>
            </a:pPr>
            <a:r>
              <a:rPr lang="en-US" sz="2800" dirty="0"/>
              <a:t>Collisions are divided into two types: </a:t>
            </a:r>
            <a:r>
              <a:rPr lang="en-US" sz="2800" i="1" dirty="0"/>
              <a:t>Elastic</a:t>
            </a:r>
            <a:r>
              <a:rPr lang="en-US" sz="2800" dirty="0"/>
              <a:t> and </a:t>
            </a:r>
            <a:r>
              <a:rPr lang="en-US" sz="2800" i="1" dirty="0"/>
              <a:t>inelastic</a:t>
            </a:r>
            <a:r>
              <a:rPr lang="en-US" sz="2800" dirty="0"/>
              <a:t> collisions.</a:t>
            </a:r>
          </a:p>
          <a:p>
            <a:pPr marL="457200" indent="-457200">
              <a:buFont typeface="Arial" panose="020B0604020202020204" pitchFamily="34" charset="0"/>
              <a:buChar char="•"/>
            </a:pPr>
            <a:r>
              <a:rPr lang="en-US" sz="2800" dirty="0"/>
              <a:t>momentum is conserved in all types of collisions.</a:t>
            </a:r>
          </a:p>
          <a:p>
            <a:pPr marL="457200" indent="-457200">
              <a:buFont typeface="Arial" panose="020B0604020202020204" pitchFamily="34" charset="0"/>
              <a:buChar char="•"/>
            </a:pPr>
            <a:r>
              <a:rPr lang="en-US" sz="2800" dirty="0"/>
              <a:t>kinetic energy is only conserved in </a:t>
            </a:r>
            <a:r>
              <a:rPr lang="en-US" sz="2800" i="1" dirty="0"/>
              <a:t>Elastic</a:t>
            </a:r>
            <a:r>
              <a:rPr lang="en-US" sz="2800" dirty="0"/>
              <a:t> collisions.</a:t>
            </a:r>
          </a:p>
          <a:p>
            <a:pPr marL="457200" indent="-457200">
              <a:buFont typeface="Arial" panose="020B0604020202020204" pitchFamily="34" charset="0"/>
              <a:buChar char="•"/>
            </a:pPr>
            <a:r>
              <a:rPr lang="en-US" sz="2800" dirty="0"/>
              <a:t>perfectly </a:t>
            </a:r>
            <a:r>
              <a:rPr lang="en-US" sz="2800" i="1" dirty="0"/>
              <a:t>inelastic</a:t>
            </a:r>
            <a:r>
              <a:rPr lang="en-US" sz="2800" dirty="0"/>
              <a:t> collision is a collision where the colliding objects stick together and move with a common velocity.</a:t>
            </a:r>
          </a:p>
          <a:p>
            <a:endParaRPr lang="en-US" sz="2800" dirty="0"/>
          </a:p>
        </p:txBody>
      </p:sp>
    </p:spTree>
    <p:extLst>
      <p:ext uri="{BB962C8B-B14F-4D97-AF65-F5344CB8AC3E}">
        <p14:creationId xmlns:p14="http://schemas.microsoft.com/office/powerpoint/2010/main" val="326118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0327-E0CA-4EE3-99E6-E77F89DEDC4D}"/>
              </a:ext>
            </a:extLst>
          </p:cNvPr>
          <p:cNvSpPr>
            <a:spLocks noGrp="1"/>
          </p:cNvSpPr>
          <p:nvPr>
            <p:ph type="title"/>
          </p:nvPr>
        </p:nvSpPr>
        <p:spPr/>
        <p:txBody>
          <a:bodyPr/>
          <a:lstStyle/>
          <a:p>
            <a:r>
              <a:rPr lang="en-US" dirty="0"/>
              <a:t>Elastic Collisions</a:t>
            </a:r>
          </a:p>
        </p:txBody>
      </p:sp>
      <p:sp>
        <p:nvSpPr>
          <p:cNvPr id="3" name="Content Placeholder 2">
            <a:extLst>
              <a:ext uri="{FF2B5EF4-FFF2-40B4-BE49-F238E27FC236}">
                <a16:creationId xmlns:a16="http://schemas.microsoft.com/office/drawing/2014/main" id="{26BA4A38-0ABC-4FEE-9BEE-296B94A5B698}"/>
              </a:ext>
            </a:extLst>
          </p:cNvPr>
          <p:cNvSpPr>
            <a:spLocks noGrp="1"/>
          </p:cNvSpPr>
          <p:nvPr>
            <p:ph idx="1"/>
          </p:nvPr>
        </p:nvSpPr>
        <p:spPr>
          <a:xfrm>
            <a:off x="116586" y="890885"/>
            <a:ext cx="8807958" cy="5429637"/>
          </a:xfrm>
        </p:spPr>
        <p:txBody>
          <a:bodyPr/>
          <a:lstStyle/>
          <a:p>
            <a:r>
              <a:rPr lang="en-US" dirty="0"/>
              <a:t>Elastic collisions obey conservation of momentum and conservation of mechanical energy.</a:t>
            </a:r>
          </a:p>
          <a:p>
            <a:r>
              <a:rPr lang="en-US" dirty="0"/>
              <a:t>two balls of mass m</a:t>
            </a:r>
            <a:r>
              <a:rPr lang="en-US" baseline="-25000" dirty="0"/>
              <a:t>1</a:t>
            </a:r>
            <a:r>
              <a:rPr lang="en-US" dirty="0"/>
              <a:t> and m</a:t>
            </a:r>
            <a:r>
              <a:rPr lang="en-US" baseline="-25000" dirty="0"/>
              <a:t>2</a:t>
            </a:r>
            <a:r>
              <a:rPr lang="en-US" dirty="0"/>
              <a:t> collide head on as shown below:</a:t>
            </a:r>
          </a:p>
          <a:p>
            <a:endParaRPr lang="en-US" dirty="0"/>
          </a:p>
          <a:p>
            <a:endParaRPr lang="en-US" dirty="0"/>
          </a:p>
        </p:txBody>
      </p:sp>
      <p:sp>
        <p:nvSpPr>
          <p:cNvPr id="4" name="Date Placeholder 3">
            <a:extLst>
              <a:ext uri="{FF2B5EF4-FFF2-40B4-BE49-F238E27FC236}">
                <a16:creationId xmlns:a16="http://schemas.microsoft.com/office/drawing/2014/main" id="{2A4D28D2-79D1-47BF-8098-E9F0043EC713}"/>
              </a:ext>
            </a:extLst>
          </p:cNvPr>
          <p:cNvSpPr>
            <a:spLocks noGrp="1"/>
          </p:cNvSpPr>
          <p:nvPr>
            <p:ph type="dt" sz="half" idx="10"/>
          </p:nvPr>
        </p:nvSpPr>
        <p:spPr/>
        <p:txBody>
          <a:bodyPr/>
          <a:lstStyle/>
          <a:p>
            <a:r>
              <a:rPr lang="en-US"/>
              <a:t>© 2016 Pearson Education, Ltd.</a:t>
            </a:r>
            <a:endParaRPr lang="en-US" dirty="0"/>
          </a:p>
        </p:txBody>
      </p:sp>
      <p:grpSp>
        <p:nvGrpSpPr>
          <p:cNvPr id="38" name="Group 37">
            <a:extLst>
              <a:ext uri="{FF2B5EF4-FFF2-40B4-BE49-F238E27FC236}">
                <a16:creationId xmlns:a16="http://schemas.microsoft.com/office/drawing/2014/main" id="{7C9CEEFC-67B0-49D9-8BD4-3DE91D81F0B0}"/>
              </a:ext>
            </a:extLst>
          </p:cNvPr>
          <p:cNvGrpSpPr/>
          <p:nvPr/>
        </p:nvGrpSpPr>
        <p:grpSpPr>
          <a:xfrm>
            <a:off x="1567547" y="2797618"/>
            <a:ext cx="4392820" cy="1545771"/>
            <a:chOff x="1567547" y="3026224"/>
            <a:chExt cx="4392820" cy="1545771"/>
          </a:xfrm>
        </p:grpSpPr>
        <p:grpSp>
          <p:nvGrpSpPr>
            <p:cNvPr id="27" name="Group 26">
              <a:extLst>
                <a:ext uri="{FF2B5EF4-FFF2-40B4-BE49-F238E27FC236}">
                  <a16:creationId xmlns:a16="http://schemas.microsoft.com/office/drawing/2014/main" id="{E96D9E2E-F235-4D16-A21B-DCE21681AA08}"/>
                </a:ext>
              </a:extLst>
            </p:cNvPr>
            <p:cNvGrpSpPr/>
            <p:nvPr/>
          </p:nvGrpSpPr>
          <p:grpSpPr>
            <a:xfrm>
              <a:off x="1567547" y="3037114"/>
              <a:ext cx="2161686" cy="457200"/>
              <a:chOff x="1415143" y="3037114"/>
              <a:chExt cx="2161686" cy="457200"/>
            </a:xfrm>
          </p:grpSpPr>
          <p:grpSp>
            <p:nvGrpSpPr>
              <p:cNvPr id="12" name="Group 11">
                <a:extLst>
                  <a:ext uri="{FF2B5EF4-FFF2-40B4-BE49-F238E27FC236}">
                    <a16:creationId xmlns:a16="http://schemas.microsoft.com/office/drawing/2014/main" id="{AE00974A-4AAC-4CCF-B088-F55AD08A7CC2}"/>
                  </a:ext>
                </a:extLst>
              </p:cNvPr>
              <p:cNvGrpSpPr/>
              <p:nvPr/>
            </p:nvGrpSpPr>
            <p:grpSpPr>
              <a:xfrm>
                <a:off x="1415143" y="3037114"/>
                <a:ext cx="1393374" cy="457200"/>
                <a:chOff x="1415143" y="3037114"/>
                <a:chExt cx="1393374" cy="457200"/>
              </a:xfrm>
            </p:grpSpPr>
            <p:sp>
              <p:nvSpPr>
                <p:cNvPr id="5" name="Oval 4">
                  <a:extLst>
                    <a:ext uri="{FF2B5EF4-FFF2-40B4-BE49-F238E27FC236}">
                      <a16:creationId xmlns:a16="http://schemas.microsoft.com/office/drawing/2014/main" id="{80E0A1C6-1D71-4337-A91B-1F738610F2A4}"/>
                    </a:ext>
                  </a:extLst>
                </p:cNvPr>
                <p:cNvSpPr/>
                <p:nvPr/>
              </p:nvSpPr>
              <p:spPr>
                <a:xfrm>
                  <a:off x="1415143" y="3037114"/>
                  <a:ext cx="446314"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A6D255D-2EDF-4829-B979-784A0AEA81D1}"/>
                    </a:ext>
                  </a:extLst>
                </p:cNvPr>
                <p:cNvCxnSpPr>
                  <a:cxnSpLocks/>
                </p:cNvCxnSpPr>
                <p:nvPr/>
              </p:nvCxnSpPr>
              <p:spPr>
                <a:xfrm>
                  <a:off x="1861460" y="3265714"/>
                  <a:ext cx="947057"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1A30DF15-6A9D-4BD4-AB60-4CC51FA6CAEA}"/>
                  </a:ext>
                </a:extLst>
              </p:cNvPr>
              <p:cNvSpPr txBox="1"/>
              <p:nvPr/>
            </p:nvSpPr>
            <p:spPr>
              <a:xfrm>
                <a:off x="2743199" y="3058887"/>
                <a:ext cx="833630" cy="369332"/>
              </a:xfrm>
              <a:prstGeom prst="rect">
                <a:avLst/>
              </a:prstGeom>
              <a:noFill/>
            </p:spPr>
            <p:txBody>
              <a:bodyPr wrap="square" rtlCol="0">
                <a:spAutoFit/>
              </a:bodyPr>
              <a:lstStyle/>
              <a:p>
                <a:r>
                  <a:rPr lang="en-US" i="1" dirty="0"/>
                  <a:t>v</a:t>
                </a:r>
                <a:r>
                  <a:rPr lang="en-US" i="1" baseline="-25000" dirty="0"/>
                  <a:t>1i</a:t>
                </a:r>
              </a:p>
            </p:txBody>
          </p:sp>
        </p:grpSp>
        <p:grpSp>
          <p:nvGrpSpPr>
            <p:cNvPr id="31" name="Group 30">
              <a:extLst>
                <a:ext uri="{FF2B5EF4-FFF2-40B4-BE49-F238E27FC236}">
                  <a16:creationId xmlns:a16="http://schemas.microsoft.com/office/drawing/2014/main" id="{86F488A0-E0BB-4C2E-985A-FE9924ED7400}"/>
                </a:ext>
              </a:extLst>
            </p:cNvPr>
            <p:cNvGrpSpPr/>
            <p:nvPr/>
          </p:nvGrpSpPr>
          <p:grpSpPr>
            <a:xfrm>
              <a:off x="3893054" y="3026224"/>
              <a:ext cx="1800176" cy="457200"/>
              <a:chOff x="3925712" y="3026224"/>
              <a:chExt cx="1800176" cy="457200"/>
            </a:xfrm>
          </p:grpSpPr>
          <p:grpSp>
            <p:nvGrpSpPr>
              <p:cNvPr id="23" name="Group 22">
                <a:extLst>
                  <a:ext uri="{FF2B5EF4-FFF2-40B4-BE49-F238E27FC236}">
                    <a16:creationId xmlns:a16="http://schemas.microsoft.com/office/drawing/2014/main" id="{E082B306-0203-47AB-8E7F-873B283D6981}"/>
                  </a:ext>
                </a:extLst>
              </p:cNvPr>
              <p:cNvGrpSpPr/>
              <p:nvPr/>
            </p:nvGrpSpPr>
            <p:grpSpPr>
              <a:xfrm>
                <a:off x="4332514" y="3026224"/>
                <a:ext cx="1393374" cy="457200"/>
                <a:chOff x="3701142" y="3026224"/>
                <a:chExt cx="1393374" cy="457200"/>
              </a:xfrm>
            </p:grpSpPr>
            <p:sp>
              <p:nvSpPr>
                <p:cNvPr id="14" name="Oval 13">
                  <a:extLst>
                    <a:ext uri="{FF2B5EF4-FFF2-40B4-BE49-F238E27FC236}">
                      <a16:creationId xmlns:a16="http://schemas.microsoft.com/office/drawing/2014/main" id="{DFA109A2-3482-441A-B17F-9B73BD4EA92E}"/>
                    </a:ext>
                  </a:extLst>
                </p:cNvPr>
                <p:cNvSpPr/>
                <p:nvPr/>
              </p:nvSpPr>
              <p:spPr>
                <a:xfrm rot="10800000">
                  <a:off x="4648202" y="3026224"/>
                  <a:ext cx="446314" cy="457200"/>
                </a:xfrm>
                <a:prstGeom prst="ellipse">
                  <a:avLst/>
                </a:prstGeom>
                <a:solidFill>
                  <a:srgbClr val="0070C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2A5E129-FB44-489F-9E81-C283CD39D1D9}"/>
                    </a:ext>
                  </a:extLst>
                </p:cNvPr>
                <p:cNvCxnSpPr>
                  <a:cxnSpLocks/>
                </p:cNvCxnSpPr>
                <p:nvPr/>
              </p:nvCxnSpPr>
              <p:spPr>
                <a:xfrm rot="10800000">
                  <a:off x="3701142" y="3254824"/>
                  <a:ext cx="947057"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35708DA5-ADEB-4448-92EE-389B4A6D3E7D}"/>
                  </a:ext>
                </a:extLst>
              </p:cNvPr>
              <p:cNvSpPr txBox="1"/>
              <p:nvPr/>
            </p:nvSpPr>
            <p:spPr>
              <a:xfrm>
                <a:off x="3925712" y="3058887"/>
                <a:ext cx="833630" cy="369332"/>
              </a:xfrm>
              <a:prstGeom prst="rect">
                <a:avLst/>
              </a:prstGeom>
              <a:noFill/>
            </p:spPr>
            <p:txBody>
              <a:bodyPr wrap="square" rtlCol="0">
                <a:spAutoFit/>
              </a:bodyPr>
              <a:lstStyle/>
              <a:p>
                <a:r>
                  <a:rPr lang="en-US" i="1" dirty="0"/>
                  <a:t>v</a:t>
                </a:r>
                <a:r>
                  <a:rPr lang="en-US" i="1" baseline="-25000" dirty="0"/>
                  <a:t>2i</a:t>
                </a:r>
              </a:p>
            </p:txBody>
          </p:sp>
        </p:grpSp>
        <p:grpSp>
          <p:nvGrpSpPr>
            <p:cNvPr id="33" name="Group 32">
              <a:extLst>
                <a:ext uri="{FF2B5EF4-FFF2-40B4-BE49-F238E27FC236}">
                  <a16:creationId xmlns:a16="http://schemas.microsoft.com/office/drawing/2014/main" id="{8DFC93C4-14CC-4F1F-82DD-596ECD505687}"/>
                </a:ext>
              </a:extLst>
            </p:cNvPr>
            <p:cNvGrpSpPr/>
            <p:nvPr/>
          </p:nvGrpSpPr>
          <p:grpSpPr>
            <a:xfrm>
              <a:off x="3711147" y="4104299"/>
              <a:ext cx="2249220" cy="467696"/>
              <a:chOff x="3253953" y="4550614"/>
              <a:chExt cx="2249220" cy="467696"/>
            </a:xfrm>
          </p:grpSpPr>
          <p:grpSp>
            <p:nvGrpSpPr>
              <p:cNvPr id="24" name="Group 23">
                <a:extLst>
                  <a:ext uri="{FF2B5EF4-FFF2-40B4-BE49-F238E27FC236}">
                    <a16:creationId xmlns:a16="http://schemas.microsoft.com/office/drawing/2014/main" id="{9D6DA665-5B86-4D72-97EC-A71D7ABBF0BC}"/>
                  </a:ext>
                </a:extLst>
              </p:cNvPr>
              <p:cNvGrpSpPr/>
              <p:nvPr/>
            </p:nvGrpSpPr>
            <p:grpSpPr>
              <a:xfrm>
                <a:off x="3253953" y="4561110"/>
                <a:ext cx="1393374" cy="457200"/>
                <a:chOff x="3253953" y="4561110"/>
                <a:chExt cx="1393374" cy="457200"/>
              </a:xfrm>
            </p:grpSpPr>
            <p:sp>
              <p:nvSpPr>
                <p:cNvPr id="17" name="Oval 16">
                  <a:extLst>
                    <a:ext uri="{FF2B5EF4-FFF2-40B4-BE49-F238E27FC236}">
                      <a16:creationId xmlns:a16="http://schemas.microsoft.com/office/drawing/2014/main" id="{32CB2993-69BB-4B84-8FEE-21472761D105}"/>
                    </a:ext>
                  </a:extLst>
                </p:cNvPr>
                <p:cNvSpPr/>
                <p:nvPr/>
              </p:nvSpPr>
              <p:spPr>
                <a:xfrm>
                  <a:off x="3253953" y="4561110"/>
                  <a:ext cx="446314"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760F8AC9-5633-49B5-B32D-7DBAC11675C5}"/>
                    </a:ext>
                  </a:extLst>
                </p:cNvPr>
                <p:cNvCxnSpPr>
                  <a:cxnSpLocks/>
                </p:cNvCxnSpPr>
                <p:nvPr/>
              </p:nvCxnSpPr>
              <p:spPr>
                <a:xfrm>
                  <a:off x="3700270" y="4789710"/>
                  <a:ext cx="947057"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F36AC097-B888-426B-89F5-617D35D2293D}"/>
                  </a:ext>
                </a:extLst>
              </p:cNvPr>
              <p:cNvSpPr txBox="1"/>
              <p:nvPr/>
            </p:nvSpPr>
            <p:spPr>
              <a:xfrm>
                <a:off x="4669543" y="4550614"/>
                <a:ext cx="833630" cy="369332"/>
              </a:xfrm>
              <a:prstGeom prst="rect">
                <a:avLst/>
              </a:prstGeom>
              <a:noFill/>
            </p:spPr>
            <p:txBody>
              <a:bodyPr wrap="square" rtlCol="0">
                <a:spAutoFit/>
              </a:bodyPr>
              <a:lstStyle/>
              <a:p>
                <a:r>
                  <a:rPr lang="en-US" i="1" dirty="0"/>
                  <a:t>v</a:t>
                </a:r>
                <a:r>
                  <a:rPr lang="en-US" i="1" baseline="-25000" dirty="0"/>
                  <a:t>2f</a:t>
                </a:r>
              </a:p>
            </p:txBody>
          </p:sp>
        </p:grpSp>
        <p:grpSp>
          <p:nvGrpSpPr>
            <p:cNvPr id="34" name="Group 33">
              <a:extLst>
                <a:ext uri="{FF2B5EF4-FFF2-40B4-BE49-F238E27FC236}">
                  <a16:creationId xmlns:a16="http://schemas.microsoft.com/office/drawing/2014/main" id="{21A1CCFB-4975-4122-8912-3F8633DACB73}"/>
                </a:ext>
              </a:extLst>
            </p:cNvPr>
            <p:cNvGrpSpPr/>
            <p:nvPr/>
          </p:nvGrpSpPr>
          <p:grpSpPr>
            <a:xfrm>
              <a:off x="1597488" y="4106079"/>
              <a:ext cx="1864179" cy="465916"/>
              <a:chOff x="1281796" y="4552394"/>
              <a:chExt cx="1864179" cy="465916"/>
            </a:xfrm>
          </p:grpSpPr>
          <p:grpSp>
            <p:nvGrpSpPr>
              <p:cNvPr id="19" name="Group 18">
                <a:extLst>
                  <a:ext uri="{FF2B5EF4-FFF2-40B4-BE49-F238E27FC236}">
                    <a16:creationId xmlns:a16="http://schemas.microsoft.com/office/drawing/2014/main" id="{66F75675-082E-4339-95DC-8D2354C1C8C1}"/>
                  </a:ext>
                </a:extLst>
              </p:cNvPr>
              <p:cNvGrpSpPr/>
              <p:nvPr/>
            </p:nvGrpSpPr>
            <p:grpSpPr>
              <a:xfrm rot="10800000">
                <a:off x="1752601" y="4561110"/>
                <a:ext cx="1393374" cy="457200"/>
                <a:chOff x="1415143" y="3037114"/>
                <a:chExt cx="1393374" cy="457200"/>
              </a:xfrm>
            </p:grpSpPr>
            <p:sp>
              <p:nvSpPr>
                <p:cNvPr id="20" name="Oval 19">
                  <a:extLst>
                    <a:ext uri="{FF2B5EF4-FFF2-40B4-BE49-F238E27FC236}">
                      <a16:creationId xmlns:a16="http://schemas.microsoft.com/office/drawing/2014/main" id="{7266DCA5-1E0B-47EC-BD5A-1BAFE0E6E961}"/>
                    </a:ext>
                  </a:extLst>
                </p:cNvPr>
                <p:cNvSpPr/>
                <p:nvPr/>
              </p:nvSpPr>
              <p:spPr>
                <a:xfrm>
                  <a:off x="1415143" y="3037114"/>
                  <a:ext cx="446314"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3CC4562F-8AF9-496A-A04A-7F1D9DE558C8}"/>
                    </a:ext>
                  </a:extLst>
                </p:cNvPr>
                <p:cNvCxnSpPr>
                  <a:cxnSpLocks/>
                </p:cNvCxnSpPr>
                <p:nvPr/>
              </p:nvCxnSpPr>
              <p:spPr>
                <a:xfrm>
                  <a:off x="1861460" y="3265714"/>
                  <a:ext cx="947057"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523B747E-7F92-40A1-9FB9-271ACAD0091A}"/>
                  </a:ext>
                </a:extLst>
              </p:cNvPr>
              <p:cNvSpPr txBox="1"/>
              <p:nvPr/>
            </p:nvSpPr>
            <p:spPr>
              <a:xfrm>
                <a:off x="1281796" y="4552394"/>
                <a:ext cx="833630" cy="369332"/>
              </a:xfrm>
              <a:prstGeom prst="rect">
                <a:avLst/>
              </a:prstGeom>
              <a:noFill/>
            </p:spPr>
            <p:txBody>
              <a:bodyPr wrap="square" rtlCol="0">
                <a:spAutoFit/>
              </a:bodyPr>
              <a:lstStyle/>
              <a:p>
                <a:r>
                  <a:rPr lang="en-US" i="1" dirty="0"/>
                  <a:t>v</a:t>
                </a:r>
                <a:r>
                  <a:rPr lang="en-US" i="1" baseline="-25000" dirty="0"/>
                  <a:t>1f</a:t>
                </a:r>
              </a:p>
            </p:txBody>
          </p:sp>
        </p:gr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096CF64-94E3-4A31-A72E-C41ED71C9325}"/>
                  </a:ext>
                </a:extLst>
              </p:cNvPr>
              <p:cNvSpPr txBox="1"/>
              <p:nvPr/>
            </p:nvSpPr>
            <p:spPr>
              <a:xfrm>
                <a:off x="653143" y="4725350"/>
                <a:ext cx="7413171" cy="430887"/>
              </a:xfrm>
              <a:prstGeom prst="rect">
                <a:avLst/>
              </a:prstGeom>
              <a:noFill/>
            </p:spPr>
            <p:txBody>
              <a:bodyPr wrap="square" lIns="0" tIns="0" rIns="0" bIns="0" rtlCol="0">
                <a:spAutoFit/>
              </a:bodyPr>
              <a:lstStyle/>
              <a:p>
                <a:r>
                  <a:rPr lang="en-US" sz="2400" i="1" dirty="0"/>
                  <a:t>Momentum</a:t>
                </a:r>
                <a:r>
                  <a:rPr lang="en-US" sz="2800" i="1" dirty="0"/>
                  <a:t> </a:t>
                </a:r>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𝑣</m:t>
                    </m:r>
                    <m:r>
                      <a:rPr lang="en-US" sz="2800" b="0" i="1" baseline="-25000" smtClean="0">
                        <a:latin typeface="Cambria Math" panose="02040503050406030204" pitchFamily="18" charset="0"/>
                      </a:rPr>
                      <m:t>1</m:t>
                    </m:r>
                    <m:r>
                      <a:rPr lang="en-US" sz="2800" b="0" i="1" baseline="-25000" smtClean="0">
                        <a:latin typeface="Cambria Math" panose="02040503050406030204" pitchFamily="18" charset="0"/>
                      </a:rPr>
                      <m:t>𝑖</m:t>
                    </m:r>
                  </m:oMath>
                </a14:m>
                <a:r>
                  <a:rPr lang="en-US" sz="2800" dirty="0"/>
                  <a:t>+m</a:t>
                </a:r>
                <a:r>
                  <a:rPr lang="en-US" sz="2800" baseline="-25000" dirty="0"/>
                  <a:t>2</a:t>
                </a:r>
                <a:r>
                  <a:rPr lang="en-US" sz="2800" dirty="0"/>
                  <a:t>v</a:t>
                </a:r>
                <a:r>
                  <a:rPr lang="en-US" sz="2800" baseline="-25000" dirty="0"/>
                  <a:t>2i</a:t>
                </a:r>
                <a:r>
                  <a:rPr lang="en-US" sz="2800" dirty="0"/>
                  <a:t>= m</a:t>
                </a:r>
                <a:r>
                  <a:rPr lang="en-US" sz="2800" baseline="-25000" dirty="0"/>
                  <a:t>1</a:t>
                </a:r>
                <a:r>
                  <a:rPr lang="en-US" sz="2800" dirty="0"/>
                  <a:t>v</a:t>
                </a:r>
                <a:r>
                  <a:rPr lang="en-US" sz="2800" baseline="-25000" dirty="0"/>
                  <a:t>f1</a:t>
                </a:r>
                <a:r>
                  <a:rPr lang="en-US" sz="2800" dirty="0"/>
                  <a:t> + m</a:t>
                </a:r>
                <a:r>
                  <a:rPr lang="en-US" sz="2800" baseline="-25000" dirty="0"/>
                  <a:t>2</a:t>
                </a:r>
                <a:r>
                  <a:rPr lang="en-US" sz="2800" dirty="0"/>
                  <a:t>v</a:t>
                </a:r>
                <a:r>
                  <a:rPr lang="en-US" sz="2800" baseline="-25000" dirty="0"/>
                  <a:t>2f</a:t>
                </a:r>
                <a:endParaRPr lang="en-US" baseline="-25000" dirty="0"/>
              </a:p>
            </p:txBody>
          </p:sp>
        </mc:Choice>
        <mc:Fallback xmlns="">
          <p:sp>
            <p:nvSpPr>
              <p:cNvPr id="6" name="TextBox 5">
                <a:extLst>
                  <a:ext uri="{FF2B5EF4-FFF2-40B4-BE49-F238E27FC236}">
                    <a16:creationId xmlns:a16="http://schemas.microsoft.com/office/drawing/2014/main" id="{1096CF64-94E3-4A31-A72E-C41ED71C9325}"/>
                  </a:ext>
                </a:extLst>
              </p:cNvPr>
              <p:cNvSpPr txBox="1">
                <a:spLocks noRot="1" noChangeAspect="1" noMove="1" noResize="1" noEditPoints="1" noAdjustHandles="1" noChangeArrowheads="1" noChangeShapeType="1" noTextEdit="1"/>
              </p:cNvSpPr>
              <p:nvPr/>
            </p:nvSpPr>
            <p:spPr>
              <a:xfrm>
                <a:off x="653143" y="4725350"/>
                <a:ext cx="7413171" cy="430887"/>
              </a:xfrm>
              <a:prstGeom prst="rect">
                <a:avLst/>
              </a:prstGeom>
              <a:blipFill>
                <a:blip r:embed="rId3"/>
                <a:stretch>
                  <a:fillRect l="-2467" t="-25352" b="-49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283E815-BC3F-4F39-AAAB-322B49295D7B}"/>
                  </a:ext>
                </a:extLst>
              </p:cNvPr>
              <p:cNvSpPr txBox="1"/>
              <p:nvPr/>
            </p:nvSpPr>
            <p:spPr>
              <a:xfrm>
                <a:off x="457200" y="5509121"/>
                <a:ext cx="7946571" cy="608372"/>
              </a:xfrm>
              <a:prstGeom prst="rect">
                <a:avLst/>
              </a:prstGeom>
              <a:noFill/>
            </p:spPr>
            <p:txBody>
              <a:bodyPr wrap="square" lIns="0" tIns="0" rIns="0" bIns="0" rtlCol="0">
                <a:spAutoFit/>
              </a:bodyPr>
              <a:lstStyle/>
              <a:p>
                <a:r>
                  <a:rPr lang="en-US" sz="2400" i="1" dirty="0"/>
                  <a:t>Energy</a:t>
                </a: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1</m:t>
                        </m:r>
                      </m:sub>
                    </m:sSub>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𝑣</m:t>
                        </m:r>
                      </m:e>
                      <m:sub>
                        <m:r>
                          <a:rPr lang="en-US" sz="2800" b="0" i="1" smtClean="0">
                            <a:latin typeface="Cambria Math" panose="02040503050406030204" pitchFamily="18" charset="0"/>
                          </a:rPr>
                          <m:t>1</m:t>
                        </m:r>
                        <m:r>
                          <a:rPr lang="en-US" sz="2800" b="0" i="1" smtClean="0">
                            <a:latin typeface="Cambria Math" panose="02040503050406030204" pitchFamily="18" charset="0"/>
                          </a:rPr>
                          <m:t>𝑖</m:t>
                        </m:r>
                      </m:sub>
                      <m:sup>
                        <m:r>
                          <a:rPr lang="en-US" sz="2800" b="0" i="1" smtClean="0">
                            <a:latin typeface="Cambria Math" panose="02040503050406030204" pitchFamily="18" charset="0"/>
                          </a:rPr>
                          <m:t>2</m:t>
                        </m:r>
                      </m:sup>
                    </m:sSubSup>
                  </m:oMath>
                </a14:m>
                <a:r>
                  <a:rPr lang="en-US" sz="2800" dirty="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2</m:t>
                        </m:r>
                      </m:sub>
                    </m:sSub>
                    <m:sSubSup>
                      <m:sSubSupPr>
                        <m:ctrlPr>
                          <a:rPr lang="en-US" sz="2800" i="1">
                            <a:latin typeface="Cambria Math" panose="02040503050406030204" pitchFamily="18" charset="0"/>
                          </a:rPr>
                        </m:ctrlPr>
                      </m:sSubSupPr>
                      <m:e>
                        <m:r>
                          <a:rPr lang="en-US" sz="2800" i="1">
                            <a:latin typeface="Cambria Math" panose="02040503050406030204" pitchFamily="18" charset="0"/>
                          </a:rPr>
                          <m:t>𝑣</m:t>
                        </m:r>
                      </m:e>
                      <m:sub>
                        <m:r>
                          <a:rPr lang="en-US" sz="2800" b="0" i="1" smtClean="0">
                            <a:latin typeface="Cambria Math" panose="02040503050406030204" pitchFamily="18" charset="0"/>
                          </a:rPr>
                          <m:t>2</m:t>
                        </m:r>
                        <m:r>
                          <a:rPr lang="en-US" sz="2800" i="1">
                            <a:latin typeface="Cambria Math" panose="02040503050406030204" pitchFamily="18" charset="0"/>
                          </a:rPr>
                          <m:t>𝑖</m:t>
                        </m:r>
                      </m:sub>
                      <m:sup>
                        <m:r>
                          <a:rPr lang="en-US" sz="2800" i="1">
                            <a:latin typeface="Cambria Math" panose="02040503050406030204" pitchFamily="18" charset="0"/>
                          </a:rPr>
                          <m:t>2</m:t>
                        </m:r>
                      </m:sup>
                    </m:sSubSup>
                    <m:r>
                      <a:rPr lang="en-US" sz="2800" i="1">
                        <a:latin typeface="Cambria Math" panose="02040503050406030204" pitchFamily="18" charset="0"/>
                      </a:rPr>
                      <m:t> </m:t>
                    </m:r>
                  </m:oMath>
                </a14:m>
                <a:r>
                  <a:rPr lang="en-US" sz="2800" dirty="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1</m:t>
                        </m:r>
                      </m:sub>
                    </m:sSub>
                    <m:sSubSup>
                      <m:sSubSupPr>
                        <m:ctrlPr>
                          <a:rPr lang="en-US" sz="2800" i="1">
                            <a:latin typeface="Cambria Math" panose="02040503050406030204" pitchFamily="18" charset="0"/>
                          </a:rPr>
                        </m:ctrlPr>
                      </m:sSubSupPr>
                      <m:e>
                        <m:r>
                          <a:rPr lang="en-US" sz="2800" i="1">
                            <a:latin typeface="Cambria Math" panose="02040503050406030204" pitchFamily="18" charset="0"/>
                          </a:rPr>
                          <m:t>𝑣</m:t>
                        </m:r>
                      </m:e>
                      <m:sub>
                        <m:r>
                          <a:rPr lang="en-US" sz="2800" i="1">
                            <a:latin typeface="Cambria Math" panose="02040503050406030204" pitchFamily="18" charset="0"/>
                          </a:rPr>
                          <m:t>1</m:t>
                        </m:r>
                        <m:r>
                          <a:rPr lang="en-US" sz="2800" b="0" i="1" smtClean="0">
                            <a:latin typeface="Cambria Math" panose="02040503050406030204" pitchFamily="18" charset="0"/>
                          </a:rPr>
                          <m:t>𝑓</m:t>
                        </m:r>
                      </m:sub>
                      <m:sup>
                        <m:r>
                          <a:rPr lang="en-US" sz="2800" i="1">
                            <a:latin typeface="Cambria Math" panose="02040503050406030204" pitchFamily="18" charset="0"/>
                          </a:rPr>
                          <m:t>2</m:t>
                        </m:r>
                      </m:sup>
                    </m:sSubSup>
                  </m:oMath>
                </a14:m>
                <a:r>
                  <a:rPr lang="en-US" sz="2800" dirty="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2</m:t>
                        </m:r>
                      </m:sub>
                    </m:sSub>
                    <m:sSubSup>
                      <m:sSubSupPr>
                        <m:ctrlPr>
                          <a:rPr lang="en-US" sz="2800" i="1">
                            <a:latin typeface="Cambria Math" panose="02040503050406030204" pitchFamily="18" charset="0"/>
                          </a:rPr>
                        </m:ctrlPr>
                      </m:sSubSupPr>
                      <m:e>
                        <m:r>
                          <a:rPr lang="en-US" sz="2800" i="1">
                            <a:latin typeface="Cambria Math" panose="02040503050406030204" pitchFamily="18" charset="0"/>
                          </a:rPr>
                          <m:t>𝑣</m:t>
                        </m:r>
                      </m:e>
                      <m:sub>
                        <m:r>
                          <a:rPr lang="en-US" sz="2800" b="0" i="1" smtClean="0">
                            <a:latin typeface="Cambria Math" panose="02040503050406030204" pitchFamily="18" charset="0"/>
                          </a:rPr>
                          <m:t>2</m:t>
                        </m:r>
                        <m:r>
                          <a:rPr lang="en-US" sz="2800" b="0" i="1" smtClean="0">
                            <a:latin typeface="Cambria Math" panose="02040503050406030204" pitchFamily="18" charset="0"/>
                          </a:rPr>
                          <m:t>𝑓</m:t>
                        </m:r>
                      </m:sub>
                      <m:sup>
                        <m:r>
                          <a:rPr lang="en-US" sz="2800" i="1">
                            <a:latin typeface="Cambria Math" panose="02040503050406030204" pitchFamily="18" charset="0"/>
                          </a:rPr>
                          <m:t>2</m:t>
                        </m:r>
                      </m:sup>
                    </m:sSubSup>
                  </m:oMath>
                </a14:m>
                <a:endParaRPr lang="en-US" baseline="-25000" dirty="0"/>
              </a:p>
            </p:txBody>
          </p:sp>
        </mc:Choice>
        <mc:Fallback xmlns="">
          <p:sp>
            <p:nvSpPr>
              <p:cNvPr id="30" name="TextBox 29">
                <a:extLst>
                  <a:ext uri="{FF2B5EF4-FFF2-40B4-BE49-F238E27FC236}">
                    <a16:creationId xmlns:a16="http://schemas.microsoft.com/office/drawing/2014/main" id="{E283E815-BC3F-4F39-AAAB-322B49295D7B}"/>
                  </a:ext>
                </a:extLst>
              </p:cNvPr>
              <p:cNvSpPr txBox="1">
                <a:spLocks noRot="1" noChangeAspect="1" noMove="1" noResize="1" noEditPoints="1" noAdjustHandles="1" noChangeArrowheads="1" noChangeShapeType="1" noTextEdit="1"/>
              </p:cNvSpPr>
              <p:nvPr/>
            </p:nvSpPr>
            <p:spPr>
              <a:xfrm>
                <a:off x="457200" y="5509121"/>
                <a:ext cx="7946571" cy="608372"/>
              </a:xfrm>
              <a:prstGeom prst="rect">
                <a:avLst/>
              </a:prstGeom>
              <a:blipFill>
                <a:blip r:embed="rId4"/>
                <a:stretch>
                  <a:fillRect l="-2301" t="-4000" b="-19000"/>
                </a:stretch>
              </a:blipFill>
            </p:spPr>
            <p:txBody>
              <a:bodyPr/>
              <a:lstStyle/>
              <a:p>
                <a:r>
                  <a:rPr lang="en-US">
                    <a:noFill/>
                  </a:rPr>
                  <a:t> </a:t>
                </a:r>
              </a:p>
            </p:txBody>
          </p:sp>
        </mc:Fallback>
      </mc:AlternateContent>
    </p:spTree>
    <p:extLst>
      <p:ext uri="{BB962C8B-B14F-4D97-AF65-F5344CB8AC3E}">
        <p14:creationId xmlns:p14="http://schemas.microsoft.com/office/powerpoint/2010/main" val="516073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89A8-1CA8-4691-BDF0-44B434FDC17D}"/>
              </a:ext>
            </a:extLst>
          </p:cNvPr>
          <p:cNvSpPr>
            <a:spLocks noGrp="1"/>
          </p:cNvSpPr>
          <p:nvPr>
            <p:ph type="title"/>
          </p:nvPr>
        </p:nvSpPr>
        <p:spPr/>
        <p:txBody>
          <a:bodyPr/>
          <a:lstStyle/>
          <a:p>
            <a:r>
              <a:rPr lang="en-US" dirty="0"/>
              <a:t>Elastic Collisions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FEBFF8-4C9A-4650-826B-03CD1E1ECABE}"/>
                  </a:ext>
                </a:extLst>
              </p:cNvPr>
              <p:cNvSpPr>
                <a:spLocks noGrp="1"/>
              </p:cNvSpPr>
              <p:nvPr>
                <p:ph idx="1"/>
              </p:nvPr>
            </p:nvSpPr>
            <p:spPr>
              <a:xfrm>
                <a:off x="116586" y="876300"/>
                <a:ext cx="8807958" cy="5305044"/>
              </a:xfrm>
            </p:spPr>
            <p:txBody>
              <a:bodyPr/>
              <a:lstStyle/>
              <a:p>
                <a:r>
                  <a:rPr lang="en-US" dirty="0">
                    <a:latin typeface="Times New Roman" panose="02020603050405020304" pitchFamily="18" charset="0"/>
                    <a:cs typeface="Times New Roman" panose="02020603050405020304" pitchFamily="18" charset="0"/>
                  </a:rPr>
                  <a:t>Using the previous equations, equations for the final velocities of the two objects involved in a head on collision are derived to be:</a:t>
                </a:r>
              </a:p>
              <a:p>
                <a:endParaRPr lang="en-US"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𝑓</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r>
                          <a:rPr lang="en-US" i="1">
                            <a:latin typeface="Cambria Math" panose="02040503050406030204" pitchFamily="18" charset="0"/>
                          </a:rPr>
                          <m:t>𝑖</m:t>
                        </m:r>
                      </m:sub>
                    </m:sSub>
                  </m:oMath>
                </a14:m>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𝑣</m:t>
                        </m:r>
                      </m:e>
                      <m:sub>
                        <m:r>
                          <a:rPr lang="en-US" b="0" i="1" smtClean="0">
                            <a:latin typeface="Cambria Math" panose="02040503050406030204" pitchFamily="18" charset="0"/>
                          </a:rPr>
                          <m:t>2</m:t>
                        </m:r>
                        <m:r>
                          <a:rPr lang="en-US" i="1">
                            <a:latin typeface="Cambria Math" panose="02040503050406030204" pitchFamily="18" charset="0"/>
                          </a:rPr>
                          <m:t>𝑓</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1</m:t>
                            </m:r>
                          </m:sub>
                        </m:sSub>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2</m:t>
                        </m:r>
                        <m:r>
                          <a:rPr lang="en-US" i="1">
                            <a:latin typeface="Cambria Math" panose="02040503050406030204" pitchFamily="18" charset="0"/>
                          </a:rPr>
                          <m:t>𝑖</m:t>
                        </m:r>
                      </m:sub>
                    </m:sSub>
                  </m:oMath>
                </a14:m>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3FFEBFF8-4C9A-4650-826B-03CD1E1ECABE}"/>
                  </a:ext>
                </a:extLst>
              </p:cNvPr>
              <p:cNvSpPr>
                <a:spLocks noGrp="1" noRot="1" noChangeAspect="1" noMove="1" noResize="1" noEditPoints="1" noAdjustHandles="1" noChangeArrowheads="1" noChangeShapeType="1" noTextEdit="1"/>
              </p:cNvSpPr>
              <p:nvPr>
                <p:ph idx="1"/>
              </p:nvPr>
            </p:nvSpPr>
            <p:spPr>
              <a:xfrm>
                <a:off x="116586" y="876300"/>
                <a:ext cx="8807958" cy="5305044"/>
              </a:xfrm>
              <a:blipFill>
                <a:blip r:embed="rId2"/>
                <a:stretch>
                  <a:fillRect l="-1246" t="-126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F76CAEB-6146-4D88-A8DE-15D0A5CCFD16}"/>
              </a:ext>
            </a:extLst>
          </p:cNvPr>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557163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10.16 Velocities in an air hockey collision</a:t>
            </a:r>
            <a:endParaRPr lang="en-US" dirty="0"/>
          </a:p>
        </p:txBody>
      </p:sp>
      <p:sp>
        <p:nvSpPr>
          <p:cNvPr id="3" name="Content Placeholder 2"/>
          <p:cNvSpPr>
            <a:spLocks noGrp="1"/>
          </p:cNvSpPr>
          <p:nvPr>
            <p:ph idx="1"/>
          </p:nvPr>
        </p:nvSpPr>
        <p:spPr/>
        <p:txBody>
          <a:bodyPr/>
          <a:lstStyle/>
          <a:p>
            <a:pPr marL="0" indent="0">
              <a:buNone/>
            </a:pPr>
            <a:r>
              <a:rPr lang="en-US" dirty="0"/>
              <a:t>On an air hockey table, a moving puck, traveling to the right at 2.3 m/s, makes a head-on collision with an identical puck at rest. What is the final velocity of each puck?</a:t>
            </a:r>
          </a:p>
          <a:p>
            <a:pPr marL="0" indent="0">
              <a:buNone/>
            </a:pP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5" name="Picture 4">
            <a:extLst>
              <a:ext uri="{FF2B5EF4-FFF2-40B4-BE49-F238E27FC236}">
                <a16:creationId xmlns:a16="http://schemas.microsoft.com/office/drawing/2014/main" id="{AB7EEF4A-4F25-450E-BEF5-33F303B5492E}"/>
              </a:ext>
            </a:extLst>
          </p:cNvPr>
          <p:cNvPicPr>
            <a:picLocks noChangeAspect="1"/>
          </p:cNvPicPr>
          <p:nvPr/>
        </p:nvPicPr>
        <p:blipFill rotWithShape="1">
          <a:blip r:embed="rId2">
            <a:extLst>
              <a:ext uri="{28A0092B-C50C-407E-A947-70E740481C1C}">
                <a14:useLocalDpi xmlns:a14="http://schemas.microsoft.com/office/drawing/2010/main" val="0"/>
              </a:ext>
            </a:extLst>
          </a:blip>
          <a:srcRect b="5484"/>
          <a:stretch/>
        </p:blipFill>
        <p:spPr>
          <a:xfrm>
            <a:off x="914401" y="3035370"/>
            <a:ext cx="6373390" cy="3026228"/>
          </a:xfrm>
          <a:prstGeom prst="rect">
            <a:avLst/>
          </a:prstGeom>
        </p:spPr>
      </p:pic>
    </p:spTree>
    <p:extLst>
      <p:ext uri="{BB962C8B-B14F-4D97-AF65-F5344CB8AC3E}">
        <p14:creationId xmlns:p14="http://schemas.microsoft.com/office/powerpoint/2010/main" val="1059637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10.16 (cont.)</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16586" y="1360468"/>
                <a:ext cx="8807958" cy="5123739"/>
              </a:xfrm>
            </p:spPr>
            <p:txBody>
              <a:bodyPr/>
              <a:lstStyle/>
              <a:p>
                <a:pPr marL="0" indent="0">
                  <a:buNone/>
                </a:pPr>
                <a:r>
                  <a:rPr lang="en-US" sz="2600" b="1" cap="small" dirty="0">
                    <a:solidFill>
                      <a:srgbClr val="7030A0"/>
                    </a:solidFill>
                  </a:rPr>
                  <a:t>prepare</a:t>
                </a:r>
                <a:r>
                  <a:rPr lang="en-US" sz="2600" dirty="0"/>
                  <a:t> after the collision, we don’t know which way the pucks will move. Because one puck was initially at rest, we can use the equations to find the final velocities of the pucks. </a:t>
                </a:r>
              </a:p>
              <a:p>
                <a:r>
                  <a:rPr lang="en-US" sz="2400" b="1" cap="small" dirty="0">
                    <a:solidFill>
                      <a:srgbClr val="7030A0"/>
                    </a:solidFill>
                  </a:rPr>
                  <a:t>solve</a:t>
                </a:r>
                <a:r>
                  <a:rPr lang="en-US" sz="2400" dirty="0"/>
                  <a:t> using the derived equations with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we get:</a:t>
                </a:r>
                <a:r>
                  <a:rPr lang="en-US" sz="2400" i="1" dirty="0">
                    <a:latin typeface="Times New Roman" panose="02020603050405020304" pitchFamily="18" charset="0"/>
                    <a:cs typeface="Times New Roman" panose="02020603050405020304" pitchFamily="18" charset="0"/>
                  </a:rPr>
                  <a:t>   </a:t>
                </a:r>
                <a:r>
                  <a:rPr lang="en-US" sz="2400" i="1" dirty="0"/>
                  <a:t> </a:t>
                </a: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r>
                          <a:rPr lang="en-US" sz="2400" i="1">
                            <a:latin typeface="Cambria Math" panose="02040503050406030204" pitchFamily="18" charset="0"/>
                          </a:rPr>
                          <m:t>𝑓</m:t>
                        </m:r>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2</m:t>
                            </m:r>
                          </m:sub>
                        </m:sSub>
                        <m:r>
                          <a:rPr lang="en-US" sz="2400" i="1">
                            <a:latin typeface="Cambria Math" panose="02040503050406030204" pitchFamily="18" charset="0"/>
                          </a:rPr>
                          <m:t>)</m:t>
                        </m:r>
                      </m:num>
                      <m:den>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2</m:t>
                            </m:r>
                          </m:sub>
                        </m:sSub>
                        <m:r>
                          <a:rPr lang="en-US" sz="2400" i="1">
                            <a:latin typeface="Cambria Math" panose="02040503050406030204" pitchFamily="18" charset="0"/>
                          </a:rPr>
                          <m:t>)</m:t>
                        </m:r>
                      </m:den>
                    </m:f>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2</m:t>
                            </m:r>
                          </m:sub>
                        </m:sSub>
                        <m:r>
                          <a:rPr lang="en-US" sz="2400" i="1">
                            <a:latin typeface="Cambria Math" panose="02040503050406030204" pitchFamily="18" charset="0"/>
                          </a:rPr>
                          <m:t>)</m:t>
                        </m:r>
                      </m:num>
                      <m:den>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2</m:t>
                            </m:r>
                          </m:sub>
                        </m:sSub>
                        <m:r>
                          <a:rPr lang="en-US" sz="2400" i="1">
                            <a:latin typeface="Cambria Math" panose="02040503050406030204" pitchFamily="18" charset="0"/>
                          </a:rPr>
                          <m:t>)</m:t>
                        </m:r>
                      </m:den>
                    </m:f>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2</m:t>
                        </m:r>
                        <m:r>
                          <a:rPr lang="en-US" sz="2400" i="1">
                            <a:latin typeface="Cambria Math" panose="02040503050406030204" pitchFamily="18" charset="0"/>
                          </a:rPr>
                          <m:t>𝑖</m:t>
                        </m:r>
                      </m:sub>
                    </m:sSub>
                  </m:oMath>
                </a14:m>
                <a:r>
                  <a:rPr lang="en-US" sz="2400" dirty="0">
                    <a:latin typeface="Times New Roman" panose="02020603050405020304" pitchFamily="18" charset="0"/>
                    <a:cs typeface="Times New Roman" panose="02020603050405020304" pitchFamily="18" charset="0"/>
                  </a:rPr>
                  <a:t> = 0</a:t>
                </a:r>
              </a:p>
              <a:p>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2</m:t>
                        </m:r>
                        <m:r>
                          <a:rPr lang="en-US" sz="2400" i="1">
                            <a:latin typeface="Cambria Math" panose="02040503050406030204" pitchFamily="18" charset="0"/>
                          </a:rPr>
                          <m:t>𝑓</m:t>
                        </m:r>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2</m:t>
                            </m:r>
                            <m:r>
                              <a:rPr lang="en-US" sz="2400" i="1">
                                <a:latin typeface="Cambria Math" panose="02040503050406030204" pitchFamily="18" charset="0"/>
                              </a:rPr>
                              <m:t>𝑚</m:t>
                            </m:r>
                          </m:e>
                          <m:sub>
                            <m:r>
                              <a:rPr lang="en-US" sz="2400" i="1">
                                <a:latin typeface="Cambria Math" panose="02040503050406030204" pitchFamily="18" charset="0"/>
                              </a:rPr>
                              <m:t>1</m:t>
                            </m:r>
                          </m:sub>
                        </m:sSub>
                        <m:r>
                          <a:rPr lang="en-US" sz="2400" i="1">
                            <a:latin typeface="Cambria Math" panose="02040503050406030204" pitchFamily="18" charset="0"/>
                          </a:rPr>
                          <m:t>)</m:t>
                        </m:r>
                      </m:num>
                      <m:den>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2</m:t>
                            </m:r>
                          </m:sub>
                        </m:sSub>
                        <m:r>
                          <a:rPr lang="en-US" sz="2400" i="1">
                            <a:latin typeface="Cambria Math" panose="02040503050406030204" pitchFamily="18" charset="0"/>
                          </a:rPr>
                          <m:t>)</m:t>
                        </m:r>
                      </m:den>
                    </m:f>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1</m:t>
                            </m:r>
                          </m:sub>
                        </m:sSub>
                        <m:r>
                          <a:rPr lang="en-US" sz="2400" i="1">
                            <a:latin typeface="Cambria Math" panose="02040503050406030204" pitchFamily="18" charset="0"/>
                          </a:rPr>
                          <m:t>)</m:t>
                        </m:r>
                      </m:num>
                      <m:den>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2</m:t>
                            </m:r>
                          </m:sub>
                        </m:sSub>
                        <m:r>
                          <a:rPr lang="en-US" sz="2400" i="1">
                            <a:latin typeface="Cambria Math" panose="02040503050406030204" pitchFamily="18" charset="0"/>
                          </a:rPr>
                          <m:t>)</m:t>
                        </m:r>
                      </m:den>
                    </m:f>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2</m:t>
                        </m:r>
                        <m:r>
                          <a:rPr lang="en-US" sz="2400" i="1">
                            <a:latin typeface="Cambria Math" panose="02040503050406030204" pitchFamily="18" charset="0"/>
                          </a:rPr>
                          <m:t>𝑖</m:t>
                        </m:r>
                      </m:sub>
                    </m:sSub>
                  </m:oMath>
                </a14:m>
                <a:r>
                  <a:rPr lang="en-US" sz="2400" dirty="0">
                    <a:latin typeface="Times New Roman" panose="02020603050405020304" pitchFamily="18" charset="0"/>
                    <a:cs typeface="Times New Roman" panose="02020603050405020304" pitchFamily="18" charset="0"/>
                  </a:rPr>
                  <a:t> = 2.3 m/s</a:t>
                </a:r>
              </a:p>
              <a:p>
                <a:pPr marL="0" indent="0">
                  <a:buNone/>
                </a:pPr>
                <a:r>
                  <a:rPr lang="en-US" sz="2600" dirty="0"/>
                  <a:t>The moving puck stopped and the other puck moved with same velocity as the first puck (they simply exchanged velocities).</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16586" y="1360468"/>
                <a:ext cx="8807958" cy="5123739"/>
              </a:xfrm>
              <a:blipFill>
                <a:blip r:embed="rId2"/>
                <a:stretch>
                  <a:fillRect l="-1246" t="-1070" r="-207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8400205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10.8 Power</a:t>
            </a:r>
          </a:p>
        </p:txBody>
      </p:sp>
      <p:sp>
        <p:nvSpPr>
          <p:cNvPr id="3" name="Date Placeholder 2"/>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4155534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a:t>
            </a:r>
            <a:endParaRPr lang="en-US" dirty="0"/>
          </a:p>
        </p:txBody>
      </p:sp>
      <p:sp>
        <p:nvSpPr>
          <p:cNvPr id="3" name="Content Placeholder 2"/>
          <p:cNvSpPr>
            <a:spLocks noGrp="1"/>
          </p:cNvSpPr>
          <p:nvPr>
            <p:ph idx="1"/>
          </p:nvPr>
        </p:nvSpPr>
        <p:spPr/>
        <p:txBody>
          <a:bodyPr/>
          <a:lstStyle/>
          <a:p>
            <a:r>
              <a:rPr lang="en-US" b="1" dirty="0"/>
              <a:t>Power</a:t>
            </a:r>
            <a:r>
              <a:rPr lang="en-US" dirty="0"/>
              <a:t> is the rate at which energy is transformed or transferred.</a:t>
            </a:r>
          </a:p>
          <a:p>
            <a:endParaRPr lang="en-US" dirty="0"/>
          </a:p>
          <a:p>
            <a:endParaRPr lang="en-US" dirty="0"/>
          </a:p>
          <a:p>
            <a:endParaRPr lang="en-US" dirty="0"/>
          </a:p>
          <a:p>
            <a:endParaRPr lang="en-US" dirty="0"/>
          </a:p>
          <a:p>
            <a:endParaRPr lang="en-US" dirty="0"/>
          </a:p>
          <a:p>
            <a:r>
              <a:rPr lang="en-US" dirty="0"/>
              <a:t>The unit of power is the </a:t>
            </a:r>
            <a:r>
              <a:rPr lang="en-US" b="1" dirty="0"/>
              <a:t>watt</a:t>
            </a:r>
            <a:r>
              <a:rPr lang="en-US" dirty="0"/>
              <a:t>:</a:t>
            </a:r>
          </a:p>
          <a:p>
            <a:pPr marL="0" indent="0" algn="ctr">
              <a:buNone/>
            </a:pPr>
            <a:r>
              <a:rPr lang="en-US" dirty="0">
                <a:latin typeface="Times New Roman" panose="02020603050405020304" pitchFamily="18" charset="0"/>
                <a:cs typeface="Times New Roman" panose="02020603050405020304" pitchFamily="18" charset="0"/>
              </a:rPr>
              <a:t>1 watt = 1 W = 1 J/s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193" r="12734" b="11903"/>
          <a:stretch/>
        </p:blipFill>
        <p:spPr>
          <a:xfrm>
            <a:off x="893851" y="1872103"/>
            <a:ext cx="7356297" cy="1288893"/>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4" r="12854" b="12685"/>
          <a:stretch/>
        </p:blipFill>
        <p:spPr>
          <a:xfrm>
            <a:off x="893851" y="3239918"/>
            <a:ext cx="7367279" cy="1256153"/>
          </a:xfrm>
          <a:prstGeom prst="rect">
            <a:avLst/>
          </a:prstGeom>
        </p:spPr>
      </p:pic>
    </p:spTree>
    <p:extLst>
      <p:ext uri="{BB962C8B-B14F-4D97-AF65-F5344CB8AC3E}">
        <p14:creationId xmlns:p14="http://schemas.microsoft.com/office/powerpoint/2010/main" val="180745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7293-381A-46FA-92F2-31A4AD1355D7}"/>
              </a:ext>
            </a:extLst>
          </p:cNvPr>
          <p:cNvSpPr>
            <a:spLocks noGrp="1"/>
          </p:cNvSpPr>
          <p:nvPr>
            <p:ph type="title"/>
          </p:nvPr>
        </p:nvSpPr>
        <p:spPr>
          <a:xfrm>
            <a:off x="116586" y="290792"/>
            <a:ext cx="8807958" cy="696955"/>
          </a:xfrm>
        </p:spPr>
        <p:txBody>
          <a:bodyPr/>
          <a:lstStyle/>
          <a:p>
            <a:r>
              <a:rPr lang="en-US" dirty="0"/>
              <a:t>Energy Transfers and Work</a:t>
            </a:r>
          </a:p>
        </p:txBody>
      </p:sp>
      <p:sp>
        <p:nvSpPr>
          <p:cNvPr id="3" name="Content Placeholder 2">
            <a:extLst>
              <a:ext uri="{FF2B5EF4-FFF2-40B4-BE49-F238E27FC236}">
                <a16:creationId xmlns:a16="http://schemas.microsoft.com/office/drawing/2014/main" id="{7FA66763-D5DD-4EDC-A060-8BEBF2866551}"/>
              </a:ext>
            </a:extLst>
          </p:cNvPr>
          <p:cNvSpPr>
            <a:spLocks noGrp="1"/>
          </p:cNvSpPr>
          <p:nvPr>
            <p:ph sz="half" idx="1"/>
          </p:nvPr>
        </p:nvSpPr>
        <p:spPr>
          <a:xfrm>
            <a:off x="116586" y="995858"/>
            <a:ext cx="4324785" cy="5241656"/>
          </a:xfrm>
        </p:spPr>
        <p:txBody>
          <a:bodyPr/>
          <a:lstStyle/>
          <a:p>
            <a:r>
              <a:rPr lang="en-US" sz="2400" dirty="0"/>
              <a:t>Energy can be </a:t>
            </a:r>
            <a:r>
              <a:rPr lang="en-US" sz="2400" i="1" dirty="0">
                <a:solidFill>
                  <a:srgbClr val="00B050"/>
                </a:solidFill>
              </a:rPr>
              <a:t>transferred</a:t>
            </a:r>
            <a:r>
              <a:rPr lang="en-US" sz="2400" dirty="0"/>
              <a:t> between a system and its environment, or between objects. It also can be </a:t>
            </a:r>
            <a:r>
              <a:rPr lang="en-US" sz="2400" i="1" dirty="0">
                <a:solidFill>
                  <a:srgbClr val="00B050"/>
                </a:solidFill>
              </a:rPr>
              <a:t>transformed</a:t>
            </a:r>
            <a:r>
              <a:rPr lang="en-US" sz="2400" dirty="0"/>
              <a:t>  from one form to another. </a:t>
            </a:r>
          </a:p>
          <a:p>
            <a:r>
              <a:rPr lang="en-US" sz="2400" dirty="0"/>
              <a:t> Work is the process of transferring or transforming energy</a:t>
            </a:r>
            <a:endParaRPr lang="en-US" sz="2400" u="sng" dirty="0"/>
          </a:p>
          <a:p>
            <a:r>
              <a:rPr lang="en-US" sz="2400" dirty="0"/>
              <a:t>Heat is another process by which Heat energy is transferred or transformed</a:t>
            </a:r>
            <a:r>
              <a:rPr lang="en-US" dirty="0"/>
              <a:t> </a:t>
            </a:r>
          </a:p>
          <a:p>
            <a:endParaRPr lang="en-US" dirty="0"/>
          </a:p>
        </p:txBody>
      </p:sp>
      <p:sp>
        <p:nvSpPr>
          <p:cNvPr id="5" name="Date Placeholder 4">
            <a:extLst>
              <a:ext uri="{FF2B5EF4-FFF2-40B4-BE49-F238E27FC236}">
                <a16:creationId xmlns:a16="http://schemas.microsoft.com/office/drawing/2014/main" id="{245F4625-8883-4361-A639-59558D5AEDFB}"/>
              </a:ext>
            </a:extLst>
          </p:cNvPr>
          <p:cNvSpPr>
            <a:spLocks noGrp="1"/>
          </p:cNvSpPr>
          <p:nvPr>
            <p:ph type="dt" sz="half" idx="10"/>
          </p:nvPr>
        </p:nvSpPr>
        <p:spPr/>
        <p:txBody>
          <a:bodyPr/>
          <a:lstStyle/>
          <a:p>
            <a:r>
              <a:rPr lang="en-US"/>
              <a:t>© 2016 Pearson Education, Ltd.</a:t>
            </a:r>
            <a:endParaRPr lang="en-US" dirty="0"/>
          </a:p>
        </p:txBody>
      </p:sp>
      <p:pic>
        <p:nvPicPr>
          <p:cNvPr id="6" name="Content Placeholder 5">
            <a:extLst>
              <a:ext uri="{FF2B5EF4-FFF2-40B4-BE49-F238E27FC236}">
                <a16:creationId xmlns:a16="http://schemas.microsoft.com/office/drawing/2014/main" id="{D28BC081-E665-4EB1-ACC7-D5B4BE8EC76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2701"/>
          <a:stretch/>
        </p:blipFill>
        <p:spPr>
          <a:xfrm>
            <a:off x="4484911" y="1265568"/>
            <a:ext cx="4511832" cy="4572000"/>
          </a:xfrm>
          <a:prstGeom prst="rect">
            <a:avLst/>
          </a:prstGeom>
        </p:spPr>
      </p:pic>
    </p:spTree>
    <p:extLst>
      <p:ext uri="{BB962C8B-B14F-4D97-AF65-F5344CB8AC3E}">
        <p14:creationId xmlns:p14="http://schemas.microsoft.com/office/powerpoint/2010/main" val="3476140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Output Power of a Force</a:t>
            </a:r>
          </a:p>
        </p:txBody>
      </p:sp>
      <p:sp>
        <p:nvSpPr>
          <p:cNvPr id="3" name="Content Placeholder 2"/>
          <p:cNvSpPr>
            <a:spLocks noGrp="1"/>
          </p:cNvSpPr>
          <p:nvPr>
            <p:ph idx="1"/>
          </p:nvPr>
        </p:nvSpPr>
        <p:spPr/>
        <p:txBody>
          <a:bodyPr/>
          <a:lstStyle/>
          <a:p>
            <a:r>
              <a:rPr lang="en-US" dirty="0"/>
              <a:t>A force doing work transfers energy.</a:t>
            </a:r>
          </a:p>
          <a:p>
            <a:r>
              <a:rPr lang="en-US" dirty="0"/>
              <a:t>The rate that this force transfers energy is the </a:t>
            </a:r>
            <a:r>
              <a:rPr lang="en-US" b="1" dirty="0"/>
              <a:t>output</a:t>
            </a:r>
            <a:r>
              <a:rPr lang="en-US" dirty="0"/>
              <a:t> </a:t>
            </a:r>
            <a:r>
              <a:rPr lang="en-US" b="1" dirty="0"/>
              <a:t>power</a:t>
            </a:r>
            <a:r>
              <a:rPr lang="en-US" dirty="0"/>
              <a:t> of that force:</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055" r="12492" b="13929"/>
          <a:stretch/>
        </p:blipFill>
        <p:spPr>
          <a:xfrm>
            <a:off x="877613" y="4556549"/>
            <a:ext cx="7388772" cy="9969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952" y="2815654"/>
            <a:ext cx="4048095" cy="932769"/>
          </a:xfrm>
          <a:prstGeom prst="rect">
            <a:avLst/>
          </a:prstGeom>
        </p:spPr>
      </p:pic>
    </p:spTree>
    <p:extLst>
      <p:ext uri="{BB962C8B-B14F-4D97-AF65-F5344CB8AC3E}">
        <p14:creationId xmlns:p14="http://schemas.microsoft.com/office/powerpoint/2010/main" val="18074557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5" descr="CH11_PPT_Slide_102"/>
          <p:cNvPicPr>
            <a:picLocks noChangeAspect="1" noChangeArrowheads="1"/>
          </p:cNvPicPr>
          <p:nvPr/>
        </p:nvPicPr>
        <p:blipFill>
          <a:blip r:embed="rId3">
            <a:extLst>
              <a:ext uri="{28A0092B-C50C-407E-A947-70E740481C1C}">
                <a14:useLocalDpi xmlns:a14="http://schemas.microsoft.com/office/drawing/2010/main" val="0"/>
              </a:ext>
            </a:extLst>
          </a:blip>
          <a:srcRect t="31485" b="28110"/>
          <a:stretch>
            <a:fillRect/>
          </a:stretch>
        </p:blipFill>
        <p:spPr bwMode="auto">
          <a:xfrm>
            <a:off x="296863" y="2209800"/>
            <a:ext cx="854868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err="1"/>
              <a:t>QuickCheck</a:t>
            </a:r>
            <a:r>
              <a:rPr lang="en-US" dirty="0"/>
              <a:t> 10.20</a:t>
            </a:r>
          </a:p>
        </p:txBody>
      </p:sp>
      <p:sp>
        <p:nvSpPr>
          <p:cNvPr id="7" name="Content Placeholder 6"/>
          <p:cNvSpPr>
            <a:spLocks noGrp="1"/>
          </p:cNvSpPr>
          <p:nvPr>
            <p:ph idx="1"/>
          </p:nvPr>
        </p:nvSpPr>
        <p:spPr/>
        <p:txBody>
          <a:bodyPr/>
          <a:lstStyle/>
          <a:p>
            <a:r>
              <a:rPr lang="en-US" altLang="en-US" dirty="0"/>
              <a:t>Four students run up the stairs in the time shown. Which student has the largest power output?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spTree>
    <p:extLst>
      <p:ext uri="{BB962C8B-B14F-4D97-AF65-F5344CB8AC3E}">
        <p14:creationId xmlns:p14="http://schemas.microsoft.com/office/powerpoint/2010/main" val="304178106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5" descr="CH11_PPT_Slide_102"/>
          <p:cNvPicPr>
            <a:picLocks noChangeAspect="1" noChangeArrowheads="1"/>
          </p:cNvPicPr>
          <p:nvPr/>
        </p:nvPicPr>
        <p:blipFill>
          <a:blip r:embed="rId4">
            <a:extLst>
              <a:ext uri="{28A0092B-C50C-407E-A947-70E740481C1C}">
                <a14:useLocalDpi xmlns:a14="http://schemas.microsoft.com/office/drawing/2010/main" val="0"/>
              </a:ext>
            </a:extLst>
          </a:blip>
          <a:srcRect t="31485" b="28110"/>
          <a:stretch>
            <a:fillRect/>
          </a:stretch>
        </p:blipFill>
        <p:spPr bwMode="auto">
          <a:xfrm>
            <a:off x="296863" y="2209800"/>
            <a:ext cx="854868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err="1"/>
              <a:t>QuickCheck</a:t>
            </a:r>
            <a:r>
              <a:rPr lang="en-US" dirty="0"/>
              <a:t> 10.20</a:t>
            </a:r>
          </a:p>
        </p:txBody>
      </p:sp>
      <p:sp>
        <p:nvSpPr>
          <p:cNvPr id="7" name="Content Placeholder 6"/>
          <p:cNvSpPr>
            <a:spLocks noGrp="1"/>
          </p:cNvSpPr>
          <p:nvPr>
            <p:ph idx="1"/>
          </p:nvPr>
        </p:nvSpPr>
        <p:spPr/>
        <p:txBody>
          <a:bodyPr/>
          <a:lstStyle/>
          <a:p>
            <a:r>
              <a:rPr lang="en-US" altLang="en-US" dirty="0"/>
              <a:t>Four students run up the stairs in the time shown. Which student has the largest power output?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aphicFrame>
        <p:nvGraphicFramePr>
          <p:cNvPr id="6" name="Google Shape;670;p59">
            <a:extLst>
              <a:ext uri="{FF2B5EF4-FFF2-40B4-BE49-F238E27FC236}">
                <a16:creationId xmlns:a16="http://schemas.microsoft.com/office/drawing/2014/main" id="{E6D4CF4F-6EF9-4DD2-9E2B-5840095C1E77}"/>
              </a:ext>
            </a:extLst>
          </p:cNvPr>
          <p:cNvGraphicFramePr/>
          <p:nvPr>
            <p:extLst>
              <p:ext uri="{D42A27DB-BD31-4B8C-83A1-F6EECF244321}">
                <p14:modId xmlns:p14="http://schemas.microsoft.com/office/powerpoint/2010/main" val="3182262489"/>
              </p:ext>
            </p:extLst>
          </p:nvPr>
        </p:nvGraphicFramePr>
        <p:xfrm>
          <a:off x="2970383" y="4558374"/>
          <a:ext cx="361950" cy="333375"/>
        </p:xfrm>
        <a:graphic>
          <a:graphicData uri="http://schemas.openxmlformats.org/presentationml/2006/ole">
            <mc:AlternateContent xmlns:mc="http://schemas.openxmlformats.org/markup-compatibility/2006">
              <mc:Choice xmlns:v="urn:schemas-microsoft-com:vml" Requires="v">
                <p:oleObj spid="_x0000_s57347" r:id="rId5" imgW="361950" imgH="333375" progId="MSPhotoEd.3">
                  <p:embed/>
                </p:oleObj>
              </mc:Choice>
              <mc:Fallback>
                <p:oleObj r:id="rId5" imgW="361950" imgH="333375" progId="MSPhotoEd.3">
                  <p:embed/>
                  <p:pic>
                    <p:nvPicPr>
                      <p:cNvPr id="5" name="Google Shape;670;p59">
                        <a:extLst>
                          <a:ext uri="{FF2B5EF4-FFF2-40B4-BE49-F238E27FC236}">
                            <a16:creationId xmlns:a16="http://schemas.microsoft.com/office/drawing/2014/main" id="{DDB30C31-F9AD-496C-A582-4598A9EF4E4B}"/>
                          </a:ext>
                        </a:extLst>
                      </p:cNvPr>
                      <p:cNvPicPr preferRelativeResize="0"/>
                      <p:nvPr/>
                    </p:nvPicPr>
                    <p:blipFill rotWithShape="1">
                      <a:blip r:embed="rId6">
                        <a:alphaModFix/>
                      </a:blip>
                      <a:srcRect/>
                      <a:stretch/>
                    </p:blipFill>
                    <p:spPr>
                      <a:xfrm>
                        <a:off x="2970383" y="4558374"/>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63269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QuickCheck</a:t>
            </a:r>
            <a:r>
              <a:rPr lang="en-US" dirty="0"/>
              <a:t> 10.21</a:t>
            </a:r>
          </a:p>
        </p:txBody>
      </p:sp>
      <p:sp>
        <p:nvSpPr>
          <p:cNvPr id="4" name="Content Placeholder 3"/>
          <p:cNvSpPr>
            <a:spLocks noGrp="1"/>
          </p:cNvSpPr>
          <p:nvPr>
            <p:ph idx="1"/>
          </p:nvPr>
        </p:nvSpPr>
        <p:spPr/>
        <p:txBody>
          <a:bodyPr/>
          <a:lstStyle/>
          <a:p>
            <a:r>
              <a:rPr lang="en-US" altLang="en-US" dirty="0"/>
              <a:t>Four toy cars accelerate from rest to their top speed in a certain amount of time. From the information in the table, Which car has the greatest power? </a:t>
            </a:r>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23380469"/>
              </p:ext>
            </p:extLst>
          </p:nvPr>
        </p:nvGraphicFramePr>
        <p:xfrm>
          <a:off x="1123950" y="2860040"/>
          <a:ext cx="4876800" cy="3108960"/>
        </p:xfrm>
        <a:graphic>
          <a:graphicData uri="http://schemas.openxmlformats.org/drawingml/2006/table">
            <a:tbl>
              <a:tblPr firstRow="1" bandRow="1">
                <a:tableStyleId>{5C22544A-7EE6-4342-B048-85BDC9FD1C3A}</a:tableStyleId>
              </a:tblPr>
              <a:tblGrid>
                <a:gridCol w="1287780">
                  <a:extLst>
                    <a:ext uri="{9D8B030D-6E8A-4147-A177-3AD203B41FA5}">
                      <a16:colId xmlns:a16="http://schemas.microsoft.com/office/drawing/2014/main" val="1323978358"/>
                    </a:ext>
                  </a:extLst>
                </a:gridCol>
                <a:gridCol w="1287780">
                  <a:extLst>
                    <a:ext uri="{9D8B030D-6E8A-4147-A177-3AD203B41FA5}">
                      <a16:colId xmlns:a16="http://schemas.microsoft.com/office/drawing/2014/main" val="2716905947"/>
                    </a:ext>
                  </a:extLst>
                </a:gridCol>
                <a:gridCol w="1287780">
                  <a:extLst>
                    <a:ext uri="{9D8B030D-6E8A-4147-A177-3AD203B41FA5}">
                      <a16:colId xmlns:a16="http://schemas.microsoft.com/office/drawing/2014/main" val="666125831"/>
                    </a:ext>
                  </a:extLst>
                </a:gridCol>
                <a:gridCol w="1013460">
                  <a:extLst>
                    <a:ext uri="{9D8B030D-6E8A-4147-A177-3AD203B41FA5}">
                      <a16:colId xmlns:a16="http://schemas.microsoft.com/office/drawing/2014/main" val="1794615753"/>
                    </a:ext>
                  </a:extLst>
                </a:gridCol>
              </a:tblGrid>
              <a:tr h="370840">
                <a:tc>
                  <a:txBody>
                    <a:bodyPr/>
                    <a:lstStyle/>
                    <a:p>
                      <a:pPr algn="ctr"/>
                      <a:r>
                        <a:rPr lang="en-US" sz="2400" dirty="0">
                          <a:solidFill>
                            <a:schemeClr val="tx1"/>
                          </a:solidFill>
                        </a:rPr>
                        <a:t>Car</a:t>
                      </a:r>
                    </a:p>
                  </a:txBody>
                  <a:tcPr/>
                </a:tc>
                <a:tc>
                  <a:txBody>
                    <a:bodyPr/>
                    <a:lstStyle/>
                    <a:p>
                      <a:pPr algn="ctr"/>
                      <a:r>
                        <a:rPr lang="en-US" sz="2400" dirty="0">
                          <a:solidFill>
                            <a:schemeClr val="tx1"/>
                          </a:solidFill>
                        </a:rPr>
                        <a:t>Mass (g)</a:t>
                      </a:r>
                    </a:p>
                  </a:txBody>
                  <a:tcPr/>
                </a:tc>
                <a:tc>
                  <a:txBody>
                    <a:bodyPr/>
                    <a:lstStyle/>
                    <a:p>
                      <a:pPr algn="ctr"/>
                      <a:r>
                        <a:rPr lang="en-US" sz="2400" dirty="0">
                          <a:solidFill>
                            <a:schemeClr val="tx1"/>
                          </a:solidFill>
                        </a:rPr>
                        <a:t>Speed (m/s)</a:t>
                      </a:r>
                    </a:p>
                  </a:txBody>
                  <a:tcPr/>
                </a:tc>
                <a:tc>
                  <a:txBody>
                    <a:bodyPr/>
                    <a:lstStyle/>
                    <a:p>
                      <a:pPr algn="ctr"/>
                      <a:r>
                        <a:rPr lang="en-US" sz="2400" dirty="0">
                          <a:solidFill>
                            <a:schemeClr val="tx1"/>
                          </a:solidFill>
                        </a:rPr>
                        <a:t>Time (s)</a:t>
                      </a:r>
                    </a:p>
                  </a:txBody>
                  <a:tcPr/>
                </a:tc>
                <a:extLst>
                  <a:ext uri="{0D108BD9-81ED-4DB2-BD59-A6C34878D82A}">
                    <a16:rowId xmlns:a16="http://schemas.microsoft.com/office/drawing/2014/main" val="3343584065"/>
                  </a:ext>
                </a:extLst>
              </a:tr>
              <a:tr h="370840">
                <a:tc>
                  <a:txBody>
                    <a:bodyPr/>
                    <a:lstStyle/>
                    <a:p>
                      <a:pPr algn="ctr"/>
                      <a:r>
                        <a:rPr lang="en-US" sz="2400" dirty="0">
                          <a:solidFill>
                            <a:schemeClr val="tx1"/>
                          </a:solidFill>
                        </a:rPr>
                        <a:t>A</a:t>
                      </a:r>
                    </a:p>
                  </a:txBody>
                  <a:tcPr/>
                </a:tc>
                <a:tc>
                  <a:txBody>
                    <a:bodyPr/>
                    <a:lstStyle/>
                    <a:p>
                      <a:pPr algn="ctr"/>
                      <a:r>
                        <a:rPr lang="en-US" sz="2400" dirty="0">
                          <a:solidFill>
                            <a:schemeClr val="tx1"/>
                          </a:solidFill>
                        </a:rPr>
                        <a:t>100</a:t>
                      </a:r>
                    </a:p>
                  </a:txBody>
                  <a:tcPr/>
                </a:tc>
                <a:tc>
                  <a:txBody>
                    <a:bodyPr/>
                    <a:lstStyle/>
                    <a:p>
                      <a:pPr algn="ctr"/>
                      <a:r>
                        <a:rPr lang="en-US" sz="2400" dirty="0">
                          <a:solidFill>
                            <a:schemeClr val="tx1"/>
                          </a:solidFill>
                        </a:rPr>
                        <a:t>3</a:t>
                      </a:r>
                    </a:p>
                  </a:txBody>
                  <a:tcPr/>
                </a:tc>
                <a:tc>
                  <a:txBody>
                    <a:bodyPr/>
                    <a:lstStyle/>
                    <a:p>
                      <a:pPr algn="ctr"/>
                      <a:r>
                        <a:rPr lang="en-US" sz="2400" dirty="0">
                          <a:solidFill>
                            <a:schemeClr val="tx1"/>
                          </a:solidFill>
                        </a:rPr>
                        <a:t>2</a:t>
                      </a:r>
                    </a:p>
                  </a:txBody>
                  <a:tcPr/>
                </a:tc>
                <a:extLst>
                  <a:ext uri="{0D108BD9-81ED-4DB2-BD59-A6C34878D82A}">
                    <a16:rowId xmlns:a16="http://schemas.microsoft.com/office/drawing/2014/main" val="1800809405"/>
                  </a:ext>
                </a:extLst>
              </a:tr>
              <a:tr h="370840">
                <a:tc>
                  <a:txBody>
                    <a:bodyPr/>
                    <a:lstStyle/>
                    <a:p>
                      <a:pPr algn="ctr"/>
                      <a:r>
                        <a:rPr lang="en-US" sz="2400" dirty="0">
                          <a:solidFill>
                            <a:schemeClr val="tx1"/>
                          </a:solidFill>
                        </a:rPr>
                        <a:t>B</a:t>
                      </a:r>
                    </a:p>
                  </a:txBody>
                  <a:tcPr/>
                </a:tc>
                <a:tc>
                  <a:txBody>
                    <a:bodyPr/>
                    <a:lstStyle/>
                    <a:p>
                      <a:pPr algn="ctr"/>
                      <a:r>
                        <a:rPr lang="en-US" sz="2400" dirty="0">
                          <a:solidFill>
                            <a:schemeClr val="tx1"/>
                          </a:solidFill>
                        </a:rPr>
                        <a:t>200</a:t>
                      </a:r>
                    </a:p>
                  </a:txBody>
                  <a:tcPr/>
                </a:tc>
                <a:tc>
                  <a:txBody>
                    <a:bodyPr/>
                    <a:lstStyle/>
                    <a:p>
                      <a:pPr algn="ctr"/>
                      <a:r>
                        <a:rPr lang="en-US" sz="2400" dirty="0">
                          <a:solidFill>
                            <a:schemeClr val="tx1"/>
                          </a:solidFill>
                        </a:rPr>
                        <a:t>2</a:t>
                      </a:r>
                    </a:p>
                  </a:txBody>
                  <a:tcPr/>
                </a:tc>
                <a:tc>
                  <a:txBody>
                    <a:bodyPr/>
                    <a:lstStyle/>
                    <a:p>
                      <a:pPr algn="ctr"/>
                      <a:r>
                        <a:rPr lang="en-US" sz="2400" dirty="0">
                          <a:solidFill>
                            <a:schemeClr val="tx1"/>
                          </a:solidFill>
                        </a:rPr>
                        <a:t>2</a:t>
                      </a:r>
                    </a:p>
                  </a:txBody>
                  <a:tcPr/>
                </a:tc>
                <a:extLst>
                  <a:ext uri="{0D108BD9-81ED-4DB2-BD59-A6C34878D82A}">
                    <a16:rowId xmlns:a16="http://schemas.microsoft.com/office/drawing/2014/main" val="484692309"/>
                  </a:ext>
                </a:extLst>
              </a:tr>
              <a:tr h="370840">
                <a:tc>
                  <a:txBody>
                    <a:bodyPr/>
                    <a:lstStyle/>
                    <a:p>
                      <a:pPr algn="ctr"/>
                      <a:r>
                        <a:rPr lang="en-US" sz="2400" dirty="0">
                          <a:solidFill>
                            <a:schemeClr val="tx1"/>
                          </a:solidFill>
                        </a:rPr>
                        <a:t>C</a:t>
                      </a:r>
                    </a:p>
                  </a:txBody>
                  <a:tcPr/>
                </a:tc>
                <a:tc>
                  <a:txBody>
                    <a:bodyPr/>
                    <a:lstStyle/>
                    <a:p>
                      <a:pPr algn="ctr"/>
                      <a:r>
                        <a:rPr lang="en-US" sz="2400" dirty="0">
                          <a:solidFill>
                            <a:schemeClr val="tx1"/>
                          </a:solidFill>
                        </a:rPr>
                        <a:t>300</a:t>
                      </a:r>
                    </a:p>
                  </a:txBody>
                  <a:tcPr/>
                </a:tc>
                <a:tc>
                  <a:txBody>
                    <a:bodyPr/>
                    <a:lstStyle/>
                    <a:p>
                      <a:pPr algn="ctr"/>
                      <a:r>
                        <a:rPr lang="en-US" sz="2400" dirty="0">
                          <a:solidFill>
                            <a:schemeClr val="tx1"/>
                          </a:solidFill>
                        </a:rPr>
                        <a:t>2</a:t>
                      </a:r>
                    </a:p>
                  </a:txBody>
                  <a:tcPr/>
                </a:tc>
                <a:tc>
                  <a:txBody>
                    <a:bodyPr/>
                    <a:lstStyle/>
                    <a:p>
                      <a:pPr algn="ctr"/>
                      <a:r>
                        <a:rPr lang="en-US" sz="2400" dirty="0">
                          <a:solidFill>
                            <a:schemeClr val="tx1"/>
                          </a:solidFill>
                        </a:rPr>
                        <a:t>3</a:t>
                      </a:r>
                    </a:p>
                  </a:txBody>
                  <a:tcPr/>
                </a:tc>
                <a:extLst>
                  <a:ext uri="{0D108BD9-81ED-4DB2-BD59-A6C34878D82A}">
                    <a16:rowId xmlns:a16="http://schemas.microsoft.com/office/drawing/2014/main" val="3928842869"/>
                  </a:ext>
                </a:extLst>
              </a:tr>
              <a:tr h="370840">
                <a:tc>
                  <a:txBody>
                    <a:bodyPr/>
                    <a:lstStyle/>
                    <a:p>
                      <a:pPr algn="ctr"/>
                      <a:r>
                        <a:rPr lang="en-US" sz="2400" dirty="0">
                          <a:solidFill>
                            <a:schemeClr val="tx1"/>
                          </a:solidFill>
                        </a:rPr>
                        <a:t>D</a:t>
                      </a:r>
                    </a:p>
                  </a:txBody>
                  <a:tcPr/>
                </a:tc>
                <a:tc>
                  <a:txBody>
                    <a:bodyPr/>
                    <a:lstStyle/>
                    <a:p>
                      <a:pPr algn="ctr"/>
                      <a:r>
                        <a:rPr lang="en-US" sz="2400" dirty="0">
                          <a:solidFill>
                            <a:schemeClr val="tx1"/>
                          </a:solidFill>
                        </a:rPr>
                        <a:t>600</a:t>
                      </a:r>
                    </a:p>
                  </a:txBody>
                  <a:tcPr/>
                </a:tc>
                <a:tc>
                  <a:txBody>
                    <a:bodyPr/>
                    <a:lstStyle/>
                    <a:p>
                      <a:pPr algn="ctr"/>
                      <a:r>
                        <a:rPr lang="en-US" sz="2400" dirty="0">
                          <a:solidFill>
                            <a:schemeClr val="tx1"/>
                          </a:solidFill>
                        </a:rPr>
                        <a:t>1</a:t>
                      </a:r>
                    </a:p>
                  </a:txBody>
                  <a:tcPr/>
                </a:tc>
                <a:tc>
                  <a:txBody>
                    <a:bodyPr/>
                    <a:lstStyle/>
                    <a:p>
                      <a:pPr algn="ctr"/>
                      <a:r>
                        <a:rPr lang="en-US" sz="2400" dirty="0">
                          <a:solidFill>
                            <a:schemeClr val="tx1"/>
                          </a:solidFill>
                        </a:rPr>
                        <a:t>3</a:t>
                      </a:r>
                    </a:p>
                  </a:txBody>
                  <a:tcPr/>
                </a:tc>
                <a:extLst>
                  <a:ext uri="{0D108BD9-81ED-4DB2-BD59-A6C34878D82A}">
                    <a16:rowId xmlns:a16="http://schemas.microsoft.com/office/drawing/2014/main" val="1307968079"/>
                  </a:ext>
                </a:extLst>
              </a:tr>
              <a:tr h="370840">
                <a:tc>
                  <a:txBody>
                    <a:bodyPr/>
                    <a:lstStyle/>
                    <a:p>
                      <a:pPr algn="ctr"/>
                      <a:r>
                        <a:rPr lang="en-US" sz="2400" dirty="0">
                          <a:solidFill>
                            <a:schemeClr val="tx1"/>
                          </a:solidFill>
                        </a:rPr>
                        <a:t>E</a:t>
                      </a:r>
                    </a:p>
                  </a:txBody>
                  <a:tcPr/>
                </a:tc>
                <a:tc>
                  <a:txBody>
                    <a:bodyPr/>
                    <a:lstStyle/>
                    <a:p>
                      <a:pPr algn="ctr"/>
                      <a:r>
                        <a:rPr lang="en-US" sz="2400" dirty="0">
                          <a:solidFill>
                            <a:schemeClr val="tx1"/>
                          </a:solidFill>
                        </a:rPr>
                        <a:t>400</a:t>
                      </a:r>
                    </a:p>
                  </a:txBody>
                  <a:tcPr/>
                </a:tc>
                <a:tc>
                  <a:txBody>
                    <a:bodyPr/>
                    <a:lstStyle/>
                    <a:p>
                      <a:pPr algn="ctr"/>
                      <a:r>
                        <a:rPr lang="en-US" sz="2400" dirty="0">
                          <a:solidFill>
                            <a:schemeClr val="tx1"/>
                          </a:solidFill>
                        </a:rPr>
                        <a:t>2</a:t>
                      </a:r>
                    </a:p>
                  </a:txBody>
                  <a:tcPr/>
                </a:tc>
                <a:tc>
                  <a:txBody>
                    <a:bodyPr/>
                    <a:lstStyle/>
                    <a:p>
                      <a:pPr algn="ctr"/>
                      <a:r>
                        <a:rPr lang="en-US" sz="2400" dirty="0">
                          <a:solidFill>
                            <a:schemeClr val="tx1"/>
                          </a:solidFill>
                        </a:rPr>
                        <a:t>4</a:t>
                      </a:r>
                    </a:p>
                  </a:txBody>
                  <a:tcPr/>
                </a:tc>
                <a:extLst>
                  <a:ext uri="{0D108BD9-81ED-4DB2-BD59-A6C34878D82A}">
                    <a16:rowId xmlns:a16="http://schemas.microsoft.com/office/drawing/2014/main" val="814651417"/>
                  </a:ext>
                </a:extLst>
              </a:tr>
            </a:tbl>
          </a:graphicData>
        </a:graphic>
      </p:graphicFrame>
    </p:spTree>
    <p:extLst>
      <p:ext uri="{BB962C8B-B14F-4D97-AF65-F5344CB8AC3E}">
        <p14:creationId xmlns:p14="http://schemas.microsoft.com/office/powerpoint/2010/main" val="156541039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QuickCheck</a:t>
            </a:r>
            <a:r>
              <a:rPr lang="en-US" dirty="0"/>
              <a:t> 10.21</a:t>
            </a:r>
          </a:p>
        </p:txBody>
      </p:sp>
      <p:sp>
        <p:nvSpPr>
          <p:cNvPr id="4" name="Content Placeholder 3"/>
          <p:cNvSpPr>
            <a:spLocks noGrp="1"/>
          </p:cNvSpPr>
          <p:nvPr>
            <p:ph idx="1"/>
          </p:nvPr>
        </p:nvSpPr>
        <p:spPr/>
        <p:txBody>
          <a:bodyPr/>
          <a:lstStyle/>
          <a:p>
            <a:r>
              <a:rPr lang="en-US" altLang="en-US" dirty="0"/>
              <a:t>Four toy cars accelerate from rest to their top speed in a certain amount of time. From the information in the table, Which car has the greatest power? </a:t>
            </a:r>
          </a:p>
        </p:txBody>
      </p:sp>
      <p:sp>
        <p:nvSpPr>
          <p:cNvPr id="2" name="Date Placeholder 1"/>
          <p:cNvSpPr>
            <a:spLocks noGrp="1"/>
          </p:cNvSpPr>
          <p:nvPr>
            <p:ph type="dt" sz="half" idx="10"/>
          </p:nvPr>
        </p:nvSpPr>
        <p:spPr/>
        <p:txBody>
          <a:bodyPr/>
          <a:lstStyle/>
          <a:p>
            <a:r>
              <a:rPr lang="en-US">
                <a:solidFill>
                  <a:prstClr val="black"/>
                </a:solidFill>
              </a:rPr>
              <a:t>© 2016 Pearson Education, Ltd.</a:t>
            </a:r>
            <a:endParaRPr lang="en-US" dirty="0">
              <a:solidFill>
                <a:prstClr val="black"/>
              </a:solidFill>
            </a:endParaRPr>
          </a:p>
        </p:txBody>
      </p:sp>
      <p:graphicFrame>
        <p:nvGraphicFramePr>
          <p:cNvPr id="5" name="Table 4"/>
          <p:cNvGraphicFramePr>
            <a:graphicFrameLocks noGrp="1"/>
          </p:cNvGraphicFramePr>
          <p:nvPr>
            <p:extLst/>
          </p:nvPr>
        </p:nvGraphicFramePr>
        <p:xfrm>
          <a:off x="1123950" y="2860040"/>
          <a:ext cx="6739890" cy="3108960"/>
        </p:xfrm>
        <a:graphic>
          <a:graphicData uri="http://schemas.openxmlformats.org/drawingml/2006/table">
            <a:tbl>
              <a:tblPr firstRow="1" bandRow="1">
                <a:tableStyleId>{5C22544A-7EE6-4342-B048-85BDC9FD1C3A}</a:tableStyleId>
              </a:tblPr>
              <a:tblGrid>
                <a:gridCol w="1287780">
                  <a:extLst>
                    <a:ext uri="{9D8B030D-6E8A-4147-A177-3AD203B41FA5}">
                      <a16:colId xmlns:a16="http://schemas.microsoft.com/office/drawing/2014/main" val="1323978358"/>
                    </a:ext>
                  </a:extLst>
                </a:gridCol>
                <a:gridCol w="1287780">
                  <a:extLst>
                    <a:ext uri="{9D8B030D-6E8A-4147-A177-3AD203B41FA5}">
                      <a16:colId xmlns:a16="http://schemas.microsoft.com/office/drawing/2014/main" val="2716905947"/>
                    </a:ext>
                  </a:extLst>
                </a:gridCol>
                <a:gridCol w="1287780">
                  <a:extLst>
                    <a:ext uri="{9D8B030D-6E8A-4147-A177-3AD203B41FA5}">
                      <a16:colId xmlns:a16="http://schemas.microsoft.com/office/drawing/2014/main" val="666125831"/>
                    </a:ext>
                  </a:extLst>
                </a:gridCol>
                <a:gridCol w="1013460">
                  <a:extLst>
                    <a:ext uri="{9D8B030D-6E8A-4147-A177-3AD203B41FA5}">
                      <a16:colId xmlns:a16="http://schemas.microsoft.com/office/drawing/2014/main" val="1794615753"/>
                    </a:ext>
                  </a:extLst>
                </a:gridCol>
                <a:gridCol w="1188720">
                  <a:extLst>
                    <a:ext uri="{9D8B030D-6E8A-4147-A177-3AD203B41FA5}">
                      <a16:colId xmlns:a16="http://schemas.microsoft.com/office/drawing/2014/main" val="2489868472"/>
                    </a:ext>
                  </a:extLst>
                </a:gridCol>
                <a:gridCol w="674370">
                  <a:extLst>
                    <a:ext uri="{9D8B030D-6E8A-4147-A177-3AD203B41FA5}">
                      <a16:colId xmlns:a16="http://schemas.microsoft.com/office/drawing/2014/main" val="3711920168"/>
                    </a:ext>
                  </a:extLst>
                </a:gridCol>
              </a:tblGrid>
              <a:tr h="370840">
                <a:tc>
                  <a:txBody>
                    <a:bodyPr/>
                    <a:lstStyle/>
                    <a:p>
                      <a:pPr algn="ctr"/>
                      <a:r>
                        <a:rPr lang="en-US" sz="2400" dirty="0">
                          <a:solidFill>
                            <a:schemeClr val="tx1"/>
                          </a:solidFill>
                        </a:rPr>
                        <a:t>Car</a:t>
                      </a:r>
                    </a:p>
                  </a:txBody>
                  <a:tcPr/>
                </a:tc>
                <a:tc>
                  <a:txBody>
                    <a:bodyPr/>
                    <a:lstStyle/>
                    <a:p>
                      <a:pPr algn="ctr"/>
                      <a:r>
                        <a:rPr lang="en-US" sz="2400" dirty="0">
                          <a:solidFill>
                            <a:schemeClr val="tx1"/>
                          </a:solidFill>
                        </a:rPr>
                        <a:t>Mass (g)</a:t>
                      </a:r>
                    </a:p>
                  </a:txBody>
                  <a:tcPr/>
                </a:tc>
                <a:tc>
                  <a:txBody>
                    <a:bodyPr/>
                    <a:lstStyle/>
                    <a:p>
                      <a:pPr algn="ctr"/>
                      <a:r>
                        <a:rPr lang="en-US" sz="2400" dirty="0">
                          <a:solidFill>
                            <a:schemeClr val="tx1"/>
                          </a:solidFill>
                        </a:rPr>
                        <a:t>Speed (m/s)</a:t>
                      </a:r>
                    </a:p>
                  </a:txBody>
                  <a:tcPr/>
                </a:tc>
                <a:tc>
                  <a:txBody>
                    <a:bodyPr/>
                    <a:lstStyle/>
                    <a:p>
                      <a:pPr algn="ctr"/>
                      <a:r>
                        <a:rPr lang="en-US" sz="2400" dirty="0">
                          <a:solidFill>
                            <a:schemeClr val="tx1"/>
                          </a:solidFill>
                        </a:rPr>
                        <a:t>Time (s)</a:t>
                      </a:r>
                    </a:p>
                  </a:txBody>
                  <a:tcPr/>
                </a:tc>
                <a:tc>
                  <a:txBody>
                    <a:bodyPr/>
                    <a:lstStyle/>
                    <a:p>
                      <a:pPr algn="ctr"/>
                      <a:r>
                        <a:rPr lang="en-US" sz="2400" dirty="0">
                          <a:solidFill>
                            <a:schemeClr val="tx1"/>
                          </a:solidFill>
                        </a:rPr>
                        <a:t>Power (W)</a:t>
                      </a:r>
                    </a:p>
                  </a:txBody>
                  <a:tcPr/>
                </a:tc>
                <a:tc>
                  <a:txBody>
                    <a:bodyPr/>
                    <a:lstStyle/>
                    <a:p>
                      <a:pPr algn="ctr"/>
                      <a:r>
                        <a:rPr lang="en-US" sz="2400" dirty="0">
                          <a:solidFill>
                            <a:schemeClr val="tx1"/>
                          </a:solidFill>
                        </a:rPr>
                        <a:t>#</a:t>
                      </a:r>
                    </a:p>
                  </a:txBody>
                  <a:tcPr/>
                </a:tc>
                <a:extLst>
                  <a:ext uri="{0D108BD9-81ED-4DB2-BD59-A6C34878D82A}">
                    <a16:rowId xmlns:a16="http://schemas.microsoft.com/office/drawing/2014/main" val="3343584065"/>
                  </a:ext>
                </a:extLst>
              </a:tr>
              <a:tr h="370840">
                <a:tc>
                  <a:txBody>
                    <a:bodyPr/>
                    <a:lstStyle/>
                    <a:p>
                      <a:pPr algn="ctr"/>
                      <a:r>
                        <a:rPr lang="en-US" sz="2400" dirty="0">
                          <a:solidFill>
                            <a:schemeClr val="tx1"/>
                          </a:solidFill>
                        </a:rPr>
                        <a:t>A</a:t>
                      </a:r>
                    </a:p>
                  </a:txBody>
                  <a:tcPr/>
                </a:tc>
                <a:tc>
                  <a:txBody>
                    <a:bodyPr/>
                    <a:lstStyle/>
                    <a:p>
                      <a:pPr algn="ctr"/>
                      <a:r>
                        <a:rPr lang="en-US" sz="2400" dirty="0">
                          <a:solidFill>
                            <a:schemeClr val="tx1"/>
                          </a:solidFill>
                        </a:rPr>
                        <a:t>100</a:t>
                      </a:r>
                    </a:p>
                  </a:txBody>
                  <a:tcPr/>
                </a:tc>
                <a:tc>
                  <a:txBody>
                    <a:bodyPr/>
                    <a:lstStyle/>
                    <a:p>
                      <a:pPr algn="ctr"/>
                      <a:r>
                        <a:rPr lang="en-US" sz="2400" dirty="0">
                          <a:solidFill>
                            <a:schemeClr val="tx1"/>
                          </a:solidFill>
                        </a:rPr>
                        <a:t>3</a:t>
                      </a:r>
                    </a:p>
                  </a:txBody>
                  <a:tcPr/>
                </a:tc>
                <a:tc>
                  <a:txBody>
                    <a:bodyPr/>
                    <a:lstStyle/>
                    <a:p>
                      <a:pPr algn="ctr"/>
                      <a:r>
                        <a:rPr lang="en-US" sz="2400" dirty="0">
                          <a:solidFill>
                            <a:schemeClr val="tx1"/>
                          </a:solidFill>
                        </a:rPr>
                        <a:t>2</a:t>
                      </a:r>
                    </a:p>
                  </a:txBody>
                  <a:tcPr/>
                </a:tc>
                <a:tc>
                  <a:txBody>
                    <a:bodyPr/>
                    <a:lstStyle/>
                    <a:p>
                      <a:pPr algn="ctr"/>
                      <a:r>
                        <a:rPr lang="en-US" sz="2400" dirty="0">
                          <a:solidFill>
                            <a:schemeClr val="tx1"/>
                          </a:solidFill>
                        </a:rPr>
                        <a:t>0.225</a:t>
                      </a:r>
                    </a:p>
                  </a:txBody>
                  <a:tcPr/>
                </a:tc>
                <a:tc>
                  <a:txBody>
                    <a:bodyPr/>
                    <a:lstStyle/>
                    <a:p>
                      <a:pPr algn="ctr"/>
                      <a:r>
                        <a:rPr lang="en-US" sz="2400" dirty="0">
                          <a:solidFill>
                            <a:schemeClr val="tx1"/>
                          </a:solidFill>
                        </a:rPr>
                        <a:t>1st</a:t>
                      </a:r>
                    </a:p>
                  </a:txBody>
                  <a:tcPr/>
                </a:tc>
                <a:extLst>
                  <a:ext uri="{0D108BD9-81ED-4DB2-BD59-A6C34878D82A}">
                    <a16:rowId xmlns:a16="http://schemas.microsoft.com/office/drawing/2014/main" val="1800809405"/>
                  </a:ext>
                </a:extLst>
              </a:tr>
              <a:tr h="370840">
                <a:tc>
                  <a:txBody>
                    <a:bodyPr/>
                    <a:lstStyle/>
                    <a:p>
                      <a:pPr algn="ctr"/>
                      <a:r>
                        <a:rPr lang="en-US" sz="2400" dirty="0">
                          <a:solidFill>
                            <a:schemeClr val="tx1"/>
                          </a:solidFill>
                        </a:rPr>
                        <a:t>B</a:t>
                      </a:r>
                    </a:p>
                  </a:txBody>
                  <a:tcPr/>
                </a:tc>
                <a:tc>
                  <a:txBody>
                    <a:bodyPr/>
                    <a:lstStyle/>
                    <a:p>
                      <a:pPr algn="ctr"/>
                      <a:r>
                        <a:rPr lang="en-US" sz="2400" dirty="0">
                          <a:solidFill>
                            <a:schemeClr val="tx1"/>
                          </a:solidFill>
                        </a:rPr>
                        <a:t>200</a:t>
                      </a:r>
                    </a:p>
                  </a:txBody>
                  <a:tcPr/>
                </a:tc>
                <a:tc>
                  <a:txBody>
                    <a:bodyPr/>
                    <a:lstStyle/>
                    <a:p>
                      <a:pPr algn="ctr"/>
                      <a:r>
                        <a:rPr lang="en-US" sz="2400" dirty="0">
                          <a:solidFill>
                            <a:schemeClr val="tx1"/>
                          </a:solidFill>
                        </a:rPr>
                        <a:t>2</a:t>
                      </a:r>
                    </a:p>
                  </a:txBody>
                  <a:tcPr/>
                </a:tc>
                <a:tc>
                  <a:txBody>
                    <a:bodyPr/>
                    <a:lstStyle/>
                    <a:p>
                      <a:pPr algn="ctr"/>
                      <a:r>
                        <a:rPr lang="en-US" sz="2400" dirty="0">
                          <a:solidFill>
                            <a:schemeClr val="tx1"/>
                          </a:solidFill>
                        </a:rPr>
                        <a:t>2</a:t>
                      </a:r>
                    </a:p>
                  </a:txBody>
                  <a:tcPr/>
                </a:tc>
                <a:tc>
                  <a:txBody>
                    <a:bodyPr/>
                    <a:lstStyle/>
                    <a:p>
                      <a:pPr algn="ctr"/>
                      <a:r>
                        <a:rPr lang="en-US" sz="2400" dirty="0">
                          <a:solidFill>
                            <a:schemeClr val="tx1"/>
                          </a:solidFill>
                        </a:rPr>
                        <a:t>0.200</a:t>
                      </a:r>
                    </a:p>
                  </a:txBody>
                  <a:tcPr/>
                </a:tc>
                <a:tc>
                  <a:txBody>
                    <a:bodyPr/>
                    <a:lstStyle/>
                    <a:p>
                      <a:pPr algn="ctr"/>
                      <a:r>
                        <a:rPr lang="en-US" sz="2400" dirty="0">
                          <a:solidFill>
                            <a:schemeClr val="tx1"/>
                          </a:solidFill>
                        </a:rPr>
                        <a:t>2d</a:t>
                      </a:r>
                    </a:p>
                  </a:txBody>
                  <a:tcPr/>
                </a:tc>
                <a:extLst>
                  <a:ext uri="{0D108BD9-81ED-4DB2-BD59-A6C34878D82A}">
                    <a16:rowId xmlns:a16="http://schemas.microsoft.com/office/drawing/2014/main" val="484692309"/>
                  </a:ext>
                </a:extLst>
              </a:tr>
              <a:tr h="370840">
                <a:tc>
                  <a:txBody>
                    <a:bodyPr/>
                    <a:lstStyle/>
                    <a:p>
                      <a:pPr algn="ctr"/>
                      <a:r>
                        <a:rPr lang="en-US" sz="2400" dirty="0">
                          <a:solidFill>
                            <a:schemeClr val="tx1"/>
                          </a:solidFill>
                        </a:rPr>
                        <a:t>C</a:t>
                      </a:r>
                    </a:p>
                  </a:txBody>
                  <a:tcPr/>
                </a:tc>
                <a:tc>
                  <a:txBody>
                    <a:bodyPr/>
                    <a:lstStyle/>
                    <a:p>
                      <a:pPr algn="ctr"/>
                      <a:r>
                        <a:rPr lang="en-US" sz="2400" dirty="0">
                          <a:solidFill>
                            <a:schemeClr val="tx1"/>
                          </a:solidFill>
                        </a:rPr>
                        <a:t>300</a:t>
                      </a:r>
                    </a:p>
                  </a:txBody>
                  <a:tcPr/>
                </a:tc>
                <a:tc>
                  <a:txBody>
                    <a:bodyPr/>
                    <a:lstStyle/>
                    <a:p>
                      <a:pPr algn="ctr"/>
                      <a:r>
                        <a:rPr lang="en-US" sz="2400" dirty="0">
                          <a:solidFill>
                            <a:schemeClr val="tx1"/>
                          </a:solidFill>
                        </a:rPr>
                        <a:t>2</a:t>
                      </a:r>
                    </a:p>
                  </a:txBody>
                  <a:tcPr/>
                </a:tc>
                <a:tc>
                  <a:txBody>
                    <a:bodyPr/>
                    <a:lstStyle/>
                    <a:p>
                      <a:pPr algn="ctr"/>
                      <a:r>
                        <a:rPr lang="en-US" sz="2400" dirty="0">
                          <a:solidFill>
                            <a:schemeClr val="tx1"/>
                          </a:solidFill>
                        </a:rPr>
                        <a:t>3</a:t>
                      </a:r>
                    </a:p>
                  </a:txBody>
                  <a:tcPr/>
                </a:tc>
                <a:tc>
                  <a:txBody>
                    <a:bodyPr/>
                    <a:lstStyle/>
                    <a:p>
                      <a:pPr algn="ctr"/>
                      <a:r>
                        <a:rPr lang="en-US" sz="2400" dirty="0">
                          <a:solidFill>
                            <a:schemeClr val="tx1"/>
                          </a:solidFill>
                        </a:rPr>
                        <a:t>0.200</a:t>
                      </a:r>
                    </a:p>
                  </a:txBody>
                  <a:tcPr/>
                </a:tc>
                <a:tc>
                  <a:txBody>
                    <a:bodyPr/>
                    <a:lstStyle/>
                    <a:p>
                      <a:pPr algn="ctr"/>
                      <a:r>
                        <a:rPr lang="en-US" sz="2400" dirty="0">
                          <a:solidFill>
                            <a:schemeClr val="tx1"/>
                          </a:solidFill>
                        </a:rPr>
                        <a:t>2d</a:t>
                      </a:r>
                    </a:p>
                  </a:txBody>
                  <a:tcPr/>
                </a:tc>
                <a:extLst>
                  <a:ext uri="{0D108BD9-81ED-4DB2-BD59-A6C34878D82A}">
                    <a16:rowId xmlns:a16="http://schemas.microsoft.com/office/drawing/2014/main" val="3928842869"/>
                  </a:ext>
                </a:extLst>
              </a:tr>
              <a:tr h="370840">
                <a:tc>
                  <a:txBody>
                    <a:bodyPr/>
                    <a:lstStyle/>
                    <a:p>
                      <a:pPr algn="ctr"/>
                      <a:r>
                        <a:rPr lang="en-US" sz="2400" dirty="0">
                          <a:solidFill>
                            <a:schemeClr val="tx1"/>
                          </a:solidFill>
                        </a:rPr>
                        <a:t>D</a:t>
                      </a:r>
                    </a:p>
                  </a:txBody>
                  <a:tcPr/>
                </a:tc>
                <a:tc>
                  <a:txBody>
                    <a:bodyPr/>
                    <a:lstStyle/>
                    <a:p>
                      <a:pPr algn="ctr"/>
                      <a:r>
                        <a:rPr lang="en-US" sz="2400" dirty="0">
                          <a:solidFill>
                            <a:schemeClr val="tx1"/>
                          </a:solidFill>
                        </a:rPr>
                        <a:t>600</a:t>
                      </a:r>
                    </a:p>
                  </a:txBody>
                  <a:tcPr/>
                </a:tc>
                <a:tc>
                  <a:txBody>
                    <a:bodyPr/>
                    <a:lstStyle/>
                    <a:p>
                      <a:pPr algn="ctr"/>
                      <a:r>
                        <a:rPr lang="en-US" sz="2400" dirty="0">
                          <a:solidFill>
                            <a:schemeClr val="tx1"/>
                          </a:solidFill>
                        </a:rPr>
                        <a:t>1</a:t>
                      </a:r>
                    </a:p>
                  </a:txBody>
                  <a:tcPr/>
                </a:tc>
                <a:tc>
                  <a:txBody>
                    <a:bodyPr/>
                    <a:lstStyle/>
                    <a:p>
                      <a:pPr algn="ctr"/>
                      <a:r>
                        <a:rPr lang="en-US" sz="2400" dirty="0">
                          <a:solidFill>
                            <a:schemeClr val="tx1"/>
                          </a:solidFill>
                        </a:rPr>
                        <a:t>3</a:t>
                      </a:r>
                    </a:p>
                  </a:txBody>
                  <a:tcPr/>
                </a:tc>
                <a:tc>
                  <a:txBody>
                    <a:bodyPr/>
                    <a:lstStyle/>
                    <a:p>
                      <a:pPr algn="ctr"/>
                      <a:r>
                        <a:rPr lang="en-US" sz="2400" dirty="0">
                          <a:solidFill>
                            <a:schemeClr val="tx1"/>
                          </a:solidFill>
                        </a:rPr>
                        <a:t>0.100</a:t>
                      </a:r>
                    </a:p>
                  </a:txBody>
                  <a:tcPr/>
                </a:tc>
                <a:tc>
                  <a:txBody>
                    <a:bodyPr/>
                    <a:lstStyle/>
                    <a:p>
                      <a:pPr algn="ctr"/>
                      <a:r>
                        <a:rPr lang="en-US" sz="2400" dirty="0">
                          <a:solidFill>
                            <a:schemeClr val="tx1"/>
                          </a:solidFill>
                        </a:rPr>
                        <a:t>5th</a:t>
                      </a:r>
                    </a:p>
                  </a:txBody>
                  <a:tcPr/>
                </a:tc>
                <a:extLst>
                  <a:ext uri="{0D108BD9-81ED-4DB2-BD59-A6C34878D82A}">
                    <a16:rowId xmlns:a16="http://schemas.microsoft.com/office/drawing/2014/main" val="1307968079"/>
                  </a:ext>
                </a:extLst>
              </a:tr>
              <a:tr h="370840">
                <a:tc>
                  <a:txBody>
                    <a:bodyPr/>
                    <a:lstStyle/>
                    <a:p>
                      <a:pPr algn="ctr"/>
                      <a:r>
                        <a:rPr lang="en-US" sz="2400" dirty="0">
                          <a:solidFill>
                            <a:schemeClr val="tx1"/>
                          </a:solidFill>
                        </a:rPr>
                        <a:t>E</a:t>
                      </a:r>
                    </a:p>
                  </a:txBody>
                  <a:tcPr/>
                </a:tc>
                <a:tc>
                  <a:txBody>
                    <a:bodyPr/>
                    <a:lstStyle/>
                    <a:p>
                      <a:pPr algn="ctr"/>
                      <a:r>
                        <a:rPr lang="en-US" sz="2400" dirty="0">
                          <a:solidFill>
                            <a:schemeClr val="tx1"/>
                          </a:solidFill>
                        </a:rPr>
                        <a:t>400</a:t>
                      </a:r>
                    </a:p>
                  </a:txBody>
                  <a:tcPr/>
                </a:tc>
                <a:tc>
                  <a:txBody>
                    <a:bodyPr/>
                    <a:lstStyle/>
                    <a:p>
                      <a:pPr algn="ctr"/>
                      <a:r>
                        <a:rPr lang="en-US" sz="2400" dirty="0">
                          <a:solidFill>
                            <a:schemeClr val="tx1"/>
                          </a:solidFill>
                        </a:rPr>
                        <a:t>2</a:t>
                      </a:r>
                    </a:p>
                  </a:txBody>
                  <a:tcPr/>
                </a:tc>
                <a:tc>
                  <a:txBody>
                    <a:bodyPr/>
                    <a:lstStyle/>
                    <a:p>
                      <a:pPr algn="ctr"/>
                      <a:r>
                        <a:rPr lang="en-US" sz="2400" dirty="0">
                          <a:solidFill>
                            <a:schemeClr val="tx1"/>
                          </a:solidFill>
                        </a:rPr>
                        <a:t>4</a:t>
                      </a:r>
                    </a:p>
                  </a:txBody>
                  <a:tcPr/>
                </a:tc>
                <a:tc>
                  <a:txBody>
                    <a:bodyPr/>
                    <a:lstStyle/>
                    <a:p>
                      <a:pPr algn="ctr"/>
                      <a:r>
                        <a:rPr lang="en-US" sz="2400" dirty="0">
                          <a:solidFill>
                            <a:schemeClr val="tx1"/>
                          </a:solidFill>
                        </a:rPr>
                        <a:t>0.200</a:t>
                      </a:r>
                    </a:p>
                  </a:txBody>
                  <a:tcPr/>
                </a:tc>
                <a:tc>
                  <a:txBody>
                    <a:bodyPr/>
                    <a:lstStyle/>
                    <a:p>
                      <a:pPr algn="ctr"/>
                      <a:r>
                        <a:rPr lang="en-US" sz="2400" dirty="0">
                          <a:solidFill>
                            <a:schemeClr val="tx1"/>
                          </a:solidFill>
                        </a:rPr>
                        <a:t>2d</a:t>
                      </a:r>
                    </a:p>
                  </a:txBody>
                  <a:tcPr/>
                </a:tc>
                <a:extLst>
                  <a:ext uri="{0D108BD9-81ED-4DB2-BD59-A6C34878D82A}">
                    <a16:rowId xmlns:a16="http://schemas.microsoft.com/office/drawing/2014/main" val="814651417"/>
                  </a:ext>
                </a:extLst>
              </a:tr>
            </a:tbl>
          </a:graphicData>
        </a:graphic>
      </p:graphicFrame>
      <p:sp>
        <p:nvSpPr>
          <p:cNvPr id="7" name="Rectangle 6"/>
          <p:cNvSpPr/>
          <p:nvPr/>
        </p:nvSpPr>
        <p:spPr>
          <a:xfrm>
            <a:off x="1229304" y="3754374"/>
            <a:ext cx="6520236" cy="3349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4362129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10.18 Power to pass a truck</a:t>
            </a:r>
            <a:endParaRPr lang="en-US" dirty="0"/>
          </a:p>
        </p:txBody>
      </p:sp>
      <p:sp>
        <p:nvSpPr>
          <p:cNvPr id="3" name="Content Placeholder 2"/>
          <p:cNvSpPr>
            <a:spLocks noGrp="1"/>
          </p:cNvSpPr>
          <p:nvPr>
            <p:ph idx="1"/>
          </p:nvPr>
        </p:nvSpPr>
        <p:spPr/>
        <p:txBody>
          <a:bodyPr/>
          <a:lstStyle/>
          <a:p>
            <a:pPr marL="0" indent="0">
              <a:buNone/>
            </a:pPr>
            <a:r>
              <a:rPr lang="en-US" dirty="0"/>
              <a:t>Your 1500 kg car is behind a truck traveling at (27 m/s).</a:t>
            </a:r>
          </a:p>
          <a:p>
            <a:pPr marL="0" indent="0">
              <a:buNone/>
            </a:pPr>
            <a:r>
              <a:rPr lang="en-US" dirty="0"/>
              <a:t>To pass the truck, you speed up to (34 m/s) in 6.0 s.</a:t>
            </a:r>
          </a:p>
          <a:p>
            <a:pPr marL="0" indent="0">
              <a:buNone/>
            </a:pPr>
            <a:r>
              <a:rPr lang="en-US" dirty="0"/>
              <a:t>What engine power is required to do this?</a:t>
            </a:r>
          </a:p>
          <a:p>
            <a:pPr marL="0" indent="0">
              <a:buNone/>
            </a:pPr>
            <a:endParaRPr lang="en-US" dirty="0"/>
          </a:p>
          <a:p>
            <a:pPr marL="0" indent="0">
              <a:buNone/>
            </a:pPr>
            <a:r>
              <a:rPr lang="en-US" b="1" cap="small" dirty="0">
                <a:solidFill>
                  <a:srgbClr val="7030A0"/>
                </a:solidFill>
              </a:rPr>
              <a:t>prepare</a:t>
            </a:r>
            <a:r>
              <a:rPr lang="en-US" dirty="0"/>
              <a:t> Your engine is transforming the chemical energy of its fuel into the kinetic energy of the car. We can calculate the rate of transformation by finding the change </a:t>
            </a:r>
            <a:r>
              <a:rPr lang="en-US" dirty="0">
                <a:latin typeface="Times New Roman" panose="02020603050405020304" pitchFamily="18" charset="0"/>
                <a:cs typeface="Times New Roman" panose="02020603050405020304" pitchFamily="18" charset="0"/>
              </a:rPr>
              <a:t>Δ</a:t>
            </a:r>
            <a:r>
              <a:rPr lang="en-US" i="1" dirty="0">
                <a:latin typeface="Times New Roman" panose="02020603050405020304" pitchFamily="18" charset="0"/>
                <a:cs typeface="Times New Roman" panose="02020603050405020304" pitchFamily="18" charset="0"/>
              </a:rPr>
              <a:t>K</a:t>
            </a:r>
            <a:r>
              <a:rPr lang="en-US" i="1" dirty="0"/>
              <a:t> </a:t>
            </a:r>
            <a:r>
              <a:rPr lang="en-US" dirty="0"/>
              <a:t>in the kinetic energy and using the known time interval.</a:t>
            </a: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18074557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10.18 (cont.)</a:t>
            </a:r>
          </a:p>
        </p:txBody>
      </p:sp>
      <p:sp>
        <p:nvSpPr>
          <p:cNvPr id="3" name="Content Placeholder 2"/>
          <p:cNvSpPr>
            <a:spLocks noGrp="1"/>
          </p:cNvSpPr>
          <p:nvPr>
            <p:ph idx="1"/>
          </p:nvPr>
        </p:nvSpPr>
        <p:spPr/>
        <p:txBody>
          <a:bodyPr/>
          <a:lstStyle/>
          <a:p>
            <a:pPr marL="0" indent="0">
              <a:buNone/>
            </a:pPr>
            <a:r>
              <a:rPr lang="en-US" sz="2000" b="1" cap="small" dirty="0">
                <a:solidFill>
                  <a:srgbClr val="7030A0"/>
                </a:solidFill>
              </a:rPr>
              <a:t>SOLUTION</a:t>
            </a:r>
            <a:r>
              <a:rPr lang="en-US" sz="2200" dirty="0"/>
              <a:t> We have</a:t>
            </a:r>
          </a:p>
          <a:p>
            <a:pPr marL="0" indent="0">
              <a:buNone/>
            </a:pPr>
            <a:endParaRPr lang="en-US" sz="2200" dirty="0"/>
          </a:p>
          <a:p>
            <a:pPr marL="0" indent="0">
              <a:buNone/>
            </a:pPr>
            <a:endParaRPr lang="en-US" sz="2200" dirty="0"/>
          </a:p>
          <a:p>
            <a:pPr marL="0" indent="0">
              <a:buNone/>
            </a:pPr>
            <a:r>
              <a:rPr lang="en-US" sz="2200" dirty="0"/>
              <a:t>so that</a:t>
            </a:r>
          </a:p>
          <a:p>
            <a:pPr marL="0" indent="0">
              <a:buNone/>
            </a:pPr>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Δ</a:t>
            </a:r>
            <a:r>
              <a:rPr lang="en-US" sz="2200" i="1" dirty="0">
                <a:latin typeface="Times New Roman" panose="02020603050405020304" pitchFamily="18" charset="0"/>
                <a:cs typeface="Times New Roman" panose="02020603050405020304" pitchFamily="18" charset="0"/>
              </a:rPr>
              <a:t>K </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a:t>
            </a:r>
            <a:r>
              <a:rPr lang="en-US" sz="2200" baseline="-25000" dirty="0" err="1">
                <a:latin typeface="Times New Roman" panose="02020603050405020304" pitchFamily="18" charset="0"/>
                <a:cs typeface="Times New Roman" panose="02020603050405020304" pitchFamily="18" charset="0"/>
              </a:rPr>
              <a:t>f</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K</a:t>
            </a:r>
            <a:r>
              <a:rPr lang="en-US" sz="2200" baseline="-25000" dirty="0">
                <a:latin typeface="Times New Roman" panose="02020603050405020304" pitchFamily="18" charset="0"/>
                <a:cs typeface="Times New Roman" panose="02020603050405020304" pitchFamily="18" charset="0"/>
              </a:rPr>
              <a:t>i</a:t>
            </a:r>
          </a:p>
          <a:p>
            <a:pPr marL="0" indent="0">
              <a:buNone/>
            </a:pPr>
            <a:endParaRPr lang="en-US" sz="2200" baseline="-25000" dirty="0">
              <a:latin typeface="Times New Roman" panose="02020603050405020304" pitchFamily="18" charset="0"/>
              <a:cs typeface="Times New Roman" panose="02020603050405020304" pitchFamily="18" charset="0"/>
            </a:endParaRPr>
          </a:p>
          <a:p>
            <a:pPr marL="0" indent="0">
              <a:buNone/>
            </a:pPr>
            <a:r>
              <a:rPr lang="en-US" sz="2200" baseline="-25000" dirty="0">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 (8.67 </a:t>
            </a:r>
            <a:r>
              <a:rPr lang="pl-PL" sz="2200" dirty="0">
                <a:latin typeface="Times New Roman" panose="02020603050405020304" pitchFamily="18" charset="0"/>
                <a:cs typeface="Times New Roman" panose="02020603050405020304" pitchFamily="18" charset="0"/>
                <a:sym typeface="Symbol" panose="05050102010706020507" pitchFamily="18" charset="2"/>
              </a:rPr>
              <a:t></a:t>
            </a:r>
            <a:r>
              <a:rPr lang="pl-PL" sz="2200" dirty="0">
                <a:latin typeface="Times New Roman" panose="02020603050405020304" pitchFamily="18" charset="0"/>
                <a:cs typeface="Times New Roman" panose="02020603050405020304" pitchFamily="18" charset="0"/>
              </a:rPr>
              <a:t> 10</a:t>
            </a:r>
            <a:r>
              <a:rPr lang="pl-PL" sz="2200" baseline="30000" dirty="0">
                <a:latin typeface="Times New Roman" panose="02020603050405020304" pitchFamily="18" charset="0"/>
                <a:cs typeface="Times New Roman" panose="02020603050405020304" pitchFamily="18" charset="0"/>
              </a:rPr>
              <a:t>5</a:t>
            </a:r>
            <a:r>
              <a:rPr lang="pl-PL" sz="2200" dirty="0">
                <a:latin typeface="Times New Roman" panose="02020603050405020304" pitchFamily="18" charset="0"/>
                <a:cs typeface="Times New Roman" panose="02020603050405020304" pitchFamily="18" charset="0"/>
              </a:rPr>
              <a:t> J) </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pl-PL" sz="2200" dirty="0">
                <a:latin typeface="Times New Roman" panose="02020603050405020304" pitchFamily="18" charset="0"/>
                <a:cs typeface="Times New Roman" panose="02020603050405020304" pitchFamily="18" charset="0"/>
              </a:rPr>
              <a:t> (5.47 </a:t>
            </a:r>
            <a:r>
              <a:rPr lang="pl-PL" sz="2200" dirty="0">
                <a:latin typeface="Times New Roman" panose="02020603050405020304" pitchFamily="18" charset="0"/>
                <a:cs typeface="Times New Roman" panose="02020603050405020304" pitchFamily="18" charset="0"/>
                <a:sym typeface="Symbol" panose="05050102010706020507" pitchFamily="18" charset="2"/>
              </a:rPr>
              <a:t></a:t>
            </a:r>
            <a:r>
              <a:rPr lang="pl-PL" sz="2200" dirty="0">
                <a:latin typeface="Times New Roman" panose="02020603050405020304" pitchFamily="18" charset="0"/>
                <a:cs typeface="Times New Roman" panose="02020603050405020304" pitchFamily="18" charset="0"/>
              </a:rPr>
              <a:t> 10</a:t>
            </a:r>
            <a:r>
              <a:rPr lang="pl-PL" sz="2200" baseline="30000" dirty="0">
                <a:latin typeface="Times New Roman" panose="02020603050405020304" pitchFamily="18" charset="0"/>
                <a:cs typeface="Times New Roman" panose="02020603050405020304" pitchFamily="18" charset="0"/>
              </a:rPr>
              <a:t>5</a:t>
            </a:r>
            <a:r>
              <a:rPr lang="pl-PL" sz="2200" dirty="0">
                <a:latin typeface="Times New Roman" panose="02020603050405020304" pitchFamily="18" charset="0"/>
                <a:cs typeface="Times New Roman" panose="02020603050405020304" pitchFamily="18" charset="0"/>
              </a:rPr>
              <a:t> J) = 3.20 </a:t>
            </a:r>
            <a:r>
              <a:rPr lang="pl-PL" sz="2200" dirty="0">
                <a:latin typeface="Times New Roman" panose="02020603050405020304" pitchFamily="18" charset="0"/>
                <a:cs typeface="Times New Roman" panose="02020603050405020304" pitchFamily="18" charset="0"/>
                <a:sym typeface="Symbol" panose="05050102010706020507" pitchFamily="18" charset="2"/>
              </a:rPr>
              <a:t></a:t>
            </a:r>
            <a:r>
              <a:rPr lang="pl-PL" sz="2200" dirty="0">
                <a:latin typeface="Times New Roman" panose="02020603050405020304" pitchFamily="18" charset="0"/>
                <a:cs typeface="Times New Roman" panose="02020603050405020304" pitchFamily="18" charset="0"/>
              </a:rPr>
              <a:t> 10</a:t>
            </a:r>
            <a:r>
              <a:rPr lang="pl-PL" sz="2200" baseline="30000" dirty="0">
                <a:latin typeface="Times New Roman" panose="02020603050405020304" pitchFamily="18" charset="0"/>
                <a:cs typeface="Times New Roman" panose="02020603050405020304" pitchFamily="18" charset="0"/>
              </a:rPr>
              <a:t>5</a:t>
            </a:r>
            <a:r>
              <a:rPr lang="pl-PL" sz="2200" dirty="0">
                <a:latin typeface="Times New Roman" panose="02020603050405020304" pitchFamily="18" charset="0"/>
                <a:cs typeface="Times New Roman" panose="02020603050405020304" pitchFamily="18" charset="0"/>
              </a:rPr>
              <a:t> J</a:t>
            </a:r>
          </a:p>
          <a:p>
            <a:pPr marL="0" indent="0">
              <a:buNone/>
            </a:pPr>
            <a:r>
              <a:rPr lang="en-US" sz="2200" dirty="0"/>
              <a:t>To transform this amount of energy in 6 s, the power required is:</a:t>
            </a:r>
          </a:p>
          <a:p>
            <a:pPr marL="0" indent="0">
              <a:buNone/>
            </a:pPr>
            <a:endParaRPr lang="en-US" sz="2200" dirty="0"/>
          </a:p>
          <a:p>
            <a:pPr marL="0" indent="0">
              <a:buNone/>
            </a:pPr>
            <a:endParaRPr lang="en-US" sz="2200" dirty="0"/>
          </a:p>
          <a:p>
            <a:pPr marL="0" indent="0">
              <a:buNone/>
            </a:pPr>
            <a:endParaRPr lang="en-US" sz="1000" dirty="0"/>
          </a:p>
          <a:p>
            <a:pPr marL="0" indent="0">
              <a:buNone/>
            </a:pPr>
            <a:endParaRPr lang="en-US" sz="2200" dirty="0"/>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033" y="1196237"/>
            <a:ext cx="5199476" cy="131215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033" y="4946032"/>
            <a:ext cx="4621934" cy="666486"/>
          </a:xfrm>
          <a:prstGeom prst="rect">
            <a:avLst/>
          </a:prstGeom>
        </p:spPr>
      </p:pic>
    </p:spTree>
    <p:extLst>
      <p:ext uri="{BB962C8B-B14F-4D97-AF65-F5344CB8AC3E}">
        <p14:creationId xmlns:p14="http://schemas.microsoft.com/office/powerpoint/2010/main" val="12917923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10.1</a:t>
            </a:r>
            <a:endParaRPr lang="en-US" dirty="0"/>
          </a:p>
        </p:txBody>
      </p:sp>
      <p:sp>
        <p:nvSpPr>
          <p:cNvPr id="7" name="Content Placeholder 6"/>
          <p:cNvSpPr>
            <a:spLocks noGrp="1"/>
          </p:cNvSpPr>
          <p:nvPr>
            <p:ph idx="1"/>
          </p:nvPr>
        </p:nvSpPr>
        <p:spPr/>
        <p:txBody>
          <a:bodyPr/>
          <a:lstStyle/>
          <a:p>
            <a:r>
              <a:rPr lang="en-US" dirty="0"/>
              <a:t>If a system is </a:t>
            </a:r>
            <a:r>
              <a:rPr lang="en-US" i="1" dirty="0"/>
              <a:t>isolated</a:t>
            </a:r>
            <a:r>
              <a:rPr lang="en-US" dirty="0"/>
              <a:t>, the total energy of the system</a:t>
            </a:r>
          </a:p>
          <a:p>
            <a:endParaRPr lang="en-US" dirty="0"/>
          </a:p>
          <a:p>
            <a:pPr lvl="1"/>
            <a:r>
              <a:rPr lang="en-US" dirty="0"/>
              <a:t>Increases constantly.	</a:t>
            </a:r>
          </a:p>
          <a:p>
            <a:pPr lvl="1"/>
            <a:r>
              <a:rPr lang="en-US" dirty="0"/>
              <a:t>Decreases constantly.</a:t>
            </a:r>
          </a:p>
          <a:p>
            <a:pPr lvl="1"/>
            <a:r>
              <a:rPr lang="en-US" dirty="0"/>
              <a:t>Is constant.</a:t>
            </a:r>
          </a:p>
          <a:p>
            <a:pPr lvl="1"/>
            <a:r>
              <a:rPr lang="en-US" dirty="0"/>
              <a:t>Depends on the work into the system.</a:t>
            </a:r>
          </a:p>
          <a:p>
            <a:pPr lvl="1"/>
            <a:r>
              <a:rPr lang="en-US" dirty="0"/>
              <a:t>Depends on the work out of the system.</a:t>
            </a:r>
          </a:p>
          <a:p>
            <a:endParaRPr lang="en-US" dirty="0"/>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40331542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10.1</a:t>
            </a:r>
            <a:endParaRPr lang="en-US" dirty="0"/>
          </a:p>
        </p:txBody>
      </p:sp>
      <p:sp>
        <p:nvSpPr>
          <p:cNvPr id="7" name="Content Placeholder 6"/>
          <p:cNvSpPr>
            <a:spLocks noGrp="1"/>
          </p:cNvSpPr>
          <p:nvPr>
            <p:ph idx="1"/>
          </p:nvPr>
        </p:nvSpPr>
        <p:spPr/>
        <p:txBody>
          <a:bodyPr/>
          <a:lstStyle/>
          <a:p>
            <a:r>
              <a:rPr lang="en-US" dirty="0"/>
              <a:t>If a system is </a:t>
            </a:r>
            <a:r>
              <a:rPr lang="en-US" i="1" dirty="0"/>
              <a:t>isolated</a:t>
            </a:r>
            <a:r>
              <a:rPr lang="en-US" dirty="0"/>
              <a:t>, the total energy of the system</a:t>
            </a:r>
          </a:p>
          <a:p>
            <a:endParaRPr lang="en-US" dirty="0"/>
          </a:p>
          <a:p>
            <a:pPr lvl="1"/>
            <a:r>
              <a:rPr lang="en-US" dirty="0"/>
              <a:t>Increases constantly.	</a:t>
            </a:r>
          </a:p>
          <a:p>
            <a:pPr lvl="1"/>
            <a:r>
              <a:rPr lang="en-US" dirty="0"/>
              <a:t>Decreases constantly.</a:t>
            </a:r>
          </a:p>
          <a:p>
            <a:pPr lvl="1"/>
            <a:r>
              <a:rPr lang="en-US" dirty="0">
                <a:solidFill>
                  <a:srgbClr val="FF0000"/>
                </a:solidFill>
              </a:rPr>
              <a:t>Is constant.</a:t>
            </a:r>
          </a:p>
          <a:p>
            <a:pPr lvl="1"/>
            <a:r>
              <a:rPr lang="en-US" dirty="0"/>
              <a:t>Depends on the work into the system.</a:t>
            </a:r>
          </a:p>
          <a:p>
            <a:pPr lvl="1"/>
            <a:r>
              <a:rPr lang="en-US" dirty="0"/>
              <a:t>Depends on the work out of the system.</a:t>
            </a:r>
          </a:p>
          <a:p>
            <a:endParaRPr lang="en-US" dirty="0"/>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graphicFrame>
        <p:nvGraphicFramePr>
          <p:cNvPr id="6" name="Google Shape;670;p59">
            <a:extLst>
              <a:ext uri="{FF2B5EF4-FFF2-40B4-BE49-F238E27FC236}">
                <a16:creationId xmlns:a16="http://schemas.microsoft.com/office/drawing/2014/main" id="{A564CA4F-5FC8-4ADD-8BFE-DDD1AFA7D15D}"/>
              </a:ext>
            </a:extLst>
          </p:cNvPr>
          <p:cNvGraphicFramePr/>
          <p:nvPr>
            <p:extLst>
              <p:ext uri="{D42A27DB-BD31-4B8C-83A1-F6EECF244321}">
                <p14:modId xmlns:p14="http://schemas.microsoft.com/office/powerpoint/2010/main" val="749283891"/>
              </p:ext>
            </p:extLst>
          </p:nvPr>
        </p:nvGraphicFramePr>
        <p:xfrm>
          <a:off x="238758" y="2891635"/>
          <a:ext cx="361950" cy="333375"/>
        </p:xfrm>
        <a:graphic>
          <a:graphicData uri="http://schemas.openxmlformats.org/presentationml/2006/ole">
            <mc:AlternateContent xmlns:mc="http://schemas.openxmlformats.org/markup-compatibility/2006">
              <mc:Choice xmlns:v="urn:schemas-microsoft-com:vml" Requires="v">
                <p:oleObj spid="_x0000_s58370" r:id="rId4" imgW="361950" imgH="333375" progId="MSPhotoEd.3">
                  <p:embed/>
                </p:oleObj>
              </mc:Choice>
              <mc:Fallback>
                <p:oleObj r:id="rId4" imgW="361950" imgH="333375" progId="MSPhotoEd.3">
                  <p:embed/>
                  <p:pic>
                    <p:nvPicPr>
                      <p:cNvPr id="6" name="Google Shape;670;p59">
                        <a:extLst>
                          <a:ext uri="{FF2B5EF4-FFF2-40B4-BE49-F238E27FC236}">
                            <a16:creationId xmlns:a16="http://schemas.microsoft.com/office/drawing/2014/main" id="{56BAF01D-1CDD-4B64-BB35-ACD42E21078A}"/>
                          </a:ext>
                        </a:extLst>
                      </p:cNvPr>
                      <p:cNvPicPr preferRelativeResize="0"/>
                      <p:nvPr/>
                    </p:nvPicPr>
                    <p:blipFill rotWithShape="1">
                      <a:blip r:embed="rId5">
                        <a:alphaModFix/>
                      </a:blip>
                      <a:srcRect/>
                      <a:stretch/>
                    </p:blipFill>
                    <p:spPr>
                      <a:xfrm>
                        <a:off x="238758" y="2891635"/>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57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10.2</a:t>
            </a:r>
            <a:endParaRPr lang="en-US" dirty="0"/>
          </a:p>
        </p:txBody>
      </p:sp>
      <p:sp>
        <p:nvSpPr>
          <p:cNvPr id="7" name="Content Placeholder 6"/>
          <p:cNvSpPr>
            <a:spLocks noGrp="1"/>
          </p:cNvSpPr>
          <p:nvPr>
            <p:ph idx="1"/>
          </p:nvPr>
        </p:nvSpPr>
        <p:spPr/>
        <p:txBody>
          <a:bodyPr/>
          <a:lstStyle/>
          <a:p>
            <a:r>
              <a:rPr lang="en-US" dirty="0"/>
              <a:t>Which of the following is an energy transfer?</a:t>
            </a:r>
          </a:p>
          <a:p>
            <a:endParaRPr lang="en-US" dirty="0"/>
          </a:p>
          <a:p>
            <a:pPr lvl="1"/>
            <a:r>
              <a:rPr lang="en-US" dirty="0"/>
              <a:t>Kinetic energy	</a:t>
            </a:r>
          </a:p>
          <a:p>
            <a:pPr lvl="1"/>
            <a:r>
              <a:rPr lang="en-US" dirty="0"/>
              <a:t>Work	</a:t>
            </a:r>
          </a:p>
          <a:p>
            <a:pPr lvl="1"/>
            <a:r>
              <a:rPr lang="en-US" dirty="0"/>
              <a:t>Potential energy</a:t>
            </a:r>
          </a:p>
          <a:p>
            <a:pPr lvl="1"/>
            <a:r>
              <a:rPr lang="en-US" dirty="0"/>
              <a:t>Chemical energy</a:t>
            </a:r>
          </a:p>
          <a:p>
            <a:pPr lvl="1"/>
            <a:r>
              <a:rPr lang="en-US" dirty="0"/>
              <a:t>Thermal energy</a:t>
            </a:r>
          </a:p>
          <a:p>
            <a:pPr lvl="1"/>
            <a:endParaRPr lang="en-US" dirty="0"/>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80634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0371" y="283029"/>
                <a:ext cx="8349344" cy="6041571"/>
              </a:xfrm>
              <a:noFill/>
            </p:spPr>
            <p:txBody>
              <a:bodyPr/>
              <a:lstStyle/>
              <a:p>
                <a:pPr marL="0" indent="0">
                  <a:buNone/>
                </a:pPr>
                <a:r>
                  <a:rPr lang="en-US" b="1" dirty="0">
                    <a:solidFill>
                      <a:srgbClr val="00B050"/>
                    </a:solidFill>
                  </a:rPr>
                  <a:t>Energy Transfers and Work</a:t>
                </a:r>
              </a:p>
              <a:p>
                <a:pPr marL="0" indent="0">
                  <a:buNone/>
                </a:pPr>
                <a:endParaRPr lang="en-US" b="1" dirty="0">
                  <a:solidFill>
                    <a:srgbClr val="00B050"/>
                  </a:solidFill>
                </a:endParaRPr>
              </a:p>
              <a:p>
                <a:pPr>
                  <a:lnSpc>
                    <a:spcPct val="150000"/>
                  </a:lnSpc>
                </a:pPr>
                <a:r>
                  <a:rPr lang="en-US" dirty="0"/>
                  <a:t>The system: The shot</a:t>
                </a:r>
              </a:p>
              <a:p>
                <a:pPr>
                  <a:lnSpc>
                    <a:spcPct val="150000"/>
                  </a:lnSpc>
                </a:pPr>
                <a:r>
                  <a:rPr lang="en-US" dirty="0"/>
                  <a:t>The environment: The athlete</a:t>
                </a:r>
              </a:p>
              <a:p>
                <a:pPr marL="0" indent="0">
                  <a:lnSpc>
                    <a:spcPct val="150000"/>
                  </a:lnSpc>
                  <a:buNone/>
                </a:pPr>
                <a:r>
                  <a:rPr lang="en-US" dirty="0"/>
                  <a:t>As the athlete pushes on the shot to</a:t>
                </a:r>
              </a:p>
              <a:p>
                <a:pPr marL="0" indent="0">
                  <a:buNone/>
                </a:pPr>
                <a:r>
                  <a:rPr lang="en-US" dirty="0"/>
                  <a:t>get it moving, he is doing work on the system; that is, he is transferring energy from himself to the shot. The energy transferred to the system appears as kinetic energy.</a:t>
                </a:r>
              </a:p>
              <a:p>
                <a:r>
                  <a:rPr lang="en-US" dirty="0"/>
                  <a:t>The transfer: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 ⇨</m:t>
                    </m:r>
                    <m:r>
                      <a:rPr lang="en-US" b="0" i="1" smtClean="0">
                        <a:latin typeface="Cambria Math" panose="02040503050406030204" pitchFamily="18" charset="0"/>
                      </a:rPr>
                      <m:t>𝐾</m:t>
                    </m:r>
                  </m:oMath>
                </a14:m>
                <a:r>
                  <a:rPr lang="en-US" dirty="0"/>
                  <a:t>                   </a:t>
                </a:r>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0371" y="283029"/>
                <a:ext cx="8349344" cy="6041571"/>
              </a:xfrm>
              <a:blipFill>
                <a:blip r:embed="rId2"/>
                <a:stretch>
                  <a:fillRect l="-1460" t="-1008" r="-1168"/>
                </a:stretch>
              </a:blipFill>
            </p:spPr>
            <p:txBody>
              <a:bodyPr/>
              <a:lstStyle/>
              <a:p>
                <a:r>
                  <a:rPr lang="en-US">
                    <a:noFill/>
                  </a:rPr>
                  <a:t> </a:t>
                </a:r>
              </a:p>
            </p:txBody>
          </p:sp>
        </mc:Fallback>
      </mc:AlternateContent>
      <p:sp>
        <p:nvSpPr>
          <p:cNvPr id="4" name="Date Placeholder 3"/>
          <p:cNvSpPr>
            <a:spLocks noGrp="1"/>
          </p:cNvSpPr>
          <p:nvPr>
            <p:ph type="dt" sz="half" idx="10"/>
          </p:nvPr>
        </p:nvSpPr>
        <p:spPr>
          <a:xfrm>
            <a:off x="-5202" y="6484208"/>
            <a:ext cx="2469013" cy="365125"/>
          </a:xfrm>
        </p:spPr>
        <p:txBody>
          <a:bodyPr/>
          <a:lstStyle/>
          <a:p>
            <a:r>
              <a:rPr lang="en-US"/>
              <a:t>© 2016 Pearson Education, Ltd.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147" y="301144"/>
            <a:ext cx="2842568" cy="2206240"/>
          </a:xfrm>
          <a:prstGeom prst="rect">
            <a:avLst/>
          </a:prstGeom>
        </p:spPr>
      </p:pic>
    </p:spTree>
    <p:extLst>
      <p:ext uri="{BB962C8B-B14F-4D97-AF65-F5344CB8AC3E}">
        <p14:creationId xmlns:p14="http://schemas.microsoft.com/office/powerpoint/2010/main" val="6220926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10.2</a:t>
            </a:r>
            <a:endParaRPr lang="en-US" dirty="0"/>
          </a:p>
        </p:txBody>
      </p:sp>
      <p:sp>
        <p:nvSpPr>
          <p:cNvPr id="7" name="Content Placeholder 6"/>
          <p:cNvSpPr>
            <a:spLocks noGrp="1"/>
          </p:cNvSpPr>
          <p:nvPr>
            <p:ph idx="1"/>
          </p:nvPr>
        </p:nvSpPr>
        <p:spPr/>
        <p:txBody>
          <a:bodyPr/>
          <a:lstStyle/>
          <a:p>
            <a:r>
              <a:rPr lang="en-US" dirty="0"/>
              <a:t>Which of the following is an energy transfer?</a:t>
            </a:r>
          </a:p>
          <a:p>
            <a:endParaRPr lang="en-US" dirty="0"/>
          </a:p>
          <a:p>
            <a:pPr lvl="1"/>
            <a:r>
              <a:rPr lang="en-US" dirty="0"/>
              <a:t>Kinetic energy	</a:t>
            </a:r>
          </a:p>
          <a:p>
            <a:pPr lvl="1"/>
            <a:r>
              <a:rPr lang="en-US" dirty="0">
                <a:solidFill>
                  <a:srgbClr val="FF0000"/>
                </a:solidFill>
              </a:rPr>
              <a:t>Work	</a:t>
            </a:r>
          </a:p>
          <a:p>
            <a:pPr lvl="1"/>
            <a:r>
              <a:rPr lang="en-US" dirty="0"/>
              <a:t>Potential energy</a:t>
            </a:r>
          </a:p>
          <a:p>
            <a:pPr lvl="1"/>
            <a:r>
              <a:rPr lang="en-US" dirty="0"/>
              <a:t>Chemical energy</a:t>
            </a:r>
          </a:p>
          <a:p>
            <a:pPr lvl="1"/>
            <a:r>
              <a:rPr lang="en-US" dirty="0"/>
              <a:t>Thermal energy</a:t>
            </a:r>
          </a:p>
          <a:p>
            <a:pPr lvl="1"/>
            <a:endParaRPr lang="en-US" dirty="0"/>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graphicFrame>
        <p:nvGraphicFramePr>
          <p:cNvPr id="5" name="Google Shape;670;p59">
            <a:extLst>
              <a:ext uri="{FF2B5EF4-FFF2-40B4-BE49-F238E27FC236}">
                <a16:creationId xmlns:a16="http://schemas.microsoft.com/office/drawing/2014/main" id="{AF6BC973-93F7-4E71-BB18-3BAF25D3EC59}"/>
              </a:ext>
            </a:extLst>
          </p:cNvPr>
          <p:cNvGraphicFramePr/>
          <p:nvPr>
            <p:extLst>
              <p:ext uri="{D42A27DB-BD31-4B8C-83A1-F6EECF244321}">
                <p14:modId xmlns:p14="http://schemas.microsoft.com/office/powerpoint/2010/main" val="2778759725"/>
              </p:ext>
            </p:extLst>
          </p:nvPr>
        </p:nvGraphicFramePr>
        <p:xfrm>
          <a:off x="238758" y="2440213"/>
          <a:ext cx="361950" cy="333375"/>
        </p:xfrm>
        <a:graphic>
          <a:graphicData uri="http://schemas.openxmlformats.org/presentationml/2006/ole">
            <mc:AlternateContent xmlns:mc="http://schemas.openxmlformats.org/markup-compatibility/2006">
              <mc:Choice xmlns:v="urn:schemas-microsoft-com:vml" Requires="v">
                <p:oleObj spid="_x0000_s59394" r:id="rId4" imgW="361950" imgH="333375" progId="MSPhotoEd.3">
                  <p:embed/>
                </p:oleObj>
              </mc:Choice>
              <mc:Fallback>
                <p:oleObj r:id="rId4" imgW="361950" imgH="333375" progId="MSPhotoEd.3">
                  <p:embed/>
                  <p:pic>
                    <p:nvPicPr>
                      <p:cNvPr id="6" name="Google Shape;670;p59">
                        <a:extLst>
                          <a:ext uri="{FF2B5EF4-FFF2-40B4-BE49-F238E27FC236}">
                            <a16:creationId xmlns:a16="http://schemas.microsoft.com/office/drawing/2014/main" id="{56BAF01D-1CDD-4B64-BB35-ACD42E21078A}"/>
                          </a:ext>
                        </a:extLst>
                      </p:cNvPr>
                      <p:cNvPicPr preferRelativeResize="0"/>
                      <p:nvPr/>
                    </p:nvPicPr>
                    <p:blipFill rotWithShape="1">
                      <a:blip r:embed="rId5">
                        <a:alphaModFix/>
                      </a:blip>
                      <a:srcRect/>
                      <a:stretch/>
                    </p:blipFill>
                    <p:spPr>
                      <a:xfrm>
                        <a:off x="238758" y="2440213"/>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4166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10.3</a:t>
            </a:r>
            <a:endParaRPr lang="en-US" dirty="0"/>
          </a:p>
        </p:txBody>
      </p:sp>
      <p:sp>
        <p:nvSpPr>
          <p:cNvPr id="7" name="Content Placeholder 6"/>
          <p:cNvSpPr>
            <a:spLocks noGrp="1"/>
          </p:cNvSpPr>
          <p:nvPr>
            <p:ph idx="1"/>
          </p:nvPr>
        </p:nvSpPr>
        <p:spPr/>
        <p:txBody>
          <a:bodyPr/>
          <a:lstStyle/>
          <a:p>
            <a:r>
              <a:rPr lang="en-US" dirty="0"/>
              <a:t>If you raise an object to a greater height, you are increasing</a:t>
            </a:r>
          </a:p>
          <a:p>
            <a:endParaRPr lang="en-US" dirty="0"/>
          </a:p>
          <a:p>
            <a:pPr lvl="1"/>
            <a:r>
              <a:rPr lang="en-US" dirty="0"/>
              <a:t>Kinetic energy.	</a:t>
            </a:r>
          </a:p>
          <a:p>
            <a:pPr lvl="1"/>
            <a:r>
              <a:rPr lang="en-US" dirty="0"/>
              <a:t>Heat.	</a:t>
            </a:r>
          </a:p>
          <a:p>
            <a:pPr lvl="1"/>
            <a:r>
              <a:rPr lang="en-US" dirty="0"/>
              <a:t>Potential energy.</a:t>
            </a:r>
          </a:p>
          <a:p>
            <a:pPr lvl="1"/>
            <a:r>
              <a:rPr lang="en-US" dirty="0"/>
              <a:t>Chemical energy.</a:t>
            </a:r>
          </a:p>
          <a:p>
            <a:pPr lvl="1"/>
            <a:r>
              <a:rPr lang="en-US" dirty="0"/>
              <a:t>Thermal energy.</a:t>
            </a:r>
          </a:p>
          <a:p>
            <a:pPr lvl="1"/>
            <a:endParaRPr lang="en-US" dirty="0"/>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42306685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10.3</a:t>
            </a:r>
            <a:endParaRPr lang="en-US" dirty="0"/>
          </a:p>
        </p:txBody>
      </p:sp>
      <p:sp>
        <p:nvSpPr>
          <p:cNvPr id="7" name="Content Placeholder 6"/>
          <p:cNvSpPr>
            <a:spLocks noGrp="1"/>
          </p:cNvSpPr>
          <p:nvPr>
            <p:ph idx="1"/>
          </p:nvPr>
        </p:nvSpPr>
        <p:spPr/>
        <p:txBody>
          <a:bodyPr/>
          <a:lstStyle/>
          <a:p>
            <a:r>
              <a:rPr lang="en-US" dirty="0"/>
              <a:t>If you raise an object to a greater height, you are increasing</a:t>
            </a:r>
          </a:p>
          <a:p>
            <a:endParaRPr lang="en-US" dirty="0"/>
          </a:p>
          <a:p>
            <a:pPr lvl="1"/>
            <a:r>
              <a:rPr lang="en-US" dirty="0"/>
              <a:t>Kinetic energy.	</a:t>
            </a:r>
          </a:p>
          <a:p>
            <a:pPr lvl="1"/>
            <a:r>
              <a:rPr lang="en-US" dirty="0"/>
              <a:t>Heat.	</a:t>
            </a:r>
          </a:p>
          <a:p>
            <a:pPr lvl="1"/>
            <a:r>
              <a:rPr lang="en-US" dirty="0">
                <a:solidFill>
                  <a:srgbClr val="FF0000"/>
                </a:solidFill>
              </a:rPr>
              <a:t>Potential energy.</a:t>
            </a:r>
          </a:p>
          <a:p>
            <a:pPr lvl="1"/>
            <a:r>
              <a:rPr lang="en-US" dirty="0"/>
              <a:t>Chemical energy.</a:t>
            </a:r>
          </a:p>
          <a:p>
            <a:pPr lvl="1"/>
            <a:r>
              <a:rPr lang="en-US" dirty="0"/>
              <a:t>Thermal energy.</a:t>
            </a:r>
          </a:p>
          <a:p>
            <a:pPr lvl="1"/>
            <a:endParaRPr lang="en-US" dirty="0"/>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graphicFrame>
        <p:nvGraphicFramePr>
          <p:cNvPr id="5" name="Google Shape;670;p59">
            <a:extLst>
              <a:ext uri="{FF2B5EF4-FFF2-40B4-BE49-F238E27FC236}">
                <a16:creationId xmlns:a16="http://schemas.microsoft.com/office/drawing/2014/main" id="{B2B2D7EF-5428-47C1-A3EB-9A6EE369E8CB}"/>
              </a:ext>
            </a:extLst>
          </p:cNvPr>
          <p:cNvGraphicFramePr/>
          <p:nvPr>
            <p:extLst>
              <p:ext uri="{D42A27DB-BD31-4B8C-83A1-F6EECF244321}">
                <p14:modId xmlns:p14="http://schemas.microsoft.com/office/powerpoint/2010/main" val="2280939748"/>
              </p:ext>
            </p:extLst>
          </p:nvPr>
        </p:nvGraphicFramePr>
        <p:xfrm>
          <a:off x="238758" y="2891632"/>
          <a:ext cx="361950" cy="333375"/>
        </p:xfrm>
        <a:graphic>
          <a:graphicData uri="http://schemas.openxmlformats.org/presentationml/2006/ole">
            <mc:AlternateContent xmlns:mc="http://schemas.openxmlformats.org/markup-compatibility/2006">
              <mc:Choice xmlns:v="urn:schemas-microsoft-com:vml" Requires="v">
                <p:oleObj spid="_x0000_s60418" r:id="rId4" imgW="361950" imgH="333375" progId="MSPhotoEd.3">
                  <p:embed/>
                </p:oleObj>
              </mc:Choice>
              <mc:Fallback>
                <p:oleObj r:id="rId4" imgW="361950" imgH="333375" progId="MSPhotoEd.3">
                  <p:embed/>
                  <p:pic>
                    <p:nvPicPr>
                      <p:cNvPr id="6" name="Google Shape;670;p59">
                        <a:extLst>
                          <a:ext uri="{FF2B5EF4-FFF2-40B4-BE49-F238E27FC236}">
                            <a16:creationId xmlns:a16="http://schemas.microsoft.com/office/drawing/2014/main" id="{56BAF01D-1CDD-4B64-BB35-ACD42E21078A}"/>
                          </a:ext>
                        </a:extLst>
                      </p:cNvPr>
                      <p:cNvPicPr preferRelativeResize="0"/>
                      <p:nvPr/>
                    </p:nvPicPr>
                    <p:blipFill rotWithShape="1">
                      <a:blip r:embed="rId5">
                        <a:alphaModFix/>
                      </a:blip>
                      <a:srcRect/>
                      <a:stretch/>
                    </p:blipFill>
                    <p:spPr>
                      <a:xfrm>
                        <a:off x="238758" y="2891632"/>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5655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10.4</a:t>
            </a:r>
            <a:endParaRPr lang="en-US" dirty="0"/>
          </a:p>
        </p:txBody>
      </p:sp>
      <p:sp>
        <p:nvSpPr>
          <p:cNvPr id="10" name="Content Placeholder 9"/>
          <p:cNvSpPr>
            <a:spLocks noGrp="1"/>
          </p:cNvSpPr>
          <p:nvPr>
            <p:ph idx="1"/>
          </p:nvPr>
        </p:nvSpPr>
        <p:spPr/>
        <p:txBody>
          <a:bodyPr/>
          <a:lstStyle/>
          <a:p>
            <a:r>
              <a:rPr lang="en-US" dirty="0"/>
              <a:t>If you hold a heavy weight over your head, the work you do </a:t>
            </a:r>
          </a:p>
          <a:p>
            <a:endParaRPr lang="en-US" dirty="0"/>
          </a:p>
          <a:p>
            <a:pPr lvl="1"/>
            <a:r>
              <a:rPr lang="en-US" dirty="0"/>
              <a:t>Is greater than zero.	</a:t>
            </a:r>
          </a:p>
          <a:p>
            <a:pPr lvl="1"/>
            <a:r>
              <a:rPr lang="en-US" dirty="0"/>
              <a:t>Is zero.	</a:t>
            </a:r>
          </a:p>
          <a:p>
            <a:pPr lvl="1"/>
            <a:r>
              <a:rPr lang="en-US" dirty="0"/>
              <a:t>Is less than zero.</a:t>
            </a:r>
          </a:p>
          <a:p>
            <a:pPr lvl="1"/>
            <a:r>
              <a:rPr lang="en-US" dirty="0"/>
              <a:t>Is converted into chemical energy.</a:t>
            </a:r>
          </a:p>
          <a:p>
            <a:pPr lvl="1"/>
            <a:r>
              <a:rPr lang="en-US" dirty="0"/>
              <a:t>Is converted into potential energy.</a:t>
            </a:r>
          </a:p>
          <a:p>
            <a:endParaRPr lang="en-US" dirty="0"/>
          </a:p>
          <a:p>
            <a:endParaRPr lang="en-US" dirty="0"/>
          </a:p>
          <a:p>
            <a:r>
              <a:rPr lang="en-US" dirty="0">
                <a:solidFill>
                  <a:srgbClr val="FF0C12"/>
                </a:solidFill>
              </a:rPr>
              <a:t>    </a:t>
            </a:r>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7038150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10.4</a:t>
            </a:r>
            <a:endParaRPr lang="en-US" dirty="0"/>
          </a:p>
        </p:txBody>
      </p:sp>
      <p:sp>
        <p:nvSpPr>
          <p:cNvPr id="10" name="Content Placeholder 9"/>
          <p:cNvSpPr>
            <a:spLocks noGrp="1"/>
          </p:cNvSpPr>
          <p:nvPr>
            <p:ph idx="1"/>
          </p:nvPr>
        </p:nvSpPr>
        <p:spPr/>
        <p:txBody>
          <a:bodyPr/>
          <a:lstStyle/>
          <a:p>
            <a:r>
              <a:rPr lang="en-US" dirty="0"/>
              <a:t>If you hold a heavy weight over your head, the work you do </a:t>
            </a:r>
          </a:p>
          <a:p>
            <a:endParaRPr lang="en-US" dirty="0"/>
          </a:p>
          <a:p>
            <a:pPr lvl="1"/>
            <a:r>
              <a:rPr lang="en-US" dirty="0"/>
              <a:t>Is greater than zero.	</a:t>
            </a:r>
          </a:p>
          <a:p>
            <a:pPr lvl="1"/>
            <a:r>
              <a:rPr lang="en-US" dirty="0">
                <a:solidFill>
                  <a:srgbClr val="FF0000"/>
                </a:solidFill>
              </a:rPr>
              <a:t>Is zero.</a:t>
            </a:r>
            <a:r>
              <a:rPr lang="en-US" dirty="0"/>
              <a:t>	</a:t>
            </a:r>
          </a:p>
          <a:p>
            <a:pPr lvl="1"/>
            <a:r>
              <a:rPr lang="en-US" dirty="0"/>
              <a:t>Is less than zero.</a:t>
            </a:r>
          </a:p>
          <a:p>
            <a:pPr lvl="1"/>
            <a:r>
              <a:rPr lang="en-US" dirty="0"/>
              <a:t>Is converted into chemical energy.</a:t>
            </a:r>
          </a:p>
          <a:p>
            <a:pPr lvl="1"/>
            <a:r>
              <a:rPr lang="en-US" dirty="0"/>
              <a:t>Is converted into potential energy.</a:t>
            </a:r>
          </a:p>
          <a:p>
            <a:endParaRPr lang="en-US" dirty="0"/>
          </a:p>
          <a:p>
            <a:endParaRPr lang="en-US" dirty="0"/>
          </a:p>
        </p:txBody>
      </p:sp>
      <p:sp>
        <p:nvSpPr>
          <p:cNvPr id="4" name="Date Placeholder 3"/>
          <p:cNvSpPr>
            <a:spLocks noGrp="1"/>
          </p:cNvSpPr>
          <p:nvPr>
            <p:ph type="dt" sz="half" idx="10"/>
          </p:nvPr>
        </p:nvSpPr>
        <p:spPr/>
        <p:txBody>
          <a:bodyPr/>
          <a:lstStyle/>
          <a:p>
            <a:r>
              <a:rPr lang="en-US"/>
              <a:t>© 2016 Pearson Education, Ltd.</a:t>
            </a:r>
            <a:endParaRPr lang="en-US" dirty="0"/>
          </a:p>
        </p:txBody>
      </p:sp>
      <p:graphicFrame>
        <p:nvGraphicFramePr>
          <p:cNvPr id="5" name="Google Shape;670;p59">
            <a:extLst>
              <a:ext uri="{FF2B5EF4-FFF2-40B4-BE49-F238E27FC236}">
                <a16:creationId xmlns:a16="http://schemas.microsoft.com/office/drawing/2014/main" id="{E4F7BCC6-83F3-405F-AD41-86A4DE9DCA51}"/>
              </a:ext>
            </a:extLst>
          </p:cNvPr>
          <p:cNvGraphicFramePr/>
          <p:nvPr>
            <p:extLst>
              <p:ext uri="{D42A27DB-BD31-4B8C-83A1-F6EECF244321}">
                <p14:modId xmlns:p14="http://schemas.microsoft.com/office/powerpoint/2010/main" val="278933873"/>
              </p:ext>
            </p:extLst>
          </p:nvPr>
        </p:nvGraphicFramePr>
        <p:xfrm>
          <a:off x="238758" y="2417069"/>
          <a:ext cx="361950" cy="333375"/>
        </p:xfrm>
        <a:graphic>
          <a:graphicData uri="http://schemas.openxmlformats.org/presentationml/2006/ole">
            <mc:AlternateContent xmlns:mc="http://schemas.openxmlformats.org/markup-compatibility/2006">
              <mc:Choice xmlns:v="urn:schemas-microsoft-com:vml" Requires="v">
                <p:oleObj spid="_x0000_s61442" r:id="rId4" imgW="361950" imgH="333375" progId="MSPhotoEd.3">
                  <p:embed/>
                </p:oleObj>
              </mc:Choice>
              <mc:Fallback>
                <p:oleObj r:id="rId4" imgW="361950" imgH="333375" progId="MSPhotoEd.3">
                  <p:embed/>
                  <p:pic>
                    <p:nvPicPr>
                      <p:cNvPr id="6" name="Google Shape;670;p59">
                        <a:extLst>
                          <a:ext uri="{FF2B5EF4-FFF2-40B4-BE49-F238E27FC236}">
                            <a16:creationId xmlns:a16="http://schemas.microsoft.com/office/drawing/2014/main" id="{56BAF01D-1CDD-4B64-BB35-ACD42E21078A}"/>
                          </a:ext>
                        </a:extLst>
                      </p:cNvPr>
                      <p:cNvPicPr preferRelativeResize="0"/>
                      <p:nvPr/>
                    </p:nvPicPr>
                    <p:blipFill rotWithShape="1">
                      <a:blip r:embed="rId5">
                        <a:alphaModFix/>
                      </a:blip>
                      <a:srcRect/>
                      <a:stretch/>
                    </p:blipFill>
                    <p:spPr>
                      <a:xfrm>
                        <a:off x="238758" y="2417069"/>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6461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10.5</a:t>
            </a:r>
            <a:endParaRPr lang="en-US" dirty="0"/>
          </a:p>
        </p:txBody>
      </p:sp>
      <p:sp>
        <p:nvSpPr>
          <p:cNvPr id="7" name="Content Placeholder 6"/>
          <p:cNvSpPr>
            <a:spLocks noGrp="1"/>
          </p:cNvSpPr>
          <p:nvPr>
            <p:ph idx="1"/>
          </p:nvPr>
        </p:nvSpPr>
        <p:spPr/>
        <p:txBody>
          <a:bodyPr/>
          <a:lstStyle/>
          <a:p>
            <a:r>
              <a:rPr lang="en-US" dirty="0"/>
              <a:t>The unit of work is </a:t>
            </a:r>
          </a:p>
          <a:p>
            <a:endParaRPr lang="en-US" dirty="0"/>
          </a:p>
          <a:p>
            <a:pPr lvl="1"/>
            <a:r>
              <a:rPr lang="en-US" dirty="0"/>
              <a:t>The watt.</a:t>
            </a:r>
          </a:p>
          <a:p>
            <a:pPr lvl="1"/>
            <a:r>
              <a:rPr lang="en-US" dirty="0"/>
              <a:t>The poise.</a:t>
            </a:r>
          </a:p>
          <a:p>
            <a:pPr lvl="1"/>
            <a:r>
              <a:rPr lang="en-US" dirty="0"/>
              <a:t>The hertz.</a:t>
            </a:r>
          </a:p>
          <a:p>
            <a:pPr lvl="1"/>
            <a:r>
              <a:rPr lang="en-US" dirty="0"/>
              <a:t>The </a:t>
            </a:r>
            <a:r>
              <a:rPr lang="en-US" dirty="0" err="1"/>
              <a:t>pascal</a:t>
            </a:r>
            <a:r>
              <a:rPr lang="en-US" dirty="0"/>
              <a:t>.</a:t>
            </a:r>
          </a:p>
          <a:p>
            <a:pPr lvl="1"/>
            <a:r>
              <a:rPr lang="en-US" dirty="0"/>
              <a:t>The Joule.</a:t>
            </a:r>
          </a:p>
          <a:p>
            <a:pPr lvl="1"/>
            <a:endParaRPr lang="en-US" dirty="0">
              <a:solidFill>
                <a:srgbClr val="FF0C12"/>
              </a:solidFill>
            </a:endParaRPr>
          </a:p>
          <a:p>
            <a:pPr marL="457200" lvl="1" indent="0">
              <a:buNone/>
            </a:pPr>
            <a:endParaRPr lang="en-US" dirty="0">
              <a:solidFill>
                <a:srgbClr val="FF0C12"/>
              </a:solidFill>
            </a:endParaRPr>
          </a:p>
        </p:txBody>
      </p:sp>
      <p:sp>
        <p:nvSpPr>
          <p:cNvPr id="4" name="Date Placeholder 3"/>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4490238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Question 10.5</a:t>
            </a:r>
            <a:endParaRPr lang="en-US" dirty="0"/>
          </a:p>
        </p:txBody>
      </p:sp>
      <p:sp>
        <p:nvSpPr>
          <p:cNvPr id="7" name="Content Placeholder 6"/>
          <p:cNvSpPr>
            <a:spLocks noGrp="1"/>
          </p:cNvSpPr>
          <p:nvPr>
            <p:ph idx="1"/>
          </p:nvPr>
        </p:nvSpPr>
        <p:spPr/>
        <p:txBody>
          <a:bodyPr/>
          <a:lstStyle/>
          <a:p>
            <a:r>
              <a:rPr lang="en-US" dirty="0"/>
              <a:t>The unit of work is </a:t>
            </a:r>
          </a:p>
          <a:p>
            <a:endParaRPr lang="en-US" dirty="0"/>
          </a:p>
          <a:p>
            <a:pPr lvl="1"/>
            <a:r>
              <a:rPr lang="en-US" dirty="0"/>
              <a:t>The watt.</a:t>
            </a:r>
          </a:p>
          <a:p>
            <a:pPr lvl="1"/>
            <a:r>
              <a:rPr lang="en-US" dirty="0"/>
              <a:t>The poise.</a:t>
            </a:r>
          </a:p>
          <a:p>
            <a:pPr lvl="1"/>
            <a:r>
              <a:rPr lang="en-US" dirty="0"/>
              <a:t>The hertz.</a:t>
            </a:r>
          </a:p>
          <a:p>
            <a:pPr lvl="1"/>
            <a:r>
              <a:rPr lang="en-US" dirty="0"/>
              <a:t>The </a:t>
            </a:r>
            <a:r>
              <a:rPr lang="en-US" dirty="0" err="1"/>
              <a:t>pascal</a:t>
            </a:r>
            <a:r>
              <a:rPr lang="en-US" dirty="0"/>
              <a:t>.</a:t>
            </a:r>
          </a:p>
          <a:p>
            <a:pPr lvl="1"/>
            <a:r>
              <a:rPr lang="en-US" dirty="0">
                <a:solidFill>
                  <a:srgbClr val="FF0000"/>
                </a:solidFill>
              </a:rPr>
              <a:t>The joule.</a:t>
            </a:r>
          </a:p>
          <a:p>
            <a:pPr lvl="1"/>
            <a:endParaRPr lang="en-US" dirty="0">
              <a:solidFill>
                <a:srgbClr val="FF0C12"/>
              </a:solidFill>
            </a:endParaRPr>
          </a:p>
          <a:p>
            <a:pPr marL="457200" lvl="1" indent="0">
              <a:buNone/>
            </a:pPr>
            <a:endParaRPr lang="en-US" dirty="0">
              <a:solidFill>
                <a:srgbClr val="FF0C12"/>
              </a:solidFill>
            </a:endParaRPr>
          </a:p>
        </p:txBody>
      </p:sp>
      <p:sp>
        <p:nvSpPr>
          <p:cNvPr id="4" name="Date Placeholder 3"/>
          <p:cNvSpPr>
            <a:spLocks noGrp="1"/>
          </p:cNvSpPr>
          <p:nvPr>
            <p:ph type="dt" sz="half" idx="10"/>
          </p:nvPr>
        </p:nvSpPr>
        <p:spPr/>
        <p:txBody>
          <a:bodyPr/>
          <a:lstStyle/>
          <a:p>
            <a:r>
              <a:rPr lang="en-US"/>
              <a:t>© 2016 Pearson Education, Ltd.</a:t>
            </a:r>
            <a:endParaRPr lang="en-US" dirty="0"/>
          </a:p>
        </p:txBody>
      </p:sp>
      <p:graphicFrame>
        <p:nvGraphicFramePr>
          <p:cNvPr id="5" name="Google Shape;670;p59">
            <a:extLst>
              <a:ext uri="{FF2B5EF4-FFF2-40B4-BE49-F238E27FC236}">
                <a16:creationId xmlns:a16="http://schemas.microsoft.com/office/drawing/2014/main" id="{480389F6-8B88-477B-B8CD-7DD0A3B8FEF6}"/>
              </a:ext>
            </a:extLst>
          </p:cNvPr>
          <p:cNvGraphicFramePr/>
          <p:nvPr>
            <p:extLst>
              <p:ext uri="{D42A27DB-BD31-4B8C-83A1-F6EECF244321}">
                <p14:modId xmlns:p14="http://schemas.microsoft.com/office/powerpoint/2010/main" val="3573191807"/>
              </p:ext>
            </p:extLst>
          </p:nvPr>
        </p:nvGraphicFramePr>
        <p:xfrm>
          <a:off x="238758" y="3806030"/>
          <a:ext cx="361950" cy="333375"/>
        </p:xfrm>
        <a:graphic>
          <a:graphicData uri="http://schemas.openxmlformats.org/presentationml/2006/ole">
            <mc:AlternateContent xmlns:mc="http://schemas.openxmlformats.org/markup-compatibility/2006">
              <mc:Choice xmlns:v="urn:schemas-microsoft-com:vml" Requires="v">
                <p:oleObj spid="_x0000_s62466" r:id="rId4" imgW="361950" imgH="333375" progId="MSPhotoEd.3">
                  <p:embed/>
                </p:oleObj>
              </mc:Choice>
              <mc:Fallback>
                <p:oleObj r:id="rId4" imgW="361950" imgH="333375" progId="MSPhotoEd.3">
                  <p:embed/>
                  <p:pic>
                    <p:nvPicPr>
                      <p:cNvPr id="6" name="Google Shape;670;p59">
                        <a:extLst>
                          <a:ext uri="{FF2B5EF4-FFF2-40B4-BE49-F238E27FC236}">
                            <a16:creationId xmlns:a16="http://schemas.microsoft.com/office/drawing/2014/main" id="{56BAF01D-1CDD-4B64-BB35-ACD42E21078A}"/>
                          </a:ext>
                        </a:extLst>
                      </p:cNvPr>
                      <p:cNvPicPr preferRelativeResize="0"/>
                      <p:nvPr/>
                    </p:nvPicPr>
                    <p:blipFill rotWithShape="1">
                      <a:blip r:embed="rId5">
                        <a:alphaModFix/>
                      </a:blip>
                      <a:srcRect/>
                      <a:stretch/>
                    </p:blipFill>
                    <p:spPr>
                      <a:xfrm>
                        <a:off x="238758" y="3806030"/>
                        <a:ext cx="361950" cy="333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219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General Principles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4240"/>
          <a:stretch/>
        </p:blipFill>
        <p:spPr>
          <a:xfrm>
            <a:off x="298704" y="1551432"/>
            <a:ext cx="8546592" cy="3595921"/>
          </a:xfrm>
          <a:prstGeom prst="rect">
            <a:avLst/>
          </a:prstGeom>
        </p:spPr>
      </p:pic>
    </p:spTree>
    <p:extLst>
      <p:ext uri="{BB962C8B-B14F-4D97-AF65-F5344CB8AC3E}">
        <p14:creationId xmlns:p14="http://schemas.microsoft.com/office/powerpoint/2010/main" val="7013299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General Principles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5317"/>
          <a:stretch/>
        </p:blipFill>
        <p:spPr>
          <a:xfrm>
            <a:off x="298704" y="1662821"/>
            <a:ext cx="8546592" cy="3532358"/>
          </a:xfrm>
          <a:prstGeom prst="rect">
            <a:avLst/>
          </a:prstGeom>
        </p:spPr>
      </p:pic>
    </p:spTree>
    <p:extLst>
      <p:ext uri="{BB962C8B-B14F-4D97-AF65-F5344CB8AC3E}">
        <p14:creationId xmlns:p14="http://schemas.microsoft.com/office/powerpoint/2010/main" val="17801761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General Principles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2676"/>
          <a:stretch/>
        </p:blipFill>
        <p:spPr>
          <a:xfrm>
            <a:off x="2081253" y="855598"/>
            <a:ext cx="4981494" cy="5734968"/>
          </a:xfrm>
          <a:prstGeom prst="rect">
            <a:avLst/>
          </a:prstGeom>
        </p:spPr>
      </p:pic>
    </p:spTree>
    <p:extLst>
      <p:ext uri="{BB962C8B-B14F-4D97-AF65-F5344CB8AC3E}">
        <p14:creationId xmlns:p14="http://schemas.microsoft.com/office/powerpoint/2010/main" val="178017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C1E377B-FF9D-4A54-9485-C52F9483A296}"/>
                  </a:ext>
                </a:extLst>
              </p:cNvPr>
              <p:cNvSpPr/>
              <p:nvPr/>
            </p:nvSpPr>
            <p:spPr>
              <a:xfrm>
                <a:off x="587829" y="359457"/>
                <a:ext cx="7543800" cy="4832092"/>
              </a:xfrm>
              <a:prstGeom prst="rect">
                <a:avLst/>
              </a:prstGeom>
            </p:spPr>
            <p:txBody>
              <a:bodyPr wrap="square">
                <a:spAutoFit/>
              </a:bodyPr>
              <a:lstStyle/>
              <a:p>
                <a:pPr marL="457200" indent="-457200">
                  <a:buFont typeface="Arial" panose="020B0604020202020204" pitchFamily="34" charset="0"/>
                  <a:buChar char="•"/>
                </a:pPr>
                <a:r>
                  <a:rPr lang="en-US" sz="2800" b="1" dirty="0">
                    <a:solidFill>
                      <a:srgbClr val="00B050"/>
                    </a:solidFill>
                  </a:rPr>
                  <a:t>Energy Transfers and Work</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system: The slingshot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environment: The boy</a:t>
                </a:r>
              </a:p>
              <a:p>
                <a:endParaRPr lang="en-US" sz="2800" dirty="0"/>
              </a:p>
              <a:p>
                <a:r>
                  <a:rPr lang="en-US" sz="2800" dirty="0"/>
                  <a:t>As the boy pulls back on the elastic bands,</a:t>
                </a:r>
              </a:p>
              <a:p>
                <a:r>
                  <a:rPr lang="en-US" sz="2800" dirty="0"/>
                  <a:t>he does work on the system, increasing its</a:t>
                </a:r>
              </a:p>
              <a:p>
                <a:r>
                  <a:rPr lang="en-US" sz="2800" dirty="0"/>
                  <a:t>elastic potential energy.</a:t>
                </a:r>
              </a:p>
              <a:p>
                <a:endParaRPr lang="en-US" sz="2800" dirty="0"/>
              </a:p>
              <a:p>
                <a:r>
                  <a:rPr lang="en-US" sz="2800" dirty="0"/>
                  <a:t>The transfer:   </a:t>
                </a:r>
                <a14:m>
                  <m:oMath xmlns:m="http://schemas.openxmlformats.org/officeDocument/2006/math">
                    <m:r>
                      <a:rPr lang="en-US" sz="2800" i="1">
                        <a:latin typeface="Cambria Math" panose="02040503050406030204" pitchFamily="18" charset="0"/>
                      </a:rPr>
                      <m:t>𝑊</m:t>
                    </m:r>
                    <m:r>
                      <a:rPr lang="en-US" sz="2800" i="1">
                        <a:latin typeface="Cambria Math" panose="02040503050406030204" pitchFamily="18" charset="0"/>
                      </a:rPr>
                      <m:t> ⇨</m:t>
                    </m:r>
                    <m:r>
                      <a:rPr lang="en-US" sz="2800" b="0" i="1" smtClean="0">
                        <a:latin typeface="Cambria Math" panose="02040503050406030204" pitchFamily="18" charset="0"/>
                      </a:rPr>
                      <m:t>𝑈𝑠</m:t>
                    </m:r>
                    <m:r>
                      <a:rPr lang="en-US" sz="2800" i="1">
                        <a:latin typeface="Cambria Math" panose="02040503050406030204" pitchFamily="18" charset="0"/>
                      </a:rPr>
                      <m:t> </m:t>
                    </m:r>
                  </m:oMath>
                </a14:m>
                <a:endParaRPr lang="en-US" sz="2800" dirty="0"/>
              </a:p>
            </p:txBody>
          </p:sp>
        </mc:Choice>
        <mc:Fallback xmlns="">
          <p:sp>
            <p:nvSpPr>
              <p:cNvPr id="7" name="Rectangle 6">
                <a:extLst>
                  <a:ext uri="{FF2B5EF4-FFF2-40B4-BE49-F238E27FC236}">
                    <a16:creationId xmlns:a16="http://schemas.microsoft.com/office/drawing/2014/main" id="{5C1E377B-FF9D-4A54-9485-C52F9483A296}"/>
                  </a:ext>
                </a:extLst>
              </p:cNvPr>
              <p:cNvSpPr>
                <a:spLocks noRot="1" noChangeAspect="1" noMove="1" noResize="1" noEditPoints="1" noAdjustHandles="1" noChangeArrowheads="1" noChangeShapeType="1" noTextEdit="1"/>
              </p:cNvSpPr>
              <p:nvPr/>
            </p:nvSpPr>
            <p:spPr>
              <a:xfrm>
                <a:off x="587829" y="359457"/>
                <a:ext cx="7543800" cy="4832092"/>
              </a:xfrm>
              <a:prstGeom prst="rect">
                <a:avLst/>
              </a:prstGeom>
              <a:blipFill>
                <a:blip r:embed="rId2"/>
                <a:stretch>
                  <a:fillRect l="-1616" t="-1387" b="-2522"/>
                </a:stretch>
              </a:blipFill>
            </p:spPr>
            <p:txBody>
              <a:bodyPr/>
              <a:lstStyle/>
              <a:p>
                <a:r>
                  <a:rPr lang="en-US">
                    <a:noFill/>
                  </a:rPr>
                  <a:t> </a:t>
                </a:r>
              </a:p>
            </p:txBody>
          </p:sp>
        </mc:Fallback>
      </mc:AlternateContent>
      <p:pic>
        <p:nvPicPr>
          <p:cNvPr id="6" name="Content Placeholder 5">
            <a:extLst>
              <a:ext uri="{FF2B5EF4-FFF2-40B4-BE49-F238E27FC236}">
                <a16:creationId xmlns:a16="http://schemas.microsoft.com/office/drawing/2014/main" id="{E4289B10-8845-4E01-AFF2-90C0F8527DBA}"/>
              </a:ext>
            </a:extLst>
          </p:cNvPr>
          <p:cNvPicPr>
            <a:picLocks noGrp="1" noChangeAspect="1"/>
          </p:cNvPicPr>
          <p:nvPr>
            <p:ph idx="1"/>
          </p:nvPr>
        </p:nvPicPr>
        <p:blipFill>
          <a:blip r:embed="rId3"/>
          <a:stretch>
            <a:fillRect/>
          </a:stretch>
        </p:blipFill>
        <p:spPr>
          <a:xfrm>
            <a:off x="5702671" y="957943"/>
            <a:ext cx="2619466" cy="1992086"/>
          </a:xfrm>
          <a:prstGeom prst="rect">
            <a:avLst/>
          </a:prstGeom>
        </p:spPr>
      </p:pic>
      <p:sp>
        <p:nvSpPr>
          <p:cNvPr id="4" name="Date Placeholder 3">
            <a:extLst>
              <a:ext uri="{FF2B5EF4-FFF2-40B4-BE49-F238E27FC236}">
                <a16:creationId xmlns:a16="http://schemas.microsoft.com/office/drawing/2014/main" id="{E78C0005-8C8E-4938-8903-4402B248B83C}"/>
              </a:ext>
            </a:extLst>
          </p:cNvPr>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3959997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Important Concepts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4986"/>
          <a:stretch/>
        </p:blipFill>
        <p:spPr>
          <a:xfrm>
            <a:off x="298704" y="1691383"/>
            <a:ext cx="8546592" cy="3475234"/>
          </a:xfrm>
          <a:prstGeom prst="rect">
            <a:avLst/>
          </a:prstGeom>
        </p:spPr>
      </p:pic>
    </p:spTree>
    <p:extLst>
      <p:ext uri="{BB962C8B-B14F-4D97-AF65-F5344CB8AC3E}">
        <p14:creationId xmlns:p14="http://schemas.microsoft.com/office/powerpoint/2010/main" val="1997668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2016 Pearson Education, Ltd.</a:t>
            </a:r>
            <a:endParaRPr lang="en-US" dirty="0"/>
          </a:p>
        </p:txBody>
      </p:sp>
      <p:sp>
        <p:nvSpPr>
          <p:cNvPr id="5" name="Title 1">
            <a:extLst>
              <a:ext uri="{FF2B5EF4-FFF2-40B4-BE49-F238E27FC236}">
                <a16:creationId xmlns:a16="http://schemas.microsoft.com/office/drawing/2014/main" id="{69EA700B-8D2B-4871-BB82-E8C742043FF2}"/>
              </a:ext>
            </a:extLst>
          </p:cNvPr>
          <p:cNvSpPr txBox="1">
            <a:spLocks/>
          </p:cNvSpPr>
          <p:nvPr/>
        </p:nvSpPr>
        <p:spPr>
          <a:xfrm>
            <a:off x="268986" y="1118096"/>
            <a:ext cx="8807958" cy="527181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baseline="0">
                <a:solidFill>
                  <a:srgbClr val="5EBB48"/>
                </a:solidFill>
                <a:latin typeface="+mj-lt"/>
                <a:ea typeface="+mj-ea"/>
                <a:cs typeface="+mj-cs"/>
              </a:defRPr>
            </a:lvl1pPr>
          </a:lstStyle>
          <a:p>
            <a:endParaRPr lang="en-US" dirty="0"/>
          </a:p>
        </p:txBody>
      </p:sp>
      <p:grpSp>
        <p:nvGrpSpPr>
          <p:cNvPr id="6" name="Group 5">
            <a:extLst>
              <a:ext uri="{FF2B5EF4-FFF2-40B4-BE49-F238E27FC236}">
                <a16:creationId xmlns:a16="http://schemas.microsoft.com/office/drawing/2014/main" id="{DD40C5E0-78E5-47F5-82B4-C3FD88D65E1B}"/>
              </a:ext>
            </a:extLst>
          </p:cNvPr>
          <p:cNvGrpSpPr/>
          <p:nvPr/>
        </p:nvGrpSpPr>
        <p:grpSpPr>
          <a:xfrm>
            <a:off x="2068291" y="2579903"/>
            <a:ext cx="4392820" cy="1545771"/>
            <a:chOff x="1567547" y="3026224"/>
            <a:chExt cx="4392820" cy="1545771"/>
          </a:xfrm>
        </p:grpSpPr>
        <p:grpSp>
          <p:nvGrpSpPr>
            <p:cNvPr id="7" name="Group 6">
              <a:extLst>
                <a:ext uri="{FF2B5EF4-FFF2-40B4-BE49-F238E27FC236}">
                  <a16:creationId xmlns:a16="http://schemas.microsoft.com/office/drawing/2014/main" id="{99461321-6B89-46F8-8055-1B5E78CD4411}"/>
                </a:ext>
              </a:extLst>
            </p:cNvPr>
            <p:cNvGrpSpPr/>
            <p:nvPr/>
          </p:nvGrpSpPr>
          <p:grpSpPr>
            <a:xfrm>
              <a:off x="1567547" y="3037114"/>
              <a:ext cx="2161686" cy="457200"/>
              <a:chOff x="1415143" y="3037114"/>
              <a:chExt cx="2161686" cy="457200"/>
            </a:xfrm>
          </p:grpSpPr>
          <p:grpSp>
            <p:nvGrpSpPr>
              <p:cNvPr id="24" name="Group 23">
                <a:extLst>
                  <a:ext uri="{FF2B5EF4-FFF2-40B4-BE49-F238E27FC236}">
                    <a16:creationId xmlns:a16="http://schemas.microsoft.com/office/drawing/2014/main" id="{E62BB55B-EF2C-4870-AB0E-D37BB7DA9DCF}"/>
                  </a:ext>
                </a:extLst>
              </p:cNvPr>
              <p:cNvGrpSpPr/>
              <p:nvPr/>
            </p:nvGrpSpPr>
            <p:grpSpPr>
              <a:xfrm>
                <a:off x="1415143" y="3037114"/>
                <a:ext cx="1393374" cy="457200"/>
                <a:chOff x="1415143" y="3037114"/>
                <a:chExt cx="1393374" cy="457200"/>
              </a:xfrm>
            </p:grpSpPr>
            <p:sp>
              <p:nvSpPr>
                <p:cNvPr id="26" name="Oval 25">
                  <a:extLst>
                    <a:ext uri="{FF2B5EF4-FFF2-40B4-BE49-F238E27FC236}">
                      <a16:creationId xmlns:a16="http://schemas.microsoft.com/office/drawing/2014/main" id="{AAE2D727-A1C1-4691-8F37-246F8DFF2705}"/>
                    </a:ext>
                  </a:extLst>
                </p:cNvPr>
                <p:cNvSpPr/>
                <p:nvPr/>
              </p:nvSpPr>
              <p:spPr>
                <a:xfrm>
                  <a:off x="1415143" y="3037114"/>
                  <a:ext cx="446314"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BF4FFE3D-94FA-42A1-BD80-DE18E1BB1AC5}"/>
                    </a:ext>
                  </a:extLst>
                </p:cNvPr>
                <p:cNvCxnSpPr>
                  <a:cxnSpLocks/>
                </p:cNvCxnSpPr>
                <p:nvPr/>
              </p:nvCxnSpPr>
              <p:spPr>
                <a:xfrm>
                  <a:off x="1861460" y="3265714"/>
                  <a:ext cx="947057"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02DE0BE0-026D-4D5B-9391-7AD53F81158D}"/>
                  </a:ext>
                </a:extLst>
              </p:cNvPr>
              <p:cNvSpPr txBox="1"/>
              <p:nvPr/>
            </p:nvSpPr>
            <p:spPr>
              <a:xfrm>
                <a:off x="2743199" y="3058887"/>
                <a:ext cx="833630" cy="369332"/>
              </a:xfrm>
              <a:prstGeom prst="rect">
                <a:avLst/>
              </a:prstGeom>
              <a:noFill/>
            </p:spPr>
            <p:txBody>
              <a:bodyPr wrap="square" rtlCol="0">
                <a:spAutoFit/>
              </a:bodyPr>
              <a:lstStyle/>
              <a:p>
                <a:r>
                  <a:rPr lang="en-US" i="1" dirty="0"/>
                  <a:t>v</a:t>
                </a:r>
                <a:r>
                  <a:rPr lang="en-US" i="1" baseline="-25000" dirty="0"/>
                  <a:t>1i</a:t>
                </a:r>
              </a:p>
            </p:txBody>
          </p:sp>
        </p:grpSp>
        <p:grpSp>
          <p:nvGrpSpPr>
            <p:cNvPr id="8" name="Group 7">
              <a:extLst>
                <a:ext uri="{FF2B5EF4-FFF2-40B4-BE49-F238E27FC236}">
                  <a16:creationId xmlns:a16="http://schemas.microsoft.com/office/drawing/2014/main" id="{952AEDC6-4E9F-4101-9758-09D7340F2FE2}"/>
                </a:ext>
              </a:extLst>
            </p:cNvPr>
            <p:cNvGrpSpPr/>
            <p:nvPr/>
          </p:nvGrpSpPr>
          <p:grpSpPr>
            <a:xfrm>
              <a:off x="3893054" y="3026224"/>
              <a:ext cx="1800176" cy="457200"/>
              <a:chOff x="3925712" y="3026224"/>
              <a:chExt cx="1800176" cy="457200"/>
            </a:xfrm>
          </p:grpSpPr>
          <p:grpSp>
            <p:nvGrpSpPr>
              <p:cNvPr id="20" name="Group 19">
                <a:extLst>
                  <a:ext uri="{FF2B5EF4-FFF2-40B4-BE49-F238E27FC236}">
                    <a16:creationId xmlns:a16="http://schemas.microsoft.com/office/drawing/2014/main" id="{8A95BDD0-C25C-44C0-8BC0-48937EBDF25E}"/>
                  </a:ext>
                </a:extLst>
              </p:cNvPr>
              <p:cNvGrpSpPr/>
              <p:nvPr/>
            </p:nvGrpSpPr>
            <p:grpSpPr>
              <a:xfrm>
                <a:off x="4332514" y="3026224"/>
                <a:ext cx="1393374" cy="457200"/>
                <a:chOff x="3701142" y="3026224"/>
                <a:chExt cx="1393374" cy="457200"/>
              </a:xfrm>
            </p:grpSpPr>
            <p:sp>
              <p:nvSpPr>
                <p:cNvPr id="22" name="Oval 21">
                  <a:extLst>
                    <a:ext uri="{FF2B5EF4-FFF2-40B4-BE49-F238E27FC236}">
                      <a16:creationId xmlns:a16="http://schemas.microsoft.com/office/drawing/2014/main" id="{A12D1705-D4D5-4D7A-B7F9-EBC3902C18F7}"/>
                    </a:ext>
                  </a:extLst>
                </p:cNvPr>
                <p:cNvSpPr/>
                <p:nvPr/>
              </p:nvSpPr>
              <p:spPr>
                <a:xfrm rot="10800000">
                  <a:off x="4648202" y="3026224"/>
                  <a:ext cx="446314" cy="457200"/>
                </a:xfrm>
                <a:prstGeom prst="ellipse">
                  <a:avLst/>
                </a:prstGeom>
                <a:solidFill>
                  <a:srgbClr val="0070C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BE37AA3C-943A-40A1-A969-45FA0F4C6E4B}"/>
                    </a:ext>
                  </a:extLst>
                </p:cNvPr>
                <p:cNvCxnSpPr>
                  <a:cxnSpLocks/>
                </p:cNvCxnSpPr>
                <p:nvPr/>
              </p:nvCxnSpPr>
              <p:spPr>
                <a:xfrm rot="10800000">
                  <a:off x="3701142" y="3254824"/>
                  <a:ext cx="947057"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E30733F4-8035-4A9C-A282-EEDE9E01F0CC}"/>
                  </a:ext>
                </a:extLst>
              </p:cNvPr>
              <p:cNvSpPr txBox="1"/>
              <p:nvPr/>
            </p:nvSpPr>
            <p:spPr>
              <a:xfrm>
                <a:off x="3925712" y="3058887"/>
                <a:ext cx="833630" cy="369332"/>
              </a:xfrm>
              <a:prstGeom prst="rect">
                <a:avLst/>
              </a:prstGeom>
              <a:noFill/>
            </p:spPr>
            <p:txBody>
              <a:bodyPr wrap="square" rtlCol="0">
                <a:spAutoFit/>
              </a:bodyPr>
              <a:lstStyle/>
              <a:p>
                <a:r>
                  <a:rPr lang="en-US" i="1" dirty="0"/>
                  <a:t>v</a:t>
                </a:r>
                <a:r>
                  <a:rPr lang="en-US" i="1" baseline="-25000" dirty="0"/>
                  <a:t>2i</a:t>
                </a:r>
              </a:p>
            </p:txBody>
          </p:sp>
        </p:grpSp>
        <p:grpSp>
          <p:nvGrpSpPr>
            <p:cNvPr id="9" name="Group 8">
              <a:extLst>
                <a:ext uri="{FF2B5EF4-FFF2-40B4-BE49-F238E27FC236}">
                  <a16:creationId xmlns:a16="http://schemas.microsoft.com/office/drawing/2014/main" id="{4BB389FB-B9BF-43B0-BD18-AA5F9E2D899D}"/>
                </a:ext>
              </a:extLst>
            </p:cNvPr>
            <p:cNvGrpSpPr/>
            <p:nvPr/>
          </p:nvGrpSpPr>
          <p:grpSpPr>
            <a:xfrm>
              <a:off x="3711147" y="4104299"/>
              <a:ext cx="2249220" cy="467696"/>
              <a:chOff x="3253953" y="4550614"/>
              <a:chExt cx="2249220" cy="467696"/>
            </a:xfrm>
          </p:grpSpPr>
          <p:grpSp>
            <p:nvGrpSpPr>
              <p:cNvPr id="16" name="Group 15">
                <a:extLst>
                  <a:ext uri="{FF2B5EF4-FFF2-40B4-BE49-F238E27FC236}">
                    <a16:creationId xmlns:a16="http://schemas.microsoft.com/office/drawing/2014/main" id="{4E36EEF2-645F-4400-9CAC-93E3AB3CE321}"/>
                  </a:ext>
                </a:extLst>
              </p:cNvPr>
              <p:cNvGrpSpPr/>
              <p:nvPr/>
            </p:nvGrpSpPr>
            <p:grpSpPr>
              <a:xfrm>
                <a:off x="3253953" y="4561110"/>
                <a:ext cx="1393374" cy="457200"/>
                <a:chOff x="3253953" y="4561110"/>
                <a:chExt cx="1393374" cy="457200"/>
              </a:xfrm>
            </p:grpSpPr>
            <p:sp>
              <p:nvSpPr>
                <p:cNvPr id="18" name="Oval 17">
                  <a:extLst>
                    <a:ext uri="{FF2B5EF4-FFF2-40B4-BE49-F238E27FC236}">
                      <a16:creationId xmlns:a16="http://schemas.microsoft.com/office/drawing/2014/main" id="{61B5B50D-147D-462A-A25C-D68B3A820064}"/>
                    </a:ext>
                  </a:extLst>
                </p:cNvPr>
                <p:cNvSpPr/>
                <p:nvPr/>
              </p:nvSpPr>
              <p:spPr>
                <a:xfrm>
                  <a:off x="3253953" y="4561110"/>
                  <a:ext cx="446314"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71A5E4F6-AF45-420C-8F36-34202EF6A21A}"/>
                    </a:ext>
                  </a:extLst>
                </p:cNvPr>
                <p:cNvCxnSpPr>
                  <a:cxnSpLocks/>
                </p:cNvCxnSpPr>
                <p:nvPr/>
              </p:nvCxnSpPr>
              <p:spPr>
                <a:xfrm>
                  <a:off x="3700270" y="4789710"/>
                  <a:ext cx="947057"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22FF8946-F2E3-4E75-BE91-97E623DCFD05}"/>
                  </a:ext>
                </a:extLst>
              </p:cNvPr>
              <p:cNvSpPr txBox="1"/>
              <p:nvPr/>
            </p:nvSpPr>
            <p:spPr>
              <a:xfrm>
                <a:off x="4669543" y="4550614"/>
                <a:ext cx="833630" cy="369332"/>
              </a:xfrm>
              <a:prstGeom prst="rect">
                <a:avLst/>
              </a:prstGeom>
              <a:noFill/>
            </p:spPr>
            <p:txBody>
              <a:bodyPr wrap="square" rtlCol="0">
                <a:spAutoFit/>
              </a:bodyPr>
              <a:lstStyle/>
              <a:p>
                <a:r>
                  <a:rPr lang="en-US" i="1" dirty="0"/>
                  <a:t>v</a:t>
                </a:r>
                <a:r>
                  <a:rPr lang="en-US" i="1" baseline="-25000" dirty="0"/>
                  <a:t>2f</a:t>
                </a:r>
              </a:p>
            </p:txBody>
          </p:sp>
        </p:grpSp>
        <p:grpSp>
          <p:nvGrpSpPr>
            <p:cNvPr id="11" name="Group 10">
              <a:extLst>
                <a:ext uri="{FF2B5EF4-FFF2-40B4-BE49-F238E27FC236}">
                  <a16:creationId xmlns:a16="http://schemas.microsoft.com/office/drawing/2014/main" id="{485B18D8-EC53-41F1-8F5E-E8A45B1B1BA9}"/>
                </a:ext>
              </a:extLst>
            </p:cNvPr>
            <p:cNvGrpSpPr/>
            <p:nvPr/>
          </p:nvGrpSpPr>
          <p:grpSpPr>
            <a:xfrm>
              <a:off x="1597488" y="4106079"/>
              <a:ext cx="1864179" cy="465916"/>
              <a:chOff x="1281796" y="4552394"/>
              <a:chExt cx="1864179" cy="465916"/>
            </a:xfrm>
          </p:grpSpPr>
          <p:grpSp>
            <p:nvGrpSpPr>
              <p:cNvPr id="12" name="Group 11">
                <a:extLst>
                  <a:ext uri="{FF2B5EF4-FFF2-40B4-BE49-F238E27FC236}">
                    <a16:creationId xmlns:a16="http://schemas.microsoft.com/office/drawing/2014/main" id="{6EB87450-5521-4597-BC79-3B4147DB5EF3}"/>
                  </a:ext>
                </a:extLst>
              </p:cNvPr>
              <p:cNvGrpSpPr/>
              <p:nvPr/>
            </p:nvGrpSpPr>
            <p:grpSpPr>
              <a:xfrm rot="10800000">
                <a:off x="1752601" y="4561110"/>
                <a:ext cx="1393374" cy="457200"/>
                <a:chOff x="1415143" y="3037114"/>
                <a:chExt cx="1393374" cy="457200"/>
              </a:xfrm>
            </p:grpSpPr>
            <p:sp>
              <p:nvSpPr>
                <p:cNvPr id="14" name="Oval 13">
                  <a:extLst>
                    <a:ext uri="{FF2B5EF4-FFF2-40B4-BE49-F238E27FC236}">
                      <a16:creationId xmlns:a16="http://schemas.microsoft.com/office/drawing/2014/main" id="{12391570-D8C5-4905-A34C-F1F2B2C04A7A}"/>
                    </a:ext>
                  </a:extLst>
                </p:cNvPr>
                <p:cNvSpPr/>
                <p:nvPr/>
              </p:nvSpPr>
              <p:spPr>
                <a:xfrm>
                  <a:off x="1415143" y="3037114"/>
                  <a:ext cx="446314"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9F08E6B6-030A-458F-AB9F-4A376328F307}"/>
                    </a:ext>
                  </a:extLst>
                </p:cNvPr>
                <p:cNvCxnSpPr>
                  <a:cxnSpLocks/>
                </p:cNvCxnSpPr>
                <p:nvPr/>
              </p:nvCxnSpPr>
              <p:spPr>
                <a:xfrm>
                  <a:off x="1861460" y="3265714"/>
                  <a:ext cx="947057"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6829D790-227E-4465-B4D8-7E5A58B8216E}"/>
                  </a:ext>
                </a:extLst>
              </p:cNvPr>
              <p:cNvSpPr txBox="1"/>
              <p:nvPr/>
            </p:nvSpPr>
            <p:spPr>
              <a:xfrm>
                <a:off x="1281796" y="4552394"/>
                <a:ext cx="833630" cy="369332"/>
              </a:xfrm>
              <a:prstGeom prst="rect">
                <a:avLst/>
              </a:prstGeom>
              <a:noFill/>
            </p:spPr>
            <p:txBody>
              <a:bodyPr wrap="square" rtlCol="0">
                <a:spAutoFit/>
              </a:bodyPr>
              <a:lstStyle/>
              <a:p>
                <a:r>
                  <a:rPr lang="en-US" i="1" dirty="0"/>
                  <a:t>v</a:t>
                </a:r>
                <a:r>
                  <a:rPr lang="en-US" i="1" baseline="-25000" dirty="0"/>
                  <a:t>1f</a:t>
                </a:r>
              </a:p>
            </p:txBody>
          </p:sp>
        </p:grpSp>
      </p:grpSp>
      <p:sp>
        <p:nvSpPr>
          <p:cNvPr id="28" name="Title 1">
            <a:extLst>
              <a:ext uri="{FF2B5EF4-FFF2-40B4-BE49-F238E27FC236}">
                <a16:creationId xmlns:a16="http://schemas.microsoft.com/office/drawing/2014/main" id="{519704B1-34DC-4168-8711-F8A98DD48AE1}"/>
              </a:ext>
            </a:extLst>
          </p:cNvPr>
          <p:cNvSpPr txBox="1">
            <a:spLocks/>
          </p:cNvSpPr>
          <p:nvPr/>
        </p:nvSpPr>
        <p:spPr>
          <a:xfrm>
            <a:off x="268986" y="261257"/>
            <a:ext cx="8298071" cy="58238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baseline="0">
                <a:solidFill>
                  <a:srgbClr val="5EBB48"/>
                </a:solidFill>
                <a:latin typeface="+mj-lt"/>
                <a:ea typeface="+mj-ea"/>
                <a:cs typeface="+mj-cs"/>
              </a:defRPr>
            </a:lvl1pPr>
          </a:lstStyle>
          <a:p>
            <a:r>
              <a:rPr lang="en-US" dirty="0"/>
              <a:t>Summary: Applications</a:t>
            </a:r>
          </a:p>
          <a:p>
            <a:endParaRPr lang="en-US" dirty="0"/>
          </a:p>
          <a:p>
            <a:r>
              <a:rPr lang="en-US" sz="2800" b="0" dirty="0">
                <a:solidFill>
                  <a:schemeClr val="tx1"/>
                </a:solidFill>
                <a:latin typeface="Times New Roman" panose="02020603050405020304" pitchFamily="18" charset="0"/>
                <a:cs typeface="Times New Roman" panose="02020603050405020304" pitchFamily="18" charset="0"/>
              </a:rPr>
              <a:t>In the general case where both colliding objects are moving and have a head on collision, we use the equations :</a:t>
            </a:r>
            <a:endParaRPr lang="en-US" b="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D81E352F-EE32-484A-A210-8B150DCDCC1B}"/>
                  </a:ext>
                </a:extLst>
              </p:cNvPr>
              <p:cNvSpPr/>
              <p:nvPr/>
            </p:nvSpPr>
            <p:spPr>
              <a:xfrm>
                <a:off x="1513114" y="4362795"/>
                <a:ext cx="5486400" cy="1657762"/>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                 </m:t>
                        </m:r>
                        <m:r>
                          <a:rPr lang="en-US" sz="2000" b="1" i="1">
                            <a:latin typeface="Cambria Math" panose="02040503050406030204" pitchFamily="18" charset="0"/>
                          </a:rPr>
                          <m:t>𝒗</m:t>
                        </m:r>
                      </m:e>
                      <m:sub>
                        <m:r>
                          <a:rPr lang="en-US" sz="2000" b="1" i="1">
                            <a:latin typeface="Cambria Math" panose="02040503050406030204" pitchFamily="18" charset="0"/>
                          </a:rPr>
                          <m:t>𝟏</m:t>
                        </m:r>
                        <m:r>
                          <a:rPr lang="en-US" sz="2000" b="1" i="1">
                            <a:latin typeface="Cambria Math" panose="02040503050406030204" pitchFamily="18" charset="0"/>
                          </a:rPr>
                          <m:t>𝒇</m:t>
                        </m:r>
                      </m:sub>
                    </m:sSub>
                    <m:r>
                      <a:rPr lang="en-US" sz="2000" b="1" i="1">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𝟏</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𝟐</m:t>
                            </m:r>
                          </m:sub>
                        </m:sSub>
                        <m:r>
                          <a:rPr lang="en-US" sz="2000" b="1" i="1">
                            <a:latin typeface="Cambria Math" panose="02040503050406030204" pitchFamily="18" charset="0"/>
                          </a:rPr>
                          <m:t>)</m:t>
                        </m:r>
                      </m:num>
                      <m:den>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𝟏</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𝟐</m:t>
                            </m:r>
                          </m:sub>
                        </m:sSub>
                        <m:r>
                          <a:rPr lang="en-US" sz="2000" b="1" i="1">
                            <a:latin typeface="Cambria Math" panose="02040503050406030204" pitchFamily="18" charset="0"/>
                          </a:rPr>
                          <m:t>)</m:t>
                        </m:r>
                      </m:den>
                    </m:f>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𝟏</m:t>
                        </m:r>
                        <m:r>
                          <a:rPr lang="en-US" sz="2000" b="1" i="1">
                            <a:latin typeface="Cambria Math" panose="02040503050406030204" pitchFamily="18" charset="0"/>
                          </a:rPr>
                          <m:t>𝒊</m:t>
                        </m:r>
                      </m:sub>
                    </m:sSub>
                    <m:r>
                      <a:rPr lang="en-US" sz="2000" b="1" i="1">
                        <a:latin typeface="Cambria Math" panose="02040503050406030204" pitchFamily="18" charset="0"/>
                      </a:rPr>
                      <m:t>+</m:t>
                    </m:r>
                  </m:oMath>
                </a14:m>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m:t>
                        </m:r>
                        <m:r>
                          <a:rPr lang="en-US" sz="2000" b="1" i="1">
                            <a:latin typeface="Cambria Math" panose="02040503050406030204" pitchFamily="18" charset="0"/>
                          </a:rPr>
                          <m:t>𝟐</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𝟐</m:t>
                            </m:r>
                          </m:sub>
                        </m:sSub>
                        <m:r>
                          <a:rPr lang="en-US" sz="2000" b="1" i="1">
                            <a:latin typeface="Cambria Math" panose="02040503050406030204" pitchFamily="18" charset="0"/>
                          </a:rPr>
                          <m:t>)</m:t>
                        </m:r>
                      </m:num>
                      <m:den>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𝟏</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𝟐</m:t>
                            </m:r>
                          </m:sub>
                        </m:sSub>
                        <m:r>
                          <a:rPr lang="en-US" sz="2000" b="1" i="1">
                            <a:latin typeface="Cambria Math" panose="02040503050406030204" pitchFamily="18" charset="0"/>
                          </a:rPr>
                          <m:t>)</m:t>
                        </m:r>
                      </m:den>
                    </m:f>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𝟐</m:t>
                        </m:r>
                        <m:r>
                          <a:rPr lang="en-US" sz="2000" b="1" i="1">
                            <a:latin typeface="Cambria Math" panose="02040503050406030204" pitchFamily="18" charset="0"/>
                          </a:rPr>
                          <m:t>𝒊</m:t>
                        </m:r>
                      </m:sub>
                    </m:sSub>
                  </m:oMath>
                </a14:m>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                 </m:t>
                        </m:r>
                        <m:r>
                          <a:rPr lang="en-US" sz="2000" b="1" i="1">
                            <a:latin typeface="Cambria Math" panose="02040503050406030204" pitchFamily="18" charset="0"/>
                          </a:rPr>
                          <m:t>𝒗</m:t>
                        </m:r>
                      </m:e>
                      <m:sub>
                        <m:r>
                          <a:rPr lang="en-US" sz="2000" b="1" i="1">
                            <a:latin typeface="Cambria Math" panose="02040503050406030204" pitchFamily="18" charset="0"/>
                          </a:rPr>
                          <m:t>𝟐</m:t>
                        </m:r>
                        <m:r>
                          <a:rPr lang="en-US" sz="2000" b="1" i="1">
                            <a:latin typeface="Cambria Math" panose="02040503050406030204" pitchFamily="18" charset="0"/>
                          </a:rPr>
                          <m:t>𝒇</m:t>
                        </m:r>
                      </m:sub>
                    </m:sSub>
                    <m:r>
                      <a:rPr lang="en-US" sz="2000" b="1" i="1">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𝟐</m:t>
                            </m:r>
                            <m:r>
                              <a:rPr lang="en-US" sz="2000" b="1" i="1">
                                <a:latin typeface="Cambria Math" panose="02040503050406030204" pitchFamily="18" charset="0"/>
                              </a:rPr>
                              <m:t>𝒎</m:t>
                            </m:r>
                          </m:e>
                          <m:sub>
                            <m:r>
                              <a:rPr lang="en-US" sz="2000" b="1" i="1">
                                <a:latin typeface="Cambria Math" panose="02040503050406030204" pitchFamily="18" charset="0"/>
                              </a:rPr>
                              <m:t>𝟏</m:t>
                            </m:r>
                          </m:sub>
                        </m:sSub>
                        <m:r>
                          <a:rPr lang="en-US" sz="2000" b="1" i="1">
                            <a:latin typeface="Cambria Math" panose="02040503050406030204" pitchFamily="18" charset="0"/>
                          </a:rPr>
                          <m:t>)</m:t>
                        </m:r>
                      </m:num>
                      <m:den>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𝟏</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𝟐</m:t>
                            </m:r>
                          </m:sub>
                        </m:sSub>
                        <m:r>
                          <a:rPr lang="en-US" sz="2000" b="1" i="1">
                            <a:latin typeface="Cambria Math" panose="02040503050406030204" pitchFamily="18" charset="0"/>
                          </a:rPr>
                          <m:t>)</m:t>
                        </m:r>
                      </m:den>
                    </m:f>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𝟏</m:t>
                        </m:r>
                        <m:r>
                          <a:rPr lang="en-US" sz="2000" b="1" i="1">
                            <a:latin typeface="Cambria Math" panose="02040503050406030204" pitchFamily="18" charset="0"/>
                          </a:rPr>
                          <m:t>𝒊</m:t>
                        </m:r>
                      </m:sub>
                    </m:sSub>
                    <m:r>
                      <a:rPr lang="en-US" sz="2000" b="1" i="1">
                        <a:latin typeface="Cambria Math" panose="02040503050406030204" pitchFamily="18" charset="0"/>
                      </a:rPr>
                      <m:t>+</m:t>
                    </m:r>
                  </m:oMath>
                </a14:m>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𝟐</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𝟏</m:t>
                            </m:r>
                          </m:sub>
                        </m:sSub>
                        <m:r>
                          <a:rPr lang="en-US" sz="2000" b="1" i="1">
                            <a:latin typeface="Cambria Math" panose="02040503050406030204" pitchFamily="18" charset="0"/>
                          </a:rPr>
                          <m:t>)</m:t>
                        </m:r>
                      </m:num>
                      <m:den>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𝟏</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𝟐</m:t>
                            </m:r>
                          </m:sub>
                        </m:sSub>
                        <m:r>
                          <a:rPr lang="en-US" sz="2000" b="1" i="1">
                            <a:latin typeface="Cambria Math" panose="02040503050406030204" pitchFamily="18" charset="0"/>
                          </a:rPr>
                          <m:t>)</m:t>
                        </m:r>
                      </m:den>
                    </m:f>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𝟐</m:t>
                        </m:r>
                        <m:r>
                          <a:rPr lang="en-US" sz="2000" b="1" i="1">
                            <a:latin typeface="Cambria Math" panose="02040503050406030204" pitchFamily="18" charset="0"/>
                          </a:rPr>
                          <m:t>𝒊</m:t>
                        </m:r>
                      </m:sub>
                    </m:sSub>
                  </m:oMath>
                </a14:m>
                <a:endParaRPr lang="en-US" sz="2000" b="1" dirty="0">
                  <a:latin typeface="Times New Roman" panose="02020603050405020304" pitchFamily="18" charset="0"/>
                  <a:cs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D81E352F-EE32-484A-A210-8B150DCDCC1B}"/>
                  </a:ext>
                </a:extLst>
              </p:cNvPr>
              <p:cNvSpPr>
                <a:spLocks noRot="1" noChangeAspect="1" noMove="1" noResize="1" noEditPoints="1" noAdjustHandles="1" noChangeArrowheads="1" noChangeShapeType="1" noTextEdit="1"/>
              </p:cNvSpPr>
              <p:nvPr/>
            </p:nvSpPr>
            <p:spPr>
              <a:xfrm>
                <a:off x="1513114" y="4362795"/>
                <a:ext cx="5486400" cy="1657762"/>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66764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86" y="192817"/>
            <a:ext cx="8807958" cy="591971"/>
          </a:xfrm>
        </p:spPr>
        <p:txBody>
          <a:bodyPr/>
          <a:lstStyle/>
          <a:p>
            <a:r>
              <a:rPr lang="en-US" dirty="0"/>
              <a:t>Summary: Applications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4137"/>
          <a:stretch/>
        </p:blipFill>
        <p:spPr>
          <a:xfrm>
            <a:off x="298704" y="2374104"/>
            <a:ext cx="8546592" cy="3699108"/>
          </a:xfrm>
          <a:prstGeom prst="rect">
            <a:avLst/>
          </a:prstGeom>
        </p:spPr>
      </p:pic>
      <p:sp>
        <p:nvSpPr>
          <p:cNvPr id="5" name="Title 1">
            <a:extLst>
              <a:ext uri="{FF2B5EF4-FFF2-40B4-BE49-F238E27FC236}">
                <a16:creationId xmlns:a16="http://schemas.microsoft.com/office/drawing/2014/main" id="{B6C01755-624D-4ADE-89C6-D3504E9B0A9F}"/>
              </a:ext>
            </a:extLst>
          </p:cNvPr>
          <p:cNvSpPr txBox="1">
            <a:spLocks/>
          </p:cNvSpPr>
          <p:nvPr/>
        </p:nvSpPr>
        <p:spPr>
          <a:xfrm>
            <a:off x="268986" y="1096333"/>
            <a:ext cx="8807958" cy="117878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baseline="0">
                <a:solidFill>
                  <a:srgbClr val="5EBB48"/>
                </a:solidFill>
                <a:latin typeface="+mj-lt"/>
                <a:ea typeface="+mj-ea"/>
                <a:cs typeface="+mj-cs"/>
              </a:defRPr>
            </a:lvl1pPr>
          </a:lstStyle>
          <a:p>
            <a:r>
              <a:rPr lang="en-US" sz="2800" b="0" dirty="0">
                <a:solidFill>
                  <a:schemeClr val="tx1"/>
                </a:solidFill>
                <a:latin typeface="Times New Roman" panose="02020603050405020304" pitchFamily="18" charset="0"/>
                <a:cs typeface="Times New Roman" panose="02020603050405020304" pitchFamily="18" charset="0"/>
              </a:rPr>
              <a:t>The equations for the special case where one of the colliding objects is at rest is given below.</a:t>
            </a:r>
          </a:p>
        </p:txBody>
      </p:sp>
    </p:spTree>
    <p:extLst>
      <p:ext uri="{BB962C8B-B14F-4D97-AF65-F5344CB8AC3E}">
        <p14:creationId xmlns:p14="http://schemas.microsoft.com/office/powerpoint/2010/main" val="2431306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Applications</a:t>
            </a:r>
          </a:p>
        </p:txBody>
      </p:sp>
      <p:sp>
        <p:nvSpPr>
          <p:cNvPr id="4" name="Date Placeholder 3"/>
          <p:cNvSpPr>
            <a:spLocks noGrp="1"/>
          </p:cNvSpPr>
          <p:nvPr>
            <p:ph type="dt" sz="half" idx="10"/>
          </p:nvPr>
        </p:nvSpPr>
        <p:spPr/>
        <p:txBody>
          <a:bodyPr/>
          <a:lstStyle/>
          <a:p>
            <a:r>
              <a:rPr lang="en-US"/>
              <a:t>© 2016 Pearson Education, Ltd.</a:t>
            </a: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3850"/>
          <a:stretch/>
        </p:blipFill>
        <p:spPr>
          <a:xfrm>
            <a:off x="298704" y="1518380"/>
            <a:ext cx="8546592" cy="4243604"/>
          </a:xfrm>
          <a:prstGeom prst="rect">
            <a:avLst/>
          </a:prstGeom>
        </p:spPr>
      </p:pic>
    </p:spTree>
    <p:extLst>
      <p:ext uri="{BB962C8B-B14F-4D97-AF65-F5344CB8AC3E}">
        <p14:creationId xmlns:p14="http://schemas.microsoft.com/office/powerpoint/2010/main" val="28659115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6DD7-D09B-45B4-B8B5-28FC625A8776}"/>
              </a:ext>
            </a:extLst>
          </p:cNvPr>
          <p:cNvSpPr>
            <a:spLocks noGrp="1"/>
          </p:cNvSpPr>
          <p:nvPr>
            <p:ph type="title"/>
          </p:nvPr>
        </p:nvSpPr>
        <p:spPr/>
        <p:txBody>
          <a:bodyPr/>
          <a:lstStyle/>
          <a:p>
            <a:r>
              <a:rPr lang="en-US" dirty="0"/>
              <a:t>Problems on chapter </a:t>
            </a:r>
            <a:r>
              <a:rPr lang="ar-SA" dirty="0"/>
              <a:t>10</a:t>
            </a:r>
            <a:endParaRPr lang="en-US" dirty="0"/>
          </a:p>
        </p:txBody>
      </p:sp>
      <p:sp>
        <p:nvSpPr>
          <p:cNvPr id="3" name="Date Placeholder 2">
            <a:extLst>
              <a:ext uri="{FF2B5EF4-FFF2-40B4-BE49-F238E27FC236}">
                <a16:creationId xmlns:a16="http://schemas.microsoft.com/office/drawing/2014/main" id="{517F335E-D0AA-4FD0-8BD9-5A40C8589B20}"/>
              </a:ext>
            </a:extLst>
          </p:cNvPr>
          <p:cNvSpPr>
            <a:spLocks noGrp="1"/>
          </p:cNvSpPr>
          <p:nvPr>
            <p:ph type="dt" sz="half" idx="10"/>
          </p:nvPr>
        </p:nvSpPr>
        <p:spPr/>
        <p:txBody>
          <a:bodyPr/>
          <a:lstStyle/>
          <a:p>
            <a:r>
              <a:rPr lang="en-US"/>
              <a:t>© 2016 Pearson Education, Ltd.</a:t>
            </a:r>
            <a:endParaRPr lang="en-US" dirty="0"/>
          </a:p>
        </p:txBody>
      </p:sp>
    </p:spTree>
    <p:extLst>
      <p:ext uri="{BB962C8B-B14F-4D97-AF65-F5344CB8AC3E}">
        <p14:creationId xmlns:p14="http://schemas.microsoft.com/office/powerpoint/2010/main" val="22250480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457C-F1BE-4317-B650-3EB6C5CE575C}"/>
              </a:ext>
            </a:extLst>
          </p:cNvPr>
          <p:cNvSpPr>
            <a:spLocks noGrp="1"/>
          </p:cNvSpPr>
          <p:nvPr>
            <p:ph type="title"/>
          </p:nvPr>
        </p:nvSpPr>
        <p:spPr>
          <a:xfrm>
            <a:off x="336042" y="373793"/>
            <a:ext cx="8807958" cy="1325563"/>
          </a:xfrm>
        </p:spPr>
        <p:txBody>
          <a:bodyPr/>
          <a:lstStyle/>
          <a:p>
            <a:endParaRPr lang="en-US"/>
          </a:p>
        </p:txBody>
      </p:sp>
      <p:sp>
        <p:nvSpPr>
          <p:cNvPr id="3" name="Date Placeholder 2">
            <a:extLst>
              <a:ext uri="{FF2B5EF4-FFF2-40B4-BE49-F238E27FC236}">
                <a16:creationId xmlns:a16="http://schemas.microsoft.com/office/drawing/2014/main" id="{9F9800AC-1AA6-4443-B48E-BFA9839BCF19}"/>
              </a:ext>
            </a:extLst>
          </p:cNvPr>
          <p:cNvSpPr>
            <a:spLocks noGrp="1"/>
          </p:cNvSpPr>
          <p:nvPr>
            <p:ph type="dt" sz="half" idx="10"/>
          </p:nvPr>
        </p:nvSpPr>
        <p:spPr/>
        <p:txBody>
          <a:bodyPr/>
          <a:lstStyle/>
          <a:p>
            <a:r>
              <a:rPr lang="en-US"/>
              <a:t>© 2016 Pearson Education, Ltd.</a:t>
            </a:r>
            <a:endParaRPr lang="en-US" dirty="0"/>
          </a:p>
        </p:txBody>
      </p:sp>
      <p:sp>
        <p:nvSpPr>
          <p:cNvPr id="4" name="Rectangle 3">
            <a:extLst>
              <a:ext uri="{FF2B5EF4-FFF2-40B4-BE49-F238E27FC236}">
                <a16:creationId xmlns:a16="http://schemas.microsoft.com/office/drawing/2014/main" id="{9FA41C69-27ED-4906-83F3-3B71847E5EB6}"/>
              </a:ext>
            </a:extLst>
          </p:cNvPr>
          <p:cNvSpPr/>
          <p:nvPr/>
        </p:nvSpPr>
        <p:spPr>
          <a:xfrm>
            <a:off x="2286000" y="1325027"/>
            <a:ext cx="4572000" cy="4207947"/>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1) A force is pulling an object in the negative direction. The work must be: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positive because the angle between the force and the displacement is zero.</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negative because the angle between the force and the displacement is 180</a:t>
            </a:r>
            <a:r>
              <a:rPr lang="en-US" b="1" baseline="30000" dirty="0">
                <a:solidFill>
                  <a:srgbClr val="000000"/>
                </a:solidFill>
                <a:latin typeface="Times New Roman" panose="02020603050405020304" pitchFamily="18" charset="0"/>
                <a:ea typeface="Times New Roman" panose="02020603050405020304" pitchFamily="18" charset="0"/>
              </a:rPr>
              <a:t>o</a:t>
            </a:r>
            <a:r>
              <a:rPr lang="en-US" b="1" dirty="0">
                <a:solidFill>
                  <a:srgbClr val="000000"/>
                </a:solidFill>
                <a:latin typeface="Times New Roman" panose="02020603050405020304" pitchFamily="18" charset="0"/>
                <a:ea typeface="Times New Roman" panose="02020603050405020304" pitchFamily="18" charset="0"/>
              </a:rPr>
              <a:t>.</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It could be positive or negative, depending on the angle between the force and the displacement.</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negative because the force is in the negative direction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C</a:t>
            </a:r>
            <a:endParaRPr lang="en-US" dirty="0">
              <a:solidFill>
                <a:srgbClr val="000000"/>
              </a:solidFill>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034DED1C-26F7-46C1-99E5-A2E2E6E067C5}"/>
              </a:ext>
            </a:extLst>
          </p:cNvPr>
          <p:cNvSpPr/>
          <p:nvPr/>
        </p:nvSpPr>
        <p:spPr>
          <a:xfrm>
            <a:off x="4136779" y="464048"/>
            <a:ext cx="1206484" cy="385362"/>
          </a:xfrm>
          <a:prstGeom prst="rect">
            <a:avLst/>
          </a:prstGeom>
        </p:spPr>
        <p:txBody>
          <a:bodyPr wrap="none">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10.2 Work</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04342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4" name="Rectangle 3">
            <a:extLst>
              <a:ext uri="{FF2B5EF4-FFF2-40B4-BE49-F238E27FC236}">
                <a16:creationId xmlns:a16="http://schemas.microsoft.com/office/drawing/2014/main" id="{98216748-22DB-453A-88A4-73F917FBD815}"/>
              </a:ext>
            </a:extLst>
          </p:cNvPr>
          <p:cNvSpPr/>
          <p:nvPr/>
        </p:nvSpPr>
        <p:spPr>
          <a:xfrm>
            <a:off x="2286000" y="1325027"/>
            <a:ext cx="4572000" cy="4207947"/>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2) a ball is thrown upward, stops and come back down. The sign of the work by gravity on the ball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positive both ways.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positive going up and negative going down.</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negative going up and positive going down.</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negative both ways, force of gravity points downward all the time.</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Positive both ways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C</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88587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5065B080-590D-4B33-961A-F62E42D69E71}"/>
              </a:ext>
            </a:extLst>
          </p:cNvPr>
          <p:cNvSpPr/>
          <p:nvPr/>
        </p:nvSpPr>
        <p:spPr>
          <a:xfrm>
            <a:off x="2286000" y="1507705"/>
            <a:ext cx="4572000" cy="3842590"/>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3) A man of mass 20 kg moved from point A to point B  to point C in 3 minutes. if point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is on the ground, point B is 12 m above the ground and point C is 4 m above the ground. The work done by gravity on the man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2352.0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-784.0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-560.0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784.0 J</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-2352.0 J</a:t>
            </a:r>
            <a:endParaRPr lang="en-US" dirty="0">
              <a:solidFill>
                <a:srgbClr val="000000"/>
              </a:solidFill>
              <a:latin typeface="Times New Roman" panose="02020603050405020304" pitchFamily="18" charset="0"/>
              <a:ea typeface="Times New Roman" panose="02020603050405020304" pitchFamily="18" charset="0"/>
            </a:endParaRPr>
          </a:p>
          <a:p>
            <a:r>
              <a:rPr lang="en-US" sz="1600" b="1" dirty="0">
                <a:latin typeface="Calibri" panose="020F0502020204030204" pitchFamily="34" charset="0"/>
                <a:ea typeface="Calibri" panose="020F0502020204030204" pitchFamily="34" charset="0"/>
                <a:cs typeface="Arial" panose="020B0604020202020204" pitchFamily="34" charset="0"/>
              </a:rPr>
              <a:t>Answer:  B</a:t>
            </a:r>
            <a:endParaRPr lang="en-US" dirty="0"/>
          </a:p>
        </p:txBody>
      </p:sp>
    </p:spTree>
    <p:extLst>
      <p:ext uri="{BB962C8B-B14F-4D97-AF65-F5344CB8AC3E}">
        <p14:creationId xmlns:p14="http://schemas.microsoft.com/office/powerpoint/2010/main" val="8668838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2" name="Rectangle 1">
            <a:extLst>
              <a:ext uri="{FF2B5EF4-FFF2-40B4-BE49-F238E27FC236}">
                <a16:creationId xmlns:a16="http://schemas.microsoft.com/office/drawing/2014/main" id="{BF6D7367-C0F0-45B4-BD5E-0C327F7D8B4F}"/>
              </a:ext>
            </a:extLst>
          </p:cNvPr>
          <p:cNvSpPr/>
          <p:nvPr/>
        </p:nvSpPr>
        <p:spPr>
          <a:xfrm>
            <a:off x="2286000" y="1643576"/>
            <a:ext cx="4572000" cy="3570849"/>
          </a:xfrm>
          <a:prstGeom prst="rect">
            <a:avLst/>
          </a:prstGeom>
        </p:spPr>
        <p:txBody>
          <a:bodyPr>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4) A mass of 5 kg is given an initial velocity of 20 m/s and left to move in a straight line on a rough surface. If the mass took 10 s to stop then the coefficient of kinetic friction is:</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 0.2</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B) 0.4</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C) 0.1</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D) 0.15</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E) 0.25</a:t>
            </a:r>
            <a:endParaRPr lang="en-US"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Answer: A</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4136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42C4B23-5162-4FFD-B19C-8211D8251BC1}"/>
              </a:ext>
            </a:extLst>
          </p:cNvPr>
          <p:cNvSpPr>
            <a:spLocks noGrp="1"/>
          </p:cNvSpPr>
          <p:nvPr>
            <p:ph type="dt" sz="half" idx="10"/>
          </p:nvPr>
        </p:nvSpPr>
        <p:spPr/>
        <p:txBody>
          <a:bodyPr/>
          <a:lstStyle/>
          <a:p>
            <a:r>
              <a:rPr lang="en-US"/>
              <a:t>© 2016 Pearson Education, Ltd.</a:t>
            </a:r>
            <a:endParaRPr lang="en-US" dirty="0"/>
          </a:p>
        </p:txBody>
      </p:sp>
      <p:sp>
        <p:nvSpPr>
          <p:cNvPr id="5" name="Rectangle 5">
            <a:extLst>
              <a:ext uri="{FF2B5EF4-FFF2-40B4-BE49-F238E27FC236}">
                <a16:creationId xmlns:a16="http://schemas.microsoft.com/office/drawing/2014/main" id="{E48608D2-2EF6-46FC-81DF-5EA26FD35CBD}"/>
              </a:ext>
            </a:extLst>
          </p:cNvPr>
          <p:cNvSpPr>
            <a:spLocks noChangeArrowheads="1"/>
          </p:cNvSpPr>
          <p:nvPr/>
        </p:nvSpPr>
        <p:spPr bwMode="auto">
          <a:xfrm>
            <a:off x="134546" y="863331"/>
            <a:ext cx="9009454"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arenR"/>
              <a:tabLst/>
            </a:pP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 truck has four times the mass of a car and is moving with twice the speed of the car. </a:t>
            </a:r>
          </a:p>
          <a:p>
            <a:pPr marR="0" lvl="0" algn="l"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If </a:t>
            </a:r>
            <a:r>
              <a:rPr kumimoji="0" lang="en-US" altLang="en-US" sz="1600" b="1" i="1"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and </a:t>
            </a:r>
            <a:r>
              <a:rPr kumimoji="0" lang="en-US" altLang="en-US" sz="16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 refer to the kinetic energies of truck and car respectively,</a:t>
            </a:r>
          </a:p>
          <a:p>
            <a:pPr marR="0" lvl="0" algn="l"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it is correct to say that</a:t>
            </a:r>
          </a:p>
          <a:p>
            <a:pPr marR="0" lvl="0" algn="l" defTabSz="914400" rtl="0" eaLnBrk="0" fontAlgn="base" latinLnBrk="0" hangingPunct="0">
              <a:lnSpc>
                <a:spcPct val="100000"/>
              </a:lnSpc>
              <a:spcBef>
                <a:spcPct val="0"/>
              </a:spcBef>
              <a:spcAft>
                <a:spcPct val="0"/>
              </a:spcAft>
              <a:buClrTx/>
              <a:buSzTx/>
              <a:tabLst/>
            </a:pPr>
            <a:endParaRPr lang="en-US" altLang="en-US" sz="1600" b="1" dirty="0">
              <a:solidFill>
                <a:srgbClr val="000000"/>
              </a:solidFill>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 </a:t>
            </a:r>
            <a:r>
              <a:rPr kumimoji="0" lang="en-US" altLang="en-US" sz="1600" b="1" i="1"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16</a:t>
            </a:r>
            <a:r>
              <a:rPr kumimoji="0" lang="en-US" altLang="en-US" sz="16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B) </a:t>
            </a:r>
            <a:r>
              <a:rPr kumimoji="0" lang="en-US" altLang="en-US" sz="1600" b="1" i="1"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4</a:t>
            </a:r>
            <a:r>
              <a:rPr kumimoji="0" lang="en-US" altLang="en-US" sz="16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 </a:t>
            </a:r>
            <a:r>
              <a:rPr kumimoji="0" lang="en-US" altLang="en-US" sz="1600" b="1" i="1"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2</a:t>
            </a:r>
            <a:r>
              <a:rPr kumimoji="0" lang="en-US" altLang="en-US" sz="16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D) </a:t>
            </a:r>
            <a:r>
              <a:rPr kumimoji="0" lang="en-US" altLang="en-US" sz="1600" b="1" i="1"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a:t>
            </a:r>
            <a:r>
              <a:rPr kumimoji="0" lang="en-US" altLang="en-US" sz="16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E) </a:t>
            </a:r>
            <a:r>
              <a:rPr kumimoji="0" lang="en-US" altLang="en-US" sz="1600" b="1" i="1"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K</a:t>
            </a:r>
            <a:r>
              <a:rPr kumimoji="0" lang="en-US" altLang="en-US" sz="16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a:t>
            </a: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1600" b="1" i="1" dirty="0">
                <a:solidFill>
                  <a:srgbClr val="000000"/>
                </a:solidFill>
                <a:latin typeface="Arial" panose="020B0604020202020204" pitchFamily="34" charset="0"/>
              </a:rPr>
              <a:t>= Kc/2</a:t>
            </a:r>
          </a:p>
        </p:txBody>
      </p:sp>
      <p:pic>
        <p:nvPicPr>
          <p:cNvPr id="48132" name="Picture 1">
            <a:extLst>
              <a:ext uri="{FF2B5EF4-FFF2-40B4-BE49-F238E27FC236}">
                <a16:creationId xmlns:a16="http://schemas.microsoft.com/office/drawing/2014/main" id="{9A7A1DF8-C167-40D7-BFB0-AB3D756C6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1665"/>
            <a:ext cx="114300" cy="444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F347710E-3B64-4A82-AAA0-47E067ADF773}"/>
              </a:ext>
            </a:extLst>
          </p:cNvPr>
          <p:cNvSpPr>
            <a:spLocks noChangeArrowheads="1"/>
          </p:cNvSpPr>
          <p:nvPr/>
        </p:nvSpPr>
        <p:spPr bwMode="auto">
          <a:xfrm>
            <a:off x="134546" y="3816288"/>
            <a:ext cx="1249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Answer:  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2BE83CAD-2276-477F-BC48-FFC5F9C2B9BF}"/>
              </a:ext>
            </a:extLst>
          </p:cNvPr>
          <p:cNvSpPr/>
          <p:nvPr/>
        </p:nvSpPr>
        <p:spPr>
          <a:xfrm>
            <a:off x="1229304" y="247986"/>
            <a:ext cx="2140330" cy="385362"/>
          </a:xfrm>
          <a:prstGeom prst="rect">
            <a:avLst/>
          </a:prstGeom>
        </p:spPr>
        <p:txBody>
          <a:bodyPr wrap="none">
            <a:spAutoFit/>
          </a:bodyPr>
          <a:lstStyle/>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rPr>
              <a:t>10.3 Kinetic Energy</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259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e727ae112f942a24436a4a1031f7ce9da2a1"/>
</p:tagLst>
</file>

<file path=ppt/theme/theme1.xml><?xml version="1.0" encoding="utf-8"?>
<a:theme xmlns:a="http://schemas.openxmlformats.org/drawingml/2006/main" name="Knight_3e_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night">
      <a:majorFont>
        <a:latin typeface="Arial"/>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ight_3e_Design" id="{0C3F6578-1D45-40C9-B6E0-616C6472E038}" vid="{7DC600DF-A748-4326-9AD9-9635CF6D37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3877</TotalTime>
  <Words>6616</Words>
  <Application>Microsoft Office PowerPoint</Application>
  <PresentationFormat>On-screen Show (4:3)</PresentationFormat>
  <Paragraphs>993</Paragraphs>
  <Slides>118</Slides>
  <Notes>43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118</vt:i4>
      </vt:variant>
    </vt:vector>
  </HeadingPairs>
  <TitlesOfParts>
    <vt:vector size="129" baseType="lpstr">
      <vt:lpstr>ＭＳ Ｐゴシック</vt:lpstr>
      <vt:lpstr>Arial</vt:lpstr>
      <vt:lpstr>Calibri</vt:lpstr>
      <vt:lpstr>Cambria Math</vt:lpstr>
      <vt:lpstr>Symbol</vt:lpstr>
      <vt:lpstr>Times New Roman</vt:lpstr>
      <vt:lpstr>TimesLTStd-Roman</vt:lpstr>
      <vt:lpstr>Wingdings</vt:lpstr>
      <vt:lpstr>Knight_3e_Design</vt:lpstr>
      <vt:lpstr>Equation</vt:lpstr>
      <vt:lpstr>MSPhotoEd.3</vt:lpstr>
      <vt:lpstr>PowerPoint Presentation</vt:lpstr>
      <vt:lpstr>Chapter 10 Energy and work</vt:lpstr>
      <vt:lpstr>Section 10.1 The Basic Energy Model</vt:lpstr>
      <vt:lpstr>The Basic Energy Model</vt:lpstr>
      <vt:lpstr>Forms of Energy</vt:lpstr>
      <vt:lpstr>Energy Transformations</vt:lpstr>
      <vt:lpstr>Energy Transfers and Work</vt:lpstr>
      <vt:lpstr>PowerPoint Presentation</vt:lpstr>
      <vt:lpstr>PowerPoint Presentation</vt:lpstr>
      <vt:lpstr>The Work-Energy Equation</vt:lpstr>
      <vt:lpstr>The Law of Conservation of Energy In an Isolated system </vt:lpstr>
      <vt:lpstr>Section 10.2 Work</vt:lpstr>
      <vt:lpstr>Work</vt:lpstr>
      <vt:lpstr>Calculating Work</vt:lpstr>
      <vt:lpstr>Example 10.1 Work done in pushing a crate</vt:lpstr>
      <vt:lpstr>Force at an Angle to the Displacement</vt:lpstr>
      <vt:lpstr>Force at an Angle to the Displacement</vt:lpstr>
      <vt:lpstr>Force at an Angle to the Displacement</vt:lpstr>
      <vt:lpstr>Force at an Angle to the Displacement</vt:lpstr>
      <vt:lpstr>QuickCheck 10.4</vt:lpstr>
      <vt:lpstr>QuickCheck 10.4</vt:lpstr>
      <vt:lpstr>QuickCheck 10.5</vt:lpstr>
      <vt:lpstr>QuickCheck 10.5</vt:lpstr>
      <vt:lpstr>QuickCheck 10.6</vt:lpstr>
      <vt:lpstr>QuickCheck 10.6</vt:lpstr>
      <vt:lpstr>QuickCheck 10.7</vt:lpstr>
      <vt:lpstr>QuickCheck 10.7</vt:lpstr>
      <vt:lpstr>Example 10.2 Work done in pulling a suitcase</vt:lpstr>
      <vt:lpstr>Example 10.2 (cont.)</vt:lpstr>
      <vt:lpstr>Forces That Do No Work</vt:lpstr>
      <vt:lpstr>Section 10.3 Kinetic Energy</vt:lpstr>
      <vt:lpstr>Kinetic Energy</vt:lpstr>
      <vt:lpstr>Example 10.5 Speed of a bobsled after pushing</vt:lpstr>
      <vt:lpstr>Example 10.5 (cont.)</vt:lpstr>
      <vt:lpstr>Example 10.5 (cont.)</vt:lpstr>
      <vt:lpstr>QuickCheck 10.10</vt:lpstr>
      <vt:lpstr>QuickCheck 10.10</vt:lpstr>
      <vt:lpstr>QuickCheck 10.11 </vt:lpstr>
      <vt:lpstr>QuickCheck 10.11 </vt:lpstr>
      <vt:lpstr>QuickCheck 10.12</vt:lpstr>
      <vt:lpstr>QuickCheck 10.12</vt:lpstr>
      <vt:lpstr>Section 10.4 Potential Energy</vt:lpstr>
      <vt:lpstr>Potential Energy</vt:lpstr>
      <vt:lpstr>Gravitational Potential Energy</vt:lpstr>
      <vt:lpstr>Gravitational Potential Energy</vt:lpstr>
      <vt:lpstr>QuickCheck 10.13</vt:lpstr>
      <vt:lpstr>QuickCheck 10.13</vt:lpstr>
      <vt:lpstr>QuickCheck 10.14</vt:lpstr>
      <vt:lpstr>QuickCheck 10.14</vt:lpstr>
      <vt:lpstr>QuickCheck 10.15</vt:lpstr>
      <vt:lpstr>QuickCheck 10.15</vt:lpstr>
      <vt:lpstr>Section 10.6 Using the Law of  Conservation of Energy</vt:lpstr>
      <vt:lpstr>Using the Law of Conservation of Energy</vt:lpstr>
      <vt:lpstr>Choosing an Isolated System</vt:lpstr>
      <vt:lpstr>Example 10.11 Speed at the bottom of a water slide</vt:lpstr>
      <vt:lpstr>Example 10.11 (cont.)</vt:lpstr>
      <vt:lpstr>Example 10.11 (cont.)</vt:lpstr>
      <vt:lpstr>Example 10.13 Pulling a bike trailer</vt:lpstr>
      <vt:lpstr>Example 10.13 (cont.)</vt:lpstr>
      <vt:lpstr>Example 10.13 (cont.)</vt:lpstr>
      <vt:lpstr>Energy and Its Conservation</vt:lpstr>
      <vt:lpstr>Section 10.7 Energy in Collisions</vt:lpstr>
      <vt:lpstr>Energy in Collisions</vt:lpstr>
      <vt:lpstr>Elastic Collisions</vt:lpstr>
      <vt:lpstr>Elastic Collisions</vt:lpstr>
      <vt:lpstr>Example 10.16 Velocities in an air hockey collision</vt:lpstr>
      <vt:lpstr>Example 10.16 (cont.)</vt:lpstr>
      <vt:lpstr>Section 10.8 Power</vt:lpstr>
      <vt:lpstr>Power</vt:lpstr>
      <vt:lpstr>Output Power of a Force</vt:lpstr>
      <vt:lpstr>QuickCheck 10.20</vt:lpstr>
      <vt:lpstr>QuickCheck 10.20</vt:lpstr>
      <vt:lpstr>QuickCheck 10.21</vt:lpstr>
      <vt:lpstr>QuickCheck 10.21</vt:lpstr>
      <vt:lpstr>Example 10.18 Power to pass a truck</vt:lpstr>
      <vt:lpstr>Example 10.18 (cont.)</vt:lpstr>
      <vt:lpstr>Reading Question 10.1</vt:lpstr>
      <vt:lpstr>Reading Question 10.1</vt:lpstr>
      <vt:lpstr>Reading Question 10.2</vt:lpstr>
      <vt:lpstr>Reading Question 10.2</vt:lpstr>
      <vt:lpstr>Reading Question 10.3</vt:lpstr>
      <vt:lpstr>Reading Question 10.3</vt:lpstr>
      <vt:lpstr>Reading Question 10.4</vt:lpstr>
      <vt:lpstr>Reading Question 10.4</vt:lpstr>
      <vt:lpstr>Reading Question 10.5</vt:lpstr>
      <vt:lpstr>Reading Question 10.5</vt:lpstr>
      <vt:lpstr>Summary: General Principles</vt:lpstr>
      <vt:lpstr>Summary: General Principles</vt:lpstr>
      <vt:lpstr>Summary: General Principles</vt:lpstr>
      <vt:lpstr>Summary: Important Concepts</vt:lpstr>
      <vt:lpstr>PowerPoint Presentation</vt:lpstr>
      <vt:lpstr>Summary: Applications</vt:lpstr>
      <vt:lpstr>Summary: Applications</vt:lpstr>
      <vt:lpstr>Problems on chapter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Nabil Ben Nessib</cp:lastModifiedBy>
  <cp:revision>345</cp:revision>
  <dcterms:created xsi:type="dcterms:W3CDTF">2013-09-26T16:18:55Z</dcterms:created>
  <dcterms:modified xsi:type="dcterms:W3CDTF">2024-01-08T08:35:19Z</dcterms:modified>
</cp:coreProperties>
</file>