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386655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1181631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3734671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120870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209348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E39AE46-5ED1-44DA-8B4A-2CE70BD5E6D2}" type="datetimeFigureOut">
              <a:rPr lang="ar-SA" smtClean="0"/>
              <a:t>09/06/35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11273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E39AE46-5ED1-44DA-8B4A-2CE70BD5E6D2}" type="datetimeFigureOut">
              <a:rPr lang="ar-SA" smtClean="0"/>
              <a:t>09/06/35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250764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E39AE46-5ED1-44DA-8B4A-2CE70BD5E6D2}" type="datetimeFigureOut">
              <a:rPr lang="ar-SA" smtClean="0"/>
              <a:t>09/06/35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77624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E39AE46-5ED1-44DA-8B4A-2CE70BD5E6D2}" type="datetimeFigureOut">
              <a:rPr lang="ar-SA" smtClean="0"/>
              <a:t>09/06/35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317744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39AE46-5ED1-44DA-8B4A-2CE70BD5E6D2}" type="datetimeFigureOut">
              <a:rPr lang="ar-SA" smtClean="0"/>
              <a:t>09/06/35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27437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39AE46-5ED1-44DA-8B4A-2CE70BD5E6D2}" type="datetimeFigureOut">
              <a:rPr lang="ar-SA" smtClean="0"/>
              <a:t>09/06/35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5DA6280-24D7-4BEC-A91C-4354C8E3445F}" type="slidenum">
              <a:rPr lang="ar-SA" smtClean="0"/>
              <a:t>‹#›</a:t>
            </a:fld>
            <a:endParaRPr lang="ar-SA"/>
          </a:p>
        </p:txBody>
      </p:sp>
    </p:spTree>
    <p:extLst>
      <p:ext uri="{BB962C8B-B14F-4D97-AF65-F5344CB8AC3E}">
        <p14:creationId xmlns:p14="http://schemas.microsoft.com/office/powerpoint/2010/main" val="229037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39AE46-5ED1-44DA-8B4A-2CE70BD5E6D2}" type="datetimeFigureOut">
              <a:rPr lang="ar-SA" smtClean="0"/>
              <a:t>09/06/35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5DA6280-24D7-4BEC-A91C-4354C8E3445F}" type="slidenum">
              <a:rPr lang="ar-SA" smtClean="0"/>
              <a:t>‹#›</a:t>
            </a:fld>
            <a:endParaRPr lang="ar-SA"/>
          </a:p>
        </p:txBody>
      </p:sp>
    </p:spTree>
    <p:extLst>
      <p:ext uri="{BB962C8B-B14F-4D97-AF65-F5344CB8AC3E}">
        <p14:creationId xmlns:p14="http://schemas.microsoft.com/office/powerpoint/2010/main" val="4210274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العاشرة</a:t>
            </a:r>
            <a:endParaRPr lang="ar-SA" dirty="0"/>
          </a:p>
        </p:txBody>
      </p:sp>
      <p:sp>
        <p:nvSpPr>
          <p:cNvPr id="3" name="عنوان فرعي 2"/>
          <p:cNvSpPr>
            <a:spLocks noGrp="1"/>
          </p:cNvSpPr>
          <p:nvPr>
            <p:ph type="subTitle" idx="1"/>
          </p:nvPr>
        </p:nvSpPr>
        <p:spPr/>
        <p:txBody>
          <a:bodyPr/>
          <a:lstStyle/>
          <a:p>
            <a:r>
              <a:rPr lang="ar-SA" dirty="0" smtClean="0"/>
              <a:t>تحليل الاختلاط الطيفي </a:t>
            </a:r>
          </a:p>
          <a:p>
            <a:r>
              <a:rPr lang="en-US" dirty="0" smtClean="0"/>
              <a:t>SMA</a:t>
            </a:r>
            <a:r>
              <a:rPr lang="ar-SA" dirty="0" smtClean="0"/>
              <a:t>  </a:t>
            </a:r>
            <a:r>
              <a:rPr lang="en-US" dirty="0" smtClean="0"/>
              <a:t>spectral mixture analysis</a:t>
            </a:r>
            <a:endParaRPr lang="ar-SA" dirty="0"/>
          </a:p>
        </p:txBody>
      </p:sp>
    </p:spTree>
    <p:extLst>
      <p:ext uri="{BB962C8B-B14F-4D97-AF65-F5344CB8AC3E}">
        <p14:creationId xmlns:p14="http://schemas.microsoft.com/office/powerpoint/2010/main" val="4277064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ففي الحقيقة ضمن الملاحظة الحقلية ابدا لا نجد كميات سالبة للمواد على سطح الارض ولنفس هذا السبب كميات وقيم الاشياء تتجاوز 100%  . ولكن بإضافة طرق رياضية مقيدة لكسور اطياف الاعضاء المختلطة بحيث تكون ما بين صفر و1 من اجل ازالة بعض الاعضاء المختلطة من اجل دقة اكبر .</a:t>
            </a:r>
            <a:endParaRPr lang="ar-SA" dirty="0"/>
          </a:p>
        </p:txBody>
      </p:sp>
    </p:spTree>
    <p:extLst>
      <p:ext uri="{BB962C8B-B14F-4D97-AF65-F5344CB8AC3E}">
        <p14:creationId xmlns:p14="http://schemas.microsoft.com/office/powerpoint/2010/main" val="43288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1143000"/>
          </a:xfrm>
        </p:spPr>
        <p:txBody>
          <a:bodyPr/>
          <a:lstStyle/>
          <a:p>
            <a:r>
              <a:rPr lang="ar-SA" dirty="0" smtClean="0"/>
              <a:t>كم عدد النطاقات ؟</a:t>
            </a:r>
            <a:endParaRPr lang="ar-SA" dirty="0"/>
          </a:p>
        </p:txBody>
      </p:sp>
      <p:sp>
        <p:nvSpPr>
          <p:cNvPr id="3" name="عنصر نائب للمحتوى 2"/>
          <p:cNvSpPr>
            <a:spLocks noGrp="1"/>
          </p:cNvSpPr>
          <p:nvPr>
            <p:ph idx="1"/>
          </p:nvPr>
        </p:nvSpPr>
        <p:spPr/>
        <p:txBody>
          <a:bodyPr/>
          <a:lstStyle/>
          <a:p>
            <a:r>
              <a:rPr lang="ar-SA" dirty="0" smtClean="0"/>
              <a:t>كقاعدة عامة هي ميزة ان تستخدم العديد من النطاقات الطيفية فهي تسمح بإجراء التحقيق المختلط ويمكن القول ان العديد من النطاقات يعني قلة التقليد والتشابه.</a:t>
            </a:r>
          </a:p>
          <a:p>
            <a:r>
              <a:rPr lang="ar-SA" dirty="0" smtClean="0"/>
              <a:t>يمكن اعتبار الظل بانه عضو مختلط من الطيف له قيم صفر واقل في جميع النطاقات .</a:t>
            </a:r>
            <a:endParaRPr lang="ar-SA" dirty="0"/>
          </a:p>
        </p:txBody>
      </p:sp>
    </p:spTree>
    <p:extLst>
      <p:ext uri="{BB962C8B-B14F-4D97-AF65-F5344CB8AC3E}">
        <p14:creationId xmlns:p14="http://schemas.microsoft.com/office/powerpoint/2010/main" val="420253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الظل</a:t>
            </a:r>
            <a:endParaRPr lang="ar-SA" dirty="0"/>
          </a:p>
        </p:txBody>
      </p:sp>
      <p:sp>
        <p:nvSpPr>
          <p:cNvPr id="3" name="عنصر نائب للمحتوى 2"/>
          <p:cNvSpPr>
            <a:spLocks noGrp="1"/>
          </p:cNvSpPr>
          <p:nvPr>
            <p:ph idx="1"/>
          </p:nvPr>
        </p:nvSpPr>
        <p:spPr/>
        <p:txBody>
          <a:bodyPr/>
          <a:lstStyle/>
          <a:p>
            <a:r>
              <a:rPr lang="ar-SA" dirty="0" smtClean="0"/>
              <a:t>ان تطبيق </a:t>
            </a:r>
            <a:r>
              <a:rPr lang="en-US" dirty="0" smtClean="0"/>
              <a:t>SMA</a:t>
            </a:r>
            <a:r>
              <a:rPr lang="ar-SA" dirty="0" smtClean="0"/>
              <a:t> يعمم ذلك الطيف والذي له قيمة صفر او قريبة من الصفر في جميع النطاقات التي تستخدم الاعضاء المختلطة مع غيرها من الاطياف في النماذج المتنوعة الاضاءة .</a:t>
            </a:r>
          </a:p>
          <a:p>
            <a:r>
              <a:rPr lang="ar-SA" dirty="0" smtClean="0"/>
              <a:t>ولذلك الظل هام في ابراز الظواهر وبنفس الوقت له مشاكل تفرض معالجتها والتخلص منه وكل هذا يعتمد على طبيعة البيانات المراد استخراجها من الصورة .</a:t>
            </a:r>
          </a:p>
          <a:p>
            <a:endParaRPr lang="ar-SA" dirty="0"/>
          </a:p>
        </p:txBody>
      </p:sp>
    </p:spTree>
    <p:extLst>
      <p:ext uri="{BB962C8B-B14F-4D97-AF65-F5344CB8AC3E}">
        <p14:creationId xmlns:p14="http://schemas.microsoft.com/office/powerpoint/2010/main" val="72938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sz="4000" dirty="0" smtClean="0"/>
              <a:t>كما يمكن خلط الاعضاء مع عضو مختلط اخر فنحن بهذه الطريقة نستطيع ان نعرف حجم الاختلاط وبالتالي نزيل الغموض بين الاجسام المظلمة فعلا عن تلك الخلايا المقلدة للظلام .</a:t>
            </a:r>
            <a:endParaRPr lang="ar-SA" sz="4000" dirty="0"/>
          </a:p>
        </p:txBody>
      </p:sp>
    </p:spTree>
    <p:extLst>
      <p:ext uri="{BB962C8B-B14F-4D97-AF65-F5344CB8AC3E}">
        <p14:creationId xmlns:p14="http://schemas.microsoft.com/office/powerpoint/2010/main" val="236247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الكسور في الصورة:</a:t>
            </a:r>
            <a:endParaRPr lang="ar-SA" dirty="0"/>
          </a:p>
        </p:txBody>
      </p:sp>
      <p:sp>
        <p:nvSpPr>
          <p:cNvPr id="3" name="عنصر نائب للمحتوى 2"/>
          <p:cNvSpPr>
            <a:spLocks noGrp="1"/>
          </p:cNvSpPr>
          <p:nvPr>
            <p:ph idx="1"/>
          </p:nvPr>
        </p:nvSpPr>
        <p:spPr/>
        <p:txBody>
          <a:bodyPr/>
          <a:lstStyle/>
          <a:p>
            <a:r>
              <a:rPr lang="ar-SA" dirty="0" smtClean="0"/>
              <a:t>عادة تتدرج ضمن المقياس الرمادي في كسور الصورة فالأكثر سطوع هي الاعلى كسور وهذا ينطبق على قياس </a:t>
            </a:r>
            <a:r>
              <a:rPr lang="en-US" dirty="0" smtClean="0"/>
              <a:t>RMSR</a:t>
            </a:r>
            <a:r>
              <a:rPr lang="ar-SA" dirty="0" smtClean="0"/>
              <a:t> . </a:t>
            </a:r>
          </a:p>
          <a:p>
            <a:r>
              <a:rPr lang="ar-SA" dirty="0" smtClean="0"/>
              <a:t>ويمكن استخدام 3اعضاء مختلطة لكل لون من قنوات الالوان </a:t>
            </a:r>
            <a:r>
              <a:rPr lang="en-US" dirty="0" smtClean="0"/>
              <a:t>RGB</a:t>
            </a:r>
            <a:r>
              <a:rPr lang="ar-SA" dirty="0" smtClean="0"/>
              <a:t> وذلك لعرض مركب الالوان .</a:t>
            </a:r>
          </a:p>
          <a:p>
            <a:r>
              <a:rPr lang="ar-SA" dirty="0" smtClean="0"/>
              <a:t>وبالتالي فان تطبيق زيادة التباين لصور بمقياس رمادي او ملونة للصور التي تحتوي كسور بالنسبة للظواهر.</a:t>
            </a:r>
            <a:endParaRPr lang="ar-SA" dirty="0"/>
          </a:p>
        </p:txBody>
      </p:sp>
    </p:spTree>
    <p:extLst>
      <p:ext uri="{BB962C8B-B14F-4D97-AF65-F5344CB8AC3E}">
        <p14:creationId xmlns:p14="http://schemas.microsoft.com/office/powerpoint/2010/main" val="362117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فزيادة التباين تزيل قيم الكسور بشكل كمي وذلك من خلال تأثيرها الذي يجعل الكسور الاعلى مضاءة ضمن المقياس الرمادي اما الخلايا المظلمة تكون غير معرفة.</a:t>
            </a:r>
          </a:p>
          <a:p>
            <a:r>
              <a:rPr lang="ar-SA" dirty="0" smtClean="0"/>
              <a:t>فاذا تراوحت القيم ما بين 0 و1 فان الصورة في هذه الحالة تكون مثالية .</a:t>
            </a:r>
            <a:endParaRPr lang="ar-SA" dirty="0"/>
          </a:p>
        </p:txBody>
      </p:sp>
    </p:spTree>
    <p:extLst>
      <p:ext uri="{BB962C8B-B14F-4D97-AF65-F5344CB8AC3E}">
        <p14:creationId xmlns:p14="http://schemas.microsoft.com/office/powerpoint/2010/main" val="1312436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تعميم الكسور</a:t>
            </a:r>
            <a:endParaRPr lang="ar-SA" dirty="0"/>
          </a:p>
        </p:txBody>
      </p:sp>
      <p:sp>
        <p:nvSpPr>
          <p:cNvPr id="3" name="عنصر نائب للمحتوى 2"/>
          <p:cNvSpPr>
            <a:spLocks noGrp="1"/>
          </p:cNvSpPr>
          <p:nvPr>
            <p:ph idx="1"/>
          </p:nvPr>
        </p:nvSpPr>
        <p:spPr/>
        <p:txBody>
          <a:bodyPr/>
          <a:lstStyle/>
          <a:p>
            <a:r>
              <a:rPr lang="ar-SA" dirty="0" smtClean="0"/>
              <a:t>يمكن ان يمثل ذلك من خلال درجات المقياس الرمادي او بالألوان وهي تبين خصائص العلاقة بين عضوين مختلطين فقط من خلال ازالة  تأثير اعضاء اخرى مختلطة وغير مرغوبة من الصورة.</a:t>
            </a:r>
          </a:p>
          <a:p>
            <a:r>
              <a:rPr lang="ar-SA" dirty="0" smtClean="0"/>
              <a:t>فمثلا نستطيع ازالة تأثير العضو المختلط (</a:t>
            </a:r>
            <a:r>
              <a:rPr lang="en-US" dirty="0" smtClean="0"/>
              <a:t>S</a:t>
            </a:r>
            <a:r>
              <a:rPr lang="ar-SA" dirty="0" smtClean="0"/>
              <a:t>) الذي يمثل الظل وبالتالي الكسور والاشكال في الصورة اصبحت تمثل الواقع.</a:t>
            </a:r>
            <a:endParaRPr lang="ar-SA" dirty="0"/>
          </a:p>
        </p:txBody>
      </p:sp>
    </p:spTree>
    <p:extLst>
      <p:ext uri="{BB962C8B-B14F-4D97-AF65-F5344CB8AC3E}">
        <p14:creationId xmlns:p14="http://schemas.microsoft.com/office/powerpoint/2010/main" val="1594995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يمكن استخدام 3 اعضاء مختلطة للتعميم من خلال اضافة 1 ويمكن عرضها من خلال مركب الالوان .</a:t>
            </a:r>
          </a:p>
          <a:p>
            <a:r>
              <a:rPr lang="ar-SA" dirty="0" smtClean="0"/>
              <a:t>ولذلك عند ازالة الظل وتأثيره من الصورة قد نبين بعض الظواهر ولكن ربما لا تمثل الكسور بشكل جيد بحيث نقبل احيانا الصورة كما هي .</a:t>
            </a:r>
            <a:endParaRPr lang="ar-SA" dirty="0"/>
          </a:p>
        </p:txBody>
      </p:sp>
    </p:spTree>
    <p:extLst>
      <p:ext uri="{BB962C8B-B14F-4D97-AF65-F5344CB8AC3E}">
        <p14:creationId xmlns:p14="http://schemas.microsoft.com/office/powerpoint/2010/main" val="80820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اين نجد الاعضاء المختلطة ؟</a:t>
            </a:r>
            <a:endParaRPr lang="ar-SA" dirty="0"/>
          </a:p>
        </p:txBody>
      </p:sp>
      <p:sp>
        <p:nvSpPr>
          <p:cNvPr id="3" name="عنصر نائب للمحتوى 2"/>
          <p:cNvSpPr>
            <a:spLocks noGrp="1"/>
          </p:cNvSpPr>
          <p:nvPr>
            <p:ph idx="1"/>
          </p:nvPr>
        </p:nvSpPr>
        <p:spPr/>
        <p:txBody>
          <a:bodyPr/>
          <a:lstStyle/>
          <a:p>
            <a:r>
              <a:rPr lang="ar-SA" dirty="0" smtClean="0"/>
              <a:t>هناك مصدرين رئيسين هما:</a:t>
            </a:r>
          </a:p>
          <a:p>
            <a:r>
              <a:rPr lang="ar-SA" dirty="0" smtClean="0"/>
              <a:t>1- من الصورة الطيفية </a:t>
            </a:r>
          </a:p>
          <a:p>
            <a:r>
              <a:rPr lang="ar-SA" dirty="0" smtClean="0"/>
              <a:t>2- جمعها مباشرة من الحقل .</a:t>
            </a:r>
          </a:p>
          <a:p>
            <a:r>
              <a:rPr lang="ar-SA" dirty="0" smtClean="0"/>
              <a:t>الاعضاء المختلطة والمشتقة من الصورة تسمى </a:t>
            </a:r>
          </a:p>
          <a:p>
            <a:r>
              <a:rPr lang="ar-SA" dirty="0" smtClean="0"/>
              <a:t>(</a:t>
            </a:r>
            <a:r>
              <a:rPr lang="en-US" dirty="0" smtClean="0"/>
              <a:t>image end members</a:t>
            </a:r>
            <a:r>
              <a:rPr lang="ar-SA" smtClean="0"/>
              <a:t>)</a:t>
            </a:r>
            <a:endParaRPr lang="ar-SA"/>
          </a:p>
        </p:txBody>
      </p:sp>
    </p:spTree>
    <p:extLst>
      <p:ext uri="{BB962C8B-B14F-4D97-AF65-F5344CB8AC3E}">
        <p14:creationId xmlns:p14="http://schemas.microsoft.com/office/powerpoint/2010/main" val="370220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SMA spectral mixture analysis</a:t>
            </a:r>
            <a:r>
              <a:rPr lang="ar-SA" dirty="0" smtClean="0"/>
              <a:t/>
            </a:r>
            <a:br>
              <a:rPr lang="ar-SA" dirty="0" smtClean="0"/>
            </a:br>
            <a:r>
              <a:rPr lang="ar-SA" dirty="0" smtClean="0"/>
              <a:t>تحليل الاختلاط الطيفي</a:t>
            </a:r>
            <a:endParaRPr lang="ar-SA" dirty="0"/>
          </a:p>
        </p:txBody>
      </p:sp>
      <p:sp>
        <p:nvSpPr>
          <p:cNvPr id="3" name="عنصر نائب للمحتوى 2"/>
          <p:cNvSpPr>
            <a:spLocks noGrp="1"/>
          </p:cNvSpPr>
          <p:nvPr>
            <p:ph idx="1"/>
          </p:nvPr>
        </p:nvSpPr>
        <p:spPr/>
        <p:txBody>
          <a:bodyPr/>
          <a:lstStyle/>
          <a:p>
            <a:r>
              <a:rPr lang="ar-SA" dirty="0" smtClean="0"/>
              <a:t>نحن نستخدم مصطلح التحليل للاختلاط الطيفي لوصف طرق التحليل للصور الطيفية التي تتطلب نماذج طبيعية والتي صممت اوليا لتحسين الصور من اجل تفسيرها. وان كان الهدف منه ليس صنع قياسات تحدث لخصائص المحتويات المختلطة فالطرق اللوغاريتمية الصيغ والسهلة من اجل التصنيف تكون نتائجها المستخدمة موضحة ومبينة للفئات الخاصة للخرائط الموضوعية.</a:t>
            </a:r>
            <a:endParaRPr lang="ar-SA" dirty="0"/>
          </a:p>
        </p:txBody>
      </p:sp>
    </p:spTree>
    <p:extLst>
      <p:ext uri="{BB962C8B-B14F-4D97-AF65-F5344CB8AC3E}">
        <p14:creationId xmlns:p14="http://schemas.microsoft.com/office/powerpoint/2010/main" val="65306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ولعل الميزة الرئيسية لهذا التطبيق خاصة اللذين يعملون ويواجهون مشكلة في الحقل انها سهلة التفسير في الصورة لتوضيح الخصائص للمواد المؤكدة على الارض اكثر من كونها طريقة التفسير بواسطة قيم البيانات الرقمية (</a:t>
            </a:r>
            <a:r>
              <a:rPr lang="en-US" dirty="0" smtClean="0"/>
              <a:t>DN</a:t>
            </a:r>
            <a:r>
              <a:rPr lang="ar-SA" dirty="0" smtClean="0"/>
              <a:t>) لعنصر الصورة او البكسل الذي يمثل الانعكاس واعادة الانعكاس والانبعاث.</a:t>
            </a:r>
            <a:endParaRPr lang="ar-SA" dirty="0"/>
          </a:p>
        </p:txBody>
      </p:sp>
    </p:spTree>
    <p:extLst>
      <p:ext uri="{BB962C8B-B14F-4D97-AF65-F5344CB8AC3E}">
        <p14:creationId xmlns:p14="http://schemas.microsoft.com/office/powerpoint/2010/main" val="308417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End member    </a:t>
            </a:r>
            <a:r>
              <a:rPr lang="ar-SA" dirty="0" smtClean="0"/>
              <a:t>الاعضاء الملتصقة</a:t>
            </a:r>
            <a:endParaRPr lang="ar-SA" dirty="0"/>
          </a:p>
        </p:txBody>
      </p:sp>
      <p:sp>
        <p:nvSpPr>
          <p:cNvPr id="3" name="عنصر نائب للمحتوى 2"/>
          <p:cNvSpPr>
            <a:spLocks noGrp="1"/>
          </p:cNvSpPr>
          <p:nvPr>
            <p:ph idx="1"/>
          </p:nvPr>
        </p:nvSpPr>
        <p:spPr/>
        <p:txBody>
          <a:bodyPr/>
          <a:lstStyle/>
          <a:p>
            <a:pPr marL="0" indent="0">
              <a:buNone/>
            </a:pPr>
            <a:r>
              <a:rPr lang="ar-SA" dirty="0" smtClean="0"/>
              <a:t>وهو طيف يتم اشتقاقه من المختبر او من قياسات حقلية وعادة تكون صحيحة التوضيح في الاستشعار عن بعد .</a:t>
            </a:r>
          </a:p>
          <a:p>
            <a:pPr marL="0" indent="0">
              <a:buNone/>
            </a:pPr>
            <a:r>
              <a:rPr lang="ar-SA" dirty="0" smtClean="0"/>
              <a:t>النماذج المطبقة للصور الطيفية شيدت اتصال معقد بالنسبة للمنظر . فمعالجاتنا بواسطة التحليل المختلط مبني على المشاهد في المنظر الطبيعي والذي يكون بعيد جدا عن تفسيراتنا حيث توجد مواد بسيطة فقط يمكن فصلها طيفيا وبدون غموض من خلال تلك الاطياف . بالإضافة الى انها ممثلة بأرقام محددة لكل عامل طيفي مستشعرو مقاس.</a:t>
            </a:r>
            <a:endParaRPr lang="ar-SA" dirty="0"/>
          </a:p>
        </p:txBody>
      </p:sp>
    </p:spTree>
    <p:extLst>
      <p:ext uri="{BB962C8B-B14F-4D97-AF65-F5344CB8AC3E}">
        <p14:creationId xmlns:p14="http://schemas.microsoft.com/office/powerpoint/2010/main" val="1066218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لهذه الاسباب تحليل الاختلاط الطيفي صمم ليعمل مع عدد قليل من الهيمنة والسيطرة على المحتويات الطيفية والتي تمثل مواد هامة على سطح الارض. وبالتالي فان قاعدة المحتويات الطيفية للمنظر هي الاساس في هذا التطبيق.</a:t>
            </a:r>
          </a:p>
          <a:p>
            <a:r>
              <a:rPr lang="ar-SA" dirty="0" smtClean="0"/>
              <a:t>اذن يمكن القول ان مصطلح (</a:t>
            </a:r>
            <a:r>
              <a:rPr lang="en-US" dirty="0" smtClean="0"/>
              <a:t>end member</a:t>
            </a:r>
            <a:r>
              <a:rPr lang="ar-SA" dirty="0" smtClean="0"/>
              <a:t> العضو المختلط) بانه ذلك الطيف الذي يشكل جزء من الطيف المختلط بمفهوم يبين ذلك باستخدام نماذج الطيف المختلط . وبالتالي هو يصف اختلاط الاطياف .</a:t>
            </a:r>
            <a:endParaRPr lang="ar-SA" dirty="0"/>
          </a:p>
        </p:txBody>
      </p:sp>
    </p:spTree>
    <p:extLst>
      <p:ext uri="{BB962C8B-B14F-4D97-AF65-F5344CB8AC3E}">
        <p14:creationId xmlns:p14="http://schemas.microsoft.com/office/powerpoint/2010/main" val="355057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ولذلك عند وصفه نحن بحاجة الى توضيح ما هو المختلط من الاطياف من خلال تعريفنا للعضو المختلط (</a:t>
            </a:r>
            <a:r>
              <a:rPr lang="en-US" dirty="0" smtClean="0"/>
              <a:t>end member</a:t>
            </a:r>
            <a:r>
              <a:rPr lang="ar-SA" dirty="0" smtClean="0"/>
              <a:t>) وهي تختلف تماما عن المعلومات في الحقل فالمهتمين بالمعادن مثلا يحتاجون الى هذا التطبيق وتعريف العضو المختلط (</a:t>
            </a:r>
            <a:r>
              <a:rPr lang="en-US" dirty="0" smtClean="0"/>
              <a:t>end member</a:t>
            </a:r>
            <a:r>
              <a:rPr lang="ar-SA" dirty="0" smtClean="0"/>
              <a:t>) خاصة مع تنوع الخصائص لحل الاجسام </a:t>
            </a:r>
            <a:r>
              <a:rPr lang="ar-SA" smtClean="0"/>
              <a:t>الصلبة كمجموعة المعادن .</a:t>
            </a:r>
            <a:endParaRPr lang="ar-SA" dirty="0"/>
          </a:p>
        </p:txBody>
      </p:sp>
    </p:spTree>
    <p:extLst>
      <p:ext uri="{BB962C8B-B14F-4D97-AF65-F5344CB8AC3E}">
        <p14:creationId xmlns:p14="http://schemas.microsoft.com/office/powerpoint/2010/main" val="125006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حيث يستخدم المهتمين بالمعادن اسلوب (</a:t>
            </a:r>
            <a:r>
              <a:rPr lang="en-US" dirty="0" smtClean="0"/>
              <a:t>albite and anorthite</a:t>
            </a:r>
            <a:r>
              <a:rPr lang="ar-SA" dirty="0" smtClean="0"/>
              <a:t>) وهي ايضا عضو مختلط (</a:t>
            </a:r>
            <a:r>
              <a:rPr lang="en-US" dirty="0" smtClean="0"/>
              <a:t>end member</a:t>
            </a:r>
            <a:r>
              <a:rPr lang="ar-SA" dirty="0" smtClean="0"/>
              <a:t>)وهو اسلوب مستخدم في العديد من التطبيقات مثل الجيوكيمياء وعلم المعادن وتطبيقات التنقيب عن البترول ومع تطبيق </a:t>
            </a:r>
            <a:r>
              <a:rPr lang="en-US" dirty="0" smtClean="0"/>
              <a:t>SMA</a:t>
            </a:r>
            <a:r>
              <a:rPr lang="ar-SA" dirty="0" smtClean="0"/>
              <a:t> او تحليل الاختلاط الطيفي فأننا نعرف الطيف المختلط (</a:t>
            </a:r>
            <a:r>
              <a:rPr lang="en-US" dirty="0" smtClean="0"/>
              <a:t>end member</a:t>
            </a:r>
            <a:r>
              <a:rPr lang="ar-SA" dirty="0" smtClean="0"/>
              <a:t>) بشكل سهل.</a:t>
            </a:r>
          </a:p>
          <a:p>
            <a:pPr marL="0" indent="0">
              <a:buNone/>
            </a:pPr>
            <a:r>
              <a:rPr lang="ar-SA" dirty="0" smtClean="0"/>
              <a:t>وهو كما ذكرنا جزء من الطيف وليس مادة فعادة الاطياف هي التي تمثل هذه المواد.</a:t>
            </a:r>
            <a:endParaRPr lang="ar-SA" dirty="0"/>
          </a:p>
        </p:txBody>
      </p:sp>
    </p:spTree>
    <p:extLst>
      <p:ext uri="{BB962C8B-B14F-4D97-AF65-F5344CB8AC3E}">
        <p14:creationId xmlns:p14="http://schemas.microsoft.com/office/powerpoint/2010/main" val="3676065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وهو ايضا تلك البصمة الطيفية لفئة التصنيف والاختلاط الطيفي عادة يعتمد على مدى الوضوح المكاني  للصورة وهو ايضا جزء من طيف الخلية .</a:t>
            </a:r>
          </a:p>
          <a:p>
            <a:r>
              <a:rPr lang="ar-SA" dirty="0" smtClean="0"/>
              <a:t>وهو عادة يوضح العلاقة الخطية بين النقاط وايضا النقاط خارج هذه العلاقة.</a:t>
            </a:r>
          </a:p>
          <a:p>
            <a:endParaRPr lang="ar-SA" dirty="0"/>
          </a:p>
        </p:txBody>
      </p:sp>
    </p:spTree>
    <p:extLst>
      <p:ext uri="{BB962C8B-B14F-4D97-AF65-F5344CB8AC3E}">
        <p14:creationId xmlns:p14="http://schemas.microsoft.com/office/powerpoint/2010/main" val="348245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الكسر الفائض </a:t>
            </a:r>
            <a:r>
              <a:rPr lang="en-US" dirty="0" smtClean="0"/>
              <a:t>fraction over flow</a:t>
            </a:r>
            <a:endParaRPr lang="ar-SA"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92500"/>
              </a:bodyPr>
              <a:lstStyle/>
              <a:p>
                <a:r>
                  <a:rPr lang="ar-SA" dirty="0" smtClean="0"/>
                  <a:t>احيانا نستطيع ان نفرض نوع من التقييد على الكسور بإضافة 1ولكن بشكل تقليدي بحيث انها  يجب ان يكون التقييد ما بين صفر الى 1 ولذلك نستخدم مصطلح </a:t>
                </a:r>
                <a:r>
                  <a:rPr lang="ar-SA" dirty="0"/>
                  <a:t>الكسر الفائض </a:t>
                </a:r>
                <a:r>
                  <a:rPr lang="en-US" dirty="0"/>
                  <a:t>fraction over </a:t>
                </a:r>
                <a:r>
                  <a:rPr lang="en-US" dirty="0" smtClean="0"/>
                  <a:t>flow</a:t>
                </a:r>
                <a:r>
                  <a:rPr lang="ar-SA" dirty="0" smtClean="0"/>
                  <a:t> لوصف الكسور فتأخذ هذه العلاقة     </a:t>
                </a:r>
                <a14:m>
                  <m:oMath xmlns:m="http://schemas.openxmlformats.org/officeDocument/2006/math">
                    <m:r>
                      <a:rPr lang="ar-SA" i="1" smtClean="0">
                        <a:latin typeface="Cambria Math"/>
                        <a:ea typeface="Cambria Math"/>
                      </a:rPr>
                      <m:t>&lt;</m:t>
                    </m:r>
                    <m:r>
                      <a:rPr lang="ar-SA" b="0" i="1" smtClean="0">
                        <a:latin typeface="Cambria Math"/>
                        <a:ea typeface="Cambria Math"/>
                      </a:rPr>
                      <m:t>0</m:t>
                    </m:r>
                  </m:oMath>
                </a14:m>
                <a:r>
                  <a:rPr lang="ar-SA" dirty="0" smtClean="0"/>
                  <a:t> و </a:t>
                </a:r>
                <a14:m>
                  <m:oMath xmlns:m="http://schemas.openxmlformats.org/officeDocument/2006/math">
                    <m:r>
                      <a:rPr lang="ar-SA" i="1" smtClean="0">
                        <a:latin typeface="Cambria Math"/>
                        <a:ea typeface="Cambria Math"/>
                      </a:rPr>
                      <m:t>&gt;</m:t>
                    </m:r>
                  </m:oMath>
                </a14:m>
                <a:r>
                  <a:rPr lang="ar-SA" dirty="0" smtClean="0"/>
                  <a:t>  1    </a:t>
                </a:r>
              </a:p>
              <a:p>
                <a:r>
                  <a:rPr lang="ar-SA" dirty="0" smtClean="0"/>
                  <a:t>أي اصغر من الصفر واكبر من الواحد وهذا يجعلنا حذرين عند تفريق وتميز الكسور الفائضة في النماذج الطيفية عن تلك الخصائص الحقيقية للمواد على سطح الارض وهي تصحح رياضيا لطيف الاعضاء المختلطة مثل  -0.1  او تكون 1.1 </a:t>
                </a:r>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296" t="-1752" r="-1556"/>
                </a:stretch>
              </a:blipFill>
            </p:spPr>
            <p:txBody>
              <a:bodyPr/>
              <a:lstStyle/>
              <a:p>
                <a:r>
                  <a:rPr lang="ar-SA">
                    <a:noFill/>
                  </a:rPr>
                  <a:t> </a:t>
                </a:r>
              </a:p>
            </p:txBody>
          </p:sp>
        </mc:Fallback>
      </mc:AlternateContent>
    </p:spTree>
    <p:extLst>
      <p:ext uri="{BB962C8B-B14F-4D97-AF65-F5344CB8AC3E}">
        <p14:creationId xmlns:p14="http://schemas.microsoft.com/office/powerpoint/2010/main" val="9904451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900</Words>
  <Application>Microsoft Office PowerPoint</Application>
  <PresentationFormat>عرض على الشاشة (3:4)‏</PresentationFormat>
  <Paragraphs>44</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المحاضرة العاشرة</vt:lpstr>
      <vt:lpstr>SMA spectral mixture analysis تحليل الاختلاط الطيفي</vt:lpstr>
      <vt:lpstr>عرض تقديمي في PowerPoint</vt:lpstr>
      <vt:lpstr>End member    الاعضاء الملتصقة</vt:lpstr>
      <vt:lpstr>عرض تقديمي في PowerPoint</vt:lpstr>
      <vt:lpstr>عرض تقديمي في PowerPoint</vt:lpstr>
      <vt:lpstr>عرض تقديمي في PowerPoint</vt:lpstr>
      <vt:lpstr>عرض تقديمي في PowerPoint</vt:lpstr>
      <vt:lpstr>الكسر الفائض fraction over flow</vt:lpstr>
      <vt:lpstr>عرض تقديمي في PowerPoint</vt:lpstr>
      <vt:lpstr>كم عدد النطاقات ؟</vt:lpstr>
      <vt:lpstr>الظل</vt:lpstr>
      <vt:lpstr>عرض تقديمي في PowerPoint</vt:lpstr>
      <vt:lpstr>الكسور في الصورة:</vt:lpstr>
      <vt:lpstr>عرض تقديمي في PowerPoint</vt:lpstr>
      <vt:lpstr>تعميم الكسور</vt:lpstr>
      <vt:lpstr>عرض تقديمي في PowerPoint</vt:lpstr>
      <vt:lpstr>اين نجد الاعضاء المختلطة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dc:title>
  <dc:creator>mey</dc:creator>
  <cp:lastModifiedBy>mey</cp:lastModifiedBy>
  <cp:revision>6</cp:revision>
  <dcterms:created xsi:type="dcterms:W3CDTF">2014-04-08T12:08:41Z</dcterms:created>
  <dcterms:modified xsi:type="dcterms:W3CDTF">2014-04-09T07:37:41Z</dcterms:modified>
</cp:coreProperties>
</file>