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9" r:id="rId2"/>
    <p:sldId id="353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71" r:id="rId11"/>
    <p:sldId id="327" r:id="rId12"/>
    <p:sldId id="328" r:id="rId13"/>
    <p:sldId id="329" r:id="rId14"/>
    <p:sldId id="330" r:id="rId15"/>
    <p:sldId id="331" r:id="rId16"/>
    <p:sldId id="372" r:id="rId17"/>
    <p:sldId id="332" r:id="rId18"/>
    <p:sldId id="333" r:id="rId19"/>
    <p:sldId id="334" r:id="rId20"/>
    <p:sldId id="335" r:id="rId21"/>
    <p:sldId id="336" r:id="rId22"/>
    <p:sldId id="373" r:id="rId23"/>
    <p:sldId id="337" r:id="rId24"/>
    <p:sldId id="338" r:id="rId25"/>
    <p:sldId id="339" r:id="rId26"/>
    <p:sldId id="340" r:id="rId27"/>
    <p:sldId id="341" r:id="rId28"/>
    <p:sldId id="34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ssan Salti" initials="H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45" autoAdjust="0"/>
  </p:normalViewPr>
  <p:slideViewPr>
    <p:cSldViewPr>
      <p:cViewPr varScale="1">
        <p:scale>
          <a:sx n="71" d="100"/>
          <a:sy n="71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694C7-6B93-4199-8AD2-188EF1322E51}" type="datetimeFigureOut">
              <a:rPr lang="en-US" smtClean="0"/>
              <a:pPr/>
              <a:t>24/3/2016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2E6A2-DD5A-4AA1-BA38-49C81212A8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86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29479-A8B7-409B-83B6-5B0916149E38}" type="datetimeFigureOut">
              <a:rPr lang="en-US" smtClean="0"/>
              <a:pPr/>
              <a:t>24/3/2016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91931-7FC2-4604-8A66-D63DB67CD0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51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09601" y="0"/>
            <a:ext cx="8534400" cy="6858000"/>
          </a:xfrm>
          <a:prstGeom prst="rect">
            <a:avLst/>
          </a:prstGeom>
          <a:gradFill flip="none" rotWithShape="0">
            <a:gsLst>
              <a:gs pos="1000">
                <a:schemeClr val="bg1">
                  <a:lumMod val="71000"/>
                </a:schemeClr>
              </a:gs>
              <a:gs pos="45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173" y="2286000"/>
            <a:ext cx="8315827" cy="20574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65125"/>
          </a:xfrm>
        </p:spPr>
        <p:txBody>
          <a:bodyPr/>
          <a:lstStyle>
            <a:lvl1pPr>
              <a:defRPr b="1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92875"/>
            <a:ext cx="457200" cy="365125"/>
          </a:xfrm>
        </p:spPr>
        <p:txBody>
          <a:bodyPr/>
          <a:lstStyle>
            <a:lvl1pPr algn="ctr">
              <a:defRPr/>
            </a:lvl1pPr>
          </a:lstStyle>
          <a:p>
            <a:fld id="{20042AC5-0839-4BB6-BBC0-636ECAAE7E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63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09601" y="0"/>
            <a:ext cx="8534400" cy="762000"/>
          </a:xfrm>
          <a:prstGeom prst="rect">
            <a:avLst/>
          </a:prstGeom>
          <a:gradFill flip="none" rotWithShape="0">
            <a:gsLst>
              <a:gs pos="1000">
                <a:schemeClr val="bg1">
                  <a:lumMod val="71000"/>
                </a:schemeClr>
              </a:gs>
              <a:gs pos="45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686800" y="64928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042AC5-0839-4BB6-BBC0-636ECAAE7EE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28173" y="0"/>
            <a:ext cx="8315827" cy="762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1534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/>
            </a:lvl1pPr>
            <a:lvl2pPr marL="742950" indent="-285750">
              <a:buFont typeface="Arial" pitchFamily="34" charset="0"/>
              <a:buChar char="•"/>
              <a:defRPr/>
            </a:lvl2pPr>
            <a:lvl3pPr marL="1143000" indent="-228600">
              <a:buFont typeface="Calibri" pitchFamily="34" charset="0"/>
              <a:buChar char="-"/>
              <a:defRPr/>
            </a:lvl3pPr>
            <a:lvl4pPr marL="1600200" indent="-228600">
              <a:buFont typeface="Arial" pitchFamily="34" charset="0"/>
              <a:buChar char="→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 Fourth level</a:t>
            </a:r>
          </a:p>
        </p:txBody>
      </p:sp>
    </p:spTree>
    <p:extLst>
      <p:ext uri="{BB962C8B-B14F-4D97-AF65-F5344CB8AC3E}">
        <p14:creationId xmlns:p14="http://schemas.microsoft.com/office/powerpoint/2010/main" val="3637094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09601" y="0"/>
            <a:ext cx="8534400" cy="762000"/>
          </a:xfrm>
          <a:prstGeom prst="rect">
            <a:avLst/>
          </a:prstGeom>
          <a:gradFill flip="none" rotWithShape="0">
            <a:gsLst>
              <a:gs pos="1000">
                <a:schemeClr val="bg1">
                  <a:lumMod val="71000"/>
                </a:schemeClr>
              </a:gs>
              <a:gs pos="45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173" y="228600"/>
            <a:ext cx="8313821" cy="457200"/>
          </a:xfrm>
          <a:ln>
            <a:noFill/>
          </a:ln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2400" b="1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828173" y="0"/>
            <a:ext cx="2981827" cy="304800"/>
          </a:xfrm>
          <a:noFill/>
          <a:ln>
            <a:noFill/>
          </a:ln>
        </p:spPr>
        <p:txBody>
          <a:bodyPr>
            <a:normAutofit/>
          </a:bodyPr>
          <a:lstStyle>
            <a:lvl1pPr marL="0" indent="0" algn="l">
              <a:buFont typeface="Wingdings" pitchFamily="2" charset="2"/>
              <a:buNone/>
              <a:defRPr sz="16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Footer Placeholder 4"/>
          <p:cNvSpPr txBox="1">
            <a:spLocks/>
          </p:cNvSpPr>
          <p:nvPr userDrawn="1"/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8686800" y="64928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042AC5-0839-4BB6-BBC0-636ECAAE7EE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1534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/>
            </a:lvl1pPr>
            <a:lvl2pPr marL="742950" indent="-285750">
              <a:buFont typeface="Arial" pitchFamily="34" charset="0"/>
              <a:buChar char="•"/>
              <a:defRPr/>
            </a:lvl2pPr>
            <a:lvl3pPr marL="1143000" indent="-228600">
              <a:buFont typeface="Calibri" pitchFamily="34" charset="0"/>
              <a:buChar char="-"/>
              <a:defRPr/>
            </a:lvl3pPr>
            <a:lvl4pPr marL="1600200" indent="-228600">
              <a:buFont typeface="Arial" pitchFamily="34" charset="0"/>
              <a:buChar char="→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 Fourth level</a:t>
            </a:r>
          </a:p>
        </p:txBody>
      </p:sp>
    </p:spTree>
    <p:extLst>
      <p:ext uri="{BB962C8B-B14F-4D97-AF65-F5344CB8AC3E}">
        <p14:creationId xmlns:p14="http://schemas.microsoft.com/office/powerpoint/2010/main" val="662926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C8B52-4A4E-4491-9676-A81BFC0F3B4B}" type="datetimeFigureOut">
              <a:rPr lang="en-US" smtClean="0"/>
              <a:pPr/>
              <a:t>24/3/2016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42AC5-0839-4BB6-BBC0-636ECAAE7E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6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173" y="952500"/>
            <a:ext cx="8315827" cy="4953000"/>
          </a:xfrm>
        </p:spPr>
        <p:txBody>
          <a:bodyPr>
            <a:normAutofit/>
          </a:bodyPr>
          <a:lstStyle/>
          <a:p>
            <a:r>
              <a:rPr lang="en-US" sz="1800" b="1" dirty="0"/>
              <a:t/>
            </a:r>
            <a:br>
              <a:rPr lang="en-US" sz="1800" b="1" dirty="0"/>
            </a:br>
            <a:r>
              <a:rPr lang="en-US" sz="3600" dirty="0" smtClean="0"/>
              <a:t>A Closer Look at</a:t>
            </a:r>
            <a:br>
              <a:rPr lang="en-US" sz="3600" dirty="0" smtClean="0"/>
            </a:br>
            <a:r>
              <a:rPr lang="en-US" sz="3600" dirty="0" smtClean="0"/>
              <a:t>Instruction Set Architectures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2342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Overview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Introduction</a:t>
            </a:r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Instruction formats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Design Decisions for Instruction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Sets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Little VS Big </a:t>
            </a:r>
            <a:r>
              <a:rPr lang="en-US" dirty="0" smtClean="0">
                <a:solidFill>
                  <a:srgbClr val="FF0000"/>
                </a:solidFill>
              </a:rPr>
              <a:t>Endian</a:t>
            </a:r>
          </a:p>
          <a:p>
            <a:pPr lvl="1"/>
            <a:r>
              <a:rPr lang="en-US" dirty="0"/>
              <a:t>Internal Storage in the </a:t>
            </a:r>
            <a:r>
              <a:rPr lang="en-US" dirty="0" smtClean="0"/>
              <a:t>CPU</a:t>
            </a:r>
          </a:p>
          <a:p>
            <a:pPr lvl="1"/>
            <a:r>
              <a:rPr lang="en-US" dirty="0"/>
              <a:t>Number of operands and Instruction </a:t>
            </a:r>
            <a:r>
              <a:rPr lang="en-US" dirty="0" smtClean="0"/>
              <a:t>Length</a:t>
            </a:r>
          </a:p>
        </p:txBody>
      </p:sp>
    </p:spTree>
    <p:extLst>
      <p:ext uri="{BB962C8B-B14F-4D97-AF65-F5344CB8AC3E}">
        <p14:creationId xmlns:p14="http://schemas.microsoft.com/office/powerpoint/2010/main" val="16194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Little VS Big Endian (1/5)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Instruction </a:t>
            </a:r>
            <a:r>
              <a:rPr lang="en-US" dirty="0" smtClean="0"/>
              <a:t>formats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we have a 32 bit data word, how we store this word in a byte addressable memory? The Least significant byte first? Of the most significant byte first?</a:t>
            </a:r>
          </a:p>
          <a:p>
            <a:r>
              <a:rPr lang="en-US" dirty="0" smtClean="0"/>
              <a:t>Byte </a:t>
            </a:r>
            <a:r>
              <a:rPr lang="en-US" dirty="0"/>
              <a:t>ordering, or </a:t>
            </a:r>
            <a:r>
              <a:rPr lang="en-US" dirty="0" err="1"/>
              <a:t>endianness</a:t>
            </a:r>
            <a:r>
              <a:rPr lang="en-US" dirty="0"/>
              <a:t>, is </a:t>
            </a:r>
            <a:r>
              <a:rPr lang="en-US" dirty="0" smtClean="0"/>
              <a:t>a </a:t>
            </a:r>
            <a:r>
              <a:rPr lang="en-US" dirty="0"/>
              <a:t>major architectural </a:t>
            </a:r>
            <a:r>
              <a:rPr lang="en-US" dirty="0" smtClean="0"/>
              <a:t>consideration</a:t>
            </a:r>
          </a:p>
          <a:p>
            <a:pPr>
              <a:spcBef>
                <a:spcPts val="720"/>
              </a:spcBef>
            </a:pPr>
            <a:r>
              <a:rPr lang="en-US" dirty="0" smtClean="0"/>
              <a:t>We distinguish two concepts for byte ordering:</a:t>
            </a:r>
          </a:p>
          <a:p>
            <a:pPr lvl="1"/>
            <a:r>
              <a:rPr lang="en-US" b="1" dirty="0" smtClean="0"/>
              <a:t>Little Endian</a:t>
            </a:r>
            <a:r>
              <a:rPr lang="en-US" dirty="0" smtClean="0"/>
              <a:t>: A byte with a lower significance is stored in a lower address</a:t>
            </a:r>
          </a:p>
          <a:p>
            <a:pPr lvl="1"/>
            <a:r>
              <a:rPr lang="en-US" b="1" dirty="0" smtClean="0"/>
              <a:t>Big Endian</a:t>
            </a:r>
            <a:r>
              <a:rPr lang="en-US" dirty="0" smtClean="0"/>
              <a:t>: A byte with a higher significance is stored in a lower address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Little VS Big Endian </a:t>
            </a:r>
            <a:r>
              <a:rPr lang="en-US" dirty="0" smtClean="0"/>
              <a:t>(2/5)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Instruction formats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Example 1:</a:t>
            </a:r>
            <a:r>
              <a:rPr lang="en-US" dirty="0" smtClean="0"/>
              <a:t> </a:t>
            </a:r>
            <a:r>
              <a:rPr lang="en-US" dirty="0"/>
              <a:t>consider an integer requiring 4 bytes</a:t>
            </a:r>
            <a:r>
              <a:rPr lang="en-US" dirty="0" smtClean="0"/>
              <a:t>: </a:t>
            </a:r>
            <a:endParaRPr lang="en-US" dirty="0"/>
          </a:p>
          <a:p>
            <a:pPr lvl="1">
              <a:spcBef>
                <a:spcPts val="1800"/>
              </a:spcBef>
            </a:pPr>
            <a:r>
              <a:rPr lang="en-US" b="1" dirty="0"/>
              <a:t>On a little endian machine</a:t>
            </a:r>
            <a:r>
              <a:rPr lang="en-US" dirty="0"/>
              <a:t>, this is arranged in memory as </a:t>
            </a:r>
            <a:r>
              <a:rPr lang="en-US" dirty="0" smtClean="0"/>
              <a:t>follows:</a:t>
            </a:r>
          </a:p>
          <a:p>
            <a:pPr marL="457200" lvl="1" indent="0" algn="ctr">
              <a:buNone/>
            </a:pPr>
            <a:r>
              <a:rPr lang="en-US" dirty="0" smtClean="0"/>
              <a:t>Base </a:t>
            </a:r>
            <a:r>
              <a:rPr lang="en-US" dirty="0"/>
              <a:t>Address + 0 </a:t>
            </a:r>
            <a:r>
              <a:rPr lang="en-US" dirty="0" smtClean="0"/>
              <a:t>→ </a:t>
            </a:r>
            <a:r>
              <a:rPr lang="en-US" dirty="0"/>
              <a:t>Byte0</a:t>
            </a:r>
          </a:p>
          <a:p>
            <a:pPr marL="400050" lvl="1" indent="0" algn="ctr">
              <a:buNone/>
            </a:pPr>
            <a:r>
              <a:rPr lang="en-US" dirty="0"/>
              <a:t>Base Address + 1 →</a:t>
            </a:r>
            <a:r>
              <a:rPr lang="en-US" dirty="0" smtClean="0"/>
              <a:t> </a:t>
            </a:r>
            <a:r>
              <a:rPr lang="en-US" dirty="0"/>
              <a:t>Byte1</a:t>
            </a:r>
          </a:p>
          <a:p>
            <a:pPr marL="400050" lvl="1" indent="0" algn="ctr">
              <a:buNone/>
            </a:pPr>
            <a:r>
              <a:rPr lang="en-US" dirty="0"/>
              <a:t>Base Address + 2 →</a:t>
            </a:r>
            <a:r>
              <a:rPr lang="en-US" dirty="0" smtClean="0"/>
              <a:t> </a:t>
            </a:r>
            <a:r>
              <a:rPr lang="en-US" dirty="0"/>
              <a:t>Byte2</a:t>
            </a:r>
          </a:p>
          <a:p>
            <a:pPr marL="400050" lvl="1" indent="0" algn="ctr">
              <a:buNone/>
            </a:pPr>
            <a:r>
              <a:rPr lang="en-US" dirty="0"/>
              <a:t>Base Address + 3 →</a:t>
            </a:r>
            <a:r>
              <a:rPr lang="en-US" dirty="0" smtClean="0"/>
              <a:t> </a:t>
            </a:r>
            <a:r>
              <a:rPr lang="en-US" dirty="0"/>
              <a:t>Byte3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515625"/>
              </p:ext>
            </p:extLst>
          </p:nvPr>
        </p:nvGraphicFramePr>
        <p:xfrm>
          <a:off x="2514600" y="21437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Byte 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Byte 2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Byte 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Byte 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77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Little VS Big Endian </a:t>
            </a:r>
            <a:r>
              <a:rPr lang="en-US" dirty="0" smtClean="0"/>
              <a:t>(3/5)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Instruction formats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Example 2:</a:t>
            </a:r>
            <a:r>
              <a:rPr lang="en-US" dirty="0" smtClean="0"/>
              <a:t> </a:t>
            </a:r>
            <a:r>
              <a:rPr lang="en-US" dirty="0"/>
              <a:t>consider an integer requiring 4 bytes: </a:t>
            </a:r>
          </a:p>
          <a:p>
            <a:pPr lvl="1">
              <a:spcBef>
                <a:spcPts val="1800"/>
              </a:spcBef>
            </a:pPr>
            <a:r>
              <a:rPr lang="en-US" b="1" dirty="0"/>
              <a:t>On a big endian machine</a:t>
            </a:r>
            <a:r>
              <a:rPr lang="en-US" dirty="0"/>
              <a:t>, this long integer would then be stored as:</a:t>
            </a:r>
          </a:p>
          <a:p>
            <a:pPr marL="457200" lvl="1" indent="0" algn="ctr">
              <a:buNone/>
            </a:pPr>
            <a:r>
              <a:rPr lang="en-US" dirty="0"/>
              <a:t>Base Address + 0 →</a:t>
            </a:r>
            <a:r>
              <a:rPr lang="en-US" dirty="0" smtClean="0"/>
              <a:t> </a:t>
            </a:r>
            <a:r>
              <a:rPr lang="en-US" dirty="0"/>
              <a:t>Byte3</a:t>
            </a:r>
          </a:p>
          <a:p>
            <a:pPr marL="457200" lvl="1" indent="0" algn="ctr">
              <a:buNone/>
            </a:pPr>
            <a:r>
              <a:rPr lang="en-US" dirty="0"/>
              <a:t>Base Address + 1 →</a:t>
            </a:r>
            <a:r>
              <a:rPr lang="en-US" dirty="0" smtClean="0"/>
              <a:t> </a:t>
            </a:r>
            <a:r>
              <a:rPr lang="en-US" dirty="0"/>
              <a:t>Byte2</a:t>
            </a:r>
          </a:p>
          <a:p>
            <a:pPr marL="457200" lvl="1" indent="0" algn="ctr">
              <a:buNone/>
            </a:pPr>
            <a:r>
              <a:rPr lang="en-US" dirty="0"/>
              <a:t>Base Address + 2 →</a:t>
            </a:r>
            <a:r>
              <a:rPr lang="en-US" dirty="0" smtClean="0"/>
              <a:t> Byte1</a:t>
            </a:r>
          </a:p>
          <a:p>
            <a:pPr marL="457200" lvl="1" indent="0" algn="ctr">
              <a:buNone/>
            </a:pPr>
            <a:r>
              <a:rPr lang="en-US" dirty="0" smtClean="0"/>
              <a:t>Base Address + 3 </a:t>
            </a:r>
            <a:r>
              <a:rPr lang="en-US" dirty="0"/>
              <a:t>→</a:t>
            </a:r>
            <a:r>
              <a:rPr lang="en-US" dirty="0" smtClean="0"/>
              <a:t> Byte0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013036"/>
              </p:ext>
            </p:extLst>
          </p:nvPr>
        </p:nvGraphicFramePr>
        <p:xfrm>
          <a:off x="2514600" y="21437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Byte 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Byte 2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Byte 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Byte 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73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Little VS Big Endian </a:t>
            </a:r>
            <a:r>
              <a:rPr lang="en-US" dirty="0" smtClean="0"/>
              <a:t>(4/5)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Instruction formats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Example 3</a:t>
            </a:r>
            <a:r>
              <a:rPr lang="en-US" b="1" dirty="0"/>
              <a:t>: </a:t>
            </a:r>
            <a:r>
              <a:rPr lang="en-US" dirty="0" smtClean="0"/>
              <a:t>On </a:t>
            </a:r>
            <a:r>
              <a:rPr lang="en-US" dirty="0"/>
              <a:t>a byte-addressable machine, the 32-bit </a:t>
            </a:r>
            <a:r>
              <a:rPr lang="en-US" sz="1800" dirty="0" smtClean="0"/>
              <a:t>(8 numbers*4 each hex. Decimal number in binary) </a:t>
            </a:r>
            <a:r>
              <a:rPr lang="en-US" dirty="0"/>
              <a:t>hex </a:t>
            </a:r>
            <a:r>
              <a:rPr lang="en-US" dirty="0"/>
              <a:t>value </a:t>
            </a:r>
            <a:r>
              <a:rPr lang="en-US" dirty="0" smtClean="0"/>
              <a:t>12345678 is </a:t>
            </a:r>
            <a:r>
              <a:rPr lang="en-US" dirty="0"/>
              <a:t>stored at address 0</a:t>
            </a:r>
            <a:r>
              <a:rPr lang="en-US" dirty="0" smtClean="0"/>
              <a:t>. How is this value stored in memory if the machine uses a Big Endian concept? A little Endian concept?</a:t>
            </a:r>
          </a:p>
          <a:p>
            <a:pPr lvl="1"/>
            <a:r>
              <a:rPr lang="en-US" b="1" dirty="0" smtClean="0"/>
              <a:t>Answer:</a:t>
            </a:r>
          </a:p>
          <a:p>
            <a:endParaRPr lang="en-US" dirty="0"/>
          </a:p>
        </p:txBody>
      </p:sp>
      <p:pic>
        <p:nvPicPr>
          <p:cNvPr id="5" name="Picture 7" descr="C:\wpdocs\Julie\ECOA3e\PPTs\5-1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648200"/>
            <a:ext cx="7772400" cy="125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ular Callout 6"/>
          <p:cNvSpPr/>
          <p:nvPr/>
        </p:nvSpPr>
        <p:spPr>
          <a:xfrm>
            <a:off x="8991600" y="1905000"/>
            <a:ext cx="2286000" cy="2514600"/>
          </a:xfrm>
          <a:prstGeom prst="wedgeRectCallout">
            <a:avLst>
              <a:gd name="adj1" fmla="val -62623"/>
              <a:gd name="adj2" fmla="val 670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Here in memory the data is stored in HEX. Based, means the following:  1 and 2 for example will 0001 and 0010, here the some of number -8. when calculate 8* 4 (locations)=32 bit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8542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Little VS Big Endian </a:t>
            </a:r>
            <a:r>
              <a:rPr lang="en-US" dirty="0" smtClean="0"/>
              <a:t>(5/5)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Instruction formats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Advantages of Big Endian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Is more </a:t>
            </a:r>
            <a:r>
              <a:rPr lang="en-US" dirty="0" smtClean="0"/>
              <a:t>natural: The most significant byte comes first (lower address).</a:t>
            </a:r>
            <a:endParaRPr lang="en-US" dirty="0"/>
          </a:p>
          <a:p>
            <a:pPr lvl="1"/>
            <a:r>
              <a:rPr lang="en-US" dirty="0"/>
              <a:t>The sign of the number can be determined by looking at the byte at address offset 0.</a:t>
            </a:r>
          </a:p>
          <a:p>
            <a:pPr lvl="1"/>
            <a:r>
              <a:rPr lang="en-US" dirty="0"/>
              <a:t>Strings and integers are stored in the same order.</a:t>
            </a:r>
          </a:p>
          <a:p>
            <a:r>
              <a:rPr lang="en-US" b="1" dirty="0" smtClean="0"/>
              <a:t>Advantages of Little Endian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Makes it easier to place values on non-word boundaries.</a:t>
            </a:r>
          </a:p>
          <a:p>
            <a:pPr lvl="1"/>
            <a:r>
              <a:rPr lang="en-US" dirty="0"/>
              <a:t>High-precision arithmetic </a:t>
            </a:r>
            <a:r>
              <a:rPr lang="en-US" dirty="0" smtClean="0"/>
              <a:t>is fast </a:t>
            </a:r>
            <a:r>
              <a:rPr lang="en-US" dirty="0"/>
              <a:t>and </a:t>
            </a:r>
            <a:r>
              <a:rPr lang="en-US" dirty="0" smtClean="0"/>
              <a:t>easy.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09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Overview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Introduction</a:t>
            </a:r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Instruction formats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Design Decisions for Instruction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Sets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Little VS Big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Endian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Internal Storage in the </a:t>
            </a:r>
            <a:r>
              <a:rPr lang="en-US" dirty="0" smtClean="0">
                <a:solidFill>
                  <a:srgbClr val="FF0000"/>
                </a:solidFill>
              </a:rPr>
              <a:t>CPU</a:t>
            </a:r>
          </a:p>
          <a:p>
            <a:pPr lvl="1"/>
            <a:r>
              <a:rPr lang="en-US" dirty="0"/>
              <a:t>Number of operands and Instruction </a:t>
            </a:r>
            <a:r>
              <a:rPr lang="en-US" dirty="0" smtClean="0"/>
              <a:t>Length</a:t>
            </a:r>
          </a:p>
        </p:txBody>
      </p:sp>
    </p:spTree>
    <p:extLst>
      <p:ext uri="{BB962C8B-B14F-4D97-AF65-F5344CB8AC3E}">
        <p14:creationId xmlns:p14="http://schemas.microsoft.com/office/powerpoint/2010/main" val="28104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Storage in the CPU: Stacks VS Registers (1/5)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Instruction formats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Another consideration </a:t>
            </a:r>
            <a:r>
              <a:rPr lang="en-US" dirty="0"/>
              <a:t>for architecture design concerns how the CPU will store </a:t>
            </a:r>
            <a:r>
              <a:rPr lang="en-US" dirty="0" smtClean="0"/>
              <a:t>data.</a:t>
            </a:r>
          </a:p>
          <a:p>
            <a:r>
              <a:rPr lang="en-US" dirty="0"/>
              <a:t>We have three choices:</a:t>
            </a:r>
          </a:p>
          <a:p>
            <a:pPr lvl="1"/>
            <a:r>
              <a:rPr lang="en-US" b="1" dirty="0" smtClean="0"/>
              <a:t>A </a:t>
            </a:r>
            <a:r>
              <a:rPr lang="en-US" b="1" dirty="0"/>
              <a:t>stack </a:t>
            </a:r>
            <a:r>
              <a:rPr lang="en-US" b="1" dirty="0" smtClean="0"/>
              <a:t>architecture.</a:t>
            </a:r>
            <a:endParaRPr lang="en-US" b="1" dirty="0"/>
          </a:p>
          <a:p>
            <a:pPr lvl="1"/>
            <a:r>
              <a:rPr lang="en-US" b="1" dirty="0" smtClean="0"/>
              <a:t>An </a:t>
            </a:r>
            <a:r>
              <a:rPr lang="en-US" b="1" dirty="0"/>
              <a:t>accumulator </a:t>
            </a:r>
            <a:r>
              <a:rPr lang="en-US" b="1" dirty="0" smtClean="0"/>
              <a:t>architecture.</a:t>
            </a:r>
            <a:endParaRPr lang="en-US" b="1" dirty="0"/>
          </a:p>
          <a:p>
            <a:pPr lvl="1"/>
            <a:r>
              <a:rPr lang="en-US" b="1" dirty="0" smtClean="0"/>
              <a:t>A </a:t>
            </a:r>
            <a:r>
              <a:rPr lang="en-US" b="1" dirty="0"/>
              <a:t>general purpose register architecture</a:t>
            </a:r>
            <a:r>
              <a:rPr lang="en-US" b="1" dirty="0" smtClean="0"/>
              <a:t>.</a:t>
            </a:r>
          </a:p>
          <a:p>
            <a:r>
              <a:rPr lang="en-US" dirty="0"/>
              <a:t>Designers choosing </a:t>
            </a:r>
            <a:r>
              <a:rPr lang="en-US" dirty="0" smtClean="0"/>
              <a:t>an ISA </a:t>
            </a:r>
            <a:r>
              <a:rPr lang="en-US" dirty="0"/>
              <a:t>must decide which will work best in a particular environment and </a:t>
            </a:r>
            <a:r>
              <a:rPr lang="en-US" dirty="0" smtClean="0"/>
              <a:t>examine the </a:t>
            </a:r>
            <a:r>
              <a:rPr lang="en-US" dirty="0"/>
              <a:t>tradeoffs carefully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5926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Storage in the CPU: Stacks VS Registers </a:t>
            </a:r>
            <a:r>
              <a:rPr lang="en-US" dirty="0" smtClean="0"/>
              <a:t>(2/5)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Instruction </a:t>
            </a:r>
            <a:r>
              <a:rPr lang="en-US" dirty="0" smtClean="0"/>
              <a:t>formats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Stack Architecture</a:t>
            </a:r>
          </a:p>
          <a:p>
            <a:pPr lvl="1"/>
            <a:r>
              <a:rPr lang="en-US" dirty="0" smtClean="0"/>
              <a:t>A stack is used to execute instructions</a:t>
            </a:r>
          </a:p>
          <a:p>
            <a:pPr lvl="1"/>
            <a:r>
              <a:rPr lang="en-US" dirty="0" smtClean="0"/>
              <a:t>Instructions </a:t>
            </a:r>
            <a:r>
              <a:rPr lang="en-US" dirty="0"/>
              <a:t>and operands are implicitly taken from the </a:t>
            </a:r>
            <a:r>
              <a:rPr lang="en-US" dirty="0" smtClean="0"/>
              <a:t>stack</a:t>
            </a:r>
          </a:p>
          <a:p>
            <a:pPr lvl="1"/>
            <a:r>
              <a:rPr lang="en-US" b="1" dirty="0" smtClean="0"/>
              <a:t>Advantages </a:t>
            </a:r>
          </a:p>
          <a:p>
            <a:pPr lvl="2"/>
            <a:r>
              <a:rPr lang="en-US" dirty="0" smtClean="0"/>
              <a:t>Good code density</a:t>
            </a:r>
          </a:p>
          <a:p>
            <a:pPr lvl="2"/>
            <a:r>
              <a:rPr lang="en-US" dirty="0" smtClean="0"/>
              <a:t>Simple model for evaluation of expressions</a:t>
            </a:r>
          </a:p>
          <a:p>
            <a:pPr lvl="1"/>
            <a:r>
              <a:rPr lang="en-US" b="1" dirty="0" smtClean="0"/>
              <a:t>Disadvantages</a:t>
            </a:r>
          </a:p>
          <a:p>
            <a:pPr lvl="2"/>
            <a:r>
              <a:rPr lang="en-US" dirty="0" smtClean="0"/>
              <a:t>A stack cannot be accessed randomly</a:t>
            </a:r>
          </a:p>
          <a:p>
            <a:pPr lvl="2"/>
            <a:r>
              <a:rPr lang="en-US" dirty="0" smtClean="0"/>
              <a:t>Difficult to generate efficient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66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Storage in the CPU: Stacks VS Registers </a:t>
            </a:r>
            <a:r>
              <a:rPr lang="en-US" dirty="0" smtClean="0"/>
              <a:t>(3/5)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Instruction formats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Accumulator architectures</a:t>
            </a:r>
          </a:p>
          <a:p>
            <a:pPr lvl="1"/>
            <a:r>
              <a:rPr lang="en-US" dirty="0" smtClean="0"/>
              <a:t>One </a:t>
            </a:r>
            <a:r>
              <a:rPr lang="en-US" dirty="0"/>
              <a:t>operand of a binary operation is implicitly in the </a:t>
            </a:r>
            <a:r>
              <a:rPr lang="en-US" dirty="0" smtClean="0"/>
              <a:t>accumulator</a:t>
            </a:r>
          </a:p>
          <a:p>
            <a:pPr lvl="2"/>
            <a:r>
              <a:rPr lang="en-US" dirty="0" smtClean="0"/>
              <a:t>Example: MARIE</a:t>
            </a:r>
          </a:p>
          <a:p>
            <a:pPr lvl="1"/>
            <a:r>
              <a:rPr lang="en-US" b="1" dirty="0" smtClean="0"/>
              <a:t>Advantages</a:t>
            </a:r>
          </a:p>
          <a:p>
            <a:pPr lvl="2"/>
            <a:r>
              <a:rPr lang="en-US" dirty="0" smtClean="0"/>
              <a:t>Reduce the internal complexity of the machine</a:t>
            </a:r>
          </a:p>
          <a:p>
            <a:pPr lvl="2"/>
            <a:r>
              <a:rPr lang="en-US" dirty="0" smtClean="0"/>
              <a:t>Allow very short instructions</a:t>
            </a:r>
          </a:p>
          <a:p>
            <a:pPr lvl="1"/>
            <a:r>
              <a:rPr lang="en-US" b="1" dirty="0" smtClean="0"/>
              <a:t>Disadvantages</a:t>
            </a:r>
          </a:p>
          <a:p>
            <a:pPr lvl="2"/>
            <a:r>
              <a:rPr lang="en-US" dirty="0" smtClean="0"/>
              <a:t>Memory traffic is very high (since one </a:t>
            </a:r>
            <a:r>
              <a:rPr lang="en-US" dirty="0"/>
              <a:t>operand is in </a:t>
            </a:r>
            <a:r>
              <a:rPr lang="en-US" dirty="0" smtClean="0"/>
              <a:t>memory)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6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Overview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Introduction</a:t>
            </a:r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Instruction formats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Introduction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Design Decisions for Instruction </a:t>
            </a:r>
            <a:r>
              <a:rPr lang="en-US" dirty="0" smtClean="0">
                <a:solidFill>
                  <a:srgbClr val="FF0000"/>
                </a:solidFill>
              </a:rPr>
              <a:t>Sets</a:t>
            </a:r>
          </a:p>
          <a:p>
            <a:pPr lvl="1"/>
            <a:r>
              <a:rPr lang="en-US" dirty="0"/>
              <a:t>Little VS Big </a:t>
            </a:r>
            <a:r>
              <a:rPr lang="en-US" dirty="0" smtClean="0"/>
              <a:t>Endian</a:t>
            </a:r>
          </a:p>
          <a:p>
            <a:pPr lvl="1"/>
            <a:r>
              <a:rPr lang="en-US" dirty="0"/>
              <a:t>Internal Storage in the </a:t>
            </a:r>
            <a:r>
              <a:rPr lang="en-US" dirty="0" smtClean="0"/>
              <a:t>CPU</a:t>
            </a:r>
          </a:p>
          <a:p>
            <a:pPr lvl="1"/>
            <a:r>
              <a:rPr lang="en-US" dirty="0"/>
              <a:t>Number of operands and Instruction </a:t>
            </a:r>
            <a:r>
              <a:rPr lang="en-US" dirty="0" smtClean="0"/>
              <a:t>Length</a:t>
            </a:r>
          </a:p>
        </p:txBody>
      </p:sp>
    </p:spTree>
    <p:extLst>
      <p:ext uri="{BB962C8B-B14F-4D97-AF65-F5344CB8AC3E}">
        <p14:creationId xmlns:p14="http://schemas.microsoft.com/office/powerpoint/2010/main" val="44452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Storage in the CPU: Stacks VS Registers </a:t>
            </a:r>
            <a:r>
              <a:rPr lang="en-US" dirty="0" smtClean="0"/>
              <a:t>(4/5)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Instruction formats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General purpose register architectures (GPR)</a:t>
            </a:r>
          </a:p>
          <a:p>
            <a:pPr lvl="1"/>
            <a:r>
              <a:rPr lang="en-US" dirty="0" smtClean="0"/>
              <a:t>General purpose registers </a:t>
            </a:r>
            <a:r>
              <a:rPr lang="en-US" dirty="0"/>
              <a:t>can be used instead of </a:t>
            </a:r>
            <a:r>
              <a:rPr lang="en-US" dirty="0" smtClean="0"/>
              <a:t>memory</a:t>
            </a:r>
          </a:p>
          <a:p>
            <a:pPr lvl="1"/>
            <a:r>
              <a:rPr lang="en-US" b="1" dirty="0" smtClean="0"/>
              <a:t>Advantages</a:t>
            </a:r>
            <a:endParaRPr lang="en-US" dirty="0" smtClean="0"/>
          </a:p>
          <a:p>
            <a:pPr lvl="2"/>
            <a:r>
              <a:rPr lang="en-US" dirty="0" smtClean="0"/>
              <a:t>Registers are faster than memory</a:t>
            </a:r>
          </a:p>
          <a:p>
            <a:pPr lvl="2"/>
            <a:r>
              <a:rPr lang="en-US" dirty="0" smtClean="0"/>
              <a:t>Easy for compilers to deal with</a:t>
            </a:r>
          </a:p>
          <a:p>
            <a:pPr lvl="2"/>
            <a:r>
              <a:rPr lang="en-US" dirty="0" smtClean="0"/>
              <a:t>Can be used very effectively and efficiently</a:t>
            </a:r>
          </a:p>
          <a:p>
            <a:pPr lvl="1"/>
            <a:r>
              <a:rPr lang="en-US" b="1" dirty="0" smtClean="0"/>
              <a:t>Disadvantages</a:t>
            </a:r>
          </a:p>
          <a:p>
            <a:pPr lvl="2"/>
            <a:r>
              <a:rPr lang="en-US" dirty="0" smtClean="0"/>
              <a:t>Long Instructions, long fetch and decode times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54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Storage in the CPU: Stacks VS Registers </a:t>
            </a:r>
            <a:r>
              <a:rPr lang="en-US" dirty="0" smtClean="0"/>
              <a:t>(5/5)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Instruction </a:t>
            </a:r>
            <a:r>
              <a:rPr lang="en-US" dirty="0" smtClean="0"/>
              <a:t>formats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General purpose register </a:t>
            </a:r>
            <a:r>
              <a:rPr lang="en-US" b="1" dirty="0" smtClean="0"/>
              <a:t>architectures (GPR)</a:t>
            </a:r>
            <a:endParaRPr lang="en-US" b="1" dirty="0"/>
          </a:p>
          <a:p>
            <a:pPr lvl="1"/>
            <a:r>
              <a:rPr lang="en-US" dirty="0" smtClean="0"/>
              <a:t>GPR are the </a:t>
            </a:r>
            <a:r>
              <a:rPr lang="en-US" dirty="0"/>
              <a:t>most widely accepted </a:t>
            </a:r>
            <a:r>
              <a:rPr lang="en-US" dirty="0" smtClean="0"/>
              <a:t>models for </a:t>
            </a:r>
            <a:r>
              <a:rPr lang="en-US" dirty="0"/>
              <a:t>machine architectures </a:t>
            </a:r>
            <a:r>
              <a:rPr lang="en-US" dirty="0" smtClean="0"/>
              <a:t>today</a:t>
            </a:r>
          </a:p>
          <a:p>
            <a:pPr lvl="1"/>
            <a:r>
              <a:rPr lang="en-US" dirty="0" smtClean="0"/>
              <a:t>There are three types of GPR</a:t>
            </a:r>
          </a:p>
          <a:p>
            <a:pPr lvl="2"/>
            <a:r>
              <a:rPr lang="en-US" b="1" i="1" dirty="0"/>
              <a:t>Memory-memory </a:t>
            </a:r>
            <a:r>
              <a:rPr lang="en-US" b="1" dirty="0" smtClean="0"/>
              <a:t>architectures: </a:t>
            </a:r>
            <a:r>
              <a:rPr lang="en-US" dirty="0" smtClean="0"/>
              <a:t>may have </a:t>
            </a:r>
            <a:r>
              <a:rPr lang="en-US" dirty="0"/>
              <a:t>two or three operands in memory, allowing an instruction to perform </a:t>
            </a:r>
            <a:r>
              <a:rPr lang="en-US" dirty="0" smtClean="0"/>
              <a:t>an operation </a:t>
            </a:r>
            <a:r>
              <a:rPr lang="en-US" dirty="0"/>
              <a:t>without requiring any operand to be in a </a:t>
            </a:r>
            <a:r>
              <a:rPr lang="en-US" dirty="0" smtClean="0"/>
              <a:t>register.</a:t>
            </a:r>
          </a:p>
          <a:p>
            <a:pPr lvl="2"/>
            <a:r>
              <a:rPr lang="en-US" b="1" i="1" dirty="0" smtClean="0"/>
              <a:t>Register-memory</a:t>
            </a:r>
            <a:r>
              <a:rPr lang="en-US" b="1" i="1" dirty="0"/>
              <a:t> </a:t>
            </a:r>
            <a:r>
              <a:rPr lang="en-US" b="1" dirty="0" smtClean="0"/>
              <a:t>architectures: </a:t>
            </a:r>
            <a:r>
              <a:rPr lang="en-US" dirty="0"/>
              <a:t>require a mix, where at least one operand is in a register and one </a:t>
            </a:r>
            <a:r>
              <a:rPr lang="en-US" dirty="0" smtClean="0"/>
              <a:t>is in memory.</a:t>
            </a:r>
          </a:p>
          <a:p>
            <a:pPr lvl="2"/>
            <a:r>
              <a:rPr lang="en-US" b="1" i="1" dirty="0" smtClean="0"/>
              <a:t>Load-store </a:t>
            </a:r>
            <a:r>
              <a:rPr lang="en-US" b="1" dirty="0" smtClean="0"/>
              <a:t>architectures: </a:t>
            </a:r>
            <a:r>
              <a:rPr lang="en-US" dirty="0"/>
              <a:t>require data to be moved into </a:t>
            </a:r>
            <a:r>
              <a:rPr lang="en-US" dirty="0" smtClean="0"/>
              <a:t>registers before </a:t>
            </a:r>
            <a:r>
              <a:rPr lang="en-US" dirty="0"/>
              <a:t>any operations on that data are </a:t>
            </a:r>
            <a:r>
              <a:rPr lang="en-US" dirty="0" smtClean="0"/>
              <a:t>performed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393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Overview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Introduction</a:t>
            </a:r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Instruction formats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Design Decisions for Instruction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Sets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Little VS Big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Endian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Internal Storage in the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CPU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Number of operands and Instruction </a:t>
            </a:r>
            <a:r>
              <a:rPr lang="en-US" dirty="0" smtClean="0">
                <a:solidFill>
                  <a:srgbClr val="FF0000"/>
                </a:solidFill>
              </a:rPr>
              <a:t>Length</a:t>
            </a:r>
          </a:p>
        </p:txBody>
      </p:sp>
    </p:spTree>
    <p:extLst>
      <p:ext uri="{BB962C8B-B14F-4D97-AF65-F5344CB8AC3E}">
        <p14:creationId xmlns:p14="http://schemas.microsoft.com/office/powerpoint/2010/main" val="345244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operands and Instruction Length (1/6)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Instruction formats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 current architectures, instructions </a:t>
            </a:r>
            <a:r>
              <a:rPr lang="en-US" dirty="0"/>
              <a:t>can be formatted in two </a:t>
            </a:r>
            <a:r>
              <a:rPr lang="en-US" dirty="0" smtClean="0"/>
              <a:t>ways:</a:t>
            </a:r>
          </a:p>
          <a:p>
            <a:pPr lvl="1"/>
            <a:r>
              <a:rPr lang="en-US" b="1" dirty="0" smtClean="0"/>
              <a:t>Fixed length: </a:t>
            </a:r>
            <a:r>
              <a:rPr lang="en-US" dirty="0"/>
              <a:t>Wastes space but is </a:t>
            </a:r>
            <a:r>
              <a:rPr lang="en-US" dirty="0" smtClean="0"/>
              <a:t>relatively fast.</a:t>
            </a:r>
          </a:p>
          <a:p>
            <a:pPr lvl="1"/>
            <a:r>
              <a:rPr lang="en-US" b="1" dirty="0"/>
              <a:t>Variable </a:t>
            </a:r>
            <a:r>
              <a:rPr lang="en-US" b="1" dirty="0" smtClean="0"/>
              <a:t>length: </a:t>
            </a:r>
            <a:r>
              <a:rPr lang="en-US" dirty="0" smtClean="0"/>
              <a:t>Complex </a:t>
            </a:r>
            <a:r>
              <a:rPr lang="en-US" dirty="0"/>
              <a:t>to decode but saves storage </a:t>
            </a:r>
            <a:r>
              <a:rPr lang="en-US" dirty="0" smtClean="0"/>
              <a:t>space.</a:t>
            </a:r>
          </a:p>
          <a:p>
            <a:r>
              <a:rPr lang="en-US" dirty="0" smtClean="0"/>
              <a:t>In this course, we will be interested in Fixed length instructions.</a:t>
            </a:r>
          </a:p>
          <a:p>
            <a:r>
              <a:rPr lang="en-US" dirty="0" smtClean="0"/>
              <a:t>In such instructions, we define </a:t>
            </a:r>
            <a:r>
              <a:rPr lang="en-US" b="1" dirty="0" smtClean="0"/>
              <a:t>the maximum number of operands</a:t>
            </a:r>
            <a:r>
              <a:rPr lang="en-US" dirty="0" smtClean="0"/>
              <a:t> (this number has a direct impact on the length of the instruction itself)</a:t>
            </a:r>
          </a:p>
        </p:txBody>
      </p:sp>
    </p:spTree>
    <p:extLst>
      <p:ext uri="{BB962C8B-B14F-4D97-AF65-F5344CB8AC3E}">
        <p14:creationId xmlns:p14="http://schemas.microsoft.com/office/powerpoint/2010/main" val="288929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operands and Instruction Length </a:t>
            </a:r>
            <a:r>
              <a:rPr lang="en-US" dirty="0" smtClean="0"/>
              <a:t>(2/6)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Instruction formats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Example:</a:t>
            </a:r>
          </a:p>
          <a:p>
            <a:pPr lvl="1"/>
            <a:r>
              <a:rPr lang="en-US" dirty="0" smtClean="0"/>
              <a:t>MARIE uses a fixed-length instruction with a 4-bit </a:t>
            </a:r>
            <a:r>
              <a:rPr lang="en-US" dirty="0" err="1" smtClean="0"/>
              <a:t>opcode</a:t>
            </a:r>
            <a:r>
              <a:rPr lang="en-US" dirty="0" smtClean="0"/>
              <a:t> and 12-bit operand.</a:t>
            </a:r>
          </a:p>
          <a:p>
            <a:pPr lvl="1"/>
            <a:r>
              <a:rPr lang="en-US" dirty="0" smtClean="0"/>
              <a:t>In MARIE the maximum number of operands is one. Though,  some instructions for MARIE have no operand (for instance: halt).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835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operands and Instruction Length </a:t>
            </a:r>
            <a:r>
              <a:rPr lang="en-US" dirty="0" smtClean="0"/>
              <a:t>(3/6)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Instruction </a:t>
            </a:r>
            <a:r>
              <a:rPr lang="en-US" dirty="0" smtClean="0"/>
              <a:t>formats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most common instruction formats include zero, one, two, or three </a:t>
            </a:r>
            <a:r>
              <a:rPr lang="en-US" dirty="0" smtClean="0"/>
              <a:t>operands:</a:t>
            </a:r>
          </a:p>
          <a:p>
            <a:pPr lvl="1"/>
            <a:r>
              <a:rPr lang="en-US" b="1" dirty="0" smtClean="0"/>
              <a:t>Zero operand</a:t>
            </a:r>
          </a:p>
          <a:p>
            <a:pPr lvl="2"/>
            <a:r>
              <a:rPr lang="en-US" dirty="0" smtClean="0"/>
              <a:t>OPCODE </a:t>
            </a:r>
            <a:r>
              <a:rPr lang="en-US" dirty="0"/>
              <a:t>only </a:t>
            </a:r>
            <a:endParaRPr lang="en-US" dirty="0" smtClean="0"/>
          </a:p>
          <a:p>
            <a:pPr lvl="1"/>
            <a:r>
              <a:rPr lang="en-US" b="1" dirty="0" smtClean="0"/>
              <a:t>One operand </a:t>
            </a:r>
            <a:r>
              <a:rPr lang="en-US" dirty="0" smtClean="0"/>
              <a:t>(usually </a:t>
            </a:r>
            <a:r>
              <a:rPr lang="en-US" dirty="0"/>
              <a:t>a memory </a:t>
            </a:r>
            <a:r>
              <a:rPr lang="en-US" dirty="0" smtClean="0"/>
              <a:t>address)</a:t>
            </a:r>
          </a:p>
          <a:p>
            <a:pPr lvl="2"/>
            <a:r>
              <a:rPr lang="en-US" dirty="0" smtClean="0"/>
              <a:t>OPCODE </a:t>
            </a:r>
            <a:r>
              <a:rPr lang="en-US" dirty="0"/>
              <a:t>+ 1 </a:t>
            </a:r>
            <a:r>
              <a:rPr lang="en-US" dirty="0" smtClean="0"/>
              <a:t>Address</a:t>
            </a:r>
            <a:endParaRPr lang="en-US" dirty="0"/>
          </a:p>
          <a:p>
            <a:pPr lvl="1"/>
            <a:r>
              <a:rPr lang="en-US" b="1" dirty="0" smtClean="0"/>
              <a:t>Two operands </a:t>
            </a:r>
            <a:r>
              <a:rPr lang="en-US" dirty="0" smtClean="0"/>
              <a:t>(usually </a:t>
            </a:r>
            <a:r>
              <a:rPr lang="en-US" dirty="0"/>
              <a:t>registers, or one register and one memory </a:t>
            </a:r>
            <a:r>
              <a:rPr lang="en-US" dirty="0" smtClean="0"/>
              <a:t>address)</a:t>
            </a:r>
          </a:p>
          <a:p>
            <a:pPr lvl="2"/>
            <a:r>
              <a:rPr lang="en-US" dirty="0" smtClean="0"/>
              <a:t>OPCODE </a:t>
            </a:r>
            <a:r>
              <a:rPr lang="en-US" dirty="0"/>
              <a:t>+ 2 </a:t>
            </a:r>
            <a:r>
              <a:rPr lang="en-US" dirty="0" smtClean="0"/>
              <a:t>Addresses</a:t>
            </a:r>
          </a:p>
          <a:p>
            <a:pPr lvl="1"/>
            <a:r>
              <a:rPr lang="en-US" b="1" dirty="0" smtClean="0"/>
              <a:t>Three operands </a:t>
            </a:r>
            <a:r>
              <a:rPr lang="en-US" dirty="0"/>
              <a:t>(usually registers, or combinations of registers and memory)</a:t>
            </a:r>
          </a:p>
          <a:p>
            <a:pPr lvl="2"/>
            <a:r>
              <a:rPr lang="en-US" dirty="0" smtClean="0"/>
              <a:t>OPCODE </a:t>
            </a:r>
            <a:r>
              <a:rPr lang="en-US" dirty="0"/>
              <a:t>+ 3 </a:t>
            </a:r>
            <a:r>
              <a:rPr lang="en-US" dirty="0" smtClean="0"/>
              <a:t>Addresses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64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operands and Instruction Length </a:t>
            </a:r>
            <a:r>
              <a:rPr lang="en-US" dirty="0" smtClean="0"/>
              <a:t>(4/6)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Instruction formats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143000"/>
            <a:ext cx="8153400" cy="5181600"/>
          </a:xfrm>
        </p:spPr>
        <p:txBody>
          <a:bodyPr>
            <a:normAutofit/>
          </a:bodyPr>
          <a:lstStyle/>
          <a:p>
            <a:r>
              <a:rPr lang="en-US" dirty="0"/>
              <a:t>Machine instructions that have no operands </a:t>
            </a:r>
            <a:r>
              <a:rPr lang="en-US" u="sng" dirty="0"/>
              <a:t>must</a:t>
            </a:r>
            <a:r>
              <a:rPr lang="en-US" dirty="0"/>
              <a:t> use a </a:t>
            </a:r>
            <a:r>
              <a:rPr lang="en-US" dirty="0" smtClean="0"/>
              <a:t>stack</a:t>
            </a:r>
          </a:p>
          <a:p>
            <a:r>
              <a:rPr lang="en-US" dirty="0"/>
              <a:t>In architectures based on stacks, most instructions consist of </a:t>
            </a:r>
            <a:r>
              <a:rPr lang="en-US" dirty="0" err="1"/>
              <a:t>opcodes</a:t>
            </a:r>
            <a:r>
              <a:rPr lang="en-US" dirty="0"/>
              <a:t> only; </a:t>
            </a:r>
            <a:r>
              <a:rPr lang="en-US" b="1" dirty="0" smtClean="0"/>
              <a:t>however,</a:t>
            </a:r>
            <a:r>
              <a:rPr lang="en-US" dirty="0" smtClean="0"/>
              <a:t> there </a:t>
            </a:r>
            <a:r>
              <a:rPr lang="en-US" dirty="0"/>
              <a:t>are special </a:t>
            </a:r>
            <a:r>
              <a:rPr lang="en-US" dirty="0" smtClean="0"/>
              <a:t>instructions </a:t>
            </a:r>
            <a:r>
              <a:rPr lang="en-US" dirty="0"/>
              <a:t>that have just one </a:t>
            </a:r>
            <a:r>
              <a:rPr lang="en-US" dirty="0" smtClean="0"/>
              <a:t>operand:</a:t>
            </a:r>
          </a:p>
          <a:p>
            <a:pPr lvl="1"/>
            <a:r>
              <a:rPr lang="en-US" b="1" dirty="0" smtClean="0"/>
              <a:t>Push </a:t>
            </a:r>
            <a:r>
              <a:rPr lang="en-US" b="1" dirty="0"/>
              <a:t>X </a:t>
            </a:r>
            <a:r>
              <a:rPr lang="en-US" dirty="0"/>
              <a:t>places the </a:t>
            </a:r>
            <a:r>
              <a:rPr lang="en-US" dirty="0" smtClean="0"/>
              <a:t>data value </a:t>
            </a:r>
            <a:r>
              <a:rPr lang="en-US" dirty="0"/>
              <a:t>found at memory location </a:t>
            </a:r>
            <a:r>
              <a:rPr lang="en-US" i="1" dirty="0"/>
              <a:t>X </a:t>
            </a:r>
            <a:r>
              <a:rPr lang="en-US" dirty="0"/>
              <a:t>onto the </a:t>
            </a:r>
            <a:r>
              <a:rPr lang="en-US" dirty="0" smtClean="0"/>
              <a:t>stack</a:t>
            </a:r>
          </a:p>
          <a:p>
            <a:pPr lvl="1"/>
            <a:r>
              <a:rPr lang="en-US" b="1" dirty="0"/>
              <a:t> </a:t>
            </a:r>
            <a:r>
              <a:rPr lang="en-US" b="1" dirty="0" smtClean="0"/>
              <a:t>Pop </a:t>
            </a:r>
            <a:r>
              <a:rPr lang="en-US" b="1" dirty="0"/>
              <a:t>X </a:t>
            </a:r>
            <a:r>
              <a:rPr lang="en-US" dirty="0"/>
              <a:t>removes the top element </a:t>
            </a:r>
            <a:r>
              <a:rPr lang="en-US" dirty="0" smtClean="0"/>
              <a:t>in the </a:t>
            </a:r>
            <a:r>
              <a:rPr lang="en-US" dirty="0"/>
              <a:t>stack and stores it at location </a:t>
            </a:r>
            <a:r>
              <a:rPr lang="en-US" i="1" dirty="0"/>
              <a:t>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892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operands and Instruction Length </a:t>
            </a:r>
            <a:r>
              <a:rPr lang="en-US" dirty="0" smtClean="0"/>
              <a:t>(5/6)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Instruction formats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Example: </a:t>
            </a:r>
            <a:r>
              <a:rPr lang="en-US" dirty="0"/>
              <a:t>Suppose we wish to evaluate the </a:t>
            </a:r>
            <a:r>
              <a:rPr lang="en-US" dirty="0" smtClean="0"/>
              <a:t>following expression: </a:t>
            </a:r>
            <a:r>
              <a:rPr lang="pl-PL" dirty="0" smtClean="0"/>
              <a:t>Z </a:t>
            </a:r>
            <a:r>
              <a:rPr lang="pl-PL" dirty="0"/>
              <a:t>= (</a:t>
            </a:r>
            <a:r>
              <a:rPr lang="pl-PL" dirty="0" smtClean="0"/>
              <a:t>X</a:t>
            </a:r>
            <a:r>
              <a:rPr lang="en-US" dirty="0" smtClean="0"/>
              <a:t> x </a:t>
            </a:r>
            <a:r>
              <a:rPr lang="pl-PL" dirty="0" smtClean="0"/>
              <a:t>Y</a:t>
            </a:r>
            <a:r>
              <a:rPr lang="pl-PL" dirty="0"/>
              <a:t>) + (</a:t>
            </a:r>
            <a:r>
              <a:rPr lang="pl-PL" dirty="0" smtClean="0"/>
              <a:t>W</a:t>
            </a:r>
            <a:r>
              <a:rPr lang="en-US" dirty="0" smtClean="0"/>
              <a:t> x</a:t>
            </a:r>
            <a:r>
              <a:rPr lang="pl-PL" dirty="0" smtClean="0"/>
              <a:t> </a:t>
            </a:r>
            <a:r>
              <a:rPr lang="pl-PL" dirty="0"/>
              <a:t>U</a:t>
            </a:r>
            <a:r>
              <a:rPr lang="pl-PL" dirty="0" smtClean="0"/>
              <a:t>)</a:t>
            </a:r>
            <a:endParaRPr lang="en-US" dirty="0" smtClean="0"/>
          </a:p>
          <a:p>
            <a:r>
              <a:rPr lang="en-US" dirty="0" smtClean="0"/>
              <a:t>The assembly code would be: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092917"/>
              </p:ext>
            </p:extLst>
          </p:nvPr>
        </p:nvGraphicFramePr>
        <p:xfrm>
          <a:off x="1066800" y="3362960"/>
          <a:ext cx="77724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</a:t>
                      </a:r>
                      <a:r>
                        <a:rPr lang="en-US" baseline="0" dirty="0" smtClean="0"/>
                        <a:t> a </a:t>
                      </a:r>
                      <a:r>
                        <a:rPr lang="en-US" dirty="0" smtClean="0"/>
                        <a:t>Three operand ISA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 a Two operand ISA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 a one operand ISA (such as MARIE!)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Mult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R1, X, Y</a:t>
                      </a:r>
                    </a:p>
                    <a:p>
                      <a:r>
                        <a:rPr lang="en-US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Mult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R2, W, U</a:t>
                      </a:r>
                    </a:p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 Z, R2, R1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Load R1, X</a:t>
                      </a:r>
                    </a:p>
                    <a:p>
                      <a:r>
                        <a:rPr lang="en-US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Mult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R1, Y</a:t>
                      </a:r>
                    </a:p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Load R2, W</a:t>
                      </a:r>
                    </a:p>
                    <a:p>
                      <a:r>
                        <a:rPr lang="en-US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Mult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R2, U</a:t>
                      </a:r>
                    </a:p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 R1, R2</a:t>
                      </a:r>
                    </a:p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Store Z, R1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Load </a:t>
                      </a:r>
                      <a:r>
                        <a:rPr lang="en-US" sz="18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  <a:p>
                      <a:r>
                        <a:rPr lang="en-US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Mult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Store Temp</a:t>
                      </a:r>
                    </a:p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Load </a:t>
                      </a:r>
                      <a:r>
                        <a:rPr lang="en-US" sz="18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</a:p>
                    <a:p>
                      <a:r>
                        <a:rPr lang="en-US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Mult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</a:p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 Temp</a:t>
                      </a:r>
                    </a:p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Store </a:t>
                      </a:r>
                      <a:r>
                        <a:rPr lang="en-US" sz="18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71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operands and Instruction Length </a:t>
            </a:r>
            <a:r>
              <a:rPr lang="en-US" dirty="0" smtClean="0"/>
              <a:t>(6/6)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Instruction formats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066800"/>
            <a:ext cx="8153400" cy="4525963"/>
          </a:xfrm>
        </p:spPr>
        <p:txBody>
          <a:bodyPr>
            <a:normAutofit/>
          </a:bodyPr>
          <a:lstStyle/>
          <a:p>
            <a:r>
              <a:rPr lang="en-US" b="1" dirty="0"/>
              <a:t>Example: </a:t>
            </a:r>
            <a:r>
              <a:rPr lang="en-US" dirty="0"/>
              <a:t>Suppose we wish to evaluate the </a:t>
            </a:r>
            <a:r>
              <a:rPr lang="en-US" dirty="0" smtClean="0"/>
              <a:t>following </a:t>
            </a:r>
            <a:r>
              <a:rPr lang="en-US" dirty="0"/>
              <a:t>expression: </a:t>
            </a:r>
            <a:r>
              <a:rPr lang="pl-PL" dirty="0"/>
              <a:t>Z = (X</a:t>
            </a:r>
            <a:r>
              <a:rPr lang="en-US" dirty="0"/>
              <a:t> x </a:t>
            </a:r>
            <a:r>
              <a:rPr lang="pl-PL" dirty="0"/>
              <a:t>Y) + (W</a:t>
            </a:r>
            <a:r>
              <a:rPr lang="en-US" dirty="0"/>
              <a:t> x</a:t>
            </a:r>
            <a:r>
              <a:rPr lang="pl-PL" dirty="0"/>
              <a:t> U</a:t>
            </a:r>
            <a:r>
              <a:rPr lang="pl-PL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In a stack architecture the </a:t>
            </a:r>
            <a:r>
              <a:rPr lang="en-US" dirty="0"/>
              <a:t>assembly code would be :</a:t>
            </a:r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617383"/>
              </p:ext>
            </p:extLst>
          </p:nvPr>
        </p:nvGraphicFramePr>
        <p:xfrm>
          <a:off x="914400" y="3439160"/>
          <a:ext cx="297180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For</a:t>
                      </a:r>
                      <a:r>
                        <a:rPr lang="en-US" baseline="0" dirty="0" smtClean="0"/>
                        <a:t> a </a:t>
                      </a:r>
                      <a:r>
                        <a:rPr lang="en-US" dirty="0" smtClean="0"/>
                        <a:t>zero operand ISA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800100" lvl="2" indent="0">
                        <a:buNone/>
                      </a:pPr>
                      <a:r>
                        <a:rPr lang="en-US" dirty="0" smtClean="0"/>
                        <a:t>Push X</a:t>
                      </a:r>
                    </a:p>
                    <a:p>
                      <a:pPr marL="800100" lvl="2" indent="0">
                        <a:buNone/>
                      </a:pPr>
                      <a:r>
                        <a:rPr lang="en-US" dirty="0" smtClean="0"/>
                        <a:t>Push Y</a:t>
                      </a:r>
                    </a:p>
                    <a:p>
                      <a:pPr marL="800100" lvl="2" indent="0">
                        <a:buNone/>
                      </a:pPr>
                      <a:r>
                        <a:rPr lang="en-US" dirty="0" err="1" smtClean="0"/>
                        <a:t>Mult</a:t>
                      </a:r>
                      <a:endParaRPr lang="en-US" dirty="0" smtClean="0"/>
                    </a:p>
                    <a:p>
                      <a:pPr marL="800100" lvl="2" indent="0">
                        <a:buNone/>
                      </a:pPr>
                      <a:r>
                        <a:rPr lang="en-US" dirty="0" smtClean="0"/>
                        <a:t>Push W</a:t>
                      </a:r>
                    </a:p>
                    <a:p>
                      <a:pPr marL="800100" lvl="2" indent="0">
                        <a:buNone/>
                      </a:pPr>
                      <a:r>
                        <a:rPr lang="en-US" dirty="0" smtClean="0"/>
                        <a:t>Push U</a:t>
                      </a:r>
                    </a:p>
                    <a:p>
                      <a:pPr marL="800100" lvl="2" indent="0">
                        <a:buNone/>
                      </a:pPr>
                      <a:r>
                        <a:rPr lang="en-US" dirty="0" err="1" smtClean="0"/>
                        <a:t>Mult</a:t>
                      </a:r>
                      <a:endParaRPr lang="en-US" dirty="0" smtClean="0"/>
                    </a:p>
                    <a:p>
                      <a:pPr marL="800100" lvl="2" indent="0">
                        <a:buNone/>
                      </a:pPr>
                      <a:r>
                        <a:rPr lang="en-US" dirty="0" smtClean="0"/>
                        <a:t>Add</a:t>
                      </a:r>
                    </a:p>
                    <a:p>
                      <a:pPr marL="800100" lvl="2" indent="0">
                        <a:buNone/>
                      </a:pPr>
                      <a:r>
                        <a:rPr lang="en-US" dirty="0" smtClean="0"/>
                        <a:t>Store Z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968638"/>
              </p:ext>
            </p:extLst>
          </p:nvPr>
        </p:nvGraphicFramePr>
        <p:xfrm>
          <a:off x="4343400" y="2980345"/>
          <a:ext cx="17526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V="1">
            <a:off x="2514600" y="3172691"/>
            <a:ext cx="1614055" cy="76176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898342"/>
              </p:ext>
            </p:extLst>
          </p:nvPr>
        </p:nvGraphicFramePr>
        <p:xfrm>
          <a:off x="7010400" y="2819400"/>
          <a:ext cx="17526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6248400" y="3165765"/>
            <a:ext cx="6096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098445"/>
              </p:ext>
            </p:extLst>
          </p:nvPr>
        </p:nvGraphicFramePr>
        <p:xfrm>
          <a:off x="7010400" y="4201160"/>
          <a:ext cx="17526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x</a:t>
                      </a:r>
                      <a:r>
                        <a:rPr lang="en-US" baseline="0" dirty="0" smtClean="0"/>
                        <a:t> 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096000" y="28194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Push Y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924800" y="36576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rgbClr val="FF0000"/>
                </a:solidFill>
              </a:rPr>
              <a:t>Mult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7924800" y="3646767"/>
            <a:ext cx="0" cy="457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924800" y="45720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Push W;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Push U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7924800" y="4648200"/>
            <a:ext cx="0" cy="457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846556"/>
              </p:ext>
            </p:extLst>
          </p:nvPr>
        </p:nvGraphicFramePr>
        <p:xfrm>
          <a:off x="7010400" y="5257800"/>
          <a:ext cx="17526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r>
                        <a:rPr lang="en-US" baseline="0" dirty="0" smtClean="0"/>
                        <a:t> x U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8" name="Straight Arrow Connector 27"/>
          <p:cNvCxnSpPr/>
          <p:nvPr/>
        </p:nvCxnSpPr>
        <p:spPr>
          <a:xfrm>
            <a:off x="6262255" y="5908965"/>
            <a:ext cx="609600" cy="0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248400" y="55626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rgbClr val="FF0000"/>
                </a:solidFill>
              </a:rPr>
              <a:t>Mult</a:t>
            </a:r>
            <a:endParaRPr lang="en-US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91453"/>
              </p:ext>
            </p:extLst>
          </p:nvPr>
        </p:nvGraphicFramePr>
        <p:xfrm>
          <a:off x="4378036" y="5582920"/>
          <a:ext cx="17526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 x 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x</a:t>
                      </a:r>
                      <a:r>
                        <a:rPr lang="en-US" baseline="0" dirty="0" smtClean="0"/>
                        <a:t> 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5181600" y="51054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Add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5181600" y="5029200"/>
            <a:ext cx="0" cy="457200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119340"/>
              </p:ext>
            </p:extLst>
          </p:nvPr>
        </p:nvGraphicFramePr>
        <p:xfrm>
          <a:off x="4253345" y="4592782"/>
          <a:ext cx="17526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</a:t>
                      </a:r>
                      <a:r>
                        <a:rPr lang="en-US" dirty="0" err="1" smtClean="0"/>
                        <a:t>x</a:t>
                      </a:r>
                      <a:r>
                        <a:rPr lang="en-US" dirty="0" smtClean="0"/>
                        <a:t> Y</a:t>
                      </a:r>
                      <a:r>
                        <a:rPr lang="en-US" baseline="0" dirty="0" smtClean="0"/>
                        <a:t> + W x U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51861" y="2667000"/>
            <a:ext cx="749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Stack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918861" y="2514600"/>
            <a:ext cx="749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Stack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934200" y="3867090"/>
            <a:ext cx="749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Stack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114800" y="4267200"/>
            <a:ext cx="749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Stack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279571" y="5280255"/>
            <a:ext cx="749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Stack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946571" y="4947745"/>
            <a:ext cx="749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Stack</a:t>
            </a:r>
          </a:p>
        </p:txBody>
      </p:sp>
    </p:spTree>
    <p:extLst>
      <p:ext uri="{BB962C8B-B14F-4D97-AF65-F5344CB8AC3E}">
        <p14:creationId xmlns:p14="http://schemas.microsoft.com/office/powerpoint/2010/main" val="175758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Introduction (1/1)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</a:t>
            </a:r>
            <a:r>
              <a:rPr lang="en-US" dirty="0"/>
              <a:t>look at different instruction formats, operand types, and memory access methods.</a:t>
            </a:r>
          </a:p>
          <a:p>
            <a:r>
              <a:rPr lang="en-US" dirty="0"/>
              <a:t>We will see the interrelation between machine organization and instruction formats.</a:t>
            </a:r>
          </a:p>
          <a:p>
            <a:r>
              <a:rPr lang="en-US" dirty="0"/>
              <a:t>This leads to a deeper understanding of computer </a:t>
            </a:r>
            <a:r>
              <a:rPr lang="en-US" dirty="0" smtClean="0"/>
              <a:t>architecture and organization </a:t>
            </a:r>
            <a:r>
              <a:rPr lang="en-US" dirty="0"/>
              <a:t>in general.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779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Instruction </a:t>
            </a:r>
            <a:r>
              <a:rPr lang="en-US" dirty="0" smtClean="0"/>
              <a:t>formats – Introduction (1/2)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Instruction formats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Chapter </a:t>
            </a:r>
            <a:r>
              <a:rPr lang="en-US" dirty="0"/>
              <a:t>(</a:t>
            </a:r>
            <a:r>
              <a:rPr lang="en-US" dirty="0" smtClean="0"/>
              <a:t>MARIE) </a:t>
            </a:r>
            <a:r>
              <a:rPr lang="en-US" dirty="0" smtClean="0"/>
              <a:t>we saw that MARIE have </a:t>
            </a:r>
            <a:r>
              <a:rPr lang="en-US" dirty="0"/>
              <a:t>an instruction length of 16 bits and could </a:t>
            </a:r>
            <a:r>
              <a:rPr lang="en-US" dirty="0" smtClean="0"/>
              <a:t>have, at </a:t>
            </a:r>
            <a:r>
              <a:rPr lang="en-US" dirty="0"/>
              <a:t>most, 1 </a:t>
            </a:r>
            <a:r>
              <a:rPr lang="en-US" dirty="0" smtClean="0"/>
              <a:t>operand</a:t>
            </a:r>
          </a:p>
          <a:p>
            <a:r>
              <a:rPr lang="en-US" dirty="0" smtClean="0"/>
              <a:t>In </a:t>
            </a:r>
            <a:r>
              <a:rPr lang="en-US" dirty="0"/>
              <a:t>a</a:t>
            </a:r>
            <a:r>
              <a:rPr lang="en-US" dirty="0" smtClean="0"/>
              <a:t>nother architecture, those could be different</a:t>
            </a:r>
          </a:p>
          <a:p>
            <a:r>
              <a:rPr lang="en-US" dirty="0" smtClean="0"/>
              <a:t>So, computer architectures generally differs by their </a:t>
            </a:r>
            <a:r>
              <a:rPr lang="en-US" b="1" dirty="0" smtClean="0"/>
              <a:t>Instructions Set format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 Instruction Set can be described by its features.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47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 formats – Introduction </a:t>
            </a:r>
            <a:r>
              <a:rPr lang="en-US" dirty="0" smtClean="0"/>
              <a:t>(2/2)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Instruction formats</a:t>
            </a:r>
          </a:p>
          <a:p>
            <a:endParaRPr lang="en-US" dirty="0"/>
          </a:p>
        </p:txBody>
      </p:sp>
      <p:sp>
        <p:nvSpPr>
          <p:cNvPr id="7" name="Rectangle 1027"/>
          <p:cNvSpPr>
            <a:spLocks noGrp="1" noChangeArrowheads="1"/>
          </p:cNvSpPr>
          <p:nvPr>
            <p:ph idx="1"/>
          </p:nvPr>
        </p:nvSpPr>
        <p:spPr>
          <a:xfrm>
            <a:off x="914400" y="1066800"/>
            <a:ext cx="8153400" cy="518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>
            <a:normAutofit fontScale="92500" lnSpcReduction="20000"/>
          </a:bodyPr>
          <a:lstStyle/>
          <a:p>
            <a:pPr>
              <a:spcBef>
                <a:spcPct val="10000"/>
              </a:spcBef>
              <a:spcAft>
                <a:spcPts val="600"/>
              </a:spcAft>
            </a:pPr>
            <a:r>
              <a:rPr lang="en-US" dirty="0"/>
              <a:t>The Instruction set’s features </a:t>
            </a:r>
            <a:r>
              <a:rPr lang="en-US" dirty="0" smtClean="0"/>
              <a:t>are:</a:t>
            </a:r>
            <a:endParaRPr lang="en-US" dirty="0"/>
          </a:p>
          <a:p>
            <a:pPr lvl="1">
              <a:spcBef>
                <a:spcPct val="10000"/>
              </a:spcBef>
              <a:spcAft>
                <a:spcPts val="300"/>
              </a:spcAft>
            </a:pPr>
            <a:r>
              <a:rPr lang="en-US" b="1" dirty="0"/>
              <a:t>Number of bits per </a:t>
            </a:r>
            <a:r>
              <a:rPr lang="en-US" b="1" dirty="0" smtClean="0"/>
              <a:t>instruction</a:t>
            </a:r>
            <a:r>
              <a:rPr lang="en-US" dirty="0" smtClean="0"/>
              <a:t>: 12, 32 and 64 are the most common</a:t>
            </a:r>
            <a:endParaRPr lang="en-US" dirty="0"/>
          </a:p>
          <a:p>
            <a:pPr lvl="1">
              <a:spcBef>
                <a:spcPct val="10000"/>
              </a:spcBef>
              <a:spcAft>
                <a:spcPts val="300"/>
              </a:spcAft>
            </a:pPr>
            <a:r>
              <a:rPr lang="en-US" b="1" dirty="0"/>
              <a:t>Type of </a:t>
            </a:r>
            <a:r>
              <a:rPr lang="en-US" b="1" dirty="0" smtClean="0"/>
              <a:t>the CPU </a:t>
            </a:r>
            <a:r>
              <a:rPr lang="en-US" b="1" dirty="0"/>
              <a:t>elementary memory</a:t>
            </a:r>
            <a:r>
              <a:rPr lang="en-US" dirty="0"/>
              <a:t>: Stack-based or </a:t>
            </a:r>
            <a:r>
              <a:rPr lang="en-US" dirty="0" smtClean="0"/>
              <a:t>register-based (this will affect the instruction format)</a:t>
            </a:r>
            <a:endParaRPr lang="en-US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b="1" dirty="0"/>
              <a:t>Number of </a:t>
            </a:r>
            <a:r>
              <a:rPr lang="en-US" b="1" dirty="0" smtClean="0"/>
              <a:t>operands </a:t>
            </a:r>
            <a:r>
              <a:rPr lang="en-US" b="1" dirty="0"/>
              <a:t>per instruction</a:t>
            </a:r>
            <a:r>
              <a:rPr lang="en-US" dirty="0"/>
              <a:t>: Zero, one, two, and three being the most </a:t>
            </a:r>
            <a:r>
              <a:rPr lang="en-US" dirty="0" smtClean="0"/>
              <a:t>common.</a:t>
            </a:r>
            <a:endParaRPr lang="en-US" dirty="0"/>
          </a:p>
          <a:p>
            <a:pPr lvl="1">
              <a:spcAft>
                <a:spcPts val="300"/>
              </a:spcAft>
            </a:pPr>
            <a:r>
              <a:rPr lang="en-US" b="1" dirty="0"/>
              <a:t>Operand location: </a:t>
            </a:r>
            <a:r>
              <a:rPr lang="en-US" dirty="0" smtClean="0"/>
              <a:t>register-to-register</a:t>
            </a:r>
            <a:r>
              <a:rPr lang="en-US" dirty="0"/>
              <a:t>, </a:t>
            </a:r>
            <a:r>
              <a:rPr lang="en-US" dirty="0" smtClean="0"/>
              <a:t>register to-memory </a:t>
            </a:r>
            <a:r>
              <a:rPr lang="en-US" dirty="0"/>
              <a:t>or </a:t>
            </a:r>
            <a:r>
              <a:rPr lang="en-US" dirty="0" smtClean="0"/>
              <a:t>memory-to-memory instructions.</a:t>
            </a:r>
          </a:p>
          <a:p>
            <a:pPr lvl="1">
              <a:spcAft>
                <a:spcPts val="300"/>
              </a:spcAft>
            </a:pPr>
            <a:r>
              <a:rPr lang="en-US" b="1" dirty="0" smtClean="0"/>
              <a:t>Types </a:t>
            </a:r>
            <a:r>
              <a:rPr lang="en-US" b="1" dirty="0"/>
              <a:t>of </a:t>
            </a:r>
            <a:r>
              <a:rPr lang="en-US" b="1" dirty="0" smtClean="0"/>
              <a:t>operations</a:t>
            </a:r>
            <a:r>
              <a:rPr lang="en-US" dirty="0" smtClean="0"/>
              <a:t>: </a:t>
            </a:r>
            <a:r>
              <a:rPr lang="en-US" dirty="0"/>
              <a:t>not only types of operations but also which </a:t>
            </a:r>
            <a:r>
              <a:rPr lang="en-US" dirty="0" smtClean="0"/>
              <a:t>instructions can </a:t>
            </a:r>
            <a:r>
              <a:rPr lang="en-US" dirty="0"/>
              <a:t>access memory and which </a:t>
            </a:r>
            <a:r>
              <a:rPr lang="en-US" dirty="0" smtClean="0"/>
              <a:t>cannot.</a:t>
            </a:r>
            <a:endParaRPr lang="en-US" dirty="0"/>
          </a:p>
          <a:p>
            <a:pPr lvl="1">
              <a:spcAft>
                <a:spcPts val="300"/>
              </a:spcAft>
            </a:pPr>
            <a:r>
              <a:rPr lang="en-US" b="1" dirty="0" smtClean="0"/>
              <a:t>Type </a:t>
            </a:r>
            <a:r>
              <a:rPr lang="en-US" b="1" dirty="0"/>
              <a:t>and size of </a:t>
            </a:r>
            <a:r>
              <a:rPr lang="en-US" b="1" dirty="0" smtClean="0"/>
              <a:t>operands</a:t>
            </a:r>
            <a:r>
              <a:rPr lang="en-US" dirty="0" smtClean="0"/>
              <a:t>: </a:t>
            </a:r>
            <a:r>
              <a:rPr lang="en-US" dirty="0"/>
              <a:t>operands can be addresses, numbers, or </a:t>
            </a:r>
            <a:r>
              <a:rPr lang="en-US" dirty="0" smtClean="0"/>
              <a:t>even characters.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38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Decisions for Instruction Sets (1/4)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Instruction formats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During the design phase of a computer architecture, the Instruction set must be optimized.</a:t>
            </a:r>
          </a:p>
          <a:p>
            <a:pPr lvl="1"/>
            <a:r>
              <a:rPr lang="en-US" dirty="0" smtClean="0"/>
              <a:t>The instruction set must match the architecture.</a:t>
            </a:r>
          </a:p>
          <a:p>
            <a:pPr lvl="1"/>
            <a:r>
              <a:rPr lang="en-US" dirty="0" smtClean="0"/>
              <a:t>It must also maximize the efficiency of the computer architecture.</a:t>
            </a:r>
          </a:p>
          <a:p>
            <a:r>
              <a:rPr lang="en-US" dirty="0" smtClean="0"/>
              <a:t>The first thing to define during the design phase is the </a:t>
            </a:r>
            <a:r>
              <a:rPr lang="en-US" b="1" dirty="0" smtClean="0"/>
              <a:t>instruction set format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To understand how this choice is made, we should know first, how we measure the efficiency of an ISA.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77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Decisions for Instruction Sets </a:t>
            </a:r>
            <a:r>
              <a:rPr lang="en-US" dirty="0" smtClean="0"/>
              <a:t>(2/4)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Instruction formats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Instruction set architectures are measured according to:</a:t>
            </a:r>
          </a:p>
          <a:p>
            <a:pPr lvl="1"/>
            <a:r>
              <a:rPr lang="en-US" b="1" dirty="0"/>
              <a:t>Main memory space occupied by a program</a:t>
            </a:r>
            <a:r>
              <a:rPr lang="en-US" dirty="0"/>
              <a:t>.</a:t>
            </a:r>
          </a:p>
          <a:p>
            <a:pPr lvl="1"/>
            <a:r>
              <a:rPr lang="en-US" b="1" dirty="0" smtClean="0"/>
              <a:t>Instruction complexity:</a:t>
            </a:r>
            <a:r>
              <a:rPr lang="en-US" dirty="0" smtClean="0"/>
              <a:t> </a:t>
            </a:r>
            <a:r>
              <a:rPr lang="en-US" dirty="0"/>
              <a:t>amount of decoding necessary to execute </a:t>
            </a:r>
            <a:r>
              <a:rPr lang="en-US" dirty="0" smtClean="0"/>
              <a:t>an instruction (number of clock cycles per instruction) </a:t>
            </a:r>
          </a:p>
          <a:p>
            <a:pPr lvl="1"/>
            <a:r>
              <a:rPr lang="en-US" b="1" dirty="0" smtClean="0"/>
              <a:t>Instruction length (in bits)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/>
              <a:t>Total </a:t>
            </a:r>
            <a:r>
              <a:rPr lang="en-US" b="1" dirty="0"/>
              <a:t>number of instructions </a:t>
            </a:r>
            <a:r>
              <a:rPr lang="en-US" dirty="0"/>
              <a:t>in the instruction set.</a:t>
            </a:r>
          </a:p>
        </p:txBody>
      </p:sp>
    </p:spTree>
    <p:extLst>
      <p:ext uri="{BB962C8B-B14F-4D97-AF65-F5344CB8AC3E}">
        <p14:creationId xmlns:p14="http://schemas.microsoft.com/office/powerpoint/2010/main" val="324707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Decisions for Instruction Sets </a:t>
            </a:r>
            <a:r>
              <a:rPr lang="en-US" dirty="0" smtClean="0"/>
              <a:t>(3/4)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Instruction formats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143000"/>
            <a:ext cx="81534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So, things </a:t>
            </a:r>
            <a:r>
              <a:rPr lang="en-US" dirty="0"/>
              <a:t>to </a:t>
            </a:r>
            <a:r>
              <a:rPr lang="en-US" dirty="0" smtClean="0"/>
              <a:t>consider when </a:t>
            </a:r>
            <a:r>
              <a:rPr lang="en-US" dirty="0"/>
              <a:t>designing an instruction set </a:t>
            </a:r>
            <a:r>
              <a:rPr lang="en-US" dirty="0" smtClean="0"/>
              <a:t>include:</a:t>
            </a:r>
          </a:p>
          <a:p>
            <a:pPr lvl="1"/>
            <a:r>
              <a:rPr lang="en-US" b="1" dirty="0" smtClean="0"/>
              <a:t>Instruction length</a:t>
            </a:r>
          </a:p>
          <a:p>
            <a:pPr lvl="2"/>
            <a:r>
              <a:rPr lang="en-US" dirty="0" smtClean="0"/>
              <a:t>Short </a:t>
            </a:r>
            <a:r>
              <a:rPr lang="en-US" dirty="0" err="1" smtClean="0"/>
              <a:t>Vs</a:t>
            </a:r>
            <a:r>
              <a:rPr lang="en-US" dirty="0" smtClean="0"/>
              <a:t> long instructions:</a:t>
            </a:r>
          </a:p>
          <a:p>
            <a:pPr lvl="3"/>
            <a:r>
              <a:rPr lang="en-US" sz="2100" dirty="0"/>
              <a:t> </a:t>
            </a:r>
            <a:r>
              <a:rPr lang="en-US" sz="2100" dirty="0" smtClean="0"/>
              <a:t>shorter instructions take </a:t>
            </a:r>
            <a:r>
              <a:rPr lang="en-US" sz="2100" dirty="0"/>
              <a:t>up less space in memory    </a:t>
            </a:r>
            <a:r>
              <a:rPr lang="en-US" sz="2100" dirty="0">
                <a:sym typeface="Wingdings" pitchFamily="2" charset="2"/>
              </a:rPr>
              <a:t></a:t>
            </a:r>
            <a:endParaRPr lang="en-US" sz="2100" dirty="0"/>
          </a:p>
          <a:p>
            <a:pPr lvl="3"/>
            <a:r>
              <a:rPr lang="en-US" sz="2100" dirty="0"/>
              <a:t> shorter instructions </a:t>
            </a:r>
            <a:r>
              <a:rPr lang="en-US" sz="2100" dirty="0" smtClean="0"/>
              <a:t>can </a:t>
            </a:r>
            <a:r>
              <a:rPr lang="en-US" sz="2100" dirty="0"/>
              <a:t>be fetched quickly    </a:t>
            </a:r>
            <a:r>
              <a:rPr lang="en-US" sz="2100" dirty="0">
                <a:sym typeface="Wingdings" pitchFamily="2" charset="2"/>
              </a:rPr>
              <a:t></a:t>
            </a:r>
            <a:endParaRPr lang="en-US" sz="2100" dirty="0"/>
          </a:p>
          <a:p>
            <a:pPr lvl="3"/>
            <a:r>
              <a:rPr lang="en-US" sz="2100" dirty="0"/>
              <a:t> shorter instructions </a:t>
            </a:r>
            <a:r>
              <a:rPr lang="en-US" sz="2100" dirty="0" smtClean="0"/>
              <a:t>limit </a:t>
            </a:r>
            <a:r>
              <a:rPr lang="en-US" sz="2100" dirty="0"/>
              <a:t>the number of instructions    </a:t>
            </a:r>
            <a:r>
              <a:rPr lang="en-US" sz="2100" dirty="0">
                <a:sym typeface="Wingdings" pitchFamily="2" charset="2"/>
              </a:rPr>
              <a:t></a:t>
            </a:r>
            <a:endParaRPr lang="en-US" sz="2100" dirty="0"/>
          </a:p>
          <a:p>
            <a:pPr lvl="3"/>
            <a:r>
              <a:rPr lang="en-US" sz="2100" dirty="0"/>
              <a:t> shorter instructions </a:t>
            </a:r>
            <a:r>
              <a:rPr lang="en-US" sz="2100" dirty="0" smtClean="0"/>
              <a:t>limit </a:t>
            </a:r>
            <a:r>
              <a:rPr lang="en-US" sz="2100" dirty="0"/>
              <a:t>the number of operands    </a:t>
            </a:r>
            <a:r>
              <a:rPr lang="en-US" sz="2100" dirty="0" smtClean="0">
                <a:sym typeface="Wingdings" pitchFamily="2" charset="2"/>
              </a:rPr>
              <a:t></a:t>
            </a:r>
          </a:p>
          <a:p>
            <a:pPr lvl="2"/>
            <a:r>
              <a:rPr lang="en-US" dirty="0">
                <a:sym typeface="Wingdings" pitchFamily="2" charset="2"/>
              </a:rPr>
              <a:t>Variable length VS fixed length instructions:</a:t>
            </a:r>
          </a:p>
          <a:p>
            <a:pPr lvl="3"/>
            <a:r>
              <a:rPr lang="en-US" sz="2100" dirty="0" smtClean="0">
                <a:sym typeface="Wingdings" pitchFamily="2" charset="2"/>
              </a:rPr>
              <a:t> Fixed length instructions are easier to decode   </a:t>
            </a:r>
          </a:p>
          <a:p>
            <a:pPr lvl="3"/>
            <a:r>
              <a:rPr lang="en-US" sz="2100" dirty="0" smtClean="0">
                <a:sym typeface="Wingdings" pitchFamily="2" charset="2"/>
              </a:rPr>
              <a:t> but </a:t>
            </a:r>
            <a:r>
              <a:rPr lang="en-US" sz="2100" dirty="0">
                <a:sym typeface="Wingdings" pitchFamily="2" charset="2"/>
              </a:rPr>
              <a:t>Fixed length instructions </a:t>
            </a:r>
            <a:r>
              <a:rPr lang="en-US" sz="2100" dirty="0" smtClean="0">
                <a:sym typeface="Wingdings" pitchFamily="2" charset="2"/>
              </a:rPr>
              <a:t>waste space    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63288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Decisions for Instruction Sets </a:t>
            </a:r>
            <a:r>
              <a:rPr lang="en-US" dirty="0" smtClean="0"/>
              <a:t>(4/4)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Instruction formats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295400"/>
            <a:ext cx="81534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Things </a:t>
            </a:r>
            <a:r>
              <a:rPr lang="en-US" dirty="0"/>
              <a:t>to consider when designing an instruction set </a:t>
            </a:r>
            <a:r>
              <a:rPr lang="en-US" dirty="0" smtClean="0"/>
              <a:t>include:</a:t>
            </a:r>
          </a:p>
          <a:p>
            <a:pPr lvl="1"/>
            <a:r>
              <a:rPr lang="en-US" b="1" dirty="0" smtClean="0"/>
              <a:t>Number </a:t>
            </a:r>
            <a:r>
              <a:rPr lang="en-US" b="1" dirty="0"/>
              <a:t>of </a:t>
            </a:r>
            <a:r>
              <a:rPr lang="en-US" b="1" dirty="0" smtClean="0"/>
              <a:t>operands</a:t>
            </a:r>
          </a:p>
          <a:p>
            <a:pPr lvl="2"/>
            <a:r>
              <a:rPr lang="en-US" dirty="0" smtClean="0"/>
              <a:t>Fixed number : </a:t>
            </a:r>
            <a:r>
              <a:rPr lang="en-US" dirty="0"/>
              <a:t>Zero, one, two, and three being the most </a:t>
            </a:r>
            <a:r>
              <a:rPr lang="en-US" dirty="0" smtClean="0"/>
              <a:t>common</a:t>
            </a:r>
          </a:p>
          <a:p>
            <a:pPr lvl="2"/>
            <a:r>
              <a:rPr lang="en-US" dirty="0" smtClean="0"/>
              <a:t>Variable number of operands (even if we have a fixed length instructions): </a:t>
            </a:r>
            <a:r>
              <a:rPr lang="en-US" b="1" i="1" dirty="0" smtClean="0"/>
              <a:t>Expanding </a:t>
            </a:r>
            <a:r>
              <a:rPr lang="en-US" b="1" i="1" dirty="0" err="1" smtClean="0"/>
              <a:t>opcode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(to be explained in this lecture!)</a:t>
            </a:r>
            <a:endParaRPr lang="en-US" i="1" dirty="0">
              <a:solidFill>
                <a:srgbClr val="FF0000"/>
              </a:solidFill>
            </a:endParaRPr>
          </a:p>
          <a:p>
            <a:pPr lvl="1"/>
            <a:r>
              <a:rPr lang="en-US" b="1" dirty="0" smtClean="0"/>
              <a:t>Addressable registers</a:t>
            </a:r>
          </a:p>
          <a:p>
            <a:pPr lvl="2"/>
            <a:r>
              <a:rPr lang="en-US" dirty="0" smtClean="0"/>
              <a:t>How many? (number of registers)</a:t>
            </a:r>
          </a:p>
          <a:p>
            <a:pPr lvl="2"/>
            <a:r>
              <a:rPr lang="en-US" dirty="0" smtClean="0"/>
              <a:t>How are they stored in the CPU?</a:t>
            </a:r>
          </a:p>
          <a:p>
            <a:pPr lvl="1"/>
            <a:r>
              <a:rPr lang="en-US" b="1" dirty="0" smtClean="0"/>
              <a:t>Memory organization</a:t>
            </a:r>
          </a:p>
          <a:p>
            <a:pPr lvl="2"/>
            <a:r>
              <a:rPr lang="en-US" dirty="0" smtClean="0"/>
              <a:t>Word addressable or byte addressable?</a:t>
            </a:r>
          </a:p>
          <a:p>
            <a:pPr lvl="2"/>
            <a:r>
              <a:rPr lang="en-US" dirty="0" smtClean="0"/>
              <a:t>A byte addressable architecture uses </a:t>
            </a:r>
            <a:r>
              <a:rPr lang="en-US" b="1" dirty="0" smtClean="0"/>
              <a:t>little or big endian concept</a:t>
            </a:r>
            <a:r>
              <a:rPr lang="en-US" dirty="0" smtClean="0"/>
              <a:t>? </a:t>
            </a:r>
            <a:r>
              <a:rPr lang="en-US" i="1" dirty="0">
                <a:solidFill>
                  <a:srgbClr val="FF0000"/>
                </a:solidFill>
              </a:rPr>
              <a:t>(to be explained </a:t>
            </a:r>
            <a:r>
              <a:rPr lang="en-US" i="1" dirty="0" smtClean="0">
                <a:solidFill>
                  <a:srgbClr val="FF0000"/>
                </a:solidFill>
              </a:rPr>
              <a:t>in this lecture!)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b="1" dirty="0"/>
              <a:t>Addressing </a:t>
            </a:r>
            <a:r>
              <a:rPr lang="en-US" b="1" dirty="0" smtClean="0"/>
              <a:t>modes</a:t>
            </a:r>
          </a:p>
          <a:p>
            <a:pPr lvl="2"/>
            <a:r>
              <a:rPr lang="en-US" dirty="0" smtClean="0"/>
              <a:t>Direct, indirect, immediate, indexed, etc. </a:t>
            </a:r>
            <a:r>
              <a:rPr lang="en-US" i="1" dirty="0">
                <a:solidFill>
                  <a:srgbClr val="FF0000"/>
                </a:solidFill>
              </a:rPr>
              <a:t>(to be </a:t>
            </a:r>
            <a:r>
              <a:rPr lang="en-US" i="1" dirty="0" smtClean="0">
                <a:solidFill>
                  <a:srgbClr val="FF0000"/>
                </a:solidFill>
              </a:rPr>
              <a:t>explained in this lecture!)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0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12197</TotalTime>
  <Words>1942</Words>
  <Application>Microsoft Office PowerPoint</Application>
  <PresentationFormat>On-screen Show (4:3)</PresentationFormat>
  <Paragraphs>272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 A Closer Look at Instruction Set Architectures   </vt:lpstr>
      <vt:lpstr>Lecture Overview</vt:lpstr>
      <vt:lpstr>Introduction (1/1)</vt:lpstr>
      <vt:lpstr>Instruction formats – Introduction (1/2)</vt:lpstr>
      <vt:lpstr>Instruction formats – Introduction (2/2)</vt:lpstr>
      <vt:lpstr>Design Decisions for Instruction Sets (1/4)</vt:lpstr>
      <vt:lpstr>Design Decisions for Instruction Sets (2/4)</vt:lpstr>
      <vt:lpstr>Design Decisions for Instruction Sets (3/4)</vt:lpstr>
      <vt:lpstr>Design Decisions for Instruction Sets (4/4)</vt:lpstr>
      <vt:lpstr>Lecture Overview</vt:lpstr>
      <vt:lpstr>Little VS Big Endian (1/5)</vt:lpstr>
      <vt:lpstr>Little VS Big Endian (2/5)</vt:lpstr>
      <vt:lpstr>Little VS Big Endian (3/5)</vt:lpstr>
      <vt:lpstr>Little VS Big Endian (4/5)</vt:lpstr>
      <vt:lpstr>Little VS Big Endian (5/5)</vt:lpstr>
      <vt:lpstr>Lecture Overview</vt:lpstr>
      <vt:lpstr>Internal Storage in the CPU: Stacks VS Registers (1/5)</vt:lpstr>
      <vt:lpstr>Internal Storage in the CPU: Stacks VS Registers (2/5)</vt:lpstr>
      <vt:lpstr>Internal Storage in the CPU: Stacks VS Registers (3/5)</vt:lpstr>
      <vt:lpstr>Internal Storage in the CPU: Stacks VS Registers (4/5)</vt:lpstr>
      <vt:lpstr>Internal Storage in the CPU: Stacks VS Registers (5/5)</vt:lpstr>
      <vt:lpstr>Lecture Overview</vt:lpstr>
      <vt:lpstr>Number of operands and Instruction Length (1/6)</vt:lpstr>
      <vt:lpstr>Number of operands and Instruction Length (2/6)</vt:lpstr>
      <vt:lpstr>Number of operands and Instruction Length (3/6)</vt:lpstr>
      <vt:lpstr>Number of operands and Instruction Length (4/6)</vt:lpstr>
      <vt:lpstr>Number of operands and Instruction Length (5/6)</vt:lpstr>
      <vt:lpstr>Number of operands and Instruction Length (6/6)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Organization &amp; Architecture</dc:title>
  <dc:creator>Hassan Salti</dc:creator>
  <cp:lastModifiedBy>User</cp:lastModifiedBy>
  <cp:revision>1641</cp:revision>
  <dcterms:created xsi:type="dcterms:W3CDTF">2012-07-12T11:57:11Z</dcterms:created>
  <dcterms:modified xsi:type="dcterms:W3CDTF">2016-03-25T17:38:28Z</dcterms:modified>
</cp:coreProperties>
</file>