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5"/>
  </p:notesMasterIdLst>
  <p:sldIdLst>
    <p:sldId id="303" r:id="rId2"/>
    <p:sldId id="361" r:id="rId3"/>
    <p:sldId id="305" r:id="rId4"/>
    <p:sldId id="402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3" r:id="rId21"/>
    <p:sldId id="325" r:id="rId22"/>
    <p:sldId id="329" r:id="rId23"/>
    <p:sldId id="333" r:id="rId24"/>
    <p:sldId id="330" r:id="rId25"/>
    <p:sldId id="404" r:id="rId26"/>
    <p:sldId id="363" r:id="rId27"/>
    <p:sldId id="364" r:id="rId28"/>
    <p:sldId id="365" r:id="rId29"/>
    <p:sldId id="366" r:id="rId30"/>
    <p:sldId id="367" r:id="rId31"/>
    <p:sldId id="369" r:id="rId32"/>
    <p:sldId id="370" r:id="rId33"/>
    <p:sldId id="371" r:id="rId34"/>
    <p:sldId id="372" r:id="rId35"/>
    <p:sldId id="373" r:id="rId36"/>
    <p:sldId id="374" r:id="rId37"/>
    <p:sldId id="377" r:id="rId38"/>
    <p:sldId id="378" r:id="rId39"/>
    <p:sldId id="379" r:id="rId40"/>
    <p:sldId id="380" r:id="rId41"/>
    <p:sldId id="381" r:id="rId42"/>
    <p:sldId id="382" r:id="rId43"/>
    <p:sldId id="385" r:id="rId44"/>
    <p:sldId id="387" r:id="rId45"/>
    <p:sldId id="403" r:id="rId46"/>
    <p:sldId id="393" r:id="rId47"/>
    <p:sldId id="394" r:id="rId48"/>
    <p:sldId id="396" r:id="rId49"/>
    <p:sldId id="397" r:id="rId50"/>
    <p:sldId id="398" r:id="rId51"/>
    <p:sldId id="399" r:id="rId52"/>
    <p:sldId id="400" r:id="rId53"/>
    <p:sldId id="401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DEC"/>
    <a:srgbClr val="52D3F6"/>
    <a:srgbClr val="14C2F4"/>
    <a:srgbClr val="E31A96"/>
    <a:srgbClr val="F359B4"/>
    <a:srgbClr val="CC0099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31" autoAdjust="0"/>
    <p:restoredTop sz="94684" autoAdjust="0"/>
  </p:normalViewPr>
  <p:slideViewPr>
    <p:cSldViewPr>
      <p:cViewPr varScale="1">
        <p:scale>
          <a:sx n="77" d="100"/>
          <a:sy n="77" d="100"/>
        </p:scale>
        <p:origin x="17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371D48-85CB-4A83-9677-445875E355C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A3CA50-C69A-47FD-8E30-F4DC55E194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31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EE92C-9CEB-4B42-897A-BEC3EC8A006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8D6B-CE68-45E1-9150-CBD432043034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7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58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06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488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13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069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5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61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367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578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058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36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7" Type="http://schemas.openxmlformats.org/officeDocument/2006/relationships/image" Target="../media/image31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13" Type="http://schemas.openxmlformats.org/officeDocument/2006/relationships/image" Target="../media/image43.tmp"/><Relationship Id="rId3" Type="http://schemas.openxmlformats.org/officeDocument/2006/relationships/image" Target="../media/image34.tmp"/><Relationship Id="rId7" Type="http://schemas.microsoft.com/office/2007/relationships/hdphoto" Target="../media/hdphoto3.wdp"/><Relationship Id="rId12" Type="http://schemas.openxmlformats.org/officeDocument/2006/relationships/image" Target="../media/image42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tmp"/><Relationship Id="rId5" Type="http://schemas.openxmlformats.org/officeDocument/2006/relationships/image" Target="../media/image36.tmp"/><Relationship Id="rId10" Type="http://schemas.openxmlformats.org/officeDocument/2006/relationships/image" Target="../media/image40.png"/><Relationship Id="rId4" Type="http://schemas.openxmlformats.org/officeDocument/2006/relationships/image" Target="../media/image35.tmp"/><Relationship Id="rId9" Type="http://schemas.openxmlformats.org/officeDocument/2006/relationships/image" Target="../media/image39.tmp"/><Relationship Id="rId14" Type="http://schemas.openxmlformats.org/officeDocument/2006/relationships/image" Target="../media/image44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tmp"/><Relationship Id="rId5" Type="http://schemas.openxmlformats.org/officeDocument/2006/relationships/image" Target="../media/image50.png"/><Relationship Id="rId4" Type="http://schemas.openxmlformats.org/officeDocument/2006/relationships/image" Target="../media/image49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tmp"/><Relationship Id="rId5" Type="http://schemas.openxmlformats.org/officeDocument/2006/relationships/image" Target="../media/image65.tmp"/><Relationship Id="rId4" Type="http://schemas.openxmlformats.org/officeDocument/2006/relationships/image" Target="../media/image64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tmp"/><Relationship Id="rId3" Type="http://schemas.openxmlformats.org/officeDocument/2006/relationships/image" Target="../media/image76.tmp"/><Relationship Id="rId7" Type="http://schemas.openxmlformats.org/officeDocument/2006/relationships/image" Target="../media/image80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tmp"/><Relationship Id="rId5" Type="http://schemas.openxmlformats.org/officeDocument/2006/relationships/image" Target="../media/image78.tmp"/><Relationship Id="rId10" Type="http://schemas.openxmlformats.org/officeDocument/2006/relationships/image" Target="../media/image83.tmp"/><Relationship Id="rId4" Type="http://schemas.openxmlformats.org/officeDocument/2006/relationships/image" Target="../media/image77.tmp"/><Relationship Id="rId9" Type="http://schemas.openxmlformats.org/officeDocument/2006/relationships/image" Target="../media/image82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7" Type="http://schemas.openxmlformats.org/officeDocument/2006/relationships/image" Target="../media/image89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tmp"/><Relationship Id="rId5" Type="http://schemas.openxmlformats.org/officeDocument/2006/relationships/image" Target="../media/image87.tmp"/><Relationship Id="rId4" Type="http://schemas.openxmlformats.org/officeDocument/2006/relationships/image" Target="../media/image8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tmp"/><Relationship Id="rId4" Type="http://schemas.openxmlformats.org/officeDocument/2006/relationships/image" Target="../media/image106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0.png"/><Relationship Id="rId4" Type="http://schemas.openxmlformats.org/officeDocument/2006/relationships/image" Target="../media/image119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tmp"/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png"/><Relationship Id="rId4" Type="http://schemas.openxmlformats.org/officeDocument/2006/relationships/image" Target="../media/image127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tmp"/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tmp"/><Relationship Id="rId4" Type="http://schemas.openxmlformats.org/officeDocument/2006/relationships/image" Target="../media/image131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mp"/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tm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emf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emf"/><Relationship Id="rId4" Type="http://schemas.openxmlformats.org/officeDocument/2006/relationships/image" Target="../media/image142.emf"/><Relationship Id="rId9" Type="http://schemas.openxmlformats.org/officeDocument/2006/relationships/image" Target="../media/image146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tmp"/><Relationship Id="rId4" Type="http://schemas.openxmlformats.org/officeDocument/2006/relationships/image" Target="../media/image155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mp"/><Relationship Id="rId2" Type="http://schemas.openxmlformats.org/officeDocument/2006/relationships/image" Target="../media/image15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tm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2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tmp"/><Relationship Id="rId2" Type="http://schemas.openxmlformats.org/officeDocument/2006/relationships/image" Target="../media/image16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5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43806" y="260648"/>
            <a:ext cx="3368231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108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44121" y="2348880"/>
            <a:ext cx="7167603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Chapter 2</a:t>
            </a:r>
          </a:p>
          <a:p>
            <a:pPr lvl="0" algn="ctr">
              <a:lnSpc>
                <a:spcPct val="150000"/>
              </a:lnSpc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Aliphatic  Hydrocarbons</a:t>
            </a:r>
            <a:endParaRPr kumimoji="0" lang="ar-SA" sz="5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1050B-D8C9-4F46-AD52-7FFD58555BC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0"/>
            <a:ext cx="6480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of Organic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099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or trivial names: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unsystematic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names: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systematic nomenclature developed and updated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of Pure and Applied Chemistry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Underlying the IUPAC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6457" y="2708920"/>
            <a:ext cx="518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Rules for Naming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05476"/>
            <a:ext cx="975657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Locate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continuous carbon chain. This gives the name of the parent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alkane.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674" y="4789629"/>
            <a:ext cx="9130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Number the longest chain beginning with the end of the chain nearer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substituent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95217"/>
            <a:ext cx="1592718" cy="59441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475"/>
            <a:ext cx="1600339" cy="74682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3" y="5601238"/>
            <a:ext cx="4724809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obtained by application of rule 2 to designate the location of the substituent group.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53704"/>
            <a:ext cx="5052498" cy="1386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486" y="2515517"/>
            <a:ext cx="9396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substituents are present, give each substituent a number corresponding to its location on the longest chain. The substituent groups should be listed alphabetically (i.e.,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before methyl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44067"/>
            <a:ext cx="2095682" cy="990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339" y="4958314"/>
            <a:ext cx="914501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substituents are present on the same carbon atom, use that number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07" y="5689067"/>
            <a:ext cx="211092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substituents are identical, indicate this 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prefixes </a:t>
            </a:r>
          </a:p>
          <a:p>
            <a:pPr algn="l" rtl="0"/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tri-, tetra-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1" y="696235"/>
            <a:ext cx="6576630" cy="1188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1" y="1947104"/>
            <a:ext cx="891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chains of equal length compete for selection as the parent chain, choose the chain with the greater number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13" y="2749215"/>
            <a:ext cx="2674852" cy="1707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50468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first occurs at an equal distance from either end of the longest chain, choose the name that gives the lower number at the first point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52579"/>
            <a:ext cx="2331922" cy="1447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75939" y="5289186"/>
            <a:ext cx="2989921" cy="1463121"/>
            <a:chOff x="4415615" y="5258354"/>
            <a:chExt cx="2989921" cy="1463121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9" r="49961" b="32790"/>
            <a:stretch/>
          </p:blipFill>
          <p:spPr>
            <a:xfrm>
              <a:off x="4475939" y="5258354"/>
              <a:ext cx="2602324" cy="9389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15615" y="6136700"/>
              <a:ext cx="2989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2,2,6,6,7-Pentamethyloctane</a:t>
              </a:r>
            </a:p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2,3,3,7,7-Pentamethyloctane)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6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54" y="204881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If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other than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presents on the parent carbon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chain,</a:t>
            </a:r>
          </a:p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are named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alphabetically.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62" y="1093616"/>
            <a:ext cx="3600400" cy="69134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60251"/>
            <a:ext cx="5904656" cy="68130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61" y="2961950"/>
            <a:ext cx="4534293" cy="125740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94112"/>
            <a:ext cx="3947502" cy="121930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" y="5091557"/>
            <a:ext cx="3993226" cy="1257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1041007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26" y="1006337"/>
            <a:ext cx="878497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not only to be able to write a correct IUPAC name for a given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to do the converse: Write the structure given the IUPAC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0791" y="5493"/>
            <a:ext cx="4207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the IUPAC Rules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6" y="3887256"/>
            <a:ext cx="5921253" cy="2469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8630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write the formula for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2,2,4-trimethylpentane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9" y="595893"/>
            <a:ext cx="2191874" cy="113096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37" y="922527"/>
            <a:ext cx="1794823" cy="84269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99" y="541397"/>
            <a:ext cx="1571844" cy="118546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" y="2171602"/>
            <a:ext cx="2446725" cy="93044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0" y="3622893"/>
            <a:ext cx="1500990" cy="101177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4" y="3622893"/>
            <a:ext cx="1334145" cy="88942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3" y="3558369"/>
            <a:ext cx="1333255" cy="114082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23" y="2369308"/>
            <a:ext cx="1600507" cy="88512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18078"/>
            <a:ext cx="2060386" cy="1019234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0" y="5047923"/>
            <a:ext cx="2319484" cy="1308427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46647"/>
            <a:ext cx="1830527" cy="1290587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1511081" cy="11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66672" y="77636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Physical properties 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50734" y="950806"/>
            <a:ext cx="449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A) Physical States and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Solubilities</a:t>
            </a:r>
            <a:endParaRPr lang="ar-SA" sz="2400" dirty="0">
              <a:solidFill>
                <a:srgbClr val="C00000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347592" y="1779428"/>
            <a:ext cx="6137632" cy="1770162"/>
            <a:chOff x="655649" y="1601078"/>
            <a:chExt cx="6137632" cy="1770162"/>
          </a:xfrm>
        </p:grpSpPr>
        <p:sp>
          <p:nvSpPr>
            <p:cNvPr id="5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" name="Tartalom helye 2"/>
            <p:cNvSpPr txBox="1">
              <a:spLocks/>
            </p:cNvSpPr>
            <p:nvPr/>
          </p:nvSpPr>
          <p:spPr bwMode="auto">
            <a:xfrm>
              <a:off x="2123728" y="1601078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colorless gases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17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559279" y="2230442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 with 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aracteristic odor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20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and more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624052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odorless waxy materials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899592" y="429309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0" y="4173809"/>
            <a:ext cx="893124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Alkanes are nonpolar compounds. Thus alkanes are soluble in the nonpolar solvents such as carbon tetrachloride (CCl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benzene (C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but they are insoluble in polar solvents such as water.</a:t>
            </a:r>
            <a:r>
              <a:rPr lang="en-US" sz="2000" dirty="0" smtClean="0"/>
              <a:t>   </a:t>
            </a:r>
            <a:endParaRPr lang="ar-SA" sz="2000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4926" y="71275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B) Boiling Points</a:t>
            </a:r>
            <a:endParaRPr lang="ar-SA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27" y="1556792"/>
            <a:ext cx="3873798" cy="28479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0458" y="421016"/>
            <a:ext cx="9350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The boiling points of the normal alkanes increase with increasing molecular weight.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Branching of the alkane chain lowers the boiling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59444" y="4509120"/>
            <a:ext cx="11657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65" y="4801791"/>
            <a:ext cx="3330863" cy="155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115616" y="188640"/>
            <a:ext cx="636725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Alkanes and Cycloalkanes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91052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most important natural sources of alkanes 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complex liquid mixture of organic compounds, many of which are alkanes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cycloalkanes.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found associated with petroleum deposits, consists mainly of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(about 80%) and 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(5% to 10%), with lesser amounts of some higher alkanes.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major constituent of liquefied petroleum gas (LPG), a domestic fuel used mainly in rural areas and mobile homes.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gas of choice in some areas. Natural gas is becoming an energy source that can compete with and possibly surpass oil.</a:t>
            </a:r>
          </a:p>
        </p:txBody>
      </p:sp>
    </p:spTree>
    <p:extLst>
      <p:ext uri="{BB962C8B-B14F-4D97-AF65-F5344CB8AC3E}">
        <p14:creationId xmlns:p14="http://schemas.microsoft.com/office/powerpoint/2010/main" val="23799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19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771800" y="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9818" y="614522"/>
            <a:ext cx="365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From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Alkenes &amp; Alkynes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20636" y="1015148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Catalytic Hydrogenation </a:t>
            </a:r>
            <a:endParaRPr lang="ar-S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80665"/>
            <a:ext cx="4168501" cy="10364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94" y="2452812"/>
            <a:ext cx="4895509" cy="1170533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032133" y="3895347"/>
            <a:ext cx="3889071" cy="870624"/>
            <a:chOff x="1378635" y="3737373"/>
            <a:chExt cx="3889071" cy="870624"/>
          </a:xfrm>
        </p:grpSpPr>
        <p:pic>
          <p:nvPicPr>
            <p:cNvPr id="51" name="Picture 5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7" b="45616"/>
            <a:stretch/>
          </p:blipFill>
          <p:spPr>
            <a:xfrm>
              <a:off x="1378635" y="3818086"/>
              <a:ext cx="1524132" cy="432048"/>
            </a:xfrm>
            <a:prstGeom prst="rect">
              <a:avLst/>
            </a:prstGeom>
          </p:spPr>
        </p:pic>
        <p:pic>
          <p:nvPicPr>
            <p:cNvPr id="52" name="Picture 51" descr="Screen Clipping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88"/>
            <a:stretch/>
          </p:blipFill>
          <p:spPr>
            <a:xfrm>
              <a:off x="3796919" y="3966663"/>
              <a:ext cx="1470787" cy="341115"/>
            </a:xfrm>
            <a:prstGeom prst="rect">
              <a:avLst/>
            </a:prstGeom>
          </p:spPr>
        </p:pic>
        <p:pic>
          <p:nvPicPr>
            <p:cNvPr id="53" name="Picture 5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742" y="3737373"/>
              <a:ext cx="1080120" cy="59347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144640" y="3748270"/>
              <a:ext cx="42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30236" y="4053999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5046" y="42386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1-Pentene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27686" y="42386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64278" y="5168264"/>
            <a:ext cx="3549203" cy="828560"/>
            <a:chOff x="1803154" y="5130012"/>
            <a:chExt cx="3549203" cy="828560"/>
          </a:xfrm>
        </p:grpSpPr>
        <p:pic>
          <p:nvPicPr>
            <p:cNvPr id="61" name="Picture 60" descr="Screen Clipping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88"/>
            <a:stretch/>
          </p:blipFill>
          <p:spPr>
            <a:xfrm>
              <a:off x="3881570" y="5314678"/>
              <a:ext cx="1470787" cy="341115"/>
            </a:xfrm>
            <a:prstGeom prst="rect">
              <a:avLst/>
            </a:prstGeom>
          </p:spPr>
        </p:pic>
        <p:pic>
          <p:nvPicPr>
            <p:cNvPr id="62" name="Picture 6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54" y="5130012"/>
              <a:ext cx="1080120" cy="59347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198324" y="513001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58869" y="5445224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03154" y="558924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1-Pentyne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12337" y="558668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Picture 6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0"/>
            <a:stretch/>
          </p:blipFill>
          <p:spPr>
            <a:xfrm>
              <a:off x="1844823" y="5130012"/>
              <a:ext cx="1213994" cy="571550"/>
            </a:xfrm>
            <a:prstGeom prst="rect">
              <a:avLst/>
            </a:prstGeom>
          </p:spPr>
        </p:pic>
      </p:grpSp>
      <p:sp>
        <p:nvSpPr>
          <p:cNvPr id="68" name="Rectangle 67"/>
          <p:cNvSpPr/>
          <p:nvPr/>
        </p:nvSpPr>
        <p:spPr>
          <a:xfrm>
            <a:off x="395536" y="3724527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4058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t="3139" r="1839" b="24800"/>
          <a:stretch/>
        </p:blipFill>
        <p:spPr>
          <a:xfrm>
            <a:off x="83805" y="1728103"/>
            <a:ext cx="8952691" cy="46085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5" name="مستطيل 1"/>
          <p:cNvSpPr/>
          <p:nvPr/>
        </p:nvSpPr>
        <p:spPr>
          <a:xfrm>
            <a:off x="3478960" y="-94729"/>
            <a:ext cx="251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  <a:endParaRPr lang="ar-SA" sz="3200" dirty="0"/>
          </a:p>
        </p:txBody>
      </p:sp>
      <p:sp>
        <p:nvSpPr>
          <p:cNvPr id="36" name="Rectangle 35"/>
          <p:cNvSpPr/>
          <p:nvPr/>
        </p:nvSpPr>
        <p:spPr>
          <a:xfrm>
            <a:off x="-1" y="404664"/>
            <a:ext cx="9468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Organic Compounds, which contain only the two elements carbon and hydrogen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Aliphatic hydrocarbons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subdivided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into: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hydrocarbons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0737"/>
            <a:ext cx="447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Hydrolysis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Grignard Reagent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797629" cy="75597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39615" y="3284984"/>
            <a:ext cx="5469374" cy="1279108"/>
            <a:chOff x="982731" y="2636912"/>
            <a:chExt cx="5469374" cy="1279108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86" y="2690259"/>
              <a:ext cx="3238781" cy="929721"/>
            </a:xfrm>
            <a:prstGeom prst="rect">
              <a:avLst/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906" y="2636912"/>
              <a:ext cx="708721" cy="533446"/>
            </a:xfrm>
            <a:prstGeom prst="rect">
              <a:avLst/>
            </a:prstGeom>
          </p:spPr>
        </p:pic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627" y="2767112"/>
              <a:ext cx="1356478" cy="45724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303224" y="3546688"/>
              <a:ext cx="941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2731" y="3546688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2-Bromopropane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96" y="5041747"/>
            <a:ext cx="6134632" cy="960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60648"/>
            <a:ext cx="728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Corey–Posner,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Whitesides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–House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037253"/>
            <a:ext cx="8440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Dialkyl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Gilman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Coupling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3608" y="2058429"/>
            <a:ext cx="6685419" cy="2209839"/>
            <a:chOff x="1219753" y="4511636"/>
            <a:chExt cx="6685419" cy="220983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558" y="5624252"/>
              <a:ext cx="6664614" cy="1097223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33"/>
            <a:stretch/>
          </p:blipFill>
          <p:spPr>
            <a:xfrm>
              <a:off x="1219753" y="4511636"/>
              <a:ext cx="6643809" cy="1112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106468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Oxidation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Combustion; Alkanes as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2771800" y="0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2243372"/>
            <a:ext cx="5395428" cy="7239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/>
          <a:stretch/>
        </p:blipFill>
        <p:spPr>
          <a:xfrm>
            <a:off x="2051720" y="3684357"/>
            <a:ext cx="463425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4"/>
          <p:cNvSpPr/>
          <p:nvPr/>
        </p:nvSpPr>
        <p:spPr>
          <a:xfrm>
            <a:off x="0" y="108982"/>
            <a:ext cx="2173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Halogenation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8" y="806169"/>
            <a:ext cx="5288738" cy="602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720" y="1568906"/>
            <a:ext cx="843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hydrocarbons is a substitution reaction in which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or bromine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substituted for a hydrogen atom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1590" y="2663414"/>
            <a:ext cx="4610500" cy="1215418"/>
            <a:chOff x="1979712" y="5400649"/>
            <a:chExt cx="4610500" cy="121541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02"/>
            <a:stretch/>
          </p:blipFill>
          <p:spPr>
            <a:xfrm>
              <a:off x="1981700" y="6029276"/>
              <a:ext cx="4608512" cy="58679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400649"/>
              <a:ext cx="4610500" cy="640135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0" y="5661074"/>
            <a:ext cx="7826418" cy="792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66" y="5061390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excess halogen 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present: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67" y="4152551"/>
            <a:ext cx="5143946" cy="746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04248" y="2763861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reaction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50" y="23494"/>
            <a:ext cx="790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Free-Radical Chain Mechanism of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410" y="513624"/>
            <a:ext cx="88924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mechanism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step-by-step description of the bond-breaking and bond-making processes that occur when reagents react to form products.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chain reaction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chain-initiating step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chain-propagating steps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chain-terminating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27562" y="1975844"/>
            <a:ext cx="4824536" cy="4752528"/>
            <a:chOff x="1403648" y="332656"/>
            <a:chExt cx="5404601" cy="5229135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9"/>
            <a:stretch/>
          </p:blipFill>
          <p:spPr>
            <a:xfrm>
              <a:off x="1403964" y="332656"/>
              <a:ext cx="5400284" cy="602032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" t="5459"/>
            <a:stretch/>
          </p:blipFill>
          <p:spPr>
            <a:xfrm>
              <a:off x="1403648" y="934688"/>
              <a:ext cx="5404601" cy="213978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7" r="6260"/>
            <a:stretch/>
          </p:blipFill>
          <p:spPr>
            <a:xfrm>
              <a:off x="1403649" y="3074468"/>
              <a:ext cx="5400600" cy="248732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178023" y="2091750"/>
            <a:ext cx="345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C00000"/>
                </a:solidFill>
              </a:rPr>
              <a:t> (Homolysis </a:t>
            </a:r>
            <a:r>
              <a:rPr lang="en-US" sz="1400" dirty="0">
                <a:solidFill>
                  <a:srgbClr val="C00000"/>
                </a:solidFill>
              </a:rPr>
              <a:t>of </a:t>
            </a:r>
            <a:r>
              <a:rPr lang="en-US" sz="1400" dirty="0" smtClean="0">
                <a:solidFill>
                  <a:srgbClr val="C00000"/>
                </a:solidFill>
              </a:rPr>
              <a:t>a </a:t>
            </a:r>
            <a:r>
              <a:rPr lang="en-US" sz="1400" dirty="0">
                <a:solidFill>
                  <a:srgbClr val="C00000"/>
                </a:solidFill>
              </a:rPr>
              <a:t>halogen </a:t>
            </a:r>
            <a:r>
              <a:rPr lang="en-US" sz="1400" dirty="0" smtClean="0">
                <a:solidFill>
                  <a:srgbClr val="C00000"/>
                </a:solidFill>
              </a:rPr>
              <a:t>molecule)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908720"/>
            <a:ext cx="2454518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Alkenes</a:t>
            </a:r>
            <a:endParaRPr lang="ar-SA" sz="5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1793586" y="2852936"/>
            <a:ext cx="59584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lnSpc>
                <a:spcPct val="80000"/>
              </a:lnSpc>
              <a:spcBef>
                <a:spcPct val="20000"/>
              </a:spcBef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double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bond </a:t>
            </a:r>
            <a:endParaRPr lang="ar-SA" sz="2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hu-HU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335" y="4036287"/>
            <a:ext cx="891591" cy="52322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896" y="154957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Alkenes</a:t>
            </a:r>
            <a:endParaRPr lang="en-US" sz="3200" dirty="0"/>
          </a:p>
        </p:txBody>
      </p:sp>
      <p:sp>
        <p:nvSpPr>
          <p:cNvPr id="6" name="مستطيل 1"/>
          <p:cNvSpPr/>
          <p:nvPr/>
        </p:nvSpPr>
        <p:spPr>
          <a:xfrm>
            <a:off x="2082421" y="1124744"/>
            <a:ext cx="487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Alkenes  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57" y="1959175"/>
            <a:ext cx="90364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IUPAC rules for naming alkenes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those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alkanes,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a few rules must be added for naming and locating the multiple bonds.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 rtl="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designate a carbon–carbon double bond. When more than one double bond is present, the ending is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l" rtl="0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longest chain that includes both carbons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42" y="4869160"/>
            <a:ext cx="4061812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76" y="962969"/>
            <a:ext cx="4404742" cy="472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87" y="133540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double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equidistant from both ends of the chain, number the chain from the end nearest the first branch point.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23" y="2337261"/>
            <a:ext cx="3787468" cy="845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377" y="3142913"/>
            <a:ext cx="9105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4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the position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using the lower numbered carbon atom of that bond.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59156"/>
            <a:ext cx="3741744" cy="495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7699" y="4594655"/>
            <a:ext cx="911951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5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more than one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is present, number the chain from the end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bond.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702346"/>
            <a:ext cx="4473328" cy="457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623" y="-42638"/>
            <a:ext cx="8568952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the chain from the end nearest the double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so that the carbon atoms in that bond have the lowest possible numbers.</a:t>
            </a:r>
          </a:p>
        </p:txBody>
      </p:sp>
    </p:spTree>
    <p:extLst>
      <p:ext uri="{BB962C8B-B14F-4D97-AF65-F5344CB8AC3E}">
        <p14:creationId xmlns:p14="http://schemas.microsoft.com/office/powerpoint/2010/main" val="35000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28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6" y="1078204"/>
            <a:ext cx="1318374" cy="52582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95" y="1051532"/>
            <a:ext cx="1615580" cy="57917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4" y="906739"/>
            <a:ext cx="2118544" cy="72396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78" y="982946"/>
            <a:ext cx="1813717" cy="64775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88" y="2520311"/>
            <a:ext cx="1783235" cy="145554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6" y="2504641"/>
            <a:ext cx="2232853" cy="126503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9839"/>
            <a:ext cx="2004234" cy="125740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90" y="4666002"/>
            <a:ext cx="3299746" cy="1226926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8" y="4718373"/>
            <a:ext cx="21566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29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3148" y="22111"/>
            <a:ext cx="2525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2" y="527778"/>
            <a:ext cx="883533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members of the alkene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frequently referred to by their older common names,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propylene.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1394581" cy="7925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6721"/>
            <a:ext cx="1615580" cy="830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50" y="2780928"/>
            <a:ext cx="914176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important groups also have common names. They are the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groups, 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are used in common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6" y="3940672"/>
            <a:ext cx="1463167" cy="79254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3185"/>
            <a:ext cx="1996613" cy="84589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04" y="5301208"/>
            <a:ext cx="1440305" cy="79254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57192"/>
            <a:ext cx="2027096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683568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Molecular Formula of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</a:p>
          <a:p>
            <a:pPr lvl="0" algn="ctr"/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(Homologous Series) 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10601"/>
              </p:ext>
            </p:extLst>
          </p:nvPr>
        </p:nvGraphicFramePr>
        <p:xfrm>
          <a:off x="471337" y="1025641"/>
          <a:ext cx="835292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9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2n+2  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Saturated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Cycloalkane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</a:t>
                      </a:r>
                      <a:endParaRPr lang="en-US" sz="2000" b="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one carbon–carbon double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Cycloalkene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2n-2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 with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double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Alkyne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2n-2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one carbon–carbon triple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Cycloalkyne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2n-4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 with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triple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18586"/>
            <a:ext cx="4752528" cy="22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30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2267744" y="2187070"/>
            <a:ext cx="4804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Cycloalkenes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16" y="2714144"/>
            <a:ext cx="8997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cycloalkenes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the double is always found between carbon 1 and carbon 2. It is therefore not necessary to specify the position of the double bond with a number. If substituents are present, the ring must numbered, starting from the double bond, in the direction that gives the substituents the lowest number(s).      </a:t>
            </a:r>
            <a:endParaRPr lang="ar-SA" sz="2000" dirty="0"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18" y="5133995"/>
            <a:ext cx="1243692" cy="9388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850507"/>
            <a:ext cx="2072820" cy="1505843"/>
          </a:xfrm>
          <a:prstGeom prst="rect">
            <a:avLst/>
          </a:prstGeom>
        </p:spPr>
      </p:pic>
      <p:sp>
        <p:nvSpPr>
          <p:cNvPr id="9" name="مربع نص 2"/>
          <p:cNvSpPr txBox="1"/>
          <p:nvPr/>
        </p:nvSpPr>
        <p:spPr>
          <a:xfrm>
            <a:off x="3347864" y="0"/>
            <a:ext cx="2398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defRPr/>
            </a:pP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Cycloalkenes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16" y="1155415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Cycloalkenes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unsaturated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 that have at least one ring of carbon atoms.</a:t>
            </a:r>
          </a:p>
        </p:txBody>
      </p:sp>
      <p:sp>
        <p:nvSpPr>
          <p:cNvPr id="11" name="مستطيل 5"/>
          <p:cNvSpPr/>
          <p:nvPr/>
        </p:nvSpPr>
        <p:spPr>
          <a:xfrm>
            <a:off x="4099798" y="721059"/>
            <a:ext cx="976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2n-2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2048428" y="-15343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Physical properties 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137660" y="959192"/>
            <a:ext cx="403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Physical States and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Solubilities</a:t>
            </a:r>
            <a:endParaRPr lang="ar-SA" sz="2400" dirty="0">
              <a:solidFill>
                <a:srgbClr val="C00000"/>
              </a:solidFill>
            </a:endParaRPr>
          </a:p>
        </p:txBody>
      </p:sp>
      <p:grpSp>
        <p:nvGrpSpPr>
          <p:cNvPr id="5" name="مجموعة 3"/>
          <p:cNvGrpSpPr/>
          <p:nvPr/>
        </p:nvGrpSpPr>
        <p:grpSpPr>
          <a:xfrm>
            <a:off x="994279" y="1809215"/>
            <a:ext cx="6356919" cy="1770162"/>
            <a:chOff x="655649" y="1601078"/>
            <a:chExt cx="6356919" cy="1770162"/>
          </a:xfrm>
        </p:grpSpPr>
        <p:sp>
          <p:nvSpPr>
            <p:cNvPr id="6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2" name="مربع نص 11"/>
          <p:cNvSpPr txBox="1"/>
          <p:nvPr/>
        </p:nvSpPr>
        <p:spPr>
          <a:xfrm>
            <a:off x="1" y="3779977"/>
            <a:ext cx="93245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Alkenes are nonpolar compounds. Thus alkenes are soluble in the nonpolar solvents such as carbon tetrachloride (CCl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benzene (C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but they are insoluble in polar solvents such as water.</a:t>
            </a:r>
            <a:r>
              <a:rPr lang="en-US" sz="2000" dirty="0" smtClean="0"/>
              <a:t>  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1339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32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0"/>
            <a:ext cx="642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Geometric Isomerism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ar-SA" sz="32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84775"/>
            <a:ext cx="835292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rotation at carbon–carbon double bonds is restricted,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isomerism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possible in appropriately substituted alkenes.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55776" y="1978661"/>
            <a:ext cx="3275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 rot="20070606">
            <a:off x="446353" y="2737130"/>
            <a:ext cx="1005840" cy="1005840"/>
            <a:chOff x="547" y="911"/>
            <a:chExt cx="1800" cy="1828"/>
          </a:xfrm>
        </p:grpSpPr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2">
              <a:grayscl/>
              <a:lum bright="-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" y="1325"/>
              <a:ext cx="1040" cy="100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99" y="139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046" y="91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547" y="1795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389" y="2291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4"/>
          <p:cNvGrpSpPr>
            <a:grpSpLocks noChangeAspect="1"/>
          </p:cNvGrpSpPr>
          <p:nvPr/>
        </p:nvGrpSpPr>
        <p:grpSpPr bwMode="auto">
          <a:xfrm rot="19919084">
            <a:off x="455526" y="4508578"/>
            <a:ext cx="1005840" cy="1005840"/>
            <a:chOff x="3372" y="948"/>
            <a:chExt cx="1716" cy="1791"/>
          </a:xfrm>
        </p:grpSpPr>
        <p:pic>
          <p:nvPicPr>
            <p:cNvPr id="13" name="Picture 9"/>
            <p:cNvPicPr>
              <a:picLocks noChangeArrowheads="1"/>
            </p:cNvPicPr>
            <p:nvPr/>
          </p:nvPicPr>
          <p:blipFill>
            <a:blip r:embed="rId2">
              <a:grayscl/>
              <a:lum bright="-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310"/>
              <a:ext cx="1040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830" y="948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4159" y="2291"/>
              <a:ext cx="448" cy="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3372" y="1800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40" y="1403"/>
              <a:ext cx="448" cy="4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ar-SA">
                <a:solidFill>
                  <a:srgbClr val="00B0F0"/>
                </a:solidFill>
              </a:endParaRPr>
            </a:p>
          </p:txBody>
        </p:sp>
      </p:grpSp>
      <p:sp>
        <p:nvSpPr>
          <p:cNvPr id="18" name="مستطيل 18"/>
          <p:cNvSpPr/>
          <p:nvPr/>
        </p:nvSpPr>
        <p:spPr>
          <a:xfrm>
            <a:off x="1823116" y="2918440"/>
            <a:ext cx="698604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lnSpc>
                <a:spcPts val="3600"/>
              </a:lnSpc>
              <a:spcBef>
                <a:spcPts val="1000"/>
              </a:spcBef>
              <a:spcAft>
                <a:spcPts val="100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20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(two similar groups are on the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side)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مستطيل 20"/>
          <p:cNvSpPr/>
          <p:nvPr/>
        </p:nvSpPr>
        <p:spPr>
          <a:xfrm>
            <a:off x="1806084" y="4727024"/>
            <a:ext cx="547007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lnSpc>
                <a:spcPts val="3600"/>
              </a:lnSpc>
              <a:spcBef>
                <a:spcPts val="1000"/>
              </a:spcBef>
              <a:spcAft>
                <a:spcPts val="1000"/>
              </a:spcAft>
              <a:tabLst>
                <a:tab pos="4572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similar groups are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000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sides)</a:t>
            </a:r>
          </a:p>
        </p:txBody>
      </p:sp>
    </p:spTree>
    <p:extLst>
      <p:ext uri="{BB962C8B-B14F-4D97-AF65-F5344CB8AC3E}">
        <p14:creationId xmlns:p14="http://schemas.microsoft.com/office/powerpoint/2010/main" val="6647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33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3"/>
          <p:cNvSpPr/>
          <p:nvPr/>
        </p:nvSpPr>
        <p:spPr>
          <a:xfrm>
            <a:off x="3275856" y="26799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E-Z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System</a:t>
            </a:r>
            <a:endParaRPr kumimoji="0" lang="ar-SA" sz="2800" b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4" y="980728"/>
            <a:ext cx="1170533" cy="13595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93" y="2652205"/>
            <a:ext cx="1170533" cy="1353429"/>
          </a:xfrm>
          <a:prstGeom prst="rect">
            <a:avLst/>
          </a:prstGeom>
        </p:spPr>
      </p:pic>
      <p:sp>
        <p:nvSpPr>
          <p:cNvPr id="53" name="مستطيل 5"/>
          <p:cNvSpPr/>
          <p:nvPr/>
        </p:nvSpPr>
        <p:spPr>
          <a:xfrm>
            <a:off x="1889406" y="2934487"/>
            <a:ext cx="64270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Entgegen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(two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groups of higher priority are on the </a:t>
            </a:r>
            <a:r>
              <a:rPr lang="en-US" sz="2000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sides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36600" lvl="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7704" y="1340768"/>
            <a:ext cx="6273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660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i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Zusammen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36600" lvl="0" indent="-736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736600" algn="l"/>
                <a:tab pos="3657600" algn="l"/>
                <a:tab pos="5486400" algn="l"/>
              </a:tabLst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groups of higher priority are on the </a:t>
            </a: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side)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51520" y="4221088"/>
            <a:ext cx="727270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Higher atomic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gets higher priority.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I &gt; Br &gt; Cl &gt; S &gt; P &gt; F &gt; O &gt; N &gt; C &gt; H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2"/>
          <a:stretch/>
        </p:blipFill>
        <p:spPr bwMode="auto">
          <a:xfrm>
            <a:off x="165407" y="5419068"/>
            <a:ext cx="2165563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9"/>
          <a:stretch/>
        </p:blipFill>
        <p:spPr bwMode="auto">
          <a:xfrm>
            <a:off x="2488634" y="5419068"/>
            <a:ext cx="2290608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10424"/>
          <a:stretch/>
        </p:blipFill>
        <p:spPr bwMode="auto">
          <a:xfrm>
            <a:off x="4932040" y="5419068"/>
            <a:ext cx="1935434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9"/>
          <a:stretch/>
        </p:blipFill>
        <p:spPr bwMode="auto">
          <a:xfrm>
            <a:off x="7027615" y="5421652"/>
            <a:ext cx="2025853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4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34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6"/>
          <a:stretch/>
        </p:blipFill>
        <p:spPr>
          <a:xfrm>
            <a:off x="5082440" y="757644"/>
            <a:ext cx="2248700" cy="13640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61" y="2632045"/>
            <a:ext cx="2530059" cy="1353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09" y="2655430"/>
            <a:ext cx="2523963" cy="13473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193" y="5092891"/>
            <a:ext cx="2395936" cy="8596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388" y="4221088"/>
            <a:ext cx="2200847" cy="1743607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1"/>
          <a:stretch/>
        </p:blipFill>
        <p:spPr>
          <a:xfrm>
            <a:off x="1769229" y="757644"/>
            <a:ext cx="2223864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35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27784" y="-5124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317" y="505565"/>
            <a:ext cx="8959683" cy="4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Alkenes are prepared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Elimination Reactions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مربع نص 9"/>
          <p:cNvSpPr txBox="1"/>
          <p:nvPr/>
        </p:nvSpPr>
        <p:spPr>
          <a:xfrm>
            <a:off x="-3806" y="986508"/>
            <a:ext cx="35596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Dehydration of Alcohols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3" y="1539010"/>
            <a:ext cx="4604969" cy="981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742" y="2587596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2531" y="3157308"/>
            <a:ext cx="188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Primary Alcohol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490" y="4527240"/>
            <a:ext cx="2142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Secondary Alcohol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287" y="5842615"/>
            <a:ext cx="1866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Tertiary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892" y="2867819"/>
            <a:ext cx="3406435" cy="74682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80" y="4003399"/>
            <a:ext cx="4595258" cy="115072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9" b="-1"/>
          <a:stretch/>
        </p:blipFill>
        <p:spPr>
          <a:xfrm>
            <a:off x="2873834" y="5395993"/>
            <a:ext cx="4427604" cy="12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36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747" y="-89935"/>
            <a:ext cx="754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Regioselectivity in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Dehydration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Alcohols: </a:t>
            </a:r>
            <a:r>
              <a:rPr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Zaitsev’s </a:t>
            </a:r>
            <a:r>
              <a:rPr lang="en-US" altLang="zh-TW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8"/>
          <p:cNvSpPr/>
          <p:nvPr/>
        </p:nvSpPr>
        <p:spPr>
          <a:xfrm>
            <a:off x="0" y="1724378"/>
            <a:ext cx="9036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altLang="zh-TW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Zaitsev’s Rule:</a:t>
            </a: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zh-TW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Hydrogen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preferably removed from the carbon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least no. of hydrogen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since the alkene formed is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highly branched </a:t>
            </a:r>
            <a:r>
              <a:rPr lang="en-US" altLang="zh-TW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energetically more stable</a:t>
            </a:r>
            <a:r>
              <a:rPr lang="en-US" altLang="zh-TW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proceeds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carbocation </a:t>
            </a:r>
            <a:r>
              <a:rPr lang="en-US" alt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stabilities of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carbocations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ease of dehydration of alcohols follows the order </a:t>
            </a:r>
            <a:r>
              <a:rPr lang="en-US" alt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&gt; 2° &gt; 1°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4916783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C=CR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 &gt;  R</a:t>
            </a:r>
            <a:r>
              <a:rPr lang="en-US" baseline="-25000" dirty="0" smtClean="0"/>
              <a:t>2</a:t>
            </a:r>
            <a:r>
              <a:rPr lang="en-US" dirty="0" smtClean="0"/>
              <a:t>C=CHR  &gt;  R</a:t>
            </a:r>
            <a:r>
              <a:rPr lang="en-US" baseline="-25000" dirty="0" smtClean="0"/>
              <a:t>2</a:t>
            </a:r>
            <a:r>
              <a:rPr lang="en-US" dirty="0" smtClean="0"/>
              <a:t>C=CH</a:t>
            </a:r>
            <a:r>
              <a:rPr lang="en-US" baseline="-25000" dirty="0" smtClean="0"/>
              <a:t>2</a:t>
            </a:r>
            <a:r>
              <a:rPr lang="en-US" dirty="0"/>
              <a:t>, RCH=CHR </a:t>
            </a:r>
            <a:r>
              <a:rPr lang="en-US" dirty="0" smtClean="0"/>
              <a:t> &gt;  RCH=CH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 CH</a:t>
            </a:r>
            <a:r>
              <a:rPr lang="en-US" baseline="-25000" dirty="0" smtClean="0"/>
              <a:t>2</a:t>
            </a:r>
            <a:r>
              <a:rPr lang="en-US" dirty="0" smtClean="0"/>
              <a:t>=CH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71730"/>
            <a:ext cx="6048672" cy="12739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743134" y="5570174"/>
            <a:ext cx="5550227" cy="1268760"/>
            <a:chOff x="1621850" y="5452666"/>
            <a:chExt cx="5767774" cy="1422697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81" r="4073"/>
            <a:stretch/>
          </p:blipFill>
          <p:spPr>
            <a:xfrm>
              <a:off x="1621850" y="5452666"/>
              <a:ext cx="5767774" cy="140533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716016" y="6567586"/>
              <a:ext cx="603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</a:t>
              </a:r>
              <a:endPara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3497623"/>
            <a:ext cx="4392488" cy="13358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13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37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مستطيل 6"/>
          <p:cNvSpPr/>
          <p:nvPr/>
        </p:nvSpPr>
        <p:spPr>
          <a:xfrm>
            <a:off x="247908" y="31516"/>
            <a:ext cx="522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Dehydrohaloganation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halides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4671465" cy="10821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28" y="2973648"/>
            <a:ext cx="5541744" cy="66452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82334" y="2292244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37867" y="3936332"/>
            <a:ext cx="15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Zaitsev’s</a:t>
            </a:r>
            <a:r>
              <a:rPr lang="en-US" altLang="zh-TW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Rule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59837" y="4491417"/>
            <a:ext cx="6980525" cy="1529163"/>
            <a:chOff x="1157548" y="5352084"/>
            <a:chExt cx="6980525" cy="152916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7548" y="5352084"/>
              <a:ext cx="6980525" cy="142658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054134" y="6573470"/>
              <a:ext cx="603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major</a:t>
              </a:r>
              <a:endPara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38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39724" y="533975"/>
            <a:ext cx="885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Electrophilic Addition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reactions on the carbon-carbon double bond.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2644226" y="0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59949" cy="1196444"/>
          </a:xfrm>
          <a:prstGeom prst="rect">
            <a:avLst/>
          </a:prstGeom>
        </p:spPr>
      </p:pic>
      <p:sp>
        <p:nvSpPr>
          <p:cNvPr id="13" name="مستطيل 4"/>
          <p:cNvSpPr/>
          <p:nvPr/>
        </p:nvSpPr>
        <p:spPr>
          <a:xfrm>
            <a:off x="14872" y="2636912"/>
            <a:ext cx="650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Hydrogen: Catalytic Hydrogenation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53" y="3094151"/>
            <a:ext cx="3497883" cy="9144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947" y="4081424"/>
            <a:ext cx="4224894" cy="13168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97" y="5769225"/>
            <a:ext cx="5037257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39</a:t>
            </a:fld>
            <a:endParaRPr lang="ar-SA"/>
          </a:p>
        </p:txBody>
      </p:sp>
      <p:sp>
        <p:nvSpPr>
          <p:cNvPr id="5" name="Rectangle 3"/>
          <p:cNvSpPr/>
          <p:nvPr/>
        </p:nvSpPr>
        <p:spPr>
          <a:xfrm>
            <a:off x="107504" y="116632"/>
            <a:ext cx="4984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Addition of Halogens: Halogenation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15" name="عنصر نائب لرقم الشريحة 1"/>
          <p:cNvSpPr txBox="1">
            <a:spLocks/>
          </p:cNvSpPr>
          <p:nvPr/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51" y="908720"/>
            <a:ext cx="4092295" cy="8458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46" y="2780928"/>
            <a:ext cx="4389500" cy="861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09" y="4149080"/>
            <a:ext cx="5006774" cy="13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1082353"/>
            <a:ext cx="2454518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Alkanes</a:t>
            </a:r>
            <a:endParaRPr lang="ar-SA" sz="5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5"/>
          <p:cNvSpPr/>
          <p:nvPr/>
        </p:nvSpPr>
        <p:spPr>
          <a:xfrm>
            <a:off x="3244215" y="2750150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2n+2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Saturated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3343" y="3751675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40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0" y="18288"/>
            <a:ext cx="6804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Acids:</a:t>
            </a:r>
            <a:endParaRPr lang="ar-SA" sz="16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347788"/>
            <a:ext cx="865951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that add in this way are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halides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H-I).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47" y="2667163"/>
            <a:ext cx="5616427" cy="1135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511095"/>
            <a:ext cx="6108721" cy="14692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51720" y="1175951"/>
            <a:ext cx="4969946" cy="1044030"/>
            <a:chOff x="2094680" y="1032890"/>
            <a:chExt cx="4969946" cy="1044030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09"/>
            <a:stretch/>
          </p:blipFill>
          <p:spPr>
            <a:xfrm>
              <a:off x="2094680" y="1032890"/>
              <a:ext cx="3197400" cy="10440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7598" y="1268760"/>
              <a:ext cx="1707028" cy="43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57A45-6C7A-4007-9C29-71EC23A19E11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41</a:t>
            </a:fld>
            <a:endParaRPr lang="ar-SA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68" y="1137571"/>
            <a:ext cx="6341383" cy="13501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41" y="3750302"/>
            <a:ext cx="5707650" cy="8121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4534252"/>
            <a:ext cx="4841050" cy="1298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09" y="2361662"/>
            <a:ext cx="9187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reagent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to an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electropositive part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reagent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double bond that has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number of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30440" y="-23899"/>
            <a:ext cx="954055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Reagents to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Unsymmetric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Alkenes;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Markovnikov’s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48" y="5967696"/>
            <a:ext cx="5479255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42</a:t>
            </a:fld>
            <a:endParaRPr lang="ar-SA"/>
          </a:p>
        </p:txBody>
      </p:sp>
      <p:sp>
        <p:nvSpPr>
          <p:cNvPr id="20" name="مستطيل 4"/>
          <p:cNvSpPr/>
          <p:nvPr/>
        </p:nvSpPr>
        <p:spPr>
          <a:xfrm>
            <a:off x="216481" y="0"/>
            <a:ext cx="421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 : Hydration</a:t>
            </a:r>
            <a:endParaRPr lang="ar-SA" sz="1600" dirty="0">
              <a:solidFill>
                <a:prstClr val="black"/>
              </a:solidFill>
            </a:endParaRP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16" y="692696"/>
            <a:ext cx="3444538" cy="9221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616427" cy="9830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88" y="3068960"/>
            <a:ext cx="3993226" cy="13564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17" y="5030355"/>
            <a:ext cx="5654530" cy="1325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20" y="4941168"/>
            <a:ext cx="20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Markovnikov’s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6752"/>
            <a:ext cx="5598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Oxidation of alkenes with Permanganate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DA81-878F-4889-867F-57E993E58D08}" type="slidenum">
              <a:rPr lang="ar-SA" smtClean="0"/>
              <a:pPr/>
              <a:t>43</a:t>
            </a:fld>
            <a:endParaRPr lang="ar-SA"/>
          </a:p>
        </p:txBody>
      </p:sp>
      <p:sp>
        <p:nvSpPr>
          <p:cNvPr id="20" name="مستطيل 4"/>
          <p:cNvSpPr/>
          <p:nvPr/>
        </p:nvSpPr>
        <p:spPr>
          <a:xfrm>
            <a:off x="2617679" y="-14541"/>
            <a:ext cx="342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alkenes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57354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alkenes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Carbonyl-Containing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4487" y="152291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hydroxylation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6848" y="1985555"/>
            <a:ext cx="6985996" cy="1527666"/>
            <a:chOff x="525848" y="2420888"/>
            <a:chExt cx="6985996" cy="152766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6"/>
            <a:stretch/>
          </p:blipFill>
          <p:spPr>
            <a:xfrm>
              <a:off x="4036073" y="2454905"/>
              <a:ext cx="3475771" cy="1493649"/>
            </a:xfrm>
            <a:prstGeom prst="rect">
              <a:avLst/>
            </a:prstGeom>
          </p:spPr>
        </p:pic>
        <p:pic>
          <p:nvPicPr>
            <p:cNvPr id="39" name="Picture 3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874"/>
            <a:stretch/>
          </p:blipFill>
          <p:spPr>
            <a:xfrm>
              <a:off x="525848" y="2441479"/>
              <a:ext cx="2367880" cy="1493649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87824" y="2420888"/>
              <a:ext cx="933269" cy="942365"/>
              <a:chOff x="6007426" y="5183268"/>
              <a:chExt cx="933269" cy="94236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49"/>
              <a:stretch/>
            </p:blipFill>
            <p:spPr>
              <a:xfrm>
                <a:off x="6042014" y="5183268"/>
                <a:ext cx="864096" cy="94236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96761" y="5275020"/>
                <a:ext cx="4844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</a:t>
                </a:r>
                <a:r>
                  <a:rPr lang="en-US" sz="1400" baseline="30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US" sz="1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07426" y="5546438"/>
                <a:ext cx="9332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O, cold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/>
          <a:stretch/>
        </p:blipFill>
        <p:spPr>
          <a:xfrm>
            <a:off x="2195736" y="3810333"/>
            <a:ext cx="4519052" cy="10961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4997761"/>
            <a:ext cx="557832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D815-89E4-448A-897E-E9B56FCB813A}" type="slidenum">
              <a:rPr lang="ar-SA" smtClean="0"/>
              <a:t>44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0569" y="93045"/>
            <a:ext cx="234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Ozonolysis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ar-S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51720" y="418964"/>
            <a:ext cx="365035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Oxidation of alkenes by ozone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r-SA" sz="20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4993"/>
            <a:ext cx="6264696" cy="150614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2" y="2936375"/>
            <a:ext cx="5761219" cy="77730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56" y="4221088"/>
            <a:ext cx="4153260" cy="655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719" y="5229200"/>
            <a:ext cx="508450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9272" y="1029407"/>
            <a:ext cx="2492990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endParaRPr lang="ar-SA" sz="5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6624" y="2852936"/>
            <a:ext cx="567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 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-Carbon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bond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49552" y="3985097"/>
            <a:ext cx="912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yne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46</a:t>
            </a:fld>
            <a:endParaRPr lang="ar-SA"/>
          </a:p>
        </p:txBody>
      </p:sp>
      <p:grpSp>
        <p:nvGrpSpPr>
          <p:cNvPr id="34" name="Group 33"/>
          <p:cNvGrpSpPr/>
          <p:nvPr/>
        </p:nvGrpSpPr>
        <p:grpSpPr>
          <a:xfrm>
            <a:off x="3212466" y="3883914"/>
            <a:ext cx="2371162" cy="1100593"/>
            <a:chOff x="663053" y="914516"/>
            <a:chExt cx="2371162" cy="11005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341" y="914516"/>
              <a:ext cx="1732586" cy="64227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3053" y="1645777"/>
              <a:ext cx="2371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B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2,5-dimethyl-3-heptyne</a:t>
              </a:r>
              <a:endParaRPr lang="en-US" dirty="0">
                <a:solidFill>
                  <a:srgbClr val="00BB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09897" y="5384634"/>
            <a:ext cx="2544286" cy="1237903"/>
            <a:chOff x="5207585" y="844498"/>
            <a:chExt cx="2544286" cy="123790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122" y="844498"/>
              <a:ext cx="1653687" cy="8375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207585" y="1713069"/>
              <a:ext cx="2544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DC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4-Methyl-1-hexen-5-yne</a:t>
              </a:r>
              <a:endParaRPr lang="en-US" dirty="0">
                <a:solidFill>
                  <a:srgbClr val="0DC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59624" y="3651903"/>
            <a:ext cx="2467342" cy="1312726"/>
            <a:chOff x="5076056" y="2251250"/>
            <a:chExt cx="2467342" cy="131272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8607" y="2251250"/>
              <a:ext cx="1593816" cy="80293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076056" y="3194644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BBF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5-Methyl-4-hexen-1-yne</a:t>
              </a:r>
              <a:endParaRPr lang="en-US" dirty="0">
                <a:solidFill>
                  <a:srgbClr val="00BBF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مجموعة 2"/>
          <p:cNvGrpSpPr/>
          <p:nvPr/>
        </p:nvGrpSpPr>
        <p:grpSpPr>
          <a:xfrm>
            <a:off x="2955214" y="1694767"/>
            <a:ext cx="1953057" cy="463490"/>
            <a:chOff x="3813551" y="3284983"/>
            <a:chExt cx="1953057" cy="463490"/>
          </a:xfrm>
        </p:grpSpPr>
        <p:sp>
          <p:nvSpPr>
            <p:cNvPr id="23" name="مربع نص 3"/>
            <p:cNvSpPr txBox="1"/>
            <p:nvPr/>
          </p:nvSpPr>
          <p:spPr>
            <a:xfrm>
              <a:off x="3813551" y="3284983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ane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مربع نص 4"/>
            <p:cNvSpPr txBox="1"/>
            <p:nvPr/>
          </p:nvSpPr>
          <p:spPr>
            <a:xfrm>
              <a:off x="5137910" y="3286808"/>
              <a:ext cx="6286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yne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رابط كسهم مستقيم 5"/>
            <p:cNvCxnSpPr/>
            <p:nvPr/>
          </p:nvCxnSpPr>
          <p:spPr>
            <a:xfrm flipV="1">
              <a:off x="4501560" y="3573015"/>
              <a:ext cx="636350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77316" y="1694767"/>
            <a:ext cx="2174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IUPAC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7" name="Picture 3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50000" r="6540"/>
          <a:stretch/>
        </p:blipFill>
        <p:spPr>
          <a:xfrm>
            <a:off x="3521997" y="2731505"/>
            <a:ext cx="1542784" cy="791772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8593" r="10086" b="50000"/>
          <a:stretch/>
        </p:blipFill>
        <p:spPr>
          <a:xfrm>
            <a:off x="461594" y="2708920"/>
            <a:ext cx="1496226" cy="658052"/>
          </a:xfrm>
          <a:prstGeom prst="rect">
            <a:avLst/>
          </a:prstGeom>
        </p:spPr>
      </p:pic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5" t="16571"/>
          <a:stretch/>
        </p:blipFill>
        <p:spPr>
          <a:xfrm>
            <a:off x="6588224" y="2708920"/>
            <a:ext cx="1710101" cy="720854"/>
          </a:xfrm>
          <a:prstGeom prst="rect">
            <a:avLst/>
          </a:prstGeom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6" r="50000"/>
          <a:stretch/>
        </p:blipFill>
        <p:spPr>
          <a:xfrm>
            <a:off x="461594" y="4150292"/>
            <a:ext cx="1890292" cy="751796"/>
          </a:xfrm>
          <a:prstGeom prst="rect">
            <a:avLst/>
          </a:prstGeom>
        </p:spPr>
      </p:pic>
      <p:sp>
        <p:nvSpPr>
          <p:cNvPr id="28" name="مستطيل 1"/>
          <p:cNvSpPr/>
          <p:nvPr/>
        </p:nvSpPr>
        <p:spPr>
          <a:xfrm>
            <a:off x="2257200" y="728456"/>
            <a:ext cx="450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 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3470" y="-38601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yn</a:t>
            </a:r>
            <a:r>
              <a:rPr lang="hu-H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71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47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979711" y="1857829"/>
            <a:ext cx="487883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Acidity of Terminal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57388" y="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</a:t>
            </a: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539552" y="393638"/>
            <a:ext cx="2482557" cy="15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-C</a:t>
            </a:r>
            <a:r>
              <a:rPr lang="hu-HU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gases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hu-H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hu-H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liquid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More than </a:t>
            </a:r>
            <a:r>
              <a:rPr lang="hu-H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soilds</a:t>
            </a:r>
            <a:endParaRPr lang="hu-HU" sz="20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>
              <a:lnSpc>
                <a:spcPct val="150000"/>
              </a:lnSpc>
              <a:spcBef>
                <a:spcPct val="20000"/>
              </a:spcBef>
            </a:pPr>
            <a:endParaRPr lang="hu-HU" sz="20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hu-HU" sz="2000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2450717"/>
            <a:ext cx="917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hydrogen atom on a triply bonded carbon is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weakly acidic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be removed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base. Sodium amide, for example, converts acetylenes to acetylides.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6" y="3523217"/>
            <a:ext cx="7156145" cy="13881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09" y="5108252"/>
            <a:ext cx="3062059" cy="17497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23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-252536" y="606121"/>
            <a:ext cx="55313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Dehydrohalogenation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Alkyl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Dihalide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4" y="3952148"/>
            <a:ext cx="1265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7664" y="1178754"/>
            <a:ext cx="6067421" cy="2556547"/>
            <a:chOff x="1475655" y="1250508"/>
            <a:chExt cx="5891215" cy="246652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250508"/>
              <a:ext cx="5890902" cy="1209975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5" y="2445676"/>
              <a:ext cx="5891215" cy="12713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73" y="4152203"/>
            <a:ext cx="4251515" cy="9865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449" y="5447609"/>
            <a:ext cx="4367539" cy="1273866"/>
          </a:xfrm>
          <a:prstGeom prst="rect">
            <a:avLst/>
          </a:prstGeom>
        </p:spPr>
      </p:pic>
      <p:sp>
        <p:nvSpPr>
          <p:cNvPr id="11" name="مستطيل 2"/>
          <p:cNvSpPr/>
          <p:nvPr/>
        </p:nvSpPr>
        <p:spPr>
          <a:xfrm>
            <a:off x="2240954" y="-29099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49</a:t>
            </a:fld>
            <a:endParaRPr lang="ar-SA"/>
          </a:p>
        </p:txBody>
      </p:sp>
      <p:sp>
        <p:nvSpPr>
          <p:cNvPr id="3" name="مستطيل 4"/>
          <p:cNvSpPr/>
          <p:nvPr/>
        </p:nvSpPr>
        <p:spPr>
          <a:xfrm>
            <a:off x="10750" y="29817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Alkylation of Acetylene and Terminal Acetylene 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3"/>
          <p:cNvSpPr/>
          <p:nvPr/>
        </p:nvSpPr>
        <p:spPr>
          <a:xfrm>
            <a:off x="-48677" y="3640840"/>
            <a:ext cx="1265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295" y="591778"/>
            <a:ext cx="8863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attaching alkyl groups to acetylene, more complex alkynes can be prepared.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treating the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alkynide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alkyl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halide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78721" y="1737973"/>
            <a:ext cx="7625098" cy="1758481"/>
            <a:chOff x="1466167" y="1597580"/>
            <a:chExt cx="7625098" cy="1758481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167" y="1597580"/>
              <a:ext cx="5525208" cy="751591"/>
            </a:xfrm>
            <a:prstGeom prst="rect">
              <a:avLst/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167" y="2349171"/>
              <a:ext cx="7625098" cy="1006890"/>
            </a:xfrm>
            <a:prstGeom prst="rect">
              <a:avLst/>
            </a:prstGeom>
          </p:spPr>
        </p:pic>
      </p:grp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14" y="4380890"/>
            <a:ext cx="5890769" cy="779799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2" y="5599795"/>
            <a:ext cx="6408712" cy="7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4"/>
          <p:cNvSpPr/>
          <p:nvPr/>
        </p:nvSpPr>
        <p:spPr>
          <a:xfrm>
            <a:off x="3713399" y="144562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Alkanes</a:t>
            </a:r>
          </a:p>
        </p:txBody>
      </p:sp>
      <p:sp>
        <p:nvSpPr>
          <p:cNvPr id="15" name="مربع نص 3"/>
          <p:cNvSpPr txBox="1"/>
          <p:nvPr/>
        </p:nvSpPr>
        <p:spPr>
          <a:xfrm>
            <a:off x="-12779" y="1102320"/>
            <a:ext cx="9252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Names and Formulas of the first Ten unbranched Alkanes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5" y="1875413"/>
            <a:ext cx="6768752" cy="43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483768" y="17241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793" y="602016"/>
            <a:ext cx="5242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Hydrogen: Hydrogenation</a:t>
            </a:r>
            <a:endParaRPr lang="ar-SA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50</a:t>
            </a:fld>
            <a:endParaRPr lang="ar-SA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88" y="2708920"/>
            <a:ext cx="4635614" cy="8921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0" y="4191716"/>
            <a:ext cx="5625449" cy="112664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3" y="1323287"/>
            <a:ext cx="4717879" cy="8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51</a:t>
            </a:fld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-34077" y="14795"/>
            <a:ext cx="868862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alkyne to an alkene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accomplished through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catalysts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reagents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Moreover, these special methods allow the preparation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either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(Z)-alkenes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disubstituted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alkynes.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18" y="1425022"/>
            <a:ext cx="4676037" cy="2432514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28053"/>
            <a:ext cx="5791702" cy="1318374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/>
          <a:stretch/>
        </p:blipFill>
        <p:spPr>
          <a:xfrm>
            <a:off x="2424501" y="5440557"/>
            <a:ext cx="4614092" cy="1417443"/>
          </a:xfrm>
          <a:prstGeom prst="rect">
            <a:avLst/>
          </a:prstGeom>
        </p:spPr>
      </p:pic>
      <p:sp>
        <p:nvSpPr>
          <p:cNvPr id="29" name="مستطيل 13"/>
          <p:cNvSpPr/>
          <p:nvPr/>
        </p:nvSpPr>
        <p:spPr>
          <a:xfrm>
            <a:off x="-34077" y="3476052"/>
            <a:ext cx="1265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1763688" y="4653136"/>
            <a:ext cx="1120820" cy="381449"/>
            <a:chOff x="1979712" y="5805264"/>
            <a:chExt cx="1120820" cy="381449"/>
          </a:xfrm>
        </p:grpSpPr>
        <p:sp>
          <p:nvSpPr>
            <p:cNvPr id="6" name="مستطيل 5"/>
            <p:cNvSpPr/>
            <p:nvPr/>
          </p:nvSpPr>
          <p:spPr>
            <a:xfrm>
              <a:off x="1979712" y="5817381"/>
              <a:ext cx="112082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2915801" y="580526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ar-SA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52</a:t>
            </a:fld>
            <a:endParaRPr lang="ar-SA"/>
          </a:p>
        </p:txBody>
      </p:sp>
      <p:sp>
        <p:nvSpPr>
          <p:cNvPr id="11" name="مستطيل 2"/>
          <p:cNvSpPr/>
          <p:nvPr/>
        </p:nvSpPr>
        <p:spPr>
          <a:xfrm>
            <a:off x="-88178" y="47729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Addition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endParaRPr lang="ar-SA" sz="2400" dirty="0">
              <a:solidFill>
                <a:srgbClr val="00B05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87" y="707875"/>
            <a:ext cx="5578323" cy="89161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/>
          <a:stretch/>
        </p:blipFill>
        <p:spPr>
          <a:xfrm>
            <a:off x="1569967" y="1682060"/>
            <a:ext cx="5905722" cy="1364098"/>
          </a:xfrm>
          <a:prstGeom prst="rect">
            <a:avLst/>
          </a:prstGeom>
        </p:spPr>
      </p:pic>
      <p:sp>
        <p:nvSpPr>
          <p:cNvPr id="10" name="مستطيل 2"/>
          <p:cNvSpPr/>
          <p:nvPr/>
        </p:nvSpPr>
        <p:spPr>
          <a:xfrm>
            <a:off x="-108520" y="3263520"/>
            <a:ext cx="6667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Hydrogen Halide: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ar-SA" sz="2400" dirty="0">
              <a:solidFill>
                <a:srgbClr val="00B050"/>
              </a:solidFill>
            </a:endParaRPr>
          </a:p>
        </p:txBody>
      </p:sp>
      <p:sp>
        <p:nvSpPr>
          <p:cNvPr id="12" name="مستطيل 5"/>
          <p:cNvSpPr/>
          <p:nvPr/>
        </p:nvSpPr>
        <p:spPr>
          <a:xfrm>
            <a:off x="70751" y="5009020"/>
            <a:ext cx="2700300" cy="26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5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Markovnikov addition</a:t>
            </a: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1" y="3806626"/>
            <a:ext cx="5936494" cy="1059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07" y="5365035"/>
            <a:ext cx="581608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53</a:t>
            </a:fld>
            <a:endParaRPr lang="ar-SA"/>
          </a:p>
        </p:txBody>
      </p:sp>
      <p:sp>
        <p:nvSpPr>
          <p:cNvPr id="12" name="مستطيل 4"/>
          <p:cNvSpPr/>
          <p:nvPr/>
        </p:nvSpPr>
        <p:spPr>
          <a:xfrm>
            <a:off x="-756592" y="48554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of Water : Hydration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16" name="مستطيل 5"/>
          <p:cNvSpPr/>
          <p:nvPr/>
        </p:nvSpPr>
        <p:spPr>
          <a:xfrm>
            <a:off x="3923928" y="3348543"/>
            <a:ext cx="2160240" cy="23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Markovnikov addition</a:t>
            </a:r>
            <a:endParaRPr lang="en-US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83" y="659015"/>
            <a:ext cx="8743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water to alkynes requires not only an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catalyst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mercuric 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well.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93096"/>
            <a:ext cx="7431268" cy="10247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63732"/>
            <a:ext cx="585266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3131840" y="-8637"/>
            <a:ext cx="212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Isomerism </a:t>
            </a:r>
            <a:endParaRPr lang="ar-SA" dirty="0"/>
          </a:p>
        </p:txBody>
      </p:sp>
      <p:sp>
        <p:nvSpPr>
          <p:cNvPr id="4" name="مربع نص 2"/>
          <p:cNvSpPr txBox="1"/>
          <p:nvPr/>
        </p:nvSpPr>
        <p:spPr>
          <a:xfrm>
            <a:off x="0" y="692696"/>
            <a:ext cx="9144000" cy="1883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molecules with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and kinds of atoms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arrangements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atoms.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( or constitutional ) isomers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the same molecular formula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formulas.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47664" y="3035731"/>
            <a:ext cx="5777259" cy="3320619"/>
            <a:chOff x="1547664" y="3035731"/>
            <a:chExt cx="5777259" cy="332061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405063"/>
              <a:ext cx="5489227" cy="29512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54876" y="3035731"/>
              <a:ext cx="1941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Structural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Isomers </a:t>
              </a:r>
              <a:endParaRPr lang="ar-SA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7664" y="3035731"/>
              <a:ext cx="1896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molecular formula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7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01047" y="0"/>
            <a:ext cx="78131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Carbon and Hydrogen Atoms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0" y="764704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classified according to their degree of substitution by other carbons.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07" y="3284984"/>
            <a:ext cx="891200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atoms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alkane are classified on the basis of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they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attached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hydrogen atom attached to a primary carbon atom is a primary (1°) hydrogen atom, and so forth. 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69" y="4941168"/>
            <a:ext cx="4839119" cy="16384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04253" y="1267209"/>
            <a:ext cx="6080526" cy="2014577"/>
            <a:chOff x="1604253" y="1267209"/>
            <a:chExt cx="6080526" cy="201457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253" y="1267209"/>
              <a:ext cx="6080526" cy="20145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67744" y="1975095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1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4358" y="2002904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2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40972" y="1970023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3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0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Substituents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9368"/>
            <a:ext cx="939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alkyl group lacks one of the hydrogen substituents of an alkane.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alkyl group is named by taking the name of the alkane with the same number of carbon atoms and changing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symbol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a general symbol to represent any alkyl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15" y="3367079"/>
            <a:ext cx="495369" cy="1238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>
          <a:xfrm>
            <a:off x="1531859" y="2998047"/>
            <a:ext cx="5704438" cy="1615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>
          <a:xfrm>
            <a:off x="1531859" y="4994167"/>
            <a:ext cx="5190538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0519" y="116632"/>
            <a:ext cx="7344816" cy="3123263"/>
            <a:chOff x="899593" y="116632"/>
            <a:chExt cx="7344816" cy="312326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5"/>
            <a:stretch/>
          </p:blipFill>
          <p:spPr>
            <a:xfrm>
              <a:off x="899593" y="116632"/>
              <a:ext cx="7344816" cy="1562235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"/>
            <a:stretch/>
          </p:blipFill>
          <p:spPr>
            <a:xfrm>
              <a:off x="899593" y="1685280"/>
              <a:ext cx="7344815" cy="15546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40519" y="3884324"/>
            <a:ext cx="7034778" cy="2834886"/>
            <a:chOff x="483989" y="3785359"/>
            <a:chExt cx="7034778" cy="283488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5"/>
            <a:stretch/>
          </p:blipFill>
          <p:spPr>
            <a:xfrm>
              <a:off x="2868782" y="3785359"/>
              <a:ext cx="4649985" cy="2834886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9" y="3785359"/>
              <a:ext cx="2376265" cy="1128298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b="11089"/>
            <a:stretch/>
          </p:blipFill>
          <p:spPr>
            <a:xfrm>
              <a:off x="492517" y="4913657"/>
              <a:ext cx="2367737" cy="170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5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9221</TotalTime>
  <Words>1933</Words>
  <Application>Microsoft Office PowerPoint</Application>
  <PresentationFormat>On-screen Show (4:3)</PresentationFormat>
  <Paragraphs>277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Century Gothic</vt:lpstr>
      <vt:lpstr>Courier New</vt:lpstr>
      <vt:lpstr>Palatino Linotype</vt:lpstr>
      <vt:lpstr>新細明體</vt:lpstr>
      <vt:lpstr>Symbol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USER</cp:lastModifiedBy>
  <cp:revision>234</cp:revision>
  <dcterms:created xsi:type="dcterms:W3CDTF">2015-09-04T10:35:39Z</dcterms:created>
  <dcterms:modified xsi:type="dcterms:W3CDTF">2023-08-27T07:44:55Z</dcterms:modified>
</cp:coreProperties>
</file>