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6" r:id="rId16"/>
    <p:sldId id="287" r:id="rId17"/>
    <p:sldId id="270" r:id="rId18"/>
    <p:sldId id="271" r:id="rId19"/>
    <p:sldId id="273" r:id="rId20"/>
    <p:sldId id="272" r:id="rId21"/>
    <p:sldId id="274" r:id="rId22"/>
    <p:sldId id="285" r:id="rId23"/>
    <p:sldId id="275" r:id="rId24"/>
    <p:sldId id="276" r:id="rId25"/>
    <p:sldId id="277" r:id="rId26"/>
    <p:sldId id="278" r:id="rId27"/>
    <p:sldId id="280" r:id="rId28"/>
    <p:sldId id="279" r:id="rId29"/>
    <p:sldId id="281" r:id="rId30"/>
    <p:sldId id="282" r:id="rId31"/>
    <p:sldId id="283" r:id="rId32"/>
    <p:sldId id="284"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2" r:id="rId59"/>
    <p:sldId id="314" r:id="rId60"/>
    <p:sldId id="315" r:id="rId61"/>
    <p:sldId id="316" r:id="rId62"/>
    <p:sldId id="31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8" d="100"/>
          <a:sy n="68" d="100"/>
        </p:scale>
        <p:origin x="-8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FD1311-2D7B-449F-9055-F29E411B00E7}" type="datetimeFigureOut">
              <a:rPr lang="en-US" smtClean="0"/>
              <a:pPr/>
              <a:t>10/1/2013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DA44E-5E12-4BD3-9575-FDD4A3C3DA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ar-SA" dirty="0" smtClean="0"/>
              <a:t>مقدمه في نظم الإنتاج حيواني </a:t>
            </a:r>
            <a:endParaRPr lang="en-US" dirty="0"/>
          </a:p>
        </p:txBody>
      </p:sp>
      <p:pic>
        <p:nvPicPr>
          <p:cNvPr id="5" name="Picture 4" descr="4269461d1236c9b796f1afecbf6d540c.jpg"/>
          <p:cNvPicPr>
            <a:picLocks noChangeAspect="1"/>
          </p:cNvPicPr>
          <p:nvPr/>
        </p:nvPicPr>
        <p:blipFill>
          <a:blip r:embed="rId2"/>
          <a:stretch>
            <a:fillRect/>
          </a:stretch>
        </p:blipFill>
        <p:spPr>
          <a:xfrm>
            <a:off x="1828800" y="2057400"/>
            <a:ext cx="5682343" cy="4419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التغيرات في طرق الفقس:</a:t>
            </a:r>
          </a:p>
          <a:p>
            <a:pPr algn="r" rtl="1">
              <a:buNone/>
            </a:pPr>
            <a:r>
              <a:rPr lang="ar-SA" dirty="0" smtClean="0"/>
              <a:t>في الماضي كانت عملية التفريخ قائمة على الحضانة الطبيعية أما الآن فإنه باستطاعة مربي الدواجن الاستعانة بالمفقسات الصناعية.</a:t>
            </a:r>
          </a:p>
          <a:p>
            <a:pPr algn="r" rtl="1">
              <a:buNone/>
            </a:pPr>
            <a:r>
              <a:rPr lang="ar-SA" dirty="0" smtClean="0"/>
              <a:t>يوجد الآن شركات متخصصة فقط في إنتاج الكتاكيت سواء كتاكيت إنتاج اللحم أو البيض.</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pPr algn="r" rtl="1">
              <a:buFont typeface="Wingdings" pitchFamily="2" charset="2"/>
              <a:buChar char="q"/>
            </a:pPr>
            <a:r>
              <a:rPr lang="ar-SA" dirty="0" smtClean="0"/>
              <a:t> التغير في معدلات إنتاج البيض:</a:t>
            </a:r>
          </a:p>
          <a:p>
            <a:pPr algn="r" rtl="1">
              <a:buNone/>
            </a:pPr>
            <a:r>
              <a:rPr lang="ar-SA" dirty="0" smtClean="0"/>
              <a:t>في السابق كانت الدجاجة الواحدة تنتج أقل من 100 بيضة في العام الواحد، ولكن عن طريق الإنتخاب والتهجين لسلالات البيض الأصيلة أمكن أنتاج هجن تتميز بارتفاع معدل إنتاج  البيض إلى 300 بيضة في العام الواحد للدجاجة.</a:t>
            </a:r>
          </a:p>
          <a:p>
            <a:pPr algn="r" rtl="1">
              <a:buFont typeface="Wingdings" pitchFamily="2" charset="2"/>
              <a:buChar char="§"/>
            </a:pPr>
            <a:r>
              <a:rPr lang="ar-SA" dirty="0" smtClean="0"/>
              <a:t>العوامل التي ساعدت في إرتفاع معدلات إنتاج البيض:</a:t>
            </a:r>
          </a:p>
          <a:p>
            <a:pPr marL="514350" indent="-514350" algn="r" rtl="1">
              <a:buAutoNum type="arabic1Minus"/>
            </a:pPr>
            <a:r>
              <a:rPr lang="ar-SA" dirty="0" smtClean="0"/>
              <a:t>إنتاج عروق متخصصة لإنتاج البيض بدل من السلالات ثنائية الغرض.</a:t>
            </a:r>
          </a:p>
          <a:p>
            <a:pPr marL="514350" indent="-514350" algn="r" rtl="1">
              <a:buAutoNum type="arabic1Minus"/>
            </a:pPr>
            <a:r>
              <a:rPr lang="ar-SA" dirty="0" smtClean="0"/>
              <a:t> إتقان عملية التجنيس عند عمر يوم وبالتالي التخلص من الديوك والتركيز على على بيع وتربية الإناث.</a:t>
            </a:r>
          </a:p>
          <a:p>
            <a:pPr marL="514350" indent="-514350" algn="r" rtl="1">
              <a:buNone/>
            </a:pPr>
            <a:r>
              <a:rPr lang="ar-SA" dirty="0" smtClean="0"/>
              <a:t>ج- التحسين في الرعاية و الصحة و التغذية.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التغير في إنتاج الدجاج اللاحم:</a:t>
            </a:r>
          </a:p>
          <a:p>
            <a:pPr algn="r" rtl="1">
              <a:buNone/>
            </a:pPr>
            <a:r>
              <a:rPr lang="ar-SA" dirty="0" smtClean="0"/>
              <a:t>يعتبر إنتاج اللحم في الماضي منتج ثانوي لصناعة البيض، أما الآن فتوجد سلالات وعروق متخصصة لإنتاج اللحم فقط.</a:t>
            </a:r>
          </a:p>
          <a:p>
            <a:pPr algn="r" rtl="1">
              <a:buFont typeface="Wingdings" pitchFamily="2" charset="2"/>
              <a:buChar char="q"/>
            </a:pPr>
            <a:r>
              <a:rPr lang="ar-SA" dirty="0" smtClean="0"/>
              <a:t> التغير في كفاءة التحويل الغذائي:</a:t>
            </a:r>
          </a:p>
          <a:p>
            <a:pPr algn="r" rtl="1">
              <a:buNone/>
            </a:pPr>
            <a:r>
              <a:rPr lang="ar-SA" dirty="0" smtClean="0"/>
              <a:t> تعرف كفاءة التحويل الغذائي على أنها كمية العلف اللازمة لإنتاج وحدة وزن من اللحم ( بالنسبة لدجاج اللحم ) أو وحدة وزن من البيض (بالنسبة لدجاج البيض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التغير في مساكن ومعدات تربية وإنتاج الدواجن:</a:t>
            </a:r>
          </a:p>
          <a:p>
            <a:pPr algn="r" rtl="1">
              <a:buNone/>
            </a:pPr>
            <a:r>
              <a:rPr lang="ar-SA" dirty="0" smtClean="0"/>
              <a:t>يُربة الكثير من قطعان الدواجن في الإنتاج التجاري تربيه مكثفة في حظائر أو عنابر مغلقة وذلك للتحكم في درجة الحرارة ، الرطوبة ، الإضاءة والتهويه.</a:t>
            </a:r>
          </a:p>
          <a:p>
            <a:pPr algn="r" rtl="1">
              <a:buFont typeface="Wingdings" pitchFamily="2" charset="2"/>
              <a:buChar char="q"/>
            </a:pPr>
            <a:r>
              <a:rPr lang="ar-SA" dirty="0" smtClean="0"/>
              <a:t> التغير في طرق تسوق المنتجات:</a:t>
            </a:r>
          </a:p>
          <a:p>
            <a:pPr algn="r" rtl="1">
              <a:buNone/>
            </a:pPr>
            <a:r>
              <a:rPr lang="ar-SA" dirty="0" smtClean="0"/>
              <a:t>كانت تباع الدواجن في الأسواق حيه ، أما الآن تقوم الشركات بذبح وتجهيز وتبريد الدواجن المذبوحه. </a:t>
            </a:r>
          </a:p>
          <a:p>
            <a:pPr algn="r" rtl="1">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التغير في تصنيع و إنتاج الأعلاف:</a:t>
            </a:r>
          </a:p>
          <a:p>
            <a:pPr algn="r" rtl="1">
              <a:buNone/>
            </a:pPr>
            <a:r>
              <a:rPr lang="ar-SA" dirty="0" smtClean="0"/>
              <a:t> كانت تغذى الدواجن على الحبوب الكامله مثل القمح أو الذره ، أما الآن فنجد أن الدواجن تتغذى على علائق مركبه بحيث تغطي جميع احتياجات الطيور الغذائيه.</a:t>
            </a:r>
          </a:p>
          <a:p>
            <a:pPr algn="r" rtl="1">
              <a:buFont typeface="Wingdings" pitchFamily="2" charset="2"/>
              <a:buChar char="q"/>
            </a:pPr>
            <a:r>
              <a:rPr lang="ar-SA" dirty="0" smtClean="0"/>
              <a:t> التغير في الرعايه الصحيه للقطيع:</a:t>
            </a:r>
          </a:p>
          <a:p>
            <a:pPr algn="r" rtl="1">
              <a:buNone/>
            </a:pPr>
            <a:r>
              <a:rPr lang="ar-SA" dirty="0" smtClean="0"/>
              <a:t>وتشمل التعرف على الكثير من المسببات المرضية ومن ثم التمكن من الوقايه ضد هذه المسببات المرضيه عن طريق التحصين أو العلاج من الإصابه.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lide(fromBottom)">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أهمية الدواجن </a:t>
            </a:r>
            <a:endParaRPr lang="en-US" dirty="0">
              <a:solidFill>
                <a:srgbClr val="FF0000"/>
              </a:solidFill>
            </a:endParaRPr>
          </a:p>
        </p:txBody>
      </p:sp>
      <p:sp>
        <p:nvSpPr>
          <p:cNvPr id="3" name="Content Placeholder 2"/>
          <p:cNvSpPr>
            <a:spLocks noGrp="1"/>
          </p:cNvSpPr>
          <p:nvPr>
            <p:ph idx="1"/>
          </p:nvPr>
        </p:nvSpPr>
        <p:spPr/>
        <p:txBody>
          <a:bodyPr/>
          <a:lstStyle/>
          <a:p>
            <a:pPr algn="r" rtl="1">
              <a:buFont typeface="Wingdings" pitchFamily="2" charset="2"/>
              <a:buChar char="v"/>
            </a:pPr>
            <a:r>
              <a:rPr lang="ar-SA" dirty="0" smtClean="0"/>
              <a:t> إنناج البيض واللحم.</a:t>
            </a:r>
          </a:p>
          <a:p>
            <a:pPr algn="r" rtl="1">
              <a:buFont typeface="Wingdings" pitchFamily="2" charset="2"/>
              <a:buChar char="v"/>
            </a:pPr>
            <a:r>
              <a:rPr lang="ar-SA" dirty="0" smtClean="0"/>
              <a:t> تحويل الأعلاف الغير صالحه للاستهلاك الآدمي الى اعلاف صالحه للأستهلاك الآدمي.</a:t>
            </a:r>
          </a:p>
          <a:p>
            <a:pPr algn="r" rtl="1">
              <a:buFont typeface="Wingdings" pitchFamily="2" charset="2"/>
              <a:buChar char="v"/>
            </a:pPr>
            <a:r>
              <a:rPr lang="ar-SA" dirty="0" smtClean="0"/>
              <a:t> كفاءة وسرعة الإنتاج.</a:t>
            </a:r>
          </a:p>
          <a:p>
            <a:pPr algn="r" rtl="1">
              <a:buFont typeface="Wingdings" pitchFamily="2" charset="2"/>
              <a:buChar char="v"/>
            </a:pPr>
            <a:r>
              <a:rPr lang="ar-SA" dirty="0" smtClean="0"/>
              <a:t> الدجاج البياض مصدر مستمر للغذاء.</a:t>
            </a:r>
          </a:p>
          <a:p>
            <a:pPr algn="r" rtl="1">
              <a:buFont typeface="Wingdings" pitchFamily="2" charset="2"/>
              <a:buChar char="v"/>
            </a:pPr>
            <a:r>
              <a:rPr lang="ar-SA" dirty="0" smtClean="0"/>
              <a:t> رخص منتجات الدواجن.</a:t>
            </a:r>
          </a:p>
          <a:p>
            <a:pPr algn="r" rtl="1">
              <a:buFont typeface="Wingdings" pitchFamily="2" charset="2"/>
              <a:buChar char="v"/>
            </a:pPr>
            <a:r>
              <a:rPr lang="ar-SA" dirty="0" smtClean="0"/>
              <a:t> الإستفاده من المنتجات الثانويه لصناعة الدواجن.</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amond(in)">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amond(in)">
                                      <p:cBhvr>
                                        <p:cTn id="34" dur="2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amond(in)">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FF0000"/>
                </a:solidFill>
              </a:rPr>
              <a:t>العوامل التي ساهمت في تطور صناعة الدواجن</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rtl="1">
              <a:buFont typeface="Wingdings" pitchFamily="2" charset="2"/>
              <a:buChar char="q"/>
            </a:pPr>
            <a:r>
              <a:rPr lang="ar-SA" dirty="0" smtClean="0"/>
              <a:t> التغيرات في طرق الإنتخاب والتهجين.</a:t>
            </a:r>
          </a:p>
          <a:p>
            <a:pPr algn="r" rtl="1">
              <a:buFont typeface="Wingdings" pitchFamily="2" charset="2"/>
              <a:buChar char="q"/>
            </a:pPr>
            <a:r>
              <a:rPr lang="ar-SA" dirty="0" smtClean="0"/>
              <a:t> التغيرات في طرق الفقس.</a:t>
            </a:r>
          </a:p>
          <a:p>
            <a:pPr algn="r" rtl="1">
              <a:buFont typeface="Wingdings" pitchFamily="2" charset="2"/>
              <a:buChar char="q"/>
            </a:pPr>
            <a:r>
              <a:rPr lang="ar-SA" dirty="0" smtClean="0"/>
              <a:t> التغيرات في معدلات إنتاج البيض.</a:t>
            </a:r>
          </a:p>
          <a:p>
            <a:pPr algn="r" rtl="1">
              <a:buFont typeface="Wingdings" pitchFamily="2" charset="2"/>
              <a:buChar char="q"/>
            </a:pPr>
            <a:r>
              <a:rPr lang="ar-SA" dirty="0" smtClean="0"/>
              <a:t> التغيرات في إنتاج الدجاج اللاحم. </a:t>
            </a:r>
          </a:p>
          <a:p>
            <a:pPr algn="r" rtl="1">
              <a:buFont typeface="Wingdings" pitchFamily="2" charset="2"/>
              <a:buChar char="q"/>
            </a:pPr>
            <a:r>
              <a:rPr lang="ar-SA" dirty="0" smtClean="0"/>
              <a:t> التغير في كفاءة التحويل الغذائي.</a:t>
            </a:r>
          </a:p>
          <a:p>
            <a:pPr algn="r" rtl="1">
              <a:buFont typeface="Wingdings" pitchFamily="2" charset="2"/>
              <a:buChar char="q"/>
            </a:pPr>
            <a:r>
              <a:rPr lang="ar-SA" dirty="0" smtClean="0"/>
              <a:t> التغير في مساكن ومعدات تربية وإنتاج الدواجن.</a:t>
            </a:r>
          </a:p>
          <a:p>
            <a:pPr algn="r" rtl="1">
              <a:buFont typeface="Wingdings" pitchFamily="2" charset="2"/>
              <a:buChar char="q"/>
            </a:pPr>
            <a:r>
              <a:rPr lang="ar-SA" dirty="0" smtClean="0"/>
              <a:t> التغير في طرق تسويق المنتجات.</a:t>
            </a:r>
          </a:p>
          <a:p>
            <a:pPr algn="r" rtl="1">
              <a:buFont typeface="Wingdings" pitchFamily="2" charset="2"/>
              <a:buChar char="q"/>
            </a:pPr>
            <a:r>
              <a:rPr lang="ar-SA" dirty="0" smtClean="0"/>
              <a:t> التغير في تصنيع و إنتاج الاعلاف.</a:t>
            </a:r>
          </a:p>
          <a:p>
            <a:pPr algn="r" rtl="1">
              <a:buFont typeface="Wingdings" pitchFamily="2" charset="2"/>
              <a:buChar char="q"/>
            </a:pPr>
            <a:r>
              <a:rPr lang="ar-SA" dirty="0" smtClean="0"/>
              <a:t> التغير في الرعايه الصحيه.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6"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arn(inHorizontal)">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arn(inHorizontal)">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التركيب التشريحي و الوظيفي للدجاج   </a:t>
            </a:r>
            <a:endParaRPr lang="en-US" dirty="0"/>
          </a:p>
        </p:txBody>
      </p:sp>
      <p:sp>
        <p:nvSpPr>
          <p:cNvPr id="3" name="Content Placeholder 2"/>
          <p:cNvSpPr>
            <a:spLocks noGrp="1"/>
          </p:cNvSpPr>
          <p:nvPr>
            <p:ph idx="1"/>
          </p:nvPr>
        </p:nvSpPr>
        <p:spPr/>
        <p:txBody>
          <a:bodyPr/>
          <a:lstStyle/>
          <a:p>
            <a:pPr algn="r" rtl="1"/>
            <a:r>
              <a:rPr lang="ar-SA" dirty="0" smtClean="0"/>
              <a:t> الدجاج من الفقاريات ذوات الدم الحار لها </a:t>
            </a:r>
            <a:r>
              <a:rPr lang="ar-SA" dirty="0" smtClean="0">
                <a:solidFill>
                  <a:srgbClr val="FF0000"/>
                </a:solidFill>
              </a:rPr>
              <a:t>معدل أيض مرتفع</a:t>
            </a:r>
            <a:r>
              <a:rPr lang="ar-SA" dirty="0" smtClean="0"/>
              <a:t>، ويتراوح معدل درجة الحرارة في الطير البالغ بين 40.6 – 41.7 درجه مئوية وتصل إلى الحد الأعلى بعد الظهر بقليل و الى الحد الأدنى قبل منتصف الليل.</a:t>
            </a:r>
          </a:p>
          <a:p>
            <a:pPr algn="r" rtl="1">
              <a:buNone/>
            </a:pPr>
            <a:endParaRPr lang="ar-SA" dirty="0" smtClean="0"/>
          </a:p>
          <a:p>
            <a:pPr algn="r" rtl="1"/>
            <a:r>
              <a:rPr lang="ar-SA" dirty="0" smtClean="0"/>
              <a:t> درجة حرارة جسم الدجاجات الراقده أقل من الدجاجات الغير راقده، والسبب في ذلك معدل الأيض المنخفض.</a:t>
            </a:r>
          </a:p>
          <a:p>
            <a:pPr algn="r" rtl="1">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SA" dirty="0" smtClean="0"/>
              <a:t>الهيكل العظمي                   </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algn="r" rtl="1"/>
            <a:r>
              <a:rPr lang="ar-SA" dirty="0" smtClean="0"/>
              <a:t>الهيكل العظمي هو الإطار الذي يدعم الجسم والذي تتصل به العضلات ويحمي القفص الصدري و الأعضاء الحيويه في الجسم.</a:t>
            </a:r>
          </a:p>
          <a:p>
            <a:pPr algn="r" rtl="1"/>
            <a:r>
              <a:rPr lang="ar-SA" dirty="0" smtClean="0"/>
              <a:t> </a:t>
            </a:r>
            <a:r>
              <a:rPr lang="ar-SA" dirty="0" smtClean="0">
                <a:solidFill>
                  <a:srgbClr val="FF0000"/>
                </a:solidFill>
              </a:rPr>
              <a:t>العظام الموجوده في الهيكل العظمي للحيوانات الثدية توجد كذلك في هيكل الدجاج.</a:t>
            </a:r>
          </a:p>
          <a:p>
            <a:pPr algn="r" rtl="1"/>
            <a:r>
              <a:rPr lang="ar-SA" dirty="0" smtClean="0"/>
              <a:t> في الدجاج يكون هيكل العنق طويلاً وقابلاً للحركه في كل الإتجاهات، إلا أن الجزء الباقي من العمود الفقري متصلب غير قابل للحركة.</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الهيكل العظمي </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 تكون العظام الموجودة في الجمجمة والعضد والقص والترقوه وبعض الفقرات </a:t>
            </a:r>
            <a:r>
              <a:rPr lang="ar-SA" dirty="0" smtClean="0">
                <a:solidFill>
                  <a:srgbClr val="FF0000"/>
                </a:solidFill>
              </a:rPr>
              <a:t>مجوفة ومرتبطة بالجهاز التنفسي</a:t>
            </a:r>
            <a:r>
              <a:rPr lang="ar-SA" dirty="0" smtClean="0"/>
              <a:t>، ويتحرك الهواء للداخل والخارج من هذه العظام.</a:t>
            </a:r>
          </a:p>
          <a:p>
            <a:pPr algn="r" rtl="1"/>
            <a:r>
              <a:rPr lang="ar-SA" dirty="0" smtClean="0"/>
              <a:t> تكون أغلب هذه العظام خفيفة الوزن، كما توجد مادة عظمية لينه و إسفنجية تعرف بإسم </a:t>
            </a:r>
            <a:r>
              <a:rPr lang="ar-SA" dirty="0" smtClean="0">
                <a:solidFill>
                  <a:srgbClr val="FF0000"/>
                </a:solidFill>
              </a:rPr>
              <a:t>العظام النخاعية </a:t>
            </a:r>
            <a:r>
              <a:rPr lang="ar-SA" dirty="0" smtClean="0"/>
              <a:t>والتي توجد بكميات متفاوتة في عظمة الفخذ والفص والضلوع والزند وعظمة الساق وبعض العظام الأخرى في الهيكل العظمي للدجاج البالغ قبل و إثناء إنتاج البيض.</a:t>
            </a:r>
          </a:p>
          <a:p>
            <a:pPr algn="r" rtl="1"/>
            <a:r>
              <a:rPr lang="ar-SA" dirty="0" smtClean="0"/>
              <a:t>تستخدم هذه العظام كمصدر للكالسيوم لتكوين قشرة البيضة ولكن يأتي معظم الكالسيوم اللازم لتكوين القشرة في البيضة مباشرة من الغذاء المأكول يومياً.</a:t>
            </a:r>
          </a:p>
          <a:p>
            <a:pPr algn="r" rtl="1">
              <a:buNone/>
            </a:pPr>
            <a:endParaRPr lang="en-US" dirty="0" smtClean="0"/>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الدواجن </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pPr algn="r" rtl="1"/>
            <a:r>
              <a:rPr lang="ar-SA" dirty="0" smtClean="0"/>
              <a:t>إنتاج البيض واللحم </a:t>
            </a:r>
          </a:p>
          <a:p>
            <a:pPr algn="r" rtl="1">
              <a:buFont typeface="Wingdings" pitchFamily="2" charset="2"/>
              <a:buChar char="Ø"/>
            </a:pPr>
            <a:r>
              <a:rPr lang="ar-SA" dirty="0" smtClean="0"/>
              <a:t> اعلى المواد في قيمتها الغذائية.</a:t>
            </a:r>
          </a:p>
          <a:p>
            <a:pPr algn="r" rtl="1">
              <a:buFont typeface="Wingdings" pitchFamily="2" charset="2"/>
              <a:buChar char="Ø"/>
            </a:pPr>
            <a:r>
              <a:rPr lang="ar-SA" dirty="0" smtClean="0"/>
              <a:t> البيض يحتوي على العناصر الأساسيه لتغذية الإنسان مثل البروتين ، الفيتامينات و الأملاح.</a:t>
            </a:r>
          </a:p>
          <a:p>
            <a:pPr algn="r" rtl="1">
              <a:buFont typeface="Wingdings" pitchFamily="2" charset="2"/>
              <a:buChar char="Ø"/>
            </a:pPr>
            <a:r>
              <a:rPr lang="ar-SA" dirty="0" smtClean="0"/>
              <a:t> نجد أن البيض مصدر جيد للفيتامينات مثل فيتامين </a:t>
            </a:r>
            <a:r>
              <a:rPr lang="en-US" dirty="0" smtClean="0"/>
              <a:t>B,D,K,E,A</a:t>
            </a:r>
            <a:r>
              <a:rPr lang="ar-SA" dirty="0" smtClean="0"/>
              <a:t> وكذلك مصدر جيد للأملاح مثل الحديد والفسفور وغيرهما.</a:t>
            </a:r>
          </a:p>
          <a:p>
            <a:pPr algn="r" rtl="1">
              <a:buFont typeface="Wingdings" pitchFamily="2" charset="2"/>
              <a:buChar char="Ø"/>
            </a:pPr>
            <a:r>
              <a:rPr lang="ar-SA" dirty="0" smtClean="0"/>
              <a:t> لحوم الدواجن تحتوي على كميه عالية من البروتين عالي القيمه الغذائيه وذلك لاحتوائه على جميع الأحماض الأمينيه.</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الهيكل العظمي للطيور </a:t>
            </a:r>
            <a:endParaRPr lang="en-US" dirty="0"/>
          </a:p>
        </p:txBody>
      </p:sp>
      <p:pic>
        <p:nvPicPr>
          <p:cNvPr id="4" name="Content Placeholder 3" descr="15_024110_5F40.jpg"/>
          <p:cNvPicPr>
            <a:picLocks noGrp="1" noChangeAspect="1"/>
          </p:cNvPicPr>
          <p:nvPr>
            <p:ph idx="1"/>
          </p:nvPr>
        </p:nvPicPr>
        <p:blipFill>
          <a:blip r:embed="rId2"/>
          <a:stretch>
            <a:fillRect/>
          </a:stretch>
        </p:blipFill>
        <p:spPr>
          <a:xfrm>
            <a:off x="1752600" y="1295400"/>
            <a:ext cx="5158481" cy="5181600"/>
          </a:xfr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الفم</a:t>
            </a:r>
          </a:p>
          <a:p>
            <a:pPr algn="r" rtl="1">
              <a:buFont typeface="Wingdings" pitchFamily="2" charset="2"/>
              <a:buChar char="ü"/>
            </a:pPr>
            <a:r>
              <a:rPr lang="ar-SA" dirty="0" smtClean="0">
                <a:solidFill>
                  <a:srgbClr val="FF0000"/>
                </a:solidFill>
              </a:rPr>
              <a:t>تحور</a:t>
            </a:r>
            <a:r>
              <a:rPr lang="ar-SA" dirty="0" smtClean="0"/>
              <a:t> الفكان إلى المنقار و أصبح اللسان خنجري الشكل و له سطح خشن جداً في الناحية الظهرية للمساعدة على دفع الغذاء إلى البلعوم.</a:t>
            </a:r>
          </a:p>
          <a:p>
            <a:pPr algn="r" rtl="1">
              <a:buFont typeface="Wingdings" pitchFamily="2" charset="2"/>
              <a:buChar char="ü"/>
            </a:pPr>
            <a:r>
              <a:rPr lang="ar-SA" dirty="0" smtClean="0"/>
              <a:t> </a:t>
            </a:r>
            <a:r>
              <a:rPr lang="ar-SA" dirty="0" smtClean="0">
                <a:solidFill>
                  <a:srgbClr val="FF0000"/>
                </a:solidFill>
              </a:rPr>
              <a:t>لا يتم إفراز أنزيم الأمليز</a:t>
            </a:r>
            <a:r>
              <a:rPr lang="ar-SA" dirty="0" smtClean="0"/>
              <a:t>.</a:t>
            </a:r>
          </a:p>
          <a:p>
            <a:pPr algn="r" rtl="1">
              <a:buFont typeface="Wingdings" pitchFamily="2" charset="2"/>
              <a:buChar char="ü"/>
            </a:pPr>
            <a:r>
              <a:rPr lang="ar-SA" dirty="0" smtClean="0"/>
              <a:t> يقوم اللعاب بترطيب الغذاء لتسهيل مروره خلال الفم.</a:t>
            </a:r>
          </a:p>
          <a:p>
            <a:pPr algn="r" rtl="1">
              <a:buFont typeface="Wingdings" pitchFamily="2" charset="2"/>
              <a:buChar char="ü"/>
            </a:pPr>
            <a:r>
              <a:rPr lang="ar-SA" dirty="0" smtClean="0"/>
              <a:t> يوجد على اللسان براعم تذوق أقل من الثديات، وقابلية الدجاج لتذوق الطعام مرتفعه نسبياً.</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lide(fromBottom)">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lide(fromBottom)">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lide(fromBottom)">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lide(fromBottom)">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slide(fromBottom)">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pic>
        <p:nvPicPr>
          <p:cNvPr id="4" name="Content Placeholder 3" descr="الجهاز الهضمي للدواجن.gif"/>
          <p:cNvPicPr>
            <a:picLocks noGrp="1" noChangeAspect="1"/>
          </p:cNvPicPr>
          <p:nvPr>
            <p:ph idx="1"/>
          </p:nvPr>
        </p:nvPicPr>
        <p:blipFill>
          <a:blip r:embed="rId2"/>
          <a:stretch>
            <a:fillRect/>
          </a:stretch>
        </p:blipFill>
        <p:spPr>
          <a:xfrm>
            <a:off x="1295400" y="1219200"/>
            <a:ext cx="6324600" cy="5867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المرئ </a:t>
            </a:r>
          </a:p>
          <a:p>
            <a:pPr algn="r" rtl="1">
              <a:buFont typeface="Wingdings" pitchFamily="2" charset="2"/>
              <a:buChar char="ü"/>
            </a:pPr>
            <a:r>
              <a:rPr lang="ar-SA" dirty="0" smtClean="0"/>
              <a:t> هو </a:t>
            </a:r>
            <a:r>
              <a:rPr lang="ar-SA" dirty="0" smtClean="0">
                <a:solidFill>
                  <a:srgbClr val="FF0000"/>
                </a:solidFill>
              </a:rPr>
              <a:t>الأنبوب الذي يمر خلاله الغذاء </a:t>
            </a:r>
            <a:r>
              <a:rPr lang="ar-SA" dirty="0" smtClean="0"/>
              <a:t>من الفم والبلعوم إلى المعدة الغدية.</a:t>
            </a:r>
          </a:p>
          <a:p>
            <a:pPr algn="r" rtl="1">
              <a:buFont typeface="Wingdings" pitchFamily="2" charset="2"/>
              <a:buChar char="ü"/>
            </a:pPr>
            <a:r>
              <a:rPr lang="ar-SA" dirty="0" smtClean="0"/>
              <a:t> يمر المرئ من فوق القصبة الهوائية.</a:t>
            </a:r>
          </a:p>
          <a:p>
            <a:pPr algn="r" rtl="1">
              <a:buFont typeface="Wingdings" pitchFamily="2" charset="2"/>
              <a:buChar char="ü"/>
            </a:pPr>
            <a:r>
              <a:rPr lang="ar-SA" dirty="0" smtClean="0"/>
              <a:t> يحتوي المرئ على عدد كبير من الغدد المخاطية التي تساعد في إنزلاق الغذاء وبالتالي تسهل عملية البلع.</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الحوصلة</a:t>
            </a:r>
          </a:p>
          <a:p>
            <a:pPr algn="r" rtl="1">
              <a:buFont typeface="Wingdings" pitchFamily="2" charset="2"/>
              <a:buChar char="ü"/>
            </a:pPr>
            <a:r>
              <a:rPr lang="ar-SA" dirty="0" smtClean="0"/>
              <a:t> تعمل </a:t>
            </a:r>
            <a:r>
              <a:rPr lang="ar-SA" dirty="0" smtClean="0">
                <a:solidFill>
                  <a:srgbClr val="FF0000"/>
                </a:solidFill>
              </a:rPr>
              <a:t>كمخزن</a:t>
            </a:r>
            <a:r>
              <a:rPr lang="ar-SA" dirty="0" smtClean="0"/>
              <a:t> للغذاء.</a:t>
            </a:r>
          </a:p>
          <a:p>
            <a:pPr algn="r" rtl="1">
              <a:buFont typeface="Wingdings" pitchFamily="2" charset="2"/>
              <a:buChar char="ü"/>
            </a:pPr>
            <a:r>
              <a:rPr lang="ar-SA" dirty="0" smtClean="0"/>
              <a:t> ينعدم الهضم أو يقل داخل الحوصلة.</a:t>
            </a:r>
          </a:p>
          <a:p>
            <a:pPr algn="r" rtl="1">
              <a:buFont typeface="Wingdings" pitchFamily="2" charset="2"/>
              <a:buChar char="ü"/>
            </a:pPr>
            <a:r>
              <a:rPr lang="ar-SA" dirty="0" smtClean="0"/>
              <a:t> </a:t>
            </a:r>
            <a:r>
              <a:rPr lang="ar-SA" dirty="0" smtClean="0">
                <a:solidFill>
                  <a:srgbClr val="FF0000"/>
                </a:solidFill>
              </a:rPr>
              <a:t>لا تؤثر </a:t>
            </a:r>
            <a:r>
              <a:rPr lang="ar-SA" dirty="0" smtClean="0"/>
              <a:t>الإزاله الجراحية للحوصلة على نمو الدجاج عند توفر الغذاء بشكل دائم.</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المعدة الغُدية ( المعدة الحقيقية )</a:t>
            </a:r>
          </a:p>
          <a:p>
            <a:pPr algn="r" rtl="1">
              <a:buFont typeface="Wingdings" pitchFamily="2" charset="2"/>
              <a:buChar char="ü"/>
            </a:pPr>
            <a:r>
              <a:rPr lang="ar-SA" dirty="0" smtClean="0"/>
              <a:t> يفرز فيها العصير المعدي الببسين وهو إنزيم يساعد على هضم البروتين وتكسيره إلى بروتينات بسيطه، ويفرز ايضاً حامض الهدروليك.</a:t>
            </a:r>
          </a:p>
          <a:p>
            <a:pPr algn="r" rtl="1">
              <a:buFont typeface="Wingdings" pitchFamily="2" charset="2"/>
              <a:buChar char="ü"/>
            </a:pPr>
            <a:r>
              <a:rPr lang="ar-SA" dirty="0" smtClean="0"/>
              <a:t> هضم المواد الغذائيه قليل في المعده لان الغذاء لا يستمر فى المعده فتره طويله.</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 القانصة (المعدة العضليه)</a:t>
            </a:r>
          </a:p>
          <a:p>
            <a:pPr algn="r" rtl="1">
              <a:buFont typeface="Wingdings" pitchFamily="2" charset="2"/>
              <a:buChar char="ü"/>
            </a:pPr>
            <a:r>
              <a:rPr lang="ar-SA" dirty="0" smtClean="0"/>
              <a:t> تقوم مقام الأسنان وتعمل على طحن الغذاء.</a:t>
            </a:r>
          </a:p>
          <a:p>
            <a:pPr algn="r" rtl="1">
              <a:buFont typeface="Wingdings" pitchFamily="2" charset="2"/>
              <a:buChar char="ü"/>
            </a:pPr>
            <a:r>
              <a:rPr lang="ar-SA" dirty="0" smtClean="0"/>
              <a:t> يوجد بها زوجان من العضلات القوية جداً، كم أن لها طبقة طلائية سميكة تساعد في عملية طحن الطعام تتآكل وتتجدد باستمرار.</a:t>
            </a:r>
          </a:p>
          <a:p>
            <a:pPr algn="r" rtl="1">
              <a:buFont typeface="Wingdings" pitchFamily="2" charset="2"/>
              <a:buChar char="ü"/>
            </a:pPr>
            <a:r>
              <a:rPr lang="ar-SA" dirty="0" smtClean="0"/>
              <a:t> كلما زاد حجم حبيبات الغذاء زادت سرعة وقوة الانقباضات العضلية.</a:t>
            </a:r>
          </a:p>
          <a:p>
            <a:pPr algn="r" rtl="1">
              <a:buFont typeface="Wingdings" pitchFamily="2" charset="2"/>
              <a:buChar char="ü"/>
            </a:pPr>
            <a:r>
              <a:rPr lang="ar-SA" dirty="0" smtClean="0"/>
              <a:t> تحتوي القانصة على بعض الأجسام الغريبة مثل الحصى الذي يساعد على طحن حبيبات الغذاء مما يسهل نقلها للأمعاء.</a:t>
            </a:r>
          </a:p>
          <a:p>
            <a:pPr algn="r" rtl="1">
              <a:buFont typeface="Wingdings" pitchFamily="2" charset="2"/>
              <a:buChar char="ü"/>
            </a:pPr>
            <a:r>
              <a:rPr lang="ar-SA" dirty="0" smtClean="0"/>
              <a:t> يبقى الغذاء الخشن في القانصة لعدة ساعات.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الأنابيب الأعورية</a:t>
            </a:r>
          </a:p>
          <a:p>
            <a:pPr algn="r" rtl="1">
              <a:buFont typeface="Wingdings" pitchFamily="2" charset="2"/>
              <a:buChar char="ü"/>
            </a:pPr>
            <a:r>
              <a:rPr lang="ar-SA" dirty="0" smtClean="0"/>
              <a:t> تقع بين الأمعاء الدقيقة والغليظة قناتان أعوريتان.</a:t>
            </a:r>
          </a:p>
          <a:p>
            <a:pPr algn="r" rtl="1">
              <a:buFont typeface="Wingdings" pitchFamily="2" charset="2"/>
              <a:buChar char="ü"/>
            </a:pPr>
            <a:r>
              <a:rPr lang="ar-SA" dirty="0" smtClean="0"/>
              <a:t> تتركز وظيفتها الهضمية في أمتصاص قليل من الماء وهضم القليل من الألياف بالإضافة الى نشاط بعض البكتريا والتي ينتج عنها مثل فيتامين </a:t>
            </a:r>
            <a:r>
              <a:rPr lang="en-US" dirty="0" smtClean="0"/>
              <a:t>B12</a:t>
            </a:r>
            <a:r>
              <a:rPr lang="ar-SA" dirty="0" smtClean="0"/>
              <a:t>.</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الأمعاء الدقيقة </a:t>
            </a:r>
          </a:p>
          <a:p>
            <a:pPr algn="r" rtl="1">
              <a:buFont typeface="Wingdings" pitchFamily="2" charset="2"/>
              <a:buChar char="ü"/>
            </a:pPr>
            <a:r>
              <a:rPr lang="ar-SA" dirty="0" smtClean="0"/>
              <a:t> يتم معظم الهضم و الإمتصاص في الأمعاء الدقيقة.</a:t>
            </a:r>
          </a:p>
          <a:p>
            <a:pPr algn="r" rtl="1">
              <a:buFont typeface="Wingdings" pitchFamily="2" charset="2"/>
              <a:buChar char="ü"/>
            </a:pPr>
            <a:r>
              <a:rPr lang="ar-SA" dirty="0" smtClean="0"/>
              <a:t> يعرف الجزء الأول من الأمعاء الدقيقة باسم الإثنى عشر.</a:t>
            </a:r>
          </a:p>
          <a:p>
            <a:pPr algn="r" rtl="1">
              <a:buFont typeface="Wingdings" pitchFamily="2" charset="2"/>
              <a:buChar char="ü"/>
            </a:pPr>
            <a:r>
              <a:rPr lang="ar-SA" dirty="0" smtClean="0"/>
              <a:t> يوجد البنكرياس وسط الإثناء عشر.</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الجهاز الهضمي </a:t>
            </a:r>
            <a:endParaRPr lang="en-US" dirty="0"/>
          </a:p>
        </p:txBody>
      </p:sp>
      <p:sp>
        <p:nvSpPr>
          <p:cNvPr id="3" name="Content Placeholder 2"/>
          <p:cNvSpPr>
            <a:spLocks noGrp="1"/>
          </p:cNvSpPr>
          <p:nvPr>
            <p:ph idx="1"/>
          </p:nvPr>
        </p:nvSpPr>
        <p:spPr/>
        <p:txBody>
          <a:bodyPr/>
          <a:lstStyle/>
          <a:p>
            <a:pPr algn="r" rtl="1"/>
            <a:r>
              <a:rPr lang="ar-SA" dirty="0" smtClean="0"/>
              <a:t> الأمعاء الغليظة </a:t>
            </a:r>
          </a:p>
          <a:p>
            <a:pPr algn="r" rtl="1">
              <a:buFont typeface="Wingdings" pitchFamily="2" charset="2"/>
              <a:buChar char="ü"/>
            </a:pPr>
            <a:r>
              <a:rPr lang="ar-SA" dirty="0" smtClean="0"/>
              <a:t> منطقة إمتصاص الماء.</a:t>
            </a:r>
          </a:p>
          <a:p>
            <a:pPr algn="r" rtl="1">
              <a:buFont typeface="Wingdings" pitchFamily="2" charset="2"/>
              <a:buChar char="ü"/>
            </a:pPr>
            <a:r>
              <a:rPr lang="ar-SA" dirty="0" smtClean="0"/>
              <a:t> المحافظة على اتزان الماء في الطائر.</a:t>
            </a:r>
          </a:p>
          <a:p>
            <a:pPr algn="r" rtl="1">
              <a:buFont typeface="Wingdings" pitchFamily="2" charset="2"/>
              <a:buChar char="ü"/>
            </a:pPr>
            <a:r>
              <a:rPr lang="ar-SA" dirty="0" smtClean="0"/>
              <a:t> يتم بها امتصاص بعض الأملاح.</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الدواجن </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 تحويل الأعلاف الغير صالحة للاستهلاك الآدمي إلى مواد غذائية صالحه للاستهلاك.</a:t>
            </a:r>
          </a:p>
          <a:p>
            <a:pPr algn="r" rtl="1">
              <a:buFont typeface="Wingdings" pitchFamily="2" charset="2"/>
              <a:buChar char="Ø"/>
            </a:pPr>
            <a:r>
              <a:rPr lang="ar-SA" dirty="0" smtClean="0"/>
              <a:t> أعلاف الدواجن تصنع من مخلفات صناعة عصر الزيوت النباتيه التي ينتج عنها كسب بذرة القطن ، كسب فول الصويا، كسب جلوتين الذرة.</a:t>
            </a:r>
          </a:p>
          <a:p>
            <a:pPr algn="r" rtl="1">
              <a:buFont typeface="Wingdings" pitchFamily="2" charset="2"/>
              <a:buChar char="Ø"/>
            </a:pPr>
            <a:r>
              <a:rPr lang="ar-SA" dirty="0" smtClean="0"/>
              <a:t> استخدام مخلفات المسالخ والمجازر مثل مسحوق الدم ، مسحوق العظام ، مسحوق السمك.</a:t>
            </a:r>
          </a:p>
          <a:p>
            <a:pPr algn="r" rtl="1">
              <a:buNone/>
            </a:pPr>
            <a:r>
              <a:rPr lang="ar-SA" dirty="0" smtClean="0"/>
              <a:t>بعض الدول تمنع استخدام مخلفات المجازر في صناعه الأعلاف.</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الأعضاء الإضافية للجهاز الهضمي </a:t>
            </a:r>
            <a:endParaRPr lang="en-US" dirty="0"/>
          </a:p>
        </p:txBody>
      </p:sp>
      <p:sp>
        <p:nvSpPr>
          <p:cNvPr id="3" name="Content Placeholder 2"/>
          <p:cNvSpPr>
            <a:spLocks noGrp="1"/>
          </p:cNvSpPr>
          <p:nvPr>
            <p:ph idx="1"/>
          </p:nvPr>
        </p:nvSpPr>
        <p:spPr/>
        <p:txBody>
          <a:bodyPr/>
          <a:lstStyle/>
          <a:p>
            <a:pPr algn="r" rtl="1">
              <a:buFont typeface="Wingdings" pitchFamily="2" charset="2"/>
              <a:buChar char="ü"/>
            </a:pPr>
            <a:r>
              <a:rPr lang="ar-SA" dirty="0" smtClean="0"/>
              <a:t> يرتبط بعض الأعضاء بالهضم وذلك لأن إفرازها يصب في القناة الهضمية و يساعد على هضم المادة الغذائية ومنها البنكرياس و الكبد.</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الأعضاء الإضافية للجهاز الهضمي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SA" dirty="0" smtClean="0"/>
              <a:t> البنكرياس </a:t>
            </a:r>
          </a:p>
          <a:p>
            <a:pPr algn="r" rtl="1">
              <a:buFont typeface="Wingdings" pitchFamily="2" charset="2"/>
              <a:buChar char="ü"/>
            </a:pPr>
            <a:r>
              <a:rPr lang="ar-SA" dirty="0" smtClean="0"/>
              <a:t> يفرز العصير البنكرياسي والذي يمر بعد ذلك الى نهاية الإثنى عشر خلال القنوات البنكرياسية.</a:t>
            </a:r>
          </a:p>
          <a:p>
            <a:pPr algn="r" rtl="1">
              <a:buFont typeface="Wingdings" pitchFamily="2" charset="2"/>
              <a:buChar char="ü"/>
            </a:pPr>
            <a:r>
              <a:rPr lang="ar-SA" dirty="0" smtClean="0"/>
              <a:t> الأميليز هضم النشا. </a:t>
            </a:r>
          </a:p>
          <a:p>
            <a:pPr algn="r" rtl="1">
              <a:buFont typeface="Wingdings" pitchFamily="2" charset="2"/>
              <a:buChar char="ü"/>
            </a:pPr>
            <a:r>
              <a:rPr lang="ar-SA" dirty="0" smtClean="0"/>
              <a:t> اللايبيز هضم الدهون.</a:t>
            </a:r>
          </a:p>
          <a:p>
            <a:pPr algn="r" rtl="1">
              <a:buFont typeface="Wingdings" pitchFamily="2" charset="2"/>
              <a:buChar char="ü"/>
            </a:pPr>
            <a:r>
              <a:rPr lang="ar-SA" dirty="0" smtClean="0"/>
              <a:t> التربسين، الكيموتربسين، الإلستيز هضم البروتين.</a:t>
            </a:r>
          </a:p>
          <a:p>
            <a:pPr algn="r" rtl="1">
              <a:buFont typeface="Wingdings" pitchFamily="2" charset="2"/>
              <a:buChar char="ü"/>
            </a:pPr>
            <a:r>
              <a:rPr lang="ar-SA" dirty="0" smtClean="0"/>
              <a:t> للبنكرياس وظيفة غده صماء حيث يقوم بإفراز هرمون الإنسولين مباشره في الدم حيث يعمل على تنظيم التمثيل الغذائي للجلوكوز ومن ثم تنظيم مستوى سكر الدم.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الأعضاء الإضافية للجهاز الهضمي </a:t>
            </a:r>
            <a:endParaRPr lang="en-US" dirty="0"/>
          </a:p>
        </p:txBody>
      </p:sp>
      <p:sp>
        <p:nvSpPr>
          <p:cNvPr id="3" name="Content Placeholder 2"/>
          <p:cNvSpPr>
            <a:spLocks noGrp="1"/>
          </p:cNvSpPr>
          <p:nvPr>
            <p:ph idx="1"/>
          </p:nvPr>
        </p:nvSpPr>
        <p:spPr/>
        <p:txBody>
          <a:bodyPr/>
          <a:lstStyle/>
          <a:p>
            <a:pPr algn="r" rtl="1"/>
            <a:r>
              <a:rPr lang="ar-SA" dirty="0" smtClean="0"/>
              <a:t> الكبد </a:t>
            </a:r>
          </a:p>
          <a:p>
            <a:pPr algn="r" rtl="1">
              <a:buFont typeface="Wingdings" pitchFamily="2" charset="2"/>
              <a:buChar char="ü"/>
            </a:pPr>
            <a:r>
              <a:rPr lang="ar-SA" dirty="0" smtClean="0"/>
              <a:t> تتكون من فصين كبيرين.</a:t>
            </a:r>
          </a:p>
          <a:p>
            <a:pPr algn="r" rtl="1">
              <a:buFont typeface="Wingdings" pitchFamily="2" charset="2"/>
              <a:buChar char="ü"/>
            </a:pPr>
            <a:r>
              <a:rPr lang="ar-SA" dirty="0" smtClean="0"/>
              <a:t> افراز الصفراء اللزجة قليلاً بلون أخضر مصفر.</a:t>
            </a:r>
          </a:p>
          <a:p>
            <a:pPr algn="r" rtl="1">
              <a:buFont typeface="Wingdings" pitchFamily="2" charset="2"/>
              <a:buChar char="ü"/>
            </a:pPr>
            <a:r>
              <a:rPr lang="ar-SA" dirty="0" smtClean="0"/>
              <a:t> لا تحتوي الصفراء على إنزيمات هاضمة بل تتركز وظيفتها في معادلة الحموضه في القناة الهضمية.</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نسبة الفقس</a:t>
            </a:r>
            <a:endParaRPr lang="en-US" dirty="0"/>
          </a:p>
        </p:txBody>
      </p:sp>
      <p:sp>
        <p:nvSpPr>
          <p:cNvPr id="3" name="Content Placeholder 2"/>
          <p:cNvSpPr>
            <a:spLocks noGrp="1"/>
          </p:cNvSpPr>
          <p:nvPr>
            <p:ph idx="1"/>
          </p:nvPr>
        </p:nvSpPr>
        <p:spPr/>
        <p:txBody>
          <a:bodyPr/>
          <a:lstStyle/>
          <a:p>
            <a:pPr algn="r" rtl="1"/>
            <a:r>
              <a:rPr lang="ar-SA" dirty="0" smtClean="0"/>
              <a:t> هناك معادلتين لحساب نسبة الفقس هما: </a:t>
            </a:r>
          </a:p>
          <a:p>
            <a:pPr algn="r" rtl="1">
              <a:buFont typeface="Wingdings" pitchFamily="2" charset="2"/>
              <a:buChar char="ü"/>
            </a:pPr>
            <a:r>
              <a:rPr lang="ar-SA" dirty="0" smtClean="0"/>
              <a:t> نسبة الفقس التجارية وهي: </a:t>
            </a:r>
          </a:p>
          <a:p>
            <a:pPr algn="r" rtl="1">
              <a:buNone/>
            </a:pPr>
            <a:r>
              <a:rPr lang="ar-SA" dirty="0" smtClean="0"/>
              <a:t> عدد الكتاكيت الفاقسه ÷ عدد البيض الكلي× 100</a:t>
            </a:r>
          </a:p>
          <a:p>
            <a:pPr algn="r" rtl="1">
              <a:buFont typeface="Wingdings" pitchFamily="2" charset="2"/>
              <a:buChar char="ü"/>
            </a:pPr>
            <a:r>
              <a:rPr lang="ar-SA" dirty="0" smtClean="0"/>
              <a:t> نسبة الفقس العلمي وهي : </a:t>
            </a:r>
          </a:p>
          <a:p>
            <a:pPr algn="r" rtl="1">
              <a:buNone/>
            </a:pPr>
            <a:r>
              <a:rPr lang="ar-SA" dirty="0" smtClean="0"/>
              <a:t>عدد الكتاكيت الفاقسه ÷ عدد البيض المخصب × 100 </a:t>
            </a:r>
          </a:p>
          <a:p>
            <a:pPr algn="r" rtl="1">
              <a:buNone/>
            </a:pPr>
            <a:r>
              <a:rPr lang="ar-SA" dirty="0" smtClean="0"/>
              <a:t> من الناحيه التجاريه فإن الطريقه الأولى هي الشائعه.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الخصوبة</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 تعرف نسبة الخصوبة على أنها عدد البيض المخصب كنسبة مئوية من عدد البيض الكلي.</a:t>
            </a:r>
          </a:p>
          <a:p>
            <a:pPr algn="r" rtl="1">
              <a:buNone/>
            </a:pPr>
            <a:r>
              <a:rPr lang="ar-SA" dirty="0" smtClean="0"/>
              <a:t> الخصوبة = (عدد البيض المخصب ÷ عدد البيض الكلي)×100 </a:t>
            </a:r>
          </a:p>
          <a:p>
            <a:pPr algn="r" rtl="1">
              <a:buFont typeface="Wingdings" pitchFamily="2" charset="2"/>
              <a:buChar char="ü"/>
            </a:pPr>
            <a:r>
              <a:rPr lang="ar-SA" dirty="0" smtClean="0"/>
              <a:t>وتعتبر نسبة الذكور إلى الإناث 1:10 هي النسبة المثلى للحصول على أعلى قيمة للخصوبة. </a:t>
            </a:r>
          </a:p>
          <a:p>
            <a:pPr algn="r" rtl="1">
              <a:buFont typeface="Wingdings" pitchFamily="2" charset="2"/>
              <a:buChar char="ü"/>
            </a:pPr>
            <a:r>
              <a:rPr lang="ar-SA" dirty="0" smtClean="0"/>
              <a:t> لم تبتكر طريقه للتميز بين البيض المخصب والغير مخصب فالكثافه النسبية وشكل البيض والغرفه الهوائية وحالة القشره لا تعتبر مؤشرات قاطعة على الخصوبة.</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النسبة الجنسية </a:t>
            </a:r>
            <a:endParaRPr lang="en-US" dirty="0"/>
          </a:p>
        </p:txBody>
      </p:sp>
      <p:sp>
        <p:nvSpPr>
          <p:cNvPr id="3" name="Content Placeholder 2"/>
          <p:cNvSpPr>
            <a:spLocks noGrp="1"/>
          </p:cNvSpPr>
          <p:nvPr>
            <p:ph idx="1"/>
          </p:nvPr>
        </p:nvSpPr>
        <p:spPr/>
        <p:txBody>
          <a:bodyPr/>
          <a:lstStyle/>
          <a:p>
            <a:pPr algn="r" rtl="1"/>
            <a:r>
              <a:rPr lang="ar-SA" dirty="0" smtClean="0"/>
              <a:t> عادة تكون النسبة بين الذكور والإناث الأجنة متساوية تقريباً في وقت إخصاب البيض وهي النسبة الأولية. </a:t>
            </a:r>
          </a:p>
          <a:p>
            <a:pPr algn="r" rtl="1">
              <a:buNone/>
            </a:pPr>
            <a:endParaRPr lang="ar-SA" dirty="0" smtClean="0"/>
          </a:p>
          <a:p>
            <a:pPr algn="r" rtl="1"/>
            <a:r>
              <a:rPr lang="ar-SA" dirty="0" smtClean="0"/>
              <a:t> الموت الغير المتساوي اثناء فترة النمو الجنيني يؤدي غالبا الى زيادة عدد الذكور عن الإناث في وقت الفقس.</a:t>
            </a:r>
          </a:p>
          <a:p>
            <a:pPr algn="r" rtl="1">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أسباب الإختلاف في النسبة الجنسية الثانية</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النواحي الوراثية.</a:t>
            </a:r>
          </a:p>
          <a:p>
            <a:pPr algn="r" rtl="1">
              <a:buFont typeface="Wingdings" pitchFamily="2" charset="2"/>
              <a:buChar char="q"/>
            </a:pPr>
            <a:r>
              <a:rPr lang="ar-SA" dirty="0" smtClean="0"/>
              <a:t> الجينات المميتة: ترتبط بعض الجينات المميتة بالجنس.</a:t>
            </a:r>
          </a:p>
          <a:p>
            <a:pPr algn="r" rtl="1">
              <a:buFont typeface="Wingdings" pitchFamily="2" charset="2"/>
              <a:buChar char="q"/>
            </a:pPr>
            <a:r>
              <a:rPr lang="ar-SA" dirty="0" smtClean="0"/>
              <a:t> العوامل الطبيعة.</a:t>
            </a:r>
          </a:p>
          <a:p>
            <a:pPr algn="r" rtl="1">
              <a:buFont typeface="Wingdings" pitchFamily="2" charset="2"/>
              <a:buChar char="q"/>
            </a:pPr>
            <a:r>
              <a:rPr lang="ar-SA" dirty="0" smtClean="0"/>
              <a:t> وقت وضع البيض: تختلف النسبة الجنسية تبعا لفترة وضع البيض، تفقس نسبة أكبر من الذكور عن الإناث أثناء الطقس الحار.</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درجة الحراره خلال التفريخ</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ar-SA" dirty="0" smtClean="0"/>
              <a:t>قبل وضع البيضة: </a:t>
            </a:r>
          </a:p>
          <a:p>
            <a:pPr algn="r" rtl="1">
              <a:buNone/>
            </a:pPr>
            <a:r>
              <a:rPr lang="ar-SA" dirty="0" smtClean="0"/>
              <a:t> تتغير درجة حرارة الدجاجة البياضة من 40.6- 41.7 مͦ  حيث تحدث للجنين انقسامات خلوية كثيرة أثناء 20 ساعة من وقت أتحاد الحيوان المنوي وخلية البيضة ووقت وضع البيضة. وتكون درجة الحرارة المثلى لنمو الجنين خلال هذه الفترة هي نفس درجة حرارة جسم الدجاجه.</a:t>
            </a:r>
          </a:p>
          <a:p>
            <a:pPr algn="r" rtl="1"/>
            <a:r>
              <a:rPr lang="ar-SA" dirty="0" smtClean="0"/>
              <a:t> أثناء الـ19 يوم الأولى من التفريخ:</a:t>
            </a:r>
          </a:p>
          <a:p>
            <a:pPr algn="r" rtl="1">
              <a:buNone/>
            </a:pPr>
            <a:r>
              <a:rPr lang="ar-SA" dirty="0" smtClean="0"/>
              <a:t>درجة الحرارة المثلى بين (37.5- 37.7 ) م ͦ .</a:t>
            </a:r>
          </a:p>
          <a:p>
            <a:pPr algn="r" rtl="1"/>
            <a:r>
              <a:rPr lang="ar-SA" dirty="0" smtClean="0"/>
              <a:t> أثناء يومي 20 ، 21 من مدة التفريخ:</a:t>
            </a:r>
          </a:p>
          <a:p>
            <a:pPr algn="r" rtl="1">
              <a:buNone/>
            </a:pPr>
            <a:r>
              <a:rPr lang="ar-SA" dirty="0" smtClean="0"/>
              <a:t> تخفض درجة الحرارة الى ( 36.1 – 37.2 ) 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edg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الرطوبة خلال التفريخ </a:t>
            </a:r>
            <a:endParaRPr lang="en-US" dirty="0"/>
          </a:p>
        </p:txBody>
      </p:sp>
      <p:sp>
        <p:nvSpPr>
          <p:cNvPr id="3" name="Content Placeholder 2"/>
          <p:cNvSpPr>
            <a:spLocks noGrp="1"/>
          </p:cNvSpPr>
          <p:nvPr>
            <p:ph idx="1"/>
          </p:nvPr>
        </p:nvSpPr>
        <p:spPr/>
        <p:txBody>
          <a:bodyPr/>
          <a:lstStyle/>
          <a:p>
            <a:pPr algn="r" rtl="1"/>
            <a:r>
              <a:rPr lang="ar-SA" dirty="0" smtClean="0"/>
              <a:t> في الـ 19 يوم الأولى تكون الرطوبه في حدود 50- 60% </a:t>
            </a:r>
          </a:p>
          <a:p>
            <a:pPr algn="r" rtl="1">
              <a:buNone/>
            </a:pPr>
            <a:r>
              <a:rPr lang="ar-SA" dirty="0" smtClean="0"/>
              <a:t>وفي الأيام الأخيرة نزيد نسبة الرطوبة الى حوالي 75%.</a:t>
            </a:r>
          </a:p>
          <a:p>
            <a:pPr algn="r" rtl="1">
              <a:buFont typeface="Wingdings" pitchFamily="2" charset="2"/>
              <a:buChar char="ü"/>
            </a:pPr>
            <a:r>
              <a:rPr lang="ar-SA" dirty="0" smtClean="0"/>
              <a:t> تؤدي الرطوبة المرتفعة خلال الـ19 يوم الأولى الى ليونة في البطن و تجعل الكتاكيت تفقس بمعدل أسرع.</a:t>
            </a:r>
          </a:p>
          <a:p>
            <a:pPr algn="r" rtl="1">
              <a:buFont typeface="Wingdings" pitchFamily="2" charset="2"/>
              <a:buChar char="ü"/>
            </a:pPr>
            <a:r>
              <a:rPr lang="ar-SA" dirty="0" smtClean="0"/>
              <a:t> الرطوبة المنخفضة في الايام الأخيره تؤدي الى موت الجنين وعدم فقسة والتصاقه بالقشرة وحدوث الجفاف الجزئي.</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وضع البيض أثناء التفريخ</a:t>
            </a:r>
            <a:endParaRPr lang="en-US" dirty="0"/>
          </a:p>
        </p:txBody>
      </p:sp>
      <p:sp>
        <p:nvSpPr>
          <p:cNvPr id="3" name="Content Placeholder 2"/>
          <p:cNvSpPr>
            <a:spLocks noGrp="1"/>
          </p:cNvSpPr>
          <p:nvPr>
            <p:ph idx="1"/>
          </p:nvPr>
        </p:nvSpPr>
        <p:spPr/>
        <p:txBody>
          <a:bodyPr/>
          <a:lstStyle/>
          <a:p>
            <a:pPr algn="r" rtl="1"/>
            <a:r>
              <a:rPr lang="ar-SA" dirty="0" smtClean="0"/>
              <a:t> من الضروري أن يوضع البيض في الوضع الصحيح أقناء عملية التفريخ و أن يقلب بانتظام زكذلك يجب أن يوضع الطرف العريض لأعلى. وذلك لأن راس الكتكوت تنمو لأعلى في الطرف العريض بالقرب من الغرفه الهوائية.</a:t>
            </a:r>
          </a:p>
          <a:p>
            <a:pPr algn="r" rtl="1"/>
            <a:r>
              <a:rPr lang="ar-SA" dirty="0" smtClean="0"/>
              <a:t> نجد أن حوالي 10% من البيض المعبأ للتفريخ وطرفه الضيق لأعلى يفشل في الفقس.</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الدواجن </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 كفاءة وسرعة الإنتاج.</a:t>
            </a:r>
          </a:p>
          <a:p>
            <a:pPr algn="r" rtl="1">
              <a:buFont typeface="Wingdings" pitchFamily="2" charset="2"/>
              <a:buChar char="Ø"/>
            </a:pPr>
            <a:r>
              <a:rPr lang="ar-SA" dirty="0" smtClean="0"/>
              <a:t> يعتير الدجاج اللاحم من أقدر الحيوانات في التحويل الغذائي (1:2).</a:t>
            </a:r>
          </a:p>
          <a:p>
            <a:pPr algn="r" rtl="1">
              <a:buFont typeface="Wingdings" pitchFamily="2" charset="2"/>
              <a:buChar char="Ø"/>
            </a:pPr>
            <a:r>
              <a:rPr lang="ar-SA" dirty="0" smtClean="0"/>
              <a:t> قصر الفتره الإنتاجيه للدجاج اللاحم (6-7) اسابيع حتى التسويق.</a:t>
            </a:r>
          </a:p>
          <a:p>
            <a:pPr algn="r" rtl="1"/>
            <a:r>
              <a:rPr lang="ar-SA" dirty="0" smtClean="0"/>
              <a:t> الدجاج البياض مصدر مستمر للغذاء.</a:t>
            </a:r>
          </a:p>
          <a:p>
            <a:pPr algn="r" rtl="1">
              <a:buFont typeface="Wingdings" pitchFamily="2" charset="2"/>
              <a:buChar char="Ø"/>
            </a:pPr>
            <a:r>
              <a:rPr lang="ar-SA" dirty="0" smtClean="0"/>
              <a:t> ينتج الدجاج البياض البيض بشكل مستمر خلال الدوره الإنتاجية التي تتراوح بين 12 الى 20 شهر من عمر الطائر.</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تقليب البيض أثناء التفريخ </a:t>
            </a:r>
            <a:endParaRPr lang="en-US" dirty="0"/>
          </a:p>
        </p:txBody>
      </p:sp>
      <p:sp>
        <p:nvSpPr>
          <p:cNvPr id="3" name="Content Placeholder 2"/>
          <p:cNvSpPr>
            <a:spLocks noGrp="1"/>
          </p:cNvSpPr>
          <p:nvPr>
            <p:ph idx="1"/>
          </p:nvPr>
        </p:nvSpPr>
        <p:spPr/>
        <p:txBody>
          <a:bodyPr/>
          <a:lstStyle/>
          <a:p>
            <a:pPr algn="r" rtl="1"/>
            <a:r>
              <a:rPr lang="ar-SA" dirty="0" smtClean="0"/>
              <a:t> خلال الـ 19 اليوم الأولى من التفريخ يجب أن يكون التقليب كثيراً. </a:t>
            </a:r>
          </a:p>
          <a:p>
            <a:pPr algn="r" rtl="1"/>
            <a:r>
              <a:rPr lang="ar-SA" dirty="0" smtClean="0"/>
              <a:t> أغلب المفرخات التجاريه تقلب البيض أتوماتيكيا مره كل 1- 3 ساعات. </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ox(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ox(i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نقل البيض للمفقس</a:t>
            </a:r>
            <a:endParaRPr lang="en-US" dirty="0"/>
          </a:p>
        </p:txBody>
      </p:sp>
      <p:sp>
        <p:nvSpPr>
          <p:cNvPr id="3" name="Content Placeholder 2"/>
          <p:cNvSpPr>
            <a:spLocks noGrp="1"/>
          </p:cNvSpPr>
          <p:nvPr>
            <p:ph idx="1"/>
          </p:nvPr>
        </p:nvSpPr>
        <p:spPr/>
        <p:txBody>
          <a:bodyPr/>
          <a:lstStyle/>
          <a:p>
            <a:pPr algn="r" rtl="1"/>
            <a:r>
              <a:rPr lang="ar-SA" dirty="0" smtClean="0"/>
              <a:t> يجب نقل البيض الى المفقس حينما ينقر 1 % من البيض نقرا خفيفا.</a:t>
            </a:r>
          </a:p>
          <a:p>
            <a:pPr algn="r" rtl="1">
              <a:buFont typeface="Wingdings" pitchFamily="2" charset="2"/>
              <a:buChar char="ü"/>
            </a:pPr>
            <a:r>
              <a:rPr lang="ar-SA" dirty="0" smtClean="0"/>
              <a:t> الإناث تفقس قبل الذكور بحوالي 3 ساعات.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وضع البيض أثناء الفقس</a:t>
            </a:r>
            <a:endParaRPr lang="en-US" dirty="0"/>
          </a:p>
        </p:txBody>
      </p:sp>
      <p:sp>
        <p:nvSpPr>
          <p:cNvPr id="3" name="Content Placeholder 2"/>
          <p:cNvSpPr>
            <a:spLocks noGrp="1"/>
          </p:cNvSpPr>
          <p:nvPr>
            <p:ph idx="1"/>
          </p:nvPr>
        </p:nvSpPr>
        <p:spPr/>
        <p:txBody>
          <a:bodyPr/>
          <a:lstStyle/>
          <a:p>
            <a:pPr algn="r" rtl="1"/>
            <a:r>
              <a:rPr lang="ar-SA" dirty="0" smtClean="0"/>
              <a:t> تُعد أغلب المفرخات التجاريه لوضع البيض في وضع</a:t>
            </a:r>
            <a:r>
              <a:rPr lang="ar-SA" dirty="0" smtClean="0">
                <a:solidFill>
                  <a:srgbClr val="FF0000"/>
                </a:solidFill>
              </a:rPr>
              <a:t> أفقي </a:t>
            </a:r>
            <a:r>
              <a:rPr lang="ar-SA" dirty="0" smtClean="0"/>
              <a:t>أثناء اليومين الأخيرين من التفريخ في مكان الفقس.</a:t>
            </a:r>
          </a:p>
          <a:p>
            <a:pPr algn="r" rtl="1"/>
            <a:r>
              <a:rPr lang="ar-SA" dirty="0" smtClean="0"/>
              <a:t> </a:t>
            </a:r>
            <a:r>
              <a:rPr lang="ar-SA" u="sng" dirty="0" smtClean="0"/>
              <a:t>ليس لتقليب البيض في اليومين الأخرين من التفريخ أهمية</a:t>
            </a:r>
            <a:r>
              <a:rPr lang="ar-SA" dirty="0" smtClean="0"/>
              <a:t>.</a:t>
            </a:r>
          </a:p>
          <a:p>
            <a:pPr algn="r" rtl="1"/>
            <a:r>
              <a:rPr lang="ar-SA" dirty="0" smtClean="0"/>
              <a:t> </a:t>
            </a:r>
            <a:r>
              <a:rPr lang="ar-SA" dirty="0" smtClean="0"/>
              <a:t>يبدأ الجنين في بداية اليوم </a:t>
            </a:r>
            <a:r>
              <a:rPr lang="ar-SA" dirty="0" smtClean="0">
                <a:solidFill>
                  <a:srgbClr val="FF0000"/>
                </a:solidFill>
              </a:rPr>
              <a:t>السابع عشر </a:t>
            </a:r>
            <a:r>
              <a:rPr lang="ar-SA" dirty="0" smtClean="0"/>
              <a:t>من التفريخ في تهيئة وضعه للفقس، وقد تستغرق هذه العملية أكثر من24  ساعة.</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ar-SA" dirty="0" smtClean="0"/>
              <a:t>الدافع (الحافز) على الفقس</a:t>
            </a:r>
            <a:endParaRPr lang="en-US" dirty="0"/>
          </a:p>
        </p:txBody>
      </p:sp>
      <p:sp>
        <p:nvSpPr>
          <p:cNvPr id="3" name="Content Placeholder 2"/>
          <p:cNvSpPr>
            <a:spLocks noGrp="1"/>
          </p:cNvSpPr>
          <p:nvPr>
            <p:ph idx="1"/>
          </p:nvPr>
        </p:nvSpPr>
        <p:spPr>
          <a:xfrm>
            <a:off x="-152400" y="1219200"/>
            <a:ext cx="9296400" cy="5638800"/>
          </a:xfrm>
        </p:spPr>
        <p:txBody>
          <a:bodyPr>
            <a:normAutofit fontScale="92500" lnSpcReduction="20000"/>
          </a:bodyPr>
          <a:lstStyle/>
          <a:p>
            <a:pPr algn="r" rtl="1">
              <a:buFont typeface="Wingdings" pitchFamily="2" charset="2"/>
              <a:buChar char="v"/>
            </a:pPr>
            <a:r>
              <a:rPr lang="ar-SA" dirty="0" smtClean="0">
                <a:solidFill>
                  <a:srgbClr val="FF0000"/>
                </a:solidFill>
              </a:rPr>
              <a:t> متى تبدأ عملية نقر القشرة والفقس؟ </a:t>
            </a:r>
          </a:p>
          <a:p>
            <a:pPr algn="r" rtl="1">
              <a:buFont typeface="Wingdings" pitchFamily="2" charset="2"/>
              <a:buChar char="Ø"/>
            </a:pPr>
            <a:r>
              <a:rPr lang="ar-SA" dirty="0" smtClean="0"/>
              <a:t> </a:t>
            </a:r>
            <a:r>
              <a:rPr lang="ar-SA" dirty="0" smtClean="0"/>
              <a:t>يبدأ الحافز على نقر القشرة والفقس </a:t>
            </a:r>
            <a:r>
              <a:rPr lang="ar-SA" u="sng" dirty="0" smtClean="0"/>
              <a:t>عند التغير في امداد الأكسجين خلال البيضة عند بداية التنفس الهوائي.</a:t>
            </a:r>
          </a:p>
          <a:p>
            <a:pPr algn="r" rtl="1">
              <a:buNone/>
            </a:pPr>
            <a:endParaRPr lang="ar-SA" u="sng" dirty="0" smtClean="0"/>
          </a:p>
          <a:p>
            <a:pPr algn="r" rtl="1">
              <a:buFont typeface="Wingdings" pitchFamily="2" charset="2"/>
              <a:buChar char="Ø"/>
            </a:pPr>
            <a:r>
              <a:rPr lang="ar-SA" dirty="0" smtClean="0"/>
              <a:t> </a:t>
            </a:r>
            <a:r>
              <a:rPr lang="ar-SA" dirty="0" smtClean="0"/>
              <a:t>يحتوي الهواء في بيض التفريخ عند مستوى سطح البحر على </a:t>
            </a:r>
            <a:r>
              <a:rPr lang="ar-SA" dirty="0" smtClean="0">
                <a:solidFill>
                  <a:srgbClr val="FF0000"/>
                </a:solidFill>
              </a:rPr>
              <a:t>15-16</a:t>
            </a:r>
            <a:r>
              <a:rPr lang="ar-SA" dirty="0" smtClean="0"/>
              <a:t>% أكسجين بالمقارنة بنسبة 21% في الهواء الجو العادي.</a:t>
            </a:r>
          </a:p>
          <a:p>
            <a:pPr algn="r" rtl="1">
              <a:buFont typeface="Wingdings" pitchFamily="2" charset="2"/>
              <a:buChar char="Ø"/>
            </a:pPr>
            <a:r>
              <a:rPr lang="ar-SA" dirty="0" smtClean="0"/>
              <a:t> </a:t>
            </a:r>
            <a:r>
              <a:rPr lang="ar-SA" dirty="0" smtClean="0"/>
              <a:t>بينما يكون ثاني اكسيد الكربون حوالي </a:t>
            </a:r>
            <a:r>
              <a:rPr lang="ar-SA" dirty="0" smtClean="0">
                <a:solidFill>
                  <a:srgbClr val="FF0000"/>
                </a:solidFill>
              </a:rPr>
              <a:t>4%</a:t>
            </a:r>
          </a:p>
          <a:p>
            <a:pPr algn="r" rtl="1">
              <a:buNone/>
            </a:pPr>
            <a:endParaRPr lang="ar-SA" dirty="0" smtClean="0"/>
          </a:p>
          <a:p>
            <a:pPr algn="r" rtl="1">
              <a:buFont typeface="Wingdings" pitchFamily="2" charset="2"/>
              <a:buChar char="Ø"/>
            </a:pPr>
            <a:r>
              <a:rPr lang="ar-SA" dirty="0" smtClean="0"/>
              <a:t> </a:t>
            </a:r>
            <a:r>
              <a:rPr lang="ar-SA" dirty="0" smtClean="0"/>
              <a:t>يبدأ النقر الأولي نتيجة محاولة الكتكوت الحصول على إمداد أكثر من الأكسجين.</a:t>
            </a:r>
          </a:p>
          <a:p>
            <a:pPr algn="r" rtl="1">
              <a:buFont typeface="Wingdings" pitchFamily="2" charset="2"/>
              <a:buChar char="Ø"/>
            </a:pPr>
            <a:r>
              <a:rPr lang="ar-SA" dirty="0" smtClean="0"/>
              <a:t> </a:t>
            </a:r>
            <a:r>
              <a:rPr lang="ar-SA" dirty="0" smtClean="0"/>
              <a:t>يستغرق الكتكوت بعد النقره الأولى 10-20ساعة حتى يتمكن من الخروج.</a:t>
            </a:r>
          </a:p>
          <a:p>
            <a:pPr algn="r" rtl="1">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تأثير عمر الأمهات على الفقس</a:t>
            </a:r>
            <a:endParaRPr lang="en-US" dirty="0"/>
          </a:p>
        </p:txBody>
      </p:sp>
      <p:sp>
        <p:nvSpPr>
          <p:cNvPr id="3" name="Content Placeholder 2"/>
          <p:cNvSpPr>
            <a:spLocks noGrp="1"/>
          </p:cNvSpPr>
          <p:nvPr>
            <p:ph idx="1"/>
          </p:nvPr>
        </p:nvSpPr>
        <p:spPr/>
        <p:txBody>
          <a:bodyPr/>
          <a:lstStyle/>
          <a:p>
            <a:pPr algn="r" rtl="1"/>
            <a:r>
              <a:rPr lang="ar-SA" dirty="0" smtClean="0"/>
              <a:t> كلما زاد عمر الدجاجة </a:t>
            </a:r>
            <a:r>
              <a:rPr lang="ar-SA" u="sng" dirty="0" smtClean="0"/>
              <a:t>قل الفقس </a:t>
            </a:r>
            <a:r>
              <a:rPr lang="ar-SA" dirty="0" smtClean="0"/>
              <a:t>وازداد حجم البيض الناتج، وطات فترة بقائه في البيضه و تزداد بالتالي فترة نموه الجنيني قبل الوضع مما يضع الجنين في حاله نمو أكثر تقدما في فترة وضع البيضة.  </a:t>
            </a:r>
          </a:p>
          <a:p>
            <a:pPr algn="r" rtl="1"/>
            <a:r>
              <a:rPr lang="ar-SA" dirty="0" smtClean="0"/>
              <a:t> </a:t>
            </a:r>
            <a:r>
              <a:rPr lang="ar-SA" dirty="0" smtClean="0"/>
              <a:t>قشرة البيضة في الدجاج المسن غالباً تكون </a:t>
            </a:r>
            <a:r>
              <a:rPr lang="ar-SA" dirty="0" smtClean="0">
                <a:solidFill>
                  <a:srgbClr val="FF0000"/>
                </a:solidFill>
              </a:rPr>
              <a:t>رقيقه</a:t>
            </a:r>
            <a:r>
              <a:rPr lang="ar-SA" dirty="0" smtClean="0"/>
              <a:t>.</a:t>
            </a:r>
          </a:p>
          <a:p>
            <a:pPr algn="r" rtl="1"/>
            <a:r>
              <a:rPr lang="ar-SA" dirty="0" smtClean="0"/>
              <a:t> </a:t>
            </a:r>
            <a:r>
              <a:rPr lang="ar-SA" dirty="0" smtClean="0"/>
              <a:t>يجب جمع بيض التفريخ الناتج من أمهات مسنه على مرات عديده وسريعه.</a:t>
            </a:r>
          </a:p>
          <a:p>
            <a:pPr algn="r" rtl="1">
              <a:buNone/>
            </a:pPr>
            <a:endParaRPr lang="ar-S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العنايه ببيض التفريخ</a:t>
            </a:r>
            <a:endParaRPr lang="en-US" dirty="0"/>
          </a:p>
        </p:txBody>
      </p:sp>
      <p:sp>
        <p:nvSpPr>
          <p:cNvPr id="3" name="Content Placeholder 2"/>
          <p:cNvSpPr>
            <a:spLocks noGrp="1"/>
          </p:cNvSpPr>
          <p:nvPr>
            <p:ph idx="1"/>
          </p:nvPr>
        </p:nvSpPr>
        <p:spPr/>
        <p:txBody>
          <a:bodyPr/>
          <a:lstStyle/>
          <a:p>
            <a:pPr algn="r" rtl="1"/>
            <a:r>
              <a:rPr lang="ar-SA" dirty="0" smtClean="0"/>
              <a:t>يتاثر بيض التفريخ من لحظة وضع البيض الى أن يصل الى المفرخ بـ:</a:t>
            </a:r>
          </a:p>
          <a:p>
            <a:pPr algn="r" rtl="1">
              <a:buFont typeface="Wingdings" pitchFamily="2" charset="2"/>
              <a:buChar char="ü"/>
            </a:pPr>
            <a:r>
              <a:rPr lang="ar-SA" dirty="0" smtClean="0"/>
              <a:t> </a:t>
            </a:r>
            <a:r>
              <a:rPr lang="ar-SA" dirty="0" smtClean="0"/>
              <a:t>النظافة.</a:t>
            </a:r>
          </a:p>
          <a:p>
            <a:pPr algn="r" rtl="1">
              <a:buFont typeface="Wingdings" pitchFamily="2" charset="2"/>
              <a:buChar char="ü"/>
            </a:pPr>
            <a:r>
              <a:rPr lang="ar-SA" dirty="0" smtClean="0"/>
              <a:t> </a:t>
            </a:r>
            <a:r>
              <a:rPr lang="ar-SA" dirty="0" smtClean="0"/>
              <a:t>الجمع.</a:t>
            </a:r>
          </a:p>
          <a:p>
            <a:pPr algn="r" rtl="1">
              <a:buFont typeface="Wingdings" pitchFamily="2" charset="2"/>
              <a:buChar char="ü"/>
            </a:pPr>
            <a:r>
              <a:rPr lang="ar-SA" dirty="0" smtClean="0"/>
              <a:t> </a:t>
            </a:r>
            <a:r>
              <a:rPr lang="ar-SA" dirty="0" smtClean="0"/>
              <a:t>التخزين.</a:t>
            </a:r>
          </a:p>
          <a:p>
            <a:pPr algn="r" rtl="1">
              <a:buFont typeface="Wingdings" pitchFamily="2" charset="2"/>
              <a:buChar char="ü"/>
            </a:pPr>
            <a:r>
              <a:rPr lang="ar-SA" dirty="0" smtClean="0"/>
              <a:t> </a:t>
            </a:r>
            <a:r>
              <a:rPr lang="ar-SA" dirty="0" smtClean="0"/>
              <a:t>النقل.</a:t>
            </a:r>
          </a:p>
          <a:p>
            <a:pPr algn="r" rt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7"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7"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تغذية الدواجن</a:t>
            </a:r>
            <a:endParaRPr lang="en-US" dirty="0"/>
          </a:p>
        </p:txBody>
      </p:sp>
      <p:sp>
        <p:nvSpPr>
          <p:cNvPr id="3" name="Content Placeholder 2"/>
          <p:cNvSpPr>
            <a:spLocks noGrp="1"/>
          </p:cNvSpPr>
          <p:nvPr>
            <p:ph idx="1"/>
          </p:nvPr>
        </p:nvSpPr>
        <p:spPr/>
        <p:txBody>
          <a:bodyPr>
            <a:normAutofit lnSpcReduction="10000"/>
          </a:bodyPr>
          <a:lstStyle/>
          <a:p>
            <a:pPr algn="r" rtl="1"/>
            <a:r>
              <a:rPr lang="ar-SA" dirty="0" smtClean="0"/>
              <a:t> التغذيه تشمل العمليه التي بواسطتها يمكن إمداد خلايا الجسم باحتياجاتها من العناصر الغذائيه للقيام بوظائفها بصورة سليمة.</a:t>
            </a:r>
          </a:p>
          <a:p>
            <a:pPr algn="r" rtl="1"/>
            <a:r>
              <a:rPr lang="ar-SA" dirty="0" smtClean="0"/>
              <a:t> </a:t>
            </a:r>
            <a:r>
              <a:rPr lang="ar-SA" dirty="0" smtClean="0"/>
              <a:t>العمليه الغذائية تشمل تناول الطعام و الهضم و الإمتصاص للعناصر الكيماويه التي توجد في هذا الغذاء ونقل هذه العناصر الى جميع الخلايا في الصوره المناسبه التي يستفيد منها الجسم.</a:t>
            </a:r>
          </a:p>
          <a:p>
            <a:pPr algn="r" rtl="1"/>
            <a:r>
              <a:rPr lang="ar-SA" dirty="0" smtClean="0"/>
              <a:t> </a:t>
            </a:r>
            <a:r>
              <a:rPr lang="ar-SA" dirty="0" smtClean="0"/>
              <a:t>كما ان التغذية تشمل وقت التغذية و كمية الغذاء و وقت تعديل طرق التغذية اليومية.</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تقسم المادة الغذائية الى جزئين: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المادة الرطبة: </a:t>
            </a:r>
          </a:p>
          <a:p>
            <a:pPr algn="r" rtl="1">
              <a:buNone/>
            </a:pPr>
            <a:r>
              <a:rPr lang="ar-SA" dirty="0" smtClean="0"/>
              <a:t>وهي عباره عن محتوى الماده الغذائيه من الماء والذي يفقد عن تجفيف المادة في فرن التجفيف، وتقدر بالفرق بين الوزن قبل التجفيف و الوزن بعد التجفيف.</a:t>
            </a:r>
          </a:p>
          <a:p>
            <a:pPr algn="r" rtl="1">
              <a:buFont typeface="Wingdings" pitchFamily="2" charset="2"/>
              <a:buChar char="q"/>
            </a:pPr>
            <a:r>
              <a:rPr lang="ar-SA" dirty="0" smtClean="0"/>
              <a:t> </a:t>
            </a:r>
            <a:r>
              <a:rPr lang="ar-SA" dirty="0" smtClean="0"/>
              <a:t>المادة الجافة:</a:t>
            </a:r>
          </a:p>
          <a:p>
            <a:pPr algn="r" rtl="1">
              <a:buNone/>
            </a:pPr>
            <a:r>
              <a:rPr lang="ar-SA" dirty="0" smtClean="0"/>
              <a:t> </a:t>
            </a:r>
            <a:r>
              <a:rPr lang="ar-SA" dirty="0" smtClean="0"/>
              <a:t>وهي عبارة عن الجزء المتبقي من المادة الغذائية بعد طرد الرطوبة منها.</a:t>
            </a: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تتكون المادة الجافة من:</a:t>
            </a:r>
            <a:endParaRPr lang="en-US" dirty="0"/>
          </a:p>
        </p:txBody>
      </p:sp>
      <p:sp>
        <p:nvSpPr>
          <p:cNvPr id="3" name="Content Placeholder 2"/>
          <p:cNvSpPr>
            <a:spLocks noGrp="1"/>
          </p:cNvSpPr>
          <p:nvPr>
            <p:ph idx="1"/>
          </p:nvPr>
        </p:nvSpPr>
        <p:spPr/>
        <p:txBody>
          <a:bodyPr/>
          <a:lstStyle/>
          <a:p>
            <a:pPr marL="514350" indent="-514350" algn="r" rtl="1">
              <a:buFont typeface="+mj-lt"/>
              <a:buAutoNum type="arabicParenR"/>
            </a:pPr>
            <a:r>
              <a:rPr lang="ar-SA" dirty="0" smtClean="0"/>
              <a:t> المادة المعدنية: وهي عبارة عن الجزء الغير عضوي ( الذي لا يدخل الكربون في تكوينة) ويشمل العناصر المعدنية و أملاحها غير العضوية.</a:t>
            </a:r>
          </a:p>
          <a:p>
            <a:pPr marL="514350" indent="-514350" algn="r" rtl="1">
              <a:buFont typeface="+mj-lt"/>
              <a:buAutoNum type="arabicParenR"/>
            </a:pPr>
            <a:r>
              <a:rPr lang="ar-SA" dirty="0" smtClean="0"/>
              <a:t> </a:t>
            </a:r>
            <a:r>
              <a:rPr lang="ar-SA" dirty="0" smtClean="0"/>
              <a:t>الداة العضوية: وهي التي يدخل في تكوينهاعنصر الكربون وتنقسم الى:</a:t>
            </a:r>
          </a:p>
          <a:p>
            <a:pPr marL="514350" indent="-514350" algn="r" rtl="1">
              <a:buFont typeface="Wingdings" pitchFamily="2" charset="2"/>
              <a:buChar char="v"/>
            </a:pPr>
            <a:r>
              <a:rPr lang="ar-SA" dirty="0" smtClean="0"/>
              <a:t>مواد غير نيتروجينية: مثل الكربوهيدرات والدهون.</a:t>
            </a:r>
          </a:p>
          <a:p>
            <a:pPr marL="514350" indent="-514350" algn="r" rtl="1">
              <a:buFont typeface="Wingdings" pitchFamily="2" charset="2"/>
              <a:buChar char="v"/>
            </a:pPr>
            <a:r>
              <a:rPr lang="ar-SA" dirty="0" smtClean="0"/>
              <a:t>مواد نيتروجينية: وهي البروتينات و الأحماض الأمينية.</a:t>
            </a:r>
          </a:p>
          <a:p>
            <a:pPr marL="514350" indent="-514350" algn="r" rtl="1">
              <a:buNone/>
            </a:pPr>
            <a:r>
              <a:rPr lang="ar-SA" dirty="0" smtClean="0"/>
              <a:t>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أهم العناصر الغذائية بالمواد العلفية</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a:t>
            </a:r>
            <a:r>
              <a:rPr lang="ar-SA" dirty="0" smtClean="0"/>
              <a:t>البروتينات:</a:t>
            </a:r>
          </a:p>
          <a:p>
            <a:pPr algn="r" rtl="1"/>
            <a:r>
              <a:rPr lang="ar-SA" dirty="0" smtClean="0"/>
              <a:t>هي المكون الرئيسي للأعضاء المختلفة و الأنسجة في الجسم، لذا </a:t>
            </a:r>
            <a:r>
              <a:rPr lang="ar-SA" dirty="0" smtClean="0">
                <a:solidFill>
                  <a:srgbClr val="FF0000"/>
                </a:solidFill>
              </a:rPr>
              <a:t>يلزم</a:t>
            </a:r>
            <a:r>
              <a:rPr lang="ar-SA" dirty="0" smtClean="0"/>
              <a:t> توفرها في الغذاء باستمرار لإمداد الجسم باحتياجاته. </a:t>
            </a:r>
          </a:p>
          <a:p>
            <a:pPr algn="r" rtl="1"/>
            <a:r>
              <a:rPr lang="ar-SA" dirty="0" smtClean="0"/>
              <a:t> </a:t>
            </a:r>
            <a:r>
              <a:rPr lang="ar-SA" dirty="0" smtClean="0"/>
              <a:t>معرفة البروتينات التي توجد في الغذاء و تحول الى بروتينات في الجسم </a:t>
            </a:r>
            <a:r>
              <a:rPr lang="ar-SA" u="sng" dirty="0" smtClean="0"/>
              <a:t>يعد من الأمور المهه </a:t>
            </a:r>
            <a:r>
              <a:rPr lang="ar-SA" dirty="0" smtClean="0"/>
              <a:t>في عملية التغذية.</a:t>
            </a:r>
          </a:p>
          <a:p>
            <a:pPr algn="r" rtl="1"/>
            <a:r>
              <a:rPr lang="ar-SA" dirty="0" smtClean="0"/>
              <a:t> </a:t>
            </a:r>
            <a:r>
              <a:rPr lang="ar-SA" dirty="0" smtClean="0"/>
              <a:t>يوجد </a:t>
            </a:r>
            <a:r>
              <a:rPr lang="ar-SA" dirty="0" smtClean="0">
                <a:solidFill>
                  <a:srgbClr val="FF0000"/>
                </a:solidFill>
              </a:rPr>
              <a:t>نوعين</a:t>
            </a:r>
            <a:r>
              <a:rPr lang="ar-SA" dirty="0" smtClean="0"/>
              <a:t> من البروتينات: بروتينات حيوانية أو بروتينات نباتية.</a:t>
            </a:r>
          </a:p>
          <a:p>
            <a:pPr algn="r" rtl="1"/>
            <a:endParaRPr lang="ar-SA" dirty="0" smtClean="0"/>
          </a:p>
          <a:p>
            <a:pPr algn="r" rtl="1">
              <a:buNone/>
            </a:pPr>
            <a:endParaRPr lang="ar-S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الدواجن </a:t>
            </a:r>
            <a:endParaRPr lang="en-US" dirty="0"/>
          </a:p>
        </p:txBody>
      </p:sp>
      <p:sp>
        <p:nvSpPr>
          <p:cNvPr id="3" name="Content Placeholder 2"/>
          <p:cNvSpPr>
            <a:spLocks noGrp="1"/>
          </p:cNvSpPr>
          <p:nvPr>
            <p:ph idx="1"/>
          </p:nvPr>
        </p:nvSpPr>
        <p:spPr/>
        <p:txBody>
          <a:bodyPr/>
          <a:lstStyle/>
          <a:p>
            <a:pPr algn="r" rtl="1"/>
            <a:r>
              <a:rPr lang="ar-SA" dirty="0" smtClean="0"/>
              <a:t> رخص منتجات الدواجن.</a:t>
            </a:r>
          </a:p>
          <a:p>
            <a:pPr algn="r" rtl="1">
              <a:buFont typeface="Wingdings" pitchFamily="2" charset="2"/>
              <a:buChar char="Ø"/>
            </a:pPr>
            <a:r>
              <a:rPr lang="ar-SA" dirty="0" smtClean="0"/>
              <a:t> تعد منتجات الدواجن من لحوم وبيض من أرخص المواد الغذائية في الأسواق.</a:t>
            </a:r>
          </a:p>
          <a:p>
            <a:pPr algn="r" rtl="1"/>
            <a:r>
              <a:rPr lang="ar-SA" dirty="0" smtClean="0"/>
              <a:t> الإستفاده من المنتجات الثانوية لصناعة الدواجن.</a:t>
            </a:r>
          </a:p>
          <a:p>
            <a:pPr algn="r" rtl="1">
              <a:buFont typeface="Wingdings" pitchFamily="2" charset="2"/>
              <a:buChar char="Ø"/>
            </a:pPr>
            <a:r>
              <a:rPr lang="ar-SA" dirty="0" smtClean="0"/>
              <a:t> يمكن استخدام الزرق في صناعه الأسمدة لزراعه المحاصيل الزراعيه.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p:txBody>
          <a:bodyPr>
            <a:normAutofit fontScale="92500"/>
          </a:bodyPr>
          <a:lstStyle/>
          <a:p>
            <a:pPr algn="r" rtl="1">
              <a:buFont typeface="Wingdings" pitchFamily="2" charset="2"/>
              <a:buChar char="q"/>
            </a:pPr>
            <a:r>
              <a:rPr lang="ar-SA" dirty="0" smtClean="0"/>
              <a:t> </a:t>
            </a:r>
            <a:r>
              <a:rPr lang="ar-SA" dirty="0" smtClean="0"/>
              <a:t>الأحماض </a:t>
            </a:r>
            <a:r>
              <a:rPr lang="ar-SA" dirty="0" smtClean="0"/>
              <a:t>الأمينية:</a:t>
            </a:r>
          </a:p>
          <a:p>
            <a:pPr algn="r" rtl="1"/>
            <a:r>
              <a:rPr lang="ar-SA" dirty="0" smtClean="0"/>
              <a:t> </a:t>
            </a:r>
            <a:r>
              <a:rPr lang="ar-SA" dirty="0" smtClean="0"/>
              <a:t>هي الوحدات البنائيه للبروتينات، وترتبط مع بعضها البعض بواسطة الروابط الببتيدية وتعتبر نواتج نهائية لتحلل البروتينات.</a:t>
            </a:r>
          </a:p>
          <a:p>
            <a:pPr algn="r" rtl="1"/>
            <a:r>
              <a:rPr lang="ar-SA" dirty="0" smtClean="0"/>
              <a:t> </a:t>
            </a:r>
            <a:r>
              <a:rPr lang="ar-SA" dirty="0" smtClean="0"/>
              <a:t>أحماض أمينية ضرورية:</a:t>
            </a:r>
          </a:p>
          <a:p>
            <a:pPr algn="r" rtl="1">
              <a:buNone/>
            </a:pPr>
            <a:r>
              <a:rPr lang="ar-SA" dirty="0" smtClean="0"/>
              <a:t>وهي التي يلزم توفرها في الغذاء لأن الجسم لا يستطيع تكوينها تماماً أو يكونها بكميات بسيطة لا تفي باحتياجات الطائر.</a:t>
            </a:r>
          </a:p>
          <a:p>
            <a:pPr algn="r" rtl="1"/>
            <a:r>
              <a:rPr lang="ar-SA" dirty="0" smtClean="0"/>
              <a:t> </a:t>
            </a:r>
            <a:r>
              <a:rPr lang="ar-SA" dirty="0" smtClean="0"/>
              <a:t>أحماض أمينية غير ضرورية:</a:t>
            </a:r>
          </a:p>
          <a:p>
            <a:pPr algn="r" rtl="1">
              <a:buNone/>
            </a:pPr>
            <a:r>
              <a:rPr lang="ar-SA" dirty="0" smtClean="0"/>
              <a:t>وهي التي يستطيع الجسم أن يكونها بكميات تفي باحتياجاته.</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lgn="r" rtl="1">
              <a:buFont typeface="Wingdings" pitchFamily="2" charset="2"/>
              <a:buChar char="q"/>
            </a:pPr>
            <a:r>
              <a:rPr lang="ar-SA" dirty="0" smtClean="0"/>
              <a:t> الكربوهيدرات:</a:t>
            </a:r>
          </a:p>
          <a:p>
            <a:pPr algn="r" rtl="1"/>
            <a:r>
              <a:rPr lang="ar-SA" dirty="0" smtClean="0"/>
              <a:t> </a:t>
            </a:r>
            <a:r>
              <a:rPr lang="ar-SA" dirty="0" smtClean="0"/>
              <a:t>مركبات كيمائية معقدة تشمل: النشا و السليلوز و بعض السكرات.</a:t>
            </a:r>
          </a:p>
          <a:p>
            <a:pPr algn="r" rtl="1"/>
            <a:r>
              <a:rPr lang="ar-SA" dirty="0" smtClean="0"/>
              <a:t> </a:t>
            </a:r>
            <a:r>
              <a:rPr lang="ar-SA" dirty="0" smtClean="0"/>
              <a:t>تتحلل الكربوهيدرات مائياً بصعوبة أثناء عملية الهضم.</a:t>
            </a:r>
          </a:p>
          <a:p>
            <a:pPr algn="r" rtl="1"/>
            <a:r>
              <a:rPr lang="ar-SA" dirty="0" smtClean="0"/>
              <a:t> </a:t>
            </a:r>
            <a:r>
              <a:rPr lang="ar-SA" dirty="0" smtClean="0"/>
              <a:t>تتحول السكريات المعقدة مثل مثل النشا إلى مالتوز ثم في النهايه </a:t>
            </a:r>
            <a:r>
              <a:rPr lang="ar-SA" u="sng" dirty="0" smtClean="0"/>
              <a:t>الى جلكوز و هو الصوره الرئيسية للسكريات البسيطة في تيار الدم. </a:t>
            </a:r>
          </a:p>
          <a:p>
            <a:pPr algn="r" rtl="1"/>
            <a:r>
              <a:rPr lang="ar-SA" dirty="0" smtClean="0"/>
              <a:t> </a:t>
            </a:r>
            <a:r>
              <a:rPr lang="ar-SA" dirty="0" smtClean="0"/>
              <a:t>تعتمد الدواجن في تغذيتها على المواد العلفيه التي تحتوي على النشا مثل الذره، القمح، و الشعير.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SA" dirty="0" smtClean="0"/>
              <a:t> الألياف الخام:</a:t>
            </a:r>
          </a:p>
          <a:p>
            <a:pPr algn="r" rtl="1">
              <a:buNone/>
            </a:pPr>
            <a:r>
              <a:rPr lang="ar-SA" dirty="0" smtClean="0"/>
              <a:t> </a:t>
            </a:r>
            <a:r>
              <a:rPr lang="ar-SA" dirty="0" smtClean="0"/>
              <a:t>تتكون من السليولوز والهيمى سليولوز والبنتوزان واللجنين والبكتين وهذه الألياف لايمكن إمتصاصها فى أمعاء الكتاكيت ويمتص نسبة ضئيلة منها فى أمعاء الطيور البالغة ، وتنحسر أهميتها الرئيسية فى تغذية الدواجن على إعتبارها مادة تعطى قواما وهيكلا للعليقة وتعطى الطائر إحساسا بالشبع نتيجة إمتلاء القناة الهضمية بالغذاء ، كما أن جزءا ضئيلا من هذه الألياف يستغل فى الأعور لعملية الهضم </a:t>
            </a:r>
            <a:r>
              <a:rPr lang="ar-SA" dirty="0" smtClean="0"/>
              <a:t>الميكروبى.</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الدهون:</a:t>
            </a:r>
          </a:p>
          <a:p>
            <a:pPr algn="r" rtl="1">
              <a:buNone/>
            </a:pPr>
            <a:r>
              <a:rPr lang="ar-SA" dirty="0" smtClean="0"/>
              <a:t>تعتبر الدهون من مصادر الطاقة المرتفعة، حيث تنتج عن أكسدة جم واحد من الدهن حوالي 9 كيلو سعر،</a:t>
            </a:r>
            <a:r>
              <a:rPr lang="ar-SA" b="1" dirty="0" smtClean="0"/>
              <a:t> </a:t>
            </a:r>
            <a:r>
              <a:rPr lang="ar-SA" dirty="0" smtClean="0"/>
              <a:t>ويضاف الدهن بنسبة تتراوح بين 3ـــ 6%. ومما يحد من زيادة نسبة الدهون في العليقة قابليتها للأكسدة والتزنخ، لذلك يجب إضافة أحد مضادات التأكسد عند استخدام الدهون لمنع أكسدة الأحماض الدهنية.</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a:xfrm>
            <a:off x="152400" y="1524000"/>
            <a:ext cx="8534400" cy="4876800"/>
          </a:xfrm>
        </p:spPr>
        <p:txBody>
          <a:bodyPr>
            <a:normAutofit lnSpcReduction="10000"/>
          </a:bodyPr>
          <a:lstStyle/>
          <a:p>
            <a:pPr algn="r" rtl="1">
              <a:buFont typeface="Wingdings" pitchFamily="2" charset="2"/>
              <a:buChar char="q"/>
            </a:pPr>
            <a:r>
              <a:rPr lang="ar-SA" dirty="0" smtClean="0"/>
              <a:t> العناصر المعدنية:</a:t>
            </a:r>
          </a:p>
          <a:p>
            <a:pPr algn="r" rtl="1"/>
            <a:r>
              <a:rPr lang="ar-SA" dirty="0" smtClean="0"/>
              <a:t>لا يمكن القول بأن العناصر المعدنية تتعرض للهضم، ولكنها </a:t>
            </a:r>
            <a:r>
              <a:rPr lang="ar-SA" u="sng" dirty="0" smtClean="0"/>
              <a:t>تمتص من خلال الأمعاء في نفس الصورة التي توجد عليها في الغذاء</a:t>
            </a:r>
          </a:p>
          <a:p>
            <a:pPr algn="r" rtl="1"/>
            <a:r>
              <a:rPr lang="ar-SA" dirty="0" smtClean="0"/>
              <a:t> </a:t>
            </a:r>
            <a:r>
              <a:rPr lang="ar-SA" dirty="0" smtClean="0"/>
              <a:t>ترتبط قابلية هذه المعادن للامتصاص </a:t>
            </a:r>
            <a:r>
              <a:rPr lang="ar-SA" dirty="0" smtClean="0">
                <a:solidFill>
                  <a:srgbClr val="FF0000"/>
                </a:solidFill>
              </a:rPr>
              <a:t>بدرجة ذوبانها </a:t>
            </a:r>
            <a:r>
              <a:rPr lang="ar-SA" dirty="0" smtClean="0"/>
              <a:t>وهي عبارة عن جزئين هما:</a:t>
            </a:r>
          </a:p>
          <a:p>
            <a:pPr algn="r" rtl="1">
              <a:buFont typeface="Wingdings" pitchFamily="2" charset="2"/>
              <a:buChar char="Ø"/>
            </a:pPr>
            <a:r>
              <a:rPr lang="ar-SA" dirty="0" smtClean="0"/>
              <a:t> </a:t>
            </a:r>
            <a:r>
              <a:rPr lang="ar-SA" dirty="0" smtClean="0"/>
              <a:t>العناصر المعدنية الكبرى وهي( الكالسيوم- الفسفور- الصوديوم- البوتاسيوم- الكلور) وهي لازمه للبناء الهيكلي.</a:t>
            </a:r>
          </a:p>
          <a:p>
            <a:pPr algn="r" rtl="1">
              <a:buFont typeface="Wingdings" pitchFamily="2" charset="2"/>
              <a:buChar char="Ø"/>
            </a:pPr>
            <a:r>
              <a:rPr lang="ar-SA" dirty="0" smtClean="0"/>
              <a:t> </a:t>
            </a:r>
            <a:r>
              <a:rPr lang="ar-SA" dirty="0" smtClean="0"/>
              <a:t>العناصر المعدنية الصغرى مثل: الحديد- النحاس- المنجنيز- المغنيسيوم- اليود- الزنك.</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وظائف العناصر المعدنية</a:t>
            </a:r>
            <a:endParaRPr lang="en-US"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r" rtl="1"/>
            <a:r>
              <a:rPr lang="ar-SA" dirty="0" smtClean="0"/>
              <a:t> تدخل في تركيب الهيكل العظمي.</a:t>
            </a:r>
          </a:p>
          <a:p>
            <a:pPr algn="r" rtl="1"/>
            <a:r>
              <a:rPr lang="ar-SA" dirty="0" smtClean="0"/>
              <a:t> </a:t>
            </a:r>
            <a:r>
              <a:rPr lang="ar-SA" dirty="0" smtClean="0"/>
              <a:t>تعمل على تنظيم الضغط الأسموزي والسوائل المختلفة في الجسم.</a:t>
            </a:r>
          </a:p>
          <a:p>
            <a:pPr algn="r" rtl="1"/>
            <a:r>
              <a:rPr lang="ar-SA" dirty="0" smtClean="0"/>
              <a:t> </a:t>
            </a:r>
            <a:r>
              <a:rPr lang="ar-SA" dirty="0" smtClean="0"/>
              <a:t>تساعد في عمليات الامتصاص و الإفراز و الإخراج.</a:t>
            </a:r>
          </a:p>
          <a:p>
            <a:pPr algn="r" rtl="1"/>
            <a:r>
              <a:rPr lang="ar-SA" dirty="0" smtClean="0"/>
              <a:t> </a:t>
            </a:r>
            <a:r>
              <a:rPr lang="ar-SA" dirty="0" smtClean="0"/>
              <a:t>لها دور في تنظيم درجة تركيز ايون الأيدروجين ( توازن الحامض والقلوي) في الدم و الأنسجة.</a:t>
            </a:r>
          </a:p>
          <a:p>
            <a:pPr algn="r" rtl="1"/>
            <a:r>
              <a:rPr lang="ar-SA" dirty="0" smtClean="0"/>
              <a:t> </a:t>
            </a:r>
            <a:r>
              <a:rPr lang="ar-SA" dirty="0" smtClean="0"/>
              <a:t>ضرورية لعمل العضلات و الأعصاب.</a:t>
            </a:r>
          </a:p>
          <a:p>
            <a:pPr algn="r" rtl="1"/>
            <a:r>
              <a:rPr lang="ar-SA" dirty="0" smtClean="0"/>
              <a:t> </a:t>
            </a:r>
            <a:r>
              <a:rPr lang="ar-SA" dirty="0" smtClean="0"/>
              <a:t>تعمل كعوامل مساعدة في بعض التفاعلات الإنزيمية وقد تعمل كمكون لبعض الإنزيمات والفيتامينات.</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 العناصر الغذائية بالمواد العلفية</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الفيتامينات:</a:t>
            </a:r>
          </a:p>
          <a:p>
            <a:pPr algn="r" rtl="1">
              <a:buNone/>
            </a:pPr>
            <a:r>
              <a:rPr lang="ar-SA" dirty="0" smtClean="0"/>
              <a:t> </a:t>
            </a:r>
            <a:r>
              <a:rPr lang="ar-SA" dirty="0" smtClean="0"/>
              <a:t>تقسم الى جزء ذائب في الدهون </a:t>
            </a:r>
            <a:r>
              <a:rPr lang="en-US" dirty="0" smtClean="0"/>
              <a:t>A,D,E,K</a:t>
            </a:r>
            <a:r>
              <a:rPr lang="ar-SA" dirty="0" smtClean="0"/>
              <a:t> وجزء ذائب في الماء مثل مجموعة فيتامينات </a:t>
            </a:r>
            <a:r>
              <a:rPr lang="en-US" dirty="0" smtClean="0"/>
              <a:t>B</a:t>
            </a:r>
            <a:r>
              <a:rPr lang="ar-SA" dirty="0" smtClean="0"/>
              <a:t> و البيوتين و الفولاسين و حمض الأسكوربيك( فيتامين </a:t>
            </a:r>
            <a:r>
              <a:rPr lang="en-US" dirty="0" smtClean="0"/>
              <a:t>C </a:t>
            </a:r>
            <a:r>
              <a:rPr lang="ar-SA" dirty="0" smtClean="0"/>
              <a:t>).</a:t>
            </a:r>
          </a:p>
          <a:p>
            <a:pPr algn="r" rtl="1">
              <a:buNone/>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التمثيل الغذائي </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pPr algn="r" rtl="1"/>
            <a:r>
              <a:rPr lang="ar-SA" dirty="0" smtClean="0"/>
              <a:t> وهو عبارة عن التغيرات الكيميائية التي تحدث للمركبات الغذائية بعد عملية الهضم و الامتصاص. حيث ان المكونات المختلفة للغذاء ( البروتين – الكربوهيدرات – الدهون) تتحول الى مركبات بسيطة أثناء عملية الهضم.</a:t>
            </a:r>
          </a:p>
          <a:p>
            <a:pPr algn="r" rtl="1"/>
            <a:r>
              <a:rPr lang="ar-SA" dirty="0" smtClean="0"/>
              <a:t> </a:t>
            </a:r>
            <a:r>
              <a:rPr lang="ar-SA" dirty="0" smtClean="0"/>
              <a:t>تستفيد أنسجة جسم الطائر من المكونات الأبسط التي تحمل إليها عن طريق الدم بعد حدوث العديد من التفاعلات الكيميائية التي ينتج عنها إما بناء الأنسجة أو عملية الهدم حيث ينتج عنها أنطلاق الحرارة اللازمة للعمليات الحيوية المختلفة.</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a:t>
            </a:r>
            <a:r>
              <a:rPr lang="ar-SA" dirty="0" smtClean="0"/>
              <a:t>ستفادة الجسم من المادة الغذائية</a:t>
            </a:r>
            <a:endParaRPr lang="en-US" dirty="0"/>
          </a:p>
        </p:txBody>
      </p:sp>
      <p:sp>
        <p:nvSpPr>
          <p:cNvPr id="3" name="Content Placeholder 2"/>
          <p:cNvSpPr>
            <a:spLocks noGrp="1"/>
          </p:cNvSpPr>
          <p:nvPr>
            <p:ph idx="1"/>
          </p:nvPr>
        </p:nvSpPr>
        <p:spPr/>
        <p:txBody>
          <a:bodyPr/>
          <a:lstStyle/>
          <a:p>
            <a:pPr algn="r" rtl="1">
              <a:buNone/>
            </a:pPr>
            <a:r>
              <a:rPr lang="ar-SA" dirty="0" smtClean="0"/>
              <a:t> حيث يقوم الجسم بالاستفاده من المواد الغذائية في الوظائف العامة التالية: </a:t>
            </a:r>
          </a:p>
          <a:p>
            <a:pPr algn="r" rtl="1">
              <a:buFont typeface="Wingdings" pitchFamily="2" charset="2"/>
              <a:buChar char="ü"/>
            </a:pPr>
            <a:r>
              <a:rPr lang="ar-SA" dirty="0" smtClean="0"/>
              <a:t> </a:t>
            </a:r>
            <a:r>
              <a:rPr lang="ar-SA" dirty="0" smtClean="0"/>
              <a:t>حفظ الحياة.</a:t>
            </a:r>
          </a:p>
          <a:p>
            <a:pPr algn="r" rtl="1">
              <a:buFont typeface="Wingdings" pitchFamily="2" charset="2"/>
              <a:buChar char="ü"/>
            </a:pPr>
            <a:r>
              <a:rPr lang="ar-SA" dirty="0" smtClean="0"/>
              <a:t> </a:t>
            </a:r>
            <a:r>
              <a:rPr lang="ar-SA" dirty="0" smtClean="0"/>
              <a:t>النمو. </a:t>
            </a:r>
          </a:p>
          <a:p>
            <a:pPr algn="r" rtl="1">
              <a:buFont typeface="Wingdings" pitchFamily="2" charset="2"/>
              <a:buChar char="ü"/>
            </a:pPr>
            <a:r>
              <a:rPr lang="ar-SA" dirty="0" smtClean="0"/>
              <a:t> </a:t>
            </a:r>
            <a:r>
              <a:rPr lang="ar-SA" dirty="0" smtClean="0"/>
              <a:t>الصيانة.</a:t>
            </a:r>
          </a:p>
          <a:p>
            <a:pPr algn="r" rtl="1">
              <a:buFont typeface="Wingdings" pitchFamily="2" charset="2"/>
              <a:buChar char="ü"/>
            </a:pPr>
            <a:r>
              <a:rPr lang="ar-SA" dirty="0" smtClean="0"/>
              <a:t> </a:t>
            </a:r>
            <a:r>
              <a:rPr lang="ar-SA" dirty="0" smtClean="0"/>
              <a:t>عمل الوظائف.</a:t>
            </a:r>
          </a:p>
          <a:p>
            <a:pPr algn="r" rtl="1">
              <a:buNone/>
            </a:pPr>
            <a:endParaRPr lang="ar-SA"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المواد العلفية </a:t>
            </a:r>
            <a:endParaRPr lang="en-US" dirty="0"/>
          </a:p>
        </p:txBody>
      </p:sp>
      <p:sp>
        <p:nvSpPr>
          <p:cNvPr id="3" name="Content Placeholder 2"/>
          <p:cNvSpPr>
            <a:spLocks noGrp="1"/>
          </p:cNvSpPr>
          <p:nvPr>
            <p:ph idx="1"/>
          </p:nvPr>
        </p:nvSpPr>
        <p:spPr/>
        <p:txBody>
          <a:bodyPr>
            <a:normAutofit fontScale="92500" lnSpcReduction="10000"/>
          </a:bodyPr>
          <a:lstStyle/>
          <a:p>
            <a:pPr algn="r" rtl="1">
              <a:buFont typeface="Wingdings" pitchFamily="2" charset="2"/>
              <a:buChar char="Ø"/>
            </a:pPr>
            <a:r>
              <a:rPr lang="ar-SA" dirty="0" smtClean="0"/>
              <a:t> مصادر الطاقة:</a:t>
            </a:r>
          </a:p>
          <a:p>
            <a:pPr algn="r" rtl="1">
              <a:buFont typeface="Wingdings" pitchFamily="2" charset="2"/>
              <a:buChar char="ü"/>
            </a:pPr>
            <a:r>
              <a:rPr lang="ar-SA" dirty="0" smtClean="0"/>
              <a:t> </a:t>
            </a:r>
            <a:r>
              <a:rPr lang="ar-SA" dirty="0" smtClean="0"/>
              <a:t>الكربوهيدراتية ( الذرة – القمح – الشعير )</a:t>
            </a:r>
          </a:p>
          <a:p>
            <a:pPr algn="r" rtl="1">
              <a:buFont typeface="Wingdings" pitchFamily="2" charset="2"/>
              <a:buChar char="ü"/>
            </a:pPr>
            <a:r>
              <a:rPr lang="ar-SA" dirty="0" smtClean="0"/>
              <a:t> </a:t>
            </a:r>
            <a:r>
              <a:rPr lang="ar-SA" dirty="0" smtClean="0"/>
              <a:t>الدهون ( الزيوت النباتية ومنها الذرة – زيت فول الصويا – زيت النخيل – بالإضافة الى الدهون الحيوانية)</a:t>
            </a:r>
          </a:p>
          <a:p>
            <a:pPr algn="r" rtl="1">
              <a:buFont typeface="Wingdings" pitchFamily="2" charset="2"/>
              <a:buChar char="Ø"/>
            </a:pPr>
            <a:r>
              <a:rPr lang="ar-SA" dirty="0" smtClean="0"/>
              <a:t> </a:t>
            </a:r>
            <a:r>
              <a:rPr lang="ar-SA" dirty="0" smtClean="0"/>
              <a:t>مصادر البروتينات:</a:t>
            </a:r>
          </a:p>
          <a:p>
            <a:pPr algn="r" rtl="1">
              <a:buFont typeface="Wingdings" pitchFamily="2" charset="2"/>
              <a:buChar char="ü"/>
            </a:pPr>
            <a:r>
              <a:rPr lang="ar-SA" dirty="0" smtClean="0"/>
              <a:t> </a:t>
            </a:r>
            <a:r>
              <a:rPr lang="ar-SA" dirty="0" smtClean="0"/>
              <a:t>المصادر النباتية مثل ( كسب فول الصويا – جلوتين الذرة – كسب ابفول السوداني – كسب السمسم – كسب الكتان).</a:t>
            </a:r>
          </a:p>
          <a:p>
            <a:pPr algn="r" rtl="1">
              <a:buFont typeface="Wingdings" pitchFamily="2" charset="2"/>
              <a:buChar char="ü"/>
            </a:pPr>
            <a:r>
              <a:rPr lang="ar-SA" dirty="0" smtClean="0"/>
              <a:t> </a:t>
            </a:r>
            <a:r>
              <a:rPr lang="ar-SA" dirty="0" smtClean="0"/>
              <a:t>البروتينات الحيوانية: ( مسحوق اللحم – اللبن المجفف – مخلفات المسالخ و المذابح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r"/>
            <a:r>
              <a:rPr lang="ar-SA" dirty="0" smtClean="0"/>
              <a:t>دجاج الزينة:</a:t>
            </a:r>
            <a:endParaRPr lang="en-US" dirty="0"/>
          </a:p>
        </p:txBody>
      </p:sp>
      <p:sp>
        <p:nvSpPr>
          <p:cNvPr id="3" name="Content Placeholder 2"/>
          <p:cNvSpPr>
            <a:spLocks noGrp="1"/>
          </p:cNvSpPr>
          <p:nvPr>
            <p:ph idx="1"/>
          </p:nvPr>
        </p:nvSpPr>
        <p:spPr>
          <a:xfrm>
            <a:off x="533400" y="990600"/>
            <a:ext cx="8229600" cy="4525963"/>
          </a:xfrm>
        </p:spPr>
        <p:txBody>
          <a:bodyPr/>
          <a:lstStyle/>
          <a:p>
            <a:pPr algn="r" rtl="1">
              <a:buNone/>
            </a:pPr>
            <a:r>
              <a:rPr lang="ar-SA" dirty="0" smtClean="0"/>
              <a:t>هذا النوع من الدجاج لا يربى بشكل تجاري ولكن يربى من قبل هواه تربية دجاج الزينه.</a:t>
            </a:r>
          </a:p>
          <a:p>
            <a:pPr algn="r" rtl="1">
              <a:buNone/>
            </a:pPr>
            <a:r>
              <a:rPr lang="ar-SA" dirty="0" smtClean="0"/>
              <a:t> غالباً ما تكون هذه الدواجن من سلالات أصيلة غير مهجنة.</a:t>
            </a:r>
          </a:p>
          <a:p>
            <a:pPr algn="r" rtl="1">
              <a:buNone/>
            </a:pPr>
            <a:endParaRPr lang="en-US" dirty="0"/>
          </a:p>
        </p:txBody>
      </p:sp>
      <p:pic>
        <p:nvPicPr>
          <p:cNvPr id="4" name="Picture 3" descr="vsrS3.jpg"/>
          <p:cNvPicPr>
            <a:picLocks noChangeAspect="1"/>
          </p:cNvPicPr>
          <p:nvPr/>
        </p:nvPicPr>
        <p:blipFill>
          <a:blip r:embed="rId2"/>
          <a:stretch>
            <a:fillRect/>
          </a:stretch>
        </p:blipFill>
        <p:spPr>
          <a:xfrm>
            <a:off x="4724400" y="2286000"/>
            <a:ext cx="2895600" cy="4343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4" descr="Studio_SbrtBtmCkrl_7314_L.jpg"/>
          <p:cNvPicPr>
            <a:picLocks noChangeAspect="1"/>
          </p:cNvPicPr>
          <p:nvPr/>
        </p:nvPicPr>
        <p:blipFill>
          <a:blip r:embed="rId3"/>
          <a:stretch>
            <a:fillRect/>
          </a:stretch>
        </p:blipFill>
        <p:spPr>
          <a:xfrm>
            <a:off x="914400" y="2819400"/>
            <a:ext cx="2950633" cy="3886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التركيبات العلفية</a:t>
            </a:r>
            <a:endParaRPr lang="en-US" dirty="0"/>
          </a:p>
        </p:txBody>
      </p:sp>
      <p:sp>
        <p:nvSpPr>
          <p:cNvPr id="3" name="Content Placeholder 2"/>
          <p:cNvSpPr>
            <a:spLocks noGrp="1"/>
          </p:cNvSpPr>
          <p:nvPr>
            <p:ph idx="1"/>
          </p:nvPr>
        </p:nvSpPr>
        <p:spPr/>
        <p:txBody>
          <a:bodyPr/>
          <a:lstStyle/>
          <a:p>
            <a:pPr algn="r" rtl="1">
              <a:buFont typeface="Wingdings" pitchFamily="2" charset="2"/>
              <a:buChar char="§"/>
            </a:pPr>
            <a:r>
              <a:rPr lang="ar-SA" dirty="0" smtClean="0"/>
              <a:t> تنخفض الاحتياجات الغذائية من البروتين و الأحماض الأمينية مع تقدم الطائر في العمر.</a:t>
            </a:r>
          </a:p>
          <a:p>
            <a:pPr algn="r" rtl="1">
              <a:buFont typeface="Wingdings" pitchFamily="2" charset="2"/>
              <a:buChar char="§"/>
            </a:pPr>
            <a:r>
              <a:rPr lang="ar-SA" dirty="0" smtClean="0"/>
              <a:t> </a:t>
            </a:r>
            <a:r>
              <a:rPr lang="ar-SA" dirty="0" smtClean="0"/>
              <a:t>نسبة الكالسيوم الى الفسفور 1:2 وهذه النسبة مهمة في تكوين العظام.</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مثال على تكوين علائق الدجاج</a:t>
            </a:r>
            <a:endParaRPr lang="en-US" dirty="0"/>
          </a:p>
        </p:txBody>
      </p:sp>
      <p:sp>
        <p:nvSpPr>
          <p:cNvPr id="3" name="Content Placeholder 2"/>
          <p:cNvSpPr>
            <a:spLocks noGrp="1"/>
          </p:cNvSpPr>
          <p:nvPr>
            <p:ph idx="1"/>
          </p:nvPr>
        </p:nvSpPr>
        <p:spPr/>
        <p:txBody>
          <a:bodyPr/>
          <a:lstStyle/>
          <a:p>
            <a:pPr algn="r" rtl="1">
              <a:buNone/>
            </a:pPr>
            <a:r>
              <a:rPr lang="ar-SA" dirty="0" smtClean="0"/>
              <a:t> </a:t>
            </a:r>
            <a:r>
              <a:rPr lang="ar-SA" dirty="0" smtClean="0"/>
              <a:t>كون 100 كجم علف بياض به بروتين 16 % باستخدام كل من القمح 12 % بروتين و فول الصويا 48 % بروتين.</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واجب </a:t>
            </a:r>
            <a:endParaRPr lang="en-US" dirty="0"/>
          </a:p>
        </p:txBody>
      </p:sp>
      <p:sp>
        <p:nvSpPr>
          <p:cNvPr id="3" name="Content Placeholder 2"/>
          <p:cNvSpPr>
            <a:spLocks noGrp="1"/>
          </p:cNvSpPr>
          <p:nvPr>
            <p:ph idx="1"/>
          </p:nvPr>
        </p:nvSpPr>
        <p:spPr/>
        <p:txBody>
          <a:bodyPr/>
          <a:lstStyle/>
          <a:p>
            <a:pPr algn="r" rtl="1">
              <a:buNone/>
            </a:pPr>
            <a:r>
              <a:rPr lang="ar-SA" dirty="0" smtClean="0"/>
              <a:t> كون علف يحنوي على بروتين 23 % باستخدام كل من الذره الصفراء 8 % بروتين و فول الصويا 48 % بروتين.</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دجاج إنتاج البيض </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دجاج أمهات: </a:t>
            </a:r>
          </a:p>
          <a:p>
            <a:pPr algn="r" rtl="1">
              <a:buNone/>
            </a:pPr>
            <a:r>
              <a:rPr lang="ar-SA" dirty="0" smtClean="0"/>
              <a:t>وهذه تكون متخصصة في انتاج بيض مخصب يمكن أن ينتج منه صيصان متخصصة في إنتاج بيض المائدة.</a:t>
            </a:r>
          </a:p>
          <a:p>
            <a:pPr algn="r" rtl="1">
              <a:buFont typeface="Wingdings" pitchFamily="2" charset="2"/>
              <a:buChar char="q"/>
            </a:pPr>
            <a:r>
              <a:rPr lang="ar-SA" dirty="0" smtClean="0"/>
              <a:t> دجاج إنتاج بيض المائدة:</a:t>
            </a:r>
          </a:p>
          <a:p>
            <a:pPr algn="r" rtl="1">
              <a:buNone/>
            </a:pPr>
            <a:r>
              <a:rPr lang="ar-SA" dirty="0" smtClean="0"/>
              <a:t> عبارة عن هجين منتج من الأمهات و هذا النوع من الدواجن يكون متخصص في الإنتاج التجاري لبيض المائدة فقط.</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الدجاج اللاحم:</a:t>
            </a:r>
            <a:endParaRPr lang="en-US" dirty="0"/>
          </a:p>
        </p:txBody>
      </p:sp>
      <p:sp>
        <p:nvSpPr>
          <p:cNvPr id="3" name="Content Placeholder 2"/>
          <p:cNvSpPr>
            <a:spLocks noGrp="1"/>
          </p:cNvSpPr>
          <p:nvPr>
            <p:ph idx="1"/>
          </p:nvPr>
        </p:nvSpPr>
        <p:spPr/>
        <p:txBody>
          <a:bodyPr>
            <a:normAutofit lnSpcReduction="10000"/>
          </a:bodyPr>
          <a:lstStyle/>
          <a:p>
            <a:pPr algn="r" rtl="1">
              <a:buFont typeface="Wingdings" pitchFamily="2" charset="2"/>
              <a:buChar char="q"/>
            </a:pPr>
            <a:r>
              <a:rPr lang="ar-SA" dirty="0" smtClean="0"/>
              <a:t> دجاج أمهات:</a:t>
            </a:r>
          </a:p>
          <a:p>
            <a:pPr algn="r" rtl="1">
              <a:buNone/>
            </a:pPr>
            <a:r>
              <a:rPr lang="ar-SA" dirty="0" smtClean="0"/>
              <a:t> وهذه تكون متخصصة في إنتاج بيض مخصب يمكن أن ينتج منه صيصان متخصصة في إنتاج اللحم.</a:t>
            </a:r>
          </a:p>
          <a:p>
            <a:pPr algn="r" rtl="1">
              <a:buFont typeface="Wingdings" pitchFamily="2" charset="2"/>
              <a:buChar char="q"/>
            </a:pPr>
            <a:r>
              <a:rPr lang="ar-SA" dirty="0" smtClean="0"/>
              <a:t> فراريج اللحم:</a:t>
            </a:r>
          </a:p>
          <a:p>
            <a:pPr algn="r" rtl="1">
              <a:buNone/>
            </a:pPr>
            <a:r>
              <a:rPr lang="ar-SA" dirty="0" smtClean="0"/>
              <a:t>وهي المصدر الرئيسي للحوم الدواجن، تذبح عند عمر 6-7 أسابيع. نلاحظ أن هذه الدواجن سريعة النمو وثقيلة الوزن وذلك لأن أمهات هذه الكتاكيت انحدرت من عروق ثقيلة الوزن وتربى لفتره قصيرة (12 شهر ). </a:t>
            </a:r>
          </a:p>
          <a:p>
            <a:pPr algn="r" rtl="1">
              <a:buNone/>
            </a:pPr>
            <a:r>
              <a:rPr lang="ar-SA"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العوامل التي ساهمت في تطور صناعة الدواجن</a:t>
            </a:r>
            <a:endParaRPr lang="en-US" dirty="0"/>
          </a:p>
        </p:txBody>
      </p:sp>
      <p:sp>
        <p:nvSpPr>
          <p:cNvPr id="3" name="Content Placeholder 2"/>
          <p:cNvSpPr>
            <a:spLocks noGrp="1"/>
          </p:cNvSpPr>
          <p:nvPr>
            <p:ph idx="1"/>
          </p:nvPr>
        </p:nvSpPr>
        <p:spPr/>
        <p:txBody>
          <a:bodyPr/>
          <a:lstStyle/>
          <a:p>
            <a:pPr algn="r" rtl="1">
              <a:buFont typeface="Wingdings" pitchFamily="2" charset="2"/>
              <a:buChar char="q"/>
            </a:pPr>
            <a:r>
              <a:rPr lang="ar-SA" dirty="0" smtClean="0"/>
              <a:t> التغيرات في طرق الإنتخاب و التهجين:</a:t>
            </a:r>
          </a:p>
          <a:p>
            <a:pPr algn="r" rtl="1">
              <a:buNone/>
            </a:pPr>
            <a:r>
              <a:rPr lang="ar-SA" dirty="0" smtClean="0"/>
              <a:t>وذلك بالتعرف على سجلات العائلة و الأفراد لإنتخاب واختيار خطوط متخصصة إما في إنتاج البيض أو خطوط أخرى لإنتاج اللحم.</a:t>
            </a:r>
          </a:p>
          <a:p>
            <a:pPr algn="r" rtl="1">
              <a:buNone/>
            </a:pPr>
            <a:r>
              <a:rPr lang="ar-SA" dirty="0" smtClean="0"/>
              <a:t>نلاحظ ان الكثير من العروق المستخدمة في إنتاج الدجاج اللاحم يعود أصلها إلى سلالة الكورنيش عريض الصدر.</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3341</Words>
  <Application>Microsoft Office PowerPoint</Application>
  <PresentationFormat>On-screen Show (4:3)</PresentationFormat>
  <Paragraphs>296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مقدمه في نظم الإنتاج حيواني </vt:lpstr>
      <vt:lpstr>أهمية الدواجن </vt:lpstr>
      <vt:lpstr>أهمية الدواجن </vt:lpstr>
      <vt:lpstr>أهمية الدواجن </vt:lpstr>
      <vt:lpstr>أهمية الدواجن </vt:lpstr>
      <vt:lpstr>دجاج الزينة:</vt:lpstr>
      <vt:lpstr>دجاج إنتاج البيض </vt:lpstr>
      <vt:lpstr>الدجاج اللاحم:</vt:lpstr>
      <vt:lpstr>العوامل التي ساهمت في تطور صناعة الدواجن</vt:lpstr>
      <vt:lpstr>العوامل التي ساهمت في تطور صناعة الدواجن</vt:lpstr>
      <vt:lpstr>العوامل التي ساهمت في تطور صناعة الدواجن</vt:lpstr>
      <vt:lpstr>العوامل التي ساهمت في تطور صناعة الدواجن</vt:lpstr>
      <vt:lpstr>العوامل التي ساهمت ِفي تطور صناعة الدواجن</vt:lpstr>
      <vt:lpstr>العوامل التي ساهمت في تطور صناعة الدواجن</vt:lpstr>
      <vt:lpstr>أهمية الدواجن </vt:lpstr>
      <vt:lpstr>العوامل التي ساهمت في تطور صناعة الدواجن</vt:lpstr>
      <vt:lpstr>التركيب التشريحي و الوظيفي للدجاج   </vt:lpstr>
      <vt:lpstr>الهيكل العظمي                   </vt:lpstr>
      <vt:lpstr>الهيكل العظمي </vt:lpstr>
      <vt:lpstr>الهيكل العظمي للطيور </vt:lpstr>
      <vt:lpstr>الجهاز الهضمي </vt:lpstr>
      <vt:lpstr>الجهاز الهضمي </vt:lpstr>
      <vt:lpstr>الجهاز الهضمي </vt:lpstr>
      <vt:lpstr>الجهاز الهضمي </vt:lpstr>
      <vt:lpstr>الجهاز الهضمي </vt:lpstr>
      <vt:lpstr>الجهاز الهضمي </vt:lpstr>
      <vt:lpstr>الجهاز الهضمي </vt:lpstr>
      <vt:lpstr>الجهاز الهضمي </vt:lpstr>
      <vt:lpstr>الجهاز الهضمي </vt:lpstr>
      <vt:lpstr>الأعضاء الإضافية للجهاز الهضمي </vt:lpstr>
      <vt:lpstr>الأعضاء الإضافية للجهاز الهضمي </vt:lpstr>
      <vt:lpstr>الأعضاء الإضافية للجهاز الهضمي </vt:lpstr>
      <vt:lpstr>تعريف نسبة الفقس</vt:lpstr>
      <vt:lpstr>الخصوبة</vt:lpstr>
      <vt:lpstr>النسبة الجنسية </vt:lpstr>
      <vt:lpstr>أسباب الإختلاف في النسبة الجنسية الثانية</vt:lpstr>
      <vt:lpstr>درجة الحراره خلال التفريخ</vt:lpstr>
      <vt:lpstr>الرطوبة خلال التفريخ </vt:lpstr>
      <vt:lpstr>وضع البيض أثناء التفريخ</vt:lpstr>
      <vt:lpstr>تقليب البيض أثناء التفريخ </vt:lpstr>
      <vt:lpstr>نقل البيض للمفقس</vt:lpstr>
      <vt:lpstr>وضع البيض أثناء الفقس</vt:lpstr>
      <vt:lpstr>الدافع (الحافز) على الفقس</vt:lpstr>
      <vt:lpstr>تأثير عمر الأمهات على الفقس</vt:lpstr>
      <vt:lpstr>العنايه ببيض التفريخ</vt:lpstr>
      <vt:lpstr>تغذية الدواجن</vt:lpstr>
      <vt:lpstr>تقسم المادة الغذائية الى جزئين:</vt:lpstr>
      <vt:lpstr>تتكون المادة الجافة من:</vt:lpstr>
      <vt:lpstr>أهم العناصر الغذائية بالمواد العلفية</vt:lpstr>
      <vt:lpstr>أهم العناصر الغذائية بالمواد العلفية</vt:lpstr>
      <vt:lpstr>أهم العناصر الغذائية بالمواد العلفية</vt:lpstr>
      <vt:lpstr>أهم العناصر الغذائية بالمواد العلفية</vt:lpstr>
      <vt:lpstr>أهم العناصر الغذائية بالمواد العلفية</vt:lpstr>
      <vt:lpstr>أهم العناصر الغذائية بالمواد العلفية</vt:lpstr>
      <vt:lpstr>وظائف العناصر المعدنية</vt:lpstr>
      <vt:lpstr>أهم العناصر الغذائية بالمواد العلفية</vt:lpstr>
      <vt:lpstr>التمثيل الغذائي </vt:lpstr>
      <vt:lpstr>استفادة الجسم من المادة الغذائية</vt:lpstr>
      <vt:lpstr>المواد العلفية </vt:lpstr>
      <vt:lpstr>التركيبات العلفية</vt:lpstr>
      <vt:lpstr>مثال على تكوين علائق الدجاج</vt:lpstr>
      <vt:lpstr>واجب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نظم إنتاج حيواني </dc:title>
  <dc:creator>Abdulrahman Alharthi</dc:creator>
  <cp:lastModifiedBy>Windows User</cp:lastModifiedBy>
  <cp:revision>62</cp:revision>
  <dcterms:created xsi:type="dcterms:W3CDTF">2006-08-16T00:00:00Z</dcterms:created>
  <dcterms:modified xsi:type="dcterms:W3CDTF">2013-10-02T08:44:06Z</dcterms:modified>
</cp:coreProperties>
</file>